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551" r:id="rId2"/>
    <p:sldId id="372" r:id="rId3"/>
    <p:sldId id="373" r:id="rId4"/>
    <p:sldId id="374" r:id="rId5"/>
    <p:sldId id="349" r:id="rId6"/>
    <p:sldId id="350" r:id="rId7"/>
    <p:sldId id="352" r:id="rId8"/>
    <p:sldId id="353" r:id="rId9"/>
    <p:sldId id="354" r:id="rId10"/>
    <p:sldId id="355" r:id="rId11"/>
    <p:sldId id="548" r:id="rId12"/>
    <p:sldId id="358" r:id="rId13"/>
    <p:sldId id="360" r:id="rId14"/>
    <p:sldId id="359" r:id="rId15"/>
    <p:sldId id="361" r:id="rId16"/>
    <p:sldId id="375" r:id="rId17"/>
    <p:sldId id="336" r:id="rId18"/>
    <p:sldId id="338" r:id="rId19"/>
    <p:sldId id="337" r:id="rId20"/>
    <p:sldId id="340" r:id="rId21"/>
    <p:sldId id="343" r:id="rId22"/>
    <p:sldId id="344" r:id="rId23"/>
    <p:sldId id="346" r:id="rId24"/>
    <p:sldId id="347" r:id="rId25"/>
    <p:sldId id="348" r:id="rId26"/>
    <p:sldId id="345" r:id="rId27"/>
    <p:sldId id="342" r:id="rId28"/>
    <p:sldId id="376" r:id="rId29"/>
    <p:sldId id="318" r:id="rId30"/>
    <p:sldId id="319" r:id="rId31"/>
    <p:sldId id="321" r:id="rId32"/>
    <p:sldId id="334" r:id="rId33"/>
    <p:sldId id="329" r:id="rId34"/>
    <p:sldId id="325" r:id="rId35"/>
    <p:sldId id="335" r:id="rId36"/>
    <p:sldId id="552" r:id="rId37"/>
    <p:sldId id="326" r:id="rId38"/>
    <p:sldId id="330" r:id="rId39"/>
    <p:sldId id="331" r:id="rId40"/>
    <p:sldId id="549" r:id="rId41"/>
    <p:sldId id="322" r:id="rId42"/>
    <p:sldId id="323" r:id="rId43"/>
    <p:sldId id="324" r:id="rId44"/>
    <p:sldId id="550" r:id="rId45"/>
    <p:sldId id="377" r:id="rId46"/>
    <p:sldId id="379" r:id="rId47"/>
    <p:sldId id="369" r:id="rId48"/>
    <p:sldId id="370" r:id="rId49"/>
    <p:sldId id="311" r:id="rId50"/>
    <p:sldId id="371" r:id="rId51"/>
    <p:sldId id="378" r:id="rId52"/>
    <p:sldId id="381" r:id="rId53"/>
    <p:sldId id="380" r:id="rId54"/>
    <p:sldId id="516" r:id="rId55"/>
    <p:sldId id="547" r:id="rId56"/>
    <p:sldId id="362" r:id="rId57"/>
    <p:sldId id="553" r:id="rId58"/>
    <p:sldId id="554" r:id="rId59"/>
    <p:sldId id="383" r:id="rId60"/>
    <p:sldId id="384" r:id="rId61"/>
    <p:sldId id="304" r:id="rId6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437" y="8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F2853615-BFDE-46DE-814C-47EC6EF6D371}" type="datetimeFigureOut">
              <a:rPr lang="el-GR" smtClean="0"/>
              <a:pPr/>
              <a:t>12/4/2020</a:t>
            </a:fld>
            <a:endParaRPr lang="el-GR"/>
          </a:p>
        </p:txBody>
      </p:sp>
      <p:sp>
        <p:nvSpPr>
          <p:cNvPr id="17" name="Footer Placeholder 16"/>
          <p:cNvSpPr>
            <a:spLocks noGrp="1"/>
          </p:cNvSpPr>
          <p:nvPr>
            <p:ph type="ftr" sz="quarter" idx="11"/>
          </p:nvPr>
        </p:nvSpPr>
        <p:spPr/>
        <p:txBody>
          <a:bodyPr/>
          <a:lstStyle/>
          <a:p>
            <a:endParaRPr lang="el-GR"/>
          </a:p>
        </p:txBody>
      </p:sp>
      <p:sp>
        <p:nvSpPr>
          <p:cNvPr id="29" name="Slide Number Placeholder 28"/>
          <p:cNvSpPr>
            <a:spLocks noGrp="1"/>
          </p:cNvSpPr>
          <p:nvPr>
            <p:ph type="sldNum" sz="quarter" idx="12"/>
          </p:nvPr>
        </p:nvSpPr>
        <p:spPr/>
        <p:txBody>
          <a:bodyPr/>
          <a:lstStyle/>
          <a:p>
            <a:fld id="{3DF53439-851E-44AD-84B1-B6BFC3D0C743}" type="slidenum">
              <a:rPr lang="el-GR" smtClean="0"/>
              <a:pPr/>
              <a:t>‹#›</a:t>
            </a:fld>
            <a:endParaRPr lang="el-G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2853615-BFDE-46DE-814C-47EC6EF6D371}" type="datetimeFigureOut">
              <a:rPr lang="el-GR" smtClean="0"/>
              <a:pPr/>
              <a:t>12/4/2020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2853615-BFDE-46DE-814C-47EC6EF6D371}" type="datetimeFigureOut">
              <a:rPr lang="el-GR" smtClean="0"/>
              <a:pPr/>
              <a:t>12/4/2020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2853615-BFDE-46DE-814C-47EC6EF6D371}" type="datetimeFigureOut">
              <a:rPr lang="el-GR" smtClean="0"/>
              <a:pPr/>
              <a:t>12/4/2020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2853615-BFDE-46DE-814C-47EC6EF6D371}" type="datetimeFigureOut">
              <a:rPr lang="el-GR" smtClean="0"/>
              <a:pPr/>
              <a:t>12/4/2020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a:xfrm>
            <a:off x="10566400" y="6416676"/>
            <a:ext cx="1016000" cy="365125"/>
          </a:xfrm>
        </p:spPr>
        <p:txBody>
          <a:bodyPr/>
          <a:lstStyle/>
          <a:p>
            <a:fld id="{3DF53439-851E-44AD-84B1-B6BFC3D0C743}"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2853615-BFDE-46DE-814C-47EC6EF6D371}" type="datetimeFigureOut">
              <a:rPr lang="el-GR" smtClean="0"/>
              <a:pPr/>
              <a:t>12/4/2020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2853615-BFDE-46DE-814C-47EC6EF6D371}" type="datetimeFigureOut">
              <a:rPr lang="el-GR" smtClean="0"/>
              <a:pPr/>
              <a:t>12/4/2020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F2853615-BFDE-46DE-814C-47EC6EF6D371}" type="datetimeFigureOut">
              <a:rPr lang="el-GR" smtClean="0"/>
              <a:pPr/>
              <a:t>12/4/2020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53615-BFDE-46DE-814C-47EC6EF6D371}" type="datetimeFigureOut">
              <a:rPr lang="el-GR" smtClean="0"/>
              <a:pPr/>
              <a:t>12/4/2020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2853615-BFDE-46DE-814C-47EC6EF6D371}" type="datetimeFigureOut">
              <a:rPr lang="el-GR" smtClean="0"/>
              <a:pPr/>
              <a:t>12/4/2020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F2853615-BFDE-46DE-814C-47EC6EF6D371}" type="datetimeFigureOut">
              <a:rPr lang="el-GR" smtClean="0"/>
              <a:pPr/>
              <a:t>12/4/2020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F2853615-BFDE-46DE-814C-47EC6EF6D371}" type="datetimeFigureOut">
              <a:rPr lang="el-GR" smtClean="0"/>
              <a:pPr/>
              <a:t>12/4/2020</a:t>
            </a:fld>
            <a:endParaRPr lang="el-GR"/>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l-GR"/>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3DF53439-851E-44AD-84B1-B6BFC3D0C743}"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hyperlink" Target="https://en.wikipedia.org/wiki/Urethra" TargetMode="External"/><Relationship Id="rId13" Type="http://schemas.openxmlformats.org/officeDocument/2006/relationships/hyperlink" Target="https://en.wikipedia.org/wiki/Pericardium" TargetMode="External"/><Relationship Id="rId18" Type="http://schemas.openxmlformats.org/officeDocument/2006/relationships/hyperlink" Target="https://en.wikipedia.org/wiki/Thyroid_gland" TargetMode="External"/><Relationship Id="rId26" Type="http://schemas.openxmlformats.org/officeDocument/2006/relationships/hyperlink" Target="https://en.wikipedia.org/w/index.php?title=Kidney_and_adrenal_cytology&amp;action=edit&amp;redlink=1" TargetMode="External"/><Relationship Id="rId3" Type="http://schemas.openxmlformats.org/officeDocument/2006/relationships/slideLayout" Target="../slideLayouts/slideLayout2.xml"/><Relationship Id="rId21" Type="http://schemas.openxmlformats.org/officeDocument/2006/relationships/hyperlink" Target="https://en.wikipedia.org/w/index.php?title=Respiratory_cytology&amp;action=edit&amp;redlink=1" TargetMode="External"/><Relationship Id="rId7" Type="http://schemas.openxmlformats.org/officeDocument/2006/relationships/hyperlink" Target="https://en.wikipedia.org/wiki/Urinary_bladder" TargetMode="External"/><Relationship Id="rId12" Type="http://schemas.openxmlformats.org/officeDocument/2006/relationships/hyperlink" Target="https://en.wikipedia.org/wiki/Pleura" TargetMode="External"/><Relationship Id="rId17" Type="http://schemas.openxmlformats.org/officeDocument/2006/relationships/hyperlink" Target="https://en.wikipedia.org/w/index.php?title=Thyroid_cytology&amp;action=edit&amp;redlink=1" TargetMode="External"/><Relationship Id="rId25" Type="http://schemas.openxmlformats.org/officeDocument/2006/relationships/hyperlink" Target="https://en.wikipedia.org/w/index.php?title=Soft_tissue,_bone_and_skin_cytology&amp;action=edit&amp;redlink=1" TargetMode="External"/><Relationship Id="rId2" Type="http://schemas.openxmlformats.org/officeDocument/2006/relationships/audio" Target="../media/media24.m4a"/><Relationship Id="rId16" Type="http://schemas.openxmlformats.org/officeDocument/2006/relationships/hyperlink" Target="https://en.wikipedia.org/wiki/Vaginal_cytology" TargetMode="External"/><Relationship Id="rId20" Type="http://schemas.openxmlformats.org/officeDocument/2006/relationships/hyperlink" Target="https://en.wikipedia.org/wiki/Lymph_node" TargetMode="External"/><Relationship Id="rId29" Type="http://schemas.openxmlformats.org/officeDocument/2006/relationships/hyperlink" Target="https://en.wikipedia.org/w/index.php?title=Eye_cytology&amp;action=edit&amp;redlink=1" TargetMode="External"/><Relationship Id="rId1" Type="http://schemas.microsoft.com/office/2007/relationships/media" Target="../media/media24.m4a"/><Relationship Id="rId6" Type="http://schemas.openxmlformats.org/officeDocument/2006/relationships/hyperlink" Target="https://en.wikipedia.org/wiki/Ureter" TargetMode="External"/><Relationship Id="rId11" Type="http://schemas.openxmlformats.org/officeDocument/2006/relationships/hyperlink" Target="https://en.wikipedia.org/wiki/Peritoneum" TargetMode="External"/><Relationship Id="rId24" Type="http://schemas.openxmlformats.org/officeDocument/2006/relationships/hyperlink" Target="https://en.wikipedia.org/wiki/Alimentary_tract" TargetMode="External"/><Relationship Id="rId5" Type="http://schemas.openxmlformats.org/officeDocument/2006/relationships/hyperlink" Target="https://en.wikipedia.org/w/index.php?title=Urinary_tract_cytology&amp;action=edit&amp;redlink=1" TargetMode="External"/><Relationship Id="rId15" Type="http://schemas.openxmlformats.org/officeDocument/2006/relationships/hyperlink" Target="https://en.wikipedia.org/wiki/Breast" TargetMode="External"/><Relationship Id="rId23" Type="http://schemas.openxmlformats.org/officeDocument/2006/relationships/hyperlink" Target="https://en.wikipedia.org/w/index.php?title=Gastrointestinal_cytology&amp;action=edit&amp;redlink=1" TargetMode="External"/><Relationship Id="rId28" Type="http://schemas.openxmlformats.org/officeDocument/2006/relationships/hyperlink" Target="https://en.wikipedia.org/w/index.php?title=Central_nervous_system_cytology&amp;action=edit&amp;redlink=1" TargetMode="External"/><Relationship Id="rId10" Type="http://schemas.openxmlformats.org/officeDocument/2006/relationships/hyperlink" Target="https://en.wikipedia.org/w/index.php?title=Effusion_cytology&amp;action=edit&amp;redlink=1" TargetMode="External"/><Relationship Id="rId19" Type="http://schemas.openxmlformats.org/officeDocument/2006/relationships/hyperlink" Target="https://en.wikipedia.org/wiki/Lymph_node_cytology" TargetMode="External"/><Relationship Id="rId31" Type="http://schemas.openxmlformats.org/officeDocument/2006/relationships/image" Target="../media/image2.png"/><Relationship Id="rId4" Type="http://schemas.openxmlformats.org/officeDocument/2006/relationships/hyperlink" Target="https://en.wikipedia.org/wiki/Gynecologic_cytology" TargetMode="External"/><Relationship Id="rId9" Type="http://schemas.openxmlformats.org/officeDocument/2006/relationships/hyperlink" Target="https://en.wikipedia.org/wiki/Urine_cytology" TargetMode="External"/><Relationship Id="rId14" Type="http://schemas.openxmlformats.org/officeDocument/2006/relationships/hyperlink" Target="https://en.wikipedia.org/w/index.php?title=Breast_cytology&amp;action=edit&amp;redlink=1" TargetMode="External"/><Relationship Id="rId22" Type="http://schemas.openxmlformats.org/officeDocument/2006/relationships/hyperlink" Target="https://en.wikipedia.org/wiki/Lung" TargetMode="External"/><Relationship Id="rId27" Type="http://schemas.openxmlformats.org/officeDocument/2006/relationships/hyperlink" Target="https://en.wikipedia.org/w/index.php?title=Liver_and_pancreas_cytology&amp;action=edit&amp;redlink=1" TargetMode="External"/><Relationship Id="rId30" Type="http://schemas.openxmlformats.org/officeDocument/2006/relationships/hyperlink" Target="https://en.wikipedia.org/w/index.php?title=Salivary_gland_cytology&amp;action=edit&amp;redlink=1"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2.png"/><Relationship Id="rId4" Type="http://schemas.openxmlformats.org/officeDocument/2006/relationships/image" Target="../media/image18.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2.pn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png"/><Relationship Id="rId4" Type="http://schemas.openxmlformats.org/officeDocument/2006/relationships/image" Target="../media/image21.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2.png"/><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8084" y="609600"/>
            <a:ext cx="11953916" cy="1828800"/>
          </a:xfrm>
        </p:spPr>
        <p:txBody>
          <a:bodyPr/>
          <a:lstStyle/>
          <a:p>
            <a:r>
              <a:rPr lang="el-GR" dirty="0"/>
              <a:t>ΒΙΟΨΙΑ-ΚΥΤΤΑΡΟΛΟΓΙΚΗ-ΥΓΡΗ ΒΙΟΨΙΑ</a:t>
            </a:r>
          </a:p>
        </p:txBody>
      </p:sp>
      <p:sp>
        <p:nvSpPr>
          <p:cNvPr id="5" name="Text Placeholder 4"/>
          <p:cNvSpPr>
            <a:spLocks noGrp="1"/>
          </p:cNvSpPr>
          <p:nvPr>
            <p:ph type="body" idx="1"/>
          </p:nvPr>
        </p:nvSpPr>
        <p:spPr/>
        <p:txBody>
          <a:bodyPr/>
          <a:lstStyle/>
          <a:p>
            <a:endParaRPr lang="el-GR" dirty="0"/>
          </a:p>
          <a:p>
            <a:r>
              <a:rPr lang="en-US" dirty="0"/>
              <a:t>               </a:t>
            </a:r>
            <a:r>
              <a:rPr lang="el-GR" dirty="0"/>
              <a:t>ΒΑΜΒΑΚΑΡΗΣ Ν.ΙΩΑΝΝΗΣ </a:t>
            </a:r>
            <a:r>
              <a:rPr lang="en-US" dirty="0" err="1"/>
              <a:t>MD.MSc.PhD</a:t>
            </a:r>
            <a:r>
              <a:rPr lang="en-US" dirty="0"/>
              <a:t>  </a:t>
            </a:r>
          </a:p>
          <a:p>
            <a:endParaRPr lang="el-GR" dirty="0"/>
          </a:p>
        </p:txBody>
      </p:sp>
      <p:pic>
        <p:nvPicPr>
          <p:cNvPr id="2" name="Ήχος 1">
            <a:hlinkClick r:id="" action="ppaction://media"/>
            <a:extLst>
              <a:ext uri="{FF2B5EF4-FFF2-40B4-BE49-F238E27FC236}">
                <a16:creationId xmlns:a16="http://schemas.microsoft.com/office/drawing/2014/main" id="{EF6196DC-B10C-4227-843D-12454936D7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9"/>
    </mc:Choice>
    <mc:Fallback xmlns="">
      <p:transition spd="slow" advTm="1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a:bodyPr>
          <a:lstStyle/>
          <a:p>
            <a:r>
              <a:rPr lang="el-GR" dirty="0"/>
              <a:t>Οι χρωσμένες ιστολογικές τομές(ιστολογικά πλακίδια)εξετάζονται από τον παθολογοανατόμο ο οποίος θα συντάξει ενυπόγραφα μια ιστολογική έκθεση μέσα στην οποία με τρόπο σαφή και βάση των διεθνών οδηγιών οφείλει να αναφέρει όλα τα απαραίτητα στοιχεία που απαιτούνται ώστε να ακολουθηθεί το θεραπευτικό πρωτόκολο.</a:t>
            </a:r>
            <a:endParaRPr lang="en-US" dirty="0"/>
          </a:p>
          <a:p>
            <a:endParaRPr lang="el-GR" dirty="0"/>
          </a:p>
        </p:txBody>
      </p:sp>
      <p:pic>
        <p:nvPicPr>
          <p:cNvPr id="4" name="Ήχος 3">
            <a:hlinkClick r:id="" action="ppaction://media"/>
            <a:extLst>
              <a:ext uri="{FF2B5EF4-FFF2-40B4-BE49-F238E27FC236}">
                <a16:creationId xmlns:a16="http://schemas.microsoft.com/office/drawing/2014/main" id="{1FCF604A-0EF2-4D6D-B341-C485552818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292"/>
    </mc:Choice>
    <mc:Fallback xmlns="">
      <p:transition spd="slow" advTm="39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ΤΥΠΟΙ ΙΣΤΟΛΟΓΙΚΗΣ ΒΙΟΨΙΑΣ</a:t>
            </a:r>
          </a:p>
        </p:txBody>
      </p:sp>
      <p:sp>
        <p:nvSpPr>
          <p:cNvPr id="3" name="Content Placeholder 2"/>
          <p:cNvSpPr>
            <a:spLocks noGrp="1"/>
          </p:cNvSpPr>
          <p:nvPr>
            <p:ph idx="1"/>
          </p:nvPr>
        </p:nvSpPr>
        <p:spPr/>
        <p:txBody>
          <a:bodyPr/>
          <a:lstStyle/>
          <a:p>
            <a:r>
              <a:rPr lang="el-GR" dirty="0"/>
              <a:t>Ξέσματα(</a:t>
            </a:r>
            <a:r>
              <a:rPr lang="en-US" dirty="0"/>
              <a:t>Scraping cells</a:t>
            </a:r>
            <a:r>
              <a:rPr lang="el-GR" dirty="0"/>
              <a:t>)κύτταρα από επιφανειακές στοιβάδες(πχ ξέσματα ενδομητρίου)</a:t>
            </a:r>
            <a:r>
              <a:rPr lang="en-US" dirty="0"/>
              <a:t> </a:t>
            </a:r>
          </a:p>
          <a:p>
            <a:r>
              <a:rPr lang="en-US" dirty="0"/>
              <a:t>Punch biopsy </a:t>
            </a:r>
            <a:r>
              <a:rPr lang="el-GR" dirty="0"/>
              <a:t> δέρματος</a:t>
            </a:r>
            <a:endParaRPr lang="en-US" dirty="0"/>
          </a:p>
          <a:p>
            <a:r>
              <a:rPr lang="el-GR" dirty="0"/>
              <a:t>Παρακέντηση δια βελόνης(</a:t>
            </a:r>
            <a:r>
              <a:rPr lang="en-US" dirty="0"/>
              <a:t>FNB),</a:t>
            </a:r>
            <a:r>
              <a:rPr lang="el-GR" dirty="0"/>
              <a:t>με ή(σπάνια)χωρίς </a:t>
            </a:r>
            <a:r>
              <a:rPr lang="en-US" dirty="0"/>
              <a:t>US </a:t>
            </a:r>
            <a:r>
              <a:rPr lang="el-GR" dirty="0"/>
              <a:t>ή </a:t>
            </a:r>
            <a:r>
              <a:rPr lang="en-US" dirty="0"/>
              <a:t> CT </a:t>
            </a:r>
            <a:r>
              <a:rPr lang="el-GR" dirty="0"/>
              <a:t>.</a:t>
            </a:r>
            <a:endParaRPr lang="en-US" dirty="0"/>
          </a:p>
          <a:p>
            <a:r>
              <a:rPr lang="el-GR" dirty="0"/>
              <a:t>Ενδοσκόπιση(βρογχική,γαστρική,κλπ)</a:t>
            </a:r>
            <a:endParaRPr lang="en-US" dirty="0"/>
          </a:p>
          <a:p>
            <a:r>
              <a:rPr lang="el-GR" dirty="0"/>
              <a:t>Χειρουργική</a:t>
            </a:r>
          </a:p>
          <a:p>
            <a:pPr>
              <a:buNone/>
            </a:pPr>
            <a:endParaRPr lang="el-GR" dirty="0"/>
          </a:p>
        </p:txBody>
      </p:sp>
      <p:sp>
        <p:nvSpPr>
          <p:cNvPr id="4" name="Rectangle 3"/>
          <p:cNvSpPr/>
          <p:nvPr/>
        </p:nvSpPr>
        <p:spPr>
          <a:xfrm>
            <a:off x="6596066" y="5357826"/>
            <a:ext cx="5286412" cy="923330"/>
          </a:xfrm>
          <a:prstGeom prst="rect">
            <a:avLst/>
          </a:prstGeom>
        </p:spPr>
        <p:txBody>
          <a:bodyPr wrap="square">
            <a:spAutoFit/>
          </a:bodyPr>
          <a:lstStyle/>
          <a:p>
            <a:r>
              <a:rPr lang="en-US" dirty="0">
                <a:solidFill>
                  <a:srgbClr val="FF0000"/>
                </a:solidFill>
              </a:rPr>
              <a:t>2020 The Royal College of Pathologists</a:t>
            </a:r>
            <a:br>
              <a:rPr lang="en-US" dirty="0">
                <a:solidFill>
                  <a:srgbClr val="FF0000"/>
                </a:solidFill>
              </a:rPr>
            </a:br>
            <a:r>
              <a:rPr lang="en-US" dirty="0">
                <a:solidFill>
                  <a:srgbClr val="FF0000"/>
                </a:solidFill>
              </a:rPr>
              <a:t>Registered Charity in England and Wales</a:t>
            </a:r>
            <a:br>
              <a:rPr lang="en-US" dirty="0">
                <a:solidFill>
                  <a:srgbClr val="FF0000"/>
                </a:solidFill>
              </a:rPr>
            </a:br>
            <a:r>
              <a:rPr lang="en-US" dirty="0">
                <a:solidFill>
                  <a:srgbClr val="FF0000"/>
                </a:solidFill>
              </a:rPr>
              <a:t>Number 261035</a:t>
            </a:r>
            <a:endParaRPr lang="el-GR" dirty="0"/>
          </a:p>
        </p:txBody>
      </p:sp>
      <p:pic>
        <p:nvPicPr>
          <p:cNvPr id="5" name="Ήχος 4">
            <a:hlinkClick r:id="" action="ppaction://media"/>
            <a:extLst>
              <a:ext uri="{FF2B5EF4-FFF2-40B4-BE49-F238E27FC236}">
                <a16:creationId xmlns:a16="http://schemas.microsoft.com/office/drawing/2014/main" id="{4B747027-20FD-4181-B282-6435FB4C95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854"/>
    </mc:Choice>
    <mc:Fallback xmlns="">
      <p:transition spd="slow" advTm="59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ΕΓΚΛΕΙΣΜΟΣ ΣΕ ΠΑΡΑΦΙΝΗ</a:t>
            </a:r>
          </a:p>
        </p:txBody>
      </p:sp>
      <p:pic>
        <p:nvPicPr>
          <p:cNvPr id="9218" name="Picture 2" descr="C:\Users\Administrator\Desktop\Tissue_processing_-_Embedding_station.jpg"/>
          <p:cNvPicPr>
            <a:picLocks noGrp="1" noChangeAspect="1" noChangeArrowheads="1"/>
          </p:cNvPicPr>
          <p:nvPr>
            <p:ph idx="1"/>
          </p:nvPr>
        </p:nvPicPr>
        <p:blipFill>
          <a:blip r:embed="rId4"/>
          <a:srcRect/>
          <a:stretch>
            <a:fillRect/>
          </a:stretch>
        </p:blipFill>
        <p:spPr bwMode="auto">
          <a:xfrm>
            <a:off x="1738282" y="1643050"/>
            <a:ext cx="9286940" cy="5000660"/>
          </a:xfrm>
          <a:prstGeom prst="rect">
            <a:avLst/>
          </a:prstGeom>
          <a:noFill/>
        </p:spPr>
      </p:pic>
      <p:pic>
        <p:nvPicPr>
          <p:cNvPr id="3" name="Ήχος 2">
            <a:hlinkClick r:id="" action="ppaction://media"/>
            <a:extLst>
              <a:ext uri="{FF2B5EF4-FFF2-40B4-BE49-F238E27FC236}">
                <a16:creationId xmlns:a16="http://schemas.microsoft.com/office/drawing/2014/main" id="{78ACB151-3F0A-4CA9-8F34-5E889BF28F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222"/>
    </mc:Choice>
    <mc:Fallback xmlns="">
      <p:transition spd="slow" advTm="48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ΛΗΨΗ ΤΟΜΩΝ/ΜΙΚΡΟΤΟΜΟΣ</a:t>
            </a:r>
          </a:p>
        </p:txBody>
      </p:sp>
      <p:pic>
        <p:nvPicPr>
          <p:cNvPr id="10242" name="Picture 2" descr="C:\Users\Administrator\Desktop\300px-Tissue_processing_-_Microtome_is_used_to_cut_a_ribbon_of_5-micron-thick_sections_from_the_paraffin_block.jpg"/>
          <p:cNvPicPr>
            <a:picLocks noGrp="1" noChangeAspect="1" noChangeArrowheads="1"/>
          </p:cNvPicPr>
          <p:nvPr>
            <p:ph idx="1"/>
          </p:nvPr>
        </p:nvPicPr>
        <p:blipFill>
          <a:blip r:embed="rId4"/>
          <a:srcRect/>
          <a:stretch>
            <a:fillRect/>
          </a:stretch>
        </p:blipFill>
        <p:spPr bwMode="auto">
          <a:xfrm>
            <a:off x="1238216" y="1643050"/>
            <a:ext cx="9572692" cy="4929222"/>
          </a:xfrm>
          <a:prstGeom prst="rect">
            <a:avLst/>
          </a:prstGeom>
          <a:noFill/>
        </p:spPr>
      </p:pic>
      <p:pic>
        <p:nvPicPr>
          <p:cNvPr id="3" name="Ήχος 2">
            <a:hlinkClick r:id="" action="ppaction://media"/>
            <a:extLst>
              <a:ext uri="{FF2B5EF4-FFF2-40B4-BE49-F238E27FC236}">
                <a16:creationId xmlns:a16="http://schemas.microsoft.com/office/drawing/2014/main" id="{9491E9DF-84A0-4449-A9B9-BB4C534129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52"/>
    </mc:Choice>
    <mc:Fallback xmlns="">
      <p:transition spd="slow" advTm="36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ΜΙΚΡΟΣΚΟΠΙΚΗ ΜΕΛΕΤΗ</a:t>
            </a:r>
          </a:p>
        </p:txBody>
      </p:sp>
      <p:pic>
        <p:nvPicPr>
          <p:cNvPr id="11266" name="Picture 2" descr="C:\Users\Administrator\Desktop\300px-Slide_under_a_microscope.jpg"/>
          <p:cNvPicPr>
            <a:picLocks noGrp="1" noChangeAspect="1" noChangeArrowheads="1"/>
          </p:cNvPicPr>
          <p:nvPr>
            <p:ph idx="1"/>
          </p:nvPr>
        </p:nvPicPr>
        <p:blipFill>
          <a:blip r:embed="rId4"/>
          <a:srcRect/>
          <a:stretch>
            <a:fillRect/>
          </a:stretch>
        </p:blipFill>
        <p:spPr bwMode="auto">
          <a:xfrm>
            <a:off x="2166910" y="1428736"/>
            <a:ext cx="8001056" cy="5429264"/>
          </a:xfrm>
          <a:prstGeom prst="rect">
            <a:avLst/>
          </a:prstGeom>
          <a:noFill/>
        </p:spPr>
      </p:pic>
      <p:pic>
        <p:nvPicPr>
          <p:cNvPr id="3" name="Ήχος 2">
            <a:hlinkClick r:id="" action="ppaction://media"/>
            <a:extLst>
              <a:ext uri="{FF2B5EF4-FFF2-40B4-BE49-F238E27FC236}">
                <a16:creationId xmlns:a16="http://schemas.microsoft.com/office/drawing/2014/main" id="{A72D4090-34A8-4404-A701-6668A8D0EF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18"/>
    </mc:Choice>
    <mc:Fallback xmlns="">
      <p:transition spd="slow" advTm="6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ΙΣΤΟΛΟΓΙΚΕΣ ΤΟΜΕΣ Η-Ε</a:t>
            </a:r>
          </a:p>
        </p:txBody>
      </p:sp>
      <p:pic>
        <p:nvPicPr>
          <p:cNvPr id="12290" name="Picture 2" descr="C:\Users\Administrator\Desktop\19FF1.jpg"/>
          <p:cNvPicPr>
            <a:picLocks noGrp="1" noChangeAspect="1" noChangeArrowheads="1"/>
          </p:cNvPicPr>
          <p:nvPr>
            <p:ph idx="1"/>
          </p:nvPr>
        </p:nvPicPr>
        <p:blipFill>
          <a:blip r:embed="rId4"/>
          <a:srcRect/>
          <a:stretch>
            <a:fillRect/>
          </a:stretch>
        </p:blipFill>
        <p:spPr bwMode="auto">
          <a:xfrm>
            <a:off x="0" y="1857364"/>
            <a:ext cx="5953124" cy="4714908"/>
          </a:xfrm>
          <a:prstGeom prst="rect">
            <a:avLst/>
          </a:prstGeom>
          <a:noFill/>
        </p:spPr>
      </p:pic>
      <p:pic>
        <p:nvPicPr>
          <p:cNvPr id="12291" name="Picture 3" descr="C:\Users\Administrator\Desktop\300px-Emphysema_H_and_E.jpg"/>
          <p:cNvPicPr>
            <a:picLocks noChangeAspect="1" noChangeArrowheads="1"/>
          </p:cNvPicPr>
          <p:nvPr/>
        </p:nvPicPr>
        <p:blipFill>
          <a:blip r:embed="rId5"/>
          <a:srcRect/>
          <a:stretch>
            <a:fillRect/>
          </a:stretch>
        </p:blipFill>
        <p:spPr bwMode="auto">
          <a:xfrm flipV="1">
            <a:off x="6167438" y="1857361"/>
            <a:ext cx="5929354" cy="4714910"/>
          </a:xfrm>
          <a:prstGeom prst="rect">
            <a:avLst/>
          </a:prstGeom>
          <a:noFill/>
        </p:spPr>
      </p:pic>
      <p:pic>
        <p:nvPicPr>
          <p:cNvPr id="3" name="Ήχος 2">
            <a:hlinkClick r:id="" action="ppaction://media"/>
            <a:extLst>
              <a:ext uri="{FF2B5EF4-FFF2-40B4-BE49-F238E27FC236}">
                <a16:creationId xmlns:a16="http://schemas.microsoft.com/office/drawing/2014/main" id="{DD71081A-3C9D-4533-B36C-6662C7CD78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970"/>
    </mc:Choice>
    <mc:Fallback xmlns="">
      <p:transition spd="slow" advTm="32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ΚΥΤΤΑΡΟΛΟΓΙΚΟ ΥΛΙΚΟ</a:t>
            </a:r>
          </a:p>
        </p:txBody>
      </p:sp>
      <p:sp>
        <p:nvSpPr>
          <p:cNvPr id="3" name="Content Placeholder 2"/>
          <p:cNvSpPr>
            <a:spLocks noGrp="1"/>
          </p:cNvSpPr>
          <p:nvPr>
            <p:ph idx="1"/>
          </p:nvPr>
        </p:nvSpPr>
        <p:spPr/>
        <p:txBody>
          <a:bodyPr/>
          <a:lstStyle/>
          <a:p>
            <a:endParaRPr lang="el-GR"/>
          </a:p>
        </p:txBody>
      </p:sp>
      <p:pic>
        <p:nvPicPr>
          <p:cNvPr id="4" name="Ήχος 3">
            <a:hlinkClick r:id="" action="ppaction://media"/>
            <a:extLst>
              <a:ext uri="{FF2B5EF4-FFF2-40B4-BE49-F238E27FC236}">
                <a16:creationId xmlns:a16="http://schemas.microsoft.com/office/drawing/2014/main" id="{D5FEC8C4-355A-42A9-98C5-344BCA690D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82"/>
    </mc:Choice>
    <mc:Fallback xmlns="">
      <p:transition spd="slow" advTm="5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a:bodyPr>
          <a:lstStyle/>
          <a:p>
            <a:r>
              <a:rPr lang="el-GR" dirty="0"/>
              <a:t>Η κυτταρολογία  έγινε γνωστή ανά τον κόσμο, από το  Pap-test(Γ. Παπανικολάου)</a:t>
            </a:r>
          </a:p>
          <a:p>
            <a:r>
              <a:rPr lang="el-GR" dirty="0"/>
              <a:t> Οι κυτταρολογικές εξετάσεις  εφαρμόζονται σχεδόν σ' όλα τα όργανα </a:t>
            </a:r>
          </a:p>
          <a:p>
            <a:r>
              <a:rPr lang="el-GR" dirty="0"/>
              <a:t> Εχουν ιδιαίτερη χρησιμότητα στην ογκολογία</a:t>
            </a:r>
          </a:p>
        </p:txBody>
      </p:sp>
      <p:pic>
        <p:nvPicPr>
          <p:cNvPr id="4" name="Ήχος 3">
            <a:hlinkClick r:id="" action="ppaction://media"/>
            <a:extLst>
              <a:ext uri="{FF2B5EF4-FFF2-40B4-BE49-F238E27FC236}">
                <a16:creationId xmlns:a16="http://schemas.microsoft.com/office/drawing/2014/main" id="{8256DC7B-767D-48EE-ABEF-D4D640BD82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366"/>
    </mc:Choice>
    <mc:Fallback xmlns="">
      <p:transition spd="slow" advTm="21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Κυτταρολογική εξέταση </a:t>
            </a:r>
            <a:r>
              <a:rPr lang="en-US" dirty="0"/>
              <a:t>VS</a:t>
            </a:r>
            <a:r>
              <a:rPr lang="el-GR" dirty="0"/>
              <a:t> ιστολογική</a:t>
            </a:r>
          </a:p>
        </p:txBody>
      </p:sp>
      <p:sp>
        <p:nvSpPr>
          <p:cNvPr id="3" name="Content Placeholder 2"/>
          <p:cNvSpPr>
            <a:spLocks noGrp="1"/>
          </p:cNvSpPr>
          <p:nvPr>
            <p:ph idx="1"/>
          </p:nvPr>
        </p:nvSpPr>
        <p:spPr/>
        <p:txBody>
          <a:bodyPr>
            <a:normAutofit/>
          </a:bodyPr>
          <a:lstStyle/>
          <a:p>
            <a:r>
              <a:rPr lang="el-GR" dirty="0"/>
              <a:t>Συνήθως η λήψη υλικού είναι ευκολότερη</a:t>
            </a:r>
            <a:endParaRPr lang="en-US" dirty="0"/>
          </a:p>
          <a:p>
            <a:r>
              <a:rPr lang="el-GR" dirty="0"/>
              <a:t>Είναι λιγότερο δυσάρεστη ή επώδυνη για τον ασθενή</a:t>
            </a:r>
            <a:endParaRPr lang="en-US" dirty="0"/>
          </a:p>
          <a:p>
            <a:r>
              <a:rPr lang="el-GR" dirty="0"/>
              <a:t>Εχει μικρότερο ποσοστό επιπλοκών</a:t>
            </a:r>
            <a:endParaRPr lang="en-US" dirty="0"/>
          </a:p>
          <a:p>
            <a:r>
              <a:rPr lang="el-GR" dirty="0"/>
              <a:t>Κοστίζει λιγότερο</a:t>
            </a:r>
          </a:p>
          <a:p>
            <a:r>
              <a:rPr lang="el-GR" dirty="0"/>
              <a:t>Εχει μικρότερο χρόνο αποτελέσματος</a:t>
            </a:r>
            <a:endParaRPr lang="en-US" dirty="0"/>
          </a:p>
          <a:p>
            <a:r>
              <a:rPr lang="el-GR" dirty="0"/>
              <a:t>ΑΛΛΑ  Συνήθως είναι λιγότερο ακριβής από την ιστολογική εξέταση</a:t>
            </a:r>
            <a:endParaRPr lang="en-US" dirty="0"/>
          </a:p>
          <a:p>
            <a:endParaRPr lang="el-GR" dirty="0"/>
          </a:p>
        </p:txBody>
      </p:sp>
      <p:pic>
        <p:nvPicPr>
          <p:cNvPr id="4" name="Ήχος 3">
            <a:hlinkClick r:id="" action="ppaction://media"/>
            <a:extLst>
              <a:ext uri="{FF2B5EF4-FFF2-40B4-BE49-F238E27FC236}">
                <a16:creationId xmlns:a16="http://schemas.microsoft.com/office/drawing/2014/main" id="{DA87FF25-1DC2-4F90-848F-32B8204A25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802"/>
    </mc:Choice>
    <mc:Fallback xmlns="">
      <p:transition spd="slow" advTm="51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r>
              <a:rPr lang="el-GR" dirty="0"/>
              <a:t>Οι κυτταρολογικές εξετάσεις γίνονται σε ψηλαφητούς όγκους με απλή παρακέντηση δια βελόνης (FNA) και σε μη ψηλαφητούς όγκους παρακέντηση με τη βοήθεια υπερηχογράφου. Τελευταίως εφαρμόζεται και η έκπλυση των πόρων του μαστού για έλεγχο προκαρκινικών καταστάσεων και σε γυναίκες με ιστορικό οικογενειακού καρκίνου μαστού.</a:t>
            </a:r>
          </a:p>
        </p:txBody>
      </p:sp>
      <p:pic>
        <p:nvPicPr>
          <p:cNvPr id="4" name="Ήχος 3">
            <a:hlinkClick r:id="" action="ppaction://media"/>
            <a:extLst>
              <a:ext uri="{FF2B5EF4-FFF2-40B4-BE49-F238E27FC236}">
                <a16:creationId xmlns:a16="http://schemas.microsoft.com/office/drawing/2014/main" id="{FC4C78D4-6744-4106-B79F-A2396907FE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10"/>
    </mc:Choice>
    <mc:Fallback xmlns="">
      <p:transition spd="slow" advTm="3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r>
              <a:rPr lang="el-GR" dirty="0"/>
              <a:t>Η διαχείρηση του ογκολογικού ασθενή προυποθέτει την ασφαλή διάγνωση και τυποποίηση της νόσου,τον καθορισμό της βιολογικής πορείας ,των προγνωστικών και προβλεπτικών παραγόντων καθώς και την μελέτη εν γένει όλων των παραμέτρων που σχετίζονται με τη θεραπευτική του  προσέγγιση.  (Χειρουργική,ΧΜΘ,ΑΚΘ,Ανοσοθεραπεία,μοριακή θεραπεία)</a:t>
            </a:r>
          </a:p>
          <a:p>
            <a:r>
              <a:rPr lang="el-GR" dirty="0"/>
              <a:t>Ολα αυτά απαιτούν την ύπαρξη καρκινικού βιολογικού δείγματος,τέτοιας ποσότητας και ποιότητας  που να επιτρέπει την αξιόπιστη μελέτη του. </a:t>
            </a:r>
          </a:p>
        </p:txBody>
      </p:sp>
      <p:pic>
        <p:nvPicPr>
          <p:cNvPr id="4" name="Ήχος 3">
            <a:hlinkClick r:id="" action="ppaction://media"/>
            <a:extLst>
              <a:ext uri="{FF2B5EF4-FFF2-40B4-BE49-F238E27FC236}">
                <a16:creationId xmlns:a16="http://schemas.microsoft.com/office/drawing/2014/main" id="{51A4C264-24DF-44EA-A5C5-B9F649583C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065"/>
    </mc:Choice>
    <mc:Fallback xmlns="">
      <p:transition spd="slow" advTm="32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ΜΕΘΟΔΟΙ ΛΗΨΗΣ</a:t>
            </a:r>
          </a:p>
        </p:txBody>
      </p:sp>
      <p:sp>
        <p:nvSpPr>
          <p:cNvPr id="3" name="Content Placeholder 2"/>
          <p:cNvSpPr>
            <a:spLocks noGrp="1"/>
          </p:cNvSpPr>
          <p:nvPr>
            <p:ph idx="1"/>
          </p:nvPr>
        </p:nvSpPr>
        <p:spPr/>
        <p:txBody>
          <a:bodyPr/>
          <a:lstStyle/>
          <a:p>
            <a:r>
              <a:rPr lang="en-US" dirty="0" err="1"/>
              <a:t>exfoliative</a:t>
            </a:r>
            <a:r>
              <a:rPr lang="en-US" dirty="0"/>
              <a:t> cytology </a:t>
            </a:r>
            <a:r>
              <a:rPr lang="el-GR" dirty="0"/>
              <a:t>(αποφολιδωτική)</a:t>
            </a:r>
            <a:endParaRPr lang="en-US" dirty="0"/>
          </a:p>
          <a:p>
            <a:pPr fontAlgn="ctr"/>
            <a:r>
              <a:rPr lang="en-US" dirty="0"/>
              <a:t>intervention cytology </a:t>
            </a:r>
            <a:r>
              <a:rPr lang="el-GR" dirty="0"/>
              <a:t>(επεμβατική)</a:t>
            </a:r>
            <a:r>
              <a:rPr lang="en-US" dirty="0"/>
              <a:t> </a:t>
            </a:r>
          </a:p>
          <a:p>
            <a:pPr fontAlgn="ctr"/>
            <a:endParaRPr lang="en-US" sz="1200" u="sng" dirty="0">
              <a:solidFill>
                <a:srgbClr val="FF0000"/>
              </a:solidFill>
            </a:endParaRPr>
          </a:p>
          <a:p>
            <a:pPr fontAlgn="ctr"/>
            <a:endParaRPr lang="en-US" sz="1200" u="sng" dirty="0">
              <a:solidFill>
                <a:srgbClr val="FF0000"/>
              </a:solidFill>
            </a:endParaRPr>
          </a:p>
          <a:p>
            <a:pPr fontAlgn="ctr"/>
            <a:endParaRPr lang="en-US" sz="1200" u="sng" dirty="0">
              <a:solidFill>
                <a:srgbClr val="FF0000"/>
              </a:solidFill>
            </a:endParaRPr>
          </a:p>
          <a:p>
            <a:pPr fontAlgn="ctr"/>
            <a:endParaRPr lang="en-US" sz="1200" u="sng" dirty="0">
              <a:solidFill>
                <a:srgbClr val="FF0000"/>
              </a:solidFill>
            </a:endParaRPr>
          </a:p>
          <a:p>
            <a:pPr fontAlgn="ctr"/>
            <a:endParaRPr lang="en-US" sz="1200" u="sng" dirty="0">
              <a:solidFill>
                <a:srgbClr val="FF0000"/>
              </a:solidFill>
            </a:endParaRPr>
          </a:p>
          <a:p>
            <a:pPr fontAlgn="ctr"/>
            <a:endParaRPr lang="en-US" sz="1200" u="sng" dirty="0">
              <a:solidFill>
                <a:srgbClr val="FF0000"/>
              </a:solidFill>
            </a:endParaRPr>
          </a:p>
          <a:p>
            <a:pPr fontAlgn="ctr"/>
            <a:endParaRPr lang="en-US" sz="1200" u="sng" dirty="0">
              <a:solidFill>
                <a:srgbClr val="FF0000"/>
              </a:solidFill>
            </a:endParaRPr>
          </a:p>
          <a:p>
            <a:pPr fontAlgn="ctr"/>
            <a:endParaRPr lang="en-US" sz="1200" u="sng" dirty="0">
              <a:solidFill>
                <a:srgbClr val="FF0000"/>
              </a:solidFill>
            </a:endParaRPr>
          </a:p>
          <a:p>
            <a:pPr fontAlgn="ctr"/>
            <a:endParaRPr lang="en-US" sz="1200" u="sng" dirty="0">
              <a:solidFill>
                <a:srgbClr val="FF0000"/>
              </a:solidFill>
            </a:endParaRPr>
          </a:p>
          <a:p>
            <a:pPr fontAlgn="ctr"/>
            <a:endParaRPr lang="en-US" sz="1200" u="sng" dirty="0">
              <a:solidFill>
                <a:srgbClr val="FF0000"/>
              </a:solidFill>
            </a:endParaRPr>
          </a:p>
          <a:p>
            <a:pPr fontAlgn="ctr"/>
            <a:endParaRPr lang="en-US" sz="1200" u="sng" dirty="0">
              <a:solidFill>
                <a:srgbClr val="FF0000"/>
              </a:solidFill>
            </a:endParaRPr>
          </a:p>
          <a:p>
            <a:pPr fontAlgn="ctr">
              <a:buNone/>
            </a:pPr>
            <a:r>
              <a:rPr lang="en-US" sz="1200" u="sng" dirty="0">
                <a:solidFill>
                  <a:srgbClr val="FF0000"/>
                </a:solidFill>
              </a:rPr>
              <a:t> The American Cancer Society medical and editorial content </a:t>
            </a:r>
            <a:r>
              <a:rPr lang="en-US" sz="1200" u="sng" dirty="0" err="1">
                <a:solidFill>
                  <a:srgbClr val="FF0000"/>
                </a:solidFill>
              </a:rPr>
              <a:t>team.</a:t>
            </a:r>
            <a:r>
              <a:rPr lang="en-US" sz="1200" dirty="0" err="1">
                <a:solidFill>
                  <a:srgbClr val="FF0000"/>
                </a:solidFill>
              </a:rPr>
              <a:t>Last</a:t>
            </a:r>
            <a:r>
              <a:rPr lang="en-US" sz="1200" dirty="0">
                <a:solidFill>
                  <a:srgbClr val="FF0000"/>
                </a:solidFill>
              </a:rPr>
              <a:t> Medical Review: March 30, 2015</a:t>
            </a:r>
            <a:r>
              <a:rPr lang="en-US" dirty="0"/>
              <a:t> </a:t>
            </a:r>
          </a:p>
          <a:p>
            <a:endParaRPr lang="en-US" dirty="0"/>
          </a:p>
          <a:p>
            <a:endParaRPr lang="el-GR" dirty="0"/>
          </a:p>
        </p:txBody>
      </p:sp>
      <p:pic>
        <p:nvPicPr>
          <p:cNvPr id="4" name="Ήχος 3">
            <a:hlinkClick r:id="" action="ppaction://media"/>
            <a:extLst>
              <a:ext uri="{FF2B5EF4-FFF2-40B4-BE49-F238E27FC236}">
                <a16:creationId xmlns:a16="http://schemas.microsoft.com/office/drawing/2014/main" id="{948017F7-C7C3-443D-A5AD-7BA9C5E43F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77"/>
    </mc:Choice>
    <mc:Fallback xmlns="">
      <p:transition spd="slow" advTm="11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ΑΠΟΦΟΛΙΔΩΤΙΚΗ(</a:t>
            </a:r>
            <a:r>
              <a:rPr lang="en-US" dirty="0" err="1"/>
              <a:t>Exfoliative</a:t>
            </a:r>
            <a:r>
              <a:rPr lang="en-US" dirty="0"/>
              <a:t> cytology</a:t>
            </a:r>
            <a:r>
              <a:rPr lang="el-GR" dirty="0"/>
              <a:t>)</a:t>
            </a:r>
          </a:p>
        </p:txBody>
      </p:sp>
      <p:sp>
        <p:nvSpPr>
          <p:cNvPr id="3" name="Content Placeholder 2"/>
          <p:cNvSpPr>
            <a:spLocks noGrp="1"/>
          </p:cNvSpPr>
          <p:nvPr>
            <p:ph idx="1"/>
          </p:nvPr>
        </p:nvSpPr>
        <p:spPr/>
        <p:txBody>
          <a:bodyPr>
            <a:normAutofit/>
          </a:bodyPr>
          <a:lstStyle/>
          <a:p>
            <a:r>
              <a:rPr lang="el-GR" b="1" dirty="0"/>
              <a:t>Συλλογή αποπεπτωκότων κυττάρων </a:t>
            </a:r>
            <a:endParaRPr lang="en-US" b="1" dirty="0"/>
          </a:p>
          <a:p>
            <a:r>
              <a:rPr lang="el-GR" dirty="0"/>
              <a:t>α)  αυτόματα χωρίς επέμβαση(πχ κακοήθη κύτταρα σε πλευριτική ή περιτοναική συλλογή)</a:t>
            </a:r>
            <a:endParaRPr lang="en-US" dirty="0"/>
          </a:p>
          <a:p>
            <a:r>
              <a:rPr lang="el-GR" dirty="0"/>
              <a:t>β)  μηχανική,κατόπιν επέμβασης(πχ ΠΑΠ τέστ,βρογχικό έκπλυμα,κλπ)</a:t>
            </a:r>
            <a:r>
              <a:rPr lang="en-US" dirty="0"/>
              <a:t> </a:t>
            </a:r>
          </a:p>
          <a:p>
            <a:pPr>
              <a:buNone/>
            </a:pPr>
            <a:r>
              <a:rPr lang="el-GR" dirty="0"/>
              <a:t> </a:t>
            </a:r>
          </a:p>
          <a:p>
            <a:pPr>
              <a:buNone/>
            </a:pPr>
            <a:endParaRPr lang="el-GR" dirty="0"/>
          </a:p>
          <a:p>
            <a:pPr>
              <a:buNone/>
            </a:pPr>
            <a:endParaRPr lang="el-GR" dirty="0"/>
          </a:p>
          <a:p>
            <a:pPr>
              <a:buNone/>
            </a:pPr>
            <a:r>
              <a:rPr lang="en-US" sz="1200" dirty="0"/>
              <a:t>A micrograph of an </a:t>
            </a:r>
            <a:r>
              <a:rPr lang="en-US" sz="1200" dirty="0" err="1"/>
              <a:t>exfoliative</a:t>
            </a:r>
            <a:r>
              <a:rPr lang="en-US" sz="1200" dirty="0"/>
              <a:t> </a:t>
            </a:r>
            <a:r>
              <a:rPr lang="en-US" sz="1200" dirty="0" err="1"/>
              <a:t>cytopathology</a:t>
            </a:r>
            <a:r>
              <a:rPr lang="en-US" sz="1200" dirty="0"/>
              <a:t> specimen (Pap test, Pap stain)</a:t>
            </a:r>
            <a:endParaRPr lang="el-GR" sz="1200" dirty="0"/>
          </a:p>
        </p:txBody>
      </p:sp>
      <p:pic>
        <p:nvPicPr>
          <p:cNvPr id="4" name="Ήχος 3">
            <a:hlinkClick r:id="" action="ppaction://media"/>
            <a:extLst>
              <a:ext uri="{FF2B5EF4-FFF2-40B4-BE49-F238E27FC236}">
                <a16:creationId xmlns:a16="http://schemas.microsoft.com/office/drawing/2014/main" id="{72A36FAB-8D14-4D89-BC8A-66C2E72218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957"/>
    </mc:Choice>
    <mc:Fallback xmlns="">
      <p:transition spd="slow" advTm="42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ΕΠΕΜΒΑΤΙΚΗ</a:t>
            </a:r>
            <a:r>
              <a:rPr lang="en-US" dirty="0"/>
              <a:t> </a:t>
            </a:r>
            <a:r>
              <a:rPr lang="el-GR" dirty="0"/>
              <a:t>(</a:t>
            </a:r>
            <a:r>
              <a:rPr lang="en-US" dirty="0"/>
              <a:t>Intervention cytology</a:t>
            </a:r>
            <a:r>
              <a:rPr lang="el-GR" dirty="0"/>
              <a:t>)</a:t>
            </a:r>
          </a:p>
        </p:txBody>
      </p:sp>
      <p:sp>
        <p:nvSpPr>
          <p:cNvPr id="3" name="Content Placeholder 2"/>
          <p:cNvSpPr>
            <a:spLocks noGrp="1"/>
          </p:cNvSpPr>
          <p:nvPr>
            <p:ph idx="1"/>
          </p:nvPr>
        </p:nvSpPr>
        <p:spPr/>
        <p:txBody>
          <a:bodyPr>
            <a:normAutofit/>
          </a:bodyPr>
          <a:lstStyle/>
          <a:p>
            <a:r>
              <a:rPr lang="en-US" dirty="0"/>
              <a:t> </a:t>
            </a:r>
            <a:r>
              <a:rPr lang="en-US" b="1" dirty="0"/>
              <a:t>Fine-needle aspiration</a:t>
            </a:r>
            <a:r>
              <a:rPr lang="el-GR" b="1" dirty="0"/>
              <a:t>(</a:t>
            </a:r>
            <a:r>
              <a:rPr lang="en-US" b="1" dirty="0"/>
              <a:t>FNA)</a:t>
            </a:r>
          </a:p>
          <a:p>
            <a:pPr>
              <a:buNone/>
            </a:pPr>
            <a:endParaRPr lang="en-US" b="1" dirty="0"/>
          </a:p>
          <a:p>
            <a:r>
              <a:rPr lang="el-GR" dirty="0"/>
              <a:t>Αναρρόφηση με Σύριγγα με βελόνη </a:t>
            </a:r>
            <a:r>
              <a:rPr lang="en-US" dirty="0"/>
              <a:t>23 to 27 gauge</a:t>
            </a:r>
            <a:r>
              <a:rPr lang="el-GR" dirty="0"/>
              <a:t>,με ή χωρίς </a:t>
            </a:r>
            <a:r>
              <a:rPr lang="en-US" dirty="0"/>
              <a:t>US/CT</a:t>
            </a:r>
            <a:r>
              <a:rPr lang="el-GR" dirty="0"/>
              <a:t> </a:t>
            </a:r>
            <a:endParaRPr lang="en-US" dirty="0"/>
          </a:p>
          <a:p>
            <a:pPr>
              <a:buNone/>
            </a:pPr>
            <a:endParaRPr lang="en-US" dirty="0"/>
          </a:p>
          <a:p>
            <a:r>
              <a:rPr lang="en-US" dirty="0"/>
              <a:t>FNA</a:t>
            </a:r>
            <a:r>
              <a:rPr lang="el-GR" dirty="0"/>
              <a:t> έχει γίνει συνώνυμο με την επεμβατική κυτταρολογία</a:t>
            </a:r>
            <a:endParaRPr lang="en-US" dirty="0"/>
          </a:p>
          <a:p>
            <a:endParaRPr lang="el-GR" dirty="0"/>
          </a:p>
        </p:txBody>
      </p:sp>
      <p:pic>
        <p:nvPicPr>
          <p:cNvPr id="4" name="Ήχος 3">
            <a:hlinkClick r:id="" action="ppaction://media"/>
            <a:extLst>
              <a:ext uri="{FF2B5EF4-FFF2-40B4-BE49-F238E27FC236}">
                <a16:creationId xmlns:a16="http://schemas.microsoft.com/office/drawing/2014/main" id="{B017D359-E48D-47CD-9185-84976596DE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955"/>
    </mc:Choice>
    <mc:Fallback xmlns="">
      <p:transition spd="slow" advTm="46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ΑΛΛΟΙ ΤΥΠΟΙ</a:t>
            </a:r>
          </a:p>
        </p:txBody>
      </p:sp>
      <p:sp>
        <p:nvSpPr>
          <p:cNvPr id="3" name="Content Placeholder 2"/>
          <p:cNvSpPr>
            <a:spLocks noGrp="1"/>
          </p:cNvSpPr>
          <p:nvPr>
            <p:ph idx="1"/>
          </p:nvPr>
        </p:nvSpPr>
        <p:spPr/>
        <p:txBody>
          <a:bodyPr>
            <a:normAutofit/>
          </a:bodyPr>
          <a:lstStyle/>
          <a:p>
            <a:r>
              <a:rPr lang="el-GR" b="1" dirty="0"/>
              <a:t>Κυτταρολογικό ίζημα(μετά από φυγοκέντριση)</a:t>
            </a:r>
            <a:endParaRPr lang="en-US" dirty="0"/>
          </a:p>
          <a:p>
            <a:r>
              <a:rPr lang="el-GR" b="1" dirty="0"/>
              <a:t>Εντυπώματα(</a:t>
            </a:r>
            <a:r>
              <a:rPr lang="en-US" b="1" dirty="0"/>
              <a:t>Imprint cytology</a:t>
            </a:r>
            <a:r>
              <a:rPr lang="el-GR" b="1" dirty="0"/>
              <a:t>)</a:t>
            </a:r>
            <a:endParaRPr lang="en-US" b="1" dirty="0"/>
          </a:p>
          <a:p>
            <a:pPr>
              <a:buNone/>
            </a:pPr>
            <a:endParaRPr lang="en-US" dirty="0"/>
          </a:p>
          <a:p>
            <a:endParaRPr lang="el-GR" dirty="0"/>
          </a:p>
        </p:txBody>
      </p:sp>
      <p:pic>
        <p:nvPicPr>
          <p:cNvPr id="4" name="Ήχος 3">
            <a:hlinkClick r:id="" action="ppaction://media"/>
            <a:extLst>
              <a:ext uri="{FF2B5EF4-FFF2-40B4-BE49-F238E27FC236}">
                <a16:creationId xmlns:a16="http://schemas.microsoft.com/office/drawing/2014/main" id="{93D25CB0-99C7-462A-BA45-450064A1C3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840"/>
    </mc:Choice>
    <mc:Fallback xmlns="">
      <p:transition spd="slow" advTm="51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ΠΟΥ ΜΠΟΡΕΙ ΝΑ ΓΙΝΕΙ;</a:t>
            </a:r>
          </a:p>
        </p:txBody>
      </p:sp>
      <p:sp>
        <p:nvSpPr>
          <p:cNvPr id="3" name="Content Placeholder 2"/>
          <p:cNvSpPr>
            <a:spLocks noGrp="1"/>
          </p:cNvSpPr>
          <p:nvPr>
            <p:ph idx="1"/>
          </p:nvPr>
        </p:nvSpPr>
        <p:spPr/>
        <p:txBody>
          <a:bodyPr>
            <a:normAutofit fontScale="62500" lnSpcReduction="20000"/>
          </a:bodyPr>
          <a:lstStyle/>
          <a:p>
            <a:r>
              <a:rPr lang="el-GR" dirty="0"/>
              <a:t>ΠΑΝΤΟΥ</a:t>
            </a:r>
            <a:endParaRPr lang="en-US" dirty="0"/>
          </a:p>
          <a:p>
            <a:r>
              <a:rPr lang="en-US" dirty="0">
                <a:hlinkClick r:id="rId4" tooltip="Gynecologic cytology"/>
              </a:rPr>
              <a:t>Gynecologic cytology</a:t>
            </a:r>
            <a:r>
              <a:rPr lang="en-US" dirty="0"/>
              <a:t> – concerning the female reproductive tract</a:t>
            </a:r>
          </a:p>
          <a:p>
            <a:r>
              <a:rPr lang="en-US" dirty="0">
                <a:hlinkClick r:id="rId5" tooltip="Urinary tract cytology (page does not exist)"/>
              </a:rPr>
              <a:t>Urinary tract cytology</a:t>
            </a:r>
            <a:r>
              <a:rPr lang="en-US" dirty="0"/>
              <a:t> – concerning the </a:t>
            </a:r>
            <a:r>
              <a:rPr lang="en-US" dirty="0" err="1">
                <a:hlinkClick r:id="rId6" tooltip="Ureter"/>
              </a:rPr>
              <a:t>ureters</a:t>
            </a:r>
            <a:r>
              <a:rPr lang="en-US" dirty="0"/>
              <a:t>, </a:t>
            </a:r>
            <a:r>
              <a:rPr lang="en-US" dirty="0">
                <a:hlinkClick r:id="rId7" tooltip="Urinary bladder"/>
              </a:rPr>
              <a:t>urinary bladder</a:t>
            </a:r>
            <a:r>
              <a:rPr lang="en-US" dirty="0"/>
              <a:t> and </a:t>
            </a:r>
            <a:r>
              <a:rPr lang="en-US" dirty="0">
                <a:hlinkClick r:id="rId8" tooltip="Urethra"/>
              </a:rPr>
              <a:t>urethra</a:t>
            </a:r>
            <a:r>
              <a:rPr lang="en-US" dirty="0"/>
              <a:t>. See </a:t>
            </a:r>
            <a:r>
              <a:rPr lang="en-US" dirty="0">
                <a:hlinkClick r:id="rId9" tooltip="Urine cytology"/>
              </a:rPr>
              <a:t>Urine cytology</a:t>
            </a:r>
            <a:r>
              <a:rPr lang="en-US" dirty="0"/>
              <a:t>.</a:t>
            </a:r>
          </a:p>
          <a:p>
            <a:r>
              <a:rPr lang="en-US" dirty="0">
                <a:hlinkClick r:id="rId10" tooltip="Effusion cytology (page does not exist)"/>
              </a:rPr>
              <a:t>Effusion cytology</a:t>
            </a:r>
            <a:r>
              <a:rPr lang="en-US" dirty="0"/>
              <a:t> – concerning fluids collections, especially within the </a:t>
            </a:r>
            <a:r>
              <a:rPr lang="en-US" dirty="0">
                <a:hlinkClick r:id="rId11" tooltip="Peritoneum"/>
              </a:rPr>
              <a:t>peritoneum</a:t>
            </a:r>
            <a:r>
              <a:rPr lang="en-US" dirty="0"/>
              <a:t>, </a:t>
            </a:r>
            <a:r>
              <a:rPr lang="en-US" dirty="0">
                <a:hlinkClick r:id="rId12" tooltip="Pleura"/>
              </a:rPr>
              <a:t>pleura</a:t>
            </a:r>
            <a:r>
              <a:rPr lang="en-US" dirty="0"/>
              <a:t> and </a:t>
            </a:r>
            <a:r>
              <a:rPr lang="en-US" dirty="0">
                <a:hlinkClick r:id="rId13" tooltip="Pericardium"/>
              </a:rPr>
              <a:t>pericardium</a:t>
            </a:r>
            <a:endParaRPr lang="en-US" dirty="0"/>
          </a:p>
          <a:p>
            <a:r>
              <a:rPr lang="en-US" dirty="0">
                <a:hlinkClick r:id="rId14" tooltip="Breast cytology (page does not exist)"/>
              </a:rPr>
              <a:t>Breast cytology</a:t>
            </a:r>
            <a:r>
              <a:rPr lang="en-US" dirty="0"/>
              <a:t> – principally concerning the female </a:t>
            </a:r>
            <a:r>
              <a:rPr lang="en-US" dirty="0">
                <a:hlinkClick r:id="rId15" tooltip="Breast"/>
              </a:rPr>
              <a:t>breast</a:t>
            </a:r>
            <a:endParaRPr lang="en-US" dirty="0"/>
          </a:p>
          <a:p>
            <a:r>
              <a:rPr lang="en-US" dirty="0">
                <a:hlinkClick r:id="rId16" tooltip="Vaginal cytology"/>
              </a:rPr>
              <a:t>Vaginal cytology</a:t>
            </a:r>
            <a:r>
              <a:rPr lang="en-US" dirty="0"/>
              <a:t> - principally concerning non-human mammals</a:t>
            </a:r>
          </a:p>
          <a:p>
            <a:r>
              <a:rPr lang="en-US" dirty="0">
                <a:hlinkClick r:id="rId17" tooltip="Thyroid cytology (page does not exist)"/>
              </a:rPr>
              <a:t>Thyroid cytology</a:t>
            </a:r>
            <a:r>
              <a:rPr lang="en-US" dirty="0"/>
              <a:t> – concerning the </a:t>
            </a:r>
            <a:r>
              <a:rPr lang="en-US" dirty="0">
                <a:hlinkClick r:id="rId18" tooltip="Thyroid gland"/>
              </a:rPr>
              <a:t>thyroid gland</a:t>
            </a:r>
            <a:endParaRPr lang="en-US" dirty="0"/>
          </a:p>
          <a:p>
            <a:r>
              <a:rPr lang="en-US" dirty="0">
                <a:hlinkClick r:id="rId19" tooltip="Lymph node cytology"/>
              </a:rPr>
              <a:t>Lymph node cytology</a:t>
            </a:r>
            <a:r>
              <a:rPr lang="en-US" dirty="0"/>
              <a:t> – concerning </a:t>
            </a:r>
            <a:r>
              <a:rPr lang="en-US" dirty="0">
                <a:hlinkClick r:id="rId20" tooltip="Lymph node"/>
              </a:rPr>
              <a:t>lymph nodes</a:t>
            </a:r>
            <a:endParaRPr lang="en-US" dirty="0"/>
          </a:p>
          <a:p>
            <a:r>
              <a:rPr lang="en-US" dirty="0">
                <a:hlinkClick r:id="rId21" tooltip="Respiratory cytology (page does not exist)"/>
              </a:rPr>
              <a:t>Respiratory cytology</a:t>
            </a:r>
            <a:r>
              <a:rPr lang="en-US" dirty="0"/>
              <a:t> – concerning the </a:t>
            </a:r>
            <a:r>
              <a:rPr lang="en-US" dirty="0">
                <a:hlinkClick r:id="rId22" tooltip="Lung"/>
              </a:rPr>
              <a:t>lungs</a:t>
            </a:r>
            <a:r>
              <a:rPr lang="en-US" dirty="0"/>
              <a:t> and airways</a:t>
            </a:r>
          </a:p>
          <a:p>
            <a:r>
              <a:rPr lang="en-US" dirty="0">
                <a:hlinkClick r:id="rId23" tooltip="Gastrointestinal cytology (page does not exist)"/>
              </a:rPr>
              <a:t>Gastrointestinal cytology</a:t>
            </a:r>
            <a:r>
              <a:rPr lang="en-US" dirty="0"/>
              <a:t> – concerning the </a:t>
            </a:r>
            <a:r>
              <a:rPr lang="en-US" dirty="0">
                <a:hlinkClick r:id="rId24" tooltip="Alimentary tract"/>
              </a:rPr>
              <a:t>alimentary tract</a:t>
            </a:r>
            <a:endParaRPr lang="en-US" dirty="0"/>
          </a:p>
          <a:p>
            <a:r>
              <a:rPr lang="en-US" dirty="0">
                <a:hlinkClick r:id="rId25" tooltip="Soft tissue, bone and skin cytology (page does not exist)"/>
              </a:rPr>
              <a:t>Soft tissue, bone and skin cytology</a:t>
            </a:r>
            <a:endParaRPr lang="en-US" dirty="0"/>
          </a:p>
          <a:p>
            <a:r>
              <a:rPr lang="en-US" dirty="0">
                <a:hlinkClick r:id="rId26" tooltip="Kidney and adrenal cytology (page does not exist)"/>
              </a:rPr>
              <a:t>Kidney and adrenal cytology</a:t>
            </a:r>
            <a:endParaRPr lang="en-US" dirty="0"/>
          </a:p>
          <a:p>
            <a:r>
              <a:rPr lang="en-US" dirty="0">
                <a:hlinkClick r:id="rId27" tooltip="Liver and pancreas cytology (page does not exist)"/>
              </a:rPr>
              <a:t>Liver and pancreas cytology</a:t>
            </a:r>
            <a:endParaRPr lang="en-US" dirty="0"/>
          </a:p>
          <a:p>
            <a:r>
              <a:rPr lang="en-US" dirty="0">
                <a:hlinkClick r:id="rId28" tooltip="Central nervous system cytology (page does not exist)"/>
              </a:rPr>
              <a:t>Central nervous system cytology</a:t>
            </a:r>
            <a:endParaRPr lang="en-US" dirty="0"/>
          </a:p>
          <a:p>
            <a:r>
              <a:rPr lang="en-US" dirty="0">
                <a:hlinkClick r:id="rId29" tooltip="Eye cytology (page does not exist)"/>
              </a:rPr>
              <a:t>Eye cytology</a:t>
            </a:r>
            <a:endParaRPr lang="en-US" dirty="0"/>
          </a:p>
          <a:p>
            <a:r>
              <a:rPr lang="en-US" dirty="0">
                <a:hlinkClick r:id="rId30" tooltip="Salivary gland cytology (page does not exist)"/>
              </a:rPr>
              <a:t>Salivary gland cytology</a:t>
            </a:r>
            <a:endParaRPr lang="en-US" dirty="0"/>
          </a:p>
          <a:p>
            <a:endParaRPr lang="el-GR" dirty="0"/>
          </a:p>
        </p:txBody>
      </p:sp>
      <p:pic>
        <p:nvPicPr>
          <p:cNvPr id="4" name="Ήχος 3">
            <a:hlinkClick r:id="" action="ppaction://media"/>
            <a:extLst>
              <a:ext uri="{FF2B5EF4-FFF2-40B4-BE49-F238E27FC236}">
                <a16:creationId xmlns:a16="http://schemas.microsoft.com/office/drawing/2014/main" id="{68674CB7-3771-408C-9020-857CCA3BBC9B}"/>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745"/>
    </mc:Choice>
    <mc:Fallback xmlns="">
      <p:transition spd="slow" advTm="25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8194" name="Picture 2" descr="C:\Users\Administrator\Desktop\220px-Journal.pone.0026395.g001_cervical_cytology_brushes.png"/>
          <p:cNvPicPr>
            <a:picLocks noGrp="1" noChangeAspect="1" noChangeArrowheads="1"/>
          </p:cNvPicPr>
          <p:nvPr>
            <p:ph idx="1"/>
          </p:nvPr>
        </p:nvPicPr>
        <p:blipFill>
          <a:blip r:embed="rId4"/>
          <a:srcRect/>
          <a:stretch>
            <a:fillRect/>
          </a:stretch>
        </p:blipFill>
        <p:spPr bwMode="auto">
          <a:xfrm>
            <a:off x="2595538" y="1500174"/>
            <a:ext cx="7429552" cy="5357826"/>
          </a:xfrm>
          <a:prstGeom prst="rect">
            <a:avLst/>
          </a:prstGeom>
          <a:noFill/>
        </p:spPr>
      </p:pic>
      <p:pic>
        <p:nvPicPr>
          <p:cNvPr id="3" name="Ήχος 2">
            <a:hlinkClick r:id="" action="ppaction://media"/>
            <a:extLst>
              <a:ext uri="{FF2B5EF4-FFF2-40B4-BE49-F238E27FC236}">
                <a16:creationId xmlns:a16="http://schemas.microsoft.com/office/drawing/2014/main" id="{BD3B26D2-C3C8-4D05-A9FC-49759AD399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20"/>
    </mc:Choice>
    <mc:Fallback xmlns="">
      <p:transition spd="slow" advTm="17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ΧΡΩΣΗ</a:t>
            </a:r>
          </a:p>
        </p:txBody>
      </p:sp>
      <p:pic>
        <p:nvPicPr>
          <p:cNvPr id="7170" name="Picture 2" descr="C:\Users\Administrator\Desktop\hqdefault.jpg"/>
          <p:cNvPicPr>
            <a:picLocks noGrp="1" noChangeAspect="1" noChangeArrowheads="1"/>
          </p:cNvPicPr>
          <p:nvPr>
            <p:ph idx="1"/>
          </p:nvPr>
        </p:nvPicPr>
        <p:blipFill>
          <a:blip r:embed="rId4"/>
          <a:srcRect/>
          <a:stretch>
            <a:fillRect/>
          </a:stretch>
        </p:blipFill>
        <p:spPr bwMode="auto">
          <a:xfrm>
            <a:off x="738150" y="1428736"/>
            <a:ext cx="10644262" cy="5143536"/>
          </a:xfrm>
          <a:prstGeom prst="rect">
            <a:avLst/>
          </a:prstGeom>
          <a:noFill/>
        </p:spPr>
      </p:pic>
      <p:pic>
        <p:nvPicPr>
          <p:cNvPr id="3" name="Ήχος 2">
            <a:hlinkClick r:id="" action="ppaction://media"/>
            <a:extLst>
              <a:ext uri="{FF2B5EF4-FFF2-40B4-BE49-F238E27FC236}">
                <a16:creationId xmlns:a16="http://schemas.microsoft.com/office/drawing/2014/main" id="{3AF4425B-48CD-4289-96FA-CF31EA0672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061"/>
    </mc:Choice>
    <mc:Fallback xmlns="">
      <p:transition spd="slow" advTm="48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6146" name="Picture 2" descr="C:\Users\Administrator\Desktop\ab150679-2635-papanicolaou-pap-red-stain-kit-cytology-stain-immunohistochemistry-formalin-paraffin.jpg"/>
          <p:cNvPicPr>
            <a:picLocks noGrp="1" noChangeAspect="1" noChangeArrowheads="1"/>
          </p:cNvPicPr>
          <p:nvPr>
            <p:ph idx="1"/>
          </p:nvPr>
        </p:nvPicPr>
        <p:blipFill>
          <a:blip r:embed="rId4"/>
          <a:srcRect/>
          <a:stretch>
            <a:fillRect/>
          </a:stretch>
        </p:blipFill>
        <p:spPr bwMode="auto">
          <a:xfrm>
            <a:off x="1952596" y="1643050"/>
            <a:ext cx="8572560" cy="5214950"/>
          </a:xfrm>
          <a:prstGeom prst="rect">
            <a:avLst/>
          </a:prstGeom>
          <a:noFill/>
        </p:spPr>
      </p:pic>
      <p:pic>
        <p:nvPicPr>
          <p:cNvPr id="3" name="Ήχος 2">
            <a:hlinkClick r:id="" action="ppaction://media"/>
            <a:extLst>
              <a:ext uri="{FF2B5EF4-FFF2-40B4-BE49-F238E27FC236}">
                <a16:creationId xmlns:a16="http://schemas.microsoft.com/office/drawing/2014/main" id="{489375CC-B709-4B23-923D-83D6075F13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919"/>
    </mc:Choice>
    <mc:Fallback xmlns="">
      <p:transition spd="slow" advTm="19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ΥΓΡΗ ΒΙΟΨΙΑ</a:t>
            </a:r>
          </a:p>
        </p:txBody>
      </p:sp>
      <p:sp>
        <p:nvSpPr>
          <p:cNvPr id="3" name="Content Placeholder 2"/>
          <p:cNvSpPr>
            <a:spLocks noGrp="1"/>
          </p:cNvSpPr>
          <p:nvPr>
            <p:ph idx="1"/>
          </p:nvPr>
        </p:nvSpPr>
        <p:spPr/>
        <p:txBody>
          <a:bodyPr/>
          <a:lstStyle/>
          <a:p>
            <a:endParaRPr lang="el-GR"/>
          </a:p>
        </p:txBody>
      </p:sp>
      <p:pic>
        <p:nvPicPr>
          <p:cNvPr id="5" name="Ήχος 4">
            <a:hlinkClick r:id="" action="ppaction://media"/>
            <a:extLst>
              <a:ext uri="{FF2B5EF4-FFF2-40B4-BE49-F238E27FC236}">
                <a16:creationId xmlns:a16="http://schemas.microsoft.com/office/drawing/2014/main" id="{4AFCFD47-109A-43F8-924E-A8DFA4AD8A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24"/>
    </mc:Choice>
    <mc:Fallback xmlns="">
      <p:transition spd="slow" advTm="3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a:bodyPr>
          <a:lstStyle/>
          <a:p>
            <a:r>
              <a:rPr lang="el-GR" dirty="0"/>
              <a:t>Ανίχνευση στο αίμα και στα άλλα εξωκυττάρια υγρά ελεύθερα κυκλοφορούν </a:t>
            </a:r>
            <a:r>
              <a:rPr lang="en-US" dirty="0"/>
              <a:t>DNA (</a:t>
            </a:r>
            <a:r>
              <a:rPr lang="en-US" dirty="0" err="1"/>
              <a:t>cDNA</a:t>
            </a:r>
            <a:r>
              <a:rPr lang="en-US" dirty="0"/>
              <a:t>),</a:t>
            </a:r>
            <a:r>
              <a:rPr lang="el-GR" dirty="0"/>
              <a:t>ελεύθερα κυκλοφορούν καρκινικό </a:t>
            </a:r>
            <a:r>
              <a:rPr lang="en-US" dirty="0"/>
              <a:t>DNA(</a:t>
            </a:r>
            <a:r>
              <a:rPr lang="en-US" dirty="0" err="1"/>
              <a:t>ctDNA</a:t>
            </a:r>
            <a:r>
              <a:rPr lang="en-US" dirty="0"/>
              <a:t>),</a:t>
            </a:r>
            <a:r>
              <a:rPr lang="el-GR" dirty="0"/>
              <a:t>καρκινικά κύτταρα και </a:t>
            </a:r>
            <a:r>
              <a:rPr lang="en-US" dirty="0"/>
              <a:t>RNA.</a:t>
            </a:r>
          </a:p>
          <a:p>
            <a:r>
              <a:rPr lang="el-GR" dirty="0"/>
              <a:t>Υπόθεση  αντικατάστασης κλασσικής βιοψίας </a:t>
            </a:r>
            <a:endParaRPr lang="en-US" dirty="0"/>
          </a:p>
          <a:p>
            <a:r>
              <a:rPr lang="el-GR" dirty="0"/>
              <a:t>Με PCR ή  NGS μπορούμε να αντλήσουμε πληροφορίες για πολλές νόσους συμπεριλαμβανομένου του  καρκίνου </a:t>
            </a:r>
            <a:r>
              <a:rPr lang="en-US" dirty="0"/>
              <a:t> </a:t>
            </a:r>
            <a:endParaRPr lang="el-GR" dirty="0"/>
          </a:p>
          <a:p>
            <a:pPr>
              <a:buNone/>
            </a:pPr>
            <a:endParaRPr lang="el-GR" sz="1400" dirty="0">
              <a:solidFill>
                <a:srgbClr val="FF0000"/>
              </a:solidFill>
            </a:endParaRPr>
          </a:p>
          <a:p>
            <a:pPr>
              <a:buNone/>
            </a:pPr>
            <a:endParaRPr lang="el-GR" sz="1400" dirty="0">
              <a:solidFill>
                <a:srgbClr val="FF0000"/>
              </a:solidFill>
            </a:endParaRPr>
          </a:p>
          <a:p>
            <a:pPr>
              <a:buNone/>
            </a:pPr>
            <a:endParaRPr lang="el-GR" sz="1400" dirty="0">
              <a:solidFill>
                <a:srgbClr val="FF0000"/>
              </a:solidFill>
            </a:endParaRPr>
          </a:p>
          <a:p>
            <a:pPr>
              <a:buNone/>
            </a:pPr>
            <a:r>
              <a:rPr lang="en-US" sz="1400" dirty="0">
                <a:solidFill>
                  <a:srgbClr val="FF0000"/>
                </a:solidFill>
              </a:rPr>
              <a:t>"Liquid Biopsies Show High Correlation with Tissue Biopsy for Genetic Mutations". </a:t>
            </a:r>
            <a:r>
              <a:rPr lang="en-US" sz="1400" i="1" dirty="0">
                <a:solidFill>
                  <a:srgbClr val="FF0000"/>
                </a:solidFill>
              </a:rPr>
              <a:t>Oncology Practice Management</a:t>
            </a:r>
            <a:r>
              <a:rPr lang="en-US" sz="1400" dirty="0">
                <a:solidFill>
                  <a:srgbClr val="FF0000"/>
                </a:solidFill>
              </a:rPr>
              <a:t>. July 2016. Retrieved 12 March 2019.</a:t>
            </a:r>
          </a:p>
          <a:p>
            <a:pPr>
              <a:buNone/>
            </a:pPr>
            <a:r>
              <a:rPr lang="en-US" sz="1200" dirty="0">
                <a:solidFill>
                  <a:srgbClr val="FF0000"/>
                </a:solidFill>
              </a:rPr>
              <a:t> "What is circulating tumor DNA and how is it used to diagnose and manage cancer? ". </a:t>
            </a:r>
            <a:r>
              <a:rPr lang="en-US" sz="1200" i="1" dirty="0">
                <a:solidFill>
                  <a:srgbClr val="FF0000"/>
                </a:solidFill>
              </a:rPr>
              <a:t>National Institutes of Health Genetics Home Reference</a:t>
            </a:r>
            <a:r>
              <a:rPr lang="en-US" sz="1200" dirty="0">
                <a:solidFill>
                  <a:srgbClr val="FF0000"/>
                </a:solidFill>
              </a:rPr>
              <a:t>. 5 March 2019. Retrieved 12 March 2019.</a:t>
            </a:r>
            <a:endParaRPr lang="el-GR" sz="1200" dirty="0">
              <a:solidFill>
                <a:srgbClr val="FF0000"/>
              </a:solidFill>
            </a:endParaRPr>
          </a:p>
        </p:txBody>
      </p:sp>
      <p:pic>
        <p:nvPicPr>
          <p:cNvPr id="4" name="Ήχος 3">
            <a:hlinkClick r:id="" action="ppaction://media"/>
            <a:extLst>
              <a:ext uri="{FF2B5EF4-FFF2-40B4-BE49-F238E27FC236}">
                <a16:creationId xmlns:a16="http://schemas.microsoft.com/office/drawing/2014/main" id="{0887C3A8-50E4-4EE9-B5A8-EE3D54829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065"/>
    </mc:Choice>
    <mc:Fallback xmlns="">
      <p:transition spd="slow" advTm="43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ΤΥΠΟΣ ΥΛΙΚΟΥ</a:t>
            </a:r>
          </a:p>
        </p:txBody>
      </p:sp>
      <p:sp>
        <p:nvSpPr>
          <p:cNvPr id="3" name="Content Placeholder 2"/>
          <p:cNvSpPr>
            <a:spLocks noGrp="1"/>
          </p:cNvSpPr>
          <p:nvPr>
            <p:ph idx="1"/>
          </p:nvPr>
        </p:nvSpPr>
        <p:spPr/>
        <p:txBody>
          <a:bodyPr/>
          <a:lstStyle/>
          <a:p>
            <a:r>
              <a:rPr lang="el-GR" dirty="0"/>
              <a:t>ΒΙΟΠΤΙΚΟ/ΙΣΤΟΛΟΓΙΚΟ</a:t>
            </a:r>
          </a:p>
          <a:p>
            <a:r>
              <a:rPr lang="el-GR" dirty="0"/>
              <a:t>ΚΥΤΤΑΡΟΛΟΓΙΚΟ</a:t>
            </a:r>
          </a:p>
          <a:p>
            <a:r>
              <a:rPr lang="el-GR" dirty="0"/>
              <a:t>ΥΓΡΗ ΒΙΟΨΙΑ</a:t>
            </a:r>
          </a:p>
        </p:txBody>
      </p:sp>
      <p:pic>
        <p:nvPicPr>
          <p:cNvPr id="4" name="Ήχος 3">
            <a:hlinkClick r:id="" action="ppaction://media"/>
            <a:extLst>
              <a:ext uri="{FF2B5EF4-FFF2-40B4-BE49-F238E27FC236}">
                <a16:creationId xmlns:a16="http://schemas.microsoft.com/office/drawing/2014/main" id="{FF2DC1E0-E52D-4796-A5C9-C0460C29F3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13"/>
    </mc:Choice>
    <mc:Fallback xmlns="">
      <p:transition spd="slow" advTm="14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ΙΣΤΟΡΙΚΑ ΔΕΔΟΜΕΝΑ</a:t>
            </a:r>
          </a:p>
        </p:txBody>
      </p:sp>
      <p:sp>
        <p:nvSpPr>
          <p:cNvPr id="3" name="Content Placeholder 2"/>
          <p:cNvSpPr>
            <a:spLocks noGrp="1"/>
          </p:cNvSpPr>
          <p:nvPr>
            <p:ph idx="1"/>
          </p:nvPr>
        </p:nvSpPr>
        <p:spPr/>
        <p:txBody>
          <a:bodyPr>
            <a:normAutofit/>
          </a:bodyPr>
          <a:lstStyle/>
          <a:p>
            <a:r>
              <a:rPr lang="el-GR" dirty="0"/>
              <a:t>Πρώτη περιγραφή καρκινικών κυττάρων στον ορό το 1869 από τον </a:t>
            </a:r>
            <a:r>
              <a:rPr lang="en-US" dirty="0"/>
              <a:t>Tomas Ashworth</a:t>
            </a:r>
          </a:p>
          <a:p>
            <a:r>
              <a:rPr lang="el-GR" dirty="0"/>
              <a:t>Το 1989 ελεύθερα κυκλοφορούντος κακοήθους </a:t>
            </a:r>
            <a:r>
              <a:rPr lang="en-US" dirty="0"/>
              <a:t>DNA</a:t>
            </a:r>
          </a:p>
          <a:p>
            <a:r>
              <a:rPr lang="el-GR" dirty="0"/>
              <a:t>Το 1997 αποκάλυψη εμβρυικού </a:t>
            </a:r>
            <a:r>
              <a:rPr lang="en-US" dirty="0"/>
              <a:t>DNA </a:t>
            </a:r>
            <a:r>
              <a:rPr lang="el-GR" dirty="0"/>
              <a:t>στο αίμα εγκύου</a:t>
            </a:r>
            <a:r>
              <a:rPr lang="en-US" dirty="0"/>
              <a:t> </a:t>
            </a:r>
          </a:p>
          <a:p>
            <a:endParaRPr lang="en-US" dirty="0"/>
          </a:p>
          <a:p>
            <a:pPr>
              <a:buNone/>
            </a:pPr>
            <a:r>
              <a:rPr lang="en-US" sz="1200" dirty="0">
                <a:solidFill>
                  <a:srgbClr val="FF0000"/>
                </a:solidFill>
              </a:rPr>
              <a:t>                                                                                                                                                                                                                                                                      </a:t>
            </a:r>
          </a:p>
          <a:p>
            <a:pPr>
              <a:buNone/>
            </a:pPr>
            <a:endParaRPr lang="en-US" sz="1200" dirty="0">
              <a:solidFill>
                <a:srgbClr val="FF0000"/>
              </a:solidFill>
            </a:endParaRPr>
          </a:p>
          <a:p>
            <a:pPr>
              <a:buNone/>
            </a:pPr>
            <a:endParaRPr lang="en-US" sz="1200" dirty="0">
              <a:solidFill>
                <a:srgbClr val="FF0000"/>
              </a:solidFill>
            </a:endParaRPr>
          </a:p>
          <a:p>
            <a:pPr>
              <a:buNone/>
            </a:pPr>
            <a:endParaRPr lang="en-US" sz="1200" dirty="0">
              <a:solidFill>
                <a:srgbClr val="FF0000"/>
              </a:solidFill>
            </a:endParaRPr>
          </a:p>
          <a:p>
            <a:pPr>
              <a:buNone/>
            </a:pPr>
            <a:endParaRPr lang="en-US" sz="1200" dirty="0">
              <a:solidFill>
                <a:srgbClr val="FF0000"/>
              </a:solidFill>
            </a:endParaRPr>
          </a:p>
          <a:p>
            <a:pPr>
              <a:buNone/>
            </a:pPr>
            <a:endParaRPr lang="en-US" sz="1200" dirty="0">
              <a:solidFill>
                <a:srgbClr val="FF0000"/>
              </a:solidFill>
            </a:endParaRPr>
          </a:p>
          <a:p>
            <a:pPr>
              <a:buNone/>
            </a:pPr>
            <a:endParaRPr lang="en-US" sz="1200" dirty="0">
              <a:solidFill>
                <a:srgbClr val="FF0000"/>
              </a:solidFill>
            </a:endParaRPr>
          </a:p>
          <a:p>
            <a:pPr>
              <a:buNone/>
            </a:pPr>
            <a:r>
              <a:rPr lang="en-US" sz="1200" dirty="0">
                <a:solidFill>
                  <a:srgbClr val="FF0000"/>
                </a:solidFill>
              </a:rPr>
              <a:t>McDowell, Sandy."Liquid Biopsies: Past, Present, and Future". </a:t>
            </a:r>
            <a:r>
              <a:rPr lang="en-US" sz="1200" i="1" dirty="0">
                <a:solidFill>
                  <a:srgbClr val="FF0000"/>
                </a:solidFill>
              </a:rPr>
              <a:t>American Cancer Society</a:t>
            </a:r>
            <a:r>
              <a:rPr lang="en-US" sz="1200" dirty="0">
                <a:solidFill>
                  <a:srgbClr val="FF0000"/>
                </a:solidFill>
              </a:rPr>
              <a:t>. 12 February 2018. Retrieved 12 March 2019.</a:t>
            </a:r>
            <a:endParaRPr lang="el-GR" sz="1200" dirty="0">
              <a:solidFill>
                <a:srgbClr val="FF0000"/>
              </a:solidFill>
            </a:endParaRPr>
          </a:p>
        </p:txBody>
      </p:sp>
      <p:pic>
        <p:nvPicPr>
          <p:cNvPr id="4" name="Ήχος 3">
            <a:hlinkClick r:id="" action="ppaction://media"/>
            <a:extLst>
              <a:ext uri="{FF2B5EF4-FFF2-40B4-BE49-F238E27FC236}">
                <a16:creationId xmlns:a16="http://schemas.microsoft.com/office/drawing/2014/main" id="{96D69AB9-A828-4206-92AB-1E42C0808F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113"/>
    </mc:Choice>
    <mc:Fallback xmlns="">
      <p:transition spd="slow" advTm="36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ΠΛΕΟΝΕΚΤΗΜΑΤΑ</a:t>
            </a:r>
          </a:p>
        </p:txBody>
      </p:sp>
      <p:sp>
        <p:nvSpPr>
          <p:cNvPr id="3" name="Content Placeholder 2"/>
          <p:cNvSpPr>
            <a:spLocks noGrp="1"/>
          </p:cNvSpPr>
          <p:nvPr>
            <p:ph idx="1"/>
          </p:nvPr>
        </p:nvSpPr>
        <p:spPr/>
        <p:txBody>
          <a:bodyPr/>
          <a:lstStyle/>
          <a:p>
            <a:r>
              <a:rPr lang="el-GR" dirty="0"/>
              <a:t>Ελάχιστα επεμβατική μέθοδος </a:t>
            </a:r>
          </a:p>
          <a:p>
            <a:r>
              <a:rPr lang="el-GR" dirty="0"/>
              <a:t>Καλύτερη αντιπροσώπευση του όγκου </a:t>
            </a:r>
          </a:p>
          <a:p>
            <a:r>
              <a:rPr lang="el-GR" dirty="0"/>
              <a:t>Καλύτερη διαχείρηση του γενετικού υλικού </a:t>
            </a:r>
          </a:p>
          <a:p>
            <a:r>
              <a:rPr lang="el-GR" dirty="0"/>
              <a:t>Γρηγορότερα αποτελέσματα </a:t>
            </a:r>
          </a:p>
          <a:p>
            <a:endParaRPr lang="el-GR" dirty="0"/>
          </a:p>
        </p:txBody>
      </p:sp>
      <p:pic>
        <p:nvPicPr>
          <p:cNvPr id="4" name="Ήχος 3">
            <a:hlinkClick r:id="" action="ppaction://media"/>
            <a:extLst>
              <a:ext uri="{FF2B5EF4-FFF2-40B4-BE49-F238E27FC236}">
                <a16:creationId xmlns:a16="http://schemas.microsoft.com/office/drawing/2014/main" id="{2F4A5DFE-3499-4547-8CF0-5413CC4675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737"/>
    </mc:Choice>
    <mc:Fallback xmlns="">
      <p:transition spd="slow" advTm="3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098" name="Picture 2" descr="C:\Users\Administrator\Desktop\2Figure112112092551.jpg"/>
          <p:cNvPicPr>
            <a:picLocks noGrp="1" noChangeAspect="1" noChangeArrowheads="1"/>
          </p:cNvPicPr>
          <p:nvPr>
            <p:ph idx="1"/>
          </p:nvPr>
        </p:nvPicPr>
        <p:blipFill>
          <a:blip r:embed="rId4"/>
          <a:srcRect/>
          <a:stretch>
            <a:fillRect/>
          </a:stretch>
        </p:blipFill>
        <p:spPr bwMode="auto">
          <a:xfrm>
            <a:off x="2013931" y="1600200"/>
            <a:ext cx="8164138" cy="4708525"/>
          </a:xfrm>
          <a:prstGeom prst="rect">
            <a:avLst/>
          </a:prstGeom>
          <a:noFill/>
        </p:spPr>
      </p:pic>
      <p:pic>
        <p:nvPicPr>
          <p:cNvPr id="3" name="Ήχος 2">
            <a:hlinkClick r:id="" action="ppaction://media"/>
            <a:extLst>
              <a:ext uri="{FF2B5EF4-FFF2-40B4-BE49-F238E27FC236}">
                <a16:creationId xmlns:a16="http://schemas.microsoft.com/office/drawing/2014/main" id="{5428E607-B95C-4E3A-A606-7EE378C9ED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255"/>
    </mc:Choice>
    <mc:Fallback xmlns="">
      <p:transition spd="slow" advTm="31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ΜΕΘΟΔΟΙ</a:t>
            </a:r>
          </a:p>
        </p:txBody>
      </p:sp>
      <p:sp>
        <p:nvSpPr>
          <p:cNvPr id="3" name="Content Placeholder 2"/>
          <p:cNvSpPr>
            <a:spLocks noGrp="1"/>
          </p:cNvSpPr>
          <p:nvPr>
            <p:ph idx="1"/>
          </p:nvPr>
        </p:nvSpPr>
        <p:spPr/>
        <p:txBody>
          <a:bodyPr>
            <a:normAutofit/>
          </a:bodyPr>
          <a:lstStyle/>
          <a:p>
            <a:pPr>
              <a:buNone/>
            </a:pPr>
            <a:endParaRPr lang="en-US" dirty="0"/>
          </a:p>
          <a:p>
            <a:r>
              <a:rPr lang="el-GR" dirty="0"/>
              <a:t>Στη μελέτη καρκίνου συλλογή κυκλοφορούντων καρκινικών κυττάρων</a:t>
            </a:r>
            <a:r>
              <a:rPr lang="en-US" dirty="0"/>
              <a:t> </a:t>
            </a:r>
            <a:r>
              <a:rPr lang="el-GR" dirty="0"/>
              <a:t>(</a:t>
            </a:r>
            <a:r>
              <a:rPr lang="en-US" dirty="0"/>
              <a:t>circulating tumor cells </a:t>
            </a:r>
            <a:r>
              <a:rPr lang="el-GR" dirty="0"/>
              <a:t>/</a:t>
            </a:r>
            <a:r>
              <a:rPr lang="en-US" dirty="0"/>
              <a:t>CTCs) </a:t>
            </a:r>
            <a:r>
              <a:rPr lang="el-GR" dirty="0"/>
              <a:t>και </a:t>
            </a:r>
            <a:r>
              <a:rPr lang="en-US" dirty="0"/>
              <a:t>DNA (</a:t>
            </a:r>
            <a:r>
              <a:rPr lang="en-US" dirty="0" err="1"/>
              <a:t>ctD</a:t>
            </a:r>
            <a:r>
              <a:rPr lang="el-GR" dirty="0"/>
              <a:t>ΝΑ)</a:t>
            </a:r>
            <a:endParaRPr lang="en-US" dirty="0"/>
          </a:p>
          <a:p>
            <a:r>
              <a:rPr lang="el-GR" dirty="0"/>
              <a:t>Στη διάγνωση οξέως καρδιακού επεισοδίου,συλλογή κυκλοφορούντων ενδοθηλιακών κυττάρων</a:t>
            </a:r>
            <a:r>
              <a:rPr lang="en-US" dirty="0"/>
              <a:t> (CECs)</a:t>
            </a:r>
            <a:r>
              <a:rPr lang="el-GR" dirty="0"/>
              <a:t>.</a:t>
            </a:r>
            <a:endParaRPr lang="en-US" dirty="0"/>
          </a:p>
          <a:p>
            <a:r>
              <a:rPr lang="el-GR" dirty="0"/>
              <a:t>Στον προγεννητικό έλεγχο συλλογή  εμβρυικού</a:t>
            </a:r>
            <a:r>
              <a:rPr lang="en-US" dirty="0"/>
              <a:t> DNA (</a:t>
            </a:r>
            <a:r>
              <a:rPr lang="en-US" dirty="0" err="1"/>
              <a:t>cffDNA</a:t>
            </a:r>
            <a:r>
              <a:rPr lang="en-US" dirty="0"/>
              <a:t>) </a:t>
            </a:r>
            <a:r>
              <a:rPr lang="el-GR" dirty="0"/>
              <a:t>ή και αμνιοτικού υγρού</a:t>
            </a:r>
            <a:endParaRPr lang="en-US" dirty="0"/>
          </a:p>
          <a:p>
            <a:r>
              <a:rPr lang="el-GR" dirty="0"/>
              <a:t>Ενα ευρύ φάσμα βιοδεικτών</a:t>
            </a:r>
            <a:r>
              <a:rPr lang="en-US" dirty="0"/>
              <a:t> </a:t>
            </a:r>
            <a:endParaRPr lang="el-GR" dirty="0"/>
          </a:p>
          <a:p>
            <a:pPr>
              <a:buNone/>
            </a:pPr>
            <a:endParaRPr lang="el-GR" sz="1300" dirty="0">
              <a:solidFill>
                <a:srgbClr val="FF0000"/>
              </a:solidFill>
            </a:endParaRPr>
          </a:p>
          <a:p>
            <a:pPr>
              <a:buNone/>
            </a:pPr>
            <a:r>
              <a:rPr lang="en-US" sz="1300" dirty="0">
                <a:solidFill>
                  <a:srgbClr val="FF0000"/>
                </a:solidFill>
              </a:rPr>
              <a:t>Picher, Andy."Liquid Biopsy, Key for Precision Medicine". </a:t>
            </a:r>
            <a:r>
              <a:rPr lang="en-US" sz="1300" i="1" dirty="0">
                <a:solidFill>
                  <a:srgbClr val="FF0000"/>
                </a:solidFill>
              </a:rPr>
              <a:t>Genetic Engineering &amp; Biotechnology News</a:t>
            </a:r>
            <a:r>
              <a:rPr lang="en-US" sz="1300" dirty="0">
                <a:solidFill>
                  <a:srgbClr val="FF0000"/>
                </a:solidFill>
              </a:rPr>
              <a:t>. 23 July 2018. Retrieved 12 March 2019.</a:t>
            </a:r>
          </a:p>
          <a:p>
            <a:endParaRPr lang="el-GR" dirty="0"/>
          </a:p>
        </p:txBody>
      </p:sp>
      <p:pic>
        <p:nvPicPr>
          <p:cNvPr id="4" name="Ήχος 3">
            <a:hlinkClick r:id="" action="ppaction://media"/>
            <a:extLst>
              <a:ext uri="{FF2B5EF4-FFF2-40B4-BE49-F238E27FC236}">
                <a16:creationId xmlns:a16="http://schemas.microsoft.com/office/drawing/2014/main" id="{F5227337-EBF1-4067-A0AB-E8A1DC51AE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614"/>
    </mc:Choice>
    <mc:Fallback xmlns="">
      <p:transition spd="slow" advTm="54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1026" name="Picture 2"/>
          <p:cNvPicPr>
            <a:picLocks noGrp="1" noChangeAspect="1" noChangeArrowheads="1"/>
          </p:cNvPicPr>
          <p:nvPr>
            <p:ph idx="1"/>
          </p:nvPr>
        </p:nvPicPr>
        <p:blipFill>
          <a:blip r:embed="rId4"/>
          <a:srcRect/>
          <a:stretch>
            <a:fillRect/>
          </a:stretch>
        </p:blipFill>
        <p:spPr bwMode="auto">
          <a:xfrm>
            <a:off x="1381092" y="1428736"/>
            <a:ext cx="9358378" cy="5429264"/>
          </a:xfrm>
          <a:prstGeom prst="rect">
            <a:avLst/>
          </a:prstGeom>
          <a:noFill/>
          <a:ln w="9525">
            <a:noFill/>
            <a:miter lim="800000"/>
            <a:headEnd/>
            <a:tailEnd/>
          </a:ln>
          <a:effectLst/>
        </p:spPr>
      </p:pic>
      <p:pic>
        <p:nvPicPr>
          <p:cNvPr id="3" name="Ήχος 2">
            <a:hlinkClick r:id="" action="ppaction://media"/>
            <a:extLst>
              <a:ext uri="{FF2B5EF4-FFF2-40B4-BE49-F238E27FC236}">
                <a16:creationId xmlns:a16="http://schemas.microsoft.com/office/drawing/2014/main" id="{0AF8473C-9F9C-4478-870B-59949521DC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553"/>
    </mc:Choice>
    <mc:Fallback xmlns="">
      <p:transition spd="slow" advTm="37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122" name="Picture 2" descr="C:\Users\Administrator\Desktop\maxresdefault.jpg"/>
          <p:cNvPicPr>
            <a:picLocks noGrp="1" noChangeAspect="1" noChangeArrowheads="1"/>
          </p:cNvPicPr>
          <p:nvPr>
            <p:ph idx="1"/>
          </p:nvPr>
        </p:nvPicPr>
        <p:blipFill>
          <a:blip r:embed="rId4"/>
          <a:srcRect/>
          <a:stretch>
            <a:fillRect/>
          </a:stretch>
        </p:blipFill>
        <p:spPr bwMode="auto">
          <a:xfrm>
            <a:off x="1910644" y="1600200"/>
            <a:ext cx="8370711" cy="4708525"/>
          </a:xfrm>
          <a:prstGeom prst="rect">
            <a:avLst/>
          </a:prstGeom>
          <a:noFill/>
        </p:spPr>
      </p:pic>
      <p:pic>
        <p:nvPicPr>
          <p:cNvPr id="3" name="Ήχος 2">
            <a:hlinkClick r:id="" action="ppaction://media"/>
            <a:extLst>
              <a:ext uri="{FF2B5EF4-FFF2-40B4-BE49-F238E27FC236}">
                <a16:creationId xmlns:a16="http://schemas.microsoft.com/office/drawing/2014/main" id="{0AF7DE51-49EB-41EB-A1C2-1E887E6693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29"/>
    </mc:Choice>
    <mc:Fallback xmlns="">
      <p:transition spd="slow" advTm="9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l-GR"/>
          </a:p>
        </p:txBody>
      </p:sp>
      <p:sp>
        <p:nvSpPr>
          <p:cNvPr id="5" name="Rectangle 4"/>
          <p:cNvSpPr/>
          <p:nvPr/>
        </p:nvSpPr>
        <p:spPr>
          <a:xfrm>
            <a:off x="523836" y="1674674"/>
            <a:ext cx="8620164" cy="4016484"/>
          </a:xfrm>
          <a:prstGeom prst="rect">
            <a:avLst/>
          </a:prstGeom>
        </p:spPr>
        <p:txBody>
          <a:bodyPr wrap="square">
            <a:spAutoFit/>
          </a:bodyPr>
          <a:lstStyle/>
          <a:p>
            <a:r>
              <a:rPr lang="el-GR" sz="2400" dirty="0"/>
              <a:t>Οταν τα καρκινικά κύτταρα πεθαίνουν απελευθερώνουν στο αίμα </a:t>
            </a:r>
            <a:r>
              <a:rPr lang="en-US" sz="2400" dirty="0"/>
              <a:t> </a:t>
            </a:r>
            <a:r>
              <a:rPr lang="en-US" sz="2400" dirty="0" err="1"/>
              <a:t>ctDNA</a:t>
            </a:r>
            <a:r>
              <a:rPr lang="en-US" sz="2400" dirty="0"/>
              <a:t> </a:t>
            </a:r>
            <a:r>
              <a:rPr lang="el-GR" sz="2400" dirty="0"/>
              <a:t>με τις ίδιες μεταλλάξεις που παρατηρούνται στον πρωτοπαθή όγκο</a:t>
            </a:r>
          </a:p>
          <a:p>
            <a:r>
              <a:rPr lang="en-US" sz="2400" dirty="0"/>
              <a:t>  </a:t>
            </a:r>
            <a:r>
              <a:rPr lang="el-GR" sz="2400" dirty="0"/>
              <a:t>Αυτό το υλικό μπορεί να μελετηθεί με</a:t>
            </a:r>
            <a:r>
              <a:rPr lang="en-US" sz="2400" dirty="0"/>
              <a:t> next-generation sequencing (NGS) </a:t>
            </a:r>
            <a:r>
              <a:rPr lang="el-GR" sz="2400" dirty="0"/>
              <a:t>ή</a:t>
            </a:r>
            <a:r>
              <a:rPr lang="en-US" sz="2400" dirty="0"/>
              <a:t> digital PCR</a:t>
            </a:r>
            <a:r>
              <a:rPr lang="el-GR" sz="2400" dirty="0"/>
              <a:t>.</a:t>
            </a:r>
            <a:r>
              <a:rPr lang="en-US" sz="2400" dirty="0"/>
              <a:t> </a:t>
            </a:r>
          </a:p>
          <a:p>
            <a:r>
              <a:rPr lang="el-GR" sz="2400" dirty="0"/>
              <a:t>Μπορούν να ανιχνευθούν μεταλλάξεις ή αλλαγές του καρκινικού φορτίου μήνες ή και χρόνια πρίν την κλασσική απεικονιστική τους εμφάνιση</a:t>
            </a:r>
            <a:r>
              <a:rPr lang="en-US" sz="2400" dirty="0"/>
              <a:t> </a:t>
            </a:r>
            <a:r>
              <a:rPr lang="el-GR" sz="2400" dirty="0"/>
              <a:t>(</a:t>
            </a:r>
            <a:r>
              <a:rPr lang="en-US" sz="2400" dirty="0"/>
              <a:t>early tumor detection, monitoring, and detection of resistance mutation</a:t>
            </a:r>
            <a:r>
              <a:rPr lang="el-GR" sz="2400" dirty="0"/>
              <a:t>)</a:t>
            </a:r>
            <a:r>
              <a:rPr lang="en-US" sz="2400" dirty="0"/>
              <a:t> </a:t>
            </a:r>
            <a:endParaRPr lang="el-GR" sz="2400" dirty="0"/>
          </a:p>
          <a:p>
            <a:pPr>
              <a:buNone/>
            </a:pPr>
            <a:r>
              <a:rPr lang="en-US" dirty="0"/>
              <a:t> </a:t>
            </a:r>
            <a:r>
              <a:rPr lang="en-US" sz="1050" dirty="0">
                <a:solidFill>
                  <a:srgbClr val="FF0000"/>
                </a:solidFill>
              </a:rPr>
              <a:t>Ellis, </a:t>
            </a:r>
            <a:r>
              <a:rPr lang="en-US" sz="1050" dirty="0" err="1">
                <a:solidFill>
                  <a:srgbClr val="FF0000"/>
                </a:solidFill>
              </a:rPr>
              <a:t>Jen."dPCR</a:t>
            </a:r>
            <a:r>
              <a:rPr lang="en-US" sz="1050" dirty="0">
                <a:solidFill>
                  <a:srgbClr val="FF0000"/>
                </a:solidFill>
              </a:rPr>
              <a:t>: The Emergence of the Digital Age". </a:t>
            </a:r>
            <a:r>
              <a:rPr lang="en-US" sz="1050" i="1" dirty="0" err="1">
                <a:solidFill>
                  <a:srgbClr val="FF0000"/>
                </a:solidFill>
              </a:rPr>
              <a:t>Biocompare</a:t>
            </a:r>
            <a:r>
              <a:rPr lang="en-US" sz="1050" dirty="0">
                <a:solidFill>
                  <a:srgbClr val="FF0000"/>
                </a:solidFill>
              </a:rPr>
              <a:t>. 7 May 2018. Retrieved 12 March 2019.</a:t>
            </a:r>
          </a:p>
          <a:p>
            <a:pPr>
              <a:buNone/>
            </a:pPr>
            <a:r>
              <a:rPr lang="en-US" sz="1050" b="1" dirty="0">
                <a:solidFill>
                  <a:srgbClr val="FF0000"/>
                </a:solidFill>
              </a:rPr>
              <a:t>^</a:t>
            </a:r>
            <a:r>
              <a:rPr lang="en-US" sz="1050" dirty="0">
                <a:solidFill>
                  <a:srgbClr val="FF0000"/>
                </a:solidFill>
              </a:rPr>
              <a:t> </a:t>
            </a:r>
            <a:r>
              <a:rPr lang="en-US" sz="1050" i="1" dirty="0">
                <a:solidFill>
                  <a:srgbClr val="FF0000"/>
                </a:solidFill>
              </a:rPr>
              <a:t>van </a:t>
            </a:r>
            <a:r>
              <a:rPr lang="en-US" sz="1050" i="1" dirty="0" err="1">
                <a:solidFill>
                  <a:srgbClr val="FF0000"/>
                </a:solidFill>
              </a:rPr>
              <a:t>der</a:t>
            </a:r>
            <a:r>
              <a:rPr lang="en-US" sz="1050" i="1" dirty="0">
                <a:solidFill>
                  <a:srgbClr val="FF0000"/>
                </a:solidFill>
              </a:rPr>
              <a:t> </a:t>
            </a:r>
            <a:r>
              <a:rPr lang="en-US" sz="1050" i="1" dirty="0" err="1">
                <a:solidFill>
                  <a:srgbClr val="FF0000"/>
                </a:solidFill>
              </a:rPr>
              <a:t>Pol</a:t>
            </a:r>
            <a:r>
              <a:rPr lang="en-US" sz="1050" i="1" dirty="0">
                <a:solidFill>
                  <a:srgbClr val="FF0000"/>
                </a:solidFill>
              </a:rPr>
              <a:t> Y, </a:t>
            </a:r>
            <a:r>
              <a:rPr lang="en-US" sz="1050" i="1" dirty="0" err="1">
                <a:solidFill>
                  <a:srgbClr val="FF0000"/>
                </a:solidFill>
              </a:rPr>
              <a:t>Mouliere</a:t>
            </a:r>
            <a:r>
              <a:rPr lang="en-US" sz="1050" i="1" dirty="0">
                <a:solidFill>
                  <a:srgbClr val="FF0000"/>
                </a:solidFill>
              </a:rPr>
              <a:t> F (2019). "Toward the early detection of cancer by decoding the epigenetic and environmental fingerprints of cell-free DNA". Cancer Cell. </a:t>
            </a:r>
            <a:r>
              <a:rPr lang="en-US" sz="1050" b="1" i="1" dirty="0">
                <a:solidFill>
                  <a:srgbClr val="FF0000"/>
                </a:solidFill>
              </a:rPr>
              <a:t>36</a:t>
            </a:r>
            <a:r>
              <a:rPr lang="en-US" sz="1050" i="1" dirty="0">
                <a:solidFill>
                  <a:srgbClr val="FF0000"/>
                </a:solidFill>
              </a:rPr>
              <a:t> (4): 350–368. doi:10.1016/j.ccell.2019.09.003 PMID31614115.</a:t>
            </a:r>
            <a:endParaRPr lang="en-US" sz="1050" dirty="0">
              <a:solidFill>
                <a:srgbClr val="FF0000"/>
              </a:solidFill>
            </a:endParaRPr>
          </a:p>
        </p:txBody>
      </p:sp>
      <p:pic>
        <p:nvPicPr>
          <p:cNvPr id="2" name="Ήχος 1">
            <a:hlinkClick r:id="" action="ppaction://media"/>
            <a:extLst>
              <a:ext uri="{FF2B5EF4-FFF2-40B4-BE49-F238E27FC236}">
                <a16:creationId xmlns:a16="http://schemas.microsoft.com/office/drawing/2014/main" id="{E96EF2FD-6D93-471A-836B-0DE32621CE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511"/>
    </mc:Choice>
    <mc:Fallback xmlns="">
      <p:transition spd="slow" advTm="92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ΕΡΕΥΝΑ</a:t>
            </a:r>
          </a:p>
        </p:txBody>
      </p:sp>
      <p:sp>
        <p:nvSpPr>
          <p:cNvPr id="3" name="Content Placeholder 2"/>
          <p:cNvSpPr>
            <a:spLocks noGrp="1"/>
          </p:cNvSpPr>
          <p:nvPr>
            <p:ph idx="1"/>
          </p:nvPr>
        </p:nvSpPr>
        <p:spPr/>
        <p:txBody>
          <a:bodyPr>
            <a:normAutofit fontScale="70000" lnSpcReduction="20000"/>
          </a:bodyPr>
          <a:lstStyle/>
          <a:p>
            <a:r>
              <a:rPr lang="el-GR" dirty="0"/>
              <a:t> Η εξέταση δοκιμάσθηκε σε 1.005 ασθενείς με διαγνωσμένους μη μεταστατικούς καρκίνους (σταδίου ένα έως τρία)</a:t>
            </a:r>
          </a:p>
          <a:p>
            <a:r>
              <a:rPr lang="el-GR" dirty="0"/>
              <a:t> των ωοθηκών,</a:t>
            </a:r>
          </a:p>
          <a:p>
            <a:r>
              <a:rPr lang="el-GR" dirty="0"/>
              <a:t> του ήπατος,</a:t>
            </a:r>
          </a:p>
          <a:p>
            <a:r>
              <a:rPr lang="el-GR" dirty="0"/>
              <a:t> του στομάχου, </a:t>
            </a:r>
          </a:p>
          <a:p>
            <a:r>
              <a:rPr lang="el-GR" dirty="0"/>
              <a:t>του παγκρέατος, </a:t>
            </a:r>
          </a:p>
          <a:p>
            <a:r>
              <a:rPr lang="el-GR" dirty="0"/>
              <a:t>του οισοφάγου,</a:t>
            </a:r>
          </a:p>
          <a:p>
            <a:r>
              <a:rPr lang="el-GR" dirty="0"/>
              <a:t> του παχέος εντέρου,</a:t>
            </a:r>
          </a:p>
          <a:p>
            <a:r>
              <a:rPr lang="el-GR" dirty="0"/>
              <a:t> των πνευμόνων</a:t>
            </a:r>
          </a:p>
          <a:p>
            <a:r>
              <a:rPr lang="el-GR" dirty="0"/>
              <a:t> και του μαστού,</a:t>
            </a:r>
          </a:p>
          <a:p>
            <a:pPr>
              <a:buNone/>
            </a:pPr>
            <a:r>
              <a:rPr lang="el-GR" dirty="0"/>
              <a:t> Για πέντε από αυτούς τους καρκίνους (ωοθηκών, ήπατος, στομάχου, παγκρέατος και οισοφάγου) δεν υπάρχει μέχρι σήμερα κανένα τεστ έγκαιρης διάγνωσης. </a:t>
            </a:r>
          </a:p>
          <a:p>
            <a:pPr>
              <a:buNone/>
            </a:pPr>
            <a:r>
              <a:rPr lang="el-GR" dirty="0"/>
              <a:t>Το νέο τεστ ανίχνευσε κατά μέσο όρο περίπου το 70% αυτών των καρκίνων, με ποσοστά επιτυχίας που κυμαίνονταν ανάλογα με το είδος καρκίνου: από το 33% για τον καρκίνο του μαστού έως το 98% για τον καρκίνο στις ωοθήκες. </a:t>
            </a:r>
          </a:p>
          <a:p>
            <a:pPr>
              <a:buNone/>
            </a:pPr>
            <a:r>
              <a:rPr lang="el-GR" dirty="0"/>
              <a:t>                                                                                                                 </a:t>
            </a:r>
            <a:r>
              <a:rPr lang="el-GR" sz="1700" dirty="0">
                <a:solidFill>
                  <a:srgbClr val="FF0000"/>
                </a:solidFill>
              </a:rPr>
              <a:t>Πηγή: Protagon.gr</a:t>
            </a:r>
          </a:p>
        </p:txBody>
      </p:sp>
      <p:pic>
        <p:nvPicPr>
          <p:cNvPr id="4" name="Ήχος 3">
            <a:hlinkClick r:id="" action="ppaction://media"/>
            <a:extLst>
              <a:ext uri="{FF2B5EF4-FFF2-40B4-BE49-F238E27FC236}">
                <a16:creationId xmlns:a16="http://schemas.microsoft.com/office/drawing/2014/main" id="{EA818355-7685-4319-948A-C11EE9BE9F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442"/>
    </mc:Choice>
    <mc:Fallback xmlns="">
      <p:transition spd="slow" advTm="56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1026" name="Picture 2"/>
          <p:cNvPicPr>
            <a:picLocks noGrp="1" noChangeAspect="1" noChangeArrowheads="1"/>
          </p:cNvPicPr>
          <p:nvPr>
            <p:ph idx="1"/>
          </p:nvPr>
        </p:nvPicPr>
        <p:blipFill>
          <a:blip r:embed="rId4"/>
          <a:srcRect/>
          <a:stretch>
            <a:fillRect/>
          </a:stretch>
        </p:blipFill>
        <p:spPr bwMode="auto">
          <a:xfrm>
            <a:off x="5167306" y="5857892"/>
            <a:ext cx="6834176" cy="838190"/>
          </a:xfrm>
          <a:prstGeom prst="rect">
            <a:avLst/>
          </a:prstGeom>
          <a:noFill/>
          <a:ln w="9525">
            <a:noFill/>
            <a:miter lim="800000"/>
            <a:headEnd/>
            <a:tailEnd/>
          </a:ln>
          <a:effectLst/>
        </p:spPr>
      </p:pic>
      <p:sp>
        <p:nvSpPr>
          <p:cNvPr id="4" name="Rectangle 3"/>
          <p:cNvSpPr/>
          <p:nvPr/>
        </p:nvSpPr>
        <p:spPr>
          <a:xfrm>
            <a:off x="809588" y="1571612"/>
            <a:ext cx="8334412" cy="3539430"/>
          </a:xfrm>
          <a:prstGeom prst="rect">
            <a:avLst/>
          </a:prstGeom>
        </p:spPr>
        <p:txBody>
          <a:bodyPr wrap="square">
            <a:spAutoFit/>
          </a:bodyPr>
          <a:lstStyle/>
          <a:p>
            <a:r>
              <a:rPr lang="el-GR" sz="2800" dirty="0"/>
              <a:t>Εξατομικευμένη θεραπεία για το καρκίνωμα του πνεύμονα Ανίχνευση της μετάλλαξης </a:t>
            </a:r>
            <a:r>
              <a:rPr lang="en-US" sz="2800" dirty="0"/>
              <a:t>EGFR </a:t>
            </a:r>
            <a:r>
              <a:rPr lang="el-GR" sz="2800" dirty="0"/>
              <a:t>Ελεύθερα κυκλοφορούντως καρκινικού DNA (ctDNA) </a:t>
            </a:r>
          </a:p>
          <a:p>
            <a:endParaRPr lang="el-GR" sz="2800" dirty="0"/>
          </a:p>
          <a:p>
            <a:r>
              <a:rPr lang="el-GR" sz="2800" dirty="0"/>
              <a:t>Η υγρή βιοψία μπορεί να ανιχνεύσει την μετάλλαξη K-RAS που αποτελεί προβλεπτικό δείκτη για την αντι-EGFR θεραπεία </a:t>
            </a:r>
          </a:p>
          <a:p>
            <a:endParaRPr lang="el-GR" sz="2800" dirty="0"/>
          </a:p>
        </p:txBody>
      </p:sp>
      <p:pic>
        <p:nvPicPr>
          <p:cNvPr id="5" name="Ήχος 4">
            <a:hlinkClick r:id="" action="ppaction://media"/>
            <a:extLst>
              <a:ext uri="{FF2B5EF4-FFF2-40B4-BE49-F238E27FC236}">
                <a16:creationId xmlns:a16="http://schemas.microsoft.com/office/drawing/2014/main" id="{A1450E6C-EB81-4B8E-AC89-0AFFECAEF0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505"/>
    </mc:Choice>
    <mc:Fallback xmlns="">
      <p:transition spd="slow" advTm="26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4" name="Content Placeholder 3"/>
          <p:cNvSpPr>
            <a:spLocks noGrp="1"/>
          </p:cNvSpPr>
          <p:nvPr>
            <p:ph idx="1"/>
          </p:nvPr>
        </p:nvSpPr>
        <p:spPr/>
        <p:txBody>
          <a:bodyPr/>
          <a:lstStyle/>
          <a:p>
            <a:r>
              <a:rPr lang="el-GR" b="1" dirty="0"/>
              <a:t>Εξατομικευμένη θεραπεία για το</a:t>
            </a:r>
            <a:r>
              <a:rPr lang="en-US" b="1" dirty="0"/>
              <a:t> </a:t>
            </a:r>
            <a:r>
              <a:rPr lang="el-GR" b="1" dirty="0"/>
              <a:t>καρκίνωμα μαστού( μεταστατικό ή και ανθεκτικό στη θεραπεία)</a:t>
            </a:r>
            <a:r>
              <a:rPr lang="en-US" dirty="0"/>
              <a:t>  </a:t>
            </a:r>
            <a:endParaRPr lang="el-GR" dirty="0"/>
          </a:p>
          <a:p>
            <a:endParaRPr lang="el-GR" i="1" dirty="0"/>
          </a:p>
          <a:p>
            <a:endParaRPr lang="el-GR" i="1" dirty="0"/>
          </a:p>
          <a:p>
            <a:pPr>
              <a:buNone/>
            </a:pPr>
            <a:endParaRPr lang="el-GR" sz="1200" i="1" dirty="0">
              <a:solidFill>
                <a:srgbClr val="FF0000"/>
              </a:solidFill>
            </a:endParaRPr>
          </a:p>
          <a:p>
            <a:pPr>
              <a:buNone/>
            </a:pPr>
            <a:endParaRPr lang="el-GR" sz="1200" i="1" dirty="0">
              <a:solidFill>
                <a:srgbClr val="FF0000"/>
              </a:solidFill>
            </a:endParaRPr>
          </a:p>
          <a:p>
            <a:pPr>
              <a:buNone/>
            </a:pPr>
            <a:endParaRPr lang="el-GR" sz="1200" i="1" dirty="0">
              <a:solidFill>
                <a:srgbClr val="FF0000"/>
              </a:solidFill>
            </a:endParaRPr>
          </a:p>
          <a:p>
            <a:pPr>
              <a:buNone/>
            </a:pPr>
            <a:endParaRPr lang="el-GR" sz="1200" i="1" dirty="0">
              <a:solidFill>
                <a:srgbClr val="FF0000"/>
              </a:solidFill>
            </a:endParaRPr>
          </a:p>
          <a:p>
            <a:pPr>
              <a:buNone/>
            </a:pPr>
            <a:endParaRPr lang="el-GR" sz="1200" i="1" dirty="0">
              <a:solidFill>
                <a:srgbClr val="FF0000"/>
              </a:solidFill>
            </a:endParaRPr>
          </a:p>
          <a:p>
            <a:pPr>
              <a:buNone/>
            </a:pPr>
            <a:endParaRPr lang="el-GR" sz="1200" i="1" dirty="0">
              <a:solidFill>
                <a:srgbClr val="FF0000"/>
              </a:solidFill>
            </a:endParaRPr>
          </a:p>
          <a:p>
            <a:pPr>
              <a:buNone/>
            </a:pPr>
            <a:endParaRPr lang="el-GR" sz="1200" i="1" dirty="0">
              <a:solidFill>
                <a:srgbClr val="FF0000"/>
              </a:solidFill>
            </a:endParaRPr>
          </a:p>
          <a:p>
            <a:pPr>
              <a:buNone/>
            </a:pPr>
            <a:endParaRPr lang="el-GR" sz="1200" i="1" dirty="0">
              <a:solidFill>
                <a:srgbClr val="FF0000"/>
              </a:solidFill>
            </a:endParaRPr>
          </a:p>
          <a:p>
            <a:pPr>
              <a:buNone/>
            </a:pPr>
            <a:r>
              <a:rPr lang="en-US" sz="1200" i="1" dirty="0">
                <a:solidFill>
                  <a:srgbClr val="FF0000"/>
                </a:solidFill>
              </a:rPr>
              <a:t>Olsson, </a:t>
            </a:r>
            <a:r>
              <a:rPr lang="en-US" sz="1200" i="1" dirty="0" err="1">
                <a:solidFill>
                  <a:srgbClr val="FF0000"/>
                </a:solidFill>
              </a:rPr>
              <a:t>Eleonor</a:t>
            </a:r>
            <a:r>
              <a:rPr lang="en-US" sz="1200" i="1" dirty="0">
                <a:solidFill>
                  <a:srgbClr val="FF0000"/>
                </a:solidFill>
              </a:rPr>
              <a:t>; Winter, </a:t>
            </a:r>
            <a:r>
              <a:rPr lang="en-US" sz="1200" i="1" dirty="0" err="1">
                <a:solidFill>
                  <a:srgbClr val="FF0000"/>
                </a:solidFill>
              </a:rPr>
              <a:t>Christof</a:t>
            </a:r>
            <a:r>
              <a:rPr lang="en-US" sz="1200" i="1" dirty="0">
                <a:solidFill>
                  <a:srgbClr val="FF0000"/>
                </a:solidFill>
              </a:rPr>
              <a:t> (2015). </a:t>
            </a:r>
            <a:r>
              <a:rPr lang="en-US" sz="1200" i="1" u="sng" dirty="0">
                <a:solidFill>
                  <a:srgbClr val="FF0000"/>
                </a:solidFill>
              </a:rPr>
              <a:t>"Serial monitoring of circulating tumor DNA in patients with primary breast cancer for detection of occult metastatic disease"</a:t>
            </a:r>
            <a:r>
              <a:rPr lang="en-US" sz="1200" i="1" dirty="0">
                <a:solidFill>
                  <a:srgbClr val="FF0000"/>
                </a:solidFill>
              </a:rPr>
              <a:t>. EMBO Molecular Medicine. </a:t>
            </a:r>
            <a:r>
              <a:rPr lang="en-US" sz="1200" b="1" i="1" dirty="0">
                <a:solidFill>
                  <a:srgbClr val="FF0000"/>
                </a:solidFill>
              </a:rPr>
              <a:t>7</a:t>
            </a:r>
            <a:r>
              <a:rPr lang="en-US" sz="1200" i="1" dirty="0">
                <a:solidFill>
                  <a:srgbClr val="FF0000"/>
                </a:solidFill>
              </a:rPr>
              <a:t> (8): 1034–1047. doi:10.15252/emmm.201404913. PMC4551342. PMID25987569.</a:t>
            </a:r>
            <a:endParaRPr lang="en-US" sz="1200" dirty="0">
              <a:solidFill>
                <a:srgbClr val="FF0000"/>
              </a:solidFill>
            </a:endParaRPr>
          </a:p>
          <a:p>
            <a:endParaRPr lang="el-GR" dirty="0"/>
          </a:p>
        </p:txBody>
      </p:sp>
      <p:pic>
        <p:nvPicPr>
          <p:cNvPr id="3" name="Ήχος 2">
            <a:hlinkClick r:id="" action="ppaction://media"/>
            <a:extLst>
              <a:ext uri="{FF2B5EF4-FFF2-40B4-BE49-F238E27FC236}">
                <a16:creationId xmlns:a16="http://schemas.microsoft.com/office/drawing/2014/main" id="{A904C599-F96D-4ECD-B820-4663289290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65"/>
    </mc:Choice>
    <mc:Fallback xmlns="">
      <p:transition spd="slow" advTm="11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ΙΣΤΟΛΟΓΙΚΟ ΥΛΙΚΟ</a:t>
            </a:r>
          </a:p>
        </p:txBody>
      </p:sp>
      <p:sp>
        <p:nvSpPr>
          <p:cNvPr id="3" name="Content Placeholder 2"/>
          <p:cNvSpPr>
            <a:spLocks noGrp="1"/>
          </p:cNvSpPr>
          <p:nvPr>
            <p:ph idx="1"/>
          </p:nvPr>
        </p:nvSpPr>
        <p:spPr/>
        <p:txBody>
          <a:bodyPr/>
          <a:lstStyle/>
          <a:p>
            <a:endParaRPr lang="el-GR"/>
          </a:p>
        </p:txBody>
      </p:sp>
      <p:pic>
        <p:nvPicPr>
          <p:cNvPr id="4" name="Ήχος 3">
            <a:hlinkClick r:id="" action="ppaction://media"/>
            <a:extLst>
              <a:ext uri="{FF2B5EF4-FFF2-40B4-BE49-F238E27FC236}">
                <a16:creationId xmlns:a16="http://schemas.microsoft.com/office/drawing/2014/main" id="{23CD3AED-50BD-430B-ACB7-03F39EEA91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9"/>
    </mc:Choice>
    <mc:Fallback xmlns="">
      <p:transition spd="slow" advTm="2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r>
              <a:rPr lang="el-GR" b="1" dirty="0"/>
              <a:t>Εξατομικευμένη θεραπεία στον ορθοκολικό καρκίνο </a:t>
            </a:r>
            <a:endParaRPr lang="el-GR" dirty="0"/>
          </a:p>
          <a:p>
            <a:pPr>
              <a:buNone/>
            </a:pPr>
            <a:endParaRPr lang="el-GR" dirty="0"/>
          </a:p>
        </p:txBody>
      </p:sp>
      <p:pic>
        <p:nvPicPr>
          <p:cNvPr id="4" name="Picture 2"/>
          <p:cNvPicPr>
            <a:picLocks noChangeAspect="1" noChangeArrowheads="1"/>
          </p:cNvPicPr>
          <p:nvPr/>
        </p:nvPicPr>
        <p:blipFill>
          <a:blip r:embed="rId4"/>
          <a:srcRect/>
          <a:stretch>
            <a:fillRect/>
          </a:stretch>
        </p:blipFill>
        <p:spPr bwMode="auto">
          <a:xfrm>
            <a:off x="6881818" y="5715016"/>
            <a:ext cx="4500594" cy="928694"/>
          </a:xfrm>
          <a:prstGeom prst="rect">
            <a:avLst/>
          </a:prstGeom>
          <a:noFill/>
          <a:ln w="9525">
            <a:noFill/>
            <a:miter lim="800000"/>
            <a:headEnd/>
            <a:tailEnd/>
          </a:ln>
          <a:effectLst/>
        </p:spPr>
      </p:pic>
      <p:pic>
        <p:nvPicPr>
          <p:cNvPr id="5" name="Ήχος 4">
            <a:hlinkClick r:id="" action="ppaction://media"/>
            <a:extLst>
              <a:ext uri="{FF2B5EF4-FFF2-40B4-BE49-F238E27FC236}">
                <a16:creationId xmlns:a16="http://schemas.microsoft.com/office/drawing/2014/main" id="{F8141A15-7B1F-4CF1-A718-83A4D1C4FB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87"/>
    </mc:Choice>
    <mc:Fallback xmlns="">
      <p:transition spd="slow" advTm="17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a:bodyPr>
          <a:lstStyle/>
          <a:p>
            <a:pPr>
              <a:buNone/>
            </a:pPr>
            <a:r>
              <a:rPr lang="el-GR" dirty="0"/>
              <a:t> </a:t>
            </a:r>
          </a:p>
          <a:p>
            <a:r>
              <a:rPr lang="el-GR" b="1" dirty="0"/>
              <a:t>Εξατομικευμένη θεραπεία για το μεταστατικό μελάνωμα </a:t>
            </a:r>
            <a:r>
              <a:rPr lang="el-GR" dirty="0"/>
              <a:t>Η υγρή βιοψία μπορεί να ανιχνεύσει την μετάλλαξη BRAF Ευαισθησία 76 % σε σχέση με δείγμα από ιστό </a:t>
            </a:r>
            <a:r>
              <a:rPr lang="el-GR" b="1" dirty="0"/>
              <a:t> </a:t>
            </a:r>
            <a:endParaRPr lang="el-GR" dirty="0"/>
          </a:p>
          <a:p>
            <a:pPr>
              <a:buNone/>
            </a:pPr>
            <a:endParaRPr lang="el-GR" dirty="0"/>
          </a:p>
          <a:p>
            <a:pPr>
              <a:buNone/>
            </a:pPr>
            <a:endParaRPr lang="el-GR" dirty="0"/>
          </a:p>
          <a:p>
            <a:endParaRPr lang="el-GR" dirty="0"/>
          </a:p>
          <a:p>
            <a:endParaRPr lang="el-GR" dirty="0"/>
          </a:p>
        </p:txBody>
      </p:sp>
      <p:sp>
        <p:nvSpPr>
          <p:cNvPr id="5" name="Rectangle 4"/>
          <p:cNvSpPr/>
          <p:nvPr/>
        </p:nvSpPr>
        <p:spPr>
          <a:xfrm>
            <a:off x="4381488" y="5929330"/>
            <a:ext cx="7215238" cy="553998"/>
          </a:xfrm>
          <a:prstGeom prst="rect">
            <a:avLst/>
          </a:prstGeom>
        </p:spPr>
        <p:txBody>
          <a:bodyPr wrap="square">
            <a:spAutoFit/>
          </a:bodyPr>
          <a:lstStyle/>
          <a:p>
            <a:r>
              <a:rPr lang="el-GR" dirty="0"/>
              <a:t>  </a:t>
            </a:r>
            <a:r>
              <a:rPr lang="en-US" dirty="0"/>
              <a:t> "</a:t>
            </a:r>
            <a:r>
              <a:rPr lang="en-US" sz="1200" dirty="0">
                <a:solidFill>
                  <a:srgbClr val="FF0000"/>
                </a:solidFill>
              </a:rPr>
              <a:t>Liquid Biopsy: Using DNA in Blood to Detect, Track, and Treat Cancer". </a:t>
            </a:r>
            <a:r>
              <a:rPr lang="en-US" sz="1200" i="1" dirty="0">
                <a:solidFill>
                  <a:srgbClr val="FF0000"/>
                </a:solidFill>
              </a:rPr>
              <a:t>National Cancer Institute</a:t>
            </a:r>
            <a:r>
              <a:rPr lang="en-US" sz="1200" dirty="0">
                <a:solidFill>
                  <a:srgbClr val="FF0000"/>
                </a:solidFill>
              </a:rPr>
              <a:t>. 8 November 2017. Retrieved 12 March 2019.</a:t>
            </a:r>
            <a:endParaRPr lang="el-GR" sz="1200" dirty="0">
              <a:solidFill>
                <a:srgbClr val="FF0000"/>
              </a:solidFill>
            </a:endParaRPr>
          </a:p>
        </p:txBody>
      </p:sp>
      <p:pic>
        <p:nvPicPr>
          <p:cNvPr id="4" name="Ήχος 3">
            <a:hlinkClick r:id="" action="ppaction://media"/>
            <a:extLst>
              <a:ext uri="{FF2B5EF4-FFF2-40B4-BE49-F238E27FC236}">
                <a16:creationId xmlns:a16="http://schemas.microsoft.com/office/drawing/2014/main" id="{4A2A01A7-02BB-40CA-839C-26DCC3CE1E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39"/>
    </mc:Choice>
    <mc:Fallback xmlns="">
      <p:transition spd="slow" advTm="15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r>
              <a:rPr lang="el-GR" b="1" dirty="0"/>
              <a:t>Ενσωμάτωση της υγρής βιοψίας στο screening για το καρκίνωμα του προστάτη</a:t>
            </a:r>
            <a:r>
              <a:rPr lang="en-US" b="1" dirty="0"/>
              <a:t>PCA3 marker/HOXC6-DLX1 </a:t>
            </a:r>
            <a:r>
              <a:rPr lang="el-GR" b="1" dirty="0"/>
              <a:t> </a:t>
            </a:r>
            <a:endParaRPr lang="el-GR" dirty="0"/>
          </a:p>
        </p:txBody>
      </p:sp>
      <p:pic>
        <p:nvPicPr>
          <p:cNvPr id="4" name="Ήχος 3">
            <a:hlinkClick r:id="" action="ppaction://media"/>
            <a:extLst>
              <a:ext uri="{FF2B5EF4-FFF2-40B4-BE49-F238E27FC236}">
                <a16:creationId xmlns:a16="http://schemas.microsoft.com/office/drawing/2014/main" id="{98C1A7E9-F5D3-45CD-9E2D-D5E44AB671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188"/>
    </mc:Choice>
    <mc:Fallback xmlns="">
      <p:transition spd="slow" advTm="26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ΣΥΜΠΕΡΑΣΜΑ</a:t>
            </a:r>
          </a:p>
        </p:txBody>
      </p:sp>
      <p:sp>
        <p:nvSpPr>
          <p:cNvPr id="3" name="Content Placeholder 2"/>
          <p:cNvSpPr>
            <a:spLocks noGrp="1"/>
          </p:cNvSpPr>
          <p:nvPr>
            <p:ph idx="1"/>
          </p:nvPr>
        </p:nvSpPr>
        <p:spPr/>
        <p:txBody>
          <a:bodyPr>
            <a:normAutofit/>
          </a:bodyPr>
          <a:lstStyle/>
          <a:p>
            <a:r>
              <a:rPr lang="el-GR" dirty="0"/>
              <a:t>Η υγρή βιοψία έχει περιορισμένη προς το παρόν εφαρμογή στην κλινική πράξη</a:t>
            </a:r>
          </a:p>
          <a:p>
            <a:r>
              <a:rPr lang="el-GR" dirty="0"/>
              <a:t> Ελπίδες οτι μπορεί στο άμεσο μέλλον να συμβάλλει στην έγκαιρη διάγνωση</a:t>
            </a:r>
            <a:endParaRPr lang="en-US" dirty="0"/>
          </a:p>
          <a:p>
            <a:pPr>
              <a:buNone/>
            </a:pPr>
            <a:endParaRPr lang="en-US" dirty="0"/>
          </a:p>
          <a:p>
            <a:endParaRPr lang="el-GR" dirty="0"/>
          </a:p>
        </p:txBody>
      </p:sp>
      <p:pic>
        <p:nvPicPr>
          <p:cNvPr id="4" name="Ήχος 3">
            <a:hlinkClick r:id="" action="ppaction://media"/>
            <a:extLst>
              <a:ext uri="{FF2B5EF4-FFF2-40B4-BE49-F238E27FC236}">
                <a16:creationId xmlns:a16="http://schemas.microsoft.com/office/drawing/2014/main" id="{BF96446D-3D5E-47F9-A7F0-5E02D5DEC5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41"/>
    </mc:Choice>
    <mc:Fallback xmlns="">
      <p:transition spd="slow" advTm="28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ΜΕΤΑ ΤΗΝ ΔΙΑΓΝΩΣΗ ΤΙ ?</a:t>
            </a:r>
          </a:p>
        </p:txBody>
      </p:sp>
      <p:sp>
        <p:nvSpPr>
          <p:cNvPr id="3" name="Content Placeholder 2"/>
          <p:cNvSpPr>
            <a:spLocks noGrp="1"/>
          </p:cNvSpPr>
          <p:nvPr>
            <p:ph idx="1"/>
          </p:nvPr>
        </p:nvSpPr>
        <p:spPr/>
        <p:txBody>
          <a:bodyPr/>
          <a:lstStyle/>
          <a:p>
            <a:endParaRPr lang="el-GR"/>
          </a:p>
        </p:txBody>
      </p:sp>
      <p:pic>
        <p:nvPicPr>
          <p:cNvPr id="5" name="Ήχος 4">
            <a:hlinkClick r:id="" action="ppaction://media"/>
            <a:extLst>
              <a:ext uri="{FF2B5EF4-FFF2-40B4-BE49-F238E27FC236}">
                <a16:creationId xmlns:a16="http://schemas.microsoft.com/office/drawing/2014/main" id="{F042BA18-8210-42AE-89FC-840E3CE661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71"/>
    </mc:Choice>
    <mc:Fallback xmlns="">
      <p:transition spd="slow" advTm="19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ΑΝΟΣΟΙΣΤΟΧΗΜΕΙΑ</a:t>
            </a:r>
          </a:p>
        </p:txBody>
      </p:sp>
      <p:pic>
        <p:nvPicPr>
          <p:cNvPr id="2" name="Ήχος 1">
            <a:hlinkClick r:id="" action="ppaction://media"/>
            <a:extLst>
              <a:ext uri="{FF2B5EF4-FFF2-40B4-BE49-F238E27FC236}">
                <a16:creationId xmlns:a16="http://schemas.microsoft.com/office/drawing/2014/main" id="{80053C74-BD2F-4ED4-A721-23427E7DC4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522"/>
    </mc:Choice>
    <mc:Fallback xmlns="">
      <p:transition spd="slow" advTm="23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l-GR"/>
          </a:p>
        </p:txBody>
      </p:sp>
      <p:sp>
        <p:nvSpPr>
          <p:cNvPr id="6" name="Content Placeholder 5"/>
          <p:cNvSpPr>
            <a:spLocks noGrp="1"/>
          </p:cNvSpPr>
          <p:nvPr>
            <p:ph idx="1"/>
          </p:nvPr>
        </p:nvSpPr>
        <p:spPr/>
        <p:txBody>
          <a:bodyPr/>
          <a:lstStyle/>
          <a:p>
            <a:r>
              <a:rPr lang="el-GR" dirty="0"/>
              <a:t>Είναι μια μέθοδος που χρησιμοποιεί αντισώματα για να ανιχνεύσει αντιγονικούς επίτοπους</a:t>
            </a:r>
          </a:p>
          <a:p>
            <a:r>
              <a:rPr lang="el-GR" dirty="0"/>
              <a:t>Χρησιμεύει για την διάγνωση,τυποποίηση και καθορισμό του πρωτοπαθούς  του καρκίνου</a:t>
            </a:r>
          </a:p>
          <a:p>
            <a:r>
              <a:rPr lang="el-GR" dirty="0"/>
              <a:t>Μπορεί να ανιχνεύσει αλλοιωμένα μοριακά μονοπάτια,μοριακούς ή και ορμονικούς υποδοχείς οι οποίοι με τη σειρά τους αποτελούν θεραπευτικό στόχο (</a:t>
            </a:r>
            <a:r>
              <a:rPr lang="en-US" dirty="0"/>
              <a:t>ER/TAMOXIFEN,</a:t>
            </a:r>
            <a:r>
              <a:rPr lang="el-GR" dirty="0"/>
              <a:t> </a:t>
            </a:r>
            <a:r>
              <a:rPr lang="en-US" dirty="0"/>
              <a:t>TK/IMATINIB,HER2/HERCEPTIN)</a:t>
            </a:r>
            <a:r>
              <a:rPr lang="el-GR" dirty="0"/>
              <a:t> </a:t>
            </a:r>
          </a:p>
          <a:p>
            <a:r>
              <a:rPr lang="el-GR" dirty="0"/>
              <a:t>Μπορεί επίσης να χρησιμοποιηθεί για την δημιουργία ενός γενικού πρωτεινικού προφιλ </a:t>
            </a:r>
          </a:p>
          <a:p>
            <a:endParaRPr lang="el-GR" dirty="0"/>
          </a:p>
        </p:txBody>
      </p:sp>
      <p:pic>
        <p:nvPicPr>
          <p:cNvPr id="2" name="Ήχος 1">
            <a:hlinkClick r:id="" action="ppaction://media"/>
            <a:extLst>
              <a:ext uri="{FF2B5EF4-FFF2-40B4-BE49-F238E27FC236}">
                <a16:creationId xmlns:a16="http://schemas.microsoft.com/office/drawing/2014/main" id="{AA944C7F-2BB0-4D39-89ED-9C36017EF8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620"/>
    </mc:Choice>
    <mc:Fallback xmlns="">
      <p:transition spd="slow" advTm="53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Direct-indirect</a:t>
            </a:r>
            <a:endParaRPr lang="el-GR" dirty="0"/>
          </a:p>
        </p:txBody>
      </p:sp>
      <p:sp>
        <p:nvSpPr>
          <p:cNvPr id="6" name="Content Placeholder 5"/>
          <p:cNvSpPr>
            <a:spLocks noGrp="1"/>
          </p:cNvSpPr>
          <p:nvPr>
            <p:ph idx="1"/>
          </p:nvPr>
        </p:nvSpPr>
        <p:spPr/>
        <p:txBody>
          <a:bodyPr/>
          <a:lstStyle/>
          <a:p>
            <a:endParaRPr lang="el-GR"/>
          </a:p>
        </p:txBody>
      </p:sp>
      <p:pic>
        <p:nvPicPr>
          <p:cNvPr id="1026" name="Picture 2" descr="C:\Users\Administrator\Desktop\Immunohistochemicalstaining1.png"/>
          <p:cNvPicPr>
            <a:picLocks noChangeAspect="1" noChangeArrowheads="1"/>
          </p:cNvPicPr>
          <p:nvPr/>
        </p:nvPicPr>
        <p:blipFill>
          <a:blip r:embed="rId4"/>
          <a:srcRect/>
          <a:stretch>
            <a:fillRect/>
          </a:stretch>
        </p:blipFill>
        <p:spPr bwMode="auto">
          <a:xfrm>
            <a:off x="523836" y="1714488"/>
            <a:ext cx="5429288" cy="4338662"/>
          </a:xfrm>
          <a:prstGeom prst="rect">
            <a:avLst/>
          </a:prstGeom>
          <a:noFill/>
        </p:spPr>
      </p:pic>
      <p:pic>
        <p:nvPicPr>
          <p:cNvPr id="1027" name="Picture 3" descr="C:\Users\Administrator\Desktop\300px-Immunohistochemicalstaining2.png"/>
          <p:cNvPicPr>
            <a:picLocks noChangeAspect="1" noChangeArrowheads="1"/>
          </p:cNvPicPr>
          <p:nvPr/>
        </p:nvPicPr>
        <p:blipFill>
          <a:blip r:embed="rId5"/>
          <a:srcRect/>
          <a:stretch>
            <a:fillRect/>
          </a:stretch>
        </p:blipFill>
        <p:spPr bwMode="auto">
          <a:xfrm>
            <a:off x="6310314" y="1714488"/>
            <a:ext cx="5072098" cy="4286280"/>
          </a:xfrm>
          <a:prstGeom prst="rect">
            <a:avLst/>
          </a:prstGeom>
          <a:noFill/>
        </p:spPr>
      </p:pic>
      <p:pic>
        <p:nvPicPr>
          <p:cNvPr id="2" name="Ήχος 1">
            <a:hlinkClick r:id="" action="ppaction://media"/>
            <a:extLst>
              <a:ext uri="{FF2B5EF4-FFF2-40B4-BE49-F238E27FC236}">
                <a16:creationId xmlns:a16="http://schemas.microsoft.com/office/drawing/2014/main" id="{1DF4283F-A052-41D6-85BB-C02846FBE0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665"/>
    </mc:Choice>
    <mc:Fallback xmlns="">
      <p:transition spd="slow" advTm="83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χρωμογονο</a:t>
            </a:r>
          </a:p>
        </p:txBody>
      </p:sp>
      <p:pic>
        <p:nvPicPr>
          <p:cNvPr id="4098" name="Picture 2" descr="https://upload.wikimedia.org/wikipedia/commons/0/06/Chromogenic_immunohistochemistry.jpg"/>
          <p:cNvPicPr>
            <a:picLocks noChangeAspect="1" noChangeArrowheads="1"/>
          </p:cNvPicPr>
          <p:nvPr/>
        </p:nvPicPr>
        <p:blipFill>
          <a:blip r:embed="rId4"/>
          <a:srcRect/>
          <a:stretch>
            <a:fillRect/>
          </a:stretch>
        </p:blipFill>
        <p:spPr bwMode="auto">
          <a:xfrm>
            <a:off x="1809720" y="2000240"/>
            <a:ext cx="8501122" cy="4429156"/>
          </a:xfrm>
          <a:prstGeom prst="rect">
            <a:avLst/>
          </a:prstGeom>
          <a:noFill/>
        </p:spPr>
      </p:pic>
      <p:pic>
        <p:nvPicPr>
          <p:cNvPr id="2" name="Ήχος 1">
            <a:hlinkClick r:id="" action="ppaction://media"/>
            <a:extLst>
              <a:ext uri="{FF2B5EF4-FFF2-40B4-BE49-F238E27FC236}">
                <a16:creationId xmlns:a16="http://schemas.microsoft.com/office/drawing/2014/main" id="{B4E36C36-2080-44FF-813D-DB39D6723B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85"/>
    </mc:Choice>
    <mc:Fallback xmlns="">
      <p:transition spd="slow" advTm="2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TTF-1 (ΜΙΚΡΟ) 40X1.JPG"/>
          <p:cNvPicPr>
            <a:picLocks noChangeAspect="1"/>
          </p:cNvPicPr>
          <p:nvPr/>
        </p:nvPicPr>
        <p:blipFill>
          <a:blip r:embed="rId4"/>
          <a:srcRect/>
          <a:stretch>
            <a:fillRect/>
          </a:stretch>
        </p:blipFill>
        <p:spPr bwMode="auto">
          <a:xfrm>
            <a:off x="1524000" y="0"/>
            <a:ext cx="9144000" cy="6858000"/>
          </a:xfrm>
          <a:prstGeom prst="rect">
            <a:avLst/>
          </a:prstGeom>
          <a:noFill/>
          <a:ln w="9525">
            <a:noFill/>
            <a:miter lim="800000"/>
            <a:headEnd/>
            <a:tailEnd/>
          </a:ln>
        </p:spPr>
      </p:pic>
      <p:sp>
        <p:nvSpPr>
          <p:cNvPr id="19459" name="Rectangle 2"/>
          <p:cNvSpPr>
            <a:spLocks noChangeArrowheads="1"/>
          </p:cNvSpPr>
          <p:nvPr/>
        </p:nvSpPr>
        <p:spPr bwMode="auto">
          <a:xfrm>
            <a:off x="8112125" y="6381750"/>
            <a:ext cx="1358900" cy="368300"/>
          </a:xfrm>
          <a:prstGeom prst="rect">
            <a:avLst/>
          </a:prstGeom>
          <a:noFill/>
          <a:ln w="9525">
            <a:noFill/>
            <a:miter lim="800000"/>
            <a:headEnd/>
            <a:tailEnd/>
          </a:ln>
        </p:spPr>
        <p:txBody>
          <a:bodyPr wrap="none">
            <a:spAutoFit/>
          </a:bodyPr>
          <a:lstStyle/>
          <a:p>
            <a:r>
              <a:rPr lang="el-GR">
                <a:solidFill>
                  <a:srgbClr val="FFFFFF"/>
                </a:solidFill>
              </a:rPr>
              <a:t>TTF-1 40X1</a:t>
            </a:r>
            <a:endParaRPr lang="en-US">
              <a:solidFill>
                <a:srgbClr val="FFFFFF"/>
              </a:solidFill>
            </a:endParaRPr>
          </a:p>
        </p:txBody>
      </p:sp>
      <p:pic>
        <p:nvPicPr>
          <p:cNvPr id="2" name="Ήχος 1">
            <a:hlinkClick r:id="" action="ppaction://media"/>
            <a:extLst>
              <a:ext uri="{FF2B5EF4-FFF2-40B4-BE49-F238E27FC236}">
                <a16:creationId xmlns:a16="http://schemas.microsoft.com/office/drawing/2014/main" id="{6EC9E667-B2ED-4BE1-A4C9-D6431F0A5E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394"/>
    </mc:Choice>
    <mc:Fallback xmlns="">
      <p:transition spd="slow" advTm="50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r>
              <a:rPr lang="el-GR" dirty="0"/>
              <a:t>Η ιστολογική εξέταση αρχίζει με βιοψία,χειρουργική επέμβαση ή και αυτοψία.Ο αφαιρεθέντας ιστός   τοποθετείται σε μονιμοποιητικό υγρό για να αποφευχθεί η νέκρωση του.Το πλέον σύνηθες υγρό είναι η φορμόλη</a:t>
            </a:r>
            <a:r>
              <a:rPr lang="en-US" dirty="0"/>
              <a:t> (10% neutral buffered formaldehyde in water).</a:t>
            </a:r>
            <a:endParaRPr lang="el-GR" dirty="0"/>
          </a:p>
          <a:p>
            <a:r>
              <a:rPr lang="el-GR" dirty="0"/>
              <a:t>Υπάρχουν και άλλα μονιμοποιητικά υγρά αλλά η χρήση τους δεν ταυτίζεται με τις σύγχρονες τεχνικές περαιτέρω διαγνωστικής προσέγγισης(ανοσοιστοχημεία,μοριακός έλεγχος,κλπ)</a:t>
            </a:r>
          </a:p>
          <a:p>
            <a:pPr>
              <a:buNone/>
            </a:pPr>
            <a:endParaRPr lang="el-GR" dirty="0"/>
          </a:p>
        </p:txBody>
      </p:sp>
      <p:pic>
        <p:nvPicPr>
          <p:cNvPr id="4" name="Ήχος 3">
            <a:hlinkClick r:id="" action="ppaction://media"/>
            <a:extLst>
              <a:ext uri="{FF2B5EF4-FFF2-40B4-BE49-F238E27FC236}">
                <a16:creationId xmlns:a16="http://schemas.microsoft.com/office/drawing/2014/main" id="{DE777257-489C-4892-9EB4-2C73951BA9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961"/>
    </mc:Choice>
    <mc:Fallback xmlns="">
      <p:transition spd="slow" advTm="67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ΣΗΜΑΝΤΙΚΟ</a:t>
            </a:r>
          </a:p>
        </p:txBody>
      </p:sp>
      <p:sp>
        <p:nvSpPr>
          <p:cNvPr id="6" name="Content Placeholder 5"/>
          <p:cNvSpPr>
            <a:spLocks noGrp="1"/>
          </p:cNvSpPr>
          <p:nvPr>
            <p:ph idx="1"/>
          </p:nvPr>
        </p:nvSpPr>
        <p:spPr/>
        <p:txBody>
          <a:bodyPr/>
          <a:lstStyle/>
          <a:p>
            <a:r>
              <a:rPr lang="el-GR" dirty="0"/>
              <a:t>Είναι μια μέθοδος ρουτίνας πάρα πολύ χρήσιμη και αξιόπιστη ΜΟΝΟ όταν συνδυάζεται με τα λοιπά μορφολογικά και κλινικοεργαστηριακά δεδομένα.</a:t>
            </a:r>
          </a:p>
        </p:txBody>
      </p:sp>
      <p:pic>
        <p:nvPicPr>
          <p:cNvPr id="2" name="Ήχος 1">
            <a:hlinkClick r:id="" action="ppaction://media"/>
            <a:extLst>
              <a:ext uri="{FF2B5EF4-FFF2-40B4-BE49-F238E27FC236}">
                <a16:creationId xmlns:a16="http://schemas.microsoft.com/office/drawing/2014/main" id="{FA62CEF2-08A8-498B-9020-A171A2EE48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418"/>
    </mc:Choice>
    <mc:Fallback xmlns="">
      <p:transition spd="slow" advTm="49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PDL-1</a:t>
            </a:r>
            <a:endParaRPr lang="el-GR" dirty="0"/>
          </a:p>
        </p:txBody>
      </p:sp>
      <p:pic>
        <p:nvPicPr>
          <p:cNvPr id="3" name="Ήχος 2">
            <a:hlinkClick r:id="" action="ppaction://media"/>
            <a:extLst>
              <a:ext uri="{FF2B5EF4-FFF2-40B4-BE49-F238E27FC236}">
                <a16:creationId xmlns:a16="http://schemas.microsoft.com/office/drawing/2014/main" id="{9C7C1A7B-7F0E-4B4B-A834-A528694BD3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19"/>
    </mc:Choice>
    <mc:Fallback xmlns="">
      <p:transition spd="slow" advTm="8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3074" name="Picture 2" descr="C:\Users\Administrator\Desktop\Mechanism-of-action-of-PD-1-and-PD-L1-inhibitors-The-programmed-cell-death-1-PD-1.png"/>
          <p:cNvPicPr>
            <a:picLocks noChangeAspect="1" noChangeArrowheads="1"/>
          </p:cNvPicPr>
          <p:nvPr/>
        </p:nvPicPr>
        <p:blipFill>
          <a:blip r:embed="rId4"/>
          <a:srcRect/>
          <a:stretch>
            <a:fillRect/>
          </a:stretch>
        </p:blipFill>
        <p:spPr bwMode="auto">
          <a:xfrm>
            <a:off x="1166778" y="1500174"/>
            <a:ext cx="9858444" cy="5143535"/>
          </a:xfrm>
          <a:prstGeom prst="rect">
            <a:avLst/>
          </a:prstGeom>
          <a:noFill/>
        </p:spPr>
      </p:pic>
      <p:pic>
        <p:nvPicPr>
          <p:cNvPr id="3" name="Ήχος 2">
            <a:hlinkClick r:id="" action="ppaction://media"/>
            <a:extLst>
              <a:ext uri="{FF2B5EF4-FFF2-40B4-BE49-F238E27FC236}">
                <a16:creationId xmlns:a16="http://schemas.microsoft.com/office/drawing/2014/main" id="{44CD99F5-F3C7-4339-BF3B-42D9E945C3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902"/>
    </mc:Choice>
    <mc:Fallback xmlns="">
      <p:transition spd="slow" advTm="84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2050" name="Picture 2" descr="C:\Users\Administrator\Desktop\images.jpg"/>
          <p:cNvPicPr>
            <a:picLocks noChangeAspect="1" noChangeArrowheads="1"/>
          </p:cNvPicPr>
          <p:nvPr/>
        </p:nvPicPr>
        <p:blipFill>
          <a:blip r:embed="rId4"/>
          <a:srcRect/>
          <a:stretch>
            <a:fillRect/>
          </a:stretch>
        </p:blipFill>
        <p:spPr bwMode="auto">
          <a:xfrm>
            <a:off x="1738282" y="1571612"/>
            <a:ext cx="8643997" cy="5072098"/>
          </a:xfrm>
          <a:prstGeom prst="rect">
            <a:avLst/>
          </a:prstGeom>
          <a:noFill/>
        </p:spPr>
      </p:pic>
      <p:pic>
        <p:nvPicPr>
          <p:cNvPr id="3" name="Ήχος 2">
            <a:hlinkClick r:id="" action="ppaction://media"/>
            <a:extLst>
              <a:ext uri="{FF2B5EF4-FFF2-40B4-BE49-F238E27FC236}">
                <a16:creationId xmlns:a16="http://schemas.microsoft.com/office/drawing/2014/main" id="{8A782149-4D4D-421A-8E27-E10A796F03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525"/>
    </mc:Choice>
    <mc:Fallback xmlns="">
      <p:transition spd="slow" advTm="50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6606" y="447557"/>
            <a:ext cx="4023794" cy="584775"/>
          </a:xfrm>
          <a:prstGeom prst="rect">
            <a:avLst/>
          </a:prstGeom>
          <a:noFill/>
        </p:spPr>
        <p:txBody>
          <a:bodyPr wrap="none" rtlCol="0">
            <a:spAutoFit/>
          </a:bodyPr>
          <a:lstStyle/>
          <a:p>
            <a:r>
              <a:rPr lang="en-US" sz="3200" b="1" dirty="0">
                <a:latin typeface="Cambria" pitchFamily="18" charset="0"/>
              </a:rPr>
              <a:t>PD-L1 testing by IHC</a:t>
            </a:r>
          </a:p>
        </p:txBody>
      </p:sp>
      <p:graphicFrame>
        <p:nvGraphicFramePr>
          <p:cNvPr id="5" name="Content Placeholder 3"/>
          <p:cNvGraphicFramePr>
            <a:graphicFrameLocks/>
          </p:cNvGraphicFramePr>
          <p:nvPr/>
        </p:nvGraphicFramePr>
        <p:xfrm>
          <a:off x="1523968" y="142852"/>
          <a:ext cx="8640000" cy="6000792"/>
        </p:xfrm>
        <a:graphic>
          <a:graphicData uri="http://schemas.openxmlformats.org/drawingml/2006/table">
            <a:tbl>
              <a:tblPr firstRow="1" firstCol="1" bandRow="1"/>
              <a:tblGrid>
                <a:gridCol w="1476000">
                  <a:extLst>
                    <a:ext uri="{9D8B030D-6E8A-4147-A177-3AD203B41FA5}">
                      <a16:colId xmlns:a16="http://schemas.microsoft.com/office/drawing/2014/main" val="20000"/>
                    </a:ext>
                  </a:extLst>
                </a:gridCol>
                <a:gridCol w="1476000">
                  <a:extLst>
                    <a:ext uri="{9D8B030D-6E8A-4147-A177-3AD203B41FA5}">
                      <a16:colId xmlns:a16="http://schemas.microsoft.com/office/drawing/2014/main" val="20001"/>
                    </a:ext>
                  </a:extLst>
                </a:gridCol>
                <a:gridCol w="1476000">
                  <a:extLst>
                    <a:ext uri="{9D8B030D-6E8A-4147-A177-3AD203B41FA5}">
                      <a16:colId xmlns:a16="http://schemas.microsoft.com/office/drawing/2014/main" val="20002"/>
                    </a:ext>
                  </a:extLst>
                </a:gridCol>
                <a:gridCol w="2736000">
                  <a:extLst>
                    <a:ext uri="{9D8B030D-6E8A-4147-A177-3AD203B41FA5}">
                      <a16:colId xmlns:a16="http://schemas.microsoft.com/office/drawing/2014/main" val="20003"/>
                    </a:ext>
                  </a:extLst>
                </a:gridCol>
                <a:gridCol w="1476000">
                  <a:extLst>
                    <a:ext uri="{9D8B030D-6E8A-4147-A177-3AD203B41FA5}">
                      <a16:colId xmlns:a16="http://schemas.microsoft.com/office/drawing/2014/main" val="20004"/>
                    </a:ext>
                  </a:extLst>
                </a:gridCol>
              </a:tblGrid>
              <a:tr h="317164">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lvl="0" algn="l" defTabSz="914400">
                        <a:defRPr sz="2000">
                          <a:sym typeface="Helvetica Light"/>
                        </a:defRPr>
                      </a:pPr>
                      <a:endParaRPr sz="1200" b="1" dirty="0">
                        <a:solidFill>
                          <a:schemeClr val="bg1"/>
                        </a:solidFill>
                        <a:latin typeface="Arial" panose="020B0604020202020204" pitchFamily="34" charset="0"/>
                        <a:cs typeface="Arial" panose="020B0604020202020204" pitchFamily="34" charset="0"/>
                      </a:endParaRPr>
                    </a:p>
                  </a:txBody>
                  <a:tcPr marL="72000" marR="72000" marT="46800" marB="468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lvl="0" algn="ctr" defTabSz="914400">
                        <a:defRPr sz="1800"/>
                      </a:pPr>
                      <a:r>
                        <a:rPr lang="en-US" sz="1200" b="1" dirty="0" err="1">
                          <a:solidFill>
                            <a:schemeClr val="bg1"/>
                          </a:solidFill>
                          <a:latin typeface="Arial" panose="020B0604020202020204" pitchFamily="34" charset="0"/>
                          <a:cs typeface="Arial" panose="020B0604020202020204" pitchFamily="34" charset="0"/>
                          <a:sym typeface="Helvetica Light"/>
                        </a:rPr>
                        <a:t>Nivo</a:t>
                      </a:r>
                      <a:r>
                        <a:rPr lang="en-029" sz="1200" b="1" dirty="0">
                          <a:solidFill>
                            <a:schemeClr val="bg1"/>
                          </a:solidFill>
                          <a:latin typeface="Arial" panose="020B0604020202020204" pitchFamily="34" charset="0"/>
                          <a:cs typeface="Arial" panose="020B0604020202020204" pitchFamily="34" charset="0"/>
                          <a:sym typeface="Helvetica Light"/>
                        </a:rPr>
                        <a:t>lumab</a:t>
                      </a:r>
                    </a:p>
                  </a:txBody>
                  <a:tcPr marL="72000" marR="72000" marT="46800" marB="468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AC48"/>
                    </a:solid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lvl="0" algn="ctr" defTabSz="914400">
                        <a:defRPr sz="1800"/>
                      </a:pPr>
                      <a:r>
                        <a:rPr lang="en-US" sz="1200" b="1" dirty="0" err="1">
                          <a:solidFill>
                            <a:schemeClr val="tx1"/>
                          </a:solidFill>
                          <a:latin typeface="Arial" panose="020B0604020202020204" pitchFamily="34" charset="0"/>
                          <a:cs typeface="Arial" panose="020B0604020202020204" pitchFamily="34" charset="0"/>
                          <a:sym typeface="Helvetica Light"/>
                        </a:rPr>
                        <a:t>Pembro</a:t>
                      </a:r>
                      <a:r>
                        <a:rPr lang="en-029" sz="1200" b="1" dirty="0">
                          <a:solidFill>
                            <a:schemeClr val="tx1"/>
                          </a:solidFill>
                          <a:latin typeface="Arial" panose="020B0604020202020204" pitchFamily="34" charset="0"/>
                          <a:cs typeface="Arial" panose="020B0604020202020204" pitchFamily="34" charset="0"/>
                          <a:sym typeface="Helvetica Light"/>
                        </a:rPr>
                        <a:t>lizumab</a:t>
                      </a:r>
                    </a:p>
                  </a:txBody>
                  <a:tcPr marL="72000" marR="72000" marT="46800" marB="468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lvl="0" algn="ctr" defTabSz="914400">
                        <a:defRPr sz="1800"/>
                      </a:pPr>
                      <a:r>
                        <a:rPr lang="en-029" sz="1200" b="1" dirty="0">
                          <a:solidFill>
                            <a:schemeClr val="bg1"/>
                          </a:solidFill>
                          <a:latin typeface="Arial" panose="020B0604020202020204" pitchFamily="34" charset="0"/>
                          <a:cs typeface="Arial" panose="020B0604020202020204" pitchFamily="34" charset="0"/>
                          <a:sym typeface="Helvetica Light"/>
                        </a:rPr>
                        <a:t>Atezolizumab</a:t>
                      </a:r>
                    </a:p>
                  </a:txBody>
                  <a:tcPr marL="72000" marR="72000" marT="46800" marB="468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lvl="0" algn="ctr" defTabSz="914400">
                        <a:defRPr sz="1800"/>
                      </a:pPr>
                      <a:r>
                        <a:rPr lang="en-029" sz="1200" b="1" dirty="0" err="1">
                          <a:solidFill>
                            <a:schemeClr val="bg1"/>
                          </a:solidFill>
                          <a:latin typeface="Arial" panose="020B0604020202020204" pitchFamily="34" charset="0"/>
                          <a:cs typeface="Arial" panose="020B0604020202020204" pitchFamily="34" charset="0"/>
                          <a:sym typeface="Helvetica Light"/>
                        </a:rPr>
                        <a:t>Durvalumab</a:t>
                      </a:r>
                      <a:endParaRPr lang="en-029" sz="1200" b="1" dirty="0">
                        <a:solidFill>
                          <a:schemeClr val="bg1"/>
                        </a:solidFill>
                        <a:latin typeface="Arial" panose="020B0604020202020204" pitchFamily="34" charset="0"/>
                        <a:cs typeface="Arial" panose="020B0604020202020204" pitchFamily="34" charset="0"/>
                        <a:sym typeface="Helvetica Light"/>
                      </a:endParaRPr>
                    </a:p>
                  </a:txBody>
                  <a:tcPr marL="72000" marR="72000" marT="46800" marB="468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6295F"/>
                    </a:solidFill>
                  </a:tcPr>
                </a:tc>
                <a:extLst>
                  <a:ext uri="{0D108BD9-81ED-4DB2-BD59-A6C34878D82A}">
                    <a16:rowId xmlns:a16="http://schemas.microsoft.com/office/drawing/2014/main" val="10000"/>
                  </a:ext>
                </a:extLst>
              </a:tr>
              <a:tr h="304477">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lvl="0" algn="l" defTabSz="914400">
                        <a:defRPr sz="1800"/>
                      </a:pPr>
                      <a:r>
                        <a:rPr sz="1200" b="0" dirty="0">
                          <a:solidFill>
                            <a:schemeClr val="tx1"/>
                          </a:solidFill>
                          <a:latin typeface="Arial" panose="020B0604020202020204" pitchFamily="34" charset="0"/>
                          <a:cs typeface="Arial" panose="020B0604020202020204" pitchFamily="34" charset="0"/>
                          <a:sym typeface="Helvetica Light"/>
                        </a:rPr>
                        <a:t>Detection</a:t>
                      </a:r>
                      <a:r>
                        <a:rPr lang="en-GB" sz="1200" b="0" baseline="0" dirty="0">
                          <a:solidFill>
                            <a:schemeClr val="tx1"/>
                          </a:solidFill>
                          <a:latin typeface="Arial" panose="020B0604020202020204" pitchFamily="34" charset="0"/>
                          <a:cs typeface="Arial" panose="020B0604020202020204" pitchFamily="34" charset="0"/>
                          <a:sym typeface="Helvetica Light"/>
                        </a:rPr>
                        <a:t> ant</a:t>
                      </a:r>
                      <a:r>
                        <a:rPr lang="en-GB" sz="1200" b="0" dirty="0">
                          <a:solidFill>
                            <a:schemeClr val="tx1"/>
                          </a:solidFill>
                          <a:latin typeface="Arial" panose="020B0604020202020204" pitchFamily="34" charset="0"/>
                          <a:cs typeface="Arial" panose="020B0604020202020204" pitchFamily="34" charset="0"/>
                          <a:sym typeface="Helvetica Light"/>
                        </a:rPr>
                        <a:t>i</a:t>
                      </a:r>
                      <a:r>
                        <a:rPr sz="1200" b="0" dirty="0">
                          <a:solidFill>
                            <a:schemeClr val="tx1"/>
                          </a:solidFill>
                          <a:latin typeface="Arial" panose="020B0604020202020204" pitchFamily="34" charset="0"/>
                          <a:cs typeface="Arial" panose="020B0604020202020204" pitchFamily="34" charset="0"/>
                          <a:sym typeface="Helvetica Light"/>
                        </a:rPr>
                        <a:t>body</a:t>
                      </a:r>
                      <a:endParaRPr lang="en-US" sz="1200" b="0"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lvl="0" algn="ctr" defTabSz="914400">
                        <a:defRPr sz="1800"/>
                      </a:pPr>
                      <a:r>
                        <a:rPr sz="1200" b="0" dirty="0">
                          <a:solidFill>
                            <a:schemeClr val="tx1"/>
                          </a:solidFill>
                          <a:latin typeface="Arial" panose="020B0604020202020204" pitchFamily="34" charset="0"/>
                          <a:cs typeface="Arial" panose="020B0604020202020204" pitchFamily="34" charset="0"/>
                          <a:sym typeface="Helvetica Light"/>
                        </a:rPr>
                        <a:t>28-8</a:t>
                      </a:r>
                      <a:r>
                        <a:rPr lang="en-GB" sz="1200" b="0" baseline="30000" dirty="0">
                          <a:solidFill>
                            <a:schemeClr val="tx1"/>
                          </a:solidFill>
                          <a:latin typeface="Arial" panose="020B0604020202020204" pitchFamily="34" charset="0"/>
                          <a:cs typeface="Arial" panose="020B0604020202020204" pitchFamily="34" charset="0"/>
                          <a:sym typeface="Helvetica Light"/>
                        </a:rPr>
                        <a:t>1</a:t>
                      </a:r>
                      <a:endParaRPr sz="1200" b="0" baseline="30000"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FD9"/>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lvl="0" algn="ctr" defTabSz="914400">
                        <a:defRPr sz="1800"/>
                      </a:pPr>
                      <a:r>
                        <a:rPr sz="1200" b="0" dirty="0">
                          <a:solidFill>
                            <a:schemeClr val="tx1"/>
                          </a:solidFill>
                          <a:latin typeface="Arial" panose="020B0604020202020204" pitchFamily="34" charset="0"/>
                          <a:cs typeface="Arial" panose="020B0604020202020204" pitchFamily="34" charset="0"/>
                          <a:sym typeface="Helvetica Light"/>
                        </a:rPr>
                        <a:t>22C3</a:t>
                      </a:r>
                      <a:r>
                        <a:rPr lang="en-GB" sz="1200" b="0" baseline="30000" dirty="0">
                          <a:solidFill>
                            <a:schemeClr val="tx1"/>
                          </a:solidFill>
                          <a:latin typeface="Arial" panose="020B0604020202020204" pitchFamily="34" charset="0"/>
                          <a:cs typeface="Arial" panose="020B0604020202020204" pitchFamily="34" charset="0"/>
                          <a:sym typeface="Helvetica Light"/>
                        </a:rPr>
                        <a:t>1</a:t>
                      </a:r>
                      <a:endParaRPr sz="1200" b="0" baseline="30000"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lvl="0" algn="ctr" defTabSz="914400">
                        <a:defRPr sz="1800"/>
                      </a:pPr>
                      <a:r>
                        <a:rPr sz="1200" b="0" dirty="0">
                          <a:solidFill>
                            <a:schemeClr val="tx1"/>
                          </a:solidFill>
                          <a:latin typeface="Arial" panose="020B0604020202020204" pitchFamily="34" charset="0"/>
                          <a:cs typeface="Arial" panose="020B0604020202020204" pitchFamily="34" charset="0"/>
                          <a:sym typeface="Helvetica Light"/>
                        </a:rPr>
                        <a:t>SP142</a:t>
                      </a:r>
                      <a:r>
                        <a:rPr lang="en-GB" sz="1200" b="0" baseline="30000" dirty="0">
                          <a:solidFill>
                            <a:schemeClr val="tx1"/>
                          </a:solidFill>
                          <a:latin typeface="Arial" panose="020B0604020202020204" pitchFamily="34" charset="0"/>
                          <a:cs typeface="Arial" panose="020B0604020202020204" pitchFamily="34" charset="0"/>
                          <a:sym typeface="Helvetica Light"/>
                        </a:rPr>
                        <a:t>2</a:t>
                      </a:r>
                      <a:endParaRPr sz="1200" b="0" baseline="30000"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lvl="0" algn="ctr" defTabSz="914400">
                        <a:defRPr sz="1800"/>
                      </a:pPr>
                      <a:r>
                        <a:rPr lang="en-GB" sz="1200" b="0" dirty="0">
                          <a:solidFill>
                            <a:schemeClr val="tx1"/>
                          </a:solidFill>
                          <a:latin typeface="Arial" panose="020B0604020202020204" pitchFamily="34" charset="0"/>
                          <a:cs typeface="Arial" panose="020B0604020202020204" pitchFamily="34" charset="0"/>
                          <a:sym typeface="Helvetica Light"/>
                        </a:rPr>
                        <a:t>SP263</a:t>
                      </a:r>
                      <a:r>
                        <a:rPr lang="en-GB" sz="1200" b="0" baseline="30000" dirty="0">
                          <a:solidFill>
                            <a:schemeClr val="tx1"/>
                          </a:solidFill>
                          <a:latin typeface="Arial" panose="020B0604020202020204" pitchFamily="34" charset="0"/>
                          <a:cs typeface="Arial" panose="020B0604020202020204" pitchFamily="34" charset="0"/>
                          <a:sym typeface="Helvetica Light"/>
                        </a:rPr>
                        <a:t>3</a:t>
                      </a:r>
                      <a:endParaRPr sz="1200" b="0"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D4E4"/>
                    </a:solidFill>
                  </a:tcPr>
                </a:tc>
                <a:extLst>
                  <a:ext uri="{0D108BD9-81ED-4DB2-BD59-A6C34878D82A}">
                    <a16:rowId xmlns:a16="http://schemas.microsoft.com/office/drawing/2014/main" val="10001"/>
                  </a:ext>
                </a:extLst>
              </a:tr>
              <a:tr h="304477">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lvl="0" algn="l" defTabSz="914400">
                        <a:defRPr sz="1800"/>
                      </a:pPr>
                      <a:r>
                        <a:rPr sz="1200" b="0" dirty="0">
                          <a:solidFill>
                            <a:schemeClr val="tx1"/>
                          </a:solidFill>
                          <a:latin typeface="Arial" panose="020B0604020202020204" pitchFamily="34" charset="0"/>
                          <a:cs typeface="Arial" panose="020B0604020202020204" pitchFamily="34" charset="0"/>
                          <a:sym typeface="Helvetica Light"/>
                        </a:rPr>
                        <a:t>IHC </a:t>
                      </a:r>
                      <a:r>
                        <a:rPr lang="en-US" sz="1200" b="0" dirty="0">
                          <a:solidFill>
                            <a:schemeClr val="tx1"/>
                          </a:solidFill>
                          <a:latin typeface="Arial" panose="020B0604020202020204" pitchFamily="34" charset="0"/>
                          <a:cs typeface="Arial" panose="020B0604020202020204" pitchFamily="34" charset="0"/>
                          <a:sym typeface="Helvetica Light"/>
                        </a:rPr>
                        <a:t>p</a:t>
                      </a:r>
                      <a:r>
                        <a:rPr sz="1200" b="0" dirty="0">
                          <a:solidFill>
                            <a:schemeClr val="tx1"/>
                          </a:solidFill>
                          <a:latin typeface="Arial" panose="020B0604020202020204" pitchFamily="34" charset="0"/>
                          <a:cs typeface="Arial" panose="020B0604020202020204" pitchFamily="34" charset="0"/>
                          <a:sym typeface="Helvetica Light"/>
                        </a:rPr>
                        <a:t>latform</a:t>
                      </a: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lvl="0" algn="ctr" defTabSz="914400">
                        <a:defRPr sz="1800"/>
                      </a:pPr>
                      <a:r>
                        <a:rPr sz="1200" b="0" dirty="0" err="1">
                          <a:solidFill>
                            <a:schemeClr val="tx1"/>
                          </a:solidFill>
                          <a:latin typeface="Arial" panose="020B0604020202020204" pitchFamily="34" charset="0"/>
                          <a:cs typeface="Arial" panose="020B0604020202020204" pitchFamily="34" charset="0"/>
                          <a:sym typeface="Helvetica Light"/>
                        </a:rPr>
                        <a:t>Dako</a:t>
                      </a:r>
                      <a:r>
                        <a:rPr lang="en-GB" sz="1200" b="0" baseline="30000" dirty="0">
                          <a:solidFill>
                            <a:schemeClr val="tx1"/>
                          </a:solidFill>
                          <a:latin typeface="Arial" panose="020B0604020202020204" pitchFamily="34" charset="0"/>
                          <a:cs typeface="Arial" panose="020B0604020202020204" pitchFamily="34" charset="0"/>
                          <a:sym typeface="Helvetica Light"/>
                        </a:rPr>
                        <a:t>1</a:t>
                      </a:r>
                      <a:endParaRPr sz="1200" b="0" baseline="30000"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FD9"/>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lvl="0" algn="ctr" defTabSz="914400">
                        <a:defRPr sz="1800"/>
                      </a:pPr>
                      <a:r>
                        <a:rPr sz="1200" b="0" dirty="0" err="1">
                          <a:solidFill>
                            <a:schemeClr val="tx1"/>
                          </a:solidFill>
                          <a:latin typeface="Arial" panose="020B0604020202020204" pitchFamily="34" charset="0"/>
                          <a:cs typeface="Arial" panose="020B0604020202020204" pitchFamily="34" charset="0"/>
                          <a:sym typeface="Helvetica Light"/>
                        </a:rPr>
                        <a:t>Dako</a:t>
                      </a:r>
                      <a:r>
                        <a:rPr lang="en-GB" sz="1200" b="0" baseline="30000" dirty="0">
                          <a:solidFill>
                            <a:schemeClr val="tx1"/>
                          </a:solidFill>
                          <a:latin typeface="Arial" panose="020B0604020202020204" pitchFamily="34" charset="0"/>
                          <a:cs typeface="Arial" panose="020B0604020202020204" pitchFamily="34" charset="0"/>
                          <a:sym typeface="Helvetica Light"/>
                        </a:rPr>
                        <a:t>1</a:t>
                      </a:r>
                      <a:endParaRPr sz="1200" b="0" baseline="30000"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lvl="0" algn="ctr" defTabSz="914400">
                        <a:defRPr sz="1800"/>
                      </a:pPr>
                      <a:r>
                        <a:rPr sz="1200" b="0" dirty="0" err="1">
                          <a:solidFill>
                            <a:schemeClr val="tx1"/>
                          </a:solidFill>
                          <a:latin typeface="Arial" panose="020B0604020202020204" pitchFamily="34" charset="0"/>
                          <a:cs typeface="Arial" panose="020B0604020202020204" pitchFamily="34" charset="0"/>
                          <a:sym typeface="Helvetica Light"/>
                        </a:rPr>
                        <a:t>Ventana</a:t>
                      </a:r>
                      <a:r>
                        <a:rPr lang="en-GB" sz="1200" b="0" baseline="30000" dirty="0">
                          <a:solidFill>
                            <a:schemeClr val="tx1"/>
                          </a:solidFill>
                          <a:latin typeface="Arial" panose="020B0604020202020204" pitchFamily="34" charset="0"/>
                          <a:cs typeface="Arial" panose="020B0604020202020204" pitchFamily="34" charset="0"/>
                          <a:sym typeface="Helvetica Light"/>
                        </a:rPr>
                        <a:t>1</a:t>
                      </a:r>
                      <a:endParaRPr sz="1200" b="0" baseline="30000"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lvl="0" algn="ctr" defTabSz="914400">
                        <a:defRPr sz="1800"/>
                      </a:pPr>
                      <a:r>
                        <a:rPr lang="en-GB" sz="1200" b="0" dirty="0">
                          <a:solidFill>
                            <a:schemeClr val="tx1"/>
                          </a:solidFill>
                          <a:latin typeface="Arial" panose="020B0604020202020204" pitchFamily="34" charset="0"/>
                          <a:cs typeface="Arial" panose="020B0604020202020204" pitchFamily="34" charset="0"/>
                          <a:sym typeface="Helvetica Light"/>
                        </a:rPr>
                        <a:t>Ventana</a:t>
                      </a:r>
                      <a:r>
                        <a:rPr lang="en-GB" sz="1200" b="0" baseline="30000" dirty="0">
                          <a:solidFill>
                            <a:schemeClr val="tx1"/>
                          </a:solidFill>
                          <a:latin typeface="Arial" panose="020B0604020202020204" pitchFamily="34" charset="0"/>
                          <a:cs typeface="Arial" panose="020B0604020202020204" pitchFamily="34" charset="0"/>
                          <a:sym typeface="Helvetica Light"/>
                        </a:rPr>
                        <a:t>3</a:t>
                      </a:r>
                      <a:endParaRPr sz="1200" b="0"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D4E4"/>
                    </a:solidFill>
                  </a:tcPr>
                </a:tc>
                <a:extLst>
                  <a:ext uri="{0D108BD9-81ED-4DB2-BD59-A6C34878D82A}">
                    <a16:rowId xmlns:a16="http://schemas.microsoft.com/office/drawing/2014/main" val="10002"/>
                  </a:ext>
                </a:extLst>
              </a:tr>
              <a:tr h="505875">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lvl="0" algn="l" defTabSz="914400">
                        <a:defRPr sz="1800"/>
                      </a:pPr>
                      <a:r>
                        <a:rPr lang="en-US" sz="1200" b="0" dirty="0">
                          <a:solidFill>
                            <a:schemeClr val="tx1"/>
                          </a:solidFill>
                          <a:latin typeface="Arial" panose="020B0604020202020204" pitchFamily="34" charset="0"/>
                          <a:cs typeface="Arial" panose="020B0604020202020204" pitchFamily="34" charset="0"/>
                          <a:sym typeface="Helvetica Light"/>
                        </a:rPr>
                        <a:t>Cell types scored for NSCLC</a:t>
                      </a:r>
                      <a:endParaRPr sz="1200" b="0"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lvl="0" indent="0" algn="ctr" defTabSz="914400">
                        <a:buFont typeface="Arial"/>
                        <a:buNone/>
                        <a:defRPr sz="1800"/>
                      </a:pPr>
                      <a:r>
                        <a:rPr lang="en-US" sz="1200" b="0" baseline="0" dirty="0">
                          <a:solidFill>
                            <a:schemeClr val="tx1"/>
                          </a:solidFill>
                          <a:latin typeface="Arial" panose="020B0604020202020204" pitchFamily="34" charset="0"/>
                          <a:cs typeface="Arial" panose="020B0604020202020204" pitchFamily="34" charset="0"/>
                          <a:sym typeface="Helvetica Light"/>
                        </a:rPr>
                        <a:t>TC</a:t>
                      </a:r>
                      <a:r>
                        <a:rPr lang="en-US" sz="1200" b="0" baseline="30000" dirty="0">
                          <a:solidFill>
                            <a:schemeClr val="tx1"/>
                          </a:solidFill>
                          <a:latin typeface="Arial" panose="020B0604020202020204" pitchFamily="34" charset="0"/>
                          <a:cs typeface="Arial" panose="020B0604020202020204" pitchFamily="34" charset="0"/>
                          <a:sym typeface="Helvetica Light"/>
                        </a:rPr>
                        <a:t>1</a:t>
                      </a: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AC48">
                        <a:lumMod val="20000"/>
                        <a:lumOff val="8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sz="1800"/>
                      </a:pPr>
                      <a:r>
                        <a:rPr lang="en-US" sz="1200" b="0" dirty="0">
                          <a:solidFill>
                            <a:schemeClr val="tx1"/>
                          </a:solidFill>
                          <a:latin typeface="Arial" panose="020B0604020202020204" pitchFamily="34" charset="0"/>
                          <a:cs typeface="Arial" panose="020B0604020202020204" pitchFamily="34" charset="0"/>
                          <a:sym typeface="Helvetica Light"/>
                        </a:rPr>
                        <a:t>TC</a:t>
                      </a:r>
                      <a:r>
                        <a:rPr lang="en-US" sz="1200" b="0" baseline="30000" dirty="0">
                          <a:solidFill>
                            <a:schemeClr val="tx1"/>
                          </a:solidFill>
                          <a:latin typeface="Arial" panose="020B0604020202020204" pitchFamily="34" charset="0"/>
                          <a:cs typeface="Arial" panose="020B0604020202020204" pitchFamily="34" charset="0"/>
                          <a:sym typeface="Helvetica Light"/>
                        </a:rPr>
                        <a:t>1</a:t>
                      </a: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sz="1800"/>
                      </a:pPr>
                      <a:r>
                        <a:rPr lang="en-US" sz="1200" b="0" dirty="0">
                          <a:solidFill>
                            <a:schemeClr val="tx1"/>
                          </a:solidFill>
                          <a:latin typeface="Arial" panose="020B0604020202020204" pitchFamily="34" charset="0"/>
                          <a:cs typeface="Arial" panose="020B0604020202020204" pitchFamily="34" charset="0"/>
                          <a:sym typeface="Helvetica Light"/>
                        </a:rPr>
                        <a:t>IC and </a:t>
                      </a:r>
                      <a:r>
                        <a:rPr lang="en-US" sz="1200" b="0" baseline="0" dirty="0">
                          <a:solidFill>
                            <a:schemeClr val="tx1"/>
                          </a:solidFill>
                          <a:latin typeface="Arial" panose="020B0604020202020204" pitchFamily="34" charset="0"/>
                          <a:cs typeface="Arial" panose="020B0604020202020204" pitchFamily="34" charset="0"/>
                          <a:sym typeface="Helvetica Light"/>
                        </a:rPr>
                        <a:t>TC</a:t>
                      </a:r>
                      <a:r>
                        <a:rPr lang="en-US" sz="1200" b="0" baseline="30000" dirty="0">
                          <a:solidFill>
                            <a:schemeClr val="tx1"/>
                          </a:solidFill>
                          <a:latin typeface="Arial" panose="020B0604020202020204" pitchFamily="34" charset="0"/>
                          <a:cs typeface="Arial" panose="020B0604020202020204" pitchFamily="34" charset="0"/>
                          <a:sym typeface="Helvetica Light"/>
                        </a:rPr>
                        <a:t>1,2</a:t>
                      </a: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sz="1800"/>
                      </a:pPr>
                      <a:r>
                        <a:rPr lang="en-US" sz="1200" b="0" dirty="0">
                          <a:solidFill>
                            <a:schemeClr val="tx1"/>
                          </a:solidFill>
                          <a:latin typeface="Arial" panose="020B0604020202020204" pitchFamily="34" charset="0"/>
                          <a:cs typeface="Arial" panose="020B0604020202020204" pitchFamily="34" charset="0"/>
                          <a:sym typeface="Helvetica Light"/>
                        </a:rPr>
                        <a:t>TC</a:t>
                      </a:r>
                      <a:r>
                        <a:rPr lang="en-US" sz="1200" b="0" baseline="30000" dirty="0">
                          <a:solidFill>
                            <a:schemeClr val="tx1"/>
                          </a:solidFill>
                          <a:latin typeface="Arial" panose="020B0604020202020204" pitchFamily="34" charset="0"/>
                          <a:cs typeface="Arial" panose="020B0604020202020204" pitchFamily="34" charset="0"/>
                          <a:sym typeface="Helvetica Light"/>
                        </a:rPr>
                        <a:t>1</a:t>
                      </a: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D4E4"/>
                    </a:solidFill>
                  </a:tcPr>
                </a:tc>
                <a:extLst>
                  <a:ext uri="{0D108BD9-81ED-4DB2-BD59-A6C34878D82A}">
                    <a16:rowId xmlns:a16="http://schemas.microsoft.com/office/drawing/2014/main" val="10003"/>
                  </a:ext>
                </a:extLst>
              </a:tr>
              <a:tr h="1210771">
                <a:tc>
                  <a:txBody>
                    <a:bodyPr/>
                    <a:lstStyle/>
                    <a:p>
                      <a:pPr lvl="0" algn="l" defTabSz="914400">
                        <a:defRPr sz="1800"/>
                      </a:pPr>
                      <a:r>
                        <a:rPr lang="en-GB" sz="1200" b="0" baseline="0" dirty="0">
                          <a:solidFill>
                            <a:schemeClr val="tx1"/>
                          </a:solidFill>
                          <a:latin typeface="Arial" panose="020B0604020202020204" pitchFamily="34" charset="0"/>
                          <a:cs typeface="Arial" panose="020B0604020202020204" pitchFamily="34" charset="0"/>
                          <a:sym typeface="Helvetica Light"/>
                        </a:rPr>
                        <a:t>Cut-off definitions for NSCLC</a:t>
                      </a:r>
                      <a:endParaRPr sz="1200" b="0" baseline="0"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defTabSz="914400">
                        <a:buFont typeface="Arial"/>
                        <a:buNone/>
                        <a:defRPr sz="1800"/>
                      </a:pPr>
                      <a:r>
                        <a:rPr lang="en-US" sz="1200" b="0" baseline="0" dirty="0">
                          <a:solidFill>
                            <a:schemeClr val="tx1"/>
                          </a:solidFill>
                          <a:latin typeface="Arial" panose="020B0604020202020204" pitchFamily="34" charset="0"/>
                          <a:cs typeface="Arial" panose="020B0604020202020204" pitchFamily="34" charset="0"/>
                          <a:sym typeface="Helvetica Light"/>
                        </a:rPr>
                        <a:t>PD-L1+ as ≥5% of TCs </a:t>
                      </a:r>
                      <a:r>
                        <a:rPr lang="en-GB" sz="1200" b="0" baseline="0" dirty="0">
                          <a:solidFill>
                            <a:schemeClr val="tx1"/>
                          </a:solidFill>
                          <a:latin typeface="Arial" panose="020B0604020202020204" pitchFamily="34" charset="0"/>
                          <a:cs typeface="Arial" panose="020B0604020202020204" pitchFamily="34" charset="0"/>
                          <a:sym typeface="Helvetica Light"/>
                        </a:rPr>
                        <a:t>exhibiting positive membrane PD-L1 staining at any intensity</a:t>
                      </a:r>
                      <a:endParaRPr lang="en-US" sz="1200" b="0" baseline="0"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AC48">
                        <a:lumMod val="20000"/>
                        <a:lumOff val="8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sz="1800"/>
                      </a:pPr>
                      <a:r>
                        <a:rPr lang="en-US" sz="1200" b="0" baseline="0" dirty="0">
                          <a:solidFill>
                            <a:schemeClr val="tx1"/>
                          </a:solidFill>
                          <a:latin typeface="Arial" panose="020B0604020202020204" pitchFamily="34" charset="0"/>
                          <a:cs typeface="Arial" panose="020B0604020202020204" pitchFamily="34" charset="0"/>
                          <a:sym typeface="Helvetica Light"/>
                        </a:rPr>
                        <a:t>PD-L1+ as ≥50% of </a:t>
                      </a:r>
                      <a:r>
                        <a:rPr lang="en-GB" sz="1200" b="0" baseline="0" dirty="0">
                          <a:solidFill>
                            <a:schemeClr val="tx1"/>
                          </a:solidFill>
                          <a:latin typeface="Arial" panose="020B0604020202020204" pitchFamily="34" charset="0"/>
                          <a:cs typeface="Arial" panose="020B0604020202020204" pitchFamily="34" charset="0"/>
                          <a:sym typeface="Helvetica Light"/>
                        </a:rPr>
                        <a:t>viable TCs showing partial or complete membrane PD-L1 expression*</a:t>
                      </a:r>
                      <a:endParaRPr lang="en-US" sz="1200" b="0" baseline="0"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sz="1800"/>
                      </a:pPr>
                      <a:r>
                        <a:rPr lang="en-GB" sz="1100" b="0" baseline="0" dirty="0">
                          <a:solidFill>
                            <a:schemeClr val="tx1"/>
                          </a:solidFill>
                          <a:latin typeface="Arial" panose="020B0604020202020204" pitchFamily="34" charset="0"/>
                          <a:cs typeface="Arial" panose="020B0604020202020204" pitchFamily="34" charset="0"/>
                          <a:sym typeface="Helvetica Light"/>
                        </a:rPr>
                        <a:t>TC3 or IC3: ≥50% of TCs or ≥10% of ICs</a:t>
                      </a:r>
                    </a:p>
                    <a:p>
                      <a:pPr marL="0" marR="0" lvl="0" indent="0" algn="ctr" defTabSz="914400" rtl="0" eaLnBrk="1" fontAlgn="auto" latinLnBrk="0" hangingPunct="1">
                        <a:lnSpc>
                          <a:spcPct val="100000"/>
                        </a:lnSpc>
                        <a:spcBef>
                          <a:spcPts val="0"/>
                        </a:spcBef>
                        <a:spcAft>
                          <a:spcPts val="0"/>
                        </a:spcAft>
                        <a:buClrTx/>
                        <a:buSzTx/>
                        <a:buFont typeface="Arial"/>
                        <a:buNone/>
                        <a:tabLst/>
                        <a:defRPr sz="1800"/>
                      </a:pPr>
                      <a:r>
                        <a:rPr lang="en-GB" sz="1100" b="0" baseline="0" dirty="0">
                          <a:solidFill>
                            <a:schemeClr val="tx1"/>
                          </a:solidFill>
                          <a:latin typeface="Arial" panose="020B0604020202020204" pitchFamily="34" charset="0"/>
                          <a:cs typeface="Arial" panose="020B0604020202020204" pitchFamily="34" charset="0"/>
                          <a:sym typeface="Helvetica Light"/>
                        </a:rPr>
                        <a:t>TC2/3 or IC2/3: ≥5% of TCs or ICs</a:t>
                      </a:r>
                    </a:p>
                    <a:p>
                      <a:pPr marL="0" marR="0" lvl="0" indent="0" algn="ctr" defTabSz="914400" rtl="0" eaLnBrk="1" fontAlgn="auto" latinLnBrk="0" hangingPunct="1">
                        <a:lnSpc>
                          <a:spcPct val="100000"/>
                        </a:lnSpc>
                        <a:spcBef>
                          <a:spcPts val="0"/>
                        </a:spcBef>
                        <a:spcAft>
                          <a:spcPts val="0"/>
                        </a:spcAft>
                        <a:buClrTx/>
                        <a:buSzTx/>
                        <a:buFont typeface="Arial"/>
                        <a:buNone/>
                        <a:tabLst/>
                        <a:defRPr sz="1800"/>
                      </a:pPr>
                      <a:r>
                        <a:rPr lang="en-GB" sz="1100" b="0" baseline="0" dirty="0">
                          <a:solidFill>
                            <a:schemeClr val="tx1"/>
                          </a:solidFill>
                          <a:latin typeface="Arial" panose="020B0604020202020204" pitchFamily="34" charset="0"/>
                          <a:cs typeface="Arial" panose="020B0604020202020204" pitchFamily="34" charset="0"/>
                          <a:sym typeface="Helvetica Light"/>
                        </a:rPr>
                        <a:t>TC1/2/3 or IC1/2/3: ≥1% of TCs or ICs</a:t>
                      </a:r>
                    </a:p>
                    <a:p>
                      <a:pPr marL="0" marR="0" lvl="0" indent="0" algn="ctr" defTabSz="914400" rtl="0" eaLnBrk="1" fontAlgn="auto" latinLnBrk="0" hangingPunct="1">
                        <a:lnSpc>
                          <a:spcPct val="100000"/>
                        </a:lnSpc>
                        <a:spcBef>
                          <a:spcPts val="0"/>
                        </a:spcBef>
                        <a:spcAft>
                          <a:spcPts val="0"/>
                        </a:spcAft>
                        <a:buClrTx/>
                        <a:buSzTx/>
                        <a:buFont typeface="Arial"/>
                        <a:buNone/>
                        <a:tabLst/>
                        <a:defRPr sz="1800"/>
                      </a:pPr>
                      <a:r>
                        <a:rPr lang="en-GB" sz="1100" b="0" baseline="0" dirty="0">
                          <a:solidFill>
                            <a:schemeClr val="tx1"/>
                          </a:solidFill>
                          <a:latin typeface="Arial" panose="020B0604020202020204" pitchFamily="34" charset="0"/>
                          <a:cs typeface="Arial" panose="020B0604020202020204" pitchFamily="34" charset="0"/>
                          <a:sym typeface="Helvetica Light"/>
                        </a:rPr>
                        <a:t>TC0 and IC0: &lt;1% of TCs and ICs</a:t>
                      </a:r>
                    </a:p>
                    <a:p>
                      <a:pPr marL="0" marR="0" lvl="0" indent="0" algn="ctr" defTabSz="914400" rtl="0" eaLnBrk="1" fontAlgn="auto" latinLnBrk="0" hangingPunct="1">
                        <a:lnSpc>
                          <a:spcPct val="100000"/>
                        </a:lnSpc>
                        <a:spcBef>
                          <a:spcPts val="0"/>
                        </a:spcBef>
                        <a:spcAft>
                          <a:spcPts val="0"/>
                        </a:spcAft>
                        <a:buClrTx/>
                        <a:buSzTx/>
                        <a:buFont typeface="Arial"/>
                        <a:buNone/>
                        <a:tabLst/>
                        <a:defRPr sz="1800"/>
                      </a:pPr>
                      <a:r>
                        <a:rPr lang="en-GB" sz="1100" b="0" i="1" baseline="0" dirty="0">
                          <a:solidFill>
                            <a:schemeClr val="tx1"/>
                          </a:solidFill>
                          <a:latin typeface="Arial" panose="020B0604020202020204" pitchFamily="34" charset="0"/>
                          <a:cs typeface="Arial" panose="020B0604020202020204" pitchFamily="34" charset="0"/>
                          <a:sym typeface="Helvetica Light"/>
                        </a:rPr>
                        <a:t>(Proportion of cells stained at any intensity)</a:t>
                      </a: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sz="1800"/>
                      </a:pPr>
                      <a:r>
                        <a:rPr lang="en-US" sz="1200" b="0" baseline="0" dirty="0">
                          <a:solidFill>
                            <a:schemeClr val="tx1"/>
                          </a:solidFill>
                          <a:latin typeface="Arial" panose="020B0604020202020204" pitchFamily="34" charset="0"/>
                          <a:cs typeface="Arial" panose="020B0604020202020204" pitchFamily="34" charset="0"/>
                          <a:sym typeface="Helvetica Light"/>
                        </a:rPr>
                        <a:t>PD-L1+ as ≥25% of TCs with membrane PD-L1 staining</a:t>
                      </a: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D4E4"/>
                    </a:solidFill>
                  </a:tcPr>
                </a:tc>
                <a:extLst>
                  <a:ext uri="{0D108BD9-81ED-4DB2-BD59-A6C34878D82A}">
                    <a16:rowId xmlns:a16="http://schemas.microsoft.com/office/drawing/2014/main" val="10004"/>
                  </a:ext>
                </a:extLst>
              </a:tr>
              <a:tr h="3358028">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lvl="0" algn="l" defTabSz="914400">
                        <a:defRPr sz="1800"/>
                      </a:pPr>
                      <a:r>
                        <a:rPr lang="en-GB" sz="1200" b="0" i="0" dirty="0">
                          <a:solidFill>
                            <a:schemeClr val="tx1"/>
                          </a:solidFill>
                          <a:latin typeface="Arial" panose="020B0604020202020204" pitchFamily="34" charset="0"/>
                          <a:cs typeface="Arial" panose="020B0604020202020204" pitchFamily="34" charset="0"/>
                          <a:sym typeface="Helvetica Light"/>
                        </a:rPr>
                        <a:t>Estimated PD-L1 </a:t>
                      </a:r>
                      <a:r>
                        <a:rPr lang="en-GB" sz="1200" b="0" i="0" baseline="0" dirty="0">
                          <a:solidFill>
                            <a:schemeClr val="tx1"/>
                          </a:solidFill>
                          <a:latin typeface="Arial" panose="020B0604020202020204" pitchFamily="34" charset="0"/>
                          <a:cs typeface="Arial" panose="020B0604020202020204" pitchFamily="34" charset="0"/>
                          <a:sym typeface="Helvetica Light"/>
                        </a:rPr>
                        <a:t>prevalence in NSCLC</a:t>
                      </a:r>
                      <a:endParaRPr sz="1200" b="0" i="0"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lvl="0" indent="0" algn="ctr" defTabSz="914400">
                        <a:buFont typeface="Arial"/>
                        <a:buNone/>
                        <a:defRPr sz="1800"/>
                      </a:pPr>
                      <a:endParaRPr sz="1200" b="0" i="1"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9AC48">
                        <a:lumMod val="20000"/>
                        <a:lumOff val="8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lvl="0" indent="0" algn="ctr" defTabSz="914400">
                        <a:buFont typeface="Arial"/>
                        <a:buNone/>
                        <a:defRPr sz="1800"/>
                      </a:pPr>
                      <a:endParaRPr sz="1200" b="0" i="1"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lvl="0" indent="0" algn="ctr" defTabSz="914400">
                        <a:buFont typeface="Arial"/>
                        <a:buNone/>
                        <a:defRPr sz="1800"/>
                      </a:pPr>
                      <a:endParaRPr sz="1200" b="0" i="1"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lvl="0" indent="0" algn="ctr" defTabSz="914400">
                        <a:buFont typeface="Arial"/>
                        <a:buNone/>
                        <a:defRPr sz="1800"/>
                      </a:pPr>
                      <a:endParaRPr sz="1200" b="0" i="1" dirty="0">
                        <a:solidFill>
                          <a:schemeClr val="tx1"/>
                        </a:solidFill>
                        <a:latin typeface="Arial" panose="020B0604020202020204" pitchFamily="34" charset="0"/>
                        <a:cs typeface="Arial" panose="020B0604020202020204" pitchFamily="34" charset="0"/>
                        <a:sym typeface="Helvetica Light"/>
                      </a:endParaRPr>
                    </a:p>
                  </a:txBody>
                  <a:tcPr marL="72000" marR="72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D4E4"/>
                    </a:solidFill>
                  </a:tcPr>
                </a:tc>
                <a:extLst>
                  <a:ext uri="{0D108BD9-81ED-4DB2-BD59-A6C34878D82A}">
                    <a16:rowId xmlns:a16="http://schemas.microsoft.com/office/drawing/2014/main" val="10005"/>
                  </a:ext>
                </a:extLst>
              </a:tr>
            </a:tbl>
          </a:graphicData>
        </a:graphic>
      </p:graphicFrame>
      <p:sp>
        <p:nvSpPr>
          <p:cNvPr id="6" name="Text Placeholder 3"/>
          <p:cNvSpPr txBox="1">
            <a:spLocks/>
          </p:cNvSpPr>
          <p:nvPr/>
        </p:nvSpPr>
        <p:spPr>
          <a:xfrm>
            <a:off x="4595802" y="6143645"/>
            <a:ext cx="7429552" cy="714356"/>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sz="1200" kern="1200">
                <a:solidFill>
                  <a:prstClr val="black">
                    <a:tint val="75000"/>
                  </a:prstClr>
                </a:solidFill>
                <a:latin typeface="Arial" charset="0"/>
                <a:ea typeface="ＭＳ Ｐゴシック"/>
                <a:cs typeface="ＭＳ Ｐゴシック"/>
              </a:defRPr>
            </a:lvl1pPr>
            <a:lvl2pPr marL="457200" algn="l" rtl="0" fontAlgn="base">
              <a:spcBef>
                <a:spcPct val="0"/>
              </a:spcBef>
              <a:spcAft>
                <a:spcPct val="0"/>
              </a:spcAft>
              <a:defRPr kern="1200">
                <a:solidFill>
                  <a:srgbClr val="1F497D"/>
                </a:solidFill>
                <a:latin typeface="Calibri" pitchFamily="34" charset="0"/>
                <a:ea typeface="ＭＳ Ｐゴシック"/>
                <a:cs typeface="ＭＳ Ｐゴシック"/>
              </a:defRPr>
            </a:lvl2pPr>
            <a:lvl3pPr marL="914400" algn="l" rtl="0" fontAlgn="base">
              <a:spcBef>
                <a:spcPct val="0"/>
              </a:spcBef>
              <a:spcAft>
                <a:spcPct val="0"/>
              </a:spcAft>
              <a:defRPr kern="1200">
                <a:solidFill>
                  <a:srgbClr val="1F497D"/>
                </a:solidFill>
                <a:latin typeface="Calibri" pitchFamily="34" charset="0"/>
                <a:ea typeface="ＭＳ Ｐゴシック"/>
                <a:cs typeface="ＭＳ Ｐゴシック"/>
              </a:defRPr>
            </a:lvl3pPr>
            <a:lvl4pPr marL="1371600" algn="l" rtl="0" fontAlgn="base">
              <a:spcBef>
                <a:spcPct val="0"/>
              </a:spcBef>
              <a:spcAft>
                <a:spcPct val="0"/>
              </a:spcAft>
              <a:defRPr kern="1200">
                <a:solidFill>
                  <a:srgbClr val="1F497D"/>
                </a:solidFill>
                <a:latin typeface="Calibri" pitchFamily="34" charset="0"/>
                <a:ea typeface="ＭＳ Ｐゴシック"/>
                <a:cs typeface="ＭＳ Ｐゴシック"/>
              </a:defRPr>
            </a:lvl4pPr>
            <a:lvl5pPr marL="1828800" algn="l" rtl="0" fontAlgn="base">
              <a:spcBef>
                <a:spcPct val="0"/>
              </a:spcBef>
              <a:spcAft>
                <a:spcPct val="0"/>
              </a:spcAft>
              <a:defRPr kern="1200">
                <a:solidFill>
                  <a:srgbClr val="1F497D"/>
                </a:solidFill>
                <a:latin typeface="Calibri" pitchFamily="34" charset="0"/>
                <a:ea typeface="ＭＳ Ｐゴシック"/>
                <a:cs typeface="ＭＳ Ｐゴシック"/>
              </a:defRPr>
            </a:lvl5pPr>
            <a:lvl6pPr marL="2286000" algn="l" defTabSz="914400" rtl="0" eaLnBrk="1" latinLnBrk="0" hangingPunct="1">
              <a:defRPr kern="1200">
                <a:solidFill>
                  <a:srgbClr val="1F497D"/>
                </a:solidFill>
                <a:latin typeface="Calibri" pitchFamily="34" charset="0"/>
                <a:ea typeface="ＭＳ Ｐゴシック"/>
                <a:cs typeface="ＭＳ Ｐゴシック"/>
              </a:defRPr>
            </a:lvl6pPr>
            <a:lvl7pPr marL="2743200" algn="l" defTabSz="914400" rtl="0" eaLnBrk="1" latinLnBrk="0" hangingPunct="1">
              <a:defRPr kern="1200">
                <a:solidFill>
                  <a:srgbClr val="1F497D"/>
                </a:solidFill>
                <a:latin typeface="Calibri" pitchFamily="34" charset="0"/>
                <a:ea typeface="ＭＳ Ｐゴシック"/>
                <a:cs typeface="ＭＳ Ｐゴシック"/>
              </a:defRPr>
            </a:lvl7pPr>
            <a:lvl8pPr marL="3200400" algn="l" defTabSz="914400" rtl="0" eaLnBrk="1" latinLnBrk="0" hangingPunct="1">
              <a:defRPr kern="1200">
                <a:solidFill>
                  <a:srgbClr val="1F497D"/>
                </a:solidFill>
                <a:latin typeface="Calibri" pitchFamily="34" charset="0"/>
                <a:ea typeface="ＭＳ Ｐゴシック"/>
                <a:cs typeface="ＭＳ Ｐゴシック"/>
              </a:defRPr>
            </a:lvl8pPr>
            <a:lvl9pPr marL="3657600" algn="l" defTabSz="914400" rtl="0" eaLnBrk="1" latinLnBrk="0" hangingPunct="1">
              <a:defRPr kern="1200">
                <a:solidFill>
                  <a:srgbClr val="1F497D"/>
                </a:solidFill>
                <a:latin typeface="Calibri" pitchFamily="34" charset="0"/>
                <a:ea typeface="ＭＳ Ｐゴシック"/>
                <a:cs typeface="ＭＳ Ｐゴシック"/>
              </a:defRPr>
            </a:lvl9pPr>
          </a:lstStyle>
          <a:p>
            <a:r>
              <a:rPr lang="en-GB" sz="1000" dirty="0">
                <a:solidFill>
                  <a:srgbClr val="FF0000"/>
                </a:solidFill>
              </a:rPr>
              <a:t>*For the 22C3 assay, the proportion of viable tumour cells showing partial or complete membrane PD-L1 staining is termed the tumour proportion score (TPS)</a:t>
            </a:r>
          </a:p>
          <a:p>
            <a:r>
              <a:rPr lang="en-GB" sz="1000" dirty="0">
                <a:solidFill>
                  <a:srgbClr val="FF0000"/>
                </a:solidFill>
              </a:rPr>
              <a:t>1. Kerr, et al. J </a:t>
            </a:r>
            <a:r>
              <a:rPr lang="en-GB" sz="1000" dirty="0" err="1">
                <a:solidFill>
                  <a:srgbClr val="FF0000"/>
                </a:solidFill>
              </a:rPr>
              <a:t>Thorac</a:t>
            </a:r>
            <a:r>
              <a:rPr lang="en-GB" sz="1000" dirty="0">
                <a:solidFill>
                  <a:srgbClr val="FF0000"/>
                </a:solidFill>
              </a:rPr>
              <a:t> </a:t>
            </a:r>
            <a:r>
              <a:rPr lang="en-GB" sz="1000" dirty="0" err="1">
                <a:solidFill>
                  <a:srgbClr val="FF0000"/>
                </a:solidFill>
              </a:rPr>
              <a:t>Oncol</a:t>
            </a:r>
            <a:r>
              <a:rPr lang="en-GB" sz="1000" dirty="0">
                <a:solidFill>
                  <a:srgbClr val="FF0000"/>
                </a:solidFill>
              </a:rPr>
              <a:t> 2015; 2. </a:t>
            </a:r>
            <a:r>
              <a:rPr lang="en-GB" sz="1000" dirty="0" err="1">
                <a:solidFill>
                  <a:srgbClr val="FF0000"/>
                </a:solidFill>
              </a:rPr>
              <a:t>Vansteenkiste</a:t>
            </a:r>
            <a:r>
              <a:rPr lang="en-GB" sz="1000" dirty="0">
                <a:solidFill>
                  <a:srgbClr val="FF0000"/>
                </a:solidFill>
              </a:rPr>
              <a:t>, et al. ECC 2015; 3.Rebelatto, et al. ASCO 2015; 4. </a:t>
            </a:r>
            <a:r>
              <a:rPr lang="en-GB" sz="1000" dirty="0" err="1">
                <a:solidFill>
                  <a:srgbClr val="FF0000"/>
                </a:solidFill>
              </a:rPr>
              <a:t>Rizvi</a:t>
            </a:r>
            <a:r>
              <a:rPr lang="en-GB" sz="1000" dirty="0">
                <a:solidFill>
                  <a:srgbClr val="FF0000"/>
                </a:solidFill>
              </a:rPr>
              <a:t>, et al. ASCO 2015</a:t>
            </a:r>
          </a:p>
        </p:txBody>
      </p:sp>
      <p:pic>
        <p:nvPicPr>
          <p:cNvPr id="3" name="Ήχος 2">
            <a:hlinkClick r:id="" action="ppaction://media"/>
            <a:extLst>
              <a:ext uri="{FF2B5EF4-FFF2-40B4-BE49-F238E27FC236}">
                <a16:creationId xmlns:a16="http://schemas.microsoft.com/office/drawing/2014/main" id="{1640AA12-7F1E-497B-957E-7E50F2E733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59658806"/>
      </p:ext>
    </p:extLst>
  </p:cSld>
  <p:clrMapOvr>
    <a:masterClrMapping/>
  </p:clrMapOvr>
  <mc:AlternateContent xmlns:mc="http://schemas.openxmlformats.org/markup-compatibility/2006" xmlns:p14="http://schemas.microsoft.com/office/powerpoint/2010/main">
    <mc:Choice Requires="p14">
      <p:transition spd="slow" p14:dur="2000" advTm="29114"/>
    </mc:Choice>
    <mc:Fallback xmlns="">
      <p:transition spd="slow" advTm="29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627" t="7099" r="11978" b="4002"/>
          <a:stretch/>
        </p:blipFill>
        <p:spPr bwMode="auto">
          <a:xfrm>
            <a:off x="1666844" y="1285860"/>
            <a:ext cx="8929750" cy="5143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24100" y="500043"/>
            <a:ext cx="7377919" cy="461665"/>
          </a:xfrm>
          <a:prstGeom prst="rect">
            <a:avLst/>
          </a:prstGeom>
          <a:noFill/>
        </p:spPr>
        <p:txBody>
          <a:bodyPr wrap="square" rtlCol="0">
            <a:spAutoFit/>
          </a:bodyPr>
          <a:lstStyle/>
          <a:p>
            <a:r>
              <a:rPr lang="en-US" sz="2400" b="1" dirty="0" err="1">
                <a:solidFill>
                  <a:srgbClr val="B31DA8"/>
                </a:solidFill>
                <a:latin typeface="Cambria" pitchFamily="18" charset="0"/>
              </a:rPr>
              <a:t>Immunosensitivity</a:t>
            </a:r>
            <a:r>
              <a:rPr lang="en-US" sz="2400" b="1" dirty="0">
                <a:solidFill>
                  <a:srgbClr val="B31DA8"/>
                </a:solidFill>
                <a:latin typeface="Cambria" pitchFamily="18" charset="0"/>
              </a:rPr>
              <a:t> Cannot Be Easily Predicted</a:t>
            </a:r>
          </a:p>
        </p:txBody>
      </p:sp>
      <p:sp>
        <p:nvSpPr>
          <p:cNvPr id="5" name="TextBox 4"/>
          <p:cNvSpPr txBox="1"/>
          <p:nvPr/>
        </p:nvSpPr>
        <p:spPr>
          <a:xfrm>
            <a:off x="6240017" y="6458853"/>
            <a:ext cx="4427984" cy="276999"/>
          </a:xfrm>
          <a:prstGeom prst="rect">
            <a:avLst/>
          </a:prstGeom>
          <a:noFill/>
        </p:spPr>
        <p:txBody>
          <a:bodyPr wrap="square" rtlCol="0">
            <a:spAutoFit/>
          </a:bodyPr>
          <a:lstStyle/>
          <a:p>
            <a:r>
              <a:rPr lang="en-US" sz="1200" b="1" i="1" dirty="0">
                <a:solidFill>
                  <a:srgbClr val="FF0000"/>
                </a:solidFill>
              </a:rPr>
              <a:t>Chen DS et al. Nature 2017;541(7637): 321 -330</a:t>
            </a:r>
          </a:p>
        </p:txBody>
      </p:sp>
      <p:sp>
        <p:nvSpPr>
          <p:cNvPr id="7" name="6 - TextBox"/>
          <p:cNvSpPr txBox="1"/>
          <p:nvPr/>
        </p:nvSpPr>
        <p:spPr>
          <a:xfrm>
            <a:off x="2881290" y="571480"/>
            <a:ext cx="7215238" cy="954107"/>
          </a:xfrm>
          <a:prstGeom prst="rect">
            <a:avLst/>
          </a:prstGeom>
          <a:noFill/>
        </p:spPr>
        <p:txBody>
          <a:bodyPr wrap="square" rtlCol="0">
            <a:spAutoFit/>
          </a:bodyPr>
          <a:lstStyle/>
          <a:p>
            <a:endParaRPr lang="en-US" sz="2800" b="1" dirty="0">
              <a:latin typeface="Cambria" pitchFamily="18" charset="0"/>
            </a:endParaRPr>
          </a:p>
          <a:p>
            <a:r>
              <a:rPr lang="en-US" sz="2800" b="1" dirty="0">
                <a:latin typeface="Cambria" pitchFamily="18" charset="0"/>
              </a:rPr>
              <a:t> </a:t>
            </a:r>
            <a:endParaRPr lang="el-GR" sz="2800" b="1" dirty="0">
              <a:latin typeface="Cambria" pitchFamily="18" charset="0"/>
            </a:endParaRPr>
          </a:p>
        </p:txBody>
      </p:sp>
      <p:pic>
        <p:nvPicPr>
          <p:cNvPr id="2" name="Ήχος 1">
            <a:hlinkClick r:id="" action="ppaction://media"/>
            <a:extLst>
              <a:ext uri="{FF2B5EF4-FFF2-40B4-BE49-F238E27FC236}">
                <a16:creationId xmlns:a16="http://schemas.microsoft.com/office/drawing/2014/main" id="{D1BCAA97-580B-43A7-AB61-01FC3B5ED9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55990384"/>
      </p:ext>
    </p:extLst>
  </p:cSld>
  <p:clrMapOvr>
    <a:masterClrMapping/>
  </p:clrMapOvr>
  <mc:AlternateContent xmlns:mc="http://schemas.openxmlformats.org/markup-compatibility/2006" xmlns:p14="http://schemas.microsoft.com/office/powerpoint/2010/main">
    <mc:Choice Requires="p14">
      <p:transition spd="slow" p14:dur="2000" advTm="21012"/>
    </mc:Choice>
    <mc:Fallback xmlns="">
      <p:transition spd="slow" advTm="21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1" presetClass="entr" presetSubtype="4" fill="hold" nodeType="after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wheel(4)">
                                      <p:cBhvr>
                                        <p:cTn id="10" dur="2000"/>
                                        <p:tgtEl>
                                          <p:spTgt spid="1126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ΜΟΡΙΑΚΕΣ ΤΕΧΝΙΚΕΣ</a:t>
            </a:r>
          </a:p>
        </p:txBody>
      </p:sp>
      <p:sp>
        <p:nvSpPr>
          <p:cNvPr id="3" name="Content Placeholder 2"/>
          <p:cNvSpPr>
            <a:spLocks noGrp="1"/>
          </p:cNvSpPr>
          <p:nvPr>
            <p:ph idx="1"/>
          </p:nvPr>
        </p:nvSpPr>
        <p:spPr/>
        <p:txBody>
          <a:bodyPr>
            <a:normAutofit lnSpcReduction="10000"/>
          </a:bodyPr>
          <a:lstStyle/>
          <a:p>
            <a:r>
              <a:rPr lang="el-GR" dirty="0"/>
              <a:t>Η </a:t>
            </a:r>
            <a:r>
              <a:rPr lang="el-GR" b="1" dirty="0"/>
              <a:t>αλυσιδωτή αντίδραση πολυμεράσης</a:t>
            </a:r>
            <a:r>
              <a:rPr lang="el-GR" dirty="0"/>
              <a:t> ( </a:t>
            </a:r>
            <a:r>
              <a:rPr lang="el-GR" b="1" dirty="0"/>
              <a:t>PCR/</a:t>
            </a:r>
            <a:r>
              <a:rPr lang="el-GR" dirty="0"/>
              <a:t> </a:t>
            </a:r>
            <a:r>
              <a:rPr lang="el-GR" i="1" dirty="0"/>
              <a:t>polymerase chain reaction</a:t>
            </a:r>
            <a:r>
              <a:rPr lang="el-GR" dirty="0"/>
              <a:t>) είναι μία μέθοδος βιοχημείας και μοριακής βιολογίας για την απομόνωση και τον πολλαπλασιασμό μίας αλληλουχίας DNA, μέσω της ενζυμικής αναπαραγωγής του DNA χωρίς τη χρήση ζωντανών μικροοργανισμών όπως το βακτήριο </a:t>
            </a:r>
            <a:r>
              <a:rPr lang="el-GR" i="1" dirty="0"/>
              <a:t>E. coli</a:t>
            </a:r>
            <a:r>
              <a:rPr lang="el-GR" dirty="0"/>
              <a:t> ή οι ζύμες/μύκητες.</a:t>
            </a:r>
          </a:p>
          <a:p>
            <a:r>
              <a:rPr lang="el-GR" dirty="0"/>
              <a:t>Η PCR είναι μία </a:t>
            </a:r>
            <a:r>
              <a:rPr lang="el-GR" i="1" dirty="0"/>
              <a:t>in vitro</a:t>
            </a:r>
            <a:r>
              <a:rPr lang="el-GR" dirty="0"/>
              <a:t> μέθοδος και μπορεί να πραγματοποιηθεί χωρίς περιορισμούς στη μορφή του χρησιμοποιούμενου DNA. Μπορεί ακόμα να διαφοροποιηθεί εκτενώς για την πραγματοποίηση ποικίλων μεθόδων γενετικής επέμβασης. Με τη χρήση της συγκεκριμένα θραύσματα DNA μπορούν να κλωνοποιηθούν σε έναν δοκιμαστικό σωλήνα απουσία ζωντανών κυττάρων.</a:t>
            </a:r>
          </a:p>
        </p:txBody>
      </p:sp>
      <p:pic>
        <p:nvPicPr>
          <p:cNvPr id="2" name="Ήχος 1">
            <a:hlinkClick r:id="" action="ppaction://media"/>
            <a:extLst>
              <a:ext uri="{FF2B5EF4-FFF2-40B4-BE49-F238E27FC236}">
                <a16:creationId xmlns:a16="http://schemas.microsoft.com/office/drawing/2014/main" id="{BF6C75F5-E761-441D-A419-D24D274487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805"/>
    </mc:Choice>
    <mc:Fallback xmlns="">
      <p:transition spd="slow" advTm="57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r>
              <a:rPr lang="el-GR" dirty="0"/>
              <a:t>Μέχρι σήμερα, για τον έλεγχο   των υπεύθυνων γονιδίων και   ανίχνευση μεταλλάξεων για μια   γενετική νόσο, αναλύονταν ένα   προς ένα τα αντίστοιχα γονίδια   ή στην καλύτερη περίπτωση  μικρές ομάδες αυτών. Ως εκ   τούτου, οι έλεγχοι ήταν  χρονοβόροι, δύσκολοι και με   υψηλό συνολικό κόστος για   τους εξεταζόμενους.</a:t>
            </a:r>
          </a:p>
          <a:p>
            <a:pPr>
              <a:buNone/>
            </a:pPr>
            <a:endParaRPr lang="el-GR" dirty="0"/>
          </a:p>
        </p:txBody>
      </p:sp>
      <p:pic>
        <p:nvPicPr>
          <p:cNvPr id="4" name="Ήχος 3">
            <a:hlinkClick r:id="" action="ppaction://media"/>
            <a:extLst>
              <a:ext uri="{FF2B5EF4-FFF2-40B4-BE49-F238E27FC236}">
                <a16:creationId xmlns:a16="http://schemas.microsoft.com/office/drawing/2014/main" id="{4CD104A8-7382-4A42-AE22-BD61B49745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21"/>
    </mc:Choice>
    <mc:Fallback xmlns="">
      <p:transition spd="slow" advTm="35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NGS</a:t>
            </a:r>
            <a:endParaRPr lang="el-GR" dirty="0"/>
          </a:p>
        </p:txBody>
      </p:sp>
      <p:sp>
        <p:nvSpPr>
          <p:cNvPr id="3" name="Content Placeholder 2"/>
          <p:cNvSpPr>
            <a:spLocks noGrp="1"/>
          </p:cNvSpPr>
          <p:nvPr>
            <p:ph idx="1"/>
          </p:nvPr>
        </p:nvSpPr>
        <p:spPr/>
        <p:txBody>
          <a:bodyPr/>
          <a:lstStyle/>
          <a:p>
            <a:r>
              <a:rPr lang="el-GR" dirty="0"/>
              <a:t>Πλέον, οι   πλατφόρμες που αξιοποιούν  νέες τεχνολογίες, όπως η  </a:t>
            </a:r>
            <a:r>
              <a:rPr lang="el-GR" b="1" dirty="0"/>
              <a:t>Αλληλούχηση του DNA Επόμενης Γενιάς (NGS, Next  Generation Sequencing)</a:t>
            </a:r>
            <a:r>
              <a:rPr lang="el-GR" dirty="0"/>
              <a:t>,  επιτρέπουν τη μαζική παράλληλη αλληλούχηση πολλών γονιδίων στην ίδια εξέταση ξεπερνώντας τους παραπάνω περιορισμούς. Έτσι, το κόστος ανά γονίδιο μειώνεται σημαντικά, και παρέχοντας ταχύτερα αξιόπιστα αποτελέσματα, οι θεράποντες ιατροί και οι εξεταζόμενοι αποκτούν πολύτιμη πληροφορία για την καλύτερη διαχείριση της υγείας των άμεσα ενδιαφερομένων και των συγγενών τους.</a:t>
            </a:r>
          </a:p>
        </p:txBody>
      </p:sp>
      <p:pic>
        <p:nvPicPr>
          <p:cNvPr id="4" name="Ήχος 3">
            <a:hlinkClick r:id="" action="ppaction://media"/>
            <a:extLst>
              <a:ext uri="{FF2B5EF4-FFF2-40B4-BE49-F238E27FC236}">
                <a16:creationId xmlns:a16="http://schemas.microsoft.com/office/drawing/2014/main" id="{6779434A-51FF-4E0F-AF08-CD83FDAB30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823"/>
    </mc:Choice>
    <mc:Fallback xmlns="">
      <p:transition spd="slow" advTm="37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4453" y="544371"/>
            <a:ext cx="6408036" cy="584775"/>
          </a:xfrm>
          <a:prstGeom prst="rect">
            <a:avLst/>
          </a:prstGeom>
          <a:noFill/>
        </p:spPr>
        <p:txBody>
          <a:bodyPr wrap="none" rtlCol="0">
            <a:spAutoFit/>
          </a:bodyPr>
          <a:lstStyle/>
          <a:p>
            <a:r>
              <a:rPr lang="en-US" sz="3200" b="1" dirty="0">
                <a:solidFill>
                  <a:schemeClr val="accent4">
                    <a:lumMod val="75000"/>
                  </a:schemeClr>
                </a:solidFill>
                <a:latin typeface="Cambria" pitchFamily="18" charset="0"/>
              </a:rPr>
              <a:t>Available Technologies for NSCLC</a:t>
            </a:r>
          </a:p>
        </p:txBody>
      </p:sp>
      <p:graphicFrame>
        <p:nvGraphicFramePr>
          <p:cNvPr id="3" name="Table 2"/>
          <p:cNvGraphicFramePr>
            <a:graphicFrameLocks noGrp="1"/>
          </p:cNvGraphicFramePr>
          <p:nvPr>
            <p:extLst>
              <p:ext uri="{D42A27DB-BD31-4B8C-83A1-F6EECF244321}">
                <p14:modId xmlns:p14="http://schemas.microsoft.com/office/powerpoint/2010/main" val="3268636208"/>
              </p:ext>
            </p:extLst>
          </p:nvPr>
        </p:nvGraphicFramePr>
        <p:xfrm>
          <a:off x="1565008" y="1196752"/>
          <a:ext cx="9715566" cy="5368000"/>
        </p:xfrm>
        <a:graphic>
          <a:graphicData uri="http://schemas.openxmlformats.org/drawingml/2006/table">
            <a:tbl>
              <a:tblPr firstRow="1" bandRow="1">
                <a:effectLst>
                  <a:outerShdw blurRad="50800" dist="38100" dir="2700000" algn="tl" rotWithShape="0">
                    <a:prstClr val="black">
                      <a:alpha val="40000"/>
                    </a:prstClr>
                  </a:outerShdw>
                </a:effectLst>
                <a:tableStyleId>{00A15C55-8517-42AA-B614-E9B94910E393}</a:tableStyleId>
              </a:tblPr>
              <a:tblGrid>
                <a:gridCol w="1619261">
                  <a:extLst>
                    <a:ext uri="{9D8B030D-6E8A-4147-A177-3AD203B41FA5}">
                      <a16:colId xmlns:a16="http://schemas.microsoft.com/office/drawing/2014/main" val="20000"/>
                    </a:ext>
                  </a:extLst>
                </a:gridCol>
                <a:gridCol w="1619261">
                  <a:extLst>
                    <a:ext uri="{9D8B030D-6E8A-4147-A177-3AD203B41FA5}">
                      <a16:colId xmlns:a16="http://schemas.microsoft.com/office/drawing/2014/main" val="20001"/>
                    </a:ext>
                  </a:extLst>
                </a:gridCol>
                <a:gridCol w="1619261">
                  <a:extLst>
                    <a:ext uri="{9D8B030D-6E8A-4147-A177-3AD203B41FA5}">
                      <a16:colId xmlns:a16="http://schemas.microsoft.com/office/drawing/2014/main" val="20002"/>
                    </a:ext>
                  </a:extLst>
                </a:gridCol>
                <a:gridCol w="1619261">
                  <a:extLst>
                    <a:ext uri="{9D8B030D-6E8A-4147-A177-3AD203B41FA5}">
                      <a16:colId xmlns:a16="http://schemas.microsoft.com/office/drawing/2014/main" val="20003"/>
                    </a:ext>
                  </a:extLst>
                </a:gridCol>
                <a:gridCol w="1619261">
                  <a:extLst>
                    <a:ext uri="{9D8B030D-6E8A-4147-A177-3AD203B41FA5}">
                      <a16:colId xmlns:a16="http://schemas.microsoft.com/office/drawing/2014/main" val="20004"/>
                    </a:ext>
                  </a:extLst>
                </a:gridCol>
                <a:gridCol w="1619261">
                  <a:extLst>
                    <a:ext uri="{9D8B030D-6E8A-4147-A177-3AD203B41FA5}">
                      <a16:colId xmlns:a16="http://schemas.microsoft.com/office/drawing/2014/main" val="20005"/>
                    </a:ext>
                  </a:extLst>
                </a:gridCol>
              </a:tblGrid>
              <a:tr h="488000">
                <a:tc>
                  <a:txBody>
                    <a:bodyPr/>
                    <a:lstStyle/>
                    <a:p>
                      <a:endParaRPr lang="en-US" dirty="0"/>
                    </a:p>
                  </a:txBody>
                  <a:tcPr marL="121920" marR="121920"/>
                </a:tc>
                <a:tc>
                  <a:txBody>
                    <a:bodyPr/>
                    <a:lstStyle/>
                    <a:p>
                      <a:r>
                        <a:rPr lang="en-US" dirty="0"/>
                        <a:t>IHC</a:t>
                      </a:r>
                    </a:p>
                  </a:txBody>
                  <a:tcPr marL="121920" marR="121920"/>
                </a:tc>
                <a:tc>
                  <a:txBody>
                    <a:bodyPr/>
                    <a:lstStyle/>
                    <a:p>
                      <a:r>
                        <a:rPr lang="en-US" dirty="0"/>
                        <a:t>PCR</a:t>
                      </a:r>
                    </a:p>
                  </a:txBody>
                  <a:tcPr marL="121920" marR="121920"/>
                </a:tc>
                <a:tc>
                  <a:txBody>
                    <a:bodyPr/>
                    <a:lstStyle/>
                    <a:p>
                      <a:r>
                        <a:rPr lang="en-US" dirty="0"/>
                        <a:t>FISH</a:t>
                      </a:r>
                    </a:p>
                  </a:txBody>
                  <a:tcPr marL="121920" marR="121920"/>
                </a:tc>
                <a:tc>
                  <a:txBody>
                    <a:bodyPr/>
                    <a:lstStyle/>
                    <a:p>
                      <a:r>
                        <a:rPr lang="en-US" dirty="0"/>
                        <a:t>NGS</a:t>
                      </a:r>
                    </a:p>
                  </a:txBody>
                  <a:tcPr marL="121920" marR="121920"/>
                </a:tc>
                <a:tc>
                  <a:txBody>
                    <a:bodyPr/>
                    <a:lstStyle/>
                    <a:p>
                      <a:r>
                        <a:rPr lang="en-US" dirty="0"/>
                        <a:t>HC-NGS*</a:t>
                      </a:r>
                    </a:p>
                  </a:txBody>
                  <a:tcPr marL="121920" marR="121920"/>
                </a:tc>
                <a:extLst>
                  <a:ext uri="{0D108BD9-81ED-4DB2-BD59-A6C34878D82A}">
                    <a16:rowId xmlns:a16="http://schemas.microsoft.com/office/drawing/2014/main" val="10000"/>
                  </a:ext>
                </a:extLst>
              </a:tr>
              <a:tr h="488000">
                <a:tc>
                  <a:txBody>
                    <a:bodyPr/>
                    <a:lstStyle/>
                    <a:p>
                      <a:r>
                        <a:rPr lang="en-US" dirty="0"/>
                        <a:t>PD-L1</a:t>
                      </a:r>
                    </a:p>
                  </a:txBody>
                  <a:tcPr marL="121920" marR="121920"/>
                </a:tc>
                <a:tc>
                  <a:txBody>
                    <a:bodyPr/>
                    <a:lstStyle/>
                    <a:p>
                      <a:pPr algn="ctr"/>
                      <a:r>
                        <a:rPr lang="en-US" dirty="0"/>
                        <a:t>+</a:t>
                      </a:r>
                    </a:p>
                  </a:txBody>
                  <a:tcPr marL="121920" marR="121920">
                    <a:solidFill>
                      <a:srgbClr val="FF0000"/>
                    </a:solidFill>
                  </a:tcPr>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tc>
                <a:extLst>
                  <a:ext uri="{0D108BD9-81ED-4DB2-BD59-A6C34878D82A}">
                    <a16:rowId xmlns:a16="http://schemas.microsoft.com/office/drawing/2014/main" val="10001"/>
                  </a:ext>
                </a:extLst>
              </a:tr>
              <a:tr h="488000">
                <a:tc>
                  <a:txBody>
                    <a:bodyPr/>
                    <a:lstStyle/>
                    <a:p>
                      <a:r>
                        <a:rPr lang="en-US" dirty="0"/>
                        <a:t>EGFR</a:t>
                      </a:r>
                    </a:p>
                  </a:txBody>
                  <a:tcPr marL="121920" marR="121920"/>
                </a:tc>
                <a:tc>
                  <a:txBody>
                    <a:bodyPr/>
                    <a:lstStyle/>
                    <a:p>
                      <a:pPr algn="ctr"/>
                      <a:endParaRPr lang="en-US"/>
                    </a:p>
                  </a:txBody>
                  <a:tcPr marL="121920" marR="121920"/>
                </a:tc>
                <a:tc>
                  <a:txBody>
                    <a:bodyPr/>
                    <a:lstStyle/>
                    <a:p>
                      <a:pPr algn="ctr"/>
                      <a:r>
                        <a:rPr lang="en-US" dirty="0"/>
                        <a:t>+</a:t>
                      </a:r>
                    </a:p>
                  </a:txBody>
                  <a:tcPr marL="121920" marR="121920">
                    <a:solidFill>
                      <a:srgbClr val="FF0000"/>
                    </a:solidFill>
                  </a:tcPr>
                </a:tc>
                <a:tc>
                  <a:txBody>
                    <a:bodyPr/>
                    <a:lstStyle/>
                    <a:p>
                      <a:pPr algn="ctr"/>
                      <a:endParaRPr lang="en-US" dirty="0"/>
                    </a:p>
                  </a:txBody>
                  <a:tcPr marL="121920" marR="121920"/>
                </a:tc>
                <a:tc>
                  <a:txBody>
                    <a:bodyPr/>
                    <a:lstStyle/>
                    <a:p>
                      <a:pPr algn="ctr"/>
                      <a:r>
                        <a:rPr lang="en-US" dirty="0"/>
                        <a:t>++</a:t>
                      </a:r>
                    </a:p>
                  </a:txBody>
                  <a:tcPr marL="121920" marR="121920">
                    <a:solidFill>
                      <a:srgbClr val="FF0000"/>
                    </a:solidFill>
                  </a:tcPr>
                </a:tc>
                <a:tc>
                  <a:txBody>
                    <a:bodyPr/>
                    <a:lstStyle/>
                    <a:p>
                      <a:pPr algn="ctr"/>
                      <a:r>
                        <a:rPr lang="en-US" dirty="0"/>
                        <a:t>++</a:t>
                      </a:r>
                    </a:p>
                  </a:txBody>
                  <a:tcPr marL="121920" marR="121920">
                    <a:solidFill>
                      <a:srgbClr val="FF0000"/>
                    </a:solidFill>
                  </a:tcPr>
                </a:tc>
                <a:extLst>
                  <a:ext uri="{0D108BD9-81ED-4DB2-BD59-A6C34878D82A}">
                    <a16:rowId xmlns:a16="http://schemas.microsoft.com/office/drawing/2014/main" val="10002"/>
                  </a:ext>
                </a:extLst>
              </a:tr>
              <a:tr h="488000">
                <a:tc>
                  <a:txBody>
                    <a:bodyPr/>
                    <a:lstStyle/>
                    <a:p>
                      <a:r>
                        <a:rPr lang="en-US" dirty="0"/>
                        <a:t>ALK</a:t>
                      </a:r>
                    </a:p>
                  </a:txBody>
                  <a:tcPr marL="121920" marR="121920"/>
                </a:tc>
                <a:tc>
                  <a:txBody>
                    <a:bodyPr/>
                    <a:lstStyle/>
                    <a:p>
                      <a:pPr algn="ctr"/>
                      <a:r>
                        <a:rPr lang="en-US" dirty="0"/>
                        <a:t>++</a:t>
                      </a:r>
                    </a:p>
                  </a:txBody>
                  <a:tcPr marL="121920" marR="121920">
                    <a:solidFill>
                      <a:srgbClr val="FF0000"/>
                    </a:solidFill>
                  </a:tcPr>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solidFill>
                      <a:srgbClr val="FF0000"/>
                    </a:solidFill>
                  </a:tcPr>
                </a:tc>
                <a:extLst>
                  <a:ext uri="{0D108BD9-81ED-4DB2-BD59-A6C34878D82A}">
                    <a16:rowId xmlns:a16="http://schemas.microsoft.com/office/drawing/2014/main" val="10003"/>
                  </a:ext>
                </a:extLst>
              </a:tr>
              <a:tr h="488000">
                <a:tc>
                  <a:txBody>
                    <a:bodyPr/>
                    <a:lstStyle/>
                    <a:p>
                      <a:r>
                        <a:rPr lang="en-US" dirty="0"/>
                        <a:t>ROS1</a:t>
                      </a:r>
                    </a:p>
                  </a:txBody>
                  <a:tcPr marL="121920" marR="121920"/>
                </a:tc>
                <a:tc>
                  <a:txBody>
                    <a:bodyPr/>
                    <a:lstStyle/>
                    <a:p>
                      <a:pPr algn="ctr"/>
                      <a:r>
                        <a:rPr lang="en-US" dirty="0"/>
                        <a:t>++</a:t>
                      </a:r>
                    </a:p>
                  </a:txBody>
                  <a:tcPr marL="121920" marR="121920">
                    <a:solidFill>
                      <a:srgbClr val="FF0000"/>
                    </a:solidFill>
                  </a:tcPr>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solidFill>
                      <a:srgbClr val="FF0000"/>
                    </a:solidFill>
                  </a:tcPr>
                </a:tc>
                <a:extLst>
                  <a:ext uri="{0D108BD9-81ED-4DB2-BD59-A6C34878D82A}">
                    <a16:rowId xmlns:a16="http://schemas.microsoft.com/office/drawing/2014/main" val="10004"/>
                  </a:ext>
                </a:extLst>
              </a:tr>
              <a:tr h="488000">
                <a:tc>
                  <a:txBody>
                    <a:bodyPr/>
                    <a:lstStyle/>
                    <a:p>
                      <a:r>
                        <a:rPr lang="en-US" dirty="0"/>
                        <a:t>BRAF</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solidFill>
                      <a:srgbClr val="FF0000"/>
                    </a:solidFill>
                  </a:tcPr>
                </a:tc>
                <a:tc>
                  <a:txBody>
                    <a:bodyPr/>
                    <a:lstStyle/>
                    <a:p>
                      <a:pPr algn="ctr"/>
                      <a:r>
                        <a:rPr lang="en-US" dirty="0"/>
                        <a:t>++</a:t>
                      </a:r>
                    </a:p>
                  </a:txBody>
                  <a:tcPr marL="121920" marR="121920">
                    <a:solidFill>
                      <a:srgbClr val="FF0000"/>
                    </a:solidFill>
                  </a:tcPr>
                </a:tc>
                <a:extLst>
                  <a:ext uri="{0D108BD9-81ED-4DB2-BD59-A6C34878D82A}">
                    <a16:rowId xmlns:a16="http://schemas.microsoft.com/office/drawing/2014/main" val="10005"/>
                  </a:ext>
                </a:extLst>
              </a:tr>
              <a:tr h="488000">
                <a:tc>
                  <a:txBody>
                    <a:bodyPr/>
                    <a:lstStyle/>
                    <a:p>
                      <a:r>
                        <a:rPr lang="en-US" dirty="0" err="1"/>
                        <a:t>cMET</a:t>
                      </a:r>
                      <a:endParaRPr lang="en-US" dirty="0"/>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solidFill>
                      <a:srgbClr val="FF0000"/>
                    </a:solidFill>
                  </a:tcPr>
                </a:tc>
                <a:extLst>
                  <a:ext uri="{0D108BD9-81ED-4DB2-BD59-A6C34878D82A}">
                    <a16:rowId xmlns:a16="http://schemas.microsoft.com/office/drawing/2014/main" val="10006"/>
                  </a:ext>
                </a:extLst>
              </a:tr>
              <a:tr h="488000">
                <a:tc>
                  <a:txBody>
                    <a:bodyPr/>
                    <a:lstStyle/>
                    <a:p>
                      <a:r>
                        <a:rPr lang="en-US" dirty="0"/>
                        <a:t>HER2</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solidFill>
                      <a:srgbClr val="FF0000"/>
                    </a:solidFill>
                  </a:tcPr>
                </a:tc>
                <a:tc>
                  <a:txBody>
                    <a:bodyPr/>
                    <a:lstStyle/>
                    <a:p>
                      <a:pPr algn="ctr"/>
                      <a:r>
                        <a:rPr lang="en-US" dirty="0"/>
                        <a:t>++</a:t>
                      </a:r>
                    </a:p>
                  </a:txBody>
                  <a:tcPr marL="121920" marR="121920">
                    <a:solidFill>
                      <a:srgbClr val="FF0000"/>
                    </a:solidFill>
                  </a:tcPr>
                </a:tc>
                <a:extLst>
                  <a:ext uri="{0D108BD9-81ED-4DB2-BD59-A6C34878D82A}">
                    <a16:rowId xmlns:a16="http://schemas.microsoft.com/office/drawing/2014/main" val="10007"/>
                  </a:ext>
                </a:extLst>
              </a:tr>
              <a:tr h="488000">
                <a:tc>
                  <a:txBody>
                    <a:bodyPr/>
                    <a:lstStyle/>
                    <a:p>
                      <a:r>
                        <a:rPr lang="en-US" dirty="0"/>
                        <a:t>RET</a:t>
                      </a:r>
                    </a:p>
                  </a:txBody>
                  <a:tcPr marL="121920" marR="121920"/>
                </a:tc>
                <a:tc>
                  <a:txBody>
                    <a:bodyPr/>
                    <a:lstStyle/>
                    <a:p>
                      <a:pPr algn="ctr"/>
                      <a:endParaRPr lang="en-US"/>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solidFill>
                      <a:srgbClr val="FF0000"/>
                    </a:solidFill>
                  </a:tcPr>
                </a:tc>
                <a:extLst>
                  <a:ext uri="{0D108BD9-81ED-4DB2-BD59-A6C34878D82A}">
                    <a16:rowId xmlns:a16="http://schemas.microsoft.com/office/drawing/2014/main" val="10008"/>
                  </a:ext>
                </a:extLst>
              </a:tr>
              <a:tr h="488000">
                <a:tc>
                  <a:txBody>
                    <a:bodyPr/>
                    <a:lstStyle/>
                    <a:p>
                      <a:r>
                        <a:rPr lang="en-US" dirty="0"/>
                        <a:t>NRTK</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tc>
                <a:tc>
                  <a:txBody>
                    <a:bodyPr/>
                    <a:lstStyle/>
                    <a:p>
                      <a:pPr algn="ctr"/>
                      <a:r>
                        <a:rPr lang="en-US" dirty="0"/>
                        <a:t>++</a:t>
                      </a:r>
                    </a:p>
                  </a:txBody>
                  <a:tcPr marL="121920" marR="121920">
                    <a:solidFill>
                      <a:srgbClr val="FF0000"/>
                    </a:solidFill>
                  </a:tcPr>
                </a:tc>
                <a:extLst>
                  <a:ext uri="{0D108BD9-81ED-4DB2-BD59-A6C34878D82A}">
                    <a16:rowId xmlns:a16="http://schemas.microsoft.com/office/drawing/2014/main" val="10010"/>
                  </a:ext>
                </a:extLst>
              </a:tr>
              <a:tr h="488000">
                <a:tc>
                  <a:txBody>
                    <a:bodyPr/>
                    <a:lstStyle/>
                    <a:p>
                      <a:r>
                        <a:rPr lang="en-US" dirty="0"/>
                        <a:t>TMB</a:t>
                      </a:r>
                    </a:p>
                  </a:txBody>
                  <a:tcPr marL="121920" marR="121920"/>
                </a:tc>
                <a:tc>
                  <a:txBody>
                    <a:bodyPr/>
                    <a:lstStyle/>
                    <a:p>
                      <a:pPr algn="ctr"/>
                      <a:endParaRPr lang="en-US"/>
                    </a:p>
                  </a:txBody>
                  <a:tcPr marL="121920" marR="121920"/>
                </a:tc>
                <a:tc>
                  <a:txBody>
                    <a:bodyPr/>
                    <a:lstStyle/>
                    <a:p>
                      <a:pPr algn="ctr"/>
                      <a:endParaRPr lang="en-US"/>
                    </a:p>
                  </a:txBody>
                  <a:tcPr marL="121920" marR="121920"/>
                </a:tc>
                <a:tc>
                  <a:txBody>
                    <a:bodyPr/>
                    <a:lstStyle/>
                    <a:p>
                      <a:pPr algn="ctr"/>
                      <a:endParaRPr lang="en-US"/>
                    </a:p>
                  </a:txBody>
                  <a:tcPr marL="121920" marR="121920"/>
                </a:tc>
                <a:tc>
                  <a:txBody>
                    <a:bodyPr/>
                    <a:lstStyle/>
                    <a:p>
                      <a:pPr algn="ctr"/>
                      <a:endParaRPr lang="en-US"/>
                    </a:p>
                  </a:txBody>
                  <a:tcPr marL="121920" marR="121920"/>
                </a:tc>
                <a:tc>
                  <a:txBody>
                    <a:bodyPr/>
                    <a:lstStyle/>
                    <a:p>
                      <a:pPr algn="ctr"/>
                      <a:r>
                        <a:rPr lang="en-US" dirty="0"/>
                        <a:t>++</a:t>
                      </a:r>
                    </a:p>
                  </a:txBody>
                  <a:tcPr marL="121920" marR="121920">
                    <a:solidFill>
                      <a:srgbClr val="FF0000"/>
                    </a:solidFill>
                  </a:tcPr>
                </a:tc>
                <a:extLst>
                  <a:ext uri="{0D108BD9-81ED-4DB2-BD59-A6C34878D82A}">
                    <a16:rowId xmlns:a16="http://schemas.microsoft.com/office/drawing/2014/main" val="10009"/>
                  </a:ext>
                </a:extLst>
              </a:tr>
            </a:tbl>
          </a:graphicData>
        </a:graphic>
      </p:graphicFrame>
      <p:sp>
        <p:nvSpPr>
          <p:cNvPr id="6" name="Rectangle 5"/>
          <p:cNvSpPr/>
          <p:nvPr/>
        </p:nvSpPr>
        <p:spPr>
          <a:xfrm>
            <a:off x="1487488" y="6608386"/>
            <a:ext cx="11137237" cy="276999"/>
          </a:xfrm>
          <a:prstGeom prst="rect">
            <a:avLst/>
          </a:prstGeom>
        </p:spPr>
        <p:txBody>
          <a:bodyPr wrap="square">
            <a:spAutoFit/>
          </a:bodyPr>
          <a:lstStyle/>
          <a:p>
            <a:r>
              <a:rPr lang="en-US" sz="1200" dirty="0">
                <a:solidFill>
                  <a:schemeClr val="bg1">
                    <a:lumMod val="50000"/>
                  </a:schemeClr>
                </a:solidFill>
              </a:rPr>
              <a:t>*Hybrid capture-based next-generation sequencing (HC NGS)</a:t>
            </a:r>
          </a:p>
        </p:txBody>
      </p:sp>
      <p:pic>
        <p:nvPicPr>
          <p:cNvPr id="4" name="Ήχος 3">
            <a:hlinkClick r:id="" action="ppaction://media"/>
            <a:extLst>
              <a:ext uri="{FF2B5EF4-FFF2-40B4-BE49-F238E27FC236}">
                <a16:creationId xmlns:a16="http://schemas.microsoft.com/office/drawing/2014/main" id="{823A8BE6-FAFA-468F-9153-9FE15D8B54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0769216"/>
      </p:ext>
    </p:extLst>
  </p:cSld>
  <p:clrMapOvr>
    <a:masterClrMapping/>
  </p:clrMapOvr>
  <mc:AlternateContent xmlns:mc="http://schemas.openxmlformats.org/markup-compatibility/2006" xmlns:p14="http://schemas.microsoft.com/office/powerpoint/2010/main">
    <mc:Choice Requires="p14">
      <p:transition spd="slow" p14:dur="2000" advTm="87225"/>
    </mc:Choice>
    <mc:Fallback xmlns="">
      <p:transition spd="slow" advTm="87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a:bodyPr>
          <a:lstStyle/>
          <a:p>
            <a:r>
              <a:rPr lang="el-GR" dirty="0"/>
              <a:t>Το χειρουργικό υλικό εξετάζεται από τον παθολογοανατόμο ο οποίος επιλέγει την λήψη κατάλληλων τομών που θα του επιτρέψουν την σωστή και πλήρη διάγνωση</a:t>
            </a:r>
            <a:endParaRPr lang="en-US" dirty="0"/>
          </a:p>
          <a:p>
            <a:r>
              <a:rPr lang="el-GR" i="1" dirty="0"/>
              <a:t>Το βιοπτικό υλικό πρέπει να είναι προσανατολισμένο</a:t>
            </a:r>
            <a:endParaRPr lang="en-US" i="1" dirty="0"/>
          </a:p>
          <a:p>
            <a:r>
              <a:rPr lang="el-GR" dirty="0"/>
              <a:t>Το ιστολογικό υλικό τοποθετείται σε πλαστικές κασέτες για το υπόλοιπο της επεξεργασίας</a:t>
            </a:r>
            <a:endParaRPr lang="en-US" dirty="0"/>
          </a:p>
          <a:p>
            <a:endParaRPr lang="el-GR" dirty="0"/>
          </a:p>
        </p:txBody>
      </p:sp>
      <p:pic>
        <p:nvPicPr>
          <p:cNvPr id="4" name="Ήχος 3">
            <a:hlinkClick r:id="" action="ppaction://media"/>
            <a:extLst>
              <a:ext uri="{FF2B5EF4-FFF2-40B4-BE49-F238E27FC236}">
                <a16:creationId xmlns:a16="http://schemas.microsoft.com/office/drawing/2014/main" id="{89E6D087-3331-4AEA-9435-CFFAA6AE76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990"/>
    </mc:Choice>
    <mc:Fallback xmlns="">
      <p:transition spd="slow" advTm="69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35279B-6E37-41D9-B697-1DBD898D0343}"/>
              </a:ext>
            </a:extLst>
          </p:cNvPr>
          <p:cNvSpPr>
            <a:spLocks noGrp="1"/>
          </p:cNvSpPr>
          <p:nvPr>
            <p:ph type="title"/>
          </p:nvPr>
        </p:nvSpPr>
        <p:spPr/>
        <p:txBody>
          <a:bodyPr/>
          <a:lstStyle/>
          <a:p>
            <a:r>
              <a:rPr lang="el-GR" dirty="0"/>
              <a:t>ΣΥΜΠΕΡΑΣΜΑ</a:t>
            </a:r>
          </a:p>
        </p:txBody>
      </p:sp>
      <p:sp>
        <p:nvSpPr>
          <p:cNvPr id="3" name="Content Placeholder 2"/>
          <p:cNvSpPr>
            <a:spLocks noGrp="1"/>
          </p:cNvSpPr>
          <p:nvPr>
            <p:ph idx="1"/>
          </p:nvPr>
        </p:nvSpPr>
        <p:spPr/>
        <p:txBody>
          <a:bodyPr/>
          <a:lstStyle/>
          <a:p>
            <a:r>
              <a:rPr lang="el-GR" dirty="0"/>
              <a:t>Η επιλογή της ιδανικής μεθόδου λήψης διαγνωστικού υλικού</a:t>
            </a:r>
          </a:p>
          <a:p>
            <a:r>
              <a:rPr lang="el-GR" dirty="0"/>
              <a:t>Η σωστή διαχείρηση του</a:t>
            </a:r>
          </a:p>
          <a:p>
            <a:r>
              <a:rPr lang="el-GR" dirty="0"/>
              <a:t>Οι ενδεδειγμένες μέθοδοι αξιοποίσης του με στόχο την ορθή διάγνωση,τυποποίηση,καθορισμό βιολογικών παραγόντων</a:t>
            </a:r>
          </a:p>
          <a:p>
            <a:pPr>
              <a:buNone/>
            </a:pPr>
            <a:r>
              <a:rPr lang="el-GR" dirty="0"/>
              <a:t>     </a:t>
            </a:r>
          </a:p>
          <a:p>
            <a:pPr>
              <a:buNone/>
            </a:pPr>
            <a:r>
              <a:rPr lang="en-US" dirty="0"/>
              <a:t>                   </a:t>
            </a:r>
            <a:r>
              <a:rPr lang="el-GR" dirty="0"/>
              <a:t>ΕΠΙΤΡΕΠΟΥΝ ΤΗΝ ΕΞΑΤΟΜΙΚΕΥΜΕΝΗ    </a:t>
            </a:r>
          </a:p>
          <a:p>
            <a:pPr>
              <a:buNone/>
            </a:pPr>
            <a:r>
              <a:rPr lang="en-US"/>
              <a:t>              </a:t>
            </a:r>
            <a:r>
              <a:rPr lang="el-GR"/>
              <a:t> </a:t>
            </a:r>
            <a:r>
              <a:rPr lang="el-GR" dirty="0"/>
              <a:t>ΘΕΡΑΠΕΥΤΙΚΗ    ΟΓΚΟΛΟΓΙΚΗ ΠΡΟΣΕΓΓΙΣΗ</a:t>
            </a:r>
          </a:p>
        </p:txBody>
      </p:sp>
      <p:pic>
        <p:nvPicPr>
          <p:cNvPr id="4" name="Ήχος 3">
            <a:hlinkClick r:id="" action="ppaction://media"/>
            <a:extLst>
              <a:ext uri="{FF2B5EF4-FFF2-40B4-BE49-F238E27FC236}">
                <a16:creationId xmlns:a16="http://schemas.microsoft.com/office/drawing/2014/main" id="{AB33FBE0-FACB-47B8-B0CF-9A9815EB98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23245541"/>
      </p:ext>
    </p:extLst>
  </p:cSld>
  <p:clrMapOvr>
    <a:masterClrMapping/>
  </p:clrMapOvr>
  <mc:AlternateContent xmlns:mc="http://schemas.openxmlformats.org/markup-compatibility/2006" xmlns:p14="http://schemas.microsoft.com/office/powerpoint/2010/main">
    <mc:Choice Requires="p14">
      <p:transition spd="slow" p14:dur="2000" advTm="78433"/>
    </mc:Choice>
    <mc:Fallback xmlns="">
      <p:transition spd="slow" advTm="78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defRPr/>
            </a:pPr>
            <a:r>
              <a:rPr lang="el-GR"/>
              <a:t> </a:t>
            </a:r>
            <a:endParaRPr lang="en-US"/>
          </a:p>
        </p:txBody>
      </p:sp>
      <p:sp>
        <p:nvSpPr>
          <p:cNvPr id="87043" name="Rectangle 3"/>
          <p:cNvSpPr>
            <a:spLocks noGrp="1" noChangeArrowheads="1"/>
          </p:cNvSpPr>
          <p:nvPr>
            <p:ph idx="1"/>
          </p:nvPr>
        </p:nvSpPr>
        <p:spPr/>
        <p:txBody>
          <a:bodyPr/>
          <a:lstStyle/>
          <a:p>
            <a:pPr algn="ctr" eaLnBrk="1" hangingPunct="1">
              <a:buFont typeface="Wingdings" pitchFamily="2" charset="2"/>
              <a:buNone/>
              <a:defRPr/>
            </a:pPr>
            <a:r>
              <a:rPr lang="el-GR" sz="7200" b="1"/>
              <a:t>Ευχαριστώ</a:t>
            </a:r>
            <a:endParaRPr lang="en-US" sz="7200" b="1"/>
          </a:p>
        </p:txBody>
      </p:sp>
      <p:pic>
        <p:nvPicPr>
          <p:cNvPr id="2" name="Ήχος 1">
            <a:hlinkClick r:id="" action="ppaction://media"/>
            <a:extLst>
              <a:ext uri="{FF2B5EF4-FFF2-40B4-BE49-F238E27FC236}">
                <a16:creationId xmlns:a16="http://schemas.microsoft.com/office/drawing/2014/main" id="{D6A00730-4878-4C5A-90AE-96F461603C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7"/>
    </mc:Choice>
    <mc:Fallback xmlns="">
      <p:transition spd="slow" advTm="2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a:bodyPr>
          <a:lstStyle/>
          <a:p>
            <a:r>
              <a:rPr lang="el-GR" dirty="0"/>
              <a:t>Η συνήθης διαδικασία επεξεργασίας των ιστών αποτελείται από </a:t>
            </a:r>
          </a:p>
          <a:p>
            <a:r>
              <a:rPr lang="el-GR" dirty="0"/>
              <a:t>1)Αλκοόλες διαβαθμιζόμενων βαθμών και ξυλόλης, με στόχο την αφυδάτωση(ανιούσα κλίμακα αλκοολών)</a:t>
            </a:r>
            <a:endParaRPr lang="en-US" dirty="0"/>
          </a:p>
          <a:p>
            <a:r>
              <a:rPr lang="el-GR" dirty="0"/>
              <a:t>2)Εγκλεισμό σε παραφίνη</a:t>
            </a:r>
          </a:p>
          <a:p>
            <a:r>
              <a:rPr lang="el-GR" dirty="0"/>
              <a:t>3)Λήψη ιστολογικών τομών σε μικροτόμο(πάχους 4 μ)</a:t>
            </a:r>
          </a:p>
          <a:p>
            <a:r>
              <a:rPr lang="el-GR" dirty="0"/>
              <a:t>4)Χρώση ρουτίνας με αιματοξυλίνη –ηωσίνη</a:t>
            </a:r>
          </a:p>
          <a:p>
            <a:r>
              <a:rPr lang="el-GR" dirty="0"/>
              <a:t>5)Κάλυψη με κολλοειδές και καλυπτρίδα</a:t>
            </a:r>
            <a:endParaRPr lang="en-US" dirty="0"/>
          </a:p>
          <a:p>
            <a:endParaRPr lang="el-GR" dirty="0"/>
          </a:p>
        </p:txBody>
      </p:sp>
      <p:pic>
        <p:nvPicPr>
          <p:cNvPr id="4" name="Ήχος 3">
            <a:hlinkClick r:id="" action="ppaction://media"/>
            <a:extLst>
              <a:ext uri="{FF2B5EF4-FFF2-40B4-BE49-F238E27FC236}">
                <a16:creationId xmlns:a16="http://schemas.microsoft.com/office/drawing/2014/main" id="{4FFD14BF-919D-46BD-A7C5-5E9445CD0B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702"/>
    </mc:Choice>
    <mc:Fallback xmlns="">
      <p:transition spd="slow" advTm="91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a:bodyPr>
          <a:lstStyle/>
          <a:p>
            <a:r>
              <a:rPr lang="el-GR" dirty="0"/>
              <a:t>Σε περίπτωση ταχείας βιοψίας παγώνει το ιστολογικό υλικό και κόβεται σε κρυοστάτη χωρίς να γίνει χημική  μονιμοποίηση (</a:t>
            </a:r>
            <a:r>
              <a:rPr lang="en-US" dirty="0"/>
              <a:t>Frozen section processing</a:t>
            </a:r>
            <a:r>
              <a:rPr lang="el-GR" dirty="0"/>
              <a:t>)</a:t>
            </a:r>
            <a:endParaRPr lang="en-US" dirty="0"/>
          </a:p>
          <a:p>
            <a:r>
              <a:rPr lang="el-GR" dirty="0"/>
              <a:t>Τα ιστολογικά πλακίδια που θα προκύψουν δεν έχουν ούτε την ποιότητα ούτε την αντοχή στο χρόνο.</a:t>
            </a:r>
            <a:endParaRPr lang="en-US" dirty="0"/>
          </a:p>
          <a:p>
            <a:endParaRPr lang="el-GR" dirty="0"/>
          </a:p>
        </p:txBody>
      </p:sp>
      <p:pic>
        <p:nvPicPr>
          <p:cNvPr id="4" name="Ήχος 3">
            <a:hlinkClick r:id="" action="ppaction://media"/>
            <a:extLst>
              <a:ext uri="{FF2B5EF4-FFF2-40B4-BE49-F238E27FC236}">
                <a16:creationId xmlns:a16="http://schemas.microsoft.com/office/drawing/2014/main" id="{D2147503-36BA-47FC-8763-607439601C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350"/>
    </mc:Choice>
    <mc:Fallback xmlns="">
      <p:transition spd="slow" advTm="91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a:bodyPr>
          <a:lstStyle/>
          <a:p>
            <a:r>
              <a:rPr lang="el-GR" dirty="0"/>
              <a:t>Η χρώση ρουτίνας (Η-Ε βάφει μπλέ τον πυρήνα και απόχρωση του ρόζ το κυτταρόπλασμα</a:t>
            </a:r>
          </a:p>
          <a:p>
            <a:r>
              <a:rPr lang="el-GR" dirty="0"/>
              <a:t>Ιστοχημικές χρώσεις βάφουν εξειδικευμένα σημεία του κυττάρου ή ουσίες(π.χ </a:t>
            </a:r>
            <a:r>
              <a:rPr lang="en-US" dirty="0"/>
              <a:t>Oil </a:t>
            </a:r>
            <a:r>
              <a:rPr lang="en-US" dirty="0" err="1"/>
              <a:t>Red,congo</a:t>
            </a:r>
            <a:r>
              <a:rPr lang="en-US" dirty="0"/>
              <a:t> </a:t>
            </a:r>
            <a:r>
              <a:rPr lang="en-US" dirty="0" err="1"/>
              <a:t>red,silver</a:t>
            </a:r>
            <a:r>
              <a:rPr lang="en-US" dirty="0"/>
              <a:t> </a:t>
            </a:r>
            <a:r>
              <a:rPr lang="en-US" dirty="0" err="1"/>
              <a:t>stain,Perl”s</a:t>
            </a:r>
            <a:r>
              <a:rPr lang="en-US"/>
              <a:t> Prussian </a:t>
            </a:r>
            <a:r>
              <a:rPr lang="en-US" dirty="0"/>
              <a:t>blue</a:t>
            </a:r>
            <a:r>
              <a:rPr lang="el-GR" dirty="0"/>
              <a:t> </a:t>
            </a:r>
            <a:r>
              <a:rPr lang="en-US" dirty="0"/>
              <a:t> </a:t>
            </a:r>
            <a:r>
              <a:rPr lang="el-GR" dirty="0"/>
              <a:t>)</a:t>
            </a:r>
          </a:p>
          <a:p>
            <a:r>
              <a:rPr lang="el-GR" dirty="0"/>
              <a:t>Ανοσοιστοχημικές χρώσεις ανιχνεύουν αντιγονικούς επίτοπους για την τυποποίηση ή τον καθορισμό του πρωτοπαθούς του νεοπλάσματος</a:t>
            </a:r>
            <a:endParaRPr lang="en-US" dirty="0"/>
          </a:p>
          <a:p>
            <a:endParaRPr lang="el-GR" dirty="0"/>
          </a:p>
        </p:txBody>
      </p:sp>
      <p:pic>
        <p:nvPicPr>
          <p:cNvPr id="4" name="Ήχος 3">
            <a:hlinkClick r:id="" action="ppaction://media"/>
            <a:extLst>
              <a:ext uri="{FF2B5EF4-FFF2-40B4-BE49-F238E27FC236}">
                <a16:creationId xmlns:a16="http://schemas.microsoft.com/office/drawing/2014/main" id="{8856BC6A-3EF8-4624-A29F-E5CCDC2C1A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114"/>
    </mc:Choice>
    <mc:Fallback xmlns="">
      <p:transition spd="slow" advTm="60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964</TotalTime>
  <Words>2261</Words>
  <Application>Microsoft Office PowerPoint</Application>
  <PresentationFormat>Ευρεία οθόνη</PresentationFormat>
  <Paragraphs>301</Paragraphs>
  <Slides>61</Slides>
  <Notes>0</Notes>
  <HiddenSlides>0</HiddenSlides>
  <MMClips>61</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61</vt:i4>
      </vt:variant>
    </vt:vector>
  </HeadingPairs>
  <TitlesOfParts>
    <vt:vector size="70" baseType="lpstr">
      <vt:lpstr>Arial</vt:lpstr>
      <vt:lpstr>Book Antiqua</vt:lpstr>
      <vt:lpstr>Cambria</vt:lpstr>
      <vt:lpstr>Lucida Sans</vt:lpstr>
      <vt:lpstr>Times New Roman</vt:lpstr>
      <vt:lpstr>Wingdings</vt:lpstr>
      <vt:lpstr>Wingdings 2</vt:lpstr>
      <vt:lpstr>Wingdings 3</vt:lpstr>
      <vt:lpstr>Apex</vt:lpstr>
      <vt:lpstr>ΒΙΟΨΙΑ-ΚΥΤΤΑΡΟΛΟΓΙΚΗ-ΥΓΡΗ ΒΙΟΨΙΑ</vt:lpstr>
      <vt:lpstr>Παρουσίαση του PowerPoint</vt:lpstr>
      <vt:lpstr>ΤΥΠΟΣ ΥΛΙΚΟΥ</vt:lpstr>
      <vt:lpstr>ΙΣΤΟΛΟΓΙΚΟ ΥΛΙΚΟ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ΤΥΠΟΙ ΙΣΤΟΛΟΓΙΚΗΣ ΒΙΟΨΙΑΣ</vt:lpstr>
      <vt:lpstr>ΕΓΚΛΕΙΣΜΟΣ ΣΕ ΠΑΡΑΦΙΝΗ</vt:lpstr>
      <vt:lpstr>ΛΗΨΗ ΤΟΜΩΝ/ΜΙΚΡΟΤΟΜΟΣ</vt:lpstr>
      <vt:lpstr>ΜΙΚΡΟΣΚΟΠΙΚΗ ΜΕΛΕΤΗ</vt:lpstr>
      <vt:lpstr>ΙΣΤΟΛΟΓΙΚΕΣ ΤΟΜΕΣ Η-Ε</vt:lpstr>
      <vt:lpstr>ΚΥΤΤΑΡΟΛΟΓΙΚΟ ΥΛΙΚΟ</vt:lpstr>
      <vt:lpstr>Παρουσίαση του PowerPoint</vt:lpstr>
      <vt:lpstr>Κυτταρολογική εξέταση VS ιστολογική</vt:lpstr>
      <vt:lpstr>Παρουσίαση του PowerPoint</vt:lpstr>
      <vt:lpstr>ΜΕΘΟΔΟΙ ΛΗΨΗΣ</vt:lpstr>
      <vt:lpstr>ΑΠΟΦΟΛΙΔΩΤΙΚΗ(Exfoliative cytology)</vt:lpstr>
      <vt:lpstr>ΕΠΕΜΒΑΤΙΚΗ (Intervention cytology)</vt:lpstr>
      <vt:lpstr>ΑΛΛΟΙ ΤΥΠΟΙ</vt:lpstr>
      <vt:lpstr>ΠΟΥ ΜΠΟΡΕΙ ΝΑ ΓΙΝΕΙ;</vt:lpstr>
      <vt:lpstr>Παρουσίαση του PowerPoint</vt:lpstr>
      <vt:lpstr>ΧΡΩΣΗ</vt:lpstr>
      <vt:lpstr>Παρουσίαση του PowerPoint</vt:lpstr>
      <vt:lpstr>ΥΓΡΗ ΒΙΟΨΙΑ</vt:lpstr>
      <vt:lpstr>Παρουσίαση του PowerPoint</vt:lpstr>
      <vt:lpstr>ΙΣΤΟΡΙΚΑ ΔΕΔΟΜΕΝΑ</vt:lpstr>
      <vt:lpstr>ΠΛΕΟΝΕΚΤΗΜΑΤΑ</vt:lpstr>
      <vt:lpstr>Παρουσίαση του PowerPoint</vt:lpstr>
      <vt:lpstr>ΜΕΘΟΔΟΙ</vt:lpstr>
      <vt:lpstr>Παρουσίαση του PowerPoint</vt:lpstr>
      <vt:lpstr>Παρουσίαση του PowerPoint</vt:lpstr>
      <vt:lpstr>Παρουσίαση του PowerPoint</vt:lpstr>
      <vt:lpstr>ΕΡΕΥΝΑ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ΣΥΜΠΕΡΑΣΜΑ</vt:lpstr>
      <vt:lpstr>ΜΕΤΑ ΤΗΝ ΔΙΑΓΝΩΣΗ ΤΙ ?</vt:lpstr>
      <vt:lpstr>ΑΝΟΣΟΙΣΤΟΧΗΜΕΙΑ</vt:lpstr>
      <vt:lpstr>Παρουσίαση του PowerPoint</vt:lpstr>
      <vt:lpstr>Direct-indirect</vt:lpstr>
      <vt:lpstr>χρωμογονο</vt:lpstr>
      <vt:lpstr>Παρουσίαση του PowerPoint</vt:lpstr>
      <vt:lpstr>ΣΗΜΑΝΤΙΚΟ</vt:lpstr>
      <vt:lpstr>PDL-1</vt:lpstr>
      <vt:lpstr>Παρουσίαση του PowerPoint</vt:lpstr>
      <vt:lpstr>Παρουσίαση του PowerPoint</vt:lpstr>
      <vt:lpstr>Παρουσίαση του PowerPoint</vt:lpstr>
      <vt:lpstr>Παρουσίαση του PowerPoint</vt:lpstr>
      <vt:lpstr>ΜΟΡΙΑΚΕΣ ΤΕΧΝΙΚΕΣ</vt:lpstr>
      <vt:lpstr>Παρουσίαση του PowerPoint</vt:lpstr>
      <vt:lpstr>NGS</vt:lpstr>
      <vt:lpstr>Παρουσίαση του PowerPoint</vt:lpstr>
      <vt:lpstr>ΣΥΜΠΕΡΑΣΜΑ</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Admin</dc:creator>
  <cp:lastModifiedBy>Marietta Anagnostopoulou</cp:lastModifiedBy>
  <cp:revision>309</cp:revision>
  <dcterms:created xsi:type="dcterms:W3CDTF">2018-09-29T20:53:27Z</dcterms:created>
  <dcterms:modified xsi:type="dcterms:W3CDTF">2020-04-12T14:31:53Z</dcterms:modified>
</cp:coreProperties>
</file>