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258" r:id="rId2"/>
    <p:sldId id="330" r:id="rId3"/>
    <p:sldId id="331" r:id="rId4"/>
    <p:sldId id="356" r:id="rId5"/>
    <p:sldId id="333" r:id="rId6"/>
    <p:sldId id="334" r:id="rId7"/>
    <p:sldId id="335" r:id="rId8"/>
    <p:sldId id="349" r:id="rId9"/>
    <p:sldId id="338" r:id="rId10"/>
    <p:sldId id="341" r:id="rId11"/>
    <p:sldId id="339" r:id="rId12"/>
    <p:sldId id="337" r:id="rId13"/>
    <p:sldId id="336" r:id="rId14"/>
    <p:sldId id="274" r:id="rId15"/>
    <p:sldId id="317" r:id="rId16"/>
    <p:sldId id="257" r:id="rId17"/>
    <p:sldId id="261" r:id="rId18"/>
    <p:sldId id="290" r:id="rId19"/>
    <p:sldId id="327" r:id="rId20"/>
    <p:sldId id="281" r:id="rId21"/>
    <p:sldId id="320" r:id="rId22"/>
    <p:sldId id="322" r:id="rId23"/>
    <p:sldId id="299" r:id="rId24"/>
    <p:sldId id="300" r:id="rId25"/>
    <p:sldId id="302" r:id="rId26"/>
    <p:sldId id="357" r:id="rId27"/>
    <p:sldId id="358" r:id="rId28"/>
    <p:sldId id="307" r:id="rId29"/>
    <p:sldId id="315" r:id="rId30"/>
    <p:sldId id="278" r:id="rId31"/>
    <p:sldId id="282" r:id="rId32"/>
    <p:sldId id="343" r:id="rId33"/>
    <p:sldId id="344" r:id="rId34"/>
    <p:sldId id="283" r:id="rId35"/>
    <p:sldId id="296" r:id="rId36"/>
    <p:sldId id="295" r:id="rId37"/>
    <p:sldId id="297" r:id="rId38"/>
    <p:sldId id="262" r:id="rId39"/>
    <p:sldId id="256" r:id="rId40"/>
    <p:sldId id="324" r:id="rId41"/>
    <p:sldId id="263" r:id="rId42"/>
    <p:sldId id="272" r:id="rId43"/>
    <p:sldId id="292" r:id="rId44"/>
    <p:sldId id="287" r:id="rId45"/>
    <p:sldId id="313" r:id="rId46"/>
    <p:sldId id="351" r:id="rId47"/>
    <p:sldId id="359" r:id="rId48"/>
    <p:sldId id="360" r:id="rId49"/>
    <p:sldId id="346" r:id="rId50"/>
    <p:sldId id="347" r:id="rId51"/>
    <p:sldId id="353" r:id="rId52"/>
    <p:sldId id="26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72" autoAdjust="0"/>
    <p:restoredTop sz="94660"/>
  </p:normalViewPr>
  <p:slideViewPr>
    <p:cSldViewPr snapToGrid="0">
      <p:cViewPr varScale="1">
        <p:scale>
          <a:sx n="154" d="100"/>
          <a:sy n="154" d="100"/>
        </p:scale>
        <p:origin x="48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3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437500000000001E-2"/>
          <c:y val="5.1562496828094474E-2"/>
          <c:w val="0.96562500000000029"/>
          <c:h val="0.94843750317190556"/>
        </c:manualLayout>
      </c:layout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explosion val="2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743C-4B3E-A7E1-CA6FED0575E7}"/>
              </c:ext>
            </c:extLst>
          </c:dPt>
          <c:dPt>
            <c:idx val="1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743C-4B3E-A7E1-CA6FED0575E7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743C-4B3E-A7E1-CA6FED0575E7}"/>
              </c:ext>
            </c:extLst>
          </c:dPt>
          <c:dPt>
            <c:idx val="3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743C-4B3E-A7E1-CA6FED0575E7}"/>
              </c:ext>
            </c:extLst>
          </c:dPt>
          <c:cat>
            <c:strRef>
              <c:f>Sheet1!$A$2:$A$5</c:f>
              <c:strCache>
                <c:ptCount val="2"/>
                <c:pt idx="0">
                  <c:v>1st Qtr</c:v>
                </c:pt>
                <c:pt idx="1">
                  <c:v>2nd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92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43C-4B3E-A7E1-CA6FED0575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l-GR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0.26094</cdr:x>
      <cdr:y>0.32656</cdr:y>
    </cdr:from>
    <cdr:to>
      <cdr:x>0.82031</cdr:x>
      <cdr:y>0.63359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120900" y="1769534"/>
          <a:ext cx="4546600" cy="16637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l-GR" sz="2000" dirty="0">
              <a:solidFill>
                <a:srgbClr val="002060"/>
              </a:solidFill>
            </a:rPr>
            <a:t>                        </a:t>
          </a:r>
          <a:r>
            <a:rPr lang="el-GR" sz="4800" dirty="0">
              <a:solidFill>
                <a:srgbClr val="002060"/>
              </a:solidFill>
            </a:rPr>
            <a:t>9</a:t>
          </a:r>
          <a:r>
            <a:rPr lang="en-US" sz="4800" dirty="0">
              <a:solidFill>
                <a:srgbClr val="002060"/>
              </a:solidFill>
            </a:rPr>
            <a:t>2</a:t>
          </a:r>
          <a:r>
            <a:rPr lang="el-GR" sz="4800" dirty="0">
              <a:solidFill>
                <a:srgbClr val="002060"/>
              </a:solidFill>
            </a:rPr>
            <a:t>%</a:t>
          </a:r>
        </a:p>
        <a:p xmlns:a="http://schemas.openxmlformats.org/drawingml/2006/main">
          <a:r>
            <a:rPr lang="el-GR" sz="2800" dirty="0">
              <a:solidFill>
                <a:srgbClr val="002060"/>
              </a:solidFill>
            </a:rPr>
            <a:t> </a:t>
          </a:r>
          <a:r>
            <a:rPr lang="en-US" sz="2800" dirty="0">
              <a:solidFill>
                <a:srgbClr val="002060"/>
              </a:solidFill>
            </a:rPr>
            <a:t>Local/ Locally advanced</a:t>
          </a:r>
          <a:r>
            <a:rPr lang="el-GR" sz="2800" dirty="0">
              <a:solidFill>
                <a:srgbClr val="002060"/>
              </a:solidFill>
            </a:rPr>
            <a:t> </a:t>
          </a:r>
          <a:endParaRPr lang="en-US" sz="2800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0.38281</cdr:x>
      <cdr:y>0.12031</cdr:y>
    </cdr:from>
    <cdr:to>
      <cdr:x>0.48281</cdr:x>
      <cdr:y>0.2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3111500" y="651934"/>
          <a:ext cx="812800" cy="431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  <cdr:relSizeAnchor xmlns:cdr="http://schemas.openxmlformats.org/drawingml/2006/chartDrawing">
    <cdr:from>
      <cdr:x>0.39844</cdr:x>
      <cdr:y>0.12266</cdr:y>
    </cdr:from>
    <cdr:to>
      <cdr:x>0.49531</cdr:x>
      <cdr:y>0.22578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3238500" y="664634"/>
          <a:ext cx="787400" cy="558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400" dirty="0">
              <a:solidFill>
                <a:srgbClr val="C00000"/>
              </a:solidFill>
            </a:rPr>
            <a:t>8</a:t>
          </a:r>
          <a:r>
            <a:rPr lang="el-GR" sz="2400" dirty="0">
              <a:solidFill>
                <a:srgbClr val="C00000"/>
              </a:solidFill>
            </a:rPr>
            <a:t>%</a:t>
          </a:r>
          <a:endParaRPr lang="en-US" sz="2400" dirty="0">
            <a:solidFill>
              <a:srgbClr val="C0000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27796-8620-421A-8418-63DFE0DE65CD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F4FD9-DC2C-4203-9858-E60A2088FE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0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>
                <a:latin typeface="Arial" panose="020B0604020202020204" pitchFamily="34" charset="0"/>
              </a:rPr>
              <a:t>AI, aromatase inhibitor; CBC, contralateral breast cancer; DFS, disease-free survival; ER, estrogen receptor; PgR, progesterone receptor; QoL, quality of life.</a:t>
            </a:r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3E82E9D-846F-45D4-AC67-A21E3F69E091}" type="slidenum">
              <a:rPr lang="en-US" altLang="en-US" b="0" smtClean="0"/>
              <a:pPr/>
              <a:t>23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32266674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i="1">
                <a:latin typeface="Arial" panose="020B0604020202020204" pitchFamily="34" charset="0"/>
              </a:rPr>
              <a:t>AI, aromatase inhibitor; DFS, disease-free survival; NS, not significant.</a:t>
            </a: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486A1B4-6160-4853-9B25-53FD443FD0B1}" type="slidenum">
              <a:rPr lang="en-US" altLang="en-US" b="0" smtClean="0"/>
              <a:pPr/>
              <a:t>24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2822982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605C61F-02CD-49B9-93FD-0D49D5F36019}" type="slidenum">
              <a:rPr lang="en-US" altLang="en-US" b="0" smtClean="0"/>
              <a:pPr/>
              <a:t>25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737780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 </a:t>
            </a:r>
            <a:r>
              <a:rPr lang="el-GR" dirty="0" err="1"/>
              <a:t>απο</a:t>
            </a:r>
            <a:r>
              <a:rPr lang="en-US" dirty="0"/>
              <a:t>NCCN </a:t>
            </a:r>
            <a:r>
              <a:rPr lang="el-GR" dirty="0"/>
              <a:t>τις</a:t>
            </a:r>
            <a:r>
              <a:rPr lang="el-GR" baseline="0" dirty="0"/>
              <a:t> </a:t>
            </a:r>
            <a:r>
              <a:rPr lang="el-GR" baseline="0" dirty="0" err="1"/>
              <a:t>κατηγοριες</a:t>
            </a:r>
            <a:r>
              <a:rPr lang="el-GR" baseline="0" dirty="0"/>
              <a:t> 1 σε 1</a:t>
            </a:r>
            <a:r>
              <a:rPr lang="el-GR" baseline="30000" dirty="0"/>
              <a:t>η</a:t>
            </a:r>
            <a:r>
              <a:rPr lang="el-GR" baseline="0" dirty="0"/>
              <a:t> </a:t>
            </a:r>
            <a:r>
              <a:rPr lang="el-GR" baseline="0" dirty="0" err="1"/>
              <a:t>γραμμη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4FD9-DC2C-4203-9858-E60A2088FE5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65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1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7695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134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2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070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305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4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02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518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981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329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1BC1A-F290-4C4D-BA2F-2EF3376BC725}" type="datetimeFigureOut">
              <a:rPr lang="en-US" smtClean="0"/>
              <a:t>5/20/2021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FA682-E7F9-4EA4-80DD-9CB12BCAEE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350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9.jpeg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0.emf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3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3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.png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3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.png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39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42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2.png"/><Relationship Id="rId2" Type="http://schemas.microsoft.com/office/2007/relationships/media" Target="../media/media32.m4a"/><Relationship Id="rId1" Type="http://schemas.openxmlformats.org/officeDocument/2006/relationships/tags" Target="../tags/tag3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image" Target="../media/image46.jp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2.png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1.jp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7" Type="http://schemas.openxmlformats.org/officeDocument/2006/relationships/image" Target="../media/image2.png"/><Relationship Id="rId2" Type="http://schemas.microsoft.com/office/2007/relationships/media" Target="../media/media38.m4a"/><Relationship Id="rId1" Type="http://schemas.openxmlformats.org/officeDocument/2006/relationships/tags" Target="../tags/tag6.xml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56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42.m4a"/><Relationship Id="rId7" Type="http://schemas.openxmlformats.org/officeDocument/2006/relationships/image" Target="../media/image59.jpg"/><Relationship Id="rId2" Type="http://schemas.microsoft.com/office/2007/relationships/media" Target="../media/media42.m4a"/><Relationship Id="rId1" Type="http://schemas.openxmlformats.org/officeDocument/2006/relationships/tags" Target="../tags/tag8.xml"/><Relationship Id="rId6" Type="http://schemas.openxmlformats.org/officeDocument/2006/relationships/image" Target="../media/image58.jpg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5" Type="http://schemas.openxmlformats.org/officeDocument/2006/relationships/image" Target="../media/image2.png"/><Relationship Id="rId4" Type="http://schemas.openxmlformats.org/officeDocument/2006/relationships/image" Target="../media/image60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2.png"/><Relationship Id="rId4" Type="http://schemas.openxmlformats.org/officeDocument/2006/relationships/image" Target="../media/image61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62.jpg"/><Relationship Id="rId4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5" Type="http://schemas.openxmlformats.org/officeDocument/2006/relationships/image" Target="../media/image2.png"/><Relationship Id="rId4" Type="http://schemas.openxmlformats.org/officeDocument/2006/relationships/image" Target="../media/image63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5" Type="http://schemas.openxmlformats.org/officeDocument/2006/relationships/image" Target="../media/image2.png"/><Relationship Id="rId4" Type="http://schemas.openxmlformats.org/officeDocument/2006/relationships/image" Target="../media/image6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6" Type="http://schemas.openxmlformats.org/officeDocument/2006/relationships/image" Target="../media/image2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2.png"/><Relationship Id="rId4" Type="http://schemas.openxmlformats.org/officeDocument/2006/relationships/image" Target="../media/image6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3.jpeg"/><Relationship Id="rId12" Type="http://schemas.openxmlformats.org/officeDocument/2006/relationships/image" Target="../media/image78.jpeg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3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3937" y="1149456"/>
            <a:ext cx="968803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rgbClr val="FFFF00"/>
                </a:solidFill>
              </a:rPr>
              <a:t>Επιλογή θεραπείας στον καρκίνο του μαστού</a:t>
            </a:r>
            <a:endParaRPr lang="en-GB" sz="3600" b="1" dirty="0">
              <a:solidFill>
                <a:srgbClr val="FFFF00"/>
              </a:solidFill>
            </a:endParaRPr>
          </a:p>
          <a:p>
            <a:r>
              <a:rPr lang="el-GR" sz="4800" b="1" dirty="0">
                <a:solidFill>
                  <a:srgbClr val="FFFF00"/>
                </a:solidFill>
              </a:rPr>
              <a:t>					</a:t>
            </a:r>
            <a:endParaRPr lang="el-GR" sz="3600" b="1" dirty="0">
              <a:solidFill>
                <a:srgbClr val="FFFF00"/>
              </a:solidFill>
            </a:endParaRPr>
          </a:p>
          <a:p>
            <a:r>
              <a:rPr lang="el-GR" sz="3600" b="1" dirty="0">
                <a:solidFill>
                  <a:srgbClr val="FFFF00"/>
                </a:solidFill>
              </a:rPr>
              <a:t>			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5237" y="3019081"/>
            <a:ext cx="1064348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>
                <a:solidFill>
                  <a:schemeClr val="bg1"/>
                </a:solidFill>
              </a:rPr>
              <a:t>			</a:t>
            </a:r>
            <a:r>
              <a:rPr lang="el-GR" sz="4000" b="1" dirty="0">
                <a:solidFill>
                  <a:schemeClr val="bg1"/>
                </a:solidFill>
              </a:rPr>
              <a:t>  </a:t>
            </a:r>
            <a:r>
              <a:rPr lang="el-GR" sz="28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Ηλίας Α. </a:t>
            </a:r>
            <a:r>
              <a:rPr lang="el-GR" sz="2800" b="1" dirty="0" err="1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Κοττέας</a:t>
            </a:r>
            <a:r>
              <a:rPr lang="el-GR" sz="28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, </a:t>
            </a:r>
            <a:r>
              <a:rPr lang="en-US" sz="28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M.D, </a:t>
            </a:r>
            <a:r>
              <a:rPr lang="en-US" sz="2800" b="1" dirty="0" err="1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Ph.D</a:t>
            </a:r>
            <a:endParaRPr lang="el-GR" sz="2800" b="1" dirty="0">
              <a:solidFill>
                <a:schemeClr val="accent5">
                  <a:lumMod val="20000"/>
                  <a:lumOff val="80000"/>
                </a:schemeClr>
              </a:solidFill>
              <a:cs typeface="Helvetica" panose="020B0604020202020204" pitchFamily="34" charset="0"/>
            </a:endParaRPr>
          </a:p>
          <a:p>
            <a:endParaRPr lang="en-US" sz="2800" b="1" dirty="0">
              <a:solidFill>
                <a:schemeClr val="accent5">
                  <a:lumMod val="20000"/>
                  <a:lumOff val="80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l-GR" sz="2800" b="1" dirty="0">
                <a:solidFill>
                  <a:schemeClr val="accent5">
                    <a:lumMod val="20000"/>
                    <a:lumOff val="80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		</a:t>
            </a:r>
            <a:r>
              <a:rPr lang="el-GR" sz="28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Αναπληρωτής Καθηγητής ΕΚΠΑ</a:t>
            </a:r>
          </a:p>
          <a:p>
            <a:r>
              <a:rPr lang="el-GR" sz="28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			Γ’ Πανεπιστημιακή Παθολογική Κλινική</a:t>
            </a:r>
          </a:p>
          <a:p>
            <a:r>
              <a:rPr lang="el-GR" sz="3200" b="1" dirty="0">
                <a:solidFill>
                  <a:schemeClr val="accent5">
                    <a:lumMod val="20000"/>
                    <a:lumOff val="80000"/>
                  </a:schemeClr>
                </a:solidFill>
                <a:cs typeface="Helvetica" panose="020B0604020202020204" pitchFamily="34" charset="0"/>
              </a:rPr>
              <a:t>				   </a:t>
            </a:r>
            <a:endParaRPr lang="en-US" sz="3200" b="1" dirty="0">
              <a:solidFill>
                <a:schemeClr val="accent5">
                  <a:lumMod val="20000"/>
                  <a:lumOff val="80000"/>
                </a:schemeClr>
              </a:solidFill>
              <a:cs typeface="Helvetica" panose="020B0604020202020204" pitchFamily="34" charset="0"/>
            </a:endParaRPr>
          </a:p>
        </p:txBody>
      </p:sp>
      <p:graphicFrame>
        <p:nvGraphicFramePr>
          <p:cNvPr id="9" name="Αντικείμενο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3547474"/>
              </p:ext>
            </p:extLst>
          </p:nvPr>
        </p:nvGraphicFramePr>
        <p:xfrm>
          <a:off x="428625" y="5873933"/>
          <a:ext cx="11375600" cy="778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6687483" imgH="1209524" progId="Paint.Picture">
                  <p:embed/>
                </p:oleObj>
              </mc:Choice>
              <mc:Fallback>
                <p:oleObj name="Bitmap Image" r:id="rId4" imgW="6687483" imgH="1209524" progId="Paint.Picture">
                  <p:embed/>
                  <p:pic>
                    <p:nvPicPr>
                      <p:cNvPr id="3" name="Αντικείμενο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25" y="5873933"/>
                        <a:ext cx="11375600" cy="778768"/>
                      </a:xfrm>
                      <a:prstGeom prst="rect">
                        <a:avLst/>
                      </a:prstGeom>
                      <a:solidFill>
                        <a:srgbClr val="D9D9D9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7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21581"/>
    </mc:Choice>
    <mc:Fallback xmlns="">
      <p:transition advTm="2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12191999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Lumpectomy</a:t>
            </a:r>
          </a:p>
        </p:txBody>
      </p:sp>
      <p:pic>
        <p:nvPicPr>
          <p:cNvPr id="2052" name="Picture 4" descr="http://beasurvivoravera.com/wp-content/uploads/2012/04/lumpx-wL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3361386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img.medscape.com/fullsize/migrated/578/026/ncpo578026.fig3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386" y="1690688"/>
            <a:ext cx="3915177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accidentalamazon.com/images/linac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563" y="1690688"/>
            <a:ext cx="4915437" cy="5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02192"/>
      </p:ext>
    </p:extLst>
  </p:cSld>
  <p:clrMapOvr>
    <a:masterClrMapping/>
  </p:clrMapOvr>
  <p:transition spd="slow" advTm="488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Sentinel Lymph Node Biopsy</a:t>
            </a:r>
          </a:p>
        </p:txBody>
      </p:sp>
      <p:pic>
        <p:nvPicPr>
          <p:cNvPr id="3074" name="Picture 2" descr="http://www.bccmiami.com/images/articles/st_managment_of_the_axil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399309"/>
            <a:ext cx="5576553" cy="5458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dygfroc1ptcu0.cloudfront.net/content/asj/23/3/184/F5.lar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6553" y="1399308"/>
            <a:ext cx="6615447" cy="545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763624"/>
      </p:ext>
    </p:extLst>
  </p:cSld>
  <p:clrMapOvr>
    <a:masterClrMapping/>
  </p:clrMapOvr>
  <p:transition advTm="5326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0"/>
            <a:ext cx="12192000" cy="698034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 descr="http://www.verdevalleymedicalcenter.com/OurServices/CancerCenterSedona/DigitalMammography/Mammogram_tumorwe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76" y="815925"/>
            <a:ext cx="3940935" cy="4562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http://i.ytimg.com/vi/f_1Hvvrvaqk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917" y="815924"/>
            <a:ext cx="4031088" cy="4562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www.med.unc.edu/radiology/breastimaging/services/images/ultrasoundbiopsy_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005" y="815924"/>
            <a:ext cx="4057917" cy="4562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63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6672">
        <p:fade/>
      </p:transition>
    </mc:Choice>
    <mc:Fallback xmlns="">
      <p:transition spd="med" advTm="466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l-GR" b="1" dirty="0">
                <a:solidFill>
                  <a:srgbClr val="FFFF00"/>
                </a:solidFill>
                <a:latin typeface="+mn-lt"/>
              </a:rPr>
              <a:t>Προγνωστικοί Παράγοντες</a:t>
            </a:r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0" y="1690690"/>
            <a:ext cx="12191999" cy="5191648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b="1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7962" y="2293033"/>
            <a:ext cx="230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Στάδιο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7961" y="3628012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Διήθηση λεμφαδένων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961" y="5074639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Ε</a:t>
            </a:r>
            <a:r>
              <a:rPr lang="en-US" sz="3600" b="1" dirty="0">
                <a:solidFill>
                  <a:schemeClr val="bg1"/>
                </a:solidFill>
              </a:rPr>
              <a:t>R/PR status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92837" y="2389662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b="1" dirty="0">
                <a:solidFill>
                  <a:schemeClr val="bg1"/>
                </a:solidFill>
              </a:rPr>
              <a:t>Έκφραση γονιδίου </a:t>
            </a:r>
            <a:r>
              <a:rPr lang="en-US" sz="3600" b="1" dirty="0">
                <a:solidFill>
                  <a:schemeClr val="bg1"/>
                </a:solidFill>
              </a:rPr>
              <a:t>HER2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92837" y="3593842"/>
            <a:ext cx="54019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Grade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8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238">
        <p:fade/>
      </p:transition>
    </mc:Choice>
    <mc:Fallback xmlns="">
      <p:transition spd="med" advTm="262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056" y="378070"/>
            <a:ext cx="8758229" cy="59418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1303" y="6550223"/>
            <a:ext cx="2034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err="1">
                <a:solidFill>
                  <a:srgbClr val="FFFF00"/>
                </a:solidFill>
              </a:rPr>
              <a:t>Beatson</a:t>
            </a:r>
            <a:r>
              <a:rPr lang="en-US" sz="1000" b="1" dirty="0">
                <a:solidFill>
                  <a:srgbClr val="FFFF00"/>
                </a:solidFill>
              </a:rPr>
              <a:t> G. Lancet, 1896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89" y="1378634"/>
            <a:ext cx="1857375" cy="402335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905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730">
        <p:fade/>
      </p:transition>
    </mc:Choice>
    <mc:Fallback xmlns="">
      <p:transition spd="med" advTm="437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88938" y="3116934"/>
            <a:ext cx="74825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chemeClr val="bg1"/>
                </a:solidFill>
              </a:rPr>
              <a:t>“A lady with growth neoplastic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thought castration was just a bit drastic</a:t>
            </a:r>
          </a:p>
          <a:p>
            <a:endParaRPr lang="en-US" sz="2800" i="1" dirty="0">
              <a:solidFill>
                <a:schemeClr val="bg1"/>
              </a:solidFill>
            </a:endParaRPr>
          </a:p>
          <a:p>
            <a:r>
              <a:rPr lang="en-US" sz="2800" i="1" dirty="0">
                <a:solidFill>
                  <a:schemeClr val="bg1"/>
                </a:solidFill>
              </a:rPr>
              <a:t>She preferred that her ill could be cured with a pill</a:t>
            </a:r>
          </a:p>
          <a:p>
            <a:r>
              <a:rPr lang="en-US" sz="2800" i="1" dirty="0">
                <a:solidFill>
                  <a:schemeClr val="bg1"/>
                </a:solidFill>
              </a:rPr>
              <a:t>Today it’s no longer fantastic”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034" y="243134"/>
            <a:ext cx="2582199" cy="238658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77984" y="2725720"/>
            <a:ext cx="1591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Elwood Jensen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01">
        <p:fade/>
      </p:transition>
    </mc:Choice>
    <mc:Fallback xmlns="">
      <p:transition spd="med" advTm="411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92" y="34813"/>
            <a:ext cx="7832926" cy="116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6255" y="1445710"/>
            <a:ext cx="6555545" cy="15181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9416" y="3085338"/>
            <a:ext cx="7941717" cy="3664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404" y="1841537"/>
            <a:ext cx="6451266" cy="48384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828800"/>
            <a:ext cx="3617843" cy="103367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2841674"/>
            <a:ext cx="998806" cy="3896751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4455">
        <p:fade/>
      </p:transition>
    </mc:Choice>
    <mc:Fallback xmlns="">
      <p:transition spd="med" advTm="5445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83343" y="0"/>
            <a:ext cx="4417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Tamoxifen: 5 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019234" y="6550223"/>
            <a:ext cx="217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Davies, et al. Lancet, 2011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06" y="742950"/>
            <a:ext cx="10444765" cy="58293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84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6935">
        <p:fade/>
      </p:transition>
    </mc:Choice>
    <mc:Fallback xmlns="">
      <p:transition spd="med" advTm="8693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369" y="811370"/>
            <a:ext cx="10573555" cy="56538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019234" y="6550223"/>
            <a:ext cx="217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Davies, et al. Lancet, 2013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40481" y="0"/>
            <a:ext cx="4543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Tamoxifen: 10 years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9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49">
        <p:fade/>
      </p:transition>
    </mc:Choice>
    <mc:Fallback xmlns="">
      <p:transition spd="med" advTm="4014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63" y="714376"/>
            <a:ext cx="10844211" cy="13483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1" y="2066765"/>
            <a:ext cx="10829924" cy="44650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019234" y="6550223"/>
            <a:ext cx="21727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Davies, et al. Lancet, 2013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29201" y="0"/>
            <a:ext cx="241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Toxicities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0100" y="2343150"/>
            <a:ext cx="9972675" cy="104298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6762" y="4972049"/>
            <a:ext cx="10120313" cy="80010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08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740">
        <p:fade/>
      </p:transition>
    </mc:Choice>
    <mc:Fallback xmlns="">
      <p:transition spd="med" advTm="5774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565564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just"/>
            <a:r>
              <a:rPr lang="el-GR" sz="4000" dirty="0"/>
              <a:t>   </a:t>
            </a:r>
            <a:r>
              <a:rPr lang="el-GR" sz="4000" b="1" dirty="0">
                <a:solidFill>
                  <a:srgbClr val="FFFF00"/>
                </a:solidFill>
              </a:rPr>
              <a:t>			   </a:t>
            </a:r>
            <a:r>
              <a:rPr lang="en-US" sz="4000" b="1" dirty="0">
                <a:solidFill>
                  <a:srgbClr val="FFFF00"/>
                </a:solidFill>
              </a:rPr>
              <a:t>  </a:t>
            </a:r>
            <a:r>
              <a:rPr lang="el-GR" sz="4000" b="1" dirty="0">
                <a:solidFill>
                  <a:srgbClr val="FFFF00"/>
                </a:solidFill>
                <a:latin typeface="+mn-lt"/>
              </a:rPr>
              <a:t>Επιδημιολογικά δεδομένα</a:t>
            </a:r>
            <a:endParaRPr lang="en-US" sz="40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4" name="Content Placeholder 2" descr="http://bcacampaign.com/img/2x/figure1-8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9046" y="2237511"/>
            <a:ext cx="7819969" cy="209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974291" y="4753122"/>
            <a:ext cx="676845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1</a:t>
            </a:r>
            <a:r>
              <a:rPr lang="el-GR" sz="4000" b="1" baseline="30000" dirty="0" err="1">
                <a:solidFill>
                  <a:srgbClr val="00B0F0"/>
                </a:solidFill>
              </a:rPr>
              <a:t>ος</a:t>
            </a:r>
            <a:r>
              <a:rPr lang="el-GR" sz="4000" b="1" dirty="0">
                <a:solidFill>
                  <a:srgbClr val="00B0F0"/>
                </a:solidFill>
              </a:rPr>
              <a:t> σε συχνότητα στις γυναίκες</a:t>
            </a:r>
          </a:p>
          <a:p>
            <a:r>
              <a:rPr lang="el-GR" sz="4000" b="1" dirty="0">
                <a:solidFill>
                  <a:srgbClr val="00B0F0"/>
                </a:solidFill>
              </a:rPr>
              <a:t>2</a:t>
            </a:r>
            <a:r>
              <a:rPr lang="el-GR" sz="4000" b="1" baseline="30000" dirty="0">
                <a:solidFill>
                  <a:srgbClr val="00B0F0"/>
                </a:solidFill>
              </a:rPr>
              <a:t>η</a:t>
            </a:r>
            <a:r>
              <a:rPr lang="el-GR" sz="4000" b="1" dirty="0">
                <a:solidFill>
                  <a:srgbClr val="00B0F0"/>
                </a:solidFill>
              </a:rPr>
              <a:t> αιτία θανάτου από καρκίνο</a:t>
            </a:r>
          </a:p>
        </p:txBody>
      </p:sp>
      <p:pic>
        <p:nvPicPr>
          <p:cNvPr id="19" name="Audio 1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911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901">
        <p:fade/>
      </p:transition>
    </mc:Choice>
    <mc:Fallback xmlns="">
      <p:transition spd="med" advTm="289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68" y="1614416"/>
            <a:ext cx="7587837" cy="48616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85310" y="115909"/>
            <a:ext cx="87445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Aromatase inhibitors (Post-menopausal)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56210" y="2461846"/>
            <a:ext cx="32496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</a:rPr>
              <a:t>Letrozole</a:t>
            </a:r>
            <a:endParaRPr lang="en-US" sz="4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</a:rPr>
              <a:t>Anastrozole</a:t>
            </a:r>
            <a:endParaRPr lang="en-US" sz="4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000" b="1" dirty="0" err="1">
                <a:solidFill>
                  <a:schemeClr val="bg1"/>
                </a:solidFill>
              </a:rPr>
              <a:t>Exemestane</a:t>
            </a:r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3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278">
        <p:fade/>
      </p:transition>
    </mc:Choice>
    <mc:Fallback xmlns="">
      <p:transition spd="med" advTm="28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8661"/>
            <a:ext cx="6286500" cy="58293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0" y="714375"/>
            <a:ext cx="5905500" cy="58150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43188" y="342900"/>
            <a:ext cx="1400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Reccurence</a:t>
            </a:r>
            <a:endParaRPr lang="en-US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972" y="90152"/>
            <a:ext cx="115652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Aromatase inhibitors </a:t>
            </a:r>
            <a:r>
              <a:rPr lang="en-US" sz="2400" b="1" i="1" dirty="0">
                <a:solidFill>
                  <a:srgbClr val="FFFF00"/>
                </a:solidFill>
              </a:rPr>
              <a:t>vs</a:t>
            </a:r>
            <a:r>
              <a:rPr lang="en-US" sz="4000" b="1" dirty="0">
                <a:solidFill>
                  <a:srgbClr val="FFFF00"/>
                </a:solidFill>
              </a:rPr>
              <a:t> Tamoxifen (Post-menopausal)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86063" y="1371600"/>
            <a:ext cx="2271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Recurrence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110537" y="1409700"/>
            <a:ext cx="3176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</a:rPr>
              <a:t>Contralateral BC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63175" y="6550224"/>
            <a:ext cx="2028825" cy="307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rgbClr val="FFFF00"/>
                </a:solidFill>
              </a:rPr>
              <a:t>Cuzick</a:t>
            </a:r>
            <a:r>
              <a:rPr lang="en-US" sz="1400" b="1" dirty="0">
                <a:solidFill>
                  <a:srgbClr val="FFFF00"/>
                </a:solidFill>
              </a:rPr>
              <a:t>, et al .Lancet 2010</a:t>
            </a:r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97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312">
        <p:fade/>
      </p:transition>
    </mc:Choice>
    <mc:Fallback xmlns="">
      <p:transition spd="med" advTm="6431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3013" y="514350"/>
            <a:ext cx="9601200" cy="60150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14901" y="-142874"/>
            <a:ext cx="2414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Toxicities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39224" y="6550223"/>
            <a:ext cx="3152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Regan M, et al. Breast cancer Res, 2011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83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967">
        <p:fade/>
      </p:transition>
    </mc:Choice>
    <mc:Fallback xmlns="">
      <p:transition spd="med" advTm="5396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ontent Placeholder 1"/>
          <p:cNvSpPr>
            <a:spLocks noGrp="1"/>
          </p:cNvSpPr>
          <p:nvPr>
            <p:ph idx="1"/>
          </p:nvPr>
        </p:nvSpPr>
        <p:spPr>
          <a:xfrm>
            <a:off x="1898651" y="1512889"/>
            <a:ext cx="8455025" cy="4651375"/>
          </a:xfrm>
        </p:spPr>
        <p:txBody>
          <a:bodyPr/>
          <a:lstStyle/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endParaRPr lang="en-US" altLang="en-US" sz="2400" dirty="0"/>
          </a:p>
          <a:p>
            <a:pPr marL="0" indent="0">
              <a:buNone/>
            </a:pPr>
            <a:endParaRPr lang="en-US" altLang="en-US" sz="2400" dirty="0"/>
          </a:p>
        </p:txBody>
      </p:sp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>
          <a:xfrm>
            <a:off x="2337924" y="0"/>
            <a:ext cx="7551663" cy="11033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+mn-lt"/>
              </a:rPr>
              <a:t>Aromatase inhibitors: 10 years</a:t>
            </a:r>
          </a:p>
        </p:txBody>
      </p:sp>
      <p:sp>
        <p:nvSpPr>
          <p:cNvPr id="10244" name="Text Box 45"/>
          <p:cNvSpPr txBox="1">
            <a:spLocks noChangeArrowheads="1"/>
          </p:cNvSpPr>
          <p:nvPr/>
        </p:nvSpPr>
        <p:spPr bwMode="auto">
          <a:xfrm>
            <a:off x="1190772" y="2582447"/>
            <a:ext cx="2909888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Postmenopausal pts with ER+ breast cancer who completed 5 </a:t>
            </a:r>
            <a:r>
              <a:rPr lang="en-GB" altLang="en-US" sz="18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yrs</a:t>
            </a: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of </a:t>
            </a:r>
            <a:r>
              <a:rPr lang="en-GB" altLang="en-US" sz="1800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letrozole</a:t>
            </a: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/Tamoxifen </a:t>
            </a:r>
            <a:b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</a:br>
            <a:r>
              <a:rPr lang="en-GB" altLang="en-US" sz="1800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(N = 1918)</a:t>
            </a:r>
            <a:endParaRPr lang="en-US" altLang="en-US" sz="1800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10247" name="Rectangle 49"/>
          <p:cNvSpPr>
            <a:spLocks noChangeArrowheads="1"/>
          </p:cNvSpPr>
          <p:nvPr/>
        </p:nvSpPr>
        <p:spPr bwMode="auto">
          <a:xfrm>
            <a:off x="5537296" y="1507833"/>
            <a:ext cx="2945521" cy="96361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Letrozole</a:t>
            </a:r>
            <a:r>
              <a:rPr lang="en-US" alt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for 5 </a:t>
            </a:r>
            <a:r>
              <a:rPr lang="en-US" altLang="en-US" sz="1800" b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yrs</a:t>
            </a:r>
            <a:endParaRPr lang="en-US" altLang="en-US" sz="1800" b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(n = 959)</a:t>
            </a:r>
          </a:p>
        </p:txBody>
      </p:sp>
      <p:sp>
        <p:nvSpPr>
          <p:cNvPr id="10248" name="Rectangle 50"/>
          <p:cNvSpPr>
            <a:spLocks noChangeArrowheads="1"/>
          </p:cNvSpPr>
          <p:nvPr/>
        </p:nvSpPr>
        <p:spPr bwMode="auto">
          <a:xfrm>
            <a:off x="5509161" y="4058310"/>
            <a:ext cx="2945521" cy="963612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 anchorCtr="1"/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Placebo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for 5 </a:t>
            </a:r>
            <a:r>
              <a:rPr lang="en-US" altLang="en-US" sz="1800" b="1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yrs</a:t>
            </a:r>
            <a:endParaRPr lang="en-US" altLang="en-US" sz="1800" b="1" dirty="0">
              <a:solidFill>
                <a:schemeClr val="accent4">
                  <a:lumMod val="60000"/>
                  <a:lumOff val="40000"/>
                </a:schemeClr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8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+mn-lt"/>
                <a:cs typeface="Arial" panose="020B0604020202020204" pitchFamily="34" charset="0"/>
              </a:rPr>
              <a:t>(n = 959)</a:t>
            </a:r>
          </a:p>
        </p:txBody>
      </p:sp>
      <p:sp>
        <p:nvSpPr>
          <p:cNvPr id="10251" name="Line 53"/>
          <p:cNvSpPr>
            <a:spLocks noChangeShapeType="1"/>
          </p:cNvSpPr>
          <p:nvPr/>
        </p:nvSpPr>
        <p:spPr bwMode="auto">
          <a:xfrm>
            <a:off x="3854548" y="3559126"/>
            <a:ext cx="1533377" cy="998806"/>
          </a:xfrm>
          <a:prstGeom prst="line">
            <a:avLst/>
          </a:prstGeom>
          <a:noFill/>
          <a:ln w="63500">
            <a:solidFill>
              <a:srgbClr val="00B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2" name="Line 54"/>
          <p:cNvSpPr>
            <a:spLocks noChangeShapeType="1"/>
          </p:cNvSpPr>
          <p:nvPr/>
        </p:nvSpPr>
        <p:spPr bwMode="auto">
          <a:xfrm flipV="1">
            <a:off x="3896751" y="2099408"/>
            <a:ext cx="1357875" cy="840739"/>
          </a:xfrm>
          <a:prstGeom prst="line">
            <a:avLst/>
          </a:prstGeom>
          <a:noFill/>
          <a:ln w="63500">
            <a:solidFill>
              <a:srgbClr val="92D05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54" name="Text Box 11"/>
          <p:cNvSpPr txBox="1">
            <a:spLocks noChangeArrowheads="1"/>
          </p:cNvSpPr>
          <p:nvPr/>
        </p:nvSpPr>
        <p:spPr bwMode="auto">
          <a:xfrm>
            <a:off x="8773257" y="6428477"/>
            <a:ext cx="3282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+mn-lt"/>
              </a:rPr>
              <a:t>Goss PE, et al. ASCO 2016. Abstract LBA1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4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77">
        <p:fade/>
      </p:transition>
    </mc:Choice>
    <mc:Fallback xmlns="">
      <p:transition spd="med" advTm="2277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Content Placeholder 1"/>
          <p:cNvSpPr>
            <a:spLocks noGrp="1"/>
          </p:cNvSpPr>
          <p:nvPr>
            <p:ph idx="1"/>
          </p:nvPr>
        </p:nvSpPr>
        <p:spPr>
          <a:xfrm>
            <a:off x="1898651" y="1241426"/>
            <a:ext cx="8455025" cy="5074968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MS PGothic" panose="020B0600070205080204" pitchFamily="34" charset="-128"/>
            </a:endParaRPr>
          </a:p>
          <a:p>
            <a:pPr marL="0" indent="0">
              <a:buNone/>
              <a:defRPr/>
            </a:pPr>
            <a:endParaRPr lang="en-US" altLang="en-US" sz="1800" dirty="0"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altLang="en-US" sz="1800" dirty="0">
                <a:ea typeface="MS PGothic" panose="020B0600070205080204" pitchFamily="34" charset="-128"/>
              </a:rPr>
              <a:t>DFS benefit of extended letrozole in all prespecified subgroups</a:t>
            </a:r>
          </a:p>
          <a:p>
            <a:pPr>
              <a:defRPr/>
            </a:pPr>
            <a:endParaRPr lang="en-US" altLang="en-US" sz="20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sz="20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>
              <a:defRPr/>
            </a:pPr>
            <a:endParaRPr lang="en-US" altLang="en-US" sz="3600" b="1" dirty="0">
              <a:solidFill>
                <a:schemeClr val="bg1"/>
              </a:solidFill>
              <a:ea typeface="MS PGothic" panose="020B0600070205080204" pitchFamily="34" charset="-128"/>
            </a:endParaRPr>
          </a:p>
          <a:p>
            <a:pPr>
              <a:defRPr/>
            </a:pPr>
            <a:r>
              <a:rPr lang="en-US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MS PGothic" panose="020B0600070205080204" pitchFamily="34" charset="-128"/>
              </a:rPr>
              <a:t>5-yr OS: 93% vs 94% (HR: 0.97; </a:t>
            </a:r>
            <a:r>
              <a:rPr lang="en-US" altLang="en-US" sz="3600" b="1" i="1" dirty="0">
                <a:solidFill>
                  <a:schemeClr val="accent2">
                    <a:lumMod val="60000"/>
                    <a:lumOff val="40000"/>
                  </a:schemeClr>
                </a:solidFill>
                <a:ea typeface="MS PGothic" panose="020B0600070205080204" pitchFamily="34" charset="-128"/>
              </a:rPr>
              <a:t>P </a:t>
            </a:r>
            <a:r>
              <a:rPr lang="en-US" altLang="en-US" sz="3600" b="1" dirty="0">
                <a:solidFill>
                  <a:schemeClr val="accent2">
                    <a:lumMod val="60000"/>
                    <a:lumOff val="40000"/>
                  </a:schemeClr>
                </a:solidFill>
                <a:ea typeface="MS PGothic" panose="020B0600070205080204" pitchFamily="34" charset="-128"/>
              </a:rPr>
              <a:t>= NS)</a:t>
            </a:r>
          </a:p>
        </p:txBody>
      </p:sp>
      <p:sp>
        <p:nvSpPr>
          <p:cNvPr id="14339" name="Rectangle 33"/>
          <p:cNvSpPr>
            <a:spLocks noGrp="1" noChangeArrowheads="1"/>
          </p:cNvSpPr>
          <p:nvPr>
            <p:ph type="title"/>
          </p:nvPr>
        </p:nvSpPr>
        <p:spPr>
          <a:xfrm>
            <a:off x="773723" y="238126"/>
            <a:ext cx="11197883" cy="11033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+mn-lt"/>
              </a:rPr>
              <a:t>DFS and OS After Median Follow-up of 6.3 </a:t>
            </a:r>
            <a:r>
              <a:rPr lang="en-US" altLang="en-US" b="1" dirty="0" err="1">
                <a:solidFill>
                  <a:srgbClr val="FFFF00"/>
                </a:solidFill>
                <a:latin typeface="+mn-lt"/>
              </a:rPr>
              <a:t>Yrs</a:t>
            </a:r>
            <a:endParaRPr lang="en-US" altLang="en-US" b="1" dirty="0">
              <a:solidFill>
                <a:srgbClr val="FFFF00"/>
              </a:solidFill>
              <a:latin typeface="+mn-lt"/>
            </a:endParaRPr>
          </a:p>
        </p:txBody>
      </p:sp>
      <p:graphicFrame>
        <p:nvGraphicFramePr>
          <p:cNvPr id="7" name="Group 15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077523"/>
              </p:ext>
            </p:extLst>
          </p:nvPr>
        </p:nvGraphicFramePr>
        <p:xfrm>
          <a:off x="1252025" y="1604963"/>
          <a:ext cx="9678573" cy="3993977"/>
        </p:xfrm>
        <a:graphic>
          <a:graphicData uri="http://schemas.openxmlformats.org/drawingml/2006/table">
            <a:tbl>
              <a:tblPr/>
              <a:tblGrid>
                <a:gridCol w="3534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879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9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728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241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3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DFS Outcomes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Letrozole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Placebo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HR (95% CI)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 Value</a:t>
                      </a:r>
                      <a:endParaRPr kumimoji="0" lang="en-US" alt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966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Overall 5-yr DFS, %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95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91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0.66 </a:t>
                      </a:r>
                      <a:b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</a:b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(0.48-0.91)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.01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838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Events, n (%)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67 (7.0)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98 (10.2)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49667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New contralateral breast cancers, n (%)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13 (1.4)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31 (3.2)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141415"/>
                        </a:solidFill>
                        <a:effectLst/>
                        <a:latin typeface="+mn-lt"/>
                        <a:ea typeface="MS PGothic" panose="020B0600070205080204" pitchFamily="34" charset="-128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.007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54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Locoregional recurrences, n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19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30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6915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Distant recurrences, n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42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53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5479"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Bone recurrences, n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28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Wingdings" panose="05000000000000000000" pitchFamily="2" charset="2"/>
                        <a:defRPr sz="22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1pPr>
                      <a:lvl2pPr marL="742950" indent="-28575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2pPr>
                      <a:lvl3pPr marL="11430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20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3pPr>
                      <a:lvl4pPr marL="16002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4pPr>
                      <a:lvl5pPr marL="2057400" indent="-22860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5pPr>
                      <a:lvl6pPr marL="25146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6pPr>
                      <a:lvl7pPr marL="29718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7pPr>
                      <a:lvl8pPr marL="34290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8pPr>
                      <a:lvl9pPr marL="3886200" indent="-228600" eaLnBrk="0" fontAlgn="base" hangingPunct="0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700"/>
                        </a:spcAft>
                        <a:buClr>
                          <a:srgbClr val="FEFDDE"/>
                        </a:buClr>
                        <a:buFont typeface="Arial" panose="020B0604020202020204" pitchFamily="34" charset="0"/>
                        <a:defRPr sz="1600">
                          <a:solidFill>
                            <a:srgbClr val="FEFDDE"/>
                          </a:solidFill>
                          <a:latin typeface="Arial" panose="020B0604020202020204" pitchFamily="34" charset="0"/>
                          <a:ea typeface="MS PGothic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141415"/>
                          </a:solidFill>
                          <a:effectLst/>
                          <a:latin typeface="+mn-lt"/>
                          <a:ea typeface="MS PGothic" panose="020B0600070205080204" pitchFamily="34" charset="-128"/>
                        </a:rPr>
                        <a:t>37</a:t>
                      </a: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+mn-lt"/>
                      </a:endParaRPr>
                    </a:p>
                  </a:txBody>
                  <a:tcPr marL="91448" marR="91448" marT="45724" marB="45724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773257" y="6428477"/>
            <a:ext cx="3282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+mn-lt"/>
              </a:rPr>
              <a:t>Goss PE, et al. ASCO 2016. Abstract LBA1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16731" y="4213081"/>
            <a:ext cx="3913207" cy="1384995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</a:rPr>
              <a:t>LN+</a:t>
            </a:r>
          </a:p>
          <a:p>
            <a:endParaRPr lang="en-US" sz="2800" b="1" dirty="0">
              <a:solidFill>
                <a:srgbClr val="002060"/>
              </a:solidFill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Young age at diagnosis</a:t>
            </a:r>
          </a:p>
        </p:txBody>
      </p:sp>
      <p:sp>
        <p:nvSpPr>
          <p:cNvPr id="2" name="Rectangle 1"/>
          <p:cNvSpPr/>
          <p:nvPr/>
        </p:nvSpPr>
        <p:spPr>
          <a:xfrm>
            <a:off x="5086350" y="2243138"/>
            <a:ext cx="2143125" cy="285750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67300" y="3443287"/>
            <a:ext cx="2305050" cy="280987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110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019">
        <p:fade/>
      </p:transition>
    </mc:Choice>
    <mc:Fallback xmlns="">
      <p:transition spd="med" advTm="400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3"/>
          <p:cNvSpPr>
            <a:spLocks noGrp="1" noChangeArrowheads="1"/>
          </p:cNvSpPr>
          <p:nvPr>
            <p:ph type="title"/>
          </p:nvPr>
        </p:nvSpPr>
        <p:spPr>
          <a:xfrm>
            <a:off x="2844362" y="125585"/>
            <a:ext cx="6749805" cy="1103313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  <a:latin typeface="+mn-lt"/>
              </a:rPr>
              <a:t>Fractures During Treatment</a:t>
            </a:r>
          </a:p>
        </p:txBody>
      </p:sp>
      <p:sp>
        <p:nvSpPr>
          <p:cNvPr id="18435" name="Content Placeholder 1"/>
          <p:cNvSpPr>
            <a:spLocks noGrp="1"/>
          </p:cNvSpPr>
          <p:nvPr>
            <p:ph idx="1"/>
          </p:nvPr>
        </p:nvSpPr>
        <p:spPr>
          <a:xfrm>
            <a:off x="1898651" y="1512889"/>
            <a:ext cx="8455025" cy="4651375"/>
          </a:xfrm>
        </p:spPr>
        <p:txBody>
          <a:bodyPr/>
          <a:lstStyle/>
          <a:p>
            <a:pPr marL="0" indent="0">
              <a:buNone/>
            </a:pPr>
            <a:endParaRPr lang="en-US" altLang="en-US" sz="2000" dirty="0"/>
          </a:p>
        </p:txBody>
      </p:sp>
      <p:graphicFrame>
        <p:nvGraphicFramePr>
          <p:cNvPr id="7" name="Group 15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5728795"/>
              </p:ext>
            </p:extLst>
          </p:nvPr>
        </p:nvGraphicFramePr>
        <p:xfrm>
          <a:off x="1908175" y="1976439"/>
          <a:ext cx="8462964" cy="3932237"/>
        </p:xfrm>
        <a:graphic>
          <a:graphicData uri="http://schemas.openxmlformats.org/drawingml/2006/table">
            <a:tbl>
              <a:tblPr/>
              <a:tblGrid>
                <a:gridCol w="339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675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99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01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Arial" charset="0"/>
                        </a:rPr>
                        <a:t>Bone Events, %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Letrozole</a:t>
                      </a:r>
                      <a:br>
                        <a:rPr lang="en-US" sz="1800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(n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= 959)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Placebo</a:t>
                      </a:r>
                      <a:br>
                        <a:rPr lang="en-US" sz="1800" b="1" dirty="0">
                          <a:solidFill>
                            <a:srgbClr val="002060"/>
                          </a:solidFill>
                        </a:rPr>
                      </a:br>
                      <a:r>
                        <a:rPr lang="en-US" sz="1800" b="1" dirty="0">
                          <a:solidFill>
                            <a:srgbClr val="002060"/>
                          </a:solidFill>
                        </a:rPr>
                        <a:t>(n</a:t>
                      </a:r>
                      <a:r>
                        <a:rPr lang="en-US" sz="1800" b="1" baseline="0" dirty="0">
                          <a:solidFill>
                            <a:srgbClr val="002060"/>
                          </a:solidFill>
                        </a:rPr>
                        <a:t> = 959)</a:t>
                      </a:r>
                      <a:endParaRPr lang="en-US" sz="1800" b="1" dirty="0">
                        <a:solidFill>
                          <a:srgbClr val="002060"/>
                        </a:solidFill>
                      </a:endParaRP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i="1" dirty="0">
                          <a:solidFill>
                            <a:srgbClr val="002060"/>
                          </a:solidFill>
                        </a:rPr>
                        <a:t>P</a:t>
                      </a:r>
                      <a:r>
                        <a:rPr lang="en-US" sz="1800" b="1" i="0" dirty="0">
                          <a:solidFill>
                            <a:srgbClr val="002060"/>
                          </a:solidFill>
                        </a:rPr>
                        <a:t> Value</a:t>
                      </a:r>
                      <a:endParaRPr lang="en-US" sz="1800" b="1" i="1" dirty="0">
                        <a:solidFill>
                          <a:srgbClr val="002060"/>
                        </a:solidFill>
                      </a:endParaRP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Bone fracture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14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.001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039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Location of bone fracture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Spine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Wrist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Pelvis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Hip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Femur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Tibia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Ankle</a:t>
                      </a:r>
                    </a:p>
                    <a:p>
                      <a:pPr marL="283464" marR="0" lvl="0" indent="-173736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Wingdings" charset="2"/>
                        <a:buChar char="§"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Other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2.8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0.5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2.0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7.1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0.6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0.4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1.2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bg2">
                            <a:lumMod val="10000"/>
                          </a:schemeClr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.12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.08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.79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.17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.74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.14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.06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New-onset osteoporosis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2">
                              <a:lumMod val="10000"/>
                            </a:schemeClr>
                          </a:solidFill>
                          <a:effectLst/>
                          <a:latin typeface="Arial" charset="0"/>
                        </a:rPr>
                        <a:t>&lt; .0001</a:t>
                      </a:r>
                    </a:p>
                  </a:txBody>
                  <a:tcPr marL="91448" marR="91448" marT="45747" marB="4574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8773257" y="6428477"/>
            <a:ext cx="328275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6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>
                <a:solidFill>
                  <a:srgbClr val="FEFDDE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1400" b="1" dirty="0">
                <a:solidFill>
                  <a:srgbClr val="FFFF00"/>
                </a:solidFill>
                <a:latin typeface="+mn-lt"/>
              </a:rPr>
              <a:t>Goss PE, et al. ASCO 2016. Abstract LBA1</a:t>
            </a:r>
          </a:p>
        </p:txBody>
      </p:sp>
      <p:sp>
        <p:nvSpPr>
          <p:cNvPr id="2" name="Rectangle 1"/>
          <p:cNvSpPr/>
          <p:nvPr/>
        </p:nvSpPr>
        <p:spPr>
          <a:xfrm>
            <a:off x="5725551" y="3137095"/>
            <a:ext cx="914400" cy="2715065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67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0566">
        <p:fade/>
      </p:transition>
    </mc:Choice>
    <mc:Fallback xmlns="">
      <p:transition spd="med" advTm="2056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581025"/>
            <a:ext cx="10791825" cy="569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00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680">
        <p:fade/>
      </p:transition>
    </mc:Choice>
    <mc:Fallback xmlns="">
      <p:transition spd="med" advTm="196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49" y="276045"/>
            <a:ext cx="9790981" cy="634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462513" y="6629767"/>
            <a:ext cx="339880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Francis P, et al. NEJM 2018</a:t>
            </a:r>
            <a:endParaRPr lang="el-GR" sz="1000" b="1" dirty="0">
              <a:solidFill>
                <a:schemeClr val="bg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951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2799">
        <p:fade/>
      </p:transition>
    </mc:Choice>
    <mc:Fallback xmlns="">
      <p:transition spd="med" advTm="527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24889" y="0"/>
            <a:ext cx="4121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Subgroup analysis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57697" y="2580540"/>
            <a:ext cx="749724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Pre-menopausal after chemo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Age&lt;35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LN+</a:t>
            </a: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3600" b="1" dirty="0">
              <a:solidFill>
                <a:schemeClr val="bg1"/>
              </a:solidFill>
            </a:endParaRPr>
          </a:p>
          <a:p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77180" y="6451749"/>
            <a:ext cx="2414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Regan M,  et al. JCO 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12432" y="1350497"/>
            <a:ext cx="52894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92D050"/>
                </a:solidFill>
              </a:rPr>
              <a:t>	</a:t>
            </a:r>
            <a:r>
              <a:rPr lang="en-US" sz="3600" b="1" dirty="0" err="1">
                <a:solidFill>
                  <a:srgbClr val="00B0F0"/>
                </a:solidFill>
              </a:rPr>
              <a:t>Exemestane</a:t>
            </a:r>
            <a:r>
              <a:rPr lang="en-US" sz="3600" b="1" dirty="0">
                <a:solidFill>
                  <a:srgbClr val="00B0F0"/>
                </a:solidFill>
              </a:rPr>
              <a:t> + LHRH</a:t>
            </a:r>
          </a:p>
          <a:p>
            <a:endParaRPr lang="en-US" sz="3600" b="1" dirty="0">
              <a:solidFill>
                <a:srgbClr val="92D050"/>
              </a:solidFill>
            </a:endParaRPr>
          </a:p>
          <a:p>
            <a:r>
              <a:rPr lang="en-US" sz="3600" b="1" dirty="0">
                <a:solidFill>
                  <a:srgbClr val="92D050"/>
                </a:solidFill>
              </a:rPr>
              <a:t> 	</a:t>
            </a:r>
            <a:endParaRPr lang="en-US" sz="3600" b="1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109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838">
        <p:fade/>
      </p:transition>
    </mc:Choice>
    <mc:Fallback xmlns="">
      <p:transition spd="med" advTm="2583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97028" y="204716"/>
            <a:ext cx="29655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Guidelines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400" y="2328672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Pre-menopausal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3443288" y="1883664"/>
            <a:ext cx="1659064" cy="588074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endCxn id="18" idx="1"/>
          </p:cNvCxnSpPr>
          <p:nvPr/>
        </p:nvCxnSpPr>
        <p:spPr>
          <a:xfrm>
            <a:off x="3486150" y="2743200"/>
            <a:ext cx="1652778" cy="76207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8241792" y="1969008"/>
            <a:ext cx="1780032" cy="609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059680" y="1511808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Tam +- LHRH (5 years)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948672" y="155448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Tam (10 years)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8928" y="3182112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AI+ LHRH (5 years)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0208" y="5169408"/>
            <a:ext cx="3523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Post-menopausal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571875" y="4754880"/>
            <a:ext cx="1621917" cy="645795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578352" y="5608320"/>
            <a:ext cx="1542288" cy="353568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71872" y="4340352"/>
            <a:ext cx="17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AI (5 years)</a:t>
            </a:r>
          </a:p>
        </p:txBody>
      </p:sp>
      <p:cxnSp>
        <p:nvCxnSpPr>
          <p:cNvPr id="27" name="Straight Arrow Connector 26"/>
          <p:cNvCxnSpPr>
            <a:endCxn id="29" idx="1"/>
          </p:cNvCxnSpPr>
          <p:nvPr/>
        </p:nvCxnSpPr>
        <p:spPr>
          <a:xfrm flipV="1">
            <a:off x="6822243" y="4681806"/>
            <a:ext cx="3187389" cy="8208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0009632" y="435864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AI (10 years)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991344" y="5675376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Tam (10 years)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6986016" y="6016752"/>
            <a:ext cx="3060192" cy="609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4986528" y="5608320"/>
            <a:ext cx="2377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Tam (5 years)</a:t>
            </a:r>
          </a:p>
        </p:txBody>
      </p:sp>
      <p:cxnSp>
        <p:nvCxnSpPr>
          <p:cNvPr id="37" name="Straight Arrow Connector 36"/>
          <p:cNvCxnSpPr/>
          <p:nvPr/>
        </p:nvCxnSpPr>
        <p:spPr>
          <a:xfrm>
            <a:off x="8284464" y="2029968"/>
            <a:ext cx="1865376" cy="896112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052304" y="2535936"/>
            <a:ext cx="17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AI (5 years)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 flipV="1">
            <a:off x="7028688" y="5504688"/>
            <a:ext cx="3157728" cy="371856"/>
          </a:xfrm>
          <a:prstGeom prst="straightConnector1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0040112" y="5084064"/>
            <a:ext cx="1712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AI (5 years)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3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115">
        <p:fade/>
      </p:transition>
    </mc:Choice>
    <mc:Fallback xmlns="">
      <p:transition spd="med" advTm="591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ir.news.gr/cov/he/heaksdla.JPG_b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906851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578131" y="630396"/>
            <a:ext cx="3903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5400" b="1" dirty="0">
                <a:solidFill>
                  <a:srgbClr val="FFFF00"/>
                </a:solidFill>
              </a:rPr>
              <a:t>7500</a:t>
            </a:r>
            <a:r>
              <a:rPr lang="en-US" sz="5400" b="1" dirty="0">
                <a:solidFill>
                  <a:srgbClr val="FFFF00"/>
                </a:solidFill>
              </a:rPr>
              <a:t>/</a:t>
            </a:r>
            <a:r>
              <a:rPr lang="el-GR" sz="5400" b="1" dirty="0">
                <a:solidFill>
                  <a:srgbClr val="FFFF00"/>
                </a:solidFill>
              </a:rPr>
              <a:t>έτος</a:t>
            </a:r>
            <a:endParaRPr lang="en-US" sz="5400" b="1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29026" y="3075056"/>
            <a:ext cx="4207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b="1" dirty="0">
                <a:solidFill>
                  <a:schemeClr val="bg1">
                    <a:lumMod val="95000"/>
                  </a:schemeClr>
                </a:solidFill>
              </a:rPr>
              <a:t>Κληρονομικότητα</a:t>
            </a:r>
            <a:endParaRPr lang="en-US" sz="40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51495" y="4720862"/>
            <a:ext cx="224326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7200" b="1" dirty="0">
                <a:solidFill>
                  <a:srgbClr val="92D050"/>
                </a:solidFill>
              </a:rPr>
              <a:t>10%</a:t>
            </a:r>
            <a:endParaRPr lang="en-US" sz="7200" b="1" dirty="0">
              <a:solidFill>
                <a:srgbClr val="92D050"/>
              </a:solidFill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13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0182">
        <p:fade/>
      </p:transition>
    </mc:Choice>
    <mc:Fallback xmlns="">
      <p:transition spd="med" advTm="40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6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75888" y="0"/>
            <a:ext cx="5650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Chemotherapy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54096" y="1316736"/>
            <a:ext cx="59618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Adjuvant /Neo-adjuvant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1792" y="3017520"/>
            <a:ext cx="510749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F0"/>
                </a:solidFill>
              </a:rPr>
              <a:t>Anthracyclines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B0F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00B0F0"/>
                </a:solidFill>
              </a:rPr>
              <a:t>Cyclophosphamide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b="1" dirty="0">
              <a:solidFill>
                <a:srgbClr val="00B0F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B0F0"/>
                </a:solidFill>
              </a:rPr>
              <a:t>Taxanes</a:t>
            </a:r>
            <a:endParaRPr lang="en-US" sz="3600" b="1" dirty="0">
              <a:solidFill>
                <a:srgbClr val="00B0F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52" y="2381440"/>
            <a:ext cx="5504688" cy="4129088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7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473">
        <p:fade/>
      </p:transition>
    </mc:Choice>
    <mc:Fallback xmlns="">
      <p:transition spd="med" advTm="494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8608" y="0"/>
            <a:ext cx="69065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Chemotherapy indications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3172" y="1314628"/>
            <a:ext cx="949147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LN+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Grade III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l-GR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Highly proliferative tumors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ER-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HER2+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55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5457">
        <p:fade/>
      </p:transition>
    </mc:Choice>
    <mc:Fallback xmlns="">
      <p:transition spd="med" advTm="254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multivu.com/players/English/7626451-ecog-acrin-genomic-health-tailorx/gallery/image/9739ad1b-b700-42f8-9375-3cc70443ef6f.H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680" y="1631851"/>
            <a:ext cx="5130018" cy="380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prostatecancernewstoday.com/wp-content/uploads/2014/11/shutterstock_21698920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8" y="1603717"/>
            <a:ext cx="5612179" cy="381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88624" y="5794609"/>
            <a:ext cx="3848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T1-2</a:t>
            </a:r>
            <a:r>
              <a:rPr lang="el-GR" sz="4800" b="1" dirty="0">
                <a:solidFill>
                  <a:schemeClr val="bg1"/>
                </a:solidFill>
              </a:rPr>
              <a:t>, Ν0, </a:t>
            </a:r>
            <a:r>
              <a:rPr lang="en-US" sz="4800" b="1" dirty="0">
                <a:solidFill>
                  <a:schemeClr val="bg1"/>
                </a:solidFill>
              </a:rPr>
              <a:t>ER+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10296" y="211227"/>
            <a:ext cx="28512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</a:rPr>
              <a:t>Oncotype</a:t>
            </a:r>
            <a:endParaRPr lang="en-US" sz="4800" b="1" dirty="0">
              <a:solidFill>
                <a:srgbClr val="FFFF0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00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479">
        <p:fade/>
      </p:transition>
    </mc:Choice>
    <mc:Fallback xmlns="">
      <p:transition spd="med" advTm="324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bio-sequence.com/wp-content/uploads/2013/12/continous_biolog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86201" y="1800225"/>
            <a:ext cx="173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C00000"/>
                </a:solidFill>
              </a:rPr>
              <a:t>Chemotherapy</a:t>
            </a:r>
          </a:p>
          <a:p>
            <a:r>
              <a:rPr lang="en-GB" b="1" dirty="0">
                <a:solidFill>
                  <a:srgbClr val="C00000"/>
                </a:solidFill>
              </a:rPr>
              <a:t>Age&lt;50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8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843">
        <p:fade/>
      </p:transition>
    </mc:Choice>
    <mc:Fallback xmlns="">
      <p:transition spd="med" advTm="498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1" y="0"/>
            <a:ext cx="26717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Toxicity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6934" y="1515968"/>
            <a:ext cx="358211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Alopecia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Nausea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Diarrhea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Anemia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Neutropenia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Neuropathy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56699" y="3221124"/>
            <a:ext cx="20795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Heart failure</a:t>
            </a:r>
          </a:p>
          <a:p>
            <a:endParaRPr lang="en-US" sz="2800" b="1" dirty="0">
              <a:solidFill>
                <a:srgbClr val="FFC000"/>
              </a:solidFill>
            </a:endParaRPr>
          </a:p>
          <a:p>
            <a:r>
              <a:rPr lang="en-US" sz="2800" b="1" dirty="0">
                <a:solidFill>
                  <a:srgbClr val="FFC000"/>
                </a:solidFill>
              </a:rPr>
              <a:t>Leukemia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98831" y="0"/>
            <a:ext cx="25288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Benefit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765" y="1229648"/>
            <a:ext cx="6268445" cy="4911845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0863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4819">
        <p:fade/>
      </p:transition>
    </mc:Choice>
    <mc:Fallback xmlns="">
      <p:transition spd="med" advTm="64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80681" y="946734"/>
            <a:ext cx="56228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Chemotherapy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Radiotherapy</a:t>
            </a:r>
          </a:p>
          <a:p>
            <a:r>
              <a:rPr lang="en-US" sz="4400" b="1" dirty="0">
                <a:solidFill>
                  <a:schemeClr val="bg1"/>
                </a:solidFill>
              </a:rPr>
              <a:t>Hormone therapy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76369" y="-163773"/>
            <a:ext cx="45673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Outcomes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2711989" y="3124127"/>
            <a:ext cx="1702189" cy="2391509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7982316" y="3167209"/>
            <a:ext cx="1761759" cy="2404916"/>
          </a:xfrm>
          <a:prstGeom prst="straightConnector1">
            <a:avLst/>
          </a:prstGeom>
          <a:ln w="635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10994" y="5430350"/>
            <a:ext cx="2152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Cure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71625" y="5471307"/>
            <a:ext cx="52636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C000"/>
                </a:solidFill>
              </a:rPr>
              <a:t>Relapse (30%-40%)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6174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9915">
        <p:fade/>
      </p:transition>
    </mc:Choice>
    <mc:Fallback xmlns="">
      <p:transition spd="med" advTm="4991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30" y="675249"/>
            <a:ext cx="10241280" cy="604207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01811" y="-95535"/>
            <a:ext cx="8329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Tumor dormancy – Late relapses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65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2756">
        <p:fade/>
      </p:transition>
    </mc:Choice>
    <mc:Fallback xmlns="">
      <p:transition spd="med" advTm="42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61846" y="0"/>
            <a:ext cx="8651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FF00"/>
                </a:solidFill>
              </a:rPr>
              <a:t>Metastatic breast cancer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474721" y="3108960"/>
            <a:ext cx="4881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00B0F0"/>
                </a:solidFill>
              </a:rPr>
              <a:t>Survival: 2-3 years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13385" y="1657642"/>
            <a:ext cx="3561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Incurable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22" y="1153552"/>
            <a:ext cx="2780347" cy="2177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490" y="1478574"/>
            <a:ext cx="2838450" cy="4669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50" y="4329626"/>
            <a:ext cx="2849880" cy="22783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558" y="4605044"/>
            <a:ext cx="2278965" cy="195262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321">
        <p:fade/>
      </p:transition>
    </mc:Choice>
    <mc:Fallback xmlns="">
      <p:transition spd="med" advTm="1432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13" y="956604"/>
            <a:ext cx="3630564" cy="5655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1895" y="0"/>
            <a:ext cx="5491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</a:rPr>
              <a:t>Letrozole</a:t>
            </a:r>
            <a:r>
              <a:rPr lang="en-US" sz="3600" b="1" dirty="0">
                <a:solidFill>
                  <a:srgbClr val="FFFF00"/>
                </a:solidFill>
              </a:rPr>
              <a:t> +  CDK inhibitor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375" y="1091125"/>
            <a:ext cx="7301132" cy="51971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51853" y="6550223"/>
            <a:ext cx="2940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Finn, et al. Presented at ASCO 2016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9132" y="2067951"/>
            <a:ext cx="1195754" cy="492369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8611737" y="2470245"/>
            <a:ext cx="2784144" cy="42308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9326">
        <p:fade/>
      </p:transition>
    </mc:Choice>
    <mc:Fallback xmlns="">
      <p:transition spd="med" advTm="893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8272" y="1266091"/>
            <a:ext cx="7169766" cy="532621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1182" y="265106"/>
            <a:ext cx="1128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B0F0"/>
                </a:solidFill>
              </a:rPr>
              <a:t>Endocrine resistance:</a:t>
            </a:r>
            <a:r>
              <a:rPr lang="en-US" sz="3600" b="1" dirty="0">
                <a:solidFill>
                  <a:srgbClr val="FFFF00"/>
                </a:solidFill>
              </a:rPr>
              <a:t> Mutations </a:t>
            </a:r>
            <a:r>
              <a:rPr lang="en-US" sz="2400" b="1" dirty="0">
                <a:solidFill>
                  <a:srgbClr val="FFFF00"/>
                </a:solidFill>
              </a:rPr>
              <a:t>&amp;</a:t>
            </a:r>
            <a:r>
              <a:rPr lang="en-US" sz="3600" b="1" dirty="0">
                <a:solidFill>
                  <a:srgbClr val="FFFF00"/>
                </a:solidFill>
              </a:rPr>
              <a:t> Alternative pathways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32" y="1294228"/>
            <a:ext cx="3305908" cy="52224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2368" y="5064369"/>
            <a:ext cx="2700997" cy="523220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800" b="1" dirty="0"/>
              <a:t>ESR mutations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820">
        <p:fade/>
      </p:transition>
    </mc:Choice>
    <mc:Fallback xmlns="">
      <p:transition spd="med" advTm="278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54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026">
        <p:fade/>
      </p:transition>
    </mc:Choice>
    <mc:Fallback xmlns="">
      <p:transition spd="med" advTm="2202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800350" y="-15330"/>
            <a:ext cx="69437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</a:rPr>
              <a:t>Metastatic breast cancer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00477" y="1185861"/>
            <a:ext cx="407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Hormone therapy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00477" y="2609848"/>
            <a:ext cx="4071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Hormone therapy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050509" y="4368518"/>
            <a:ext cx="3571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F0"/>
                </a:solidFill>
              </a:rPr>
              <a:t>Chemotherapy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9315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3564">
        <p:fade/>
      </p:transition>
    </mc:Choice>
    <mc:Fallback xmlns="">
      <p:transition spd="med" advTm="5356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9" grpId="0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198" y="436728"/>
            <a:ext cx="10452295" cy="600627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3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7790">
        <p:fade/>
      </p:transition>
    </mc:Choice>
    <mc:Fallback xmlns="">
      <p:transition spd="med" advTm="277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slaslab.wikispaces.com/file/view/2.png/512380236/512x231/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6448" y="0"/>
            <a:ext cx="59224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16394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788" y="3286125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20762" y="3572446"/>
            <a:ext cx="2557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HERCEPTIN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9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4369">
        <p:fade/>
      </p:transition>
    </mc:Choice>
    <mc:Fallback xmlns="">
      <p:transition spd="med" advTm="843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1588" y="672739"/>
            <a:ext cx="9586913" cy="58709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83544" y="0"/>
            <a:ext cx="8609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Adjuvant Herceptin (HER2+ breast cancer)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58290" y="6550223"/>
            <a:ext cx="243371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FF00"/>
                </a:solidFill>
              </a:rPr>
              <a:t>Perez, et al. J </a:t>
            </a:r>
            <a:r>
              <a:rPr lang="en-US" sz="1400" b="1" dirty="0" err="1">
                <a:solidFill>
                  <a:srgbClr val="FFFF00"/>
                </a:solidFill>
              </a:rPr>
              <a:t>Clin</a:t>
            </a:r>
            <a:r>
              <a:rPr lang="en-US" sz="1400" b="1" dirty="0">
                <a:solidFill>
                  <a:srgbClr val="FFFF00"/>
                </a:solidFill>
              </a:rPr>
              <a:t> </a:t>
            </a:r>
            <a:r>
              <a:rPr lang="en-US" sz="1400" b="1" dirty="0" err="1">
                <a:solidFill>
                  <a:srgbClr val="FFFF00"/>
                </a:solidFill>
              </a:rPr>
              <a:t>Oncol</a:t>
            </a:r>
            <a:r>
              <a:rPr lang="en-US" sz="1400" b="1" dirty="0">
                <a:solidFill>
                  <a:srgbClr val="FFFF00"/>
                </a:solidFill>
              </a:rPr>
              <a:t>, 2011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9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2795">
        <p:fade/>
      </p:transition>
    </mc:Choice>
    <mc:Fallback xmlns="">
      <p:transition spd="med" advTm="227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858" y="700088"/>
            <a:ext cx="10522634" cy="5896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05575" y="0"/>
            <a:ext cx="7765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Herceptin: HER2+ metastatic breast cancer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1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9739">
        <p:fade/>
      </p:transition>
    </mc:Choice>
    <mc:Fallback xmlns="">
      <p:transition spd="med" advTm="397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15064" y="168813"/>
            <a:ext cx="69353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</a:rPr>
              <a:t>Triple negative breast cancer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3558" y="1413929"/>
            <a:ext cx="846874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Young women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Very aggressive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Early relapses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Poor prognosis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chemeClr val="bg1"/>
                </a:solidFill>
              </a:rPr>
              <a:t>Limited treatment options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27" y="1119117"/>
            <a:ext cx="6250673" cy="4688005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116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1506">
        <p:fade/>
      </p:transition>
    </mc:Choice>
    <mc:Fallback xmlns="">
      <p:transition spd="med" advTm="1015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217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3984">
        <p:fade/>
      </p:transition>
    </mc:Choice>
    <mc:Fallback xmlns="">
      <p:transition spd="med" advTm="439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munotherapy for Triple Negative Breast Cancer | Oncology C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755" y="260115"/>
            <a:ext cx="8954219" cy="632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5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02163">
        <p:fade/>
      </p:transition>
    </mc:Choice>
    <mc:Fallback xmlns="">
      <p:transition spd="med" advTm="10216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iomarker-Driven Immunotherapy in Metastatic Triple-Negative Breast Cancer.  - ppt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722" y="276045"/>
            <a:ext cx="9971835" cy="64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433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353">
        <p:fade/>
      </p:transition>
    </mc:Choice>
    <mc:Fallback xmlns="">
      <p:transition spd="med" advTm="1935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ÎÏÎ¿ÏÎ­Î»ÎµÏÎ¼Î± ÎµÎ¹ÎºÏÎ½Î±Ï Î³Î¹Î± brca mutatio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47111"/>
            <a:ext cx="6049064" cy="591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90931" y="-1"/>
            <a:ext cx="47316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rgbClr val="FFFF00"/>
                </a:solidFill>
              </a:rPr>
              <a:t>BRCA Mutations</a:t>
            </a:r>
          </a:p>
        </p:txBody>
      </p:sp>
      <p:pic>
        <p:nvPicPr>
          <p:cNvPr id="1030" name="Picture 6" descr="ÎÏÎ¿ÏÎ­Î»ÎµÏÎ¼Î± ÎµÎ¹ÎºÏÎ½Î±Ï Î³Î¹Î± brca mutations breast canc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9064" y="0"/>
            <a:ext cx="621438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60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668">
        <p:fade/>
      </p:transition>
    </mc:Choice>
    <mc:Fallback xmlns="">
      <p:transition spd="med" advTm="1206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-12345"/>
            <a:ext cx="12191999" cy="688349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http://www.e-mastology.gr/wp-content/uploads/2013/05/%CE%95%CE%A1%CE%A9%CE%A4%CE%97%CE%A3%CE%97-115-2-300x2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345"/>
            <a:ext cx="4391696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perimastologias.net/uploads/9/0/4/3/9043588/9553870.jpg?24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749" y="1"/>
            <a:ext cx="4297251" cy="372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nursingpoint.files.wordpress.com/2013/02/nosos-paget-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95" y="13146"/>
            <a:ext cx="3503053" cy="370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καρκινος μαστου ψηλαφητο μορφωμα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21994"/>
            <a:ext cx="4391693" cy="3136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mybreastcare.org/wp-content/uploads/2014/03/image003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693" y="3735140"/>
            <a:ext cx="3644724" cy="3122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www.mjdrdypu.org/articles/2014/7/1/images/MedJDYPatilUniv_2014_7_1_62_122786_f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6416" y="3721994"/>
            <a:ext cx="4155583" cy="314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11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6488">
        <p:fade/>
      </p:transition>
    </mc:Choice>
    <mc:Fallback xmlns="">
      <p:transition spd="med" advTm="56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ÎÏÎ¿ÏÎ­Î»ÎµÏÎ¼Î± ÎµÎ¹ÎºÏÎ½Î±Ï Î³Î¹Î± gail 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2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3199">
        <p:fade/>
      </p:transition>
    </mc:Choice>
    <mc:Fallback xmlns="">
      <p:transition spd="med" advTm="331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Mammogram Guide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941"/>
            <a:ext cx="12192000" cy="6882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86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234">
        <p:fade/>
      </p:transition>
    </mc:Choice>
    <mc:Fallback xmlns="">
      <p:transition spd="med" advTm="3223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beliefnet.com/Wellness/Health/Womens-Health/~/media/AEDBF57E40204C49A46862FED45B2808.ashx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168" y="2588654"/>
            <a:ext cx="4453011" cy="2421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healthline.com/hlcmsresource/images/slideshow/celebrities-with-breast-cancer/285x285_Breast_Cancer_Celebrities_Kathy_Bate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55" y="0"/>
            <a:ext cx="3222602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healthline.com/hlcmsresource/images/slideshow/celebrities-with-breast-cancer/285x285_Breast_Cancer_Celebrities_Nancy_Reaga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14625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iahann-carroll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0"/>
            <a:ext cx="2615930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images.agoramedia.com/everydayhealth/gcms/Shannon-Doherty-Celebs-with-Breast-Cancer-RM-722x406.jpg?width=6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156" y="0"/>
            <a:ext cx="3638843" cy="27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2.bp.blogspot.com/-rqfHfVWbBfY/T45dgBgS6RI/AAAAAAAAA88/F6F9J5cBcnA/s320/9391c187e0d7a6b913b828d7080eae6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14625"/>
            <a:ext cx="3606619" cy="21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2.bp.blogspot.com/-38poAlwXLho/T45Xi32QSJI/AAAAAAAAA8k/WizFDoWpEc8/s320/MARIA-HOUKLI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79" y="2714626"/>
            <a:ext cx="4146821" cy="2151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2.bp.blogspot.com/-x8fdOPZ2S3U/T45hXzY7hvI/AAAAAAAAA9E/1cwVdz6nRlw/s1600/vasia_trifylli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05375"/>
            <a:ext cx="3825025" cy="195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1.bp.blogspot.com/-yLm59t1j_Jw/T45lZq6eMdI/AAAAAAAAA9M/4NDN710s5AU/s320/rgsnjyftms4cb1e9b6cbb1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814" y="4865731"/>
            <a:ext cx="4091365" cy="20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2" descr="Image result for μαρτίνα ναβρατίλοβα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AutoShape 24" descr="Image result for μαρτίνα ναβρατίλοβα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1050" name="Picture 26" descr="http://tofdestar.fr/wp-content/images-stars/martina-navratilova/martina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179" y="4865731"/>
            <a:ext cx="4146821" cy="200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40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3">
        <p:checker/>
      </p:transition>
    </mc:Choice>
    <mc:Fallback xmlns="">
      <p:transition spd="slow" advTm="33713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kasytech.com/wp-content/uploads/2015/01/stage4-breast-canc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80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855335" y="206062"/>
            <a:ext cx="2601534" cy="3348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50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239">
        <p:fade/>
      </p:transition>
    </mc:Choice>
    <mc:Fallback xmlns="">
      <p:transition spd="med" advTm="1723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  <a:solidFill>
            <a:srgbClr val="002060"/>
          </a:solidFill>
        </p:spPr>
        <p:txBody>
          <a:bodyPr/>
          <a:lstStyle/>
          <a:p>
            <a:endParaRPr lang="en-US" dirty="0"/>
          </a:p>
        </p:txBody>
      </p:sp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070526666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035639" y="177728"/>
            <a:ext cx="44303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FF00"/>
                </a:solidFill>
              </a:rPr>
              <a:t>Stages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05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8884">
        <p:fade/>
      </p:transition>
    </mc:Choice>
    <mc:Fallback xmlns="">
      <p:transition spd="med" advTm="2888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12192000" cy="694944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9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5758">
        <p:fade/>
      </p:transition>
    </mc:Choice>
    <mc:Fallback xmlns="">
      <p:transition spd="med" advTm="3575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690688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+mn-lt"/>
              </a:rPr>
              <a:t>Mastectomy</a:t>
            </a:r>
          </a:p>
        </p:txBody>
      </p:sp>
      <p:pic>
        <p:nvPicPr>
          <p:cNvPr id="1032" name="Picture 8" descr="http://beasurvivoravera.com/wp-content/uploads/2012/04/mastx-w-L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3142445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cairo-plastic-clinic.com/yahoo_site_admin/assets/images/image012.99121955_st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445" y="1690689"/>
            <a:ext cx="5847009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s://encrypted-tbn2.gstatic.com/images?q=tbn:ANd9GcQirjcEI4HT5tvnaq5sjURFOuzPo2kJAA6eGvhJfpDX1rmoyL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9454" y="1690688"/>
            <a:ext cx="3202546" cy="5167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9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2550">
        <p:fade/>
      </p:transition>
    </mc:Choice>
    <mc:Fallback xmlns="">
      <p:transition spd="med" advTm="3255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5|16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9|46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6|13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8|1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2132</TotalTime>
  <Words>777</Words>
  <Application>Microsoft Office PowerPoint</Application>
  <PresentationFormat>Widescreen</PresentationFormat>
  <Paragraphs>262</Paragraphs>
  <Slides>52</Slides>
  <Notes>4</Notes>
  <HiddenSlides>0</HiddenSlides>
  <MMClips>52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9" baseType="lpstr">
      <vt:lpstr>Arial</vt:lpstr>
      <vt:lpstr>Calibri</vt:lpstr>
      <vt:lpstr>Calibri Light</vt:lpstr>
      <vt:lpstr>Helvetica</vt:lpstr>
      <vt:lpstr>Wingdings</vt:lpstr>
      <vt:lpstr>Office Theme</vt:lpstr>
      <vt:lpstr>Bitmap Image</vt:lpstr>
      <vt:lpstr>PowerPoint Presentation</vt:lpstr>
      <vt:lpstr>           Επιδημιολογικά δεδομένα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Mastectomy</vt:lpstr>
      <vt:lpstr>Lumpectomy</vt:lpstr>
      <vt:lpstr>Sentinel Lymph Node Biopsy</vt:lpstr>
      <vt:lpstr>PowerPoint Presentation</vt:lpstr>
      <vt:lpstr>Προγνωστικοί Παράγοντες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Aromatase inhibitors: 10 years</vt:lpstr>
      <vt:lpstr>DFS and OS After Median Follow-up of 6.3 Yrs</vt:lpstr>
      <vt:lpstr>Fractures During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ilias</dc:creator>
  <cp:lastModifiedBy>med01</cp:lastModifiedBy>
  <cp:revision>246</cp:revision>
  <dcterms:created xsi:type="dcterms:W3CDTF">2016-12-06T20:32:11Z</dcterms:created>
  <dcterms:modified xsi:type="dcterms:W3CDTF">2021-05-20T07:46:58Z</dcterms:modified>
</cp:coreProperties>
</file>