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0.gif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305" r:id="rId3"/>
    <p:sldId id="262" r:id="rId4"/>
    <p:sldId id="261" r:id="rId5"/>
    <p:sldId id="280" r:id="rId6"/>
    <p:sldId id="281" r:id="rId7"/>
    <p:sldId id="282" r:id="rId8"/>
    <p:sldId id="283" r:id="rId9"/>
    <p:sldId id="284" r:id="rId10"/>
    <p:sldId id="303" r:id="rId11"/>
    <p:sldId id="314" r:id="rId12"/>
    <p:sldId id="263" r:id="rId13"/>
    <p:sldId id="267" r:id="rId14"/>
    <p:sldId id="258" r:id="rId15"/>
    <p:sldId id="257" r:id="rId16"/>
    <p:sldId id="259" r:id="rId17"/>
    <p:sldId id="260" r:id="rId18"/>
    <p:sldId id="311" r:id="rId19"/>
    <p:sldId id="313" r:id="rId20"/>
    <p:sldId id="273" r:id="rId21"/>
    <p:sldId id="274" r:id="rId22"/>
    <p:sldId id="275" r:id="rId23"/>
    <p:sldId id="276" r:id="rId24"/>
    <p:sldId id="277" r:id="rId25"/>
    <p:sldId id="278" r:id="rId26"/>
    <p:sldId id="297" r:id="rId27"/>
    <p:sldId id="298" r:id="rId28"/>
    <p:sldId id="312" r:id="rId29"/>
    <p:sldId id="268" r:id="rId30"/>
    <p:sldId id="269" r:id="rId31"/>
    <p:sldId id="270" r:id="rId32"/>
    <p:sldId id="271" r:id="rId33"/>
    <p:sldId id="272" r:id="rId34"/>
    <p:sldId id="315" r:id="rId35"/>
    <p:sldId id="264" r:id="rId36"/>
    <p:sldId id="302" r:id="rId37"/>
    <p:sldId id="296" r:id="rId38"/>
    <p:sldId id="304" r:id="rId39"/>
    <p:sldId id="299" r:id="rId40"/>
    <p:sldId id="306" r:id="rId41"/>
    <p:sldId id="301" r:id="rId42"/>
    <p:sldId id="300" r:id="rId43"/>
    <p:sldId id="309" r:id="rId44"/>
    <p:sldId id="286" r:id="rId45"/>
    <p:sldId id="310" r:id="rId46"/>
    <p:sldId id="288" r:id="rId47"/>
    <p:sldId id="307" r:id="rId48"/>
    <p:sldId id="308" r:id="rId49"/>
    <p:sldId id="291" r:id="rId50"/>
    <p:sldId id="290" r:id="rId51"/>
    <p:sldId id="289" r:id="rId52"/>
    <p:sldId id="316" r:id="rId53"/>
    <p:sldId id="265" r:id="rId54"/>
    <p:sldId id="317" r:id="rId5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3B41DC4F-19F2-C263-CD97-BD826BC8F0F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l-GR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1BE4ECAB-03ED-3E28-7F03-5DABE56D9DB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44E9256-6E56-448D-B40F-E74E17E2F2D8}" type="datetime1">
              <a:rPr lang="el-GR"/>
              <a:pPr lvl="0"/>
              <a:t>24/5/2024</a:t>
            </a:fld>
            <a:endParaRPr lang="el-GR"/>
          </a:p>
        </p:txBody>
      </p:sp>
      <p:sp>
        <p:nvSpPr>
          <p:cNvPr id="4" name="Θέση εικόνας διαφάνειας 3">
            <a:extLst>
              <a:ext uri="{FF2B5EF4-FFF2-40B4-BE49-F238E27FC236}">
                <a16:creationId xmlns:a16="http://schemas.microsoft.com/office/drawing/2014/main" id="{C8B70A5A-0DF9-B540-513A-5C3E3B0B88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Θέση σημειώσεων 4">
            <a:extLst>
              <a:ext uri="{FF2B5EF4-FFF2-40B4-BE49-F238E27FC236}">
                <a16:creationId xmlns:a16="http://schemas.microsoft.com/office/drawing/2014/main" id="{2B7209AC-5A09-83A6-8881-17C340A3E6F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AAE3BC9-EF7B-BD3F-A2D4-96733F3D227C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9C7A75E-ADEC-5D02-2A96-1067F4CEFA5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162D671-F686-46B0-AF97-4D49E7FF96D3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83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l-GR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l-GR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l-GR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l-GR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l-GR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A0E80E-0C0A-5733-5123-6D2136680C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9B15E3-A145-8B91-39FC-62A5D1FA350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8FE68-5FF8-08B2-CDEF-A60148A69B9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B7A25D-6B1A-4611-A1FD-33FAEB391D19}" type="slidenum">
              <a:t>47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A6A66E05-B83F-072F-57C0-4A9EAD22678B}"/>
              </a:ext>
            </a:extLst>
          </p:cNvPr>
          <p:cNvSpPr/>
          <p:nvPr/>
        </p:nvSpPr>
        <p:spPr>
          <a:xfrm>
            <a:off x="3172" y="6400800"/>
            <a:ext cx="12188823" cy="457200"/>
          </a:xfrm>
          <a:prstGeom prst="rect">
            <a:avLst/>
          </a:prstGeom>
          <a:solidFill>
            <a:srgbClr val="AB73D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7269F43B-B931-F834-69F1-F930B7B0A2B0}"/>
              </a:ext>
            </a:extLst>
          </p:cNvPr>
          <p:cNvSpPr/>
          <p:nvPr/>
        </p:nvSpPr>
        <p:spPr>
          <a:xfrm>
            <a:off x="18" y="6334313"/>
            <a:ext cx="12188823" cy="64008"/>
          </a:xfrm>
          <a:prstGeom prst="rect">
            <a:avLst/>
          </a:prstGeom>
          <a:solidFill>
            <a:srgbClr val="7933AC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F63BA1-05A4-1026-12F7-4118469A7A4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>
              <a:defRPr sz="8000">
                <a:solidFill>
                  <a:srgbClr val="262626"/>
                </a:solidFill>
              </a:defRPr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8D3DC35-AF41-D711-F925-D9E8F281338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00050" y="4455624"/>
            <a:ext cx="10058400" cy="1143000"/>
          </a:xfrm>
        </p:spPr>
        <p:txBody>
          <a:bodyPr lIns="91440" rIns="91440"/>
          <a:lstStyle>
            <a:lvl1pPr marL="0" indent="0">
              <a:buNone/>
              <a:defRPr sz="2400" cap="all" spc="200">
                <a:solidFill>
                  <a:srgbClr val="637052"/>
                </a:solidFill>
                <a:latin typeface="Calibri Light"/>
              </a:defRPr>
            </a:lvl1pPr>
          </a:lstStyle>
          <a:p>
            <a:pPr lvl="0"/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1DD4E27-3CC8-5E08-9097-3ACFF6F1F8E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CF7A1A-7A62-4538-9AE1-A5705C083CC8}" type="datetime1">
              <a:rPr lang="el-GR"/>
              <a:pPr lvl="0"/>
              <a:t>24/5/2024</a:t>
            </a:fld>
            <a:endParaRPr lang="el-G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EB4ADCB-3B79-18F3-2629-201B374251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8119542-5593-6579-BEF8-509380812E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CD4D63-4BE9-4E62-9BC5-CB2E866824C3}" type="slidenum">
              <a:t>‹#›</a:t>
            </a:fld>
            <a:endParaRPr lang="el-GR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5D8D4F-4842-EFD8-A826-211D6F08CD2E}"/>
              </a:ext>
            </a:extLst>
          </p:cNvPr>
          <p:cNvCxnSpPr/>
          <p:nvPr/>
        </p:nvCxnSpPr>
        <p:spPr>
          <a:xfrm>
            <a:off x="1207657" y="4343400"/>
            <a:ext cx="9875520" cy="0"/>
          </a:xfrm>
          <a:prstGeom prst="straightConnector1">
            <a:avLst/>
          </a:prstGeom>
          <a:noFill/>
          <a:ln w="6345" cap="flat">
            <a:solidFill>
              <a:srgbClr val="7F7F7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4182208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BE4E-A448-B52B-78E7-5CD48F27010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7EE42-F2F1-5A50-D116-BFE505E3A0C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9B539-29C6-DC35-15F4-012670B441B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12F781-88E4-4778-B81E-7CC5544C6C9B}" type="datetime1">
              <a:rPr lang="el-GR"/>
              <a:pPr lvl="0"/>
              <a:t>24/5/2024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75709-86A7-9CDD-BC2F-EAFBCED8411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7335C-E2C0-D743-A0FB-BB93474DBB6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946648-A6DD-44E5-888C-7222B4824BA7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4155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76D550A1-6D1B-C351-95AA-9299631510CC}"/>
              </a:ext>
            </a:extLst>
          </p:cNvPr>
          <p:cNvSpPr/>
          <p:nvPr/>
        </p:nvSpPr>
        <p:spPr>
          <a:xfrm>
            <a:off x="3172" y="6400800"/>
            <a:ext cx="12188823" cy="457200"/>
          </a:xfrm>
          <a:prstGeom prst="rect">
            <a:avLst/>
          </a:prstGeom>
          <a:solidFill>
            <a:srgbClr val="AB73D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0E2AD130-D969-2383-50B5-9A3A6C6B2E97}"/>
              </a:ext>
            </a:extLst>
          </p:cNvPr>
          <p:cNvSpPr/>
          <p:nvPr/>
        </p:nvSpPr>
        <p:spPr>
          <a:xfrm>
            <a:off x="18" y="6334313"/>
            <a:ext cx="12188823" cy="64008"/>
          </a:xfrm>
          <a:prstGeom prst="rect">
            <a:avLst/>
          </a:prstGeom>
          <a:solidFill>
            <a:srgbClr val="7933AC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Vertical Title 1">
            <a:extLst>
              <a:ext uri="{FF2B5EF4-FFF2-40B4-BE49-F238E27FC236}">
                <a16:creationId xmlns:a16="http://schemas.microsoft.com/office/drawing/2014/main" id="{CACA2403-B203-13D0-0070-1761404708B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414780"/>
            <a:ext cx="2628899" cy="575741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5" name="Vertical Text Placeholder 2">
            <a:extLst>
              <a:ext uri="{FF2B5EF4-FFF2-40B4-BE49-F238E27FC236}">
                <a16:creationId xmlns:a16="http://schemas.microsoft.com/office/drawing/2014/main" id="{EF773C95-4087-C74E-E8B0-ECBE5C76617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414780"/>
            <a:ext cx="7734296" cy="5757419"/>
          </a:xfrm>
        </p:spPr>
        <p:txBody>
          <a:bodyPr vert="eaVert" lIns="45720" tIns="0" rIns="4572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6D2BE8E-00F3-8A40-C8BB-D26A4BE5591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E2DB63-0D42-4BC7-B91E-4E04CCFCB695}" type="datetime1">
              <a:rPr lang="el-GR"/>
              <a:pPr lvl="0"/>
              <a:t>24/5/2024</a:t>
            </a:fld>
            <a:endParaRPr lang="el-G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716C260-C2AF-DBBD-282E-3161A5FA04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007339A-1450-9A63-3E06-715B59801D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680474-C3F8-4D82-8007-884B10FE613E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409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3C263-2DE0-57D1-0E5A-29DB1469EEA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2610D-3AE2-EB1C-0850-D98C5EE00EB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2C94D-F94A-7E6E-58EE-435B4FEEEE4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71DA5C-7193-47AF-963E-898505C92433}" type="datetime1">
              <a:rPr lang="el-GR"/>
              <a:pPr lvl="0"/>
              <a:t>24/5/2024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35F95-1774-7B5F-57DB-A2E2DB1339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874AA-F5F7-733D-3758-FBE5AC50303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3D84C2-754F-4EED-8B29-3457F5DB4E38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469276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7B0CFF4-DFD6-12C3-EEC6-8BC52E4722D1}"/>
              </a:ext>
            </a:extLst>
          </p:cNvPr>
          <p:cNvSpPr/>
          <p:nvPr/>
        </p:nvSpPr>
        <p:spPr>
          <a:xfrm>
            <a:off x="3172" y="6400800"/>
            <a:ext cx="12188823" cy="457200"/>
          </a:xfrm>
          <a:prstGeom prst="rect">
            <a:avLst/>
          </a:prstGeom>
          <a:solidFill>
            <a:srgbClr val="AB73D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715C4494-511F-4C46-460D-0B542A8431E5}"/>
              </a:ext>
            </a:extLst>
          </p:cNvPr>
          <p:cNvSpPr/>
          <p:nvPr/>
        </p:nvSpPr>
        <p:spPr>
          <a:xfrm>
            <a:off x="18" y="6334313"/>
            <a:ext cx="12188823" cy="64008"/>
          </a:xfrm>
          <a:prstGeom prst="rect">
            <a:avLst/>
          </a:prstGeom>
          <a:solidFill>
            <a:srgbClr val="7933AC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5F459BF-926F-F8DC-C62B-57D510ACA1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>
              <a:defRPr sz="8000">
                <a:solidFill>
                  <a:srgbClr val="262626"/>
                </a:solidFill>
              </a:defRPr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3D5EAFF-FA52-36A5-53F9-E4F609D8BF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/>
          <a:lstStyle>
            <a:lvl1pPr marL="0" indent="0">
              <a:buNone/>
              <a:defRPr sz="2400" cap="all" spc="200">
                <a:solidFill>
                  <a:srgbClr val="637052"/>
                </a:solidFill>
                <a:latin typeface="Calibri Light"/>
              </a:defRPr>
            </a:lvl1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5D8E4F9-BCBF-FB62-CAEA-3CA7FC76D56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9AFB53-04E5-4A83-BD56-50C973B52ADC}" type="datetime1">
              <a:rPr lang="el-GR"/>
              <a:pPr lvl="0"/>
              <a:t>24/5/2024</a:t>
            </a:fld>
            <a:endParaRPr lang="el-G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0BFBB52-C1E3-E94B-054D-31A6E652D7C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1C64278-2755-1202-881B-2D09F197846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868F63-70EF-4FA5-B83C-E290046A684F}" type="slidenum">
              <a:t>‹#›</a:t>
            </a:fld>
            <a:endParaRPr lang="el-GR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B7FEDC-3AAA-E54E-221D-037B87B72326}"/>
              </a:ext>
            </a:extLst>
          </p:cNvPr>
          <p:cNvCxnSpPr/>
          <p:nvPr/>
        </p:nvCxnSpPr>
        <p:spPr>
          <a:xfrm>
            <a:off x="1207657" y="4343400"/>
            <a:ext cx="9875520" cy="0"/>
          </a:xfrm>
          <a:prstGeom prst="straightConnector1">
            <a:avLst/>
          </a:prstGeom>
          <a:noFill/>
          <a:ln w="6345" cap="flat">
            <a:solidFill>
              <a:srgbClr val="7F7F7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285266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011AB8C3-8EA7-E0CF-7227-3824747F0BE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7FB76-F3E7-D713-F584-CE2C0EDFB1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97280" y="1845734"/>
            <a:ext cx="4937760" cy="40233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A64D2-43C9-2CF1-779E-2259A948A42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217920" y="1845734"/>
            <a:ext cx="4937760" cy="40233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A6514-9DCD-B7CD-B31F-B792F7610AD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C804EA-7193-45F6-898C-A790D7E01509}" type="datetime1">
              <a:rPr lang="el-GR"/>
              <a:pPr lvl="0"/>
              <a:t>24/5/2024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D0375-2810-81A8-CF7D-F1B885A2B27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35FE3-D6B0-9FBD-AECD-7D539F0F71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666A64-B41F-4898-B4A1-73C96CCDD4E2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549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9">
            <a:extLst>
              <a:ext uri="{FF2B5EF4-FFF2-40B4-BE49-F238E27FC236}">
                <a16:creationId xmlns:a16="http://schemas.microsoft.com/office/drawing/2014/main" id="{6448AD21-D8D4-3F26-44D2-9E7C508D9A1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83940-039A-6F2F-95EE-2ADEC7A034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97280" y="1846054"/>
            <a:ext cx="4937760" cy="736284"/>
          </a:xfrm>
        </p:spPr>
        <p:txBody>
          <a:bodyPr lIns="91440" rIns="91440" anchor="ctr"/>
          <a:lstStyle>
            <a:lvl1pPr marL="0" indent="0">
              <a:buNone/>
              <a:defRPr cap="all">
                <a:solidFill>
                  <a:srgbClr val="637052"/>
                </a:solidFill>
              </a:defRPr>
            </a:lvl1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B94C8-A675-20EC-0C7E-9B4E62BC2FE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097280" y="2582329"/>
            <a:ext cx="4937760" cy="337819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A077F5-EDD2-F8EF-A142-1C9D470483EB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217920" y="1846054"/>
            <a:ext cx="4937760" cy="736284"/>
          </a:xfrm>
        </p:spPr>
        <p:txBody>
          <a:bodyPr lIns="91440" rIns="91440" anchor="ctr"/>
          <a:lstStyle>
            <a:lvl1pPr marL="0" indent="0">
              <a:buNone/>
              <a:defRPr cap="all">
                <a:solidFill>
                  <a:srgbClr val="637052"/>
                </a:solidFill>
              </a:defRPr>
            </a:lvl1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A2CB5D-3683-1F35-5A97-5FC7FBE263BC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217920" y="2582329"/>
            <a:ext cx="4937760" cy="337819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C4AC2E-B13A-A3B9-A093-EC20D176A7A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8D592A-9E88-43E1-9E43-3ECD51776B76}" type="datetime1">
              <a:rPr lang="el-GR"/>
              <a:pPr lvl="0"/>
              <a:t>24/5/2024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5A0572-A455-01EA-CD9D-61F7C080E1B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90D94F-C758-67B4-381F-C23FB5A1EBB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A36391-C347-49B8-8DE6-455473276633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0780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A184-54CF-067D-8C8A-1EE162229D5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F20EDD-6843-EEB3-E480-F79189962BF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7BEBF2-1F7A-45A3-8B25-777B63B0A8F1}" type="datetime1">
              <a:rPr lang="el-GR"/>
              <a:pPr lvl="0"/>
              <a:t>24/5/2024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7A0A0D-EB0B-0D91-D0A7-6653BEA9414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CC4A1-8B09-185B-0878-62B7A14599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76AB5E-038D-47BA-8E29-89DE32703B8B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857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5309A6-E60B-B510-9261-3FFA263D19BC}"/>
              </a:ext>
            </a:extLst>
          </p:cNvPr>
          <p:cNvSpPr/>
          <p:nvPr/>
        </p:nvSpPr>
        <p:spPr>
          <a:xfrm>
            <a:off x="3172" y="6400800"/>
            <a:ext cx="12188823" cy="457200"/>
          </a:xfrm>
          <a:prstGeom prst="rect">
            <a:avLst/>
          </a:prstGeom>
          <a:solidFill>
            <a:srgbClr val="AB73D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A2AA831-F82E-7906-A0B8-43F12F078CD8}"/>
              </a:ext>
            </a:extLst>
          </p:cNvPr>
          <p:cNvSpPr/>
          <p:nvPr/>
        </p:nvSpPr>
        <p:spPr>
          <a:xfrm>
            <a:off x="18" y="6334313"/>
            <a:ext cx="12188823" cy="64008"/>
          </a:xfrm>
          <a:prstGeom prst="rect">
            <a:avLst/>
          </a:prstGeom>
          <a:solidFill>
            <a:srgbClr val="7933AC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F8F759CD-A7F1-923A-4FFD-ED018670B5A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7CBFEA-18BC-47BF-BD32-34744FDFBC66}" type="datetime1">
              <a:rPr lang="el-GR"/>
              <a:pPr lvl="0"/>
              <a:t>24/5/2024</a:t>
            </a:fld>
            <a:endParaRPr lang="el-GR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291A06A3-3C24-336E-1BDE-438C90169E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65D7B7C-98BD-C2DF-61D4-B8CCB1D5F73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01626A-0286-47B6-9BF2-4A56993848BA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836505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D28AA60-C115-94D4-C8FA-85AC96ED8F92}"/>
              </a:ext>
            </a:extLst>
          </p:cNvPr>
          <p:cNvSpPr/>
          <p:nvPr/>
        </p:nvSpPr>
        <p:spPr>
          <a:xfrm>
            <a:off x="18" y="0"/>
            <a:ext cx="4050792" cy="6858000"/>
          </a:xfrm>
          <a:prstGeom prst="rect">
            <a:avLst/>
          </a:prstGeom>
          <a:solidFill>
            <a:srgbClr val="AB73D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551DBFFD-04BD-AE2D-046B-E75A10C9161F}"/>
              </a:ext>
            </a:extLst>
          </p:cNvPr>
          <p:cNvSpPr/>
          <p:nvPr/>
        </p:nvSpPr>
        <p:spPr>
          <a:xfrm>
            <a:off x="4040075" y="0"/>
            <a:ext cx="64008" cy="6858000"/>
          </a:xfrm>
          <a:prstGeom prst="rect">
            <a:avLst/>
          </a:prstGeom>
          <a:solidFill>
            <a:srgbClr val="7933AC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454C87-B3CE-BA2F-C7A7-F9BFBE13F6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594360"/>
            <a:ext cx="3200400" cy="2286000"/>
          </a:xfr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7AFA37-CAFE-BCA3-35DF-F116A0DF4CC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33FAB36-52E3-145A-C608-986D85C63EC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19"/>
          </a:xfrm>
        </p:spPr>
        <p:txBody>
          <a:bodyPr lIns="91440" rIns="91440"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4002904C-E25E-7FDD-E6F1-56A23A3248E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65511" y="6459787"/>
            <a:ext cx="2618512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80B0AE0F-1FBD-425E-B899-EB7F8DC999F2}" type="datetime1">
              <a:rPr lang="el-GR"/>
              <a:pPr lvl="0"/>
              <a:t>24/5/2024</a:t>
            </a:fld>
            <a:endParaRPr lang="el-GR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C41CA28-BCB4-A50A-6474-A453836712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800600" y="6459787"/>
            <a:ext cx="4648196" cy="365129"/>
          </a:xfrm>
        </p:spPr>
        <p:txBody>
          <a:bodyPr anchorCtr="0"/>
          <a:lstStyle>
            <a:lvl1pPr algn="l">
              <a:defRPr>
                <a:solidFill>
                  <a:srgbClr val="637052"/>
                </a:solidFill>
              </a:defRPr>
            </a:lvl1pPr>
          </a:lstStyle>
          <a:p>
            <a:pPr lvl="0"/>
            <a:endParaRPr lang="el-GR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8D36A7C8-F0F8-A777-3320-7AA9218715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637052"/>
                </a:solidFill>
              </a:defRPr>
            </a:lvl1pPr>
          </a:lstStyle>
          <a:p>
            <a:pPr lvl="0"/>
            <a:fld id="{CAEBAB4E-2CB8-45E8-AEB9-4E9AB348C15F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2184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27BD19D9-E137-DBA3-C1D9-C7D33A5B7916}"/>
              </a:ext>
            </a:extLst>
          </p:cNvPr>
          <p:cNvSpPr/>
          <p:nvPr/>
        </p:nvSpPr>
        <p:spPr>
          <a:xfrm>
            <a:off x="0" y="4953003"/>
            <a:ext cx="12188823" cy="1904996"/>
          </a:xfrm>
          <a:prstGeom prst="rect">
            <a:avLst/>
          </a:prstGeom>
          <a:solidFill>
            <a:srgbClr val="AB73D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003ABA8-E03F-C084-F582-00EBA81235BD}"/>
              </a:ext>
            </a:extLst>
          </p:cNvPr>
          <p:cNvSpPr/>
          <p:nvPr/>
        </p:nvSpPr>
        <p:spPr>
          <a:xfrm>
            <a:off x="18" y="4915073"/>
            <a:ext cx="12188823" cy="64008"/>
          </a:xfrm>
          <a:prstGeom prst="rect">
            <a:avLst/>
          </a:prstGeom>
          <a:solidFill>
            <a:srgbClr val="7933AC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1824C1-DE79-38C6-6E56-DE2F28EC4E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D5B4C17-D689-3BF2-FFAF-0C5EFCA57289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8" y="0"/>
            <a:ext cx="12191987" cy="4915073"/>
          </a:xfrm>
          <a:blipFill>
            <a:blip r:embed="rId2"/>
            <a:stretch>
              <a:fillRect/>
            </a:stretch>
          </a:blipFill>
        </p:spPr>
        <p:txBody>
          <a:bodyPr lIns="457200" tIns="457200"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el-GR"/>
              <a:t>Κάντε κλικ στο εικονίδιο για να προσθέσετε εικόνα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7382F70-1BFE-5F24-806C-D30DE1C4676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9183CBE8-DECA-124F-228D-C559CE5228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276C57-ADE2-4014-A595-D18AA2FDB7E5}" type="datetime1">
              <a:rPr lang="el-GR"/>
              <a:pPr lvl="0"/>
              <a:t>24/5/2024</a:t>
            </a:fld>
            <a:endParaRPr lang="el-GR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6E8D86C-4BFB-AF79-FFD1-A55FF986B5E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l-GR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904B3118-EB46-8EDA-DCAF-126F3AA567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C450A1-9963-486F-A03A-8855E0EAC2A2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378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9342C07D-479A-14D4-58F5-F1FF5A990287}"/>
              </a:ext>
            </a:extLst>
          </p:cNvPr>
          <p:cNvSpPr/>
          <p:nvPr/>
        </p:nvSpPr>
        <p:spPr>
          <a:xfrm>
            <a:off x="0" y="6400800"/>
            <a:ext cx="12191996" cy="457200"/>
          </a:xfrm>
          <a:prstGeom prst="rect">
            <a:avLst/>
          </a:prstGeom>
          <a:solidFill>
            <a:srgbClr val="AB73D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F479D33-9F49-6DC5-13FD-6DF417B1210B}"/>
              </a:ext>
            </a:extLst>
          </p:cNvPr>
          <p:cNvSpPr/>
          <p:nvPr/>
        </p:nvSpPr>
        <p:spPr>
          <a:xfrm>
            <a:off x="0" y="6334313"/>
            <a:ext cx="12191996" cy="66001"/>
          </a:xfrm>
          <a:prstGeom prst="rect">
            <a:avLst/>
          </a:prstGeom>
          <a:solidFill>
            <a:srgbClr val="7933AC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B1ABA3A-C9DF-6FDE-E37B-2CD68D77D0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80" y="286600"/>
            <a:ext cx="10058400" cy="14507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/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08BB65D-9D14-D65B-21F8-B43D0E20A4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anchor="t" anchorCtr="0" compatLnSpc="1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DF316E2-91BA-6389-08C6-B4C9042AA67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1097280" y="6459787"/>
            <a:ext cx="247227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9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fld id="{CC1D5C6B-0144-408E-A383-7A5C64F78FF4}" type="datetime1">
              <a:rPr lang="el-GR"/>
              <a:pPr lvl="0"/>
              <a:t>24/5/2024</a:t>
            </a:fld>
            <a:endParaRPr lang="el-G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DA1DEAE-6D10-3613-4CAF-E78DC0F093F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686184" y="6459787"/>
            <a:ext cx="4822801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900" b="0" i="0" u="none" strike="noStrike" kern="1200" cap="all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endParaRPr lang="el-G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E2367D-56E9-0694-C782-10AC52EDF4D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9900455" y="6459787"/>
            <a:ext cx="131202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105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fld id="{FA0E6C4B-3B06-4A65-B2F1-23C4BF7F6A47}" type="slidenum">
              <a:t>‹#›</a:t>
            </a:fld>
            <a:endParaRPr lang="el-GR"/>
          </a:p>
        </p:txBody>
      </p:sp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id="{A9706A6B-492F-47C5-6696-189D97F7F0A0}"/>
              </a:ext>
            </a:extLst>
          </p:cNvPr>
          <p:cNvCxnSpPr/>
          <p:nvPr/>
        </p:nvCxnSpPr>
        <p:spPr>
          <a:xfrm>
            <a:off x="1193529" y="1737844"/>
            <a:ext cx="9966960" cy="0"/>
          </a:xfrm>
          <a:prstGeom prst="straightConnector1">
            <a:avLst/>
          </a:prstGeom>
          <a:noFill/>
          <a:ln w="6345" cap="flat">
            <a:solidFill>
              <a:srgbClr val="7F7F7F"/>
            </a:solidFill>
            <a:prstDash val="solid"/>
            <a:miter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85000"/>
        </a:lnSpc>
        <a:spcBef>
          <a:spcPts val="0"/>
        </a:spcBef>
        <a:spcAft>
          <a:spcPts val="0"/>
        </a:spcAft>
        <a:buNone/>
        <a:tabLst/>
        <a:defRPr lang="el-GR" sz="4800" b="0" i="0" u="none" strike="noStrike" kern="1200" cap="none" spc="-50" baseline="0">
          <a:solidFill>
            <a:srgbClr val="404040"/>
          </a:solidFill>
          <a:uFillTx/>
          <a:latin typeface="Calibri Light"/>
        </a:defRPr>
      </a:lvl1pPr>
    </p:titleStyle>
    <p:bodyStyle>
      <a:lvl1pPr marL="91440" marR="0" lvl="0" indent="-91440" algn="l" defTabSz="914400" rtl="0" fontAlgn="auto" hangingPunct="1">
        <a:lnSpc>
          <a:spcPct val="90000"/>
        </a:lnSpc>
        <a:spcBef>
          <a:spcPts val="1200"/>
        </a:spcBef>
        <a:spcAft>
          <a:spcPts val="200"/>
        </a:spcAft>
        <a:buClr>
          <a:srgbClr val="7933AC"/>
        </a:buClr>
        <a:buSzPct val="100000"/>
        <a:buFont typeface="Calibri" pitchFamily="34"/>
        <a:buChar char=" "/>
        <a:tabLst/>
        <a:defRPr lang="el-GR" sz="2000" b="0" i="0" u="none" strike="noStrike" kern="1200" cap="none" spc="0" baseline="0">
          <a:solidFill>
            <a:srgbClr val="404040"/>
          </a:solidFill>
          <a:uFillTx/>
          <a:latin typeface="Calibri"/>
        </a:defRPr>
      </a:lvl1pPr>
      <a:lvl2pPr marL="384048" marR="0" lvl="1" indent="-182880" algn="l" defTabSz="914400" rtl="0" fontAlgn="auto" hangingPunct="1">
        <a:lnSpc>
          <a:spcPct val="90000"/>
        </a:lnSpc>
        <a:spcBef>
          <a:spcPts val="200"/>
        </a:spcBef>
        <a:spcAft>
          <a:spcPts val="400"/>
        </a:spcAft>
        <a:buClr>
          <a:srgbClr val="7933AC"/>
        </a:buClr>
        <a:buSzPct val="100000"/>
        <a:buFont typeface="Calibri" pitchFamily="34"/>
        <a:buChar char="◦"/>
        <a:tabLst/>
        <a:defRPr lang="el-GR" sz="1800" b="0" i="0" u="none" strike="noStrike" kern="1200" cap="none" spc="0" baseline="0">
          <a:solidFill>
            <a:srgbClr val="404040"/>
          </a:solidFill>
          <a:uFillTx/>
          <a:latin typeface="Calibri"/>
        </a:defRPr>
      </a:lvl2pPr>
      <a:lvl3pPr marL="566928" marR="0" lvl="2" indent="-182880" algn="l" defTabSz="914400" rtl="0" fontAlgn="auto" hangingPunct="1">
        <a:lnSpc>
          <a:spcPct val="90000"/>
        </a:lnSpc>
        <a:spcBef>
          <a:spcPts val="200"/>
        </a:spcBef>
        <a:spcAft>
          <a:spcPts val="400"/>
        </a:spcAft>
        <a:buClr>
          <a:srgbClr val="7933AC"/>
        </a:buClr>
        <a:buSzPct val="100000"/>
        <a:buFont typeface="Calibri" pitchFamily="34"/>
        <a:buChar char="◦"/>
        <a:tabLst/>
        <a:defRPr lang="el-GR" sz="1400" b="0" i="0" u="none" strike="noStrike" kern="1200" cap="none" spc="0" baseline="0">
          <a:solidFill>
            <a:srgbClr val="404040"/>
          </a:solidFill>
          <a:uFillTx/>
          <a:latin typeface="Calibri"/>
        </a:defRPr>
      </a:lvl3pPr>
      <a:lvl4pPr marL="749808" marR="0" lvl="3" indent="-182880" algn="l" defTabSz="914400" rtl="0" fontAlgn="auto" hangingPunct="1">
        <a:lnSpc>
          <a:spcPct val="90000"/>
        </a:lnSpc>
        <a:spcBef>
          <a:spcPts val="200"/>
        </a:spcBef>
        <a:spcAft>
          <a:spcPts val="400"/>
        </a:spcAft>
        <a:buClr>
          <a:srgbClr val="7933AC"/>
        </a:buClr>
        <a:buSzPct val="100000"/>
        <a:buFont typeface="Calibri" pitchFamily="34"/>
        <a:buChar char="◦"/>
        <a:tabLst/>
        <a:defRPr lang="el-GR" sz="1400" b="0" i="0" u="none" strike="noStrike" kern="1200" cap="none" spc="0" baseline="0">
          <a:solidFill>
            <a:srgbClr val="404040"/>
          </a:solidFill>
          <a:uFillTx/>
          <a:latin typeface="Calibri"/>
        </a:defRPr>
      </a:lvl4pPr>
      <a:lvl5pPr marL="932688" marR="0" lvl="4" indent="-182880" algn="l" defTabSz="914400" rtl="0" fontAlgn="auto" hangingPunct="1">
        <a:lnSpc>
          <a:spcPct val="90000"/>
        </a:lnSpc>
        <a:spcBef>
          <a:spcPts val="200"/>
        </a:spcBef>
        <a:spcAft>
          <a:spcPts val="400"/>
        </a:spcAft>
        <a:buClr>
          <a:srgbClr val="7933AC"/>
        </a:buClr>
        <a:buSzPct val="100000"/>
        <a:buFont typeface="Calibri" pitchFamily="34"/>
        <a:buChar char="◦"/>
        <a:tabLst/>
        <a:defRPr lang="el-GR" sz="1400" b="0" i="0" u="none" strike="noStrike" kern="1200" cap="none" spc="0" baseline="0">
          <a:solidFill>
            <a:srgbClr val="40404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8633BE-43CE-CAE1-812F-570F50F8C41C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l-GR"/>
              <a:t>Επείγοντα στην ογκολογία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3302E56-7AAE-36FC-591B-F5233FD36E5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lvl="0">
              <a:lnSpc>
                <a:spcPct val="70000"/>
              </a:lnSpc>
            </a:pPr>
            <a:r>
              <a:rPr lang="el-GR" sz="1400" b="1"/>
              <a:t>Μαρουσα κουβελα</a:t>
            </a:r>
          </a:p>
          <a:p>
            <a:pPr lvl="0">
              <a:lnSpc>
                <a:spcPct val="70000"/>
              </a:lnSpc>
            </a:pPr>
            <a:r>
              <a:rPr lang="el-GR" sz="1400" b="1"/>
              <a:t>Πνευμονολογος</a:t>
            </a:r>
          </a:p>
          <a:p>
            <a:pPr lvl="0">
              <a:lnSpc>
                <a:spcPct val="70000"/>
              </a:lnSpc>
            </a:pPr>
            <a:r>
              <a:rPr lang="el-GR" sz="1400" b="1"/>
              <a:t>Ακαδημαϊκοσ υποτροφοσ εκπα</a:t>
            </a:r>
          </a:p>
          <a:p>
            <a:pPr lvl="0">
              <a:lnSpc>
                <a:spcPct val="70000"/>
              </a:lnSpc>
            </a:pPr>
            <a:r>
              <a:rPr lang="el-GR" sz="1400" b="1"/>
              <a:t>Ογκολογικο τμημα – γ’πανεπιστημιακη παθολογικη κλινικη ννθα «η σωτηρια»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Αποτέλεσμα εικόνας για bisphosphonates mechanism of action">
            <a:extLst>
              <a:ext uri="{FF2B5EF4-FFF2-40B4-BE49-F238E27FC236}">
                <a16:creationId xmlns:a16="http://schemas.microsoft.com/office/drawing/2014/main" id="{35783DBB-C166-FF4E-1995-5A08649D98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0154" y="659822"/>
            <a:ext cx="9538856" cy="55383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Τίτλος 3">
            <a:extLst>
              <a:ext uri="{FF2B5EF4-FFF2-40B4-BE49-F238E27FC236}">
                <a16:creationId xmlns:a16="http://schemas.microsoft.com/office/drawing/2014/main" id="{A5191794-1DCD-4579-27F7-26A13CA36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0"/>
            <a:ext cx="10058400" cy="684361"/>
          </a:xfrm>
        </p:spPr>
        <p:txBody>
          <a:bodyPr>
            <a:normAutofit fontScale="90000"/>
          </a:bodyPr>
          <a:lstStyle/>
          <a:p>
            <a:r>
              <a:rPr lang="el-GR" dirty="0" err="1"/>
              <a:t>Διφωσφονικά</a:t>
            </a:r>
            <a:endParaRPr lang="el-G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6EEE6DE-0490-A619-37BB-3CA1E3BBD9B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/>
              <a:t>Επείγοντα στην ογκολογία</a:t>
            </a:r>
          </a:p>
        </p:txBody>
      </p:sp>
      <p:pic>
        <p:nvPicPr>
          <p:cNvPr id="3" name="Εικόνα 4">
            <a:extLst>
              <a:ext uri="{FF2B5EF4-FFF2-40B4-BE49-F238E27FC236}">
                <a16:creationId xmlns:a16="http://schemas.microsoft.com/office/drawing/2014/main" id="{FF51926E-4867-F1F0-1E25-0F56D80E09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97" t="32679" r="28309" b="23791"/>
          <a:stretch>
            <a:fillRect/>
          </a:stretch>
        </p:blipFill>
        <p:spPr>
          <a:xfrm>
            <a:off x="2572865" y="2142567"/>
            <a:ext cx="6505955" cy="39534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Οβάλ 3">
            <a:extLst>
              <a:ext uri="{FF2B5EF4-FFF2-40B4-BE49-F238E27FC236}">
                <a16:creationId xmlns:a16="http://schemas.microsoft.com/office/drawing/2014/main" id="{7BDC17D6-C8DE-1705-F22E-D66F7DE4DA82}"/>
              </a:ext>
            </a:extLst>
          </p:cNvPr>
          <p:cNvSpPr/>
          <p:nvPr/>
        </p:nvSpPr>
        <p:spPr>
          <a:xfrm>
            <a:off x="6296028" y="2923620"/>
            <a:ext cx="2400300" cy="73342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38103" cap="flat">
            <a:solidFill>
              <a:srgbClr val="7030A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38D369-92CD-BA8E-57B8-431EC59BE5D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/>
              <a:t>Επιπλοκές από τοπική επέκταση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0F4A2C6-290B-9EAA-3912-B1CBC4BB7C4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97280" y="1845734"/>
            <a:ext cx="3163631" cy="4404235"/>
          </a:xfrm>
        </p:spPr>
        <p:txBody>
          <a:bodyPr/>
          <a:lstStyle/>
          <a:p>
            <a:pPr lvl="0" indent="-359999">
              <a:lnSpc>
                <a:spcPct val="80000"/>
              </a:lnSpc>
              <a:buFont typeface="Wingdings" pitchFamily="2"/>
              <a:buChar char="§"/>
            </a:pPr>
            <a:r>
              <a:rPr lang="el-GR" sz="2200"/>
              <a:t>Αγγειακές επιπλοκές</a:t>
            </a:r>
          </a:p>
          <a:p>
            <a:pPr lvl="1">
              <a:lnSpc>
                <a:spcPct val="100000"/>
              </a:lnSpc>
            </a:pPr>
            <a:r>
              <a:rPr lang="el-GR" sz="1900"/>
              <a:t>Φλεβική θρομβοεμβολική νόσος</a:t>
            </a:r>
          </a:p>
          <a:p>
            <a:pPr lvl="1">
              <a:lnSpc>
                <a:spcPct val="100000"/>
              </a:lnSpc>
            </a:pPr>
            <a:r>
              <a:rPr lang="el-GR" sz="1900"/>
              <a:t>Σύνδρομο άνω κοίλης φλέβας</a:t>
            </a:r>
          </a:p>
          <a:p>
            <a:pPr lvl="1">
              <a:lnSpc>
                <a:spcPct val="100000"/>
              </a:lnSpc>
            </a:pPr>
            <a:r>
              <a:rPr lang="el-GR" sz="1900"/>
              <a:t>Αιμορραγία γαστρεντερικού</a:t>
            </a:r>
          </a:p>
          <a:p>
            <a:pPr lvl="1">
              <a:lnSpc>
                <a:spcPct val="100000"/>
              </a:lnSpc>
            </a:pPr>
            <a:r>
              <a:rPr lang="el-GR" sz="1900"/>
              <a:t>Αιμόπτυση</a:t>
            </a:r>
          </a:p>
          <a:p>
            <a:pPr lvl="0" indent="-359999">
              <a:buFont typeface="Wingdings" pitchFamily="2"/>
              <a:buChar char="§"/>
            </a:pPr>
            <a:r>
              <a:rPr lang="el-GR" sz="2200"/>
              <a:t>Νευρολογικές επιπλοκές</a:t>
            </a:r>
          </a:p>
          <a:p>
            <a:pPr lvl="1">
              <a:lnSpc>
                <a:spcPct val="100000"/>
              </a:lnSpc>
            </a:pPr>
            <a:r>
              <a:rPr lang="el-GR" sz="1900"/>
              <a:t>Κακοήθης πίεση νωτιαίου μυελού</a:t>
            </a:r>
          </a:p>
          <a:p>
            <a:pPr lvl="1">
              <a:lnSpc>
                <a:spcPct val="100000"/>
              </a:lnSpc>
            </a:pPr>
            <a:r>
              <a:rPr lang="el-GR" sz="1900"/>
              <a:t>Αυξημένη ενδοκρανιακή πίεση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DD364-3D38-BB9F-151D-118CC1E1C4A2}"/>
              </a:ext>
            </a:extLst>
          </p:cNvPr>
          <p:cNvSpPr txBox="1"/>
          <p:nvPr/>
        </p:nvSpPr>
        <p:spPr>
          <a:xfrm>
            <a:off x="6096003" y="2045613"/>
            <a:ext cx="2972586" cy="24334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91440" marR="0" lvl="0" indent="-359999" algn="l" defTabSz="914400" rtl="0" fontAlgn="auto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7933AC"/>
              </a:buClr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2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rPr>
              <a:t>Απόφραξη</a:t>
            </a:r>
          </a:p>
          <a:p>
            <a:pPr marL="384048" marR="0" lvl="1" indent="-182880" algn="l" defTabSz="914400" rtl="0" fontAlgn="auto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7933AC"/>
              </a:buClr>
              <a:buSzPct val="100000"/>
              <a:buFont typeface="Calibri" pitchFamily="34"/>
              <a:buChar char="◦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9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rPr>
              <a:t>Απόφραξη αεραγωγού</a:t>
            </a:r>
          </a:p>
          <a:p>
            <a:pPr marL="384048" marR="0" lvl="1" indent="-182880" algn="l" defTabSz="914400" rtl="0" fontAlgn="auto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7933AC"/>
              </a:buClr>
              <a:buSzPct val="100000"/>
              <a:buFont typeface="Calibri" pitchFamily="34"/>
              <a:buChar char="◦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9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rPr>
              <a:t>Απόφραξη εντέρου</a:t>
            </a:r>
          </a:p>
          <a:p>
            <a:pPr marL="384048" marR="0" lvl="1" indent="-182880" algn="l" defTabSz="914400" rtl="0" fontAlgn="auto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7933AC"/>
              </a:buClr>
              <a:buSzPct val="100000"/>
              <a:buFont typeface="Calibri" pitchFamily="34"/>
              <a:buChar char="◦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9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rPr>
              <a:t>Απόφραξη χοληδόχου πόρου</a:t>
            </a:r>
          </a:p>
          <a:p>
            <a:pPr marL="384048" marR="0" lvl="1" indent="-182880" algn="l" defTabSz="914400" rtl="0" fontAlgn="auto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7933AC"/>
              </a:buClr>
              <a:buSzPct val="100000"/>
              <a:buFont typeface="Calibri" pitchFamily="34"/>
              <a:buChar char="◦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9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rPr>
              <a:t>Αποφρακτική ουροπάθεια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6D0F1F0A-4CAB-3C4A-3EB0-DD4E19470AC3}"/>
              </a:ext>
            </a:extLst>
          </p:cNvPr>
          <p:cNvCxnSpPr/>
          <p:nvPr/>
        </p:nvCxnSpPr>
        <p:spPr>
          <a:xfrm>
            <a:off x="1443581" y="3191658"/>
            <a:ext cx="2121024" cy="0"/>
          </a:xfrm>
          <a:prstGeom prst="straightConnector1">
            <a:avLst/>
          </a:prstGeom>
          <a:noFill/>
          <a:ln w="38103" cap="flat">
            <a:solidFill>
              <a:srgbClr val="7030A0"/>
            </a:solidFill>
            <a:prstDash val="solid"/>
            <a:miter/>
          </a:ln>
        </p:spPr>
      </p:cxnSp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8551069D-0BD4-231E-F668-7647790B6333}"/>
              </a:ext>
            </a:extLst>
          </p:cNvPr>
          <p:cNvCxnSpPr/>
          <p:nvPr/>
        </p:nvCxnSpPr>
        <p:spPr>
          <a:xfrm>
            <a:off x="1443581" y="3525039"/>
            <a:ext cx="813844" cy="0"/>
          </a:xfrm>
          <a:prstGeom prst="straightConnector1">
            <a:avLst/>
          </a:prstGeom>
          <a:noFill/>
          <a:ln w="38103" cap="flat">
            <a:solidFill>
              <a:srgbClr val="7030A0"/>
            </a:solidFill>
            <a:prstDash val="solid"/>
            <a:miter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4">
            <a:extLst>
              <a:ext uri="{FF2B5EF4-FFF2-40B4-BE49-F238E27FC236}">
                <a16:creationId xmlns:a16="http://schemas.microsoft.com/office/drawing/2014/main" id="{8AC89EEF-4183-9356-6C42-E24F792A9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895" y="1291474"/>
            <a:ext cx="8848209" cy="4997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Τίτλος 4">
            <a:extLst>
              <a:ext uri="{FF2B5EF4-FFF2-40B4-BE49-F238E27FC236}">
                <a16:creationId xmlns:a16="http://schemas.microsoft.com/office/drawing/2014/main" id="{2E88B2C8-CFA4-5B11-78D5-21C348B9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1"/>
            <a:ext cx="10058400" cy="778630"/>
          </a:xfrm>
        </p:spPr>
        <p:txBody>
          <a:bodyPr/>
          <a:lstStyle/>
          <a:p>
            <a:r>
              <a:rPr lang="el-GR" dirty="0"/>
              <a:t>Συμπτώματα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Αποτέλεσμα εικόνας για vena cava superior syndrome">
            <a:extLst>
              <a:ext uri="{FF2B5EF4-FFF2-40B4-BE49-F238E27FC236}">
                <a16:creationId xmlns:a16="http://schemas.microsoft.com/office/drawing/2014/main" id="{222F690D-93C9-4D1D-4879-F5058E0431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3535" y="1028407"/>
            <a:ext cx="3886200" cy="51056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 descr="Αποτέλεσμα εικόνας για vena cava superior syndrome">
            <a:extLst>
              <a:ext uri="{FF2B5EF4-FFF2-40B4-BE49-F238E27FC236}">
                <a16:creationId xmlns:a16="http://schemas.microsoft.com/office/drawing/2014/main" id="{4958853D-D59E-A948-555D-9E41C79FE1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18415" y="1028407"/>
            <a:ext cx="6470303" cy="53442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Τίτλος 4">
            <a:extLst>
              <a:ext uri="{FF2B5EF4-FFF2-40B4-BE49-F238E27FC236}">
                <a16:creationId xmlns:a16="http://schemas.microsoft.com/office/drawing/2014/main" id="{045C7227-F565-E0CF-7735-DC35B9A9596E}"/>
              </a:ext>
            </a:extLst>
          </p:cNvPr>
          <p:cNvSpPr txBox="1">
            <a:spLocks/>
          </p:cNvSpPr>
          <p:nvPr/>
        </p:nvSpPr>
        <p:spPr>
          <a:xfrm>
            <a:off x="1097280" y="286601"/>
            <a:ext cx="10058400" cy="778630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4800" b="0" i="0" u="none" strike="noStrike" kern="1200" cap="none" spc="-50" baseline="0">
                <a:solidFill>
                  <a:srgbClr val="404040"/>
                </a:solidFill>
                <a:uFillTx/>
                <a:latin typeface="Calibri Light"/>
              </a:defRPr>
            </a:lvl1pPr>
          </a:lstStyle>
          <a:p>
            <a:r>
              <a:rPr lang="el-GR"/>
              <a:t>Συμπτώματα</a:t>
            </a:r>
            <a:endParaRPr lang="el-G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3C7A40-8860-3171-8F6C-0292DE627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14" y="2045617"/>
            <a:ext cx="9281204" cy="401872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Τίτλος 3">
            <a:extLst>
              <a:ext uri="{FF2B5EF4-FFF2-40B4-BE49-F238E27FC236}">
                <a16:creationId xmlns:a16="http://schemas.microsoft.com/office/drawing/2014/main" id="{E13456E1-332A-5C4A-F2C5-BBCB2A74A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Σύνδρομο άνω κοίλης φλέβας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4">
            <a:extLst>
              <a:ext uri="{FF2B5EF4-FFF2-40B4-BE49-F238E27FC236}">
                <a16:creationId xmlns:a16="http://schemas.microsoft.com/office/drawing/2014/main" id="{2AFBAE11-0C6F-5AB7-3E79-AD0DB6A7C6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774" t="32856" r="18174" b="48041"/>
          <a:stretch>
            <a:fillRect/>
          </a:stretch>
        </p:blipFill>
        <p:spPr>
          <a:xfrm>
            <a:off x="1056854" y="1913638"/>
            <a:ext cx="10078297" cy="24038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1F383684-E304-BEFB-60AD-E39D3B676FA6}"/>
              </a:ext>
            </a:extLst>
          </p:cNvPr>
          <p:cNvSpPr txBox="1"/>
          <p:nvPr/>
        </p:nvSpPr>
        <p:spPr>
          <a:xfrm>
            <a:off x="848407" y="6414936"/>
            <a:ext cx="9832159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BlinkMacSystemFont"/>
              </a:rPr>
              <a:t>Patriarcheas V, Grammoustianou M, Ptohis N, Thanou I, Kostis M, Gkiozos I, Charpidou A, Trontzas I, Syrigos N, Kotteas E, Dimakakos E. Malignant Superior Vena Cava Syndrome: State of the Art. Cureus. 2022 Jan 4;14(1):e20924.</a:t>
            </a:r>
            <a:endParaRPr lang="el-GR" sz="14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Τίτλος 4">
            <a:extLst>
              <a:ext uri="{FF2B5EF4-FFF2-40B4-BE49-F238E27FC236}">
                <a16:creationId xmlns:a16="http://schemas.microsoft.com/office/drawing/2014/main" id="{0DBA5A94-2DB0-18D4-7E67-B60FF071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Αίτια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7">
            <a:extLst>
              <a:ext uri="{FF2B5EF4-FFF2-40B4-BE49-F238E27FC236}">
                <a16:creationId xmlns:a16="http://schemas.microsoft.com/office/drawing/2014/main" id="{D50FE5E7-97F4-1F4F-B34E-2A476677FF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964" t="30515" r="19279" b="13677"/>
          <a:stretch>
            <a:fillRect/>
          </a:stretch>
        </p:blipFill>
        <p:spPr>
          <a:xfrm>
            <a:off x="3145411" y="1880440"/>
            <a:ext cx="5901177" cy="43325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5C75C281-BD44-EABF-079F-03E225A1789C}"/>
              </a:ext>
            </a:extLst>
          </p:cNvPr>
          <p:cNvSpPr txBox="1"/>
          <p:nvPr/>
        </p:nvSpPr>
        <p:spPr>
          <a:xfrm>
            <a:off x="669304" y="6356030"/>
            <a:ext cx="10030117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BlinkMacSystemFont"/>
              </a:rPr>
              <a:t>Straka C, Ying J, Kong FM, Willey CD, Kaminski J, Kim DW. Review of evolving etiologies, implications and treatment strategies for the superior vena cava syndrome. Springerplus. 2016 Feb 29;5:229. doi: 10.1186/s40064-016-1900-7</a:t>
            </a:r>
            <a:endParaRPr lang="el-GR" sz="14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Τίτλος 4">
            <a:extLst>
              <a:ext uri="{FF2B5EF4-FFF2-40B4-BE49-F238E27FC236}">
                <a16:creationId xmlns:a16="http://schemas.microsoft.com/office/drawing/2014/main" id="{0D8D2B7E-AC7F-F062-7F23-C9042A3A9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Αντιμετώπιση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2">
            <a:extLst>
              <a:ext uri="{FF2B5EF4-FFF2-40B4-BE49-F238E27FC236}">
                <a16:creationId xmlns:a16="http://schemas.microsoft.com/office/drawing/2014/main" id="{437B5B39-93AC-3BB3-93C5-5E1E896408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093" t="26804" r="18041" b="17525"/>
          <a:stretch>
            <a:fillRect/>
          </a:stretch>
        </p:blipFill>
        <p:spPr>
          <a:xfrm>
            <a:off x="3167408" y="443063"/>
            <a:ext cx="6108566" cy="56483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E362DB37-8A94-134F-FBC5-67A742BC042F}"/>
              </a:ext>
            </a:extLst>
          </p:cNvPr>
          <p:cNvSpPr txBox="1"/>
          <p:nvPr/>
        </p:nvSpPr>
        <p:spPr>
          <a:xfrm>
            <a:off x="848407" y="6414936"/>
            <a:ext cx="9832159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BlinkMacSystemFont"/>
              </a:rPr>
              <a:t>Patriarcheas V, Grammoustianou M, Ptohis N, Thanou I, Kostis M, Gkiozos I, Charpidou A, Trontzas I, Syrigos N, Kotteas E, Dimakakos E. Malignant Superior Vena Cava Syndrome: State of the Art. Cureus. 2022 Jan 4;14(1):e20924.</a:t>
            </a:r>
            <a:endParaRPr lang="el-GR" sz="14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2952B8-1FBC-1E89-E1CB-52D293D5896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/>
              <a:t>Επιπλοκές από τοπική επέκταση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E5BA0EB-D77F-D7F4-9FD7-E516D9BFD68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97280" y="1845734"/>
            <a:ext cx="3163631" cy="4404235"/>
          </a:xfrm>
        </p:spPr>
        <p:txBody>
          <a:bodyPr/>
          <a:lstStyle/>
          <a:p>
            <a:pPr lvl="0" indent="-359999">
              <a:lnSpc>
                <a:spcPct val="80000"/>
              </a:lnSpc>
              <a:buFont typeface="Wingdings" pitchFamily="2"/>
              <a:buChar char="§"/>
            </a:pPr>
            <a:r>
              <a:rPr lang="el-GR" sz="2200"/>
              <a:t>Αγγειακές επιπλοκές</a:t>
            </a:r>
          </a:p>
          <a:p>
            <a:pPr lvl="1">
              <a:lnSpc>
                <a:spcPct val="100000"/>
              </a:lnSpc>
            </a:pPr>
            <a:r>
              <a:rPr lang="el-GR" sz="1900"/>
              <a:t>Φλεβική θρομβοεμβολική νόσος</a:t>
            </a:r>
          </a:p>
          <a:p>
            <a:pPr lvl="1">
              <a:lnSpc>
                <a:spcPct val="100000"/>
              </a:lnSpc>
            </a:pPr>
            <a:r>
              <a:rPr lang="el-GR" sz="1900"/>
              <a:t>Σύνδρομο άνω κοίλης φλέβας</a:t>
            </a:r>
          </a:p>
          <a:p>
            <a:pPr lvl="1">
              <a:lnSpc>
                <a:spcPct val="100000"/>
              </a:lnSpc>
            </a:pPr>
            <a:r>
              <a:rPr lang="el-GR" sz="1900"/>
              <a:t>Αιμορραγία γαστρεντερικού</a:t>
            </a:r>
          </a:p>
          <a:p>
            <a:pPr lvl="1">
              <a:lnSpc>
                <a:spcPct val="100000"/>
              </a:lnSpc>
            </a:pPr>
            <a:r>
              <a:rPr lang="el-GR" sz="1900"/>
              <a:t>Αιμόπτυση</a:t>
            </a:r>
          </a:p>
          <a:p>
            <a:pPr lvl="0" indent="-359999">
              <a:buFont typeface="Wingdings" pitchFamily="2"/>
              <a:buChar char="§"/>
            </a:pPr>
            <a:r>
              <a:rPr lang="el-GR" sz="2200"/>
              <a:t>Νευρολογικές επιπλοκές</a:t>
            </a:r>
          </a:p>
          <a:p>
            <a:pPr lvl="1">
              <a:lnSpc>
                <a:spcPct val="100000"/>
              </a:lnSpc>
            </a:pPr>
            <a:r>
              <a:rPr lang="el-GR" sz="1900"/>
              <a:t>Κακοήθης πίεση νωτιαίου μυελού</a:t>
            </a:r>
          </a:p>
          <a:p>
            <a:pPr lvl="1">
              <a:lnSpc>
                <a:spcPct val="100000"/>
              </a:lnSpc>
            </a:pPr>
            <a:r>
              <a:rPr lang="el-GR" sz="1900"/>
              <a:t>Αυξημένη ενδοκρανιακή πίεση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9E625A-0622-4122-2F0F-D0BCA30D34AB}"/>
              </a:ext>
            </a:extLst>
          </p:cNvPr>
          <p:cNvSpPr txBox="1"/>
          <p:nvPr/>
        </p:nvSpPr>
        <p:spPr>
          <a:xfrm>
            <a:off x="6096003" y="2045613"/>
            <a:ext cx="2972586" cy="24334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91440" marR="0" lvl="0" indent="-359999" algn="l" defTabSz="914400" rtl="0" fontAlgn="auto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7933AC"/>
              </a:buClr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2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rPr>
              <a:t>Απόφραξη</a:t>
            </a:r>
          </a:p>
          <a:p>
            <a:pPr marL="384048" marR="0" lvl="1" indent="-182880" algn="l" defTabSz="914400" rtl="0" fontAlgn="auto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7933AC"/>
              </a:buClr>
              <a:buSzPct val="100000"/>
              <a:buFont typeface="Calibri" pitchFamily="34"/>
              <a:buChar char="◦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9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rPr>
              <a:t>Απόφραξη αεραγωγού</a:t>
            </a:r>
          </a:p>
          <a:p>
            <a:pPr marL="384048" marR="0" lvl="1" indent="-182880" algn="l" defTabSz="914400" rtl="0" fontAlgn="auto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7933AC"/>
              </a:buClr>
              <a:buSzPct val="100000"/>
              <a:buFont typeface="Calibri" pitchFamily="34"/>
              <a:buChar char="◦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9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rPr>
              <a:t>Απόφραξη εντέρου</a:t>
            </a:r>
          </a:p>
          <a:p>
            <a:pPr marL="384048" marR="0" lvl="1" indent="-182880" algn="l" defTabSz="914400" rtl="0" fontAlgn="auto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7933AC"/>
              </a:buClr>
              <a:buSzPct val="100000"/>
              <a:buFont typeface="Calibri" pitchFamily="34"/>
              <a:buChar char="◦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9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rPr>
              <a:t>Απόφραξη χοληδόχου πόρου</a:t>
            </a:r>
          </a:p>
          <a:p>
            <a:pPr marL="384048" marR="0" lvl="1" indent="-182880" algn="l" defTabSz="914400" rtl="0" fontAlgn="auto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7933AC"/>
              </a:buClr>
              <a:buSzPct val="100000"/>
              <a:buFont typeface="Calibri" pitchFamily="34"/>
              <a:buChar char="◦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9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rPr>
              <a:t>Αποφρακτική ουροπάθεια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89EB3988-7A8A-AC7C-4C83-D4BDAB02E954}"/>
              </a:ext>
            </a:extLst>
          </p:cNvPr>
          <p:cNvCxnSpPr/>
          <p:nvPr/>
        </p:nvCxnSpPr>
        <p:spPr>
          <a:xfrm>
            <a:off x="1443581" y="5048740"/>
            <a:ext cx="2600517" cy="0"/>
          </a:xfrm>
          <a:prstGeom prst="straightConnector1">
            <a:avLst/>
          </a:prstGeom>
          <a:noFill/>
          <a:ln w="38103" cap="flat">
            <a:solidFill>
              <a:srgbClr val="7030A0"/>
            </a:solidFill>
            <a:prstDash val="solid"/>
            <a:miter/>
          </a:ln>
        </p:spPr>
      </p:cxnSp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509B37FC-2A14-B1F0-55AF-F16BB59FBECF}"/>
              </a:ext>
            </a:extLst>
          </p:cNvPr>
          <p:cNvCxnSpPr/>
          <p:nvPr/>
        </p:nvCxnSpPr>
        <p:spPr>
          <a:xfrm>
            <a:off x="1443581" y="5363266"/>
            <a:ext cx="813844" cy="0"/>
          </a:xfrm>
          <a:prstGeom prst="straightConnector1">
            <a:avLst/>
          </a:prstGeom>
          <a:noFill/>
          <a:ln w="38103" cap="flat">
            <a:solidFill>
              <a:srgbClr val="7030A0"/>
            </a:solidFill>
            <a:prstDash val="solid"/>
            <a:miter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4">
            <a:extLst>
              <a:ext uri="{FF2B5EF4-FFF2-40B4-BE49-F238E27FC236}">
                <a16:creationId xmlns:a16="http://schemas.microsoft.com/office/drawing/2014/main" id="{2BC444AD-6584-6299-669B-83A654A37A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30" t="21031" r="31340" b="6557"/>
          <a:stretch>
            <a:fillRect/>
          </a:stretch>
        </p:blipFill>
        <p:spPr>
          <a:xfrm>
            <a:off x="1234915" y="160257"/>
            <a:ext cx="7598005" cy="6070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D966E959-8A2F-8903-B3C2-31FDB617145D}"/>
              </a:ext>
            </a:extLst>
          </p:cNvPr>
          <p:cNvSpPr txBox="1"/>
          <p:nvPr/>
        </p:nvSpPr>
        <p:spPr>
          <a:xfrm>
            <a:off x="579747" y="6451521"/>
            <a:ext cx="8908331" cy="2539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b="1" i="0" u="none" strike="noStrike" kern="1200" cap="none" spc="0" baseline="0">
                <a:solidFill>
                  <a:srgbClr val="FFFFFF"/>
                </a:solidFill>
                <a:uFillTx/>
                <a:latin typeface="BlinkMacSystemFont"/>
              </a:rPr>
              <a:t>Gould Rothberg BE</a:t>
            </a:r>
            <a:r>
              <a:rPr lang="el-GR" sz="1050" b="1" i="0" u="none" strike="noStrike" kern="1200" cap="none" spc="0" baseline="0">
                <a:solidFill>
                  <a:srgbClr val="FFFFFF"/>
                </a:solidFill>
                <a:uFillTx/>
                <a:latin typeface="BlinkMacSystemFont"/>
              </a:rPr>
              <a:t> </a:t>
            </a:r>
            <a:r>
              <a:rPr lang="en-US" sz="1050" b="1" i="0" u="none" strike="noStrike" kern="1200" cap="none" spc="0" baseline="0">
                <a:solidFill>
                  <a:srgbClr val="FFFFFF"/>
                </a:solidFill>
                <a:uFillTx/>
                <a:latin typeface="BlinkMacSystemFont"/>
              </a:rPr>
              <a:t>et al. Oncologic emergencies and urgencies: A comprehensive review. CA Cancer J Clin. 2022 Nov;72(6):570-593</a:t>
            </a:r>
            <a:endParaRPr lang="el-GR" sz="105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THOPHYSIOLOGY &#10; ">
            <a:extLst>
              <a:ext uri="{FF2B5EF4-FFF2-40B4-BE49-F238E27FC236}">
                <a16:creationId xmlns:a16="http://schemas.microsoft.com/office/drawing/2014/main" id="{6B1AB0B5-F8C4-C79D-1E95-F994EFFFD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84"/>
          <a:stretch/>
        </p:blipFill>
        <p:spPr>
          <a:xfrm>
            <a:off x="2083323" y="1923098"/>
            <a:ext cx="8235255" cy="43886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32EC1B3C-E929-CC78-68DA-006AAC47D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Επιδημιολογία και πρόγνωση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THOPHYSIOLOGY &#10;Epidural Metastasis Compression &amp; Venous Stasis &#10;Interleukin and Prostaglandin &#10;Release &#10;Vasogenic Edema ...">
            <a:extLst>
              <a:ext uri="{FF2B5EF4-FFF2-40B4-BE49-F238E27FC236}">
                <a16:creationId xmlns:a16="http://schemas.microsoft.com/office/drawing/2014/main" id="{63C64617-362E-2ABA-3692-452B701C9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85" b="6554"/>
          <a:stretch/>
        </p:blipFill>
        <p:spPr>
          <a:xfrm>
            <a:off x="820616" y="1743959"/>
            <a:ext cx="10550767" cy="43646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DF0A8361-0620-52F0-6E4D-C7546B9BE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Παθοφυσιολογία</a:t>
            </a:r>
            <a:endParaRPr lang="el-G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EATMENT &#10;Epidural Metastasis Compression &amp; Venous Stasis &#10;Interleukin and Prostaglandin &#10;Release &#10;Vasogenic Edema &#10;Ische...">
            <a:extLst>
              <a:ext uri="{FF2B5EF4-FFF2-40B4-BE49-F238E27FC236}">
                <a16:creationId xmlns:a16="http://schemas.microsoft.com/office/drawing/2014/main" id="{BC64340D-C8B4-33D6-68A8-A4FED61E1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75"/>
          <a:stretch/>
        </p:blipFill>
        <p:spPr>
          <a:xfrm>
            <a:off x="1875934" y="1845877"/>
            <a:ext cx="8552371" cy="42458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73496E8A-6693-3C47-ABFA-E80814E9F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Παθοφυσιολογία</a:t>
            </a:r>
            <a:endParaRPr lang="el-G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RTICOSTEROIDS &#10;High Dose Dexamethasone Standard Dose Dexamethasone &#10;96 mg IV bolus, 24mg PO q6h x 3 &#10;days , then taper &#10;...">
            <a:extLst>
              <a:ext uri="{FF2B5EF4-FFF2-40B4-BE49-F238E27FC236}">
                <a16:creationId xmlns:a16="http://schemas.microsoft.com/office/drawing/2014/main" id="{2441F24B-F887-AF09-706D-25E8D2ED4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45"/>
          <a:stretch/>
        </p:blipFill>
        <p:spPr>
          <a:xfrm>
            <a:off x="1878824" y="1952117"/>
            <a:ext cx="8960623" cy="414526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val 1">
            <a:extLst>
              <a:ext uri="{FF2B5EF4-FFF2-40B4-BE49-F238E27FC236}">
                <a16:creationId xmlns:a16="http://schemas.microsoft.com/office/drawing/2014/main" id="{0ABA9213-1823-17FE-010D-15280BC2E682}"/>
              </a:ext>
            </a:extLst>
          </p:cNvPr>
          <p:cNvSpPr/>
          <p:nvPr/>
        </p:nvSpPr>
        <p:spPr>
          <a:xfrm>
            <a:off x="1946442" y="2575960"/>
            <a:ext cx="2524987" cy="69618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F2D79AA-FC53-158E-C016-E0ABC9C380C9}"/>
              </a:ext>
            </a:extLst>
          </p:cNvPr>
          <p:cNvSpPr/>
          <p:nvPr/>
        </p:nvSpPr>
        <p:spPr>
          <a:xfrm>
            <a:off x="2311458" y="4247802"/>
            <a:ext cx="2715493" cy="184958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Τίτλος 4">
            <a:extLst>
              <a:ext uri="{FF2B5EF4-FFF2-40B4-BE49-F238E27FC236}">
                <a16:creationId xmlns:a16="http://schemas.microsoft.com/office/drawing/2014/main" id="{9F85382C-9399-5CD4-772B-1D3E82B26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Παθοφυσιολογία</a:t>
            </a:r>
            <a:endParaRPr lang="el-G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ADIATION and SURGERY &#10;MSCC best treated with COMBINATION therapy &#10;Radiation* &#10;Shrink the tumor! &#10;Surgery &#10;Stabilize the s...">
            <a:extLst>
              <a:ext uri="{FF2B5EF4-FFF2-40B4-BE49-F238E27FC236}">
                <a16:creationId xmlns:a16="http://schemas.microsoft.com/office/drawing/2014/main" id="{4B6DE9BA-0E73-1480-3868-01BB55673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47"/>
          <a:stretch/>
        </p:blipFill>
        <p:spPr>
          <a:xfrm>
            <a:off x="1781666" y="1888167"/>
            <a:ext cx="9283713" cy="429642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92946B58-51EA-9C46-4FED-4D0FDEC21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Κορτικοστεροειδή</a:t>
            </a:r>
            <a:endParaRPr lang="el-G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ADIATION and SURGERY &#10; ">
            <a:extLst>
              <a:ext uri="{FF2B5EF4-FFF2-40B4-BE49-F238E27FC236}">
                <a16:creationId xmlns:a16="http://schemas.microsoft.com/office/drawing/2014/main" id="{C7E39ADD-7363-4F61-5D1C-C064427F6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92"/>
          <a:stretch/>
        </p:blipFill>
        <p:spPr>
          <a:xfrm>
            <a:off x="1979628" y="1824857"/>
            <a:ext cx="8776293" cy="42280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1611CA97-7185-D28E-FF99-D8F74CBDA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9705"/>
            <a:ext cx="10058400" cy="1450759"/>
          </a:xfrm>
        </p:spPr>
        <p:txBody>
          <a:bodyPr>
            <a:normAutofit/>
          </a:bodyPr>
          <a:lstStyle/>
          <a:p>
            <a:r>
              <a:rPr lang="el-GR" sz="4400" dirty="0"/>
              <a:t>Ακτινοθεραπεία και χειρουργική αποκατάσταση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eatment Rades D, Abrahm M.  Nat Rev Clin Oncol. 2010;7(9). ">
            <a:extLst>
              <a:ext uri="{FF2B5EF4-FFF2-40B4-BE49-F238E27FC236}">
                <a16:creationId xmlns:a16="http://schemas.microsoft.com/office/drawing/2014/main" id="{ECFC817A-BC3E-5FD9-53A4-89DEC4F811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05"/>
          <a:stretch/>
        </p:blipFill>
        <p:spPr>
          <a:xfrm>
            <a:off x="886264" y="1253765"/>
            <a:ext cx="10269416" cy="4949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C661A20E-1775-ECE9-EF94-944AF7F67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0"/>
            <a:ext cx="10058400" cy="967165"/>
          </a:xfrm>
        </p:spPr>
        <p:txBody>
          <a:bodyPr/>
          <a:lstStyle/>
          <a:p>
            <a:r>
              <a:rPr lang="el-GR" dirty="0"/>
              <a:t>Θεραπεία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SE 1 &#10;46 y/o female with stage IV breast cancer and no &#10;other significant PMH is admitted to your general &#10;medicine team...">
            <a:extLst>
              <a:ext uri="{FF2B5EF4-FFF2-40B4-BE49-F238E27FC236}">
                <a16:creationId xmlns:a16="http://schemas.microsoft.com/office/drawing/2014/main" id="{C5BC2E69-D216-15A0-E3AA-8A191981C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40" t="15102" r="6225" b="1372"/>
          <a:stretch/>
        </p:blipFill>
        <p:spPr>
          <a:xfrm>
            <a:off x="2262434" y="1263192"/>
            <a:ext cx="7400041" cy="50056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26C12FD4-103F-FC22-91D9-A6959540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23" y="286601"/>
            <a:ext cx="11133055" cy="750348"/>
          </a:xfrm>
        </p:spPr>
        <p:txBody>
          <a:bodyPr>
            <a:normAutofit/>
          </a:bodyPr>
          <a:lstStyle/>
          <a:p>
            <a:r>
              <a:rPr lang="el-GR" sz="4400" dirty="0"/>
              <a:t>Ακτινοθεραπεία και χειρουργική </a:t>
            </a:r>
            <a:r>
              <a:rPr lang="el-GR" sz="4400" dirty="0" err="1"/>
              <a:t>αποκατάστασηη</a:t>
            </a:r>
            <a:endParaRPr lang="el-GR" sz="4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BBB8E2-AA96-3993-419C-455EB114E1F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/>
              <a:t>Επιπλοκές από τοπική επέκταση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EE896FA-A197-C69C-B6B5-D4C5FABA6D7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97280" y="1845734"/>
            <a:ext cx="3163631" cy="4404235"/>
          </a:xfrm>
        </p:spPr>
        <p:txBody>
          <a:bodyPr/>
          <a:lstStyle/>
          <a:p>
            <a:pPr lvl="0" indent="-359999">
              <a:lnSpc>
                <a:spcPct val="80000"/>
              </a:lnSpc>
              <a:buFont typeface="Wingdings" pitchFamily="2"/>
              <a:buChar char="§"/>
            </a:pPr>
            <a:r>
              <a:rPr lang="el-GR" sz="2200"/>
              <a:t>Αγγειακές επιπλοκές</a:t>
            </a:r>
          </a:p>
          <a:p>
            <a:pPr lvl="1">
              <a:lnSpc>
                <a:spcPct val="100000"/>
              </a:lnSpc>
            </a:pPr>
            <a:r>
              <a:rPr lang="el-GR" sz="1900"/>
              <a:t>Φλεβική θρομβοεμβολική νόσος</a:t>
            </a:r>
          </a:p>
          <a:p>
            <a:pPr lvl="1">
              <a:lnSpc>
                <a:spcPct val="100000"/>
              </a:lnSpc>
            </a:pPr>
            <a:r>
              <a:rPr lang="el-GR" sz="1900"/>
              <a:t>Σύνδρομο άνω κοίλης φλέβας</a:t>
            </a:r>
          </a:p>
          <a:p>
            <a:pPr lvl="1">
              <a:lnSpc>
                <a:spcPct val="100000"/>
              </a:lnSpc>
            </a:pPr>
            <a:r>
              <a:rPr lang="el-GR" sz="1900"/>
              <a:t>Αιμορραγία γαστρεντερικού</a:t>
            </a:r>
          </a:p>
          <a:p>
            <a:pPr lvl="1">
              <a:lnSpc>
                <a:spcPct val="100000"/>
              </a:lnSpc>
            </a:pPr>
            <a:r>
              <a:rPr lang="el-GR" sz="1900"/>
              <a:t>Αιμόπτυση</a:t>
            </a:r>
          </a:p>
          <a:p>
            <a:pPr lvl="0" indent="-359999">
              <a:buFont typeface="Wingdings" pitchFamily="2"/>
              <a:buChar char="§"/>
            </a:pPr>
            <a:r>
              <a:rPr lang="el-GR" sz="2200"/>
              <a:t>Νευρολογικές επιπλοκές</a:t>
            </a:r>
          </a:p>
          <a:p>
            <a:pPr lvl="1">
              <a:lnSpc>
                <a:spcPct val="100000"/>
              </a:lnSpc>
            </a:pPr>
            <a:r>
              <a:rPr lang="el-GR" sz="1900"/>
              <a:t>Κακοήθης πίεση νωτιαίου μυελού</a:t>
            </a:r>
          </a:p>
          <a:p>
            <a:pPr lvl="1">
              <a:lnSpc>
                <a:spcPct val="100000"/>
              </a:lnSpc>
            </a:pPr>
            <a:r>
              <a:rPr lang="el-GR" sz="1900"/>
              <a:t>Αυξημένη ενδοκρανιακή πίεση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F5BD40-8183-514B-A194-FEBAC202743D}"/>
              </a:ext>
            </a:extLst>
          </p:cNvPr>
          <p:cNvSpPr txBox="1"/>
          <p:nvPr/>
        </p:nvSpPr>
        <p:spPr>
          <a:xfrm>
            <a:off x="6096003" y="2045613"/>
            <a:ext cx="2972586" cy="24334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91440" marR="0" lvl="0" indent="-359999" algn="l" defTabSz="914400" rtl="0" fontAlgn="auto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7933AC"/>
              </a:buClr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2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rPr>
              <a:t>Απόφραξη</a:t>
            </a:r>
          </a:p>
          <a:p>
            <a:pPr marL="384048" marR="0" lvl="1" indent="-182880" algn="l" defTabSz="914400" rtl="0" fontAlgn="auto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7933AC"/>
              </a:buClr>
              <a:buSzPct val="100000"/>
              <a:buFont typeface="Calibri" pitchFamily="34"/>
              <a:buChar char="◦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9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rPr>
              <a:t>Απόφραξη αεραγωγού</a:t>
            </a:r>
          </a:p>
          <a:p>
            <a:pPr marL="384048" marR="0" lvl="1" indent="-182880" algn="l" defTabSz="914400" rtl="0" fontAlgn="auto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7933AC"/>
              </a:buClr>
              <a:buSzPct val="100000"/>
              <a:buFont typeface="Calibri" pitchFamily="34"/>
              <a:buChar char="◦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9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rPr>
              <a:t>Απόφραξη εντέρου</a:t>
            </a:r>
          </a:p>
          <a:p>
            <a:pPr marL="384048" marR="0" lvl="1" indent="-182880" algn="l" defTabSz="914400" rtl="0" fontAlgn="auto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7933AC"/>
              </a:buClr>
              <a:buSzPct val="100000"/>
              <a:buFont typeface="Calibri" pitchFamily="34"/>
              <a:buChar char="◦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9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rPr>
              <a:t>Απόφραξη χοληδόχου πόρου</a:t>
            </a:r>
          </a:p>
          <a:p>
            <a:pPr marL="384048" marR="0" lvl="1" indent="-182880" algn="l" defTabSz="914400" rtl="0" fontAlgn="auto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7933AC"/>
              </a:buClr>
              <a:buSzPct val="100000"/>
              <a:buFont typeface="Calibri" pitchFamily="34"/>
              <a:buChar char="◦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9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rPr>
              <a:t>Αποφρακτική ουροπάθεια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79FDED55-DD35-8161-2014-0317BEB619B1}"/>
              </a:ext>
            </a:extLst>
          </p:cNvPr>
          <p:cNvCxnSpPr/>
          <p:nvPr/>
        </p:nvCxnSpPr>
        <p:spPr>
          <a:xfrm>
            <a:off x="1443581" y="5670907"/>
            <a:ext cx="2430832" cy="0"/>
          </a:xfrm>
          <a:prstGeom prst="straightConnector1">
            <a:avLst/>
          </a:prstGeom>
          <a:noFill/>
          <a:ln w="38103" cap="flat">
            <a:solidFill>
              <a:srgbClr val="7030A0"/>
            </a:solidFill>
            <a:prstDash val="solid"/>
            <a:miter/>
          </a:ln>
        </p:spPr>
      </p:cxnSp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C4D1EE51-AA27-7784-51B0-DD467772EF57}"/>
              </a:ext>
            </a:extLst>
          </p:cNvPr>
          <p:cNvCxnSpPr/>
          <p:nvPr/>
        </p:nvCxnSpPr>
        <p:spPr>
          <a:xfrm>
            <a:off x="1443581" y="6004288"/>
            <a:ext cx="602032" cy="0"/>
          </a:xfrm>
          <a:prstGeom prst="straightConnector1">
            <a:avLst/>
          </a:prstGeom>
          <a:noFill/>
          <a:ln w="38103" cap="flat">
            <a:solidFill>
              <a:srgbClr val="7030A0"/>
            </a:solidFill>
            <a:prstDash val="solid"/>
            <a:miter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Αποτέλεσμα εικόνας για melanoma intracranial pressure">
            <a:extLst>
              <a:ext uri="{FF2B5EF4-FFF2-40B4-BE49-F238E27FC236}">
                <a16:creationId xmlns:a16="http://schemas.microsoft.com/office/drawing/2014/main" id="{7F1FBB61-8282-7862-A39D-5DBB3D0DF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9991" y="1252023"/>
            <a:ext cx="5936568" cy="48392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 descr="Αποτέλεσμα εικόνας για malignant intracranial pressure">
            <a:extLst>
              <a:ext uri="{FF2B5EF4-FFF2-40B4-BE49-F238E27FC236}">
                <a16:creationId xmlns:a16="http://schemas.microsoft.com/office/drawing/2014/main" id="{80534340-01FB-5C0D-47EE-79BC589E4A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60456" y="1252023"/>
            <a:ext cx="4403183" cy="483928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C22C01C-D679-AE30-9E27-C51E372E0AD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/>
              <a:t>Επείγοντα στην ογκολογία</a:t>
            </a:r>
          </a:p>
        </p:txBody>
      </p:sp>
      <p:pic>
        <p:nvPicPr>
          <p:cNvPr id="3" name="Εικόνα 4">
            <a:extLst>
              <a:ext uri="{FF2B5EF4-FFF2-40B4-BE49-F238E27FC236}">
                <a16:creationId xmlns:a16="http://schemas.microsoft.com/office/drawing/2014/main" id="{C2F93E16-AB36-5282-186C-4F5D64AA0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97" t="32679" r="28309" b="23791"/>
          <a:stretch>
            <a:fillRect/>
          </a:stretch>
        </p:blipFill>
        <p:spPr>
          <a:xfrm>
            <a:off x="2354486" y="2007909"/>
            <a:ext cx="6809175" cy="402210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Οβάλ 3">
            <a:extLst>
              <a:ext uri="{FF2B5EF4-FFF2-40B4-BE49-F238E27FC236}">
                <a16:creationId xmlns:a16="http://schemas.microsoft.com/office/drawing/2014/main" id="{F587F8DE-FFF3-5813-6DC2-AEDF80E14EE0}"/>
              </a:ext>
            </a:extLst>
          </p:cNvPr>
          <p:cNvSpPr/>
          <p:nvPr/>
        </p:nvSpPr>
        <p:spPr>
          <a:xfrm>
            <a:off x="5638803" y="2142567"/>
            <a:ext cx="2400300" cy="73342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38103" cap="flat">
            <a:solidFill>
              <a:srgbClr val="7030A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Αποτέλεσμα εικόνας για malignant intracranial pressure">
            <a:extLst>
              <a:ext uri="{FF2B5EF4-FFF2-40B4-BE49-F238E27FC236}">
                <a16:creationId xmlns:a16="http://schemas.microsoft.com/office/drawing/2014/main" id="{7960CC47-A870-4425-7BF2-26CFCB3EFB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90550" y="0"/>
            <a:ext cx="8961120" cy="632191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Αποτέλεσμα εικόνας για malignant intracranial pressure">
            <a:extLst>
              <a:ext uri="{FF2B5EF4-FFF2-40B4-BE49-F238E27FC236}">
                <a16:creationId xmlns:a16="http://schemas.microsoft.com/office/drawing/2014/main" id="{9BA2BDF9-3F96-6E20-12BC-D669283E45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3858" y="953088"/>
            <a:ext cx="5527767" cy="49518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 descr="Αποτέλεσμα εικόνας για malignant intracranial pressure">
            <a:extLst>
              <a:ext uri="{FF2B5EF4-FFF2-40B4-BE49-F238E27FC236}">
                <a16:creationId xmlns:a16="http://schemas.microsoft.com/office/drawing/2014/main" id="{13E4AD2F-2BE8-3A97-E0A8-8937C2ED16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89783" y="846240"/>
            <a:ext cx="6002213" cy="495182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Αποτέλεσμα εικόνας για malignant intracranial pressure">
            <a:extLst>
              <a:ext uri="{FF2B5EF4-FFF2-40B4-BE49-F238E27FC236}">
                <a16:creationId xmlns:a16="http://schemas.microsoft.com/office/drawing/2014/main" id="{0D3F4869-6010-4A1E-145D-811C667B7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8" t="25644"/>
          <a:stretch/>
        </p:blipFill>
        <p:spPr>
          <a:xfrm>
            <a:off x="1244338" y="1894788"/>
            <a:ext cx="9446942" cy="43050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A49FDF79-0FFB-9F48-4408-528575BF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Επιπλοκές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918D65F3-9ED3-EA8C-B5B8-215AA6786DEC}"/>
              </a:ext>
            </a:extLst>
          </p:cNvPr>
          <p:cNvSpPr txBox="1"/>
          <p:nvPr/>
        </p:nvSpPr>
        <p:spPr>
          <a:xfrm>
            <a:off x="875208" y="1854924"/>
            <a:ext cx="534271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3200" b="1" i="0" u="none" strike="noStrike" kern="1200" cap="none" spc="0" baseline="0">
                <a:solidFill>
                  <a:srgbClr val="7030A0"/>
                </a:solidFill>
                <a:uFillTx/>
                <a:latin typeface="Calibri"/>
              </a:rPr>
              <a:t>Δεξαμεθαζόνη</a:t>
            </a:r>
            <a:endParaRPr lang="en-US" sz="3200" b="1" i="0" u="none" strike="noStrike" kern="1200" cap="none" spc="0" baseline="0">
              <a:solidFill>
                <a:srgbClr val="7030A0"/>
              </a:solidFill>
              <a:uFillTx/>
              <a:latin typeface="Calibri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53694CFE-6B97-53AB-3DAC-5A97C6D35D9E}"/>
              </a:ext>
            </a:extLst>
          </p:cNvPr>
          <p:cNvSpPr txBox="1"/>
          <p:nvPr/>
        </p:nvSpPr>
        <p:spPr>
          <a:xfrm>
            <a:off x="875208" y="3757745"/>
            <a:ext cx="534271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3200" b="1" i="0" u="none" strike="noStrike" kern="1200" cap="none" spc="0" baseline="0">
                <a:solidFill>
                  <a:srgbClr val="7030A0"/>
                </a:solidFill>
                <a:uFillTx/>
                <a:latin typeface="Calibri"/>
              </a:rPr>
              <a:t>Μαννιτόλη</a:t>
            </a:r>
            <a:endParaRPr lang="en-US" sz="3200" b="1" i="0" u="none" strike="noStrike" kern="1200" cap="none" spc="0" baseline="0">
              <a:solidFill>
                <a:srgbClr val="7030A0"/>
              </a:solidFill>
              <a:uFillTx/>
              <a:latin typeface="Calibri"/>
            </a:endParaRPr>
          </a:p>
        </p:txBody>
      </p:sp>
      <p:pic>
        <p:nvPicPr>
          <p:cNvPr id="6" name="Picture 2" descr="Αποτέλεσμα εικόνας για dexamethasone angiogenic edema">
            <a:extLst>
              <a:ext uri="{FF2B5EF4-FFF2-40B4-BE49-F238E27FC236}">
                <a16:creationId xmlns:a16="http://schemas.microsoft.com/office/drawing/2014/main" id="{17058636-2F64-44B5-486B-EB692DCAEA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40628" y="2028843"/>
            <a:ext cx="6684657" cy="37641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EEB743-D7D4-B5C5-075C-FD7AFCCAA114}"/>
              </a:ext>
            </a:extLst>
          </p:cNvPr>
          <p:cNvSpPr txBox="1"/>
          <p:nvPr/>
        </p:nvSpPr>
        <p:spPr>
          <a:xfrm>
            <a:off x="875208" y="5549530"/>
            <a:ext cx="534271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3200" b="1" i="0" u="none" strike="noStrike" kern="1200" cap="none" spc="0" baseline="0">
                <a:solidFill>
                  <a:srgbClr val="7030A0"/>
                </a:solidFill>
                <a:uFillTx/>
                <a:latin typeface="Calibri"/>
              </a:rPr>
              <a:t>Ακτινοθεραπεία</a:t>
            </a:r>
            <a:endParaRPr lang="en-US" sz="3200" b="1" i="0" u="none" strike="noStrike" kern="1200" cap="none" spc="0" baseline="0">
              <a:solidFill>
                <a:srgbClr val="7030A0"/>
              </a:solidFill>
              <a:uFillTx/>
              <a:latin typeface="Calibri"/>
            </a:endParaRPr>
          </a:p>
        </p:txBody>
      </p:sp>
      <p:sp>
        <p:nvSpPr>
          <p:cNvPr id="8" name="Τίτλος 7">
            <a:extLst>
              <a:ext uri="{FF2B5EF4-FFF2-40B4-BE49-F238E27FC236}">
                <a16:creationId xmlns:a16="http://schemas.microsoft.com/office/drawing/2014/main" id="{238E893C-0C32-2CF3-D844-D53DFF906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1"/>
            <a:ext cx="10058400" cy="1111324"/>
          </a:xfrm>
        </p:spPr>
        <p:txBody>
          <a:bodyPr/>
          <a:lstStyle/>
          <a:p>
            <a:r>
              <a:rPr lang="el-GR" dirty="0"/>
              <a:t>Αντιμετώπιση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45509E-3873-B89A-592D-F36A8856580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/>
              <a:t>Επείγοντα στην ογκολογία</a:t>
            </a:r>
          </a:p>
        </p:txBody>
      </p:sp>
      <p:pic>
        <p:nvPicPr>
          <p:cNvPr id="3" name="Εικόνα 4">
            <a:extLst>
              <a:ext uri="{FF2B5EF4-FFF2-40B4-BE49-F238E27FC236}">
                <a16:creationId xmlns:a16="http://schemas.microsoft.com/office/drawing/2014/main" id="{56C46F65-0DC5-79D0-91A0-FFD95A39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97" t="32679" r="28309" b="23791"/>
          <a:stretch>
            <a:fillRect/>
          </a:stretch>
        </p:blipFill>
        <p:spPr>
          <a:xfrm>
            <a:off x="2572865" y="2142567"/>
            <a:ext cx="6505955" cy="39534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Οβάλ 3">
            <a:extLst>
              <a:ext uri="{FF2B5EF4-FFF2-40B4-BE49-F238E27FC236}">
                <a16:creationId xmlns:a16="http://schemas.microsoft.com/office/drawing/2014/main" id="{A3426AB5-E8F9-04A3-C427-5E9638E49602}"/>
              </a:ext>
            </a:extLst>
          </p:cNvPr>
          <p:cNvSpPr/>
          <p:nvPr/>
        </p:nvSpPr>
        <p:spPr>
          <a:xfrm>
            <a:off x="2333621" y="4409520"/>
            <a:ext cx="2571749" cy="92448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38103" cap="flat">
            <a:solidFill>
              <a:srgbClr val="7030A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264133-6F92-3D51-CFE5-2A6AA1050F8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/>
              <a:t>Επιπλοκές σχετιζόμενες με θεραπεία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5248FC4-6CA5-E0CD-4D28-0899445747C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Ουδετεροπενικό εμπύρετο</a:t>
            </a:r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Σύνδρομο λύσης όγκου</a:t>
            </a:r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Σοβαρή αναιμία</a:t>
            </a:r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Διάρροια</a:t>
            </a:r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Βλεννογονίτιδα</a:t>
            </a:r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Πνευμονίτιδα από ακτινοθεραπεία</a:t>
            </a:r>
            <a:endParaRPr lang="en-US" sz="1700"/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Πνευμονίτιδα από ανοσοθεραπεία</a:t>
            </a:r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Μυοκαρδιοπάθεια</a:t>
            </a:r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Αιμορραγική κυστίτιδα</a:t>
            </a:r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Υπερέμεση</a:t>
            </a:r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Αντιδράσεις υπερευαισθησίας</a:t>
            </a:r>
          </a:p>
        </p:txBody>
      </p:sp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62E4571C-D5F7-2843-EF1C-B2E37D27AAB7}"/>
              </a:ext>
            </a:extLst>
          </p:cNvPr>
          <p:cNvCxnSpPr/>
          <p:nvPr/>
        </p:nvCxnSpPr>
        <p:spPr>
          <a:xfrm>
            <a:off x="1396051" y="2138214"/>
            <a:ext cx="2431234" cy="0"/>
          </a:xfrm>
          <a:prstGeom prst="straightConnector1">
            <a:avLst/>
          </a:prstGeom>
          <a:noFill/>
          <a:ln w="38103" cap="flat">
            <a:solidFill>
              <a:srgbClr val="7030A0"/>
            </a:solidFill>
            <a:prstDash val="solid"/>
            <a:miter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2">
            <a:extLst>
              <a:ext uri="{FF2B5EF4-FFF2-40B4-BE49-F238E27FC236}">
                <a16:creationId xmlns:a16="http://schemas.microsoft.com/office/drawing/2014/main" id="{2ACDEB7D-BFA5-2A0B-6149-2620FAD3747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/>
              <a:t>Εμπύρετος ουδετεροπενία </a:t>
            </a:r>
          </a:p>
        </p:txBody>
      </p:sp>
      <p:sp>
        <p:nvSpPr>
          <p:cNvPr id="3" name="Θέση περιεχομένου 3">
            <a:extLst>
              <a:ext uri="{FF2B5EF4-FFF2-40B4-BE49-F238E27FC236}">
                <a16:creationId xmlns:a16="http://schemas.microsoft.com/office/drawing/2014/main" id="{DA22A5E9-EAC3-33F4-90AA-C8528006FCD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z="3600"/>
              <a:t>Ορισμός:</a:t>
            </a:r>
          </a:p>
          <a:p>
            <a:pPr lvl="0"/>
            <a:endParaRPr lang="el-GR"/>
          </a:p>
          <a:p>
            <a:pPr lvl="0" indent="-359999">
              <a:buSzPct val="150000"/>
              <a:buFont typeface="Wingdings" pitchFamily="2"/>
              <a:buChar char="ð"/>
            </a:pPr>
            <a:r>
              <a:rPr lang="el-GR" sz="2800"/>
              <a:t>Θερμοκρασία </a:t>
            </a:r>
            <a:r>
              <a:rPr lang="en-US" sz="2800"/>
              <a:t>&gt;38.3°C </a:t>
            </a:r>
            <a:r>
              <a:rPr lang="el-GR" sz="2800"/>
              <a:t>για δύο διαδοχικές μετρήσεις ή θερμοκρασία </a:t>
            </a:r>
            <a:r>
              <a:rPr lang="en-US" sz="2800"/>
              <a:t> &gt;38.0°C </a:t>
            </a:r>
            <a:r>
              <a:rPr lang="el-GR" sz="2800"/>
              <a:t>για 2 ώρες και απόλυτος αριθμός ουδετεροφίλων &lt;</a:t>
            </a:r>
            <a:r>
              <a:rPr lang="en-US" sz="2800"/>
              <a:t>0,</a:t>
            </a:r>
            <a:r>
              <a:rPr lang="el-GR" sz="2800"/>
              <a:t>5/μ</a:t>
            </a:r>
            <a:r>
              <a:rPr lang="en-US" sz="2800"/>
              <a:t>L</a:t>
            </a:r>
            <a:endParaRPr lang="el-GR" sz="280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3D02EA0-EA32-FC23-66EA-0715A8A0361B}"/>
              </a:ext>
            </a:extLst>
          </p:cNvPr>
          <p:cNvSpPr txBox="1"/>
          <p:nvPr/>
        </p:nvSpPr>
        <p:spPr>
          <a:xfrm>
            <a:off x="650449" y="6466792"/>
            <a:ext cx="11208468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BlinkMacSystemFont"/>
              </a:rPr>
              <a:t>Klastersky J et al; ESMO Guidelines Committee. Management of febrile neutropaenia: ESMO Clinical Practice Guidelines. Ann Oncol. 2016 Sep;27(suppl 5):v111-v118</a:t>
            </a:r>
            <a:endParaRPr lang="el-GR" sz="12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3">
            <a:extLst>
              <a:ext uri="{FF2B5EF4-FFF2-40B4-BE49-F238E27FC236}">
                <a16:creationId xmlns:a16="http://schemas.microsoft.com/office/drawing/2014/main" id="{7E927DDA-3C9F-4529-5DD7-EDBC4B5858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764" t="27354" r="12706" b="18488"/>
          <a:stretch>
            <a:fillRect/>
          </a:stretch>
        </p:blipFill>
        <p:spPr>
          <a:xfrm>
            <a:off x="3308811" y="245095"/>
            <a:ext cx="5439262" cy="58077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AA2F1A33-A425-F3F5-1BDC-06623252CF90}"/>
              </a:ext>
            </a:extLst>
          </p:cNvPr>
          <p:cNvSpPr txBox="1"/>
          <p:nvPr/>
        </p:nvSpPr>
        <p:spPr>
          <a:xfrm>
            <a:off x="650449" y="6466792"/>
            <a:ext cx="11208468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BlinkMacSystemFont"/>
              </a:rPr>
              <a:t>Klastersky J et al; ESMO Guidelines Committee. Management of febrile neutropaenia: ESMO Clinical Practice Guidelines. Ann Oncol. 2016 Sep;27(suppl 5):v111-v118</a:t>
            </a:r>
            <a:endParaRPr lang="el-GR" sz="12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3">
            <a:extLst>
              <a:ext uri="{FF2B5EF4-FFF2-40B4-BE49-F238E27FC236}">
                <a16:creationId xmlns:a16="http://schemas.microsoft.com/office/drawing/2014/main" id="{D8CC14B4-36A1-E22B-77B6-26D3A83691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05" t="20756" r="13324" b="9003"/>
          <a:stretch>
            <a:fillRect/>
          </a:stretch>
        </p:blipFill>
        <p:spPr>
          <a:xfrm>
            <a:off x="3572761" y="245095"/>
            <a:ext cx="3777002" cy="58134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10F9B6CA-1929-795A-E9FA-563FA5DBAB96}"/>
              </a:ext>
            </a:extLst>
          </p:cNvPr>
          <p:cNvSpPr txBox="1"/>
          <p:nvPr/>
        </p:nvSpPr>
        <p:spPr>
          <a:xfrm>
            <a:off x="650449" y="6466792"/>
            <a:ext cx="11208468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BlinkMacSystemFont"/>
              </a:rPr>
              <a:t>Klastersky J et al; ESMO Guidelines Committee. Management of febrile neutropaenia: ESMO Clinical Practice Guidelines. Ann Oncol. 2016 Sep;27(suppl 5):v111-v118</a:t>
            </a:r>
            <a:endParaRPr lang="el-GR" sz="12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3">
            <a:extLst>
              <a:ext uri="{FF2B5EF4-FFF2-40B4-BE49-F238E27FC236}">
                <a16:creationId xmlns:a16="http://schemas.microsoft.com/office/drawing/2014/main" id="{5CF75759-1C10-7683-0B1E-81C4D74DD7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98" t="20344" r="41856" b="31821"/>
          <a:stretch>
            <a:fillRect/>
          </a:stretch>
        </p:blipFill>
        <p:spPr>
          <a:xfrm>
            <a:off x="2592369" y="556183"/>
            <a:ext cx="6532775" cy="55720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698DCE56-9D42-6F3E-1C23-898C7450BECA}"/>
              </a:ext>
            </a:extLst>
          </p:cNvPr>
          <p:cNvSpPr txBox="1"/>
          <p:nvPr/>
        </p:nvSpPr>
        <p:spPr>
          <a:xfrm>
            <a:off x="650449" y="6466792"/>
            <a:ext cx="11208468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BlinkMacSystemFont"/>
              </a:rPr>
              <a:t>Klastersky J et al; ESMO Guidelines Committee. Management of febrile neutropaenia: ESMO Clinical Practice Guidelines. Ann Oncol. 2016 Sep;27(suppl 5):v111-v118</a:t>
            </a:r>
            <a:endParaRPr lang="el-GR" sz="12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205FEF-057B-4580-F218-E3C8DC47C12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/>
              <a:t>Παρανεοπλασματικά σύνδρομα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E667DCB-C40E-AAD1-FF0E-32FA8C7F417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359999">
              <a:buFont typeface="Wingdings" pitchFamily="2"/>
              <a:buChar char="§"/>
            </a:pPr>
            <a:r>
              <a:rPr lang="el-GR"/>
              <a:t>Σύνδρομο απρόσφορης έκκρισης αντιδιουρητικής ορμόνης (</a:t>
            </a:r>
            <a:r>
              <a:rPr lang="en-US"/>
              <a:t>SIADH)</a:t>
            </a:r>
            <a:endParaRPr lang="el-GR"/>
          </a:p>
          <a:p>
            <a:pPr lvl="0" indent="-359999">
              <a:buFont typeface="Wingdings" pitchFamily="2"/>
              <a:buChar char="§"/>
            </a:pPr>
            <a:r>
              <a:rPr lang="el-GR"/>
              <a:t>Υπερασβεστιαιμία</a:t>
            </a:r>
          </a:p>
          <a:p>
            <a:pPr lvl="0" indent="-359999">
              <a:buFont typeface="Wingdings" pitchFamily="2"/>
              <a:buChar char="§"/>
            </a:pPr>
            <a:r>
              <a:rPr lang="el-GR"/>
              <a:t>Έκτοπη έκκριση </a:t>
            </a:r>
            <a:r>
              <a:rPr lang="en-US"/>
              <a:t>ACTH</a:t>
            </a:r>
            <a:endParaRPr lang="el-GR"/>
          </a:p>
          <a:p>
            <a:pPr lvl="0" indent="-359999">
              <a:buFont typeface="Wingdings" pitchFamily="2"/>
              <a:buChar char="§"/>
            </a:pPr>
            <a:r>
              <a:rPr lang="el-GR"/>
              <a:t>Ινσουλίνωμα</a:t>
            </a:r>
          </a:p>
          <a:p>
            <a:pPr lvl="0" indent="-359999">
              <a:buFont typeface="Wingdings" pitchFamily="2"/>
              <a:buChar char="§"/>
            </a:pPr>
            <a:r>
              <a:rPr lang="el-GR"/>
              <a:t>Γατρίνωμα</a:t>
            </a:r>
          </a:p>
          <a:p>
            <a:pPr lvl="0" indent="-359999">
              <a:buFont typeface="Wingdings" pitchFamily="2"/>
              <a:buChar char="§"/>
            </a:pPr>
            <a:r>
              <a:rPr lang="el-GR"/>
              <a:t>Σύνδρομο καρκινοειδούς</a:t>
            </a:r>
          </a:p>
        </p:txBody>
      </p:sp>
      <p:cxnSp>
        <p:nvCxnSpPr>
          <p:cNvPr id="4" name="Ευθεία γραμμή σύνδεσης 4">
            <a:extLst>
              <a:ext uri="{FF2B5EF4-FFF2-40B4-BE49-F238E27FC236}">
                <a16:creationId xmlns:a16="http://schemas.microsoft.com/office/drawing/2014/main" id="{0EAA9756-EA7B-A32C-C5DA-28EFE3558D2D}"/>
              </a:ext>
            </a:extLst>
          </p:cNvPr>
          <p:cNvCxnSpPr/>
          <p:nvPr/>
        </p:nvCxnSpPr>
        <p:spPr>
          <a:xfrm>
            <a:off x="1319753" y="2667789"/>
            <a:ext cx="2121033" cy="0"/>
          </a:xfrm>
          <a:prstGeom prst="straightConnector1">
            <a:avLst/>
          </a:prstGeom>
          <a:noFill/>
          <a:ln w="38103" cap="flat">
            <a:solidFill>
              <a:srgbClr val="7030A0"/>
            </a:solidFill>
            <a:prstDash val="solid"/>
            <a:miter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2">
            <a:extLst>
              <a:ext uri="{FF2B5EF4-FFF2-40B4-BE49-F238E27FC236}">
                <a16:creationId xmlns:a16="http://schemas.microsoft.com/office/drawing/2014/main" id="{2519875C-D0CF-F450-DAFC-D69A80BEBF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75" t="35385" r="41075" b="24756"/>
          <a:stretch>
            <a:fillRect/>
          </a:stretch>
        </p:blipFill>
        <p:spPr>
          <a:xfrm>
            <a:off x="2318991" y="405353"/>
            <a:ext cx="6862709" cy="552506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5DA9BEB2-B81D-CF08-A555-CA109FC00803}"/>
              </a:ext>
            </a:extLst>
          </p:cNvPr>
          <p:cNvSpPr txBox="1"/>
          <p:nvPr/>
        </p:nvSpPr>
        <p:spPr>
          <a:xfrm>
            <a:off x="650449" y="6466792"/>
            <a:ext cx="11208468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BlinkMacSystemFont"/>
              </a:rPr>
              <a:t>Klastersky J et al; ESMO Guidelines Committee. Management of febrile neutropaenia: ESMO Clinical Practice Guidelines. Ann Oncol. 2016 Sep;27(suppl 5):v111-v118</a:t>
            </a:r>
            <a:endParaRPr lang="el-GR" sz="12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2">
            <a:extLst>
              <a:ext uri="{FF2B5EF4-FFF2-40B4-BE49-F238E27FC236}">
                <a16:creationId xmlns:a16="http://schemas.microsoft.com/office/drawing/2014/main" id="{33F031EC-6546-292F-773E-016C77EB2C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928" t="31340" r="14175" b="26048"/>
          <a:stretch>
            <a:fillRect/>
          </a:stretch>
        </p:blipFill>
        <p:spPr>
          <a:xfrm>
            <a:off x="1356905" y="1018092"/>
            <a:ext cx="9478194" cy="41383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FF749A98-6FB6-650E-00FC-51BC29555547}"/>
              </a:ext>
            </a:extLst>
          </p:cNvPr>
          <p:cNvSpPr txBox="1"/>
          <p:nvPr/>
        </p:nvSpPr>
        <p:spPr>
          <a:xfrm>
            <a:off x="650449" y="6466792"/>
            <a:ext cx="11208468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BlinkMacSystemFont"/>
              </a:rPr>
              <a:t>Klastersky J et al; ESMO Guidelines Committee. Management of febrile neutropaenia: ESMO Clinical Practice Guidelines. Ann Oncol. 2016 Sep;27(suppl 5):v111-v118</a:t>
            </a:r>
            <a:endParaRPr lang="el-GR" sz="12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3">
            <a:extLst>
              <a:ext uri="{FF2B5EF4-FFF2-40B4-BE49-F238E27FC236}">
                <a16:creationId xmlns:a16="http://schemas.microsoft.com/office/drawing/2014/main" id="{16BDB886-3243-CD67-E629-2D693B35A3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923" t="36151" r="14098" b="19313"/>
          <a:stretch>
            <a:fillRect/>
          </a:stretch>
        </p:blipFill>
        <p:spPr>
          <a:xfrm>
            <a:off x="3110843" y="546756"/>
            <a:ext cx="5580665" cy="538136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F401CB82-1C40-8DC0-1967-232F45D8D607}"/>
              </a:ext>
            </a:extLst>
          </p:cNvPr>
          <p:cNvSpPr txBox="1"/>
          <p:nvPr/>
        </p:nvSpPr>
        <p:spPr>
          <a:xfrm>
            <a:off x="650449" y="6466792"/>
            <a:ext cx="11208468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BlinkMacSystemFont"/>
              </a:rPr>
              <a:t>Klastersky J et al; ESMO Guidelines Committee. Management of febrile neutropaenia: ESMO Clinical Practice Guidelines. Ann Oncol. 2016 Sep;27(suppl 5):v111-v118</a:t>
            </a:r>
            <a:endParaRPr lang="el-GR" sz="12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042E2F4-EDE7-98C5-E509-9C97C897A48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/>
              <a:t>Επιπλοκές σχετιζόμενες με θεραπεία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6F6B408-A5A4-3F1B-EA03-25521AF64A8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Ουδετεροπενικό εμπύρετο</a:t>
            </a:r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Σύνδρομο λύσης όγκου</a:t>
            </a:r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Σοβαρή αναιμία</a:t>
            </a:r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Διάρροια</a:t>
            </a:r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Βλεννογονίτιδα</a:t>
            </a:r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Πνευμονίτιδα από ακτινοθεραπεία</a:t>
            </a:r>
            <a:endParaRPr lang="en-US" sz="1700"/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Πνευμονίτιδα από ανοσοθεραπεία</a:t>
            </a:r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Μυοκαρδιοπάθεια</a:t>
            </a:r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Αιμορραγική κυστίτιδα</a:t>
            </a:r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Υπερέμεση</a:t>
            </a:r>
          </a:p>
          <a:p>
            <a:pPr lvl="0" indent="-359999">
              <a:lnSpc>
                <a:spcPct val="70000"/>
              </a:lnSpc>
              <a:buFont typeface="Wingdings" pitchFamily="2"/>
              <a:buChar char="§"/>
            </a:pPr>
            <a:r>
              <a:rPr lang="el-GR" sz="1700"/>
              <a:t>Αντιδράσεις υπερευαισθησίας</a:t>
            </a:r>
          </a:p>
        </p:txBody>
      </p:sp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81E35739-6811-9145-B4A5-79311829BE3C}"/>
              </a:ext>
            </a:extLst>
          </p:cNvPr>
          <p:cNvCxnSpPr/>
          <p:nvPr/>
        </p:nvCxnSpPr>
        <p:spPr>
          <a:xfrm>
            <a:off x="1424333" y="2458721"/>
            <a:ext cx="2121033" cy="0"/>
          </a:xfrm>
          <a:prstGeom prst="straightConnector1">
            <a:avLst/>
          </a:prstGeom>
          <a:noFill/>
          <a:ln w="38103" cap="flat">
            <a:solidFill>
              <a:srgbClr val="7030A0"/>
            </a:solidFill>
            <a:prstDash val="solid"/>
            <a:miter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thophysiology &#10; ">
            <a:extLst>
              <a:ext uri="{FF2B5EF4-FFF2-40B4-BE49-F238E27FC236}">
                <a16:creationId xmlns:a16="http://schemas.microsoft.com/office/drawing/2014/main" id="{1BA2DE37-B8A7-50CD-F09C-95EBC8D126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75"/>
          <a:stretch/>
        </p:blipFill>
        <p:spPr>
          <a:xfrm>
            <a:off x="813580" y="1300899"/>
            <a:ext cx="10564840" cy="49041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21A9C887-4B0C-1351-56E5-2234BA23E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0"/>
            <a:ext cx="10058400" cy="1127421"/>
          </a:xfrm>
        </p:spPr>
        <p:txBody>
          <a:bodyPr/>
          <a:lstStyle/>
          <a:p>
            <a:r>
              <a:rPr lang="el-GR" dirty="0"/>
              <a:t>Επιδημιολογία και πρόγνωση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6">
            <a:extLst>
              <a:ext uri="{FF2B5EF4-FFF2-40B4-BE49-F238E27FC236}">
                <a16:creationId xmlns:a16="http://schemas.microsoft.com/office/drawing/2014/main" id="{5DA56EB9-AC9F-1B95-470B-17651498B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779" y="669304"/>
            <a:ext cx="8931045" cy="518945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3">
            <a:extLst>
              <a:ext uri="{FF2B5EF4-FFF2-40B4-BE49-F238E27FC236}">
                <a16:creationId xmlns:a16="http://schemas.microsoft.com/office/drawing/2014/main" id="{542E9CDD-6B1B-DA6E-A71D-755A1DB5F1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629" t="38351" r="27938" b="25773"/>
          <a:stretch>
            <a:fillRect/>
          </a:stretch>
        </p:blipFill>
        <p:spPr>
          <a:xfrm>
            <a:off x="2582942" y="424208"/>
            <a:ext cx="6231663" cy="514703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530B1FA-77A3-DE62-D973-8DD2D3342FCC}"/>
              </a:ext>
            </a:extLst>
          </p:cNvPr>
          <p:cNvSpPr/>
          <p:nvPr/>
        </p:nvSpPr>
        <p:spPr>
          <a:xfrm>
            <a:off x="1714500" y="119064"/>
            <a:ext cx="6791321" cy="89535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254002" tIns="63495" rIns="127001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0" i="0" u="none" strike="noStrike" kern="1200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rPr>
              <a:t>From: </a:t>
            </a:r>
            <a:r>
              <a:rPr lang="en-US" sz="1300" b="1" i="0" u="none" strike="noStrike" kern="1200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rPr>
              <a:t>Tumor Lysis Syndrome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349E9-D7BB-6879-3FAA-443EEF42F65C}"/>
              </a:ext>
            </a:extLst>
          </p:cNvPr>
          <p:cNvSpPr/>
          <p:nvPr/>
        </p:nvSpPr>
        <p:spPr>
          <a:xfrm>
            <a:off x="498439" y="6491289"/>
            <a:ext cx="8662989" cy="15716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254002" tIns="0" rIns="127001" bIns="63495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rPr>
              <a:t>Arch Pathol Lab Med. 2018;143(3):386-393. doi:10.5858/arpa.2017-0278-RS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1D6CB97-F40C-6EE1-0D7E-2AD86024F5B3}"/>
              </a:ext>
            </a:extLst>
          </p:cNvPr>
          <p:cNvSpPr txBox="1"/>
          <p:nvPr/>
        </p:nvSpPr>
        <p:spPr>
          <a:xfrm>
            <a:off x="1524003" y="5169697"/>
            <a:ext cx="9144000" cy="8635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54002" tIns="0" rIns="0" bIns="63495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rPr>
              <a:t>Catabolism of purines and mechanism of action of hypouricemic agents. Reprinted from Abu-Alfa AK, Younes A. Tumor lysis syndrome and acute kidney injury: evaluation, prevention, and management. Am J Kidney Dis. 2010;55(5)(suppl 3):S1–S13, with permission from Elsevier.</a:t>
            </a:r>
            <a:r>
              <a:rPr lang="en-US" sz="1200" b="0" i="0" u="none" strike="noStrike" kern="1200" cap="none" spc="0" baseline="30000">
                <a:solidFill>
                  <a:srgbClr val="000000"/>
                </a:solidFill>
                <a:uFillTx/>
                <a:latin typeface="Helvetica" pitchFamily="34"/>
                <a:cs typeface="Helvetica" pitchFamily="34"/>
              </a:rPr>
              <a:t>13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92A19CA6-E0CE-7364-84BB-A84870686060}"/>
              </a:ext>
            </a:extLst>
          </p:cNvPr>
          <p:cNvSpPr/>
          <p:nvPr/>
        </p:nvSpPr>
        <p:spPr>
          <a:xfrm>
            <a:off x="1524003" y="4736884"/>
            <a:ext cx="9144000" cy="2635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254002" tIns="0" rIns="0" bIns="63495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000000"/>
                </a:solidFill>
                <a:uFillTx/>
                <a:latin typeface="Helvetica" pitchFamily="34"/>
              </a:rPr>
              <a:t>Figure </a:t>
            </a:r>
            <a:r>
              <a:rPr lang="en-US" sz="1300" b="1" i="0" u="none" strike="noStrike" kern="1200" cap="none" spc="0" baseline="0">
                <a:solidFill>
                  <a:srgbClr val="000000"/>
                </a:solidFill>
                <a:uFillTx/>
                <a:latin typeface="Helvetica" pitchFamily="34"/>
              </a:rPr>
              <a:t>Legend</a:t>
            </a:r>
            <a:r>
              <a:rPr lang="en-US" sz="1200" b="1" i="0" u="none" strike="noStrike" kern="1200" cap="none" spc="0" baseline="0">
                <a:solidFill>
                  <a:srgbClr val="000000"/>
                </a:solidFill>
                <a:uFillTx/>
                <a:latin typeface="Helvetica" pitchFamily="34"/>
              </a:rPr>
              <a:t>: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FDE63A9-55D1-1F4D-63A6-EDFA3A14CB23}"/>
              </a:ext>
            </a:extLst>
          </p:cNvPr>
          <p:cNvSpPr/>
          <p:nvPr/>
        </p:nvSpPr>
        <p:spPr>
          <a:xfrm>
            <a:off x="3781428" y="6438903"/>
            <a:ext cx="6886575" cy="4190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79999" tIns="0" rIns="179999" bIns="0" anchor="ctr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b="0" i="0" u="none" strike="noStrike" kern="1200" cap="none" spc="0" baseline="0">
              <a:solidFill>
                <a:srgbClr val="2A2A2A"/>
              </a:solidFill>
              <a:uFillTx/>
              <a:latin typeface="Calibri"/>
            </a:endParaRPr>
          </a:p>
        </p:txBody>
      </p:sp>
      <p:pic>
        <p:nvPicPr>
          <p:cNvPr id="7" name="New picture">
            <a:extLst>
              <a:ext uri="{FF2B5EF4-FFF2-40B4-BE49-F238E27FC236}">
                <a16:creationId xmlns:a16="http://schemas.microsoft.com/office/drawing/2014/main" id="{73C1A860-20F8-F628-8484-35A9F26425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74920" y="1339422"/>
            <a:ext cx="3384551" cy="308609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2">
            <a:extLst>
              <a:ext uri="{FF2B5EF4-FFF2-40B4-BE49-F238E27FC236}">
                <a16:creationId xmlns:a16="http://schemas.microsoft.com/office/drawing/2014/main" id="{2BB6A5E8-A2B7-A176-1298-486EBF7E9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313" y="0"/>
            <a:ext cx="4983406" cy="62440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E61AE-BDF3-C348-2D7F-9FF865BBD4BE}"/>
              </a:ext>
            </a:extLst>
          </p:cNvPr>
          <p:cNvSpPr/>
          <p:nvPr/>
        </p:nvSpPr>
        <p:spPr>
          <a:xfrm>
            <a:off x="498439" y="6491289"/>
            <a:ext cx="8662989" cy="15716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254002" tIns="0" rIns="127001" bIns="63495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Helvetica" pitchFamily="34"/>
                <a:cs typeface="Helvetica" pitchFamily="34"/>
              </a:rPr>
              <a:t>Arch Pathol Lab Med. 2018;143(3):386-393. doi:10.5858/arpa.2017-0278-RS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574CE5-4FD0-E6E3-166E-B62E208619DA}"/>
              </a:ext>
            </a:extLst>
          </p:cNvPr>
          <p:cNvSpPr txBox="1"/>
          <p:nvPr/>
        </p:nvSpPr>
        <p:spPr>
          <a:xfrm>
            <a:off x="641021" y="1093512"/>
            <a:ext cx="1762807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7030A0"/>
                </a:solidFill>
                <a:uFillTx/>
                <a:latin typeface="Calibri"/>
              </a:rPr>
              <a:t>Risk factors for TLS</a:t>
            </a:r>
            <a:endParaRPr lang="el-GR" sz="2400" b="1" i="0" u="none" strike="noStrike" kern="1200" cap="none" spc="0" baseline="0">
              <a:solidFill>
                <a:srgbClr val="7030A0"/>
              </a:solidFill>
              <a:uFillTx/>
              <a:latin typeface="Calibri"/>
            </a:endParaRPr>
          </a:p>
        </p:txBody>
      </p:sp>
      <p:sp>
        <p:nvSpPr>
          <p:cNvPr id="5" name="Κεραυνός 4">
            <a:extLst>
              <a:ext uri="{FF2B5EF4-FFF2-40B4-BE49-F238E27FC236}">
                <a16:creationId xmlns:a16="http://schemas.microsoft.com/office/drawing/2014/main" id="{CDF764E3-61E1-B3BE-E4E6-ABC0E57000C8}"/>
              </a:ext>
            </a:extLst>
          </p:cNvPr>
          <p:cNvSpPr/>
          <p:nvPr/>
        </p:nvSpPr>
        <p:spPr>
          <a:xfrm>
            <a:off x="1225488" y="2479249"/>
            <a:ext cx="1904210" cy="187593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8472"/>
              <a:gd name="f8" fmla="val 12860"/>
              <a:gd name="f9" fmla="val 6080"/>
              <a:gd name="f10" fmla="val 11050"/>
              <a:gd name="f11" fmla="val 6797"/>
              <a:gd name="f12" fmla="val 16577"/>
              <a:gd name="f13" fmla="val 12007"/>
              <a:gd name="f14" fmla="val 14767"/>
              <a:gd name="f15" fmla="val 12877"/>
              <a:gd name="f16" fmla="val 10012"/>
              <a:gd name="f17" fmla="val 14915"/>
              <a:gd name="f18" fmla="val 12222"/>
              <a:gd name="f19" fmla="val 13987"/>
              <a:gd name="f20" fmla="val 5022"/>
              <a:gd name="f21" fmla="val 9705"/>
              <a:gd name="f22" fmla="val 7602"/>
              <a:gd name="f23" fmla="val 8382"/>
              <a:gd name="f24" fmla="val 3890"/>
              <a:gd name="f25" fmla="+- 0 0 -360"/>
              <a:gd name="f26" fmla="+- 0 0 -270"/>
              <a:gd name="f27" fmla="+- 0 0 -180"/>
              <a:gd name="f28" fmla="+- 0 0 -90"/>
              <a:gd name="f29" fmla="*/ f3 1 21600"/>
              <a:gd name="f30" fmla="*/ f4 1 21600"/>
              <a:gd name="f31" fmla="val f5"/>
              <a:gd name="f32" fmla="val f6"/>
              <a:gd name="f33" fmla="*/ f25 f0 1"/>
              <a:gd name="f34" fmla="*/ f26 f0 1"/>
              <a:gd name="f35" fmla="*/ f27 f0 1"/>
              <a:gd name="f36" fmla="*/ f28 f0 1"/>
              <a:gd name="f37" fmla="+- f32 0 f31"/>
              <a:gd name="f38" fmla="*/ f33 1 f2"/>
              <a:gd name="f39" fmla="*/ f34 1 f2"/>
              <a:gd name="f40" fmla="*/ f35 1 f2"/>
              <a:gd name="f41" fmla="*/ f36 1 f2"/>
              <a:gd name="f42" fmla="*/ f37 1 21600"/>
              <a:gd name="f43" fmla="*/ f37 5022 1"/>
              <a:gd name="f44" fmla="*/ f37 8472 1"/>
              <a:gd name="f45" fmla="*/ f37 8757 1"/>
              <a:gd name="f46" fmla="*/ f37 10012 1"/>
              <a:gd name="f47" fmla="*/ f37 12860 1"/>
              <a:gd name="f48" fmla="*/ f37 13917 1"/>
              <a:gd name="f49" fmla="*/ f37 16577 1"/>
              <a:gd name="f50" fmla="*/ f37 3890 1"/>
              <a:gd name="f51" fmla="*/ f37 6080 1"/>
              <a:gd name="f52" fmla="*/ f37 7437 1"/>
              <a:gd name="f53" fmla="*/ f37 9705 1"/>
              <a:gd name="f54" fmla="*/ f37 12007 1"/>
              <a:gd name="f55" fmla="*/ f37 14277 1"/>
              <a:gd name="f56" fmla="*/ f37 14915 1"/>
              <a:gd name="f57" fmla="+- f38 0 f1"/>
              <a:gd name="f58" fmla="+- f39 0 f1"/>
              <a:gd name="f59" fmla="+- f40 0 f1"/>
              <a:gd name="f60" fmla="+- f41 0 f1"/>
              <a:gd name="f61" fmla="*/ f43 1 21600"/>
              <a:gd name="f62" fmla="*/ f44 1 21600"/>
              <a:gd name="f63" fmla="*/ f45 1 21600"/>
              <a:gd name="f64" fmla="*/ f46 1 21600"/>
              <a:gd name="f65" fmla="*/ f47 1 21600"/>
              <a:gd name="f66" fmla="*/ f48 1 21600"/>
              <a:gd name="f67" fmla="*/ f49 1 21600"/>
              <a:gd name="f68" fmla="*/ f50 1 21600"/>
              <a:gd name="f69" fmla="*/ f51 1 21600"/>
              <a:gd name="f70" fmla="*/ f52 1 21600"/>
              <a:gd name="f71" fmla="*/ f53 1 21600"/>
              <a:gd name="f72" fmla="*/ f54 1 21600"/>
              <a:gd name="f73" fmla="*/ f55 1 21600"/>
              <a:gd name="f74" fmla="*/ f56 1 21600"/>
              <a:gd name="f75" fmla="*/ f31 1 f42"/>
              <a:gd name="f76" fmla="*/ f32 1 f42"/>
              <a:gd name="f77" fmla="*/ f62 1 f42"/>
              <a:gd name="f78" fmla="*/ f68 1 f42"/>
              <a:gd name="f79" fmla="*/ f61 1 f42"/>
              <a:gd name="f80" fmla="*/ f71 1 f42"/>
              <a:gd name="f81" fmla="*/ f64 1 f42"/>
              <a:gd name="f82" fmla="*/ f74 1 f42"/>
              <a:gd name="f83" fmla="*/ f67 1 f42"/>
              <a:gd name="f84" fmla="*/ f72 1 f42"/>
              <a:gd name="f85" fmla="*/ f65 1 f42"/>
              <a:gd name="f86" fmla="*/ f69 1 f42"/>
              <a:gd name="f87" fmla="*/ f63 1 f42"/>
              <a:gd name="f88" fmla="*/ f66 1 f42"/>
              <a:gd name="f89" fmla="*/ f70 1 f42"/>
              <a:gd name="f90" fmla="*/ f73 1 f42"/>
              <a:gd name="f91" fmla="*/ f75 f30 1"/>
              <a:gd name="f92" fmla="*/ f75 f29 1"/>
              <a:gd name="f93" fmla="*/ f76 f29 1"/>
              <a:gd name="f94" fmla="*/ f76 f30 1"/>
              <a:gd name="f95" fmla="*/ f87 f29 1"/>
              <a:gd name="f96" fmla="*/ f88 f29 1"/>
              <a:gd name="f97" fmla="*/ f90 f30 1"/>
              <a:gd name="f98" fmla="*/ f89 f30 1"/>
              <a:gd name="f99" fmla="*/ f77 f29 1"/>
              <a:gd name="f100" fmla="*/ f78 f30 1"/>
              <a:gd name="f101" fmla="*/ f79 f29 1"/>
              <a:gd name="f102" fmla="*/ f80 f30 1"/>
              <a:gd name="f103" fmla="*/ f81 f29 1"/>
              <a:gd name="f104" fmla="*/ f82 f30 1"/>
              <a:gd name="f105" fmla="*/ f83 f29 1"/>
              <a:gd name="f106" fmla="*/ f84 f30 1"/>
              <a:gd name="f107" fmla="*/ f85 f29 1"/>
              <a:gd name="f108" fmla="*/ f86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7">
                <a:pos x="f99" y="f91"/>
              </a:cxn>
              <a:cxn ang="f57">
                <a:pos x="f92" y="f100"/>
              </a:cxn>
              <a:cxn ang="f58">
                <a:pos x="f101" y="f102"/>
              </a:cxn>
              <a:cxn ang="f58">
                <a:pos x="f103" y="f104"/>
              </a:cxn>
              <a:cxn ang="f59">
                <a:pos x="f93" y="f94"/>
              </a:cxn>
              <a:cxn ang="f60">
                <a:pos x="f105" y="f106"/>
              </a:cxn>
              <a:cxn ang="f60">
                <a:pos x="f107" y="f108"/>
              </a:cxn>
            </a:cxnLst>
            <a:rect l="f95" t="f98" r="f96" b="f97"/>
            <a:pathLst>
              <a:path w="21600" h="21600">
                <a:moveTo>
                  <a:pt x="f7" y="f5"/>
                </a:move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6" y="f6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5" y="f24"/>
                </a:lnTo>
                <a:close/>
              </a:path>
            </a:pathLst>
          </a:custGeom>
          <a:solidFill>
            <a:srgbClr val="D48AF2"/>
          </a:solidFill>
          <a:ln cap="flat"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5EA83B4-9F46-20A1-03D5-CD809FAB86D3}"/>
              </a:ext>
            </a:extLst>
          </p:cNvPr>
          <p:cNvSpPr/>
          <p:nvPr/>
        </p:nvSpPr>
        <p:spPr>
          <a:xfrm>
            <a:off x="3450214" y="150830"/>
            <a:ext cx="1743961" cy="254523"/>
          </a:xfrm>
          <a:prstGeom prst="rect">
            <a:avLst/>
          </a:prstGeom>
          <a:noFill/>
          <a:ln w="38103" cap="flat">
            <a:solidFill>
              <a:srgbClr val="7030A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CC9588E-897A-4444-277D-51A561F18D94}"/>
              </a:ext>
            </a:extLst>
          </p:cNvPr>
          <p:cNvSpPr/>
          <p:nvPr/>
        </p:nvSpPr>
        <p:spPr>
          <a:xfrm>
            <a:off x="3450204" y="4122654"/>
            <a:ext cx="1932492" cy="254523"/>
          </a:xfrm>
          <a:prstGeom prst="rect">
            <a:avLst/>
          </a:prstGeom>
          <a:noFill/>
          <a:ln w="38103" cap="flat">
            <a:solidFill>
              <a:srgbClr val="7030A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4B4F7C95-C844-6375-3008-670CA257B540}"/>
              </a:ext>
            </a:extLst>
          </p:cNvPr>
          <p:cNvSpPr/>
          <p:nvPr/>
        </p:nvSpPr>
        <p:spPr>
          <a:xfrm>
            <a:off x="3450204" y="2226298"/>
            <a:ext cx="1743961" cy="254523"/>
          </a:xfrm>
          <a:prstGeom prst="rect">
            <a:avLst/>
          </a:prstGeom>
          <a:noFill/>
          <a:ln w="38103" cap="flat">
            <a:solidFill>
              <a:srgbClr val="7030A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vention &#10;Low Intermediate High &#10;Monitor &#10;Hyper-hydration &#10;prn Normal &#10;Hydration &#10;Allopurinol &#10;Monitor &#10;*prn loop diuret...">
            <a:extLst>
              <a:ext uri="{FF2B5EF4-FFF2-40B4-BE49-F238E27FC236}">
                <a16:creationId xmlns:a16="http://schemas.microsoft.com/office/drawing/2014/main" id="{71EE8A8C-21D2-9B50-B777-6CA6836412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7138" y="120453"/>
            <a:ext cx="9917719" cy="595063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rathyroid hormone related peptide &#10; ">
            <a:extLst>
              <a:ext uri="{FF2B5EF4-FFF2-40B4-BE49-F238E27FC236}">
                <a16:creationId xmlns:a16="http://schemas.microsoft.com/office/drawing/2014/main" id="{89BEDCE7-CD1D-2877-23C4-FF3DC184F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59"/>
          <a:stretch/>
        </p:blipFill>
        <p:spPr>
          <a:xfrm>
            <a:off x="1383322" y="2139885"/>
            <a:ext cx="9425351" cy="41383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1A76D6D5-719F-A59C-3830-A2D4CB1BE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Παθοφυσιολογία</a:t>
            </a:r>
            <a:endParaRPr lang="el-GR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sk Stratification &#10;Low Intermediate High &#10;Solid &#10;Tumors* &#10;Multiple &#10;Myeloma &#10;*Exception: &#10;Germ cell &#10;cancer OR &#10;small ce...">
            <a:extLst>
              <a:ext uri="{FF2B5EF4-FFF2-40B4-BE49-F238E27FC236}">
                <a16:creationId xmlns:a16="http://schemas.microsoft.com/office/drawing/2014/main" id="{060DFABD-D6ED-BBAF-5C81-3921B32096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23"/>
          <a:stretch/>
        </p:blipFill>
        <p:spPr>
          <a:xfrm>
            <a:off x="1555423" y="1884533"/>
            <a:ext cx="9278921" cy="43483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F0B6C919-7B60-82C3-6E4E-768E7A94F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Πρόληψη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vention &#10; ">
            <a:extLst>
              <a:ext uri="{FF2B5EF4-FFF2-40B4-BE49-F238E27FC236}">
                <a16:creationId xmlns:a16="http://schemas.microsoft.com/office/drawing/2014/main" id="{D059C8C9-8E52-84BC-D957-2572ECC2E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08"/>
          <a:stretch/>
        </p:blipFill>
        <p:spPr>
          <a:xfrm>
            <a:off x="1197205" y="1737955"/>
            <a:ext cx="9501496" cy="45405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4BE84141-25AB-6940-C0A6-EB1608AFB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0"/>
            <a:ext cx="10058400" cy="1014299"/>
          </a:xfrm>
        </p:spPr>
        <p:txBody>
          <a:bodyPr/>
          <a:lstStyle/>
          <a:p>
            <a:r>
              <a:rPr lang="el-GR" dirty="0"/>
              <a:t>Θεραπευτικές στρατηγικές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73531C-C2BB-3CDC-AE05-D8DDEE20F64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/>
              <a:t>Επείγοντα στην ογκολογία</a:t>
            </a:r>
          </a:p>
        </p:txBody>
      </p:sp>
      <p:pic>
        <p:nvPicPr>
          <p:cNvPr id="3" name="Εικόνα 4">
            <a:extLst>
              <a:ext uri="{FF2B5EF4-FFF2-40B4-BE49-F238E27FC236}">
                <a16:creationId xmlns:a16="http://schemas.microsoft.com/office/drawing/2014/main" id="{53867821-C851-1F4D-A4AA-CA679ED40C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97" t="32679" r="28309" b="23791"/>
          <a:stretch>
            <a:fillRect/>
          </a:stretch>
        </p:blipFill>
        <p:spPr>
          <a:xfrm>
            <a:off x="2572865" y="2142567"/>
            <a:ext cx="6505955" cy="39534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Οβάλ 3">
            <a:extLst>
              <a:ext uri="{FF2B5EF4-FFF2-40B4-BE49-F238E27FC236}">
                <a16:creationId xmlns:a16="http://schemas.microsoft.com/office/drawing/2014/main" id="{733B3A62-969E-1747-97EB-1074CA9A275B}"/>
              </a:ext>
            </a:extLst>
          </p:cNvPr>
          <p:cNvSpPr/>
          <p:nvPr/>
        </p:nvSpPr>
        <p:spPr>
          <a:xfrm>
            <a:off x="3257550" y="5257242"/>
            <a:ext cx="2543175" cy="94353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38103" cap="flat">
            <a:solidFill>
              <a:srgbClr val="7030A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B8D30D7-0CC3-4E4A-A211-A26ADF923F6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/>
              <a:t>Επιπλοκές σχετιζόμενες με στοχευμένες θεραπείες</a:t>
            </a:r>
          </a:p>
        </p:txBody>
      </p:sp>
      <p:pic>
        <p:nvPicPr>
          <p:cNvPr id="3" name="Εικόνα 4">
            <a:extLst>
              <a:ext uri="{FF2B5EF4-FFF2-40B4-BE49-F238E27FC236}">
                <a16:creationId xmlns:a16="http://schemas.microsoft.com/office/drawing/2014/main" id="{B87FEC78-A1DA-96DF-F381-4C34CF9831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50" t="31503" r="31691" b="28889"/>
          <a:stretch>
            <a:fillRect/>
          </a:stretch>
        </p:blipFill>
        <p:spPr>
          <a:xfrm>
            <a:off x="2115674" y="2070841"/>
            <a:ext cx="7198659" cy="40542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33AC2D-A111-EF40-93F4-73AFBC39E4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3" y="506092"/>
            <a:ext cx="10058400" cy="965835"/>
          </a:xfrm>
        </p:spPr>
        <p:txBody>
          <a:bodyPr/>
          <a:lstStyle/>
          <a:p>
            <a:pPr lvl="0"/>
            <a:r>
              <a:rPr lang="el-GR" sz="5400" b="1">
                <a:solidFill>
                  <a:srgbClr val="7030A0"/>
                </a:solidFill>
              </a:rPr>
              <a:t>Ερωτήσεις;</a:t>
            </a:r>
          </a:p>
        </p:txBody>
      </p:sp>
      <p:pic>
        <p:nvPicPr>
          <p:cNvPr id="3" name="Θέση περιεχομένου 4">
            <a:extLst>
              <a:ext uri="{FF2B5EF4-FFF2-40B4-BE49-F238E27FC236}">
                <a16:creationId xmlns:a16="http://schemas.microsoft.com/office/drawing/2014/main" id="{1E45EE71-DE79-0084-832D-E384171E1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3471" y="1846265"/>
            <a:ext cx="5645377" cy="4022729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grees of hypercalcemia &#10;Mild &#10;10.5-11.9mg/dL &#10;Moderate &#10;12-13.9 mg/dL &#10;Severe &#10;≥ 14 mg/dL &#10;Confusion &#10;Lethargy &#10;Coma &#10;N/...">
            <a:extLst>
              <a:ext uri="{FF2B5EF4-FFF2-40B4-BE49-F238E27FC236}">
                <a16:creationId xmlns:a16="http://schemas.microsoft.com/office/drawing/2014/main" id="{1C20B6FB-A865-7543-0F67-7A924CE40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900"/>
          <a:stretch/>
        </p:blipFill>
        <p:spPr>
          <a:xfrm>
            <a:off x="1066800" y="377072"/>
            <a:ext cx="10058400" cy="509990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EATMENT &#10;Stop calcium retaining products &#10;Thiazides &#10;Calcium &#10;Vitamin &#10;D &#10;Lithium &#10;Fluids &#10;+ &#10;Diuretics &#10;Calcitonin &#10;Bis...">
            <a:extLst>
              <a:ext uri="{FF2B5EF4-FFF2-40B4-BE49-F238E27FC236}">
                <a16:creationId xmlns:a16="http://schemas.microsoft.com/office/drawing/2014/main" id="{A8045550-AAC3-1114-6870-DD73268BB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15" b="6653"/>
          <a:stretch/>
        </p:blipFill>
        <p:spPr>
          <a:xfrm>
            <a:off x="777488" y="1875934"/>
            <a:ext cx="10311615" cy="41383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A871A0D0-1FB9-42B5-D740-BD78CB956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Διαβάθμιση </a:t>
            </a:r>
            <a:r>
              <a:rPr lang="el-GR" dirty="0" err="1"/>
              <a:t>υπερασβεστιαιμίας</a:t>
            </a:r>
            <a:endParaRPr lang="el-G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EATMENT &#10;Hydration (6-12h*) &#10;NS 300-500cc/hr until euvolemic Caution: HF, Renal failure* &#10;Diuresis (6-12h) &#10;Lasix 20-40 ...">
            <a:extLst>
              <a:ext uri="{FF2B5EF4-FFF2-40B4-BE49-F238E27FC236}">
                <a16:creationId xmlns:a16="http://schemas.microsoft.com/office/drawing/2014/main" id="{01D328DF-5FE1-77B8-8E59-8EE5FB2D8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32"/>
          <a:stretch/>
        </p:blipFill>
        <p:spPr>
          <a:xfrm>
            <a:off x="954260" y="1819373"/>
            <a:ext cx="10283479" cy="434793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34BE9F17-15BB-86F3-F5D3-98EADDF8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Θεραπεία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nitoring &#10;Therapeutic Efficacy Therapeutic Toxicity &#10;Potassium &#10;Magnesium &#10;Phosphate &#10;Serum Creatinine &#10;Urine output (I/...">
            <a:extLst>
              <a:ext uri="{FF2B5EF4-FFF2-40B4-BE49-F238E27FC236}">
                <a16:creationId xmlns:a16="http://schemas.microsoft.com/office/drawing/2014/main" id="{C42EB6B1-71D5-6AD1-17CF-433354A13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50"/>
          <a:stretch/>
        </p:blipFill>
        <p:spPr>
          <a:xfrm>
            <a:off x="989425" y="1291472"/>
            <a:ext cx="10213143" cy="48265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Τίτλος 3">
            <a:extLst>
              <a:ext uri="{FF2B5EF4-FFF2-40B4-BE49-F238E27FC236}">
                <a16:creationId xmlns:a16="http://schemas.microsoft.com/office/drawing/2014/main" id="{55D0C384-A3EA-C6A9-56EF-3CEF2A3EA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7" y="245096"/>
            <a:ext cx="10058400" cy="870093"/>
          </a:xfrm>
        </p:spPr>
        <p:txBody>
          <a:bodyPr/>
          <a:lstStyle/>
          <a:p>
            <a:r>
              <a:rPr lang="el-GR" dirty="0"/>
              <a:t>Θεραπεία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Ανασκόπη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455</TotalTime>
  <Words>776</Words>
  <Application>Microsoft Office PowerPoint</Application>
  <PresentationFormat>Ευρεία οθόνη</PresentationFormat>
  <Paragraphs>132</Paragraphs>
  <Slides>54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54</vt:i4>
      </vt:variant>
    </vt:vector>
  </HeadingPairs>
  <TitlesOfParts>
    <vt:vector size="61" baseType="lpstr">
      <vt:lpstr>BlinkMacSystemFont</vt:lpstr>
      <vt:lpstr>Arial</vt:lpstr>
      <vt:lpstr>Calibri</vt:lpstr>
      <vt:lpstr>Calibri Light</vt:lpstr>
      <vt:lpstr>Helvetica</vt:lpstr>
      <vt:lpstr>Wingdings</vt:lpstr>
      <vt:lpstr>Ανασκόπηση</vt:lpstr>
      <vt:lpstr>Επείγοντα στην ογκολογία</vt:lpstr>
      <vt:lpstr>Παρουσίαση του PowerPoint</vt:lpstr>
      <vt:lpstr>Επείγοντα στην ογκολογία</vt:lpstr>
      <vt:lpstr>Παρανεοπλασματικά σύνδρομα</vt:lpstr>
      <vt:lpstr>Παθοφυσιολογία</vt:lpstr>
      <vt:lpstr>Παρουσίαση του PowerPoint</vt:lpstr>
      <vt:lpstr>Διαβάθμιση υπερασβεστιαιμίας</vt:lpstr>
      <vt:lpstr>Θεραπεία</vt:lpstr>
      <vt:lpstr>Θεραπεία</vt:lpstr>
      <vt:lpstr>Διφωσφονικά</vt:lpstr>
      <vt:lpstr>Επείγοντα στην ογκολογία</vt:lpstr>
      <vt:lpstr>Επιπλοκές από τοπική επέκταση</vt:lpstr>
      <vt:lpstr>Συμπτώματα</vt:lpstr>
      <vt:lpstr>Παρουσίαση του PowerPoint</vt:lpstr>
      <vt:lpstr>Σύνδρομο άνω κοίλης φλέβας</vt:lpstr>
      <vt:lpstr>Αίτια</vt:lpstr>
      <vt:lpstr>Αντιμετώπιση</vt:lpstr>
      <vt:lpstr>Παρουσίαση του PowerPoint</vt:lpstr>
      <vt:lpstr>Επιπλοκές από τοπική επέκταση</vt:lpstr>
      <vt:lpstr>Επιδημιολογία και πρόγνωση</vt:lpstr>
      <vt:lpstr>Παθοφυσιολογία</vt:lpstr>
      <vt:lpstr>Παθοφυσιολογία</vt:lpstr>
      <vt:lpstr>Παθοφυσιολογία</vt:lpstr>
      <vt:lpstr>Κορτικοστεροειδή</vt:lpstr>
      <vt:lpstr>Ακτινοθεραπεία και χειρουργική αποκατάσταση</vt:lpstr>
      <vt:lpstr>Θεραπεία</vt:lpstr>
      <vt:lpstr>Ακτινοθεραπεία και χειρουργική αποκατάστασηη</vt:lpstr>
      <vt:lpstr>Επιπλοκές από τοπική επέκταση</vt:lpstr>
      <vt:lpstr>Παρουσίαση του PowerPoint</vt:lpstr>
      <vt:lpstr>Παρουσίαση του PowerPoint</vt:lpstr>
      <vt:lpstr>Παρουσίαση του PowerPoint</vt:lpstr>
      <vt:lpstr>Επιπλοκές</vt:lpstr>
      <vt:lpstr>Αντιμετώπιση</vt:lpstr>
      <vt:lpstr>Επείγοντα στην ογκολογία</vt:lpstr>
      <vt:lpstr>Επιπλοκές σχετιζόμενες με θεραπεία</vt:lpstr>
      <vt:lpstr>Εμπύρετος ουδετεροπενία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Επιπλοκές σχετιζόμενες με θεραπεία</vt:lpstr>
      <vt:lpstr>Επιδημιολογία και πρόγνωση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Πρόληψη</vt:lpstr>
      <vt:lpstr>Θεραπευτικές στρατηγικές</vt:lpstr>
      <vt:lpstr>Επείγοντα στην ογκολογία</vt:lpstr>
      <vt:lpstr>Επιπλοκές σχετιζόμενες με στοχευμένες θεραπείες</vt:lpstr>
      <vt:lpstr>Ερωτήσεις;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Επείγοντα στην ογκολογία</dc:title>
  <dc:creator>Marousa Kouvela</dc:creator>
  <cp:lastModifiedBy>Marousa Kouvela</cp:lastModifiedBy>
  <cp:revision>14</cp:revision>
  <dcterms:created xsi:type="dcterms:W3CDTF">2023-05-05T08:44:00Z</dcterms:created>
  <dcterms:modified xsi:type="dcterms:W3CDTF">2024-05-24T08:54:53Z</dcterms:modified>
</cp:coreProperties>
</file>