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321" r:id="rId5"/>
    <p:sldId id="325" r:id="rId6"/>
    <p:sldId id="326" r:id="rId7"/>
    <p:sldId id="322" r:id="rId8"/>
    <p:sldId id="263" r:id="rId9"/>
    <p:sldId id="264" r:id="rId10"/>
    <p:sldId id="319" r:id="rId11"/>
    <p:sldId id="320" r:id="rId12"/>
    <p:sldId id="260" r:id="rId13"/>
    <p:sldId id="258" r:id="rId14"/>
    <p:sldId id="261" r:id="rId15"/>
    <p:sldId id="262" r:id="rId16"/>
    <p:sldId id="293" r:id="rId17"/>
    <p:sldId id="294" r:id="rId18"/>
    <p:sldId id="300" r:id="rId19"/>
    <p:sldId id="301" r:id="rId20"/>
    <p:sldId id="265" r:id="rId21"/>
    <p:sldId id="279" r:id="rId22"/>
    <p:sldId id="267" r:id="rId23"/>
    <p:sldId id="305" r:id="rId24"/>
    <p:sldId id="266" r:id="rId25"/>
    <p:sldId id="268" r:id="rId26"/>
    <p:sldId id="270" r:id="rId27"/>
    <p:sldId id="269" r:id="rId28"/>
    <p:sldId id="276" r:id="rId29"/>
    <p:sldId id="280" r:id="rId30"/>
    <p:sldId id="272" r:id="rId31"/>
    <p:sldId id="278" r:id="rId32"/>
    <p:sldId id="273" r:id="rId33"/>
    <p:sldId id="274" r:id="rId34"/>
    <p:sldId id="304" r:id="rId35"/>
    <p:sldId id="277" r:id="rId36"/>
    <p:sldId id="275" r:id="rId37"/>
    <p:sldId id="282" r:id="rId38"/>
    <p:sldId id="283" r:id="rId39"/>
    <p:sldId id="285" r:id="rId40"/>
    <p:sldId id="303" r:id="rId41"/>
    <p:sldId id="286" r:id="rId42"/>
    <p:sldId id="284" r:id="rId43"/>
    <p:sldId id="287" r:id="rId44"/>
    <p:sldId id="288" r:id="rId45"/>
    <p:sldId id="296" r:id="rId46"/>
    <p:sldId id="289" r:id="rId47"/>
    <p:sldId id="291" r:id="rId48"/>
    <p:sldId id="295" r:id="rId49"/>
    <p:sldId id="297" r:id="rId50"/>
    <p:sldId id="298" r:id="rId51"/>
    <p:sldId id="299" r:id="rId52"/>
    <p:sldId id="302" r:id="rId53"/>
    <p:sldId id="306" r:id="rId54"/>
    <p:sldId id="310" r:id="rId55"/>
    <p:sldId id="307" r:id="rId56"/>
    <p:sldId id="308" r:id="rId57"/>
    <p:sldId id="309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>
      <p:cViewPr varScale="1">
        <p:scale>
          <a:sx n="92" d="100"/>
          <a:sy n="92" d="100"/>
        </p:scale>
        <p:origin x="6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B532-BCCC-41DA-9EEF-DEAD979DE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B21DA-0A69-4672-B8C7-DC8DBB1AA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4B2EB-E2FE-47B4-AAF3-7DD01BC5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63687-1DBB-42C8-987C-469CE0330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24006-36E9-47FD-9B6D-D4F7DF37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42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25ED-F63F-4608-85F9-5C504456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E0568-035A-4C26-A4D6-072E5EDDF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85F13-42AE-4ED6-A94E-DB8F973A6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104BE-5AFB-4EE1-9B01-898F543D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968A-5E48-402E-8B25-8277BE90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9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9F9D8-77B1-4BA5-99AF-5164574BA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ABAE1-845A-42D3-A3F0-543236EA1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DC4CF-CEFC-4702-BE99-F37D0B23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B8D28-84AC-40F5-8D7B-9FC8EAD4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A602-25B0-4615-A1BC-2975B1FC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91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258-4EA7-43BC-BA00-9059AC60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46ED-22F8-4458-818D-BF19CC6C1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CE237-6CFD-49AA-A9F8-9E86E52B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AAB45-28C9-4320-A5B9-074D088C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16684-FA18-45B5-B419-E3B2D706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2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BC935-550A-4FB1-9D1C-091499ADD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21B13-41A0-4269-ABE1-BFF1A5CF2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C12B7-7A51-40F5-8718-47B4E63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BDB84-2089-4727-8DB1-BE50258C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59FBE-74A1-4651-821D-E16C8EEC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18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9B5A-3112-4EB6-A28A-F8D180E0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D2101-38BB-4E0D-A1AC-0819C2A44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3C3BF-B916-4192-A28C-CDC67B3A5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B5F17-0916-4512-B017-DD447A85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C4085-B41C-4386-8C0C-0487D2CF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E7971-CFB6-4A3A-A663-12AF3AE6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8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6F862-58E9-493F-9D12-1194E6ED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1EC39-0414-419C-8732-FC32D73A2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B5070-BFF8-498F-B710-2CC196FBD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9D272-11F4-47C2-BA12-E5FD30106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32C70-FC36-413D-8B8D-939CBCA67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05CE4-B232-4FDB-A6EC-860BD2E4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3DA22-9E60-4A94-A9AA-AE82425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36623-5B21-4BDB-AD86-0E354C5B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87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998E-E8CD-4F39-ACEE-7ACABB76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85FB5-F170-4DCE-AC36-CD2B4273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DAAEC-AFE1-4F4D-9FD0-E09F662E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1E423-E06A-4D1A-B239-6ED374DD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2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2114B-BD69-4EDC-B91E-220BC3A6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D2B9F-A892-4569-B275-1580A9EE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A0B0E-4BCC-450E-84CD-C004FFCF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0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37EF-192D-4883-9951-CE5AC135F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59B1D-202C-4671-97DA-CA707239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D2CC5-8164-4A6F-93DA-51F65EB72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4832-97B2-4484-8738-6F61BD43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81AE0-02CF-4C8F-A627-D393954F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1DC20-DFCE-409D-9B55-CC1BA090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8197-AEFC-4846-A28B-F71ED413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6BD5-9201-40A6-BE5B-5013C1ACD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AEED7-80BA-49CB-B9C7-EC043267C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4E85C-41D6-40EC-85C1-FBA616AA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6F4A0-6526-40B1-B369-3D30404F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DC566-2E0B-4BF8-BA2D-7EE973E3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60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9CD563-646F-48D9-8C49-51156AF8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2E4F2-A14E-4264-8109-BA2F3BF3E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33B36-765F-4D96-98EA-935536819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5A85B-8946-4933-8814-28EADF0C426C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03C7-1F75-447A-B44E-A84157887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30F7D-774B-4AC2-AAB8-A480005DE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7013D-3213-427B-8A04-56333CFA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32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4BE5-1F2E-4E3F-A56F-9C994B006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Νεοπλάσματα πεπτικού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E65599-2FA5-4787-A6ED-DBA987980A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Γιώργος Ευαγγέλου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971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698F8-D508-F58C-B75A-EA57ED9B0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" y="382555"/>
            <a:ext cx="9862457" cy="50291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72C573-B276-F4C5-FFB0-6288F24C4585}"/>
              </a:ext>
            </a:extLst>
          </p:cNvPr>
          <p:cNvSpPr/>
          <p:nvPr/>
        </p:nvSpPr>
        <p:spPr>
          <a:xfrm>
            <a:off x="6923313" y="2757196"/>
            <a:ext cx="1418253" cy="67180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67F14C-B21B-8B71-151F-DF9C85A9460B}"/>
              </a:ext>
            </a:extLst>
          </p:cNvPr>
          <p:cNvSpPr/>
          <p:nvPr/>
        </p:nvSpPr>
        <p:spPr>
          <a:xfrm>
            <a:off x="6820677" y="3442996"/>
            <a:ext cx="1343608" cy="67180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D16F1-4ACB-8C34-D63B-79B23F1B8C6C}"/>
              </a:ext>
            </a:extLst>
          </p:cNvPr>
          <p:cNvSpPr/>
          <p:nvPr/>
        </p:nvSpPr>
        <p:spPr>
          <a:xfrm>
            <a:off x="5831633" y="4334069"/>
            <a:ext cx="1343608" cy="67180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5A85F5-FB21-CDD2-5CF4-EFDE23E00F76}"/>
              </a:ext>
            </a:extLst>
          </p:cNvPr>
          <p:cNvSpPr/>
          <p:nvPr/>
        </p:nvSpPr>
        <p:spPr>
          <a:xfrm>
            <a:off x="5831633" y="457199"/>
            <a:ext cx="681134" cy="457201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397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86992-C117-017D-3FD9-8D7613B4D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7" y="961053"/>
            <a:ext cx="11206065" cy="51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2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B8DF-F539-44B4-BBE5-D619E1C6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σταδιοποιούμε τη νόσο?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4064A-14CB-4DCA-8735-EA3400BFA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81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262B4-5076-4815-B32A-EB737B266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40" y="225287"/>
            <a:ext cx="4681330" cy="3684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B3601-6051-4594-9447-FAB3156B582B}"/>
              </a:ext>
            </a:extLst>
          </p:cNvPr>
          <p:cNvSpPr txBox="1"/>
          <p:nvPr/>
        </p:nvSpPr>
        <p:spPr>
          <a:xfrm>
            <a:off x="9038189" y="4134678"/>
            <a:ext cx="2809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r>
              <a:rPr lang="en-US" dirty="0"/>
              <a:t>(</a:t>
            </a:r>
            <a:r>
              <a:rPr lang="en-US" dirty="0" err="1"/>
              <a:t>umor</a:t>
            </a:r>
            <a:r>
              <a:rPr lang="en-US" dirty="0"/>
              <a:t>) = </a:t>
            </a:r>
            <a:r>
              <a:rPr lang="el-GR" dirty="0"/>
              <a:t>επέκταση της πρωτοπαθούς εστίας</a:t>
            </a:r>
          </a:p>
          <a:p>
            <a:endParaRPr lang="el-GR" dirty="0"/>
          </a:p>
          <a:p>
            <a:r>
              <a:rPr lang="el-GR" b="1" dirty="0"/>
              <a:t>Ν</a:t>
            </a:r>
            <a:r>
              <a:rPr lang="en-US" dirty="0"/>
              <a:t>(odes) =</a:t>
            </a:r>
            <a:r>
              <a:rPr lang="el-GR" dirty="0"/>
              <a:t>επέκταση σε περιοχικούς λεμφαδένες</a:t>
            </a:r>
          </a:p>
          <a:p>
            <a:endParaRPr lang="el-GR" dirty="0"/>
          </a:p>
          <a:p>
            <a:r>
              <a:rPr lang="el-GR" b="1" dirty="0"/>
              <a:t>Μ</a:t>
            </a:r>
            <a:r>
              <a:rPr lang="el-GR" dirty="0"/>
              <a:t>(</a:t>
            </a:r>
            <a:r>
              <a:rPr lang="en-US" dirty="0" err="1"/>
              <a:t>etastases</a:t>
            </a:r>
            <a:r>
              <a:rPr lang="en-US" dirty="0"/>
              <a:t>) = </a:t>
            </a:r>
            <a:r>
              <a:rPr lang="el-GR" dirty="0"/>
              <a:t>Μεταστατική νόσος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0293B-EC8B-4069-B4A0-89A6DE2F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79" b="23349"/>
          <a:stretch/>
        </p:blipFill>
        <p:spPr>
          <a:xfrm>
            <a:off x="6666049" y="4672614"/>
            <a:ext cx="2066925" cy="1232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488ED-F638-4C7E-94B7-3F03A4523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40"/>
          <a:stretch/>
        </p:blipFill>
        <p:spPr>
          <a:xfrm>
            <a:off x="536714" y="4134678"/>
            <a:ext cx="3723862" cy="2308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276B1-88DB-4062-A94C-9BF3C8DEA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4236"/>
            <a:ext cx="48006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88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B8DF-F539-44B4-BBE5-D619E1C6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Ποιος είναι ο ρόλος της χημειοθεραπείας?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4064A-14CB-4DCA-8735-EA3400BFA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0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C5033-6BEC-439D-8159-3AE1905F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538" y="4213086"/>
            <a:ext cx="2623931" cy="2028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02917-FD5E-4DBC-9D7B-83AA17B34F4E}"/>
              </a:ext>
            </a:extLst>
          </p:cNvPr>
          <p:cNvSpPr txBox="1"/>
          <p:nvPr/>
        </p:nvSpPr>
        <p:spPr>
          <a:xfrm>
            <a:off x="662609" y="940904"/>
            <a:ext cx="10164417" cy="575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/>
              <a:t>Neoadjuvant (</a:t>
            </a:r>
            <a:r>
              <a:rPr lang="el-GR" b="1" dirty="0"/>
              <a:t>νεο-επικουρική) </a:t>
            </a:r>
            <a:r>
              <a:rPr lang="el-GR" dirty="0"/>
              <a:t>= ΠΡΙΝ τη ριζική θεραπεία, για νεμειώσουμετο φορτίο της νόσου + να σκοτώσουμε τη μικρομεταστατική νόσο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b="1" dirty="0"/>
              <a:t>Adjuvant</a:t>
            </a:r>
            <a:r>
              <a:rPr lang="el-GR" b="1" dirty="0"/>
              <a:t> (επικουρική) </a:t>
            </a:r>
            <a:r>
              <a:rPr lang="el-GR" dirty="0"/>
              <a:t>= ΜΕΤΑ τη ριζική θεραπεία, για να σκοτώσουμε εναπομείναντα καρκινικά κύτταρα και να μειώσουμετην πιθανότατα υποτροπής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b="1" dirty="0"/>
              <a:t>Concurrent</a:t>
            </a:r>
            <a:r>
              <a:rPr lang="el-GR" b="1" dirty="0"/>
              <a:t> (σύγχρονη) </a:t>
            </a:r>
            <a:r>
              <a:rPr lang="el-GR" dirty="0"/>
              <a:t>= σύγχρονα με ακτινοβολία, σε μειωμένη δόση, για να αυξήσει την αποτελεσματικότητα της ακτινοβολίας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Metastatic disease</a:t>
            </a:r>
            <a:r>
              <a:rPr lang="el-GR" b="1" dirty="0"/>
              <a:t> = </a:t>
            </a:r>
            <a:r>
              <a:rPr lang="el-GR" dirty="0"/>
              <a:t>για να επιμηκύνουμε το προσδόκιμο επιβίωσης και να βελτιώσουμε την ποιότητα της ζωής </a:t>
            </a:r>
            <a:endParaRPr lang="el-GR" b="1" dirty="0"/>
          </a:p>
          <a:p>
            <a:endParaRPr lang="el-GR" dirty="0"/>
          </a:p>
          <a:p>
            <a:pPr>
              <a:lnSpc>
                <a:spcPct val="150000"/>
              </a:lnSpc>
            </a:pPr>
            <a:r>
              <a:rPr lang="el-GR" sz="2800" b="1" dirty="0"/>
              <a:t>Ριζική θεραπεία </a:t>
            </a:r>
            <a:r>
              <a:rPr lang="el-GR" sz="2800" dirty="0"/>
              <a:t>= χειρουργική εξαίρεση (σπανιότερα ακτινοβολία, π.χ  καρκίνος πρωκτού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8232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B8DF-F539-44B4-BBE5-D619E1C6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πρέπει να παίρνουμε θεραπευτικές</a:t>
            </a:r>
            <a:r>
              <a:rPr lang="en-US" dirty="0"/>
              <a:t> </a:t>
            </a:r>
            <a:r>
              <a:rPr lang="el-GR" dirty="0"/>
              <a:t>αποφάσεις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4064A-14CB-4DCA-8735-EA3400BFA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463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22EBE-315D-43DF-B6A3-FCBEC0625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93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95DD-E69D-4BBA-AA34-1FC6A217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Από τι εξαρτάται η πιθανότητα (ρίσκο) ένας βλαπτικός παράγοντας να προκαλέσει νόσο?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D21EB-8E5B-4F35-96AC-B2DF6B2C9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8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48D5F-2684-470A-B7FC-F175A4B58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32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B8DF-F539-44B4-BBE5-D619E1C6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Ποιοι είναι οι καρκίνοι του πεπτικού?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4064A-14CB-4DCA-8735-EA3400BFA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489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B70E-5D41-4B8A-8B6D-1F21B0F2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Καρκίνωμα οισοφάγου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877EE-DFF0-4368-94F4-42BB1A74D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CDD0C-E90A-4A8C-8F71-E7664667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151" y="205132"/>
            <a:ext cx="4360999" cy="322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06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20E9B-4BA2-462C-A44B-39B4420B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2" y="213548"/>
            <a:ext cx="7687748" cy="2057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F3584-604F-48B2-AE47-80BFC7161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46" y="2348078"/>
            <a:ext cx="7459116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8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B1A1-C3DD-448F-9E41-F5BEB75C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Παράγοντες κινδύνου για πλακώδες καρκίνωμα οισοφάγου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CB14B-6022-4FC0-923D-11FAE5FF5DB4}"/>
              </a:ext>
            </a:extLst>
          </p:cNvPr>
          <p:cNvSpPr/>
          <p:nvPr/>
        </p:nvSpPr>
        <p:spPr>
          <a:xfrm>
            <a:off x="838200" y="2194815"/>
            <a:ext cx="6096000" cy="24683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/>
              <a:t>● </a:t>
            </a:r>
            <a:r>
              <a:rPr lang="el-GR" sz="2000" dirty="0"/>
              <a:t>Αλκοόλ/ κάπνισμα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● </a:t>
            </a:r>
            <a:r>
              <a:rPr lang="el-GR" sz="2000" dirty="0"/>
              <a:t>Τύλωση</a:t>
            </a:r>
          </a:p>
          <a:p>
            <a:pPr>
              <a:lnSpc>
                <a:spcPct val="200000"/>
              </a:lnSpc>
            </a:pPr>
            <a:r>
              <a:rPr lang="en-GB" sz="2000" dirty="0"/>
              <a:t>● Plummer-Vinson syndrome </a:t>
            </a:r>
          </a:p>
          <a:p>
            <a:pPr>
              <a:lnSpc>
                <a:spcPct val="200000"/>
              </a:lnSpc>
            </a:pPr>
            <a:r>
              <a:rPr lang="en-GB" sz="2000" dirty="0"/>
              <a:t>● </a:t>
            </a:r>
            <a:r>
              <a:rPr lang="el-GR" sz="2000" dirty="0"/>
              <a:t>Αχαλασία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B0A3F-CCB7-494D-B305-723FB295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53" y="1179444"/>
            <a:ext cx="3934860" cy="3731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9B2BD6-2070-4536-AC73-B22BB4412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12" y="2590799"/>
            <a:ext cx="1839775" cy="3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45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D1FED-37E9-4937-8A95-12217337B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1"/>
          <a:stretch/>
        </p:blipFill>
        <p:spPr>
          <a:xfrm>
            <a:off x="0" y="0"/>
            <a:ext cx="9134475" cy="61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48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13DFD8-CA11-4770-8DDA-550AEFC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715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60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0F6C-DB54-4632-8C55-E557A9A1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Plummer Vinson syndrome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1A7E2-5837-4988-A016-145D64052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Δυσφαγία</a:t>
            </a:r>
          </a:p>
          <a:p>
            <a:r>
              <a:rPr lang="el-GR" dirty="0"/>
              <a:t>Σιδηροπενική αναιμία</a:t>
            </a:r>
          </a:p>
          <a:p>
            <a:r>
              <a:rPr lang="el-GR" dirty="0"/>
              <a:t>Ατροφική γαστρίτιδα</a:t>
            </a:r>
          </a:p>
          <a:p>
            <a:r>
              <a:rPr lang="el-GR" dirty="0"/>
              <a:t>Γλωσσίτιδα</a:t>
            </a:r>
          </a:p>
          <a:p>
            <a:r>
              <a:rPr lang="el-GR" dirty="0"/>
              <a:t>Χειλιτιδα</a:t>
            </a:r>
          </a:p>
          <a:p>
            <a:r>
              <a:rPr lang="el-GR" dirty="0"/>
              <a:t>Μεμβράνες στον οισοφάγο (</a:t>
            </a:r>
            <a:r>
              <a:rPr lang="en-US" dirty="0"/>
              <a:t>webs)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8DB42-6723-47B6-8FB9-14CE1732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967" y="3059388"/>
            <a:ext cx="2816915" cy="241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ED996-9220-48F7-A76A-FFAE6C156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388" y="395978"/>
            <a:ext cx="3627576" cy="24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7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B1A1-C3DD-448F-9E41-F5BEB75C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Παράγοντες κινδύνου για αδενοκαρκίνωμα οισοφάγου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CB14B-6022-4FC0-923D-11FAE5FF5DB4}"/>
              </a:ext>
            </a:extLst>
          </p:cNvPr>
          <p:cNvSpPr/>
          <p:nvPr/>
        </p:nvSpPr>
        <p:spPr>
          <a:xfrm>
            <a:off x="838200" y="2194815"/>
            <a:ext cx="6096000" cy="18528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/>
              <a:t>● </a:t>
            </a:r>
            <a:r>
              <a:rPr lang="el-GR" sz="2000" dirty="0"/>
              <a:t>Παχυσαρκία, ΓΟΠ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● </a:t>
            </a:r>
            <a:r>
              <a:rPr lang="el-GR" sz="2000" dirty="0"/>
              <a:t>Οισοφάγος </a:t>
            </a:r>
            <a:r>
              <a:rPr lang="en-US" sz="2000" dirty="0"/>
              <a:t>Barrett</a:t>
            </a:r>
            <a:endParaRPr lang="el-GR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● </a:t>
            </a:r>
            <a:r>
              <a:rPr lang="el-GR" sz="2000" dirty="0"/>
              <a:t>Δίαιτα φτωχή σε φρούτα και λαχανικά</a:t>
            </a: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C11B5-3C54-4CC5-A9A7-1AEF0F64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581" y="2937219"/>
            <a:ext cx="28575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1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A25EC-705B-430B-A389-34B1C1477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808" y="887895"/>
            <a:ext cx="4923183" cy="4444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B060C2-613B-4405-949D-5B2FE8CFDB9B}"/>
              </a:ext>
            </a:extLst>
          </p:cNvPr>
          <p:cNvSpPr/>
          <p:nvPr/>
        </p:nvSpPr>
        <p:spPr>
          <a:xfrm>
            <a:off x="715617" y="1184271"/>
            <a:ext cx="4691269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l-GR" dirty="0"/>
              <a:t>Περισσότεροι από τους μισούς ασθενείς έχουνε χάσει &gt; 5% του σωματικού τους βάρους πριν την οισοφαγεκτομή ενώ </a:t>
            </a:r>
            <a:r>
              <a:rPr lang="en-GB" dirty="0"/>
              <a:t>40% </a:t>
            </a:r>
            <a:r>
              <a:rPr lang="el-GR" dirty="0"/>
              <a:t>χάνουν</a:t>
            </a:r>
            <a:r>
              <a:rPr lang="en-GB" dirty="0"/>
              <a:t> &gt;10%</a:t>
            </a:r>
          </a:p>
        </p:txBody>
      </p:sp>
    </p:spTree>
    <p:extLst>
      <p:ext uri="{BB962C8B-B14F-4D97-AF65-F5344CB8AC3E}">
        <p14:creationId xmlns:p14="http://schemas.microsoft.com/office/powerpoint/2010/main" val="3224701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7AF7-1CF6-497A-86C0-FBB07E70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Σταδιοποίηση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EE759-0C34-4859-9353-3ED6FDEC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261"/>
            <a:ext cx="2173355" cy="261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9A4C5-C354-483D-8199-EE346C17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66" y="1590260"/>
            <a:ext cx="3400839" cy="2610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68408-C588-4ABD-8D09-9A5B6E9AC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095" y="1590261"/>
            <a:ext cx="3737113" cy="2831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1AE40-6E28-4F95-B76C-C2F5DA53A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95" y="4421531"/>
            <a:ext cx="2762250" cy="2352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2BD98-C42F-4D87-8001-1F649CDE6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430" y="4421531"/>
            <a:ext cx="2762250" cy="243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49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0E8EA-FB45-4CCB-8888-5AE5391A6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0"/>
            <a:ext cx="10774018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6BD3C6F-88E7-DBD8-1026-08DC18BF2715}"/>
              </a:ext>
            </a:extLst>
          </p:cNvPr>
          <p:cNvGrpSpPr/>
          <p:nvPr/>
        </p:nvGrpSpPr>
        <p:grpSpPr>
          <a:xfrm>
            <a:off x="993913" y="1"/>
            <a:ext cx="5761450" cy="6857999"/>
            <a:chOff x="993913" y="1"/>
            <a:chExt cx="5761450" cy="68579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42ABC2-8940-458B-AF3E-815406EDC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913" y="1"/>
              <a:ext cx="5666133" cy="685799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D0C479-E04C-01AF-0DD9-8D5E987948B3}"/>
                </a:ext>
              </a:extLst>
            </p:cNvPr>
            <p:cNvSpPr/>
            <p:nvPr/>
          </p:nvSpPr>
          <p:spPr>
            <a:xfrm>
              <a:off x="4935894" y="2677886"/>
              <a:ext cx="1819469" cy="12503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76EBFA-EBE7-1C97-CFD0-023563D09F0F}"/>
              </a:ext>
            </a:extLst>
          </p:cNvPr>
          <p:cNvGrpSpPr/>
          <p:nvPr/>
        </p:nvGrpSpPr>
        <p:grpSpPr>
          <a:xfrm>
            <a:off x="1166327" y="109330"/>
            <a:ext cx="10810325" cy="1532858"/>
            <a:chOff x="1166327" y="109330"/>
            <a:chExt cx="10810325" cy="15328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E52D93-2962-1E36-BA09-3DCFDB604E23}"/>
                </a:ext>
              </a:extLst>
            </p:cNvPr>
            <p:cNvSpPr/>
            <p:nvPr/>
          </p:nvSpPr>
          <p:spPr>
            <a:xfrm>
              <a:off x="1166327" y="109330"/>
              <a:ext cx="5999583" cy="1532858"/>
            </a:xfrm>
            <a:prstGeom prst="round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3884CD-81EE-0F6F-C8F1-8E9AD0B49669}"/>
                </a:ext>
              </a:extLst>
            </p:cNvPr>
            <p:cNvSpPr txBox="1"/>
            <p:nvPr/>
          </p:nvSpPr>
          <p:spPr>
            <a:xfrm>
              <a:off x="7716415" y="644926"/>
              <a:ext cx="4260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Καρκίνος Κεφαλής - Τραχήλου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04EF6F4-B54C-3C04-94CC-E09BD1A3AC15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7165910" y="875759"/>
              <a:ext cx="550505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9566B7-74C4-A7CF-FF77-932BF67ED931}"/>
              </a:ext>
            </a:extLst>
          </p:cNvPr>
          <p:cNvGrpSpPr/>
          <p:nvPr/>
        </p:nvGrpSpPr>
        <p:grpSpPr>
          <a:xfrm>
            <a:off x="993912" y="1632858"/>
            <a:ext cx="9952384" cy="5215811"/>
            <a:chOff x="993912" y="1632858"/>
            <a:chExt cx="9952384" cy="521581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BDA1111-ADB6-F02E-08FC-C6FDA149CF1F}"/>
                </a:ext>
              </a:extLst>
            </p:cNvPr>
            <p:cNvSpPr/>
            <p:nvPr/>
          </p:nvSpPr>
          <p:spPr>
            <a:xfrm>
              <a:off x="993912" y="1632858"/>
              <a:ext cx="6171997" cy="5215811"/>
            </a:xfrm>
            <a:prstGeom prst="round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C1D9D-1CAD-9FF4-58CA-3679D87889DE}"/>
                </a:ext>
              </a:extLst>
            </p:cNvPr>
            <p:cNvSpPr txBox="1"/>
            <p:nvPr/>
          </p:nvSpPr>
          <p:spPr>
            <a:xfrm>
              <a:off x="7861852" y="3845795"/>
              <a:ext cx="3084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Καρκίνοι πεπτικού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0721BB-58CD-9E53-D866-341F27FCDC9E}"/>
                </a:ext>
              </a:extLst>
            </p:cNvPr>
            <p:cNvCxnSpPr/>
            <p:nvPr/>
          </p:nvCxnSpPr>
          <p:spPr>
            <a:xfrm>
              <a:off x="7165910" y="4076628"/>
              <a:ext cx="550506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31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B70E-5D41-4B8A-8B6D-1F21B0F2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Καρκίνωμα στομάχου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877EE-DFF0-4368-94F4-42BB1A74D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FE7F2-B8A6-4741-9785-1FC55061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067" y="768350"/>
            <a:ext cx="2857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82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19A4B-D063-461E-AECF-8176373BD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1" y="410678"/>
            <a:ext cx="7687748" cy="198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7A699-F49E-4A19-BAD6-FA7EE6149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35" y="2676939"/>
            <a:ext cx="6679095" cy="401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0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isk factors for gastric cancer">
            <a:extLst>
              <a:ext uri="{FF2B5EF4-FFF2-40B4-BE49-F238E27FC236}">
                <a16:creationId xmlns:a16="http://schemas.microsoft.com/office/drawing/2014/main" id="{3AB37A74-763A-4D5E-8756-2A5645E7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6" y="3975652"/>
            <a:ext cx="6202018" cy="25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8B5BE9-C3BF-4480-90B2-FD3D744155DD}"/>
              </a:ext>
            </a:extLst>
          </p:cNvPr>
          <p:cNvSpPr/>
          <p:nvPr/>
        </p:nvSpPr>
        <p:spPr>
          <a:xfrm>
            <a:off x="1191162" y="845691"/>
            <a:ext cx="7186006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GENETIC FACTORS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Hereditary diffuse gastric cancer (HDGC)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Lynch syndrome (also known as Hereditary Non-polyposis colon cancer)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Familial Adenomatous polyposis (FAP)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BRCA-gene mutation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Li-Fraumeni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GB" b="1" dirty="0"/>
              <a:t>STOMACH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Chronic atrophic gastritis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Adenomatous gastric polyps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Pernicious </a:t>
            </a:r>
            <a:r>
              <a:rPr lang="en-GB" dirty="0" err="1"/>
              <a:t>anemia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002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0440D-CE08-417E-9740-A0F2A470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40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C5EB6-CEDD-4924-A64C-84C00E2D7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485775"/>
            <a:ext cx="95631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68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7AF7-1CF6-497A-86C0-FBB07E70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Σταδιοποίηση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EE759-0C34-4859-9353-3ED6FDEC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261"/>
            <a:ext cx="2173355" cy="261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9A4C5-C354-483D-8199-EE346C17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66" y="1590260"/>
            <a:ext cx="3400839" cy="2610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68408-C588-4ABD-8D09-9A5B6E9AC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095" y="1590261"/>
            <a:ext cx="3737113" cy="2831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1AE40-6E28-4F95-B76C-C2F5DA53A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95" y="4421531"/>
            <a:ext cx="2762250" cy="2352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C5C41-42A7-4B07-B998-BCA23E05D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160" y="4421531"/>
            <a:ext cx="223589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24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38367-AE81-4741-84BA-4F9EEE82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2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16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6576-769D-4B0A-824D-B68350EC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παχέος εντέρου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BA9AF-2144-4034-BE3B-E8EA9A8DD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394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71369-6D14-4ACD-BAB5-C03227D97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3" y="348143"/>
            <a:ext cx="7697274" cy="2000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46224-2C22-437F-A108-D40CDFFA1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98" y="2348672"/>
            <a:ext cx="7497221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51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0527-CAF0-4672-802B-FF0E5769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Παράγοντες κινδύνου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64824-1A41-4F2F-B983-D7FD51C37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90688"/>
            <a:ext cx="8875642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3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F15D-9983-4F4D-5CA0-B38C7BEB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ο καρκίνος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EFED3-0EC3-A6E0-2BAE-4A05A1F99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2897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46B9B-68A9-447A-A14F-A60063FCB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7390" r="2008" b="8011"/>
          <a:stretch/>
        </p:blipFill>
        <p:spPr>
          <a:xfrm>
            <a:off x="0" y="437320"/>
            <a:ext cx="5636594" cy="4399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1B282-A474-4E2C-B148-C17F77B3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594" y="0"/>
            <a:ext cx="655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70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7AF7-1CF6-497A-86C0-FBB07E70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Σταδιοποίηση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9A4C5-C354-483D-8199-EE346C173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580" y="1690688"/>
            <a:ext cx="3400839" cy="2252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68408-C588-4ABD-8D09-9A5B6E9AC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095" y="1590261"/>
            <a:ext cx="3737113" cy="2831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1AE40-6E28-4F95-B76C-C2F5DA53A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95" y="4421531"/>
            <a:ext cx="2762250" cy="2352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89765-4A2B-4446-A2DF-CE28E52EC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34" y="1690688"/>
            <a:ext cx="3400838" cy="225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8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7EDBBA3-1EC5-47E0-AC30-7DFDCADBA48E}"/>
              </a:ext>
            </a:extLst>
          </p:cNvPr>
          <p:cNvGrpSpPr/>
          <p:nvPr/>
        </p:nvGrpSpPr>
        <p:grpSpPr>
          <a:xfrm>
            <a:off x="717139" y="357809"/>
            <a:ext cx="6902861" cy="6069495"/>
            <a:chOff x="717139" y="0"/>
            <a:chExt cx="7640116" cy="70209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1367FA-AD3B-4484-8C77-A32A13305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97" y="0"/>
              <a:ext cx="7525800" cy="36962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C63BDB-40D7-4E64-B620-EF21486D3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39" y="3696216"/>
              <a:ext cx="7640116" cy="3324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492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078E-CB32-4815-B390-B9A675C2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του πρωκτού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A9D01-CF7D-483E-B6CD-9AA9BB09B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24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4D7DD-1A9F-47B9-8EB5-257176D7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0" y="431383"/>
            <a:ext cx="7440063" cy="201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B129C-BCEF-4640-8BB9-8471E57F7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16" y="2380625"/>
            <a:ext cx="7516274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1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3F479-1BFC-4236-B4B3-C26F1EB7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0"/>
            <a:ext cx="87199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49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091A3-A081-47C1-9B45-6BC8299E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2809461"/>
            <a:ext cx="9048750" cy="3810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2E7601-7882-44F8-9329-CCA269F7C9D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Παράγοντες κινδύνου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083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7AF7-1CF6-497A-86C0-FBB07E70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Σταδιοποίηση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9A4C5-C354-483D-8199-EE346C173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10" y="1590261"/>
            <a:ext cx="3400839" cy="2610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1AE40-6E28-4F95-B76C-C2F5DA53A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149" y="592827"/>
            <a:ext cx="2762250" cy="2352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19760-6A49-41EA-B8F2-C63C29156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630" y="4950453"/>
            <a:ext cx="2962913" cy="15424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E9EBE5-2F48-4692-A446-E95B2E392D22}"/>
              </a:ext>
            </a:extLst>
          </p:cNvPr>
          <p:cNvSpPr/>
          <p:nvPr/>
        </p:nvSpPr>
        <p:spPr>
          <a:xfrm>
            <a:off x="8126274" y="4015652"/>
            <a:ext cx="31766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HIV test</a:t>
            </a:r>
          </a:p>
          <a:p>
            <a:r>
              <a:rPr lang="en-GB" dirty="0"/>
              <a:t>Needle aspiration groin nodes</a:t>
            </a:r>
          </a:p>
          <a:p>
            <a:r>
              <a:rPr lang="en-GB" dirty="0"/>
              <a:t>Examination under anaesthesia </a:t>
            </a:r>
          </a:p>
        </p:txBody>
      </p:sp>
    </p:spTree>
    <p:extLst>
      <p:ext uri="{BB962C8B-B14F-4D97-AF65-F5344CB8AC3E}">
        <p14:creationId xmlns:p14="http://schemas.microsoft.com/office/powerpoint/2010/main" val="1161539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57F34-353D-402B-9151-7FD178BF6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97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71F3-2DE3-4B1D-850D-E3844B1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παγκρέατος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DECF9-875D-4945-B395-139B9475F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24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38E8A-9C67-918D-6BA2-FB2B269C8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" y="513183"/>
            <a:ext cx="5891893" cy="3234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54E95-939D-DEA9-03DF-D1196A4E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409" y="3429000"/>
            <a:ext cx="5891893" cy="32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8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00DB2-9BA3-4C60-831C-B065A1A86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5" y="385825"/>
            <a:ext cx="7687748" cy="2057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20378-C0AD-4FF9-9B51-DBA38EE40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55" y="2380625"/>
            <a:ext cx="7440063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59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3F1C9-86F9-42D7-97A7-81A1D8671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0" y="745435"/>
            <a:ext cx="6223552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58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B66AB-1761-4BC0-9A4A-87EC090FC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7" y="609601"/>
            <a:ext cx="8694274" cy="54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45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7AF7-1CF6-497A-86C0-FBB07E70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Σταδιοποίηση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947DB-31EB-49FC-85DF-389B9208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50" y="691340"/>
            <a:ext cx="5420481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4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87D90-0841-4902-B000-015498A4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78" y="80341"/>
            <a:ext cx="5700092" cy="3617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D97E6-3252-495D-B624-2BB31CA7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74793"/>
            <a:ext cx="6019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1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5B48-1B7B-487A-A8CC-06E2AF4B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" y="0"/>
            <a:ext cx="8059275" cy="4991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5831C-CC1A-47A2-8E1B-385F859AF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60" y="4991797"/>
            <a:ext cx="7602011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7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56405-C1FB-48E6-A77D-83EADEA31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410784"/>
            <a:ext cx="8135485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58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BB32E-74A2-4436-BD48-8822EABC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119062"/>
            <a:ext cx="805815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59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3A40-E0A7-4A79-A25B-0FD87B39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Ηπατοκυτταρικό καρκίνωμα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FF38-E24E-4B04-BB90-0CA062771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8FFE4-A643-4704-BAD8-96C04FB6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024" y="338932"/>
            <a:ext cx="36195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8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C5C49-6806-4288-AC55-C3D2D9869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2" y="116019"/>
            <a:ext cx="7716327" cy="206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66CA4-AB44-41B5-A77D-ED1613C68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90" y="2183232"/>
            <a:ext cx="7706801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C01AA-6FE5-F82C-7EE0-879EF9B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93" y="830425"/>
            <a:ext cx="10659642" cy="55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9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99334-4859-47C5-B34E-AC8EEAF3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2" y="596349"/>
            <a:ext cx="8017565" cy="46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14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64D747-4CED-49BB-B14E-5D5C4254E9E9}"/>
              </a:ext>
            </a:extLst>
          </p:cNvPr>
          <p:cNvSpPr/>
          <p:nvPr/>
        </p:nvSpPr>
        <p:spPr>
          <a:xfrm>
            <a:off x="1286460" y="885447"/>
            <a:ext cx="4479858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/>
              <a:t>Άλγος ΔΕ άνω τεταρτημόριο</a:t>
            </a:r>
          </a:p>
          <a:p>
            <a:pPr>
              <a:lnSpc>
                <a:spcPct val="150000"/>
              </a:lnSpc>
            </a:pPr>
            <a:r>
              <a:rPr lang="el-GR" sz="2400" b="1" dirty="0"/>
              <a:t>Ψηλαφητή μάζα</a:t>
            </a:r>
            <a:endParaRPr lang="en-GB" sz="2400" b="1" dirty="0"/>
          </a:p>
          <a:p>
            <a:pPr>
              <a:lnSpc>
                <a:spcPct val="150000"/>
              </a:lnSpc>
            </a:pPr>
            <a:r>
              <a:rPr lang="el-GR" sz="2400" b="1" dirty="0"/>
              <a:t>Απώλεια βάρους</a:t>
            </a:r>
            <a:endParaRPr lang="en-GB" sz="2400" b="1" dirty="0"/>
          </a:p>
          <a:p>
            <a:pPr>
              <a:lnSpc>
                <a:spcPct val="150000"/>
              </a:lnSpc>
            </a:pPr>
            <a:r>
              <a:rPr lang="el-GR" sz="2400" b="1" dirty="0"/>
              <a:t>Ίκτερος</a:t>
            </a:r>
            <a:endParaRPr lang="en-GB" sz="2400" b="1" dirty="0"/>
          </a:p>
          <a:p>
            <a:pPr>
              <a:lnSpc>
                <a:spcPct val="150000"/>
              </a:lnSpc>
            </a:pPr>
            <a:r>
              <a:rPr lang="el-GR" sz="2400" dirty="0"/>
              <a:t>Ηπατική εγκεφαλοπάθεια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Οίδημα ανά σάρκα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l-GR" sz="2400" dirty="0" err="1"/>
              <a:t>Αστκίτης</a:t>
            </a:r>
            <a:endParaRPr lang="en-GB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Κιρσοί οισοφάγου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36933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2B32E-D44F-45AA-919E-9845C91F3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790" y="410818"/>
            <a:ext cx="8282609" cy="48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42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BA5A0-BAEE-4E03-8BF6-F773CAB87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2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76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36328-855D-4F40-B09A-5D0AB077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03" y="3351143"/>
            <a:ext cx="4638261" cy="3154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C3D856-5A7F-4FA5-A6ED-7A3C0C6EC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64" y="352839"/>
            <a:ext cx="495300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C7966-26AB-4A92-B326-EDAD9ACBD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21" y="1485071"/>
            <a:ext cx="449000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393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741A-4FCC-4E35-B817-9EBDF91A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Ευχαριστώ		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157C8-072F-494B-8BFB-F35F11ACC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Ερωτήσεις</a:t>
            </a:r>
            <a:r>
              <a:rPr lang="en-US" dirty="0"/>
              <a:t>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32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185C0-FC7D-2531-1809-E1DC4E90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5" y="998376"/>
            <a:ext cx="11234056" cy="4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80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2A22F-4B7E-44AD-83CC-AC73DB4B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Επιδημιολογία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266E7-CA4F-45AB-9DFC-51B1B6A44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17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61919-446C-48FE-BA98-B2A145D44D4A}"/>
              </a:ext>
            </a:extLst>
          </p:cNvPr>
          <p:cNvSpPr/>
          <p:nvPr/>
        </p:nvSpPr>
        <p:spPr>
          <a:xfrm>
            <a:off x="0" y="675861"/>
            <a:ext cx="4678017" cy="43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09F50-554A-C3E3-FF89-9A80E91E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3" y="202737"/>
            <a:ext cx="10779693" cy="53209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AECD86-09D3-ECB9-C9BE-DAF275879910}"/>
              </a:ext>
            </a:extLst>
          </p:cNvPr>
          <p:cNvSpPr/>
          <p:nvPr/>
        </p:nvSpPr>
        <p:spPr>
          <a:xfrm>
            <a:off x="7501812" y="2757196"/>
            <a:ext cx="1343608" cy="67180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72194B-A3E9-EB95-A3CF-9BA81F588A33}"/>
              </a:ext>
            </a:extLst>
          </p:cNvPr>
          <p:cNvSpPr/>
          <p:nvPr/>
        </p:nvSpPr>
        <p:spPr>
          <a:xfrm>
            <a:off x="6441232" y="4365172"/>
            <a:ext cx="1415143" cy="67180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0229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5280</TotalTime>
  <Words>342</Words>
  <Application>Microsoft Office PowerPoint</Application>
  <PresentationFormat>Ευρεία οθόνη</PresentationFormat>
  <Paragraphs>77</Paragraphs>
  <Slides>65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Νεοπλάσματα πεπτικού</vt:lpstr>
      <vt:lpstr>Ποιοι είναι οι καρκίνοι του πεπτικού?</vt:lpstr>
      <vt:lpstr>Παρουσίαση του PowerPoint</vt:lpstr>
      <vt:lpstr>Τι είναι ο καρκίνος</vt:lpstr>
      <vt:lpstr>Παρουσίαση του PowerPoint</vt:lpstr>
      <vt:lpstr>Παρουσίαση του PowerPoint</vt:lpstr>
      <vt:lpstr>Παρουσίαση του PowerPoint</vt:lpstr>
      <vt:lpstr>Επιδημιολογία</vt:lpstr>
      <vt:lpstr>Παρουσίαση του PowerPoint</vt:lpstr>
      <vt:lpstr>Παρουσίαση του PowerPoint</vt:lpstr>
      <vt:lpstr>Παρουσίαση του PowerPoint</vt:lpstr>
      <vt:lpstr>Πώς σταδιοποιούμε τη νόσο?</vt:lpstr>
      <vt:lpstr>Παρουσίαση του PowerPoint</vt:lpstr>
      <vt:lpstr>Ποιος είναι ο ρόλος της χημειοθεραπείας?</vt:lpstr>
      <vt:lpstr>Παρουσίαση του PowerPoint</vt:lpstr>
      <vt:lpstr>Πώς πρέπει να παίρνουμε θεραπευτικές αποφάσεις</vt:lpstr>
      <vt:lpstr>Παρουσίαση του PowerPoint</vt:lpstr>
      <vt:lpstr>Από τι εξαρτάται η πιθανότητα (ρίσκο) ένας βλαπτικός παράγοντας να προκαλέσει νόσο?</vt:lpstr>
      <vt:lpstr>Παρουσίαση του PowerPoint</vt:lpstr>
      <vt:lpstr>Καρκίνωμα οισοφάγου</vt:lpstr>
      <vt:lpstr>Παρουσίαση του PowerPoint</vt:lpstr>
      <vt:lpstr>Παράγοντες κινδύνου για πλακώδες καρκίνωμα οισοφάγου</vt:lpstr>
      <vt:lpstr>Παρουσίαση του PowerPoint</vt:lpstr>
      <vt:lpstr>Παρουσίαση του PowerPoint</vt:lpstr>
      <vt:lpstr>Plummer Vinson syndrome</vt:lpstr>
      <vt:lpstr>Παράγοντες κινδύνου για αδενοκαρκίνωμα οισοφάγου</vt:lpstr>
      <vt:lpstr>Παρουσίαση του PowerPoint</vt:lpstr>
      <vt:lpstr>Σταδιοποίηση</vt:lpstr>
      <vt:lpstr>Παρουσίαση του PowerPoint</vt:lpstr>
      <vt:lpstr>Καρκίνωμα στομάχου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Σταδιοποίηση</vt:lpstr>
      <vt:lpstr>Παρουσίαση του PowerPoint</vt:lpstr>
      <vt:lpstr>Καρκίνος παχέος εντέρου</vt:lpstr>
      <vt:lpstr>Παρουσίαση του PowerPoint</vt:lpstr>
      <vt:lpstr>Παράγοντες κινδύνου</vt:lpstr>
      <vt:lpstr>Παρουσίαση του PowerPoint</vt:lpstr>
      <vt:lpstr>Σταδιοποίηση</vt:lpstr>
      <vt:lpstr>Παρουσίαση του PowerPoint</vt:lpstr>
      <vt:lpstr>Καρκίνος του πρωκτού</vt:lpstr>
      <vt:lpstr>Παρουσίαση του PowerPoint</vt:lpstr>
      <vt:lpstr>Παρουσίαση του PowerPoint</vt:lpstr>
      <vt:lpstr>Παρουσίαση του PowerPoint</vt:lpstr>
      <vt:lpstr>Σταδιοποίηση</vt:lpstr>
      <vt:lpstr>Παρουσίαση του PowerPoint</vt:lpstr>
      <vt:lpstr>Καρκίνος παγκρέατος</vt:lpstr>
      <vt:lpstr>Παρουσίαση του PowerPoint</vt:lpstr>
      <vt:lpstr>Παρουσίαση του PowerPoint</vt:lpstr>
      <vt:lpstr>Παρουσίαση του PowerPoint</vt:lpstr>
      <vt:lpstr>Σταδιοποίηση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Ηπατοκυτταρικό καρκίνωμα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Ευχαριστώ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Καρκίνος πεπτικού</dc:title>
  <dc:creator>George Evangelou</dc:creator>
  <cp:lastModifiedBy>George Evangelou</cp:lastModifiedBy>
  <cp:revision>6</cp:revision>
  <dcterms:created xsi:type="dcterms:W3CDTF">2018-12-04T15:04:37Z</dcterms:created>
  <dcterms:modified xsi:type="dcterms:W3CDTF">2024-05-25T16:27:15Z</dcterms:modified>
</cp:coreProperties>
</file>