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34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51"/>
  </p:notesMasterIdLst>
  <p:sldIdLst>
    <p:sldId id="277" r:id="rId3"/>
    <p:sldId id="279" r:id="rId4"/>
    <p:sldId id="280" r:id="rId5"/>
    <p:sldId id="281" r:id="rId6"/>
    <p:sldId id="282" r:id="rId7"/>
    <p:sldId id="283" r:id="rId8"/>
    <p:sldId id="285" r:id="rId9"/>
    <p:sldId id="284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345" r:id="rId19"/>
    <p:sldId id="294" r:id="rId20"/>
    <p:sldId id="271" r:id="rId21"/>
    <p:sldId id="272" r:id="rId22"/>
    <p:sldId id="273" r:id="rId23"/>
    <p:sldId id="295" r:id="rId24"/>
    <p:sldId id="296" r:id="rId25"/>
    <p:sldId id="297" r:id="rId26"/>
    <p:sldId id="298" r:id="rId27"/>
    <p:sldId id="299" r:id="rId28"/>
    <p:sldId id="300" r:id="rId29"/>
    <p:sldId id="340" r:id="rId30"/>
    <p:sldId id="269" r:id="rId31"/>
    <p:sldId id="344" r:id="rId32"/>
    <p:sldId id="309" r:id="rId33"/>
    <p:sldId id="347" r:id="rId34"/>
    <p:sldId id="348" r:id="rId35"/>
    <p:sldId id="313" r:id="rId36"/>
    <p:sldId id="315" r:id="rId37"/>
    <p:sldId id="316" r:id="rId38"/>
    <p:sldId id="349" r:id="rId39"/>
    <p:sldId id="267" r:id="rId40"/>
    <p:sldId id="327" r:id="rId41"/>
    <p:sldId id="328" r:id="rId42"/>
    <p:sldId id="342" r:id="rId43"/>
    <p:sldId id="341" r:id="rId44"/>
    <p:sldId id="332" r:id="rId45"/>
    <p:sldId id="333" r:id="rId46"/>
    <p:sldId id="343" r:id="rId47"/>
    <p:sldId id="335" r:id="rId48"/>
    <p:sldId id="346" r:id="rId49"/>
    <p:sldId id="337" r:id="rId50"/>
  </p:sldIdLst>
  <p:sldSz cx="12192000" cy="6858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Century Gothic" panose="020B0502020202020204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jmv76CMA1KsZBgUyd1eeBI0ttM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925" autoAdjust="0"/>
  </p:normalViewPr>
  <p:slideViewPr>
    <p:cSldViewPr snapToGrid="0">
      <p:cViewPr varScale="1">
        <p:scale>
          <a:sx n="51" d="100"/>
          <a:sy n="51" d="100"/>
        </p:scale>
        <p:origin x="12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4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3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5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3f9441c0c2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3f9441c0c2_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3e8889fe33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3e8889fe33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3f9441c0c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3f9441c0c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3f9441c0c2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3f9441c0c2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3f9441c0c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3f9441c0c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3f9441c0c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3f9441c0c2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3f9441c0c2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3f9441c0c2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3f9441c0c2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3f9441c0c2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8507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3f9441c0c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3f9441c0c2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3f9441c0c2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3f9441c0c2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3f9441c0c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3f9441c0c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3f9441c0c2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23f9441c0c2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3f9441c0c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3f9441c0c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3f9441c0c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3f9441c0c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3f9441c0c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3f9441c0c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3e8889fe33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3e8889fe33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3f9441c0c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3f9441c0c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3f9441c0c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3f9441c0c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3f9441c0c2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3f9441c0c2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3f9441c0c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3f9441c0c2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3f9441c0c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3f9441c0c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3f9441c0c2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3f9441c0c2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39385-61C9-4AED-9A3C-BAE070437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CE92CB-691A-4D86-80F3-0643D851F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581FB-DAA0-4AC9-9FFC-997F41763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49F19-F290-4F86-894F-28BFC75D9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4DDEE-196A-423F-993F-941CCCCE7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4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C7B60-D90D-47A9-9011-056958644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F94BC-CACB-4F46-B358-99F1CA891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81914-6786-4E40-83DA-28BE3914F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3A376-8760-4A9A-BF17-FE36746DF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61C26-13A2-4855-B14C-5556ED89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346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74BCF-A1AD-49FC-ADD9-616C2D3E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A5D52-81A1-40DA-B5FB-860D25FC5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C0AF0-BA87-49CE-980A-E978AB6FD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21659-29DE-4411-896A-A38C500BF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A2A6B-4724-4ED8-8AE7-F7D2A3D02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17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A347A-6307-493E-8A7D-C60B2A4A9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8AC77-C8F7-4C70-90E8-5DC85BCFF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90A08E-4C80-410D-886B-0488B7155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85D77-2693-4B1D-86EC-511D4789A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42AC3-00C5-437D-9A55-99DFB9368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9C95A-D953-4049-AC9C-A0F2A0FC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0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BFF7B-4786-4C79-9552-C7828084B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71080-FCE0-4E56-9F06-AA0332EAE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D751F-0531-4B08-A6EA-450802BE9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1A564-6432-4959-9DCB-B6316587A5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DFC12E-EF15-42F8-B17B-A35187EF5A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2F93AE-7FC0-4C11-BA67-C0634BDA8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CAA93-7BC0-40C3-BC90-97AF14F7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1468EB-E386-4341-B53E-74F147D5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59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92EEA-DAE6-48B5-9901-797B08BF0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9A1976-34C2-432B-98DD-6F7738FC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196AE-6FCB-4B1A-8492-B3476841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72305-96B8-4117-9B9B-263CB790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40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32B234-2E73-4A49-9DDC-1AE521B3A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D380C5-B010-4C4A-A8FB-7C176302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719E9-24EE-4A24-9978-2A30F61DA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C7B4-95DE-439A-93DF-AA6361BC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2999C-4A21-4C76-B101-60B4BF4EB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08F56-868E-4769-AE8E-B96659435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A7878B-D761-462A-940F-4282C70F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47E6D-51B8-431F-95D9-FA7BCD1F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63709-7B7C-4FB6-A057-AEA7A2EFB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97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F6FD3-4F40-494E-B98E-5FB9C0BCB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EB660F-46C4-47FA-822B-8DC60FAD3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F7FECA-3D6F-4944-8E79-05E2C0DBC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17DFC-9D77-4EF5-8C89-D1A7514D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A028B7-6BE4-4859-B822-3DA9CD1FB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DF4EA-E030-4EC8-A4BA-0751CE423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41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BB631-BE62-4A12-9E2B-0C98CD10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CF768C-6493-41D2-89BE-621A643FC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FC0C6-8DB8-4D0C-8179-BD2DAF96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15381-8077-4EB7-95B6-545EF864C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A7D9C-EAA6-4660-81C6-3BB273E4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41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1C8E2-8DD6-4196-BF2E-8585AF352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ABFF3-FBB8-4A3B-A301-A08DA3350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16168-DB65-4958-B88D-E61762F7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A841A-D4FD-4893-9E56-6F065AD6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6F0A-53AA-4CEC-B8FF-F5FAAAFE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7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563E22-CA4D-4FE8-838C-FDA762A5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7BF61-8EC5-4B6F-9E0D-1C589801B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04487-A837-4DA7-B656-2ECD596F6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FF8D5-21B9-4C22-8E54-69E31F043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1626D-0AB6-4408-821B-B92980B08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Βα</a:t>
            </a:r>
            <a:r>
              <a:rPr lang="en-US" dirty="0" err="1"/>
              <a:t>σικές</a:t>
            </a:r>
            <a:r>
              <a:rPr lang="en-US" dirty="0"/>
              <a:t> α</a:t>
            </a:r>
            <a:r>
              <a:rPr lang="en-US" dirty="0" err="1"/>
              <a:t>ρχές</a:t>
            </a:r>
            <a:r>
              <a:rPr lang="en-US" dirty="0"/>
              <a:t> </a:t>
            </a:r>
            <a:r>
              <a:rPr lang="en-US" dirty="0" err="1"/>
              <a:t>στοχεύουσ</a:t>
            </a:r>
            <a:r>
              <a:rPr lang="en-US" dirty="0"/>
              <a:t>ας θεραπείας</a:t>
            </a:r>
            <a:endParaRPr dirty="0"/>
          </a:p>
        </p:txBody>
      </p:sp>
      <p:sp>
        <p:nvSpPr>
          <p:cNvPr id="212" name="Google Shape;212;p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l-GR" dirty="0"/>
              <a:t>Εμμανουήλ Παναγιώτου, </a:t>
            </a:r>
            <a:r>
              <a:rPr lang="en-150" dirty="0"/>
              <a:t>MD, MSc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l-GR" dirty="0"/>
              <a:t>Ειδικευόμενος Παθολογικής Ογκολογίας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l-GR" dirty="0"/>
              <a:t>Γ' Παθολογική Κλινική και Ομώνυμο Εργαστήριο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l-GR" dirty="0"/>
              <a:t>Ιατρική Σχολή ΕΚΠΑ, ΓΝΝΘΑ «Η Σωτηρία»</a:t>
            </a:r>
            <a:endParaRPr lang="en-150" dirty="0"/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150" dirty="0"/>
              <a:t>empanagi@med.uoa.gr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3f9441c0c2_3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23f9441c0c2_3_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g23f9441c0c2_3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5833" y="0"/>
            <a:ext cx="518033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3e8889fe33_0_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23e8889fe33_0_10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5" name="Google Shape;285;g23e8889fe33_0_105"/>
          <p:cNvPicPr preferRelativeResize="0"/>
          <p:nvPr/>
        </p:nvPicPr>
        <p:blipFill rotWithShape="1">
          <a:blip r:embed="rId3">
            <a:alphaModFix/>
          </a:blip>
          <a:srcRect t="1623" r="714"/>
          <a:stretch/>
        </p:blipFill>
        <p:spPr>
          <a:xfrm>
            <a:off x="1494625" y="111600"/>
            <a:ext cx="9137299" cy="67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g23f9441c0c2_0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23075"/>
            <a:ext cx="12191999" cy="5411848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23f9441c0c2_0_54"/>
          <p:cNvSpPr/>
          <p:nvPr/>
        </p:nvSpPr>
        <p:spPr>
          <a:xfrm>
            <a:off x="781150" y="867275"/>
            <a:ext cx="2079600" cy="6825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3f9441c0c2_0_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EGFR</a:t>
            </a:r>
            <a:r>
              <a:rPr lang="en-150" dirty="0"/>
              <a:t>: preclinical studies</a:t>
            </a:r>
            <a:endParaRPr dirty="0"/>
          </a:p>
        </p:txBody>
      </p:sp>
      <p:pic>
        <p:nvPicPr>
          <p:cNvPr id="298" name="Google Shape;298;g23f9441c0c2_0_59"/>
          <p:cNvPicPr preferRelativeResize="0"/>
          <p:nvPr/>
        </p:nvPicPr>
        <p:blipFill rotWithShape="1">
          <a:blip r:embed="rId3">
            <a:alphaModFix/>
          </a:blip>
          <a:srcRect l="59996" t="42160" r="18369" b="44969"/>
          <a:stretch/>
        </p:blipFill>
        <p:spPr>
          <a:xfrm>
            <a:off x="0" y="4085050"/>
            <a:ext cx="6095999" cy="239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23f9441c0c2_0_59"/>
          <p:cNvPicPr preferRelativeResize="0"/>
          <p:nvPr/>
        </p:nvPicPr>
        <p:blipFill rotWithShape="1">
          <a:blip r:embed="rId4">
            <a:alphaModFix/>
          </a:blip>
          <a:srcRect l="23213" t="54876" r="46580" b="28702"/>
          <a:stretch/>
        </p:blipFill>
        <p:spPr>
          <a:xfrm>
            <a:off x="0" y="1690826"/>
            <a:ext cx="6095999" cy="239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23f9441c0c2_0_59"/>
          <p:cNvPicPr preferRelativeResize="0"/>
          <p:nvPr/>
        </p:nvPicPr>
        <p:blipFill rotWithShape="1">
          <a:blip r:embed="rId5">
            <a:alphaModFix/>
          </a:blip>
          <a:srcRect l="32326" t="22921" r="21702" b="56361"/>
          <a:stretch/>
        </p:blipFill>
        <p:spPr>
          <a:xfrm>
            <a:off x="6096000" y="1690825"/>
            <a:ext cx="6096000" cy="239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3f9441c0c2_0_59"/>
          <p:cNvPicPr preferRelativeResize="0"/>
          <p:nvPr/>
        </p:nvPicPr>
        <p:blipFill rotWithShape="1">
          <a:blip r:embed="rId6">
            <a:alphaModFix/>
          </a:blip>
          <a:srcRect l="26371" t="38301" r="28114" b="46757"/>
          <a:stretch/>
        </p:blipFill>
        <p:spPr>
          <a:xfrm>
            <a:off x="6095999" y="4085049"/>
            <a:ext cx="6095999" cy="239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3f9441c0c2_0_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/>
              <a:t>EGFR: Tyrosine kinase inhibitors</a:t>
            </a:r>
          </a:p>
        </p:txBody>
      </p:sp>
      <p:sp>
        <p:nvSpPr>
          <p:cNvPr id="307" name="Google Shape;307;g23f9441c0c2_0_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g23f9441c0c2_0_68"/>
          <p:cNvPicPr preferRelativeResize="0"/>
          <p:nvPr/>
        </p:nvPicPr>
        <p:blipFill rotWithShape="1">
          <a:blip r:embed="rId3">
            <a:alphaModFix/>
          </a:blip>
          <a:srcRect l="42855" t="34764" r="13542" b="39348"/>
          <a:stretch/>
        </p:blipFill>
        <p:spPr>
          <a:xfrm>
            <a:off x="0" y="3113537"/>
            <a:ext cx="6096000" cy="2074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23f9441c0c2_0_68"/>
          <p:cNvPicPr preferRelativeResize="0"/>
          <p:nvPr/>
        </p:nvPicPr>
        <p:blipFill rotWithShape="1">
          <a:blip r:embed="rId4">
            <a:alphaModFix/>
          </a:blip>
          <a:srcRect l="28207" t="25590" r="28189" b="61539"/>
          <a:stretch/>
        </p:blipFill>
        <p:spPr>
          <a:xfrm>
            <a:off x="6096000" y="3298078"/>
            <a:ext cx="6096000" cy="1590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3f9441c0c2_0_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23f9441c0c2_0_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6" name="Google Shape;316;g23f9441c0c2_0_75"/>
          <p:cNvPicPr preferRelativeResize="0"/>
          <p:nvPr/>
        </p:nvPicPr>
        <p:blipFill rotWithShape="1">
          <a:blip r:embed="rId3">
            <a:alphaModFix/>
          </a:blip>
          <a:srcRect l="26960" t="36552" r="27939" b="23820"/>
          <a:stretch/>
        </p:blipFill>
        <p:spPr>
          <a:xfrm>
            <a:off x="537675" y="677382"/>
            <a:ext cx="10515600" cy="5197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23f9441c0c2_0_75"/>
          <p:cNvPicPr preferRelativeResize="0"/>
          <p:nvPr/>
        </p:nvPicPr>
        <p:blipFill rotWithShape="1">
          <a:blip r:embed="rId4">
            <a:alphaModFix/>
          </a:blip>
          <a:srcRect l="31454" t="31360" r="32266" b="53994"/>
          <a:stretch/>
        </p:blipFill>
        <p:spPr>
          <a:xfrm>
            <a:off x="2353625" y="4636925"/>
            <a:ext cx="5450899" cy="123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3f9441c0c2_0_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4" name="Google Shape;324;g23f9441c0c2_0_82"/>
          <p:cNvPicPr preferRelativeResize="0"/>
          <p:nvPr/>
        </p:nvPicPr>
        <p:blipFill rotWithShape="1">
          <a:blip r:embed="rId3">
            <a:alphaModFix/>
          </a:blip>
          <a:srcRect l="41938" t="31953" r="18870" b="53656"/>
          <a:stretch/>
        </p:blipFill>
        <p:spPr>
          <a:xfrm>
            <a:off x="838201" y="267128"/>
            <a:ext cx="10515600" cy="159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3f9441c0c2_0_82"/>
          <p:cNvPicPr preferRelativeResize="0"/>
          <p:nvPr/>
        </p:nvPicPr>
        <p:blipFill rotWithShape="1">
          <a:blip r:embed="rId4">
            <a:alphaModFix/>
          </a:blip>
          <a:srcRect l="42600" t="31357" r="39093" b="47487"/>
          <a:stretch/>
        </p:blipFill>
        <p:spPr>
          <a:xfrm>
            <a:off x="838200" y="2400977"/>
            <a:ext cx="5942744" cy="37737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EC3B37-17DA-4FE0-9756-3BBDEA19057E}"/>
              </a:ext>
            </a:extLst>
          </p:cNvPr>
          <p:cNvSpPr txBox="1"/>
          <p:nvPr/>
        </p:nvSpPr>
        <p:spPr>
          <a:xfrm>
            <a:off x="6780944" y="2681555"/>
            <a:ext cx="46644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Median overall survival: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150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Gefitinib: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150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months</a:t>
            </a:r>
            <a:endParaRPr lang="en-150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150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lacebo</a:t>
            </a:r>
            <a:r>
              <a:rPr lang="en-150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5.1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150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150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azard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ratio</a:t>
            </a:r>
            <a:r>
              <a:rPr lang="en-150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0</a:t>
            </a:r>
            <a:r>
              <a:rPr lang="en-150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89 </a:t>
            </a:r>
            <a:endParaRPr lang="en-150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[95% CI 0</a:t>
            </a:r>
            <a:r>
              <a:rPr lang="en-150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77–1</a:t>
            </a:r>
            <a:r>
              <a:rPr lang="en-150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02], p=0</a:t>
            </a:r>
            <a:r>
              <a:rPr lang="en-150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087</a:t>
            </a:r>
            <a:endParaRPr lang="en-150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E65C1B-A224-43DB-9E20-F66FB45F3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/>
              <a:t>Why didn’t it work?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F6246-7199-4AF4-AFA9-B43A79663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28650" indent="-514350">
              <a:buFont typeface="+mj-lt"/>
              <a:buAutoNum type="arabicPeriod"/>
            </a:pPr>
            <a:r>
              <a:rPr lang="en-150" dirty="0"/>
              <a:t>Gefitinib has no activity in advanced NSCLC</a:t>
            </a:r>
          </a:p>
          <a:p>
            <a:pPr lvl="1"/>
            <a:r>
              <a:rPr lang="en-150" dirty="0"/>
              <a:t>ORR: 12-18%</a:t>
            </a:r>
          </a:p>
          <a:p>
            <a:pPr marL="628650" indent="-514350">
              <a:buFont typeface="+mj-lt"/>
              <a:buAutoNum type="arabicPeriod"/>
            </a:pPr>
            <a:r>
              <a:rPr lang="en-150" dirty="0"/>
              <a:t>Suboptimal dose</a:t>
            </a:r>
          </a:p>
          <a:p>
            <a:pPr lvl="1"/>
            <a:r>
              <a:rPr lang="en-150" dirty="0"/>
              <a:t>No difference between 250mg and 500mg in phase II trials</a:t>
            </a:r>
          </a:p>
          <a:p>
            <a:pPr marL="628650" indent="-514350">
              <a:buFont typeface="+mj-lt"/>
              <a:buAutoNum type="arabicPeriod"/>
            </a:pPr>
            <a:r>
              <a:rPr lang="en-150" dirty="0"/>
              <a:t>Small follow-up period</a:t>
            </a:r>
          </a:p>
          <a:p>
            <a:pPr lvl="1"/>
            <a:r>
              <a:rPr lang="en-150" dirty="0"/>
              <a:t>Results did not change after longer follow-up</a:t>
            </a:r>
          </a:p>
          <a:p>
            <a:pPr marL="571500" indent="-457200">
              <a:buFont typeface="+mj-lt"/>
              <a:buAutoNum type="arabicPeriod"/>
            </a:pPr>
            <a:r>
              <a:rPr lang="en-150" dirty="0"/>
              <a:t>Only some patients benefit</a:t>
            </a:r>
          </a:p>
          <a:p>
            <a:pPr marL="571500" indent="-457200">
              <a:buFont typeface="+mj-lt"/>
              <a:buAutoNum type="arabicPeriod"/>
            </a:pPr>
            <a:r>
              <a:rPr lang="en-150" dirty="0"/>
              <a:t>Heavily pre-treated patients, non-responsive to any treatment</a:t>
            </a:r>
          </a:p>
          <a:p>
            <a:pPr marL="571500" indent="-457200">
              <a:buFont typeface="+mj-lt"/>
              <a:buAutoNum type="arabicPeriod"/>
            </a:pPr>
            <a:r>
              <a:rPr lang="en-150" dirty="0"/>
              <a:t>Methodological issues</a:t>
            </a:r>
          </a:p>
        </p:txBody>
      </p:sp>
    </p:spTree>
    <p:extLst>
      <p:ext uri="{BB962C8B-B14F-4D97-AF65-F5344CB8AC3E}">
        <p14:creationId xmlns:p14="http://schemas.microsoft.com/office/powerpoint/2010/main" val="3679447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3f9441c0c2_0_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23f9441c0c2_0_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2" name="Google Shape;332;g23f9441c0c2_0_91"/>
          <p:cNvPicPr preferRelativeResize="0"/>
          <p:nvPr/>
        </p:nvPicPr>
        <p:blipFill rotWithShape="1">
          <a:blip r:embed="rId3">
            <a:alphaModFix/>
          </a:blip>
          <a:srcRect l="45184" t="14793" r="31433" b="17161"/>
          <a:stretch/>
        </p:blipFill>
        <p:spPr>
          <a:xfrm>
            <a:off x="4001338" y="0"/>
            <a:ext cx="418933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520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65550" y="1991055"/>
            <a:ext cx="20739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ts val="95"/>
              </a:spcBef>
              <a:buClrTx/>
            </a:pPr>
            <a:r>
              <a:rPr sz="1600" b="1" kern="1200" spc="-195" dirty="0">
                <a:solidFill>
                  <a:prstClr val="black"/>
                </a:solidFill>
                <a:ea typeface="+mn-ea"/>
              </a:rPr>
              <a:t>Un</a:t>
            </a:r>
            <a:r>
              <a:rPr sz="1600" b="1" kern="1200" spc="-100" dirty="0">
                <a:solidFill>
                  <a:prstClr val="black"/>
                </a:solidFill>
                <a:ea typeface="+mn-ea"/>
              </a:rPr>
              <a:t>t</a:t>
            </a:r>
            <a:r>
              <a:rPr sz="1600" b="1" kern="1200" spc="-125" dirty="0">
                <a:solidFill>
                  <a:prstClr val="black"/>
                </a:solidFill>
                <a:ea typeface="+mn-ea"/>
              </a:rPr>
              <a:t>r</a:t>
            </a: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e</a:t>
            </a:r>
            <a:r>
              <a:rPr sz="1600" b="1" kern="1200" spc="-150" dirty="0">
                <a:solidFill>
                  <a:prstClr val="black"/>
                </a:solidFill>
                <a:ea typeface="+mn-ea"/>
              </a:rPr>
              <a:t>ated</a:t>
            </a:r>
            <a:r>
              <a:rPr sz="1600" b="1" kern="1200" spc="-135" dirty="0">
                <a:solidFill>
                  <a:prstClr val="black"/>
                </a:solidFill>
                <a:ea typeface="+mn-ea"/>
              </a:rPr>
              <a:t> </a:t>
            </a:r>
            <a:r>
              <a:rPr sz="1600" b="1" kern="1200" spc="-190" dirty="0">
                <a:solidFill>
                  <a:prstClr val="black"/>
                </a:solidFill>
                <a:ea typeface="+mn-ea"/>
              </a:rPr>
              <a:t>As</a:t>
            </a:r>
            <a:r>
              <a:rPr sz="1600" b="1" kern="1200" spc="-145" dirty="0">
                <a:solidFill>
                  <a:prstClr val="black"/>
                </a:solidFill>
                <a:ea typeface="+mn-ea"/>
              </a:rPr>
              <a:t>ian</a:t>
            </a:r>
            <a:endParaRPr sz="1600" kern="1200">
              <a:solidFill>
                <a:prstClr val="black"/>
              </a:solidFill>
              <a:ea typeface="+mn-ea"/>
            </a:endParaRPr>
          </a:p>
          <a:p>
            <a:pPr algn="ctr">
              <a:spcBef>
                <a:spcPts val="5"/>
              </a:spcBef>
              <a:buClrTx/>
            </a:pPr>
            <a:r>
              <a:rPr sz="1600" b="1" kern="1200" spc="-180" dirty="0">
                <a:solidFill>
                  <a:prstClr val="black"/>
                </a:solidFill>
                <a:ea typeface="+mn-ea"/>
              </a:rPr>
              <a:t>p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a</a:t>
            </a:r>
            <a:r>
              <a:rPr sz="1600" b="1" kern="1200" spc="-100" dirty="0">
                <a:solidFill>
                  <a:prstClr val="black"/>
                </a:solidFill>
                <a:ea typeface="+mn-ea"/>
              </a:rPr>
              <a:t>t</a:t>
            </a:r>
            <a:r>
              <a:rPr sz="1600" b="1" kern="1200" spc="-95" dirty="0">
                <a:solidFill>
                  <a:prstClr val="black"/>
                </a:solidFill>
                <a:ea typeface="+mn-ea"/>
              </a:rPr>
              <a:t>i</a:t>
            </a: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e</a:t>
            </a:r>
            <a:r>
              <a:rPr sz="1600" b="1" kern="1200" spc="-175" dirty="0">
                <a:solidFill>
                  <a:prstClr val="black"/>
                </a:solidFill>
                <a:ea typeface="+mn-ea"/>
              </a:rPr>
              <a:t>n</a:t>
            </a:r>
            <a:r>
              <a:rPr sz="1600" b="1" kern="1200" spc="-125" dirty="0">
                <a:solidFill>
                  <a:prstClr val="black"/>
                </a:solidFill>
                <a:ea typeface="+mn-ea"/>
              </a:rPr>
              <a:t>ts*</a:t>
            </a:r>
            <a:r>
              <a:rPr sz="1600" b="1" kern="1200" spc="-90" dirty="0">
                <a:solidFill>
                  <a:prstClr val="black"/>
                </a:solidFill>
                <a:ea typeface="+mn-ea"/>
              </a:rPr>
              <a:t> 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wi</a:t>
            </a:r>
            <a:r>
              <a:rPr sz="1600" b="1" kern="1200" spc="-110" dirty="0">
                <a:solidFill>
                  <a:prstClr val="black"/>
                </a:solidFill>
                <a:ea typeface="+mn-ea"/>
              </a:rPr>
              <a:t>t</a:t>
            </a:r>
            <a:r>
              <a:rPr sz="1600" b="1" kern="1200" spc="-180" dirty="0">
                <a:solidFill>
                  <a:prstClr val="black"/>
                </a:solidFill>
                <a:ea typeface="+mn-ea"/>
              </a:rPr>
              <a:t>h</a:t>
            </a:r>
            <a:r>
              <a:rPr sz="1600" b="1" kern="1200" spc="-70" dirty="0">
                <a:solidFill>
                  <a:prstClr val="black"/>
                </a:solidFill>
                <a:ea typeface="+mn-ea"/>
              </a:rPr>
              <a:t> </a:t>
            </a:r>
            <a:r>
              <a:rPr sz="1600" b="1" kern="1200" spc="-150" dirty="0">
                <a:solidFill>
                  <a:prstClr val="black"/>
                </a:solidFill>
                <a:ea typeface="+mn-ea"/>
              </a:rPr>
              <a:t>sta</a:t>
            </a:r>
            <a:r>
              <a:rPr sz="1600" b="1" kern="1200" spc="-175" dirty="0">
                <a:solidFill>
                  <a:prstClr val="black"/>
                </a:solidFill>
                <a:ea typeface="+mn-ea"/>
              </a:rPr>
              <a:t>g</a:t>
            </a:r>
            <a:r>
              <a:rPr sz="1600" b="1" kern="1200" spc="-165" dirty="0">
                <a:solidFill>
                  <a:prstClr val="black"/>
                </a:solidFill>
                <a:ea typeface="+mn-ea"/>
              </a:rPr>
              <a:t>e</a:t>
            </a:r>
            <a:r>
              <a:rPr sz="1600" b="1" kern="1200" spc="-95" dirty="0">
                <a:solidFill>
                  <a:prstClr val="black"/>
                </a:solidFill>
                <a:ea typeface="+mn-ea"/>
              </a:rPr>
              <a:t> </a:t>
            </a:r>
            <a:r>
              <a:rPr sz="1600" b="1" kern="1200" spc="-90" dirty="0">
                <a:solidFill>
                  <a:prstClr val="black"/>
                </a:solidFill>
                <a:ea typeface="+mn-ea"/>
              </a:rPr>
              <a:t>III</a:t>
            </a:r>
            <a:r>
              <a:rPr sz="1600" b="1" kern="1200" spc="-180" dirty="0">
                <a:solidFill>
                  <a:prstClr val="black"/>
                </a:solidFill>
                <a:ea typeface="+mn-ea"/>
              </a:rPr>
              <a:t>b</a:t>
            </a:r>
            <a:r>
              <a:rPr sz="1600" b="1" kern="1200" spc="-85" dirty="0">
                <a:solidFill>
                  <a:prstClr val="black"/>
                </a:solidFill>
                <a:ea typeface="+mn-ea"/>
              </a:rPr>
              <a:t>/</a:t>
            </a:r>
            <a:r>
              <a:rPr sz="1600" b="1" kern="1200" spc="-95" dirty="0">
                <a:solidFill>
                  <a:prstClr val="black"/>
                </a:solidFill>
                <a:ea typeface="+mn-ea"/>
              </a:rPr>
              <a:t>I</a:t>
            </a:r>
            <a:r>
              <a:rPr sz="1600" b="1" kern="1200" spc="-195" dirty="0">
                <a:solidFill>
                  <a:prstClr val="black"/>
                </a:solidFill>
                <a:ea typeface="+mn-ea"/>
              </a:rPr>
              <a:t>V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55110" y="2479294"/>
            <a:ext cx="1496060" cy="511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914"/>
              </a:lnSpc>
              <a:spcBef>
                <a:spcPts val="95"/>
              </a:spcBef>
              <a:buClrTx/>
            </a:pPr>
            <a:r>
              <a:rPr sz="1600" b="1" kern="1200" spc="-215" dirty="0">
                <a:solidFill>
                  <a:prstClr val="black"/>
                </a:solidFill>
                <a:ea typeface="+mn-ea"/>
              </a:rPr>
              <a:t>N</a:t>
            </a:r>
            <a:r>
              <a:rPr sz="1600" b="1" kern="1200" spc="-210" dirty="0">
                <a:solidFill>
                  <a:prstClr val="black"/>
                </a:solidFill>
                <a:ea typeface="+mn-ea"/>
              </a:rPr>
              <a:t>C</a:t>
            </a:r>
            <a:r>
              <a:rPr sz="1600" b="1" kern="1200" spc="-195" dirty="0">
                <a:solidFill>
                  <a:prstClr val="black"/>
                </a:solidFill>
                <a:ea typeface="+mn-ea"/>
              </a:rPr>
              <a:t>S</a:t>
            </a:r>
            <a:r>
              <a:rPr sz="1600" b="1" kern="1200" spc="-175" dirty="0">
                <a:solidFill>
                  <a:prstClr val="black"/>
                </a:solidFill>
                <a:ea typeface="+mn-ea"/>
              </a:rPr>
              <a:t>L</a:t>
            </a:r>
            <a:r>
              <a:rPr sz="1600" b="1" kern="1200" spc="-215" dirty="0">
                <a:solidFill>
                  <a:prstClr val="black"/>
                </a:solidFill>
                <a:ea typeface="+mn-ea"/>
              </a:rPr>
              <a:t>C</a:t>
            </a:r>
            <a:r>
              <a:rPr sz="1600" b="1" kern="1200" spc="-80" dirty="0">
                <a:solidFill>
                  <a:prstClr val="black"/>
                </a:solidFill>
                <a:ea typeface="+mn-ea"/>
              </a:rPr>
              <a:t> </a:t>
            </a: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a</a:t>
            </a:r>
            <a:r>
              <a:rPr sz="1600" b="1" kern="1200" spc="-175" dirty="0">
                <a:solidFill>
                  <a:prstClr val="black"/>
                </a:solidFill>
                <a:ea typeface="+mn-ea"/>
              </a:rPr>
              <a:t>n</a:t>
            </a:r>
            <a:r>
              <a:rPr sz="1600" b="1" kern="1200" spc="-180" dirty="0">
                <a:solidFill>
                  <a:prstClr val="black"/>
                </a:solidFill>
                <a:ea typeface="+mn-ea"/>
              </a:rPr>
              <a:t>d</a:t>
            </a:r>
            <a:r>
              <a:rPr sz="1600" b="1" kern="1200" spc="-95" dirty="0">
                <a:solidFill>
                  <a:prstClr val="black"/>
                </a:solidFill>
                <a:ea typeface="+mn-ea"/>
              </a:rPr>
              <a:t> </a:t>
            </a:r>
            <a:r>
              <a:rPr sz="1600" b="1" kern="1200" spc="-195" dirty="0">
                <a:solidFill>
                  <a:prstClr val="black"/>
                </a:solidFill>
                <a:ea typeface="+mn-ea"/>
              </a:rPr>
              <a:t>PS</a:t>
            </a:r>
            <a:r>
              <a:rPr sz="1600" b="1" kern="1200" spc="-80" dirty="0">
                <a:solidFill>
                  <a:prstClr val="black"/>
                </a:solidFill>
                <a:ea typeface="+mn-ea"/>
              </a:rPr>
              <a:t> 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0</a:t>
            </a:r>
            <a:r>
              <a:rPr sz="1600" b="1" kern="1200" spc="-105" dirty="0">
                <a:solidFill>
                  <a:prstClr val="black"/>
                </a:solidFill>
                <a:ea typeface="+mn-ea"/>
              </a:rPr>
              <a:t>-</a:t>
            </a:r>
            <a:r>
              <a:rPr sz="1600" b="1" kern="1200" spc="-165" dirty="0">
                <a:solidFill>
                  <a:prstClr val="black"/>
                </a:solidFill>
                <a:ea typeface="+mn-ea"/>
              </a:rPr>
              <a:t>2</a:t>
            </a:r>
            <a:endParaRPr sz="1600" kern="1200">
              <a:solidFill>
                <a:prstClr val="black"/>
              </a:solidFill>
              <a:ea typeface="+mn-ea"/>
            </a:endParaRPr>
          </a:p>
          <a:p>
            <a:pPr algn="ctr">
              <a:lnSpc>
                <a:spcPts val="1914"/>
              </a:lnSpc>
              <a:buClrTx/>
            </a:pPr>
            <a:r>
              <a:rPr sz="1600" kern="1200" spc="-1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(N</a:t>
            </a:r>
            <a:r>
              <a:rPr sz="16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600" kern="1200" spc="-1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=</a:t>
            </a:r>
            <a:r>
              <a:rPr sz="1600" kern="1200" spc="-8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600" kern="1200" spc="-1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1</a:t>
            </a:r>
            <a:r>
              <a:rPr sz="1600" kern="1200" spc="-16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2</a:t>
            </a:r>
            <a:r>
              <a:rPr sz="1600" kern="1200" spc="-1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1</a:t>
            </a:r>
            <a:r>
              <a:rPr sz="1600" kern="1200" spc="-16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7</a:t>
            </a:r>
            <a:r>
              <a:rPr sz="1600" kern="1200" spc="-1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)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3226308" y="2145793"/>
          <a:ext cx="414655" cy="25008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4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1483">
                <a:tc>
                  <a:txBody>
                    <a:bodyPr/>
                    <a:lstStyle/>
                    <a:p>
                      <a:pPr algn="ctr">
                        <a:lnSpc>
                          <a:spcPts val="1914"/>
                        </a:lnSpc>
                        <a:spcBef>
                          <a:spcPts val="162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05740" marB="0">
                    <a:lnL w="28575">
                      <a:solidFill>
                        <a:srgbClr val="616C74"/>
                      </a:solidFill>
                      <a:prstDash val="solid"/>
                    </a:lnL>
                    <a:lnR w="28575">
                      <a:solidFill>
                        <a:srgbClr val="616C74"/>
                      </a:solidFill>
                      <a:prstDash val="solid"/>
                    </a:lnR>
                    <a:lnT w="28575">
                      <a:solidFill>
                        <a:srgbClr val="616C74"/>
                      </a:solidFill>
                      <a:prstDash val="solid"/>
                    </a:lnT>
                    <a:solidFill>
                      <a:srgbClr val="8694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455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616C74"/>
                      </a:solidFill>
                      <a:prstDash val="solid"/>
                    </a:lnL>
                    <a:lnR w="28575">
                      <a:solidFill>
                        <a:srgbClr val="616C74"/>
                      </a:solidFill>
                      <a:prstDash val="solid"/>
                    </a:lnR>
                    <a:solidFill>
                      <a:srgbClr val="8694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455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616C74"/>
                      </a:solidFill>
                      <a:prstDash val="solid"/>
                    </a:lnL>
                    <a:lnR w="28575">
                      <a:solidFill>
                        <a:srgbClr val="616C74"/>
                      </a:solidFill>
                      <a:prstDash val="solid"/>
                    </a:lnR>
                    <a:solidFill>
                      <a:srgbClr val="8694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313">
                <a:tc>
                  <a:txBody>
                    <a:bodyPr/>
                    <a:lstStyle/>
                    <a:p>
                      <a:pPr algn="ctr">
                        <a:lnSpc>
                          <a:spcPts val="162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616C74"/>
                      </a:solidFill>
                      <a:prstDash val="solid"/>
                    </a:lnL>
                    <a:lnR w="28575">
                      <a:solidFill>
                        <a:srgbClr val="616C74"/>
                      </a:solidFill>
                      <a:prstDash val="solid"/>
                    </a:lnR>
                    <a:solidFill>
                      <a:srgbClr val="8694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821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616C74"/>
                      </a:solidFill>
                      <a:prstDash val="solid"/>
                    </a:lnL>
                    <a:lnR w="28575">
                      <a:solidFill>
                        <a:srgbClr val="616C74"/>
                      </a:solidFill>
                      <a:prstDash val="solid"/>
                    </a:lnR>
                    <a:solidFill>
                      <a:srgbClr val="8694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614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616C74"/>
                      </a:solidFill>
                      <a:prstDash val="solid"/>
                    </a:lnL>
                    <a:lnR w="28575">
                      <a:solidFill>
                        <a:srgbClr val="616C74"/>
                      </a:solidFill>
                      <a:prstDash val="solid"/>
                    </a:lnR>
                    <a:solidFill>
                      <a:srgbClr val="8694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456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616C74"/>
                      </a:solidFill>
                      <a:prstDash val="solid"/>
                    </a:lnL>
                    <a:lnR w="28575">
                      <a:solidFill>
                        <a:srgbClr val="616C74"/>
                      </a:solidFill>
                      <a:prstDash val="solid"/>
                    </a:lnR>
                    <a:solidFill>
                      <a:srgbClr val="8694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455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616C74"/>
                      </a:solidFill>
                      <a:prstDash val="solid"/>
                    </a:lnL>
                    <a:lnR w="28575">
                      <a:solidFill>
                        <a:srgbClr val="616C74"/>
                      </a:solidFill>
                      <a:prstDash val="solid"/>
                    </a:lnR>
                    <a:solidFill>
                      <a:srgbClr val="8694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827">
                <a:tc>
                  <a:txBody>
                    <a:bodyPr/>
                    <a:lstStyle/>
                    <a:p>
                      <a:pPr algn="ctr">
                        <a:lnSpc>
                          <a:spcPts val="187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28575">
                      <a:solidFill>
                        <a:srgbClr val="616C74"/>
                      </a:solidFill>
                      <a:prstDash val="solid"/>
                    </a:lnL>
                    <a:lnR w="28575">
                      <a:solidFill>
                        <a:srgbClr val="616C74"/>
                      </a:solidFill>
                      <a:prstDash val="solid"/>
                    </a:lnR>
                    <a:lnB w="28575">
                      <a:solidFill>
                        <a:srgbClr val="616C74"/>
                      </a:solidFill>
                      <a:prstDash val="solid"/>
                    </a:lnB>
                    <a:solidFill>
                      <a:srgbClr val="8694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3672077" y="3014409"/>
            <a:ext cx="1557020" cy="788035"/>
            <a:chOff x="2148077" y="3014408"/>
            <a:chExt cx="1557020" cy="788035"/>
          </a:xfrm>
        </p:grpSpPr>
        <p:sp>
          <p:nvSpPr>
            <p:cNvPr id="6" name="object 6"/>
            <p:cNvSpPr/>
            <p:nvPr/>
          </p:nvSpPr>
          <p:spPr>
            <a:xfrm>
              <a:off x="2148077" y="3351529"/>
              <a:ext cx="638810" cy="114300"/>
            </a:xfrm>
            <a:custGeom>
              <a:avLst/>
              <a:gdLst/>
              <a:ahLst/>
              <a:cxnLst/>
              <a:rect l="l" t="t" r="r" b="b"/>
              <a:pathLst>
                <a:path w="638810" h="114300">
                  <a:moveTo>
                    <a:pt x="600754" y="38100"/>
                  </a:moveTo>
                  <a:lnTo>
                    <a:pt x="543306" y="38100"/>
                  </a:lnTo>
                  <a:lnTo>
                    <a:pt x="543306" y="76200"/>
                  </a:lnTo>
                  <a:lnTo>
                    <a:pt x="524298" y="76244"/>
                  </a:lnTo>
                  <a:lnTo>
                    <a:pt x="524383" y="114300"/>
                  </a:lnTo>
                  <a:lnTo>
                    <a:pt x="638556" y="56896"/>
                  </a:lnTo>
                  <a:lnTo>
                    <a:pt x="600754" y="38100"/>
                  </a:lnTo>
                  <a:close/>
                </a:path>
                <a:path w="638810" h="114300">
                  <a:moveTo>
                    <a:pt x="524213" y="38144"/>
                  </a:moveTo>
                  <a:lnTo>
                    <a:pt x="0" y="39370"/>
                  </a:lnTo>
                  <a:lnTo>
                    <a:pt x="0" y="77470"/>
                  </a:lnTo>
                  <a:lnTo>
                    <a:pt x="524298" y="76244"/>
                  </a:lnTo>
                  <a:lnTo>
                    <a:pt x="524213" y="38144"/>
                  </a:lnTo>
                  <a:close/>
                </a:path>
                <a:path w="638810" h="114300">
                  <a:moveTo>
                    <a:pt x="543306" y="38100"/>
                  </a:moveTo>
                  <a:lnTo>
                    <a:pt x="524213" y="38144"/>
                  </a:lnTo>
                  <a:lnTo>
                    <a:pt x="524298" y="76244"/>
                  </a:lnTo>
                  <a:lnTo>
                    <a:pt x="543306" y="76200"/>
                  </a:lnTo>
                  <a:lnTo>
                    <a:pt x="543306" y="38100"/>
                  </a:lnTo>
                  <a:close/>
                </a:path>
                <a:path w="638810" h="114300">
                  <a:moveTo>
                    <a:pt x="524129" y="0"/>
                  </a:moveTo>
                  <a:lnTo>
                    <a:pt x="524213" y="38144"/>
                  </a:lnTo>
                  <a:lnTo>
                    <a:pt x="600754" y="38100"/>
                  </a:lnTo>
                  <a:lnTo>
                    <a:pt x="524129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867405" y="3027425"/>
              <a:ext cx="824865" cy="762000"/>
            </a:xfrm>
            <a:custGeom>
              <a:avLst/>
              <a:gdLst/>
              <a:ahLst/>
              <a:cxnLst/>
              <a:rect l="l" t="t" r="r" b="b"/>
              <a:pathLst>
                <a:path w="824864" h="762000">
                  <a:moveTo>
                    <a:pt x="412242" y="0"/>
                  </a:moveTo>
                  <a:lnTo>
                    <a:pt x="364159" y="2563"/>
                  </a:lnTo>
                  <a:lnTo>
                    <a:pt x="317707" y="10061"/>
                  </a:lnTo>
                  <a:lnTo>
                    <a:pt x="273195" y="22209"/>
                  </a:lnTo>
                  <a:lnTo>
                    <a:pt x="230932" y="38722"/>
                  </a:lnTo>
                  <a:lnTo>
                    <a:pt x="191227" y="59312"/>
                  </a:lnTo>
                  <a:lnTo>
                    <a:pt x="154390" y="83695"/>
                  </a:lnTo>
                  <a:lnTo>
                    <a:pt x="120729" y="111585"/>
                  </a:lnTo>
                  <a:lnTo>
                    <a:pt x="90553" y="142696"/>
                  </a:lnTo>
                  <a:lnTo>
                    <a:pt x="64172" y="176742"/>
                  </a:lnTo>
                  <a:lnTo>
                    <a:pt x="41894" y="213437"/>
                  </a:lnTo>
                  <a:lnTo>
                    <a:pt x="24029" y="252497"/>
                  </a:lnTo>
                  <a:lnTo>
                    <a:pt x="10885" y="293634"/>
                  </a:lnTo>
                  <a:lnTo>
                    <a:pt x="2772" y="336563"/>
                  </a:lnTo>
                  <a:lnTo>
                    <a:pt x="0" y="381000"/>
                  </a:lnTo>
                  <a:lnTo>
                    <a:pt x="2772" y="425436"/>
                  </a:lnTo>
                  <a:lnTo>
                    <a:pt x="10885" y="468365"/>
                  </a:lnTo>
                  <a:lnTo>
                    <a:pt x="24029" y="509502"/>
                  </a:lnTo>
                  <a:lnTo>
                    <a:pt x="41894" y="548562"/>
                  </a:lnTo>
                  <a:lnTo>
                    <a:pt x="64172" y="585257"/>
                  </a:lnTo>
                  <a:lnTo>
                    <a:pt x="90553" y="619303"/>
                  </a:lnTo>
                  <a:lnTo>
                    <a:pt x="120729" y="650414"/>
                  </a:lnTo>
                  <a:lnTo>
                    <a:pt x="154390" y="678304"/>
                  </a:lnTo>
                  <a:lnTo>
                    <a:pt x="191227" y="702687"/>
                  </a:lnTo>
                  <a:lnTo>
                    <a:pt x="230932" y="723277"/>
                  </a:lnTo>
                  <a:lnTo>
                    <a:pt x="273195" y="739790"/>
                  </a:lnTo>
                  <a:lnTo>
                    <a:pt x="317707" y="751938"/>
                  </a:lnTo>
                  <a:lnTo>
                    <a:pt x="364159" y="759436"/>
                  </a:lnTo>
                  <a:lnTo>
                    <a:pt x="412242" y="762000"/>
                  </a:lnTo>
                  <a:lnTo>
                    <a:pt x="460324" y="759436"/>
                  </a:lnTo>
                  <a:lnTo>
                    <a:pt x="506776" y="751938"/>
                  </a:lnTo>
                  <a:lnTo>
                    <a:pt x="551288" y="739790"/>
                  </a:lnTo>
                  <a:lnTo>
                    <a:pt x="593551" y="723277"/>
                  </a:lnTo>
                  <a:lnTo>
                    <a:pt x="633256" y="702687"/>
                  </a:lnTo>
                  <a:lnTo>
                    <a:pt x="670093" y="678304"/>
                  </a:lnTo>
                  <a:lnTo>
                    <a:pt x="703754" y="650414"/>
                  </a:lnTo>
                  <a:lnTo>
                    <a:pt x="733930" y="619303"/>
                  </a:lnTo>
                  <a:lnTo>
                    <a:pt x="760311" y="585257"/>
                  </a:lnTo>
                  <a:lnTo>
                    <a:pt x="782589" y="548562"/>
                  </a:lnTo>
                  <a:lnTo>
                    <a:pt x="800454" y="509502"/>
                  </a:lnTo>
                  <a:lnTo>
                    <a:pt x="813598" y="468365"/>
                  </a:lnTo>
                  <a:lnTo>
                    <a:pt x="821711" y="425436"/>
                  </a:lnTo>
                  <a:lnTo>
                    <a:pt x="824483" y="381000"/>
                  </a:lnTo>
                  <a:lnTo>
                    <a:pt x="821711" y="336563"/>
                  </a:lnTo>
                  <a:lnTo>
                    <a:pt x="813598" y="293634"/>
                  </a:lnTo>
                  <a:lnTo>
                    <a:pt x="800454" y="252497"/>
                  </a:lnTo>
                  <a:lnTo>
                    <a:pt x="782589" y="213437"/>
                  </a:lnTo>
                  <a:lnTo>
                    <a:pt x="760311" y="176742"/>
                  </a:lnTo>
                  <a:lnTo>
                    <a:pt x="733930" y="142696"/>
                  </a:lnTo>
                  <a:lnTo>
                    <a:pt x="703754" y="111585"/>
                  </a:lnTo>
                  <a:lnTo>
                    <a:pt x="670093" y="83695"/>
                  </a:lnTo>
                  <a:lnTo>
                    <a:pt x="633256" y="59312"/>
                  </a:lnTo>
                  <a:lnTo>
                    <a:pt x="593551" y="38722"/>
                  </a:lnTo>
                  <a:lnTo>
                    <a:pt x="551288" y="22209"/>
                  </a:lnTo>
                  <a:lnTo>
                    <a:pt x="506776" y="10061"/>
                  </a:lnTo>
                  <a:lnTo>
                    <a:pt x="460324" y="2563"/>
                  </a:lnTo>
                  <a:lnTo>
                    <a:pt x="412242" y="0"/>
                  </a:lnTo>
                  <a:close/>
                </a:path>
              </a:pathLst>
            </a:custGeom>
            <a:solidFill>
              <a:srgbClr val="86949F"/>
            </a:solidFill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867405" y="3027425"/>
              <a:ext cx="824865" cy="762000"/>
            </a:xfrm>
            <a:custGeom>
              <a:avLst/>
              <a:gdLst/>
              <a:ahLst/>
              <a:cxnLst/>
              <a:rect l="l" t="t" r="r" b="b"/>
              <a:pathLst>
                <a:path w="824864" h="762000">
                  <a:moveTo>
                    <a:pt x="0" y="381000"/>
                  </a:moveTo>
                  <a:lnTo>
                    <a:pt x="2772" y="336563"/>
                  </a:lnTo>
                  <a:lnTo>
                    <a:pt x="10885" y="293634"/>
                  </a:lnTo>
                  <a:lnTo>
                    <a:pt x="24029" y="252497"/>
                  </a:lnTo>
                  <a:lnTo>
                    <a:pt x="41894" y="213437"/>
                  </a:lnTo>
                  <a:lnTo>
                    <a:pt x="64172" y="176742"/>
                  </a:lnTo>
                  <a:lnTo>
                    <a:pt x="90553" y="142696"/>
                  </a:lnTo>
                  <a:lnTo>
                    <a:pt x="120729" y="111585"/>
                  </a:lnTo>
                  <a:lnTo>
                    <a:pt x="154390" y="83695"/>
                  </a:lnTo>
                  <a:lnTo>
                    <a:pt x="191227" y="59312"/>
                  </a:lnTo>
                  <a:lnTo>
                    <a:pt x="230932" y="38722"/>
                  </a:lnTo>
                  <a:lnTo>
                    <a:pt x="273195" y="22209"/>
                  </a:lnTo>
                  <a:lnTo>
                    <a:pt x="317707" y="10061"/>
                  </a:lnTo>
                  <a:lnTo>
                    <a:pt x="364159" y="2563"/>
                  </a:lnTo>
                  <a:lnTo>
                    <a:pt x="412242" y="0"/>
                  </a:lnTo>
                  <a:lnTo>
                    <a:pt x="460324" y="2563"/>
                  </a:lnTo>
                  <a:lnTo>
                    <a:pt x="506776" y="10061"/>
                  </a:lnTo>
                  <a:lnTo>
                    <a:pt x="551288" y="22209"/>
                  </a:lnTo>
                  <a:lnTo>
                    <a:pt x="593551" y="38722"/>
                  </a:lnTo>
                  <a:lnTo>
                    <a:pt x="633256" y="59312"/>
                  </a:lnTo>
                  <a:lnTo>
                    <a:pt x="670093" y="83695"/>
                  </a:lnTo>
                  <a:lnTo>
                    <a:pt x="703754" y="111585"/>
                  </a:lnTo>
                  <a:lnTo>
                    <a:pt x="733930" y="142696"/>
                  </a:lnTo>
                  <a:lnTo>
                    <a:pt x="760311" y="176742"/>
                  </a:lnTo>
                  <a:lnTo>
                    <a:pt x="782589" y="213437"/>
                  </a:lnTo>
                  <a:lnTo>
                    <a:pt x="800454" y="252497"/>
                  </a:lnTo>
                  <a:lnTo>
                    <a:pt x="813598" y="293634"/>
                  </a:lnTo>
                  <a:lnTo>
                    <a:pt x="821711" y="336563"/>
                  </a:lnTo>
                  <a:lnTo>
                    <a:pt x="824483" y="381000"/>
                  </a:lnTo>
                  <a:lnTo>
                    <a:pt x="821711" y="425436"/>
                  </a:lnTo>
                  <a:lnTo>
                    <a:pt x="813598" y="468365"/>
                  </a:lnTo>
                  <a:lnTo>
                    <a:pt x="800454" y="509502"/>
                  </a:lnTo>
                  <a:lnTo>
                    <a:pt x="782589" y="548562"/>
                  </a:lnTo>
                  <a:lnTo>
                    <a:pt x="760311" y="585257"/>
                  </a:lnTo>
                  <a:lnTo>
                    <a:pt x="733930" y="619303"/>
                  </a:lnTo>
                  <a:lnTo>
                    <a:pt x="703754" y="650414"/>
                  </a:lnTo>
                  <a:lnTo>
                    <a:pt x="670093" y="678304"/>
                  </a:lnTo>
                  <a:lnTo>
                    <a:pt x="633256" y="702687"/>
                  </a:lnTo>
                  <a:lnTo>
                    <a:pt x="593551" y="723277"/>
                  </a:lnTo>
                  <a:lnTo>
                    <a:pt x="551288" y="739790"/>
                  </a:lnTo>
                  <a:lnTo>
                    <a:pt x="506776" y="751938"/>
                  </a:lnTo>
                  <a:lnTo>
                    <a:pt x="460324" y="759436"/>
                  </a:lnTo>
                  <a:lnTo>
                    <a:pt x="412242" y="762000"/>
                  </a:lnTo>
                  <a:lnTo>
                    <a:pt x="364159" y="759436"/>
                  </a:lnTo>
                  <a:lnTo>
                    <a:pt x="317707" y="751938"/>
                  </a:lnTo>
                  <a:lnTo>
                    <a:pt x="273195" y="739790"/>
                  </a:lnTo>
                  <a:lnTo>
                    <a:pt x="230932" y="723277"/>
                  </a:lnTo>
                  <a:lnTo>
                    <a:pt x="191227" y="702687"/>
                  </a:lnTo>
                  <a:lnTo>
                    <a:pt x="154390" y="678304"/>
                  </a:lnTo>
                  <a:lnTo>
                    <a:pt x="120729" y="650414"/>
                  </a:lnTo>
                  <a:lnTo>
                    <a:pt x="90553" y="619303"/>
                  </a:lnTo>
                  <a:lnTo>
                    <a:pt x="64172" y="585257"/>
                  </a:lnTo>
                  <a:lnTo>
                    <a:pt x="41894" y="548562"/>
                  </a:lnTo>
                  <a:lnTo>
                    <a:pt x="24029" y="509502"/>
                  </a:lnTo>
                  <a:lnTo>
                    <a:pt x="10885" y="468365"/>
                  </a:lnTo>
                  <a:lnTo>
                    <a:pt x="2772" y="425436"/>
                  </a:lnTo>
                  <a:lnTo>
                    <a:pt x="0" y="381000"/>
                  </a:lnTo>
                  <a:close/>
                </a:path>
              </a:pathLst>
            </a:custGeom>
            <a:ln w="25908">
              <a:solidFill>
                <a:srgbClr val="616C74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722622" y="3254755"/>
            <a:ext cx="161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buClrTx/>
            </a:pPr>
            <a:r>
              <a:rPr sz="1800" b="1" kern="1200" spc="-235" dirty="0">
                <a:solidFill>
                  <a:srgbClr val="FFFFFF"/>
                </a:solidFill>
                <a:ea typeface="+mn-ea"/>
              </a:rPr>
              <a:t>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84341" y="3534918"/>
            <a:ext cx="3420110" cy="617477"/>
          </a:xfrm>
          <a:prstGeom prst="rect">
            <a:avLst/>
          </a:prstGeom>
          <a:solidFill>
            <a:srgbClr val="55629D"/>
          </a:solidFill>
          <a:ln w="25907">
            <a:solidFill>
              <a:srgbClr val="3C4671"/>
            </a:solidFill>
          </a:ln>
        </p:spPr>
        <p:txBody>
          <a:bodyPr vert="horz" wrap="square" lIns="0" tIns="62865" rIns="0" bIns="0" rtlCol="0">
            <a:spAutoFit/>
          </a:bodyPr>
          <a:lstStyle/>
          <a:p>
            <a:pPr marL="90805">
              <a:spcBef>
                <a:spcPts val="495"/>
              </a:spcBef>
              <a:buClrTx/>
            </a:pPr>
            <a:r>
              <a:rPr sz="1800" b="1" kern="1200" spc="-190" dirty="0">
                <a:solidFill>
                  <a:srgbClr val="FFFFFF"/>
                </a:solidFill>
                <a:ea typeface="+mn-ea"/>
              </a:rPr>
              <a:t>Carbo</a:t>
            </a:r>
            <a:r>
              <a:rPr sz="1800" b="1" kern="1200" spc="-204" dirty="0">
                <a:solidFill>
                  <a:srgbClr val="FFFFFF"/>
                </a:solidFill>
                <a:ea typeface="+mn-ea"/>
              </a:rPr>
              <a:t>p</a:t>
            </a:r>
            <a:r>
              <a:rPr sz="1800" b="1" kern="1200" spc="-90" dirty="0">
                <a:solidFill>
                  <a:srgbClr val="FFFFFF"/>
                </a:solidFill>
                <a:ea typeface="+mn-ea"/>
              </a:rPr>
              <a:t>l</a:t>
            </a:r>
            <a:r>
              <a:rPr sz="1800" b="1" kern="1200" spc="-190" dirty="0">
                <a:solidFill>
                  <a:srgbClr val="FFFFFF"/>
                </a:solidFill>
                <a:ea typeface="+mn-ea"/>
              </a:rPr>
              <a:t>a</a:t>
            </a:r>
            <a:r>
              <a:rPr sz="1800" b="1" kern="1200" spc="-135" dirty="0">
                <a:solidFill>
                  <a:srgbClr val="FFFFFF"/>
                </a:solidFill>
                <a:ea typeface="+mn-ea"/>
              </a:rPr>
              <a:t>tin</a:t>
            </a:r>
            <a:r>
              <a:rPr sz="1800" b="1" kern="1200" spc="-75" dirty="0">
                <a:solidFill>
                  <a:srgbClr val="FFFFFF"/>
                </a:solidFill>
                <a:ea typeface="+mn-ea"/>
              </a:rPr>
              <a:t> </a:t>
            </a:r>
            <a:r>
              <a:rPr sz="1800" kern="1200" spc="-229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AUC</a:t>
            </a:r>
            <a:r>
              <a:rPr sz="1800" kern="1200" spc="-10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800" kern="1200" spc="-19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5</a:t>
            </a:r>
            <a:r>
              <a:rPr sz="1800" kern="1200" spc="-11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-</a:t>
            </a:r>
            <a:r>
              <a:rPr sz="1800" kern="1200" spc="-18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6</a:t>
            </a:r>
            <a:r>
              <a:rPr sz="1800" kern="1200" spc="-8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800" kern="1200" spc="-19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+</a:t>
            </a:r>
            <a:endParaRPr sz="18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90805">
              <a:buClrTx/>
            </a:pPr>
            <a:r>
              <a:rPr sz="1800" b="1" kern="1200" spc="-220" dirty="0">
                <a:solidFill>
                  <a:srgbClr val="FFFFFF"/>
                </a:solidFill>
                <a:ea typeface="+mn-ea"/>
              </a:rPr>
              <a:t>P</a:t>
            </a:r>
            <a:r>
              <a:rPr sz="1800" b="1" kern="1200" spc="-195" dirty="0">
                <a:solidFill>
                  <a:srgbClr val="FFFFFF"/>
                </a:solidFill>
                <a:ea typeface="+mn-ea"/>
              </a:rPr>
              <a:t>a</a:t>
            </a:r>
            <a:r>
              <a:rPr sz="1800" b="1" kern="1200" spc="-185" dirty="0">
                <a:solidFill>
                  <a:srgbClr val="FFFFFF"/>
                </a:solidFill>
                <a:ea typeface="+mn-ea"/>
              </a:rPr>
              <a:t>c</a:t>
            </a:r>
            <a:r>
              <a:rPr sz="1800" b="1" kern="1200" spc="-100" dirty="0">
                <a:solidFill>
                  <a:srgbClr val="FFFFFF"/>
                </a:solidFill>
                <a:ea typeface="+mn-ea"/>
              </a:rPr>
              <a:t>lit</a:t>
            </a:r>
            <a:r>
              <a:rPr sz="1800" b="1" kern="1200" spc="-195" dirty="0">
                <a:solidFill>
                  <a:srgbClr val="FFFFFF"/>
                </a:solidFill>
                <a:ea typeface="+mn-ea"/>
              </a:rPr>
              <a:t>a</a:t>
            </a:r>
            <a:r>
              <a:rPr sz="1800" b="1" kern="1200" spc="-190" dirty="0">
                <a:solidFill>
                  <a:srgbClr val="FFFFFF"/>
                </a:solidFill>
                <a:ea typeface="+mn-ea"/>
              </a:rPr>
              <a:t>x</a:t>
            </a:r>
            <a:r>
              <a:rPr sz="1800" b="1" kern="1200" spc="-195" dirty="0">
                <a:solidFill>
                  <a:srgbClr val="FFFFFF"/>
                </a:solidFill>
                <a:ea typeface="+mn-ea"/>
              </a:rPr>
              <a:t>e</a:t>
            </a:r>
            <a:r>
              <a:rPr sz="1800" b="1" kern="1200" spc="-90" dirty="0">
                <a:solidFill>
                  <a:srgbClr val="FFFFFF"/>
                </a:solidFill>
                <a:ea typeface="+mn-ea"/>
              </a:rPr>
              <a:t>l</a:t>
            </a:r>
            <a:r>
              <a:rPr sz="1800" b="1" kern="1200" spc="-35" dirty="0">
                <a:solidFill>
                  <a:srgbClr val="FFFFFF"/>
                </a:solidFill>
                <a:ea typeface="+mn-ea"/>
              </a:rPr>
              <a:t> </a:t>
            </a:r>
            <a:r>
              <a:rPr sz="1800" kern="1200" spc="-19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2</a:t>
            </a:r>
            <a:r>
              <a:rPr sz="1800" kern="1200" spc="-19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0</a:t>
            </a:r>
            <a:r>
              <a:rPr sz="1800" kern="1200" spc="-18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0</a:t>
            </a:r>
            <a:r>
              <a:rPr sz="1800" kern="1200" spc="-6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800" kern="1200" spc="-28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m</a:t>
            </a:r>
            <a:r>
              <a:rPr sz="1800" kern="1200" spc="-18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g</a:t>
            </a:r>
            <a:r>
              <a:rPr sz="1800" kern="1200" spc="-10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/</a:t>
            </a:r>
            <a:r>
              <a:rPr sz="1800" kern="1200" spc="-27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m</a:t>
            </a:r>
            <a:r>
              <a:rPr sz="1800" kern="1200" spc="-187" baseline="25462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2</a:t>
            </a:r>
            <a:r>
              <a:rPr sz="1800" kern="1200" spc="135" baseline="25462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800" kern="1200" spc="-19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q</a:t>
            </a:r>
            <a:r>
              <a:rPr sz="1800" kern="1200" spc="-19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3</a:t>
            </a:r>
            <a:r>
              <a:rPr sz="1800" kern="1200" spc="-23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w</a:t>
            </a:r>
            <a:r>
              <a:rPr sz="1800" kern="1200" spc="-7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800" kern="1200" spc="-11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(</a:t>
            </a:r>
            <a:r>
              <a:rPr sz="1800" kern="1200" spc="-18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n</a:t>
            </a:r>
            <a:r>
              <a:rPr sz="1800" kern="1200" spc="-10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800" kern="1200" spc="-19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=</a:t>
            </a:r>
            <a:r>
              <a:rPr sz="1800" kern="1200" spc="-8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800" kern="1200" spc="-19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6</a:t>
            </a:r>
            <a:r>
              <a:rPr sz="1800" kern="1200" spc="-19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0</a:t>
            </a:r>
            <a:r>
              <a:rPr sz="1800" kern="1200" spc="-15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8)</a:t>
            </a:r>
            <a:endParaRPr sz="18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84341" y="2599182"/>
            <a:ext cx="3420110" cy="618118"/>
          </a:xfrm>
          <a:prstGeom prst="rect">
            <a:avLst/>
          </a:prstGeom>
          <a:solidFill>
            <a:srgbClr val="1E315F"/>
          </a:solidFill>
          <a:ln w="25907">
            <a:solidFill>
              <a:srgbClr val="122144"/>
            </a:solidFill>
          </a:ln>
        </p:spPr>
        <p:txBody>
          <a:bodyPr vert="horz" wrap="square" lIns="0" tIns="63500" rIns="0" bIns="0" rtlCol="0">
            <a:spAutoFit/>
          </a:bodyPr>
          <a:lstStyle/>
          <a:p>
            <a:pPr marL="90805">
              <a:spcBef>
                <a:spcPts val="500"/>
              </a:spcBef>
              <a:buClrTx/>
            </a:pPr>
            <a:r>
              <a:rPr sz="1800" b="1" kern="1200" spc="-145" dirty="0">
                <a:solidFill>
                  <a:srgbClr val="FFFFFF"/>
                </a:solidFill>
                <a:ea typeface="+mn-ea"/>
              </a:rPr>
              <a:t>Gefiti</a:t>
            </a:r>
            <a:r>
              <a:rPr sz="1800" b="1" kern="1200" spc="-210" dirty="0">
                <a:solidFill>
                  <a:srgbClr val="FFFFFF"/>
                </a:solidFill>
                <a:ea typeface="+mn-ea"/>
              </a:rPr>
              <a:t>n</a:t>
            </a:r>
            <a:r>
              <a:rPr sz="1800" b="1" kern="1200" spc="-145" dirty="0">
                <a:solidFill>
                  <a:srgbClr val="FFFFFF"/>
                </a:solidFill>
                <a:ea typeface="+mn-ea"/>
              </a:rPr>
              <a:t>ib</a:t>
            </a:r>
            <a:r>
              <a:rPr sz="1800" b="1" kern="1200" spc="-80" dirty="0">
                <a:solidFill>
                  <a:srgbClr val="FFFFFF"/>
                </a:solidFill>
                <a:ea typeface="+mn-ea"/>
              </a:rPr>
              <a:t> </a:t>
            </a:r>
            <a:r>
              <a:rPr sz="1800" kern="1200" spc="-19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2</a:t>
            </a:r>
            <a:r>
              <a:rPr sz="1800" kern="1200" spc="-19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5</a:t>
            </a:r>
            <a:r>
              <a:rPr sz="1800" kern="1200" spc="-18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0</a:t>
            </a:r>
            <a:r>
              <a:rPr sz="1800" kern="1200" spc="-6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800" kern="1200" spc="-28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m</a:t>
            </a:r>
            <a:r>
              <a:rPr sz="1800" kern="1200" spc="-18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g</a:t>
            </a:r>
            <a:r>
              <a:rPr sz="1800" kern="1200" spc="-10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/</a:t>
            </a:r>
            <a:r>
              <a:rPr sz="1800" kern="1200" spc="-19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d</a:t>
            </a:r>
            <a:r>
              <a:rPr sz="1800" kern="1200" spc="-19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a</a:t>
            </a:r>
            <a:r>
              <a:rPr sz="1800" kern="1200" spc="-16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y</a:t>
            </a:r>
            <a:endParaRPr sz="18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90805">
              <a:buClrTx/>
            </a:pPr>
            <a:r>
              <a:rPr sz="1800" kern="1200" spc="-11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(</a:t>
            </a:r>
            <a:r>
              <a:rPr sz="1800" kern="1200" spc="-18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n</a:t>
            </a:r>
            <a:r>
              <a:rPr sz="1800" kern="1200" spc="-8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800" kern="1200" spc="-19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=</a:t>
            </a:r>
            <a:r>
              <a:rPr sz="1800" kern="1200" spc="-9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800" kern="1200" spc="-19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6</a:t>
            </a:r>
            <a:r>
              <a:rPr sz="1800" kern="1200" spc="-19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0</a:t>
            </a:r>
            <a:r>
              <a:rPr sz="1800" kern="1200" spc="-195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9</a:t>
            </a:r>
            <a:r>
              <a:rPr sz="1800" kern="1200" spc="-110" dirty="0">
                <a:solidFill>
                  <a:srgbClr val="FFFFFF"/>
                </a:solidFill>
                <a:latin typeface="Arial MT"/>
                <a:ea typeface="+mn-ea"/>
                <a:cs typeface="Arial MT"/>
              </a:rPr>
              <a:t>)</a:t>
            </a:r>
            <a:endParaRPr sz="18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03572" y="3027425"/>
            <a:ext cx="465455" cy="767080"/>
          </a:xfrm>
          <a:custGeom>
            <a:avLst/>
            <a:gdLst/>
            <a:ahLst/>
            <a:cxnLst/>
            <a:rect l="l" t="t" r="r" b="b"/>
            <a:pathLst>
              <a:path w="465454" h="767079">
                <a:moveTo>
                  <a:pt x="464947" y="0"/>
                </a:moveTo>
                <a:lnTo>
                  <a:pt x="340741" y="29845"/>
                </a:lnTo>
                <a:lnTo>
                  <a:pt x="365252" y="59029"/>
                </a:lnTo>
                <a:lnTo>
                  <a:pt x="0" y="366395"/>
                </a:lnTo>
                <a:lnTo>
                  <a:pt x="14871" y="384035"/>
                </a:lnTo>
                <a:lnTo>
                  <a:pt x="127" y="401701"/>
                </a:lnTo>
                <a:lnTo>
                  <a:pt x="365125" y="707720"/>
                </a:lnTo>
                <a:lnTo>
                  <a:pt x="340614" y="736981"/>
                </a:lnTo>
                <a:lnTo>
                  <a:pt x="464947" y="766572"/>
                </a:lnTo>
                <a:lnTo>
                  <a:pt x="444690" y="719963"/>
                </a:lnTo>
                <a:lnTo>
                  <a:pt x="414020" y="649351"/>
                </a:lnTo>
                <a:lnTo>
                  <a:pt x="389597" y="678497"/>
                </a:lnTo>
                <a:lnTo>
                  <a:pt x="38328" y="384086"/>
                </a:lnTo>
                <a:lnTo>
                  <a:pt x="389788" y="88226"/>
                </a:lnTo>
                <a:lnTo>
                  <a:pt x="414274" y="117348"/>
                </a:lnTo>
                <a:lnTo>
                  <a:pt x="444754" y="46736"/>
                </a:lnTo>
                <a:lnTo>
                  <a:pt x="46494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56891" y="5231334"/>
            <a:ext cx="7652188" cy="754053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spcBef>
                <a:spcPts val="580"/>
              </a:spcBef>
              <a:buClrTx/>
            </a:pPr>
            <a:r>
              <a:rPr sz="2000" dirty="0">
                <a:solidFill>
                  <a:prstClr val="black"/>
                </a:solidFill>
                <a:latin typeface="+mn-lt"/>
                <a:ea typeface="+mn-ea"/>
                <a:cs typeface="Arial MT"/>
              </a:rPr>
              <a:t>Primary endpoint: PFS</a:t>
            </a:r>
          </a:p>
          <a:p>
            <a:pPr marL="12700">
              <a:spcBef>
                <a:spcPts val="480"/>
              </a:spcBef>
              <a:buClrTx/>
            </a:pPr>
            <a:r>
              <a:rPr sz="2000" dirty="0">
                <a:solidFill>
                  <a:prstClr val="black"/>
                </a:solidFill>
                <a:latin typeface="+mn-lt"/>
                <a:ea typeface="+mn-ea"/>
                <a:cs typeface="Arial MT"/>
              </a:rPr>
              <a:t>Biomarker analysis: EGFR mutation, expression, and gene copy number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239261" y="4793741"/>
            <a:ext cx="5965190" cy="319318"/>
          </a:xfrm>
          <a:prstGeom prst="rect">
            <a:avLst/>
          </a:prstGeom>
          <a:solidFill>
            <a:srgbClr val="FFFFFF"/>
          </a:solidFill>
          <a:ln w="25907">
            <a:solidFill>
              <a:srgbClr val="6D1E5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0805">
              <a:spcBef>
                <a:spcPts val="330"/>
              </a:spcBef>
              <a:buClrTx/>
            </a:pPr>
            <a:r>
              <a:rPr sz="1800" b="1" kern="1200" spc="-185" dirty="0">
                <a:solidFill>
                  <a:srgbClr val="5F0E3D"/>
                </a:solidFill>
                <a:ea typeface="+mn-ea"/>
              </a:rPr>
              <a:t>*Ne</a:t>
            </a:r>
            <a:r>
              <a:rPr sz="1800" b="1" kern="1200" spc="-195" dirty="0">
                <a:solidFill>
                  <a:srgbClr val="5F0E3D"/>
                </a:solidFill>
                <a:ea typeface="+mn-ea"/>
              </a:rPr>
              <a:t>v</a:t>
            </a:r>
            <a:r>
              <a:rPr sz="1800" b="1" kern="1200" spc="-190" dirty="0">
                <a:solidFill>
                  <a:srgbClr val="5F0E3D"/>
                </a:solidFill>
                <a:ea typeface="+mn-ea"/>
              </a:rPr>
              <a:t>e</a:t>
            </a:r>
            <a:r>
              <a:rPr sz="1800" b="1" kern="1200" spc="-130" dirty="0">
                <a:solidFill>
                  <a:srgbClr val="5F0E3D"/>
                </a:solidFill>
                <a:ea typeface="+mn-ea"/>
              </a:rPr>
              <a:t>r</a:t>
            </a:r>
            <a:r>
              <a:rPr sz="1800" b="1" kern="1200" spc="-75" dirty="0">
                <a:solidFill>
                  <a:srgbClr val="5F0E3D"/>
                </a:solidFill>
                <a:ea typeface="+mn-ea"/>
              </a:rPr>
              <a:t> </a:t>
            </a:r>
            <a:r>
              <a:rPr sz="1800" b="1" kern="1200" spc="-190" dirty="0">
                <a:solidFill>
                  <a:srgbClr val="5F0E3D"/>
                </a:solidFill>
                <a:ea typeface="+mn-ea"/>
              </a:rPr>
              <a:t>s</a:t>
            </a:r>
            <a:r>
              <a:rPr sz="1800" b="1" kern="1200" spc="-300" dirty="0">
                <a:solidFill>
                  <a:srgbClr val="5F0E3D"/>
                </a:solidFill>
                <a:ea typeface="+mn-ea"/>
              </a:rPr>
              <a:t>m</a:t>
            </a:r>
            <a:r>
              <a:rPr sz="1800" b="1" kern="1200" spc="-200" dirty="0">
                <a:solidFill>
                  <a:srgbClr val="5F0E3D"/>
                </a:solidFill>
                <a:ea typeface="+mn-ea"/>
              </a:rPr>
              <a:t>o</a:t>
            </a:r>
            <a:r>
              <a:rPr sz="1800" b="1" kern="1200" spc="-195" dirty="0">
                <a:solidFill>
                  <a:srgbClr val="5F0E3D"/>
                </a:solidFill>
                <a:ea typeface="+mn-ea"/>
              </a:rPr>
              <a:t>k</a:t>
            </a:r>
            <a:r>
              <a:rPr sz="1800" b="1" kern="1200" spc="-160" dirty="0">
                <a:solidFill>
                  <a:srgbClr val="5F0E3D"/>
                </a:solidFill>
                <a:ea typeface="+mn-ea"/>
              </a:rPr>
              <a:t>er</a:t>
            </a:r>
            <a:r>
              <a:rPr sz="1800" b="1" kern="1200" spc="-185" dirty="0">
                <a:solidFill>
                  <a:srgbClr val="5F0E3D"/>
                </a:solidFill>
                <a:ea typeface="+mn-ea"/>
              </a:rPr>
              <a:t>s</a:t>
            </a:r>
            <a:r>
              <a:rPr sz="1800" b="1" kern="1200" spc="-55" dirty="0">
                <a:solidFill>
                  <a:srgbClr val="5F0E3D"/>
                </a:solidFill>
                <a:ea typeface="+mn-ea"/>
              </a:rPr>
              <a:t> </a:t>
            </a:r>
            <a:r>
              <a:rPr sz="1800" b="1" kern="1200" spc="-165" dirty="0">
                <a:solidFill>
                  <a:srgbClr val="5F0E3D"/>
                </a:solidFill>
                <a:ea typeface="+mn-ea"/>
              </a:rPr>
              <a:t>or</a:t>
            </a:r>
            <a:r>
              <a:rPr sz="1800" b="1" kern="1200" spc="-90" dirty="0">
                <a:solidFill>
                  <a:srgbClr val="5F0E3D"/>
                </a:solidFill>
                <a:ea typeface="+mn-ea"/>
              </a:rPr>
              <a:t> </a:t>
            </a:r>
            <a:r>
              <a:rPr sz="1800" b="1" kern="1200" spc="-195" dirty="0">
                <a:solidFill>
                  <a:srgbClr val="5F0E3D"/>
                </a:solidFill>
                <a:ea typeface="+mn-ea"/>
              </a:rPr>
              <a:t>e</a:t>
            </a:r>
            <a:r>
              <a:rPr sz="1800" b="1" kern="1200" spc="-185" dirty="0">
                <a:solidFill>
                  <a:srgbClr val="5F0E3D"/>
                </a:solidFill>
                <a:ea typeface="+mn-ea"/>
              </a:rPr>
              <a:t>x</a:t>
            </a:r>
            <a:r>
              <a:rPr sz="1800" b="1" kern="1200" spc="-110" dirty="0">
                <a:solidFill>
                  <a:srgbClr val="5F0E3D"/>
                </a:solidFill>
                <a:ea typeface="+mn-ea"/>
              </a:rPr>
              <a:t>-</a:t>
            </a:r>
            <a:r>
              <a:rPr sz="1800" b="1" kern="1200" spc="-90" dirty="0">
                <a:solidFill>
                  <a:srgbClr val="5F0E3D"/>
                </a:solidFill>
                <a:ea typeface="+mn-ea"/>
              </a:rPr>
              <a:t>li</a:t>
            </a:r>
            <a:r>
              <a:rPr sz="1800" b="1" kern="1200" spc="-210" dirty="0">
                <a:solidFill>
                  <a:srgbClr val="5F0E3D"/>
                </a:solidFill>
                <a:ea typeface="+mn-ea"/>
              </a:rPr>
              <a:t>g</a:t>
            </a:r>
            <a:r>
              <a:rPr sz="1800" b="1" kern="1200" spc="-155" dirty="0">
                <a:solidFill>
                  <a:srgbClr val="5F0E3D"/>
                </a:solidFill>
                <a:ea typeface="+mn-ea"/>
              </a:rPr>
              <a:t>ht</a:t>
            </a:r>
            <a:r>
              <a:rPr sz="1800" b="1" kern="1200" spc="-75" dirty="0">
                <a:solidFill>
                  <a:srgbClr val="5F0E3D"/>
                </a:solidFill>
                <a:ea typeface="+mn-ea"/>
              </a:rPr>
              <a:t> </a:t>
            </a:r>
            <a:r>
              <a:rPr sz="1800" b="1" kern="1200" spc="-190" dirty="0">
                <a:solidFill>
                  <a:srgbClr val="5F0E3D"/>
                </a:solidFill>
                <a:ea typeface="+mn-ea"/>
              </a:rPr>
              <a:t>s</a:t>
            </a:r>
            <a:r>
              <a:rPr sz="1800" b="1" kern="1200" spc="-300" dirty="0">
                <a:solidFill>
                  <a:srgbClr val="5F0E3D"/>
                </a:solidFill>
                <a:ea typeface="+mn-ea"/>
              </a:rPr>
              <a:t>m</a:t>
            </a:r>
            <a:r>
              <a:rPr sz="1800" b="1" kern="1200" spc="-200" dirty="0">
                <a:solidFill>
                  <a:srgbClr val="5F0E3D"/>
                </a:solidFill>
                <a:ea typeface="+mn-ea"/>
              </a:rPr>
              <a:t>o</a:t>
            </a:r>
            <a:r>
              <a:rPr sz="1800" b="1" kern="1200" spc="-195" dirty="0">
                <a:solidFill>
                  <a:srgbClr val="5F0E3D"/>
                </a:solidFill>
                <a:ea typeface="+mn-ea"/>
              </a:rPr>
              <a:t>k</a:t>
            </a:r>
            <a:r>
              <a:rPr sz="1800" b="1" kern="1200" spc="-160" dirty="0">
                <a:solidFill>
                  <a:srgbClr val="5F0E3D"/>
                </a:solidFill>
                <a:ea typeface="+mn-ea"/>
              </a:rPr>
              <a:t>er</a:t>
            </a:r>
            <a:r>
              <a:rPr sz="1800" b="1" kern="1200" spc="-195" dirty="0">
                <a:solidFill>
                  <a:srgbClr val="5F0E3D"/>
                </a:solidFill>
                <a:ea typeface="+mn-ea"/>
              </a:rPr>
              <a:t>s</a:t>
            </a:r>
            <a:r>
              <a:rPr sz="1800" b="1" kern="1200" spc="-90" dirty="0">
                <a:solidFill>
                  <a:srgbClr val="5F0E3D"/>
                </a:solidFill>
                <a:ea typeface="+mn-ea"/>
              </a:rPr>
              <a:t>.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059941" y="111058"/>
            <a:ext cx="7813524" cy="1461297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2904490">
              <a:lnSpc>
                <a:spcPct val="100000"/>
              </a:lnSpc>
              <a:spcBef>
                <a:spcPts val="95"/>
              </a:spcBef>
            </a:pPr>
            <a:r>
              <a:rPr kern="0" dirty="0">
                <a:latin typeface="+mn-lt"/>
              </a:rPr>
              <a:t>TARGETING EGFR IN ADVANCED NSCLC</a:t>
            </a: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2400" kern="0" dirty="0">
                <a:latin typeface="+mn-lt"/>
                <a:cs typeface="Arial MT"/>
              </a:rPr>
              <a:t>1st line gefitinib </a:t>
            </a:r>
            <a:r>
              <a:rPr sz="2400" i="1" kern="0" dirty="0">
                <a:latin typeface="+mn-lt"/>
                <a:cs typeface="Arial"/>
              </a:rPr>
              <a:t>versus </a:t>
            </a:r>
            <a:r>
              <a:rPr sz="2400" kern="0" dirty="0">
                <a:latin typeface="+mn-lt"/>
                <a:cs typeface="Arial MT"/>
              </a:rPr>
              <a:t>chemotherapy – IPASS study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4051808" y="6417971"/>
            <a:ext cx="212788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000" kern="1200" spc="-114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F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ukuoka</a:t>
            </a:r>
            <a:r>
              <a:rPr sz="10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,</a:t>
            </a:r>
            <a:r>
              <a:rPr sz="1000" kern="1200" spc="-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i="1" kern="1200" spc="-110" dirty="0">
                <a:solidFill>
                  <a:prstClr val="black"/>
                </a:solidFill>
                <a:ea typeface="+mn-ea"/>
              </a:rPr>
              <a:t>e</a:t>
            </a:r>
            <a:r>
              <a:rPr sz="1000" i="1" kern="1200" spc="-55" dirty="0">
                <a:solidFill>
                  <a:prstClr val="black"/>
                </a:solidFill>
                <a:ea typeface="+mn-ea"/>
              </a:rPr>
              <a:t>t</a:t>
            </a:r>
            <a:r>
              <a:rPr sz="1000" i="1" kern="1200" spc="-60" dirty="0">
                <a:solidFill>
                  <a:prstClr val="black"/>
                </a:solidFill>
                <a:ea typeface="+mn-ea"/>
              </a:rPr>
              <a:t> </a:t>
            </a:r>
            <a:r>
              <a:rPr sz="1000" i="1" kern="1200" spc="-110" dirty="0">
                <a:solidFill>
                  <a:prstClr val="black"/>
                </a:solidFill>
                <a:ea typeface="+mn-ea"/>
              </a:rPr>
              <a:t>a</a:t>
            </a:r>
            <a:r>
              <a:rPr sz="1000" i="1" kern="1200" spc="-45" dirty="0">
                <a:solidFill>
                  <a:prstClr val="black"/>
                </a:solidFill>
                <a:ea typeface="+mn-ea"/>
              </a:rPr>
              <a:t>l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. </a:t>
            </a:r>
            <a:r>
              <a:rPr sz="1000" kern="1200" spc="-13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AS</a:t>
            </a:r>
            <a:r>
              <a:rPr sz="1000"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CO</a:t>
            </a:r>
            <a:r>
              <a:rPr sz="1000" kern="1200" spc="-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2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</a:t>
            </a:r>
            <a:r>
              <a:rPr sz="1000" kern="1200" spc="-1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9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.</a:t>
            </a:r>
            <a:r>
              <a:rPr sz="10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3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bst</a:t>
            </a:r>
            <a:r>
              <a:rPr sz="1000" kern="1200" spc="-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r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ac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t</a:t>
            </a:r>
            <a:r>
              <a:rPr sz="1000" kern="1200" spc="-6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8006.</a:t>
            </a:r>
            <a:endParaRPr sz="10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3f9441c0c2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Reasoning for targeted therapy</a:t>
            </a:r>
            <a:endParaRPr/>
          </a:p>
        </p:txBody>
      </p:sp>
      <p:sp>
        <p:nvSpPr>
          <p:cNvPr id="223" name="Google Shape;223;g23f9441c0c2_0_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dirty="0"/>
              <a:t>Certain molecular alterations are </a:t>
            </a:r>
            <a:r>
              <a:rPr lang="en-US" sz="3200" b="1" dirty="0"/>
              <a:t>oncogenic drivers:</a:t>
            </a:r>
            <a:endParaRPr sz="3200" b="1" dirty="0"/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3200" dirty="0"/>
              <a:t>Cancer cells depend on altered genetic pathways for survival</a:t>
            </a:r>
            <a:endParaRPr sz="32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3200" dirty="0"/>
              <a:t>Alterations are unique or overexpressed in cancer cells</a:t>
            </a:r>
            <a:endParaRPr sz="3200" dirty="0"/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2800" dirty="0"/>
              <a:t>Less toxicity to normal cells</a:t>
            </a:r>
            <a:endParaRPr sz="2800"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3200" dirty="0"/>
              <a:t>Targeting driver mutations may stop tumor progression</a:t>
            </a:r>
            <a:endParaRPr lang="en-150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3795" y="3034038"/>
            <a:ext cx="487313" cy="1546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  <a:buClrTx/>
            </a:pP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Pro</a:t>
            </a:r>
            <a:r>
              <a:rPr sz="1600" kern="1200" spc="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g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ress</a:t>
            </a:r>
            <a:r>
              <a:rPr sz="1600" kern="1200" spc="-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io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n</a:t>
            </a:r>
            <a:r>
              <a:rPr sz="16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f</a:t>
            </a:r>
            <a:r>
              <a:rPr sz="1600" kern="1200" spc="-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r</a:t>
            </a:r>
            <a:r>
              <a:rPr sz="1600" kern="1200" spc="-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e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e</a:t>
            </a:r>
            <a:r>
              <a:rPr sz="16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600" kern="1200" spc="-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(</a:t>
            </a:r>
            <a:r>
              <a:rPr sz="1600" kern="1200" spc="-1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%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)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72564" y="3025783"/>
            <a:ext cx="487313" cy="1546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  <a:buClrTx/>
            </a:pP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Pro</a:t>
            </a:r>
            <a:r>
              <a:rPr sz="1600" kern="1200" spc="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g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ress</a:t>
            </a:r>
            <a:r>
              <a:rPr sz="1600" kern="1200" spc="-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io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n</a:t>
            </a:r>
            <a:r>
              <a:rPr sz="16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f</a:t>
            </a:r>
            <a:r>
              <a:rPr sz="1600" kern="1200" spc="-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r</a:t>
            </a:r>
            <a:r>
              <a:rPr sz="1600" kern="1200" spc="-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e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e</a:t>
            </a:r>
            <a:r>
              <a:rPr sz="16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600" kern="1200" spc="-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(</a:t>
            </a:r>
            <a:r>
              <a:rPr sz="1600" kern="1200" spc="-1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%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)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86126" y="1817574"/>
            <a:ext cx="58464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buClrTx/>
              <a:tabLst>
                <a:tab pos="3900170" algn="l"/>
              </a:tabLst>
            </a:pPr>
            <a:r>
              <a:rPr sz="1800" b="1" kern="1200" spc="-210" dirty="0">
                <a:solidFill>
                  <a:srgbClr val="5F0E3D"/>
                </a:solidFill>
                <a:ea typeface="+mn-ea"/>
              </a:rPr>
              <a:t>PF</a:t>
            </a:r>
            <a:r>
              <a:rPr sz="1800" b="1" kern="1200" spc="-225" dirty="0">
                <a:solidFill>
                  <a:srgbClr val="5F0E3D"/>
                </a:solidFill>
                <a:ea typeface="+mn-ea"/>
              </a:rPr>
              <a:t>S</a:t>
            </a:r>
            <a:r>
              <a:rPr sz="1800" b="1" kern="1200" spc="-110" dirty="0">
                <a:solidFill>
                  <a:srgbClr val="5F0E3D"/>
                </a:solidFill>
                <a:ea typeface="+mn-ea"/>
              </a:rPr>
              <a:t>:</a:t>
            </a:r>
            <a:r>
              <a:rPr sz="1800" b="1" kern="1200" spc="-85" dirty="0">
                <a:solidFill>
                  <a:srgbClr val="5F0E3D"/>
                </a:solidFill>
                <a:ea typeface="+mn-ea"/>
              </a:rPr>
              <a:t> </a:t>
            </a:r>
            <a:r>
              <a:rPr sz="1800" b="1" kern="1200" spc="-280" dirty="0">
                <a:solidFill>
                  <a:srgbClr val="5F0E3D"/>
                </a:solidFill>
                <a:ea typeface="+mn-ea"/>
              </a:rPr>
              <a:t>M</a:t>
            </a:r>
            <a:r>
              <a:rPr sz="1800" b="1" kern="1200" spc="-155" dirty="0">
                <a:solidFill>
                  <a:srgbClr val="5F0E3D"/>
                </a:solidFill>
                <a:ea typeface="+mn-ea"/>
              </a:rPr>
              <a:t>ut</a:t>
            </a:r>
            <a:r>
              <a:rPr sz="1800" b="1" kern="1200" spc="-190" dirty="0">
                <a:solidFill>
                  <a:srgbClr val="5F0E3D"/>
                </a:solidFill>
                <a:ea typeface="+mn-ea"/>
              </a:rPr>
              <a:t>a</a:t>
            </a:r>
            <a:r>
              <a:rPr sz="1800" b="1" kern="1200" spc="-110" dirty="0">
                <a:solidFill>
                  <a:srgbClr val="5F0E3D"/>
                </a:solidFill>
                <a:ea typeface="+mn-ea"/>
              </a:rPr>
              <a:t>t</a:t>
            </a:r>
            <a:r>
              <a:rPr sz="1800" b="1" kern="1200" spc="-190" dirty="0">
                <a:solidFill>
                  <a:srgbClr val="5F0E3D"/>
                </a:solidFill>
                <a:ea typeface="+mn-ea"/>
              </a:rPr>
              <a:t>e</a:t>
            </a:r>
            <a:r>
              <a:rPr sz="1800" b="1" kern="1200" spc="-200" dirty="0">
                <a:solidFill>
                  <a:srgbClr val="5F0E3D"/>
                </a:solidFill>
                <a:ea typeface="+mn-ea"/>
              </a:rPr>
              <a:t>d</a:t>
            </a:r>
            <a:r>
              <a:rPr sz="1800" b="1" kern="1200" spc="-80" dirty="0">
                <a:solidFill>
                  <a:srgbClr val="5F0E3D"/>
                </a:solidFill>
                <a:ea typeface="+mn-ea"/>
              </a:rPr>
              <a:t> </a:t>
            </a:r>
            <a:r>
              <a:rPr sz="1800" b="1" i="1" kern="1200" spc="-225" dirty="0">
                <a:solidFill>
                  <a:srgbClr val="5F0E3D"/>
                </a:solidFill>
                <a:ea typeface="+mn-ea"/>
              </a:rPr>
              <a:t>EGFR</a:t>
            </a:r>
            <a:r>
              <a:rPr sz="1800" b="1" i="1" kern="1200" dirty="0">
                <a:solidFill>
                  <a:srgbClr val="5F0E3D"/>
                </a:solidFill>
                <a:ea typeface="+mn-ea"/>
              </a:rPr>
              <a:t>	</a:t>
            </a:r>
            <a:r>
              <a:rPr sz="1800" b="1" kern="1200" spc="-185" dirty="0">
                <a:solidFill>
                  <a:srgbClr val="5F0E3D"/>
                </a:solidFill>
                <a:ea typeface="+mn-ea"/>
              </a:rPr>
              <a:t>PFS:</a:t>
            </a:r>
            <a:r>
              <a:rPr sz="1800" b="1" kern="1200" spc="-85" dirty="0">
                <a:solidFill>
                  <a:srgbClr val="5F0E3D"/>
                </a:solidFill>
                <a:ea typeface="+mn-ea"/>
              </a:rPr>
              <a:t> </a:t>
            </a:r>
            <a:r>
              <a:rPr sz="1800" b="1" kern="1200" spc="-320" dirty="0">
                <a:solidFill>
                  <a:srgbClr val="5F0E3D"/>
                </a:solidFill>
                <a:ea typeface="+mn-ea"/>
              </a:rPr>
              <a:t>W</a:t>
            </a:r>
            <a:r>
              <a:rPr sz="1800" b="1" kern="1200" spc="-90" dirty="0">
                <a:solidFill>
                  <a:srgbClr val="5F0E3D"/>
                </a:solidFill>
                <a:ea typeface="+mn-ea"/>
              </a:rPr>
              <a:t>i</a:t>
            </a:r>
            <a:r>
              <a:rPr sz="1800" b="1" kern="1200" spc="-100" dirty="0">
                <a:solidFill>
                  <a:srgbClr val="5F0E3D"/>
                </a:solidFill>
                <a:ea typeface="+mn-ea"/>
              </a:rPr>
              <a:t>l</a:t>
            </a:r>
            <a:r>
              <a:rPr sz="1800" b="1" kern="1200" spc="-210" dirty="0">
                <a:solidFill>
                  <a:srgbClr val="5F0E3D"/>
                </a:solidFill>
                <a:ea typeface="+mn-ea"/>
              </a:rPr>
              <a:t>d</a:t>
            </a:r>
            <a:r>
              <a:rPr sz="1800" b="1" kern="1200" spc="-110" dirty="0">
                <a:solidFill>
                  <a:srgbClr val="5F0E3D"/>
                </a:solidFill>
                <a:ea typeface="+mn-ea"/>
              </a:rPr>
              <a:t>-</a:t>
            </a:r>
            <a:r>
              <a:rPr sz="1800" b="1" kern="1200" spc="-315" dirty="0">
                <a:solidFill>
                  <a:srgbClr val="5F0E3D"/>
                </a:solidFill>
                <a:ea typeface="+mn-ea"/>
              </a:rPr>
              <a:t>T</a:t>
            </a:r>
            <a:r>
              <a:rPr sz="1800" b="1" kern="1200" spc="-190" dirty="0">
                <a:solidFill>
                  <a:srgbClr val="5F0E3D"/>
                </a:solidFill>
                <a:ea typeface="+mn-ea"/>
              </a:rPr>
              <a:t>ype</a:t>
            </a:r>
            <a:r>
              <a:rPr sz="1800" b="1" kern="1200" spc="-90" dirty="0">
                <a:solidFill>
                  <a:srgbClr val="5F0E3D"/>
                </a:solidFill>
                <a:ea typeface="+mn-ea"/>
              </a:rPr>
              <a:t> </a:t>
            </a:r>
            <a:r>
              <a:rPr sz="1800" b="1" i="1" kern="1200" spc="-225" dirty="0">
                <a:solidFill>
                  <a:srgbClr val="5F0E3D"/>
                </a:solidFill>
                <a:ea typeface="+mn-ea"/>
              </a:rPr>
              <a:t>EGFR</a:t>
            </a:r>
            <a:endParaRPr sz="18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19169" y="2338832"/>
            <a:ext cx="179197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buClrTx/>
            </a:pPr>
            <a:r>
              <a:rPr b="1" kern="1200" spc="-175" dirty="0">
                <a:solidFill>
                  <a:prstClr val="black"/>
                </a:solidFill>
                <a:ea typeface="+mn-ea"/>
              </a:rPr>
              <a:t>Med</a:t>
            </a:r>
            <a:r>
              <a:rPr b="1" kern="1200" spc="-70" dirty="0">
                <a:solidFill>
                  <a:prstClr val="black"/>
                </a:solidFill>
                <a:ea typeface="+mn-ea"/>
              </a:rPr>
              <a:t>i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a</a:t>
            </a:r>
            <a:r>
              <a:rPr b="1" kern="1200" spc="-155" dirty="0">
                <a:solidFill>
                  <a:prstClr val="black"/>
                </a:solidFill>
                <a:ea typeface="+mn-ea"/>
              </a:rPr>
              <a:t>n</a:t>
            </a:r>
            <a:r>
              <a:rPr b="1" kern="1200" spc="-75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60" dirty="0">
                <a:solidFill>
                  <a:prstClr val="black"/>
                </a:solidFill>
                <a:ea typeface="+mn-ea"/>
              </a:rPr>
              <a:t>PF</a:t>
            </a:r>
            <a:r>
              <a:rPr b="1" kern="1200" spc="-170" dirty="0">
                <a:solidFill>
                  <a:prstClr val="black"/>
                </a:solidFill>
                <a:ea typeface="+mn-ea"/>
              </a:rPr>
              <a:t>S</a:t>
            </a:r>
            <a:endParaRPr kern="1200">
              <a:solidFill>
                <a:prstClr val="black"/>
              </a:solidFill>
              <a:ea typeface="+mn-ea"/>
            </a:endParaRPr>
          </a:p>
          <a:p>
            <a:pPr marL="12700">
              <a:buClrTx/>
            </a:pPr>
            <a:r>
              <a:rPr kern="1200" spc="-1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G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e</a:t>
            </a:r>
            <a:r>
              <a:rPr kern="1200" spc="-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fiti</a:t>
            </a:r>
            <a:r>
              <a:rPr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n</a:t>
            </a:r>
            <a:r>
              <a:rPr kern="1200" spc="-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i</a:t>
            </a:r>
            <a:r>
              <a:rPr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b</a:t>
            </a:r>
            <a:r>
              <a:rPr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14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(n</a:t>
            </a:r>
            <a:r>
              <a:rPr kern="1200" spc="-6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=</a:t>
            </a:r>
            <a:r>
              <a:rPr kern="1200" spc="-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1</a:t>
            </a:r>
            <a:r>
              <a:rPr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3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2</a:t>
            </a:r>
            <a:r>
              <a:rPr kern="1200" spc="-8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):</a:t>
            </a:r>
            <a:r>
              <a:rPr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9</a:t>
            </a:r>
            <a:r>
              <a:rPr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.</a:t>
            </a:r>
            <a:r>
              <a:rPr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5</a:t>
            </a:r>
            <a:r>
              <a:rPr kern="1200" spc="-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2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o</a:t>
            </a:r>
            <a:r>
              <a:rPr kern="1200" spc="-12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s</a:t>
            </a:r>
            <a:endParaRPr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buClrTx/>
            </a:pPr>
            <a:r>
              <a:rPr kern="1200" spc="-1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CP</a:t>
            </a:r>
            <a:r>
              <a:rPr kern="1200" spc="-1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8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(</a:t>
            </a:r>
            <a:r>
              <a:rPr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n</a:t>
            </a:r>
            <a:r>
              <a:rPr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=</a:t>
            </a:r>
            <a:r>
              <a:rPr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129</a:t>
            </a:r>
            <a:r>
              <a:rPr kern="1200" spc="-8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):</a:t>
            </a:r>
            <a:r>
              <a:rPr kern="1200" spc="-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6.</a:t>
            </a:r>
            <a:r>
              <a:rPr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3</a:t>
            </a:r>
            <a:r>
              <a:rPr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mos</a:t>
            </a:r>
            <a:endParaRPr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23910" y="2313559"/>
            <a:ext cx="171132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buClrTx/>
            </a:pPr>
            <a:r>
              <a:rPr b="1" kern="1200" spc="-175" dirty="0">
                <a:solidFill>
                  <a:prstClr val="black"/>
                </a:solidFill>
                <a:ea typeface="+mn-ea"/>
              </a:rPr>
              <a:t>Med</a:t>
            </a:r>
            <a:r>
              <a:rPr b="1" kern="1200" spc="-70" dirty="0">
                <a:solidFill>
                  <a:prstClr val="black"/>
                </a:solidFill>
                <a:ea typeface="+mn-ea"/>
              </a:rPr>
              <a:t>i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a</a:t>
            </a:r>
            <a:r>
              <a:rPr b="1" kern="1200" spc="-155" dirty="0">
                <a:solidFill>
                  <a:prstClr val="black"/>
                </a:solidFill>
                <a:ea typeface="+mn-ea"/>
              </a:rPr>
              <a:t>n</a:t>
            </a:r>
            <a:r>
              <a:rPr b="1" kern="1200" spc="-75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60" dirty="0">
                <a:solidFill>
                  <a:prstClr val="black"/>
                </a:solidFill>
                <a:ea typeface="+mn-ea"/>
              </a:rPr>
              <a:t>PF</a:t>
            </a:r>
            <a:r>
              <a:rPr b="1" kern="1200" spc="-170" dirty="0">
                <a:solidFill>
                  <a:prstClr val="black"/>
                </a:solidFill>
                <a:ea typeface="+mn-ea"/>
              </a:rPr>
              <a:t>S</a:t>
            </a:r>
            <a:endParaRPr kern="1200">
              <a:solidFill>
                <a:prstClr val="black"/>
              </a:solidFill>
              <a:ea typeface="+mn-ea"/>
            </a:endParaRPr>
          </a:p>
          <a:p>
            <a:pPr marL="12700">
              <a:buClrTx/>
            </a:pPr>
            <a:r>
              <a:rPr kern="1200" spc="-1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G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e</a:t>
            </a:r>
            <a:r>
              <a:rPr kern="1200" spc="-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fiti</a:t>
            </a:r>
            <a:r>
              <a:rPr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n</a:t>
            </a:r>
            <a:r>
              <a:rPr kern="1200" spc="-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i</a:t>
            </a:r>
            <a:r>
              <a:rPr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b</a:t>
            </a:r>
            <a:r>
              <a:rPr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14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(n</a:t>
            </a:r>
            <a:r>
              <a:rPr kern="1200" spc="-6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=</a:t>
            </a:r>
            <a:r>
              <a:rPr kern="1200" spc="-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9</a:t>
            </a:r>
            <a:r>
              <a:rPr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1</a:t>
            </a:r>
            <a:r>
              <a:rPr kern="1200" spc="-8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):</a:t>
            </a:r>
            <a:r>
              <a:rPr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1</a:t>
            </a:r>
            <a:r>
              <a:rPr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.</a:t>
            </a:r>
            <a:r>
              <a:rPr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6</a:t>
            </a:r>
            <a:r>
              <a:rPr kern="1200" spc="-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2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o</a:t>
            </a:r>
            <a:r>
              <a:rPr kern="1200" spc="-12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s</a:t>
            </a:r>
            <a:endParaRPr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buClrTx/>
            </a:pPr>
            <a:r>
              <a:rPr kern="1200" spc="-1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CP</a:t>
            </a:r>
            <a:r>
              <a:rPr kern="1200" spc="-1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8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(</a:t>
            </a:r>
            <a:r>
              <a:rPr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n</a:t>
            </a:r>
            <a:r>
              <a:rPr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=</a:t>
            </a:r>
            <a:r>
              <a:rPr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85</a:t>
            </a:r>
            <a:r>
              <a:rPr kern="1200" spc="-8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):</a:t>
            </a:r>
            <a:r>
              <a:rPr kern="1200" spc="-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5.</a:t>
            </a:r>
            <a:r>
              <a:rPr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5</a:t>
            </a:r>
            <a:r>
              <a:rPr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mos</a:t>
            </a:r>
            <a:endParaRPr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5144" y="4704970"/>
            <a:ext cx="7334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buClrTx/>
            </a:pPr>
            <a:r>
              <a:rPr kern="1200" spc="-18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H</a:t>
            </a:r>
            <a:r>
              <a:rPr kern="1200" spc="-1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R</a:t>
            </a:r>
            <a:r>
              <a:rPr kern="1200" spc="-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:</a:t>
            </a:r>
            <a:r>
              <a:rPr kern="1200" spc="-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</a:t>
            </a:r>
            <a:r>
              <a:rPr kern="1200" spc="-12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.48</a:t>
            </a:r>
            <a:endParaRPr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spcBef>
                <a:spcPts val="5"/>
              </a:spcBef>
              <a:buClrTx/>
            </a:pPr>
            <a:r>
              <a:rPr i="1" kern="1200" spc="-170" dirty="0">
                <a:solidFill>
                  <a:prstClr val="black"/>
                </a:solidFill>
                <a:ea typeface="+mn-ea"/>
              </a:rPr>
              <a:t>P</a:t>
            </a:r>
            <a:r>
              <a:rPr i="1" kern="1200" spc="-105" dirty="0">
                <a:solidFill>
                  <a:prstClr val="black"/>
                </a:solidFill>
                <a:ea typeface="+mn-ea"/>
              </a:rPr>
              <a:t> </a:t>
            </a:r>
            <a:r>
              <a:rPr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&lt;</a:t>
            </a:r>
            <a:r>
              <a:rPr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</a:t>
            </a:r>
            <a:r>
              <a:rPr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.0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00</a:t>
            </a:r>
            <a:r>
              <a:rPr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1</a:t>
            </a:r>
            <a:endParaRPr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76385" y="4654042"/>
            <a:ext cx="73342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buClrTx/>
            </a:pPr>
            <a:r>
              <a:rPr kern="1200" spc="-18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H</a:t>
            </a:r>
            <a:r>
              <a:rPr kern="1200" spc="-1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R</a:t>
            </a:r>
            <a:r>
              <a:rPr kern="1200" spc="-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:</a:t>
            </a:r>
            <a:r>
              <a:rPr kern="1200" spc="-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2</a:t>
            </a:r>
            <a:r>
              <a:rPr kern="1200" spc="-12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.85</a:t>
            </a:r>
            <a:endParaRPr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spcBef>
                <a:spcPts val="5"/>
              </a:spcBef>
              <a:buClrTx/>
            </a:pPr>
            <a:r>
              <a:rPr i="1" kern="1200" spc="-170" dirty="0">
                <a:solidFill>
                  <a:prstClr val="black"/>
                </a:solidFill>
                <a:ea typeface="+mn-ea"/>
              </a:rPr>
              <a:t>P</a:t>
            </a:r>
            <a:r>
              <a:rPr i="1" kern="1200" spc="-105" dirty="0">
                <a:solidFill>
                  <a:prstClr val="black"/>
                </a:solidFill>
                <a:ea typeface="+mn-ea"/>
              </a:rPr>
              <a:t> </a:t>
            </a:r>
            <a:r>
              <a:rPr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&lt;</a:t>
            </a:r>
            <a:r>
              <a:rPr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</a:t>
            </a:r>
            <a:r>
              <a:rPr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.0</a:t>
            </a:r>
            <a:r>
              <a:rPr kern="1200" spc="-1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00</a:t>
            </a:r>
            <a:r>
              <a:rPr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1</a:t>
            </a:r>
            <a:endParaRPr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432050" y="2252217"/>
            <a:ext cx="7830820" cy="3120390"/>
            <a:chOff x="908050" y="2252217"/>
            <a:chExt cx="7830820" cy="3120390"/>
          </a:xfrm>
        </p:grpSpPr>
        <p:sp>
          <p:nvSpPr>
            <p:cNvPr id="10" name="object 10"/>
            <p:cNvSpPr/>
            <p:nvPr/>
          </p:nvSpPr>
          <p:spPr>
            <a:xfrm>
              <a:off x="914400" y="2258567"/>
              <a:ext cx="3477260" cy="3107690"/>
            </a:xfrm>
            <a:custGeom>
              <a:avLst/>
              <a:gdLst/>
              <a:ahLst/>
              <a:cxnLst/>
              <a:rect l="l" t="t" r="r" b="b"/>
              <a:pathLst>
                <a:path w="3477260" h="3107690">
                  <a:moveTo>
                    <a:pt x="59436" y="0"/>
                  </a:moveTo>
                  <a:lnTo>
                    <a:pt x="59436" y="3107309"/>
                  </a:lnTo>
                </a:path>
                <a:path w="3477260" h="3107690">
                  <a:moveTo>
                    <a:pt x="0" y="3048000"/>
                  </a:moveTo>
                  <a:lnTo>
                    <a:pt x="3477133" y="3048000"/>
                  </a:lnTo>
                </a:path>
                <a:path w="3477260" h="3107690">
                  <a:moveTo>
                    <a:pt x="0" y="2435352"/>
                  </a:moveTo>
                  <a:lnTo>
                    <a:pt x="57594" y="2435352"/>
                  </a:lnTo>
                </a:path>
                <a:path w="3477260" h="3107690">
                  <a:moveTo>
                    <a:pt x="0" y="1830324"/>
                  </a:moveTo>
                  <a:lnTo>
                    <a:pt x="57594" y="1830324"/>
                  </a:lnTo>
                </a:path>
                <a:path w="3477260" h="3107690">
                  <a:moveTo>
                    <a:pt x="0" y="1217676"/>
                  </a:moveTo>
                  <a:lnTo>
                    <a:pt x="57594" y="1217676"/>
                  </a:lnTo>
                </a:path>
                <a:path w="3477260" h="3107690">
                  <a:moveTo>
                    <a:pt x="0" y="614172"/>
                  </a:moveTo>
                  <a:lnTo>
                    <a:pt x="57594" y="614172"/>
                  </a:lnTo>
                </a:path>
                <a:path w="3477260" h="3107690">
                  <a:moveTo>
                    <a:pt x="0" y="1524"/>
                  </a:moveTo>
                  <a:lnTo>
                    <a:pt x="57594" y="1524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539240" y="5308091"/>
              <a:ext cx="0" cy="57785"/>
            </a:xfrm>
            <a:custGeom>
              <a:avLst/>
              <a:gdLst/>
              <a:ahLst/>
              <a:cxnLst/>
              <a:rect l="l" t="t" r="r" b="b"/>
              <a:pathLst>
                <a:path h="57785">
                  <a:moveTo>
                    <a:pt x="0" y="0"/>
                  </a:moveTo>
                  <a:lnTo>
                    <a:pt x="0" y="57658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106167" y="5308091"/>
              <a:ext cx="2277110" cy="57785"/>
            </a:xfrm>
            <a:custGeom>
              <a:avLst/>
              <a:gdLst/>
              <a:ahLst/>
              <a:cxnLst/>
              <a:rect l="l" t="t" r="r" b="b"/>
              <a:pathLst>
                <a:path w="2277110" h="57785">
                  <a:moveTo>
                    <a:pt x="0" y="0"/>
                  </a:moveTo>
                  <a:lnTo>
                    <a:pt x="0" y="57658"/>
                  </a:lnTo>
                </a:path>
                <a:path w="2277110" h="57785">
                  <a:moveTo>
                    <a:pt x="566927" y="0"/>
                  </a:moveTo>
                  <a:lnTo>
                    <a:pt x="566927" y="57658"/>
                  </a:lnTo>
                </a:path>
                <a:path w="2277110" h="57785">
                  <a:moveTo>
                    <a:pt x="1133856" y="0"/>
                  </a:moveTo>
                  <a:lnTo>
                    <a:pt x="1133856" y="57658"/>
                  </a:lnTo>
                </a:path>
                <a:path w="2277110" h="57785">
                  <a:moveTo>
                    <a:pt x="1700783" y="0"/>
                  </a:moveTo>
                  <a:lnTo>
                    <a:pt x="1700783" y="57658"/>
                  </a:lnTo>
                </a:path>
                <a:path w="2277110" h="57785">
                  <a:moveTo>
                    <a:pt x="2276856" y="0"/>
                  </a:moveTo>
                  <a:lnTo>
                    <a:pt x="2276856" y="57658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102358" y="2673857"/>
              <a:ext cx="328930" cy="0"/>
            </a:xfrm>
            <a:custGeom>
              <a:avLst/>
              <a:gdLst/>
              <a:ahLst/>
              <a:cxnLst/>
              <a:rect l="l" t="t" r="r" b="b"/>
              <a:pathLst>
                <a:path w="328930">
                  <a:moveTo>
                    <a:pt x="0" y="0"/>
                  </a:moveTo>
                  <a:lnTo>
                    <a:pt x="328675" y="0"/>
                  </a:lnTo>
                </a:path>
              </a:pathLst>
            </a:custGeom>
            <a:ln w="28956">
              <a:solidFill>
                <a:srgbClr val="6D1E5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021842" y="2283713"/>
              <a:ext cx="3096895" cy="2956560"/>
            </a:xfrm>
            <a:custGeom>
              <a:avLst/>
              <a:gdLst/>
              <a:ahLst/>
              <a:cxnLst/>
              <a:rect l="l" t="t" r="r" b="b"/>
              <a:pathLst>
                <a:path w="3096895" h="2956560">
                  <a:moveTo>
                    <a:pt x="3096768" y="2956560"/>
                  </a:moveTo>
                  <a:lnTo>
                    <a:pt x="2900426" y="2956560"/>
                  </a:lnTo>
                  <a:lnTo>
                    <a:pt x="2894838" y="2889250"/>
                  </a:lnTo>
                  <a:lnTo>
                    <a:pt x="2513330" y="2889250"/>
                  </a:lnTo>
                  <a:lnTo>
                    <a:pt x="2513330" y="2720975"/>
                  </a:lnTo>
                  <a:lnTo>
                    <a:pt x="2361819" y="2720975"/>
                  </a:lnTo>
                  <a:lnTo>
                    <a:pt x="2367407" y="2580640"/>
                  </a:lnTo>
                  <a:lnTo>
                    <a:pt x="2345055" y="2580640"/>
                  </a:lnTo>
                  <a:lnTo>
                    <a:pt x="2345055" y="2524633"/>
                  </a:lnTo>
                  <a:lnTo>
                    <a:pt x="2098166" y="2518918"/>
                  </a:lnTo>
                  <a:lnTo>
                    <a:pt x="2098166" y="2446020"/>
                  </a:lnTo>
                  <a:lnTo>
                    <a:pt x="1946656" y="2446020"/>
                  </a:lnTo>
                  <a:lnTo>
                    <a:pt x="1946656" y="2311400"/>
                  </a:lnTo>
                  <a:lnTo>
                    <a:pt x="1924303" y="2311400"/>
                  </a:lnTo>
                  <a:lnTo>
                    <a:pt x="1935480" y="2227199"/>
                  </a:lnTo>
                  <a:lnTo>
                    <a:pt x="1896237" y="2227199"/>
                  </a:lnTo>
                  <a:lnTo>
                    <a:pt x="1896237" y="2171192"/>
                  </a:lnTo>
                  <a:lnTo>
                    <a:pt x="1722247" y="2171192"/>
                  </a:lnTo>
                  <a:lnTo>
                    <a:pt x="1727962" y="1974723"/>
                  </a:lnTo>
                  <a:lnTo>
                    <a:pt x="1688591" y="1974723"/>
                  </a:lnTo>
                  <a:lnTo>
                    <a:pt x="1688591" y="1901825"/>
                  </a:lnTo>
                  <a:lnTo>
                    <a:pt x="1593215" y="1901825"/>
                  </a:lnTo>
                  <a:lnTo>
                    <a:pt x="1598930" y="1834515"/>
                  </a:lnTo>
                  <a:lnTo>
                    <a:pt x="1565275" y="1840103"/>
                  </a:lnTo>
                  <a:lnTo>
                    <a:pt x="1570863" y="1778381"/>
                  </a:lnTo>
                  <a:lnTo>
                    <a:pt x="1542796" y="1778381"/>
                  </a:lnTo>
                  <a:lnTo>
                    <a:pt x="1542796" y="1722374"/>
                  </a:lnTo>
                  <a:lnTo>
                    <a:pt x="1352042" y="1722374"/>
                  </a:lnTo>
                  <a:lnTo>
                    <a:pt x="1323975" y="1481074"/>
                  </a:lnTo>
                  <a:lnTo>
                    <a:pt x="1290320" y="1481074"/>
                  </a:lnTo>
                  <a:lnTo>
                    <a:pt x="1290320" y="1453007"/>
                  </a:lnTo>
                  <a:lnTo>
                    <a:pt x="1245489" y="1453007"/>
                  </a:lnTo>
                  <a:lnTo>
                    <a:pt x="1150112" y="1430655"/>
                  </a:lnTo>
                  <a:lnTo>
                    <a:pt x="1144397" y="1307211"/>
                  </a:lnTo>
                  <a:lnTo>
                    <a:pt x="1116457" y="1307211"/>
                  </a:lnTo>
                  <a:lnTo>
                    <a:pt x="1116457" y="1279144"/>
                  </a:lnTo>
                  <a:lnTo>
                    <a:pt x="970534" y="1279144"/>
                  </a:lnTo>
                  <a:lnTo>
                    <a:pt x="976122" y="1077214"/>
                  </a:lnTo>
                  <a:lnTo>
                    <a:pt x="936879" y="1077214"/>
                  </a:lnTo>
                  <a:lnTo>
                    <a:pt x="936879" y="948182"/>
                  </a:lnTo>
                  <a:lnTo>
                    <a:pt x="886333" y="948182"/>
                  </a:lnTo>
                  <a:lnTo>
                    <a:pt x="886333" y="914400"/>
                  </a:lnTo>
                  <a:lnTo>
                    <a:pt x="796671" y="914400"/>
                  </a:lnTo>
                  <a:lnTo>
                    <a:pt x="796671" y="869569"/>
                  </a:lnTo>
                  <a:lnTo>
                    <a:pt x="763016" y="869569"/>
                  </a:lnTo>
                  <a:lnTo>
                    <a:pt x="763016" y="723773"/>
                  </a:lnTo>
                  <a:lnTo>
                    <a:pt x="650747" y="718058"/>
                  </a:lnTo>
                  <a:lnTo>
                    <a:pt x="650747" y="673226"/>
                  </a:lnTo>
                  <a:lnTo>
                    <a:pt x="555371" y="667638"/>
                  </a:lnTo>
                  <a:lnTo>
                    <a:pt x="549783" y="527303"/>
                  </a:lnTo>
                  <a:lnTo>
                    <a:pt x="510540" y="527303"/>
                  </a:lnTo>
                  <a:lnTo>
                    <a:pt x="510540" y="476885"/>
                  </a:lnTo>
                  <a:lnTo>
                    <a:pt x="476885" y="476885"/>
                  </a:lnTo>
                  <a:lnTo>
                    <a:pt x="471297" y="443230"/>
                  </a:lnTo>
                  <a:lnTo>
                    <a:pt x="364617" y="437641"/>
                  </a:lnTo>
                  <a:lnTo>
                    <a:pt x="364617" y="280543"/>
                  </a:lnTo>
                  <a:lnTo>
                    <a:pt x="342265" y="280543"/>
                  </a:lnTo>
                  <a:lnTo>
                    <a:pt x="342265" y="213233"/>
                  </a:lnTo>
                  <a:lnTo>
                    <a:pt x="319786" y="213233"/>
                  </a:lnTo>
                  <a:lnTo>
                    <a:pt x="319786" y="145923"/>
                  </a:lnTo>
                  <a:lnTo>
                    <a:pt x="252476" y="145923"/>
                  </a:lnTo>
                  <a:lnTo>
                    <a:pt x="252476" y="123444"/>
                  </a:lnTo>
                  <a:lnTo>
                    <a:pt x="145859" y="123444"/>
                  </a:lnTo>
                  <a:lnTo>
                    <a:pt x="145859" y="5587"/>
                  </a:lnTo>
                  <a:lnTo>
                    <a:pt x="0" y="0"/>
                  </a:lnTo>
                </a:path>
              </a:pathLst>
            </a:custGeom>
            <a:ln w="28956">
              <a:solidFill>
                <a:srgbClr val="6D1E5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102358" y="2916173"/>
              <a:ext cx="327025" cy="0"/>
            </a:xfrm>
            <a:custGeom>
              <a:avLst/>
              <a:gdLst/>
              <a:ahLst/>
              <a:cxnLst/>
              <a:rect l="l" t="t" r="r" b="b"/>
              <a:pathLst>
                <a:path w="327025">
                  <a:moveTo>
                    <a:pt x="0" y="0"/>
                  </a:moveTo>
                  <a:lnTo>
                    <a:pt x="327025" y="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998981" y="2323337"/>
              <a:ext cx="2905125" cy="2962910"/>
            </a:xfrm>
            <a:custGeom>
              <a:avLst/>
              <a:gdLst/>
              <a:ahLst/>
              <a:cxnLst/>
              <a:rect l="l" t="t" r="r" b="b"/>
              <a:pathLst>
                <a:path w="2905125" h="2962910">
                  <a:moveTo>
                    <a:pt x="2904744" y="2962656"/>
                  </a:moveTo>
                  <a:lnTo>
                    <a:pt x="2355215" y="2957068"/>
                  </a:lnTo>
                  <a:lnTo>
                    <a:pt x="2355215" y="2895346"/>
                  </a:lnTo>
                  <a:lnTo>
                    <a:pt x="2142109" y="2895346"/>
                  </a:lnTo>
                  <a:lnTo>
                    <a:pt x="2142109" y="2839212"/>
                  </a:lnTo>
                  <a:lnTo>
                    <a:pt x="1979549" y="2839212"/>
                  </a:lnTo>
                  <a:lnTo>
                    <a:pt x="1985137" y="2799969"/>
                  </a:lnTo>
                  <a:lnTo>
                    <a:pt x="1805686" y="2805557"/>
                  </a:lnTo>
                  <a:lnTo>
                    <a:pt x="1794383" y="2743835"/>
                  </a:lnTo>
                  <a:lnTo>
                    <a:pt x="1614932" y="2749423"/>
                  </a:lnTo>
                  <a:lnTo>
                    <a:pt x="1614932" y="2659634"/>
                  </a:lnTo>
                  <a:lnTo>
                    <a:pt x="1558925" y="2659634"/>
                  </a:lnTo>
                  <a:lnTo>
                    <a:pt x="1564513" y="2603500"/>
                  </a:lnTo>
                  <a:lnTo>
                    <a:pt x="1429893" y="2603500"/>
                  </a:lnTo>
                  <a:lnTo>
                    <a:pt x="1429893" y="2558669"/>
                  </a:lnTo>
                  <a:lnTo>
                    <a:pt x="1362710" y="2558669"/>
                  </a:lnTo>
                  <a:lnTo>
                    <a:pt x="1362710" y="2435225"/>
                  </a:lnTo>
                  <a:lnTo>
                    <a:pt x="1306576" y="2435225"/>
                  </a:lnTo>
                  <a:lnTo>
                    <a:pt x="1306576" y="2390267"/>
                  </a:lnTo>
                  <a:lnTo>
                    <a:pt x="1233678" y="2390267"/>
                  </a:lnTo>
                  <a:lnTo>
                    <a:pt x="1233678" y="2356612"/>
                  </a:lnTo>
                  <a:lnTo>
                    <a:pt x="1155192" y="2356612"/>
                  </a:lnTo>
                  <a:lnTo>
                    <a:pt x="1166368" y="2087372"/>
                  </a:lnTo>
                  <a:lnTo>
                    <a:pt x="1121537" y="2087372"/>
                  </a:lnTo>
                  <a:lnTo>
                    <a:pt x="1115949" y="1997583"/>
                  </a:lnTo>
                  <a:lnTo>
                    <a:pt x="1065403" y="1997583"/>
                  </a:lnTo>
                  <a:lnTo>
                    <a:pt x="1065403" y="1862836"/>
                  </a:lnTo>
                  <a:lnTo>
                    <a:pt x="1003807" y="1862836"/>
                  </a:lnTo>
                  <a:lnTo>
                    <a:pt x="1009395" y="1806829"/>
                  </a:lnTo>
                  <a:lnTo>
                    <a:pt x="975741" y="1806829"/>
                  </a:lnTo>
                  <a:lnTo>
                    <a:pt x="975741" y="1722628"/>
                  </a:lnTo>
                  <a:lnTo>
                    <a:pt x="942086" y="1722628"/>
                  </a:lnTo>
                  <a:lnTo>
                    <a:pt x="947674" y="1537462"/>
                  </a:lnTo>
                  <a:lnTo>
                    <a:pt x="897255" y="1537462"/>
                  </a:lnTo>
                  <a:lnTo>
                    <a:pt x="902843" y="1503807"/>
                  </a:lnTo>
                  <a:lnTo>
                    <a:pt x="846709" y="1503807"/>
                  </a:lnTo>
                  <a:lnTo>
                    <a:pt x="846709" y="1442085"/>
                  </a:lnTo>
                  <a:lnTo>
                    <a:pt x="807466" y="1442085"/>
                  </a:lnTo>
                  <a:lnTo>
                    <a:pt x="813054" y="1363472"/>
                  </a:lnTo>
                  <a:lnTo>
                    <a:pt x="790701" y="1363472"/>
                  </a:lnTo>
                  <a:lnTo>
                    <a:pt x="790701" y="1054862"/>
                  </a:lnTo>
                  <a:lnTo>
                    <a:pt x="728980" y="1054862"/>
                  </a:lnTo>
                  <a:lnTo>
                    <a:pt x="734568" y="886587"/>
                  </a:lnTo>
                  <a:lnTo>
                    <a:pt x="712216" y="886587"/>
                  </a:lnTo>
                  <a:lnTo>
                    <a:pt x="712216" y="830452"/>
                  </a:lnTo>
                  <a:lnTo>
                    <a:pt x="672973" y="830452"/>
                  </a:lnTo>
                  <a:lnTo>
                    <a:pt x="672973" y="791210"/>
                  </a:lnTo>
                  <a:lnTo>
                    <a:pt x="588772" y="791210"/>
                  </a:lnTo>
                  <a:lnTo>
                    <a:pt x="566420" y="527431"/>
                  </a:lnTo>
                  <a:lnTo>
                    <a:pt x="409321" y="527431"/>
                  </a:lnTo>
                  <a:lnTo>
                    <a:pt x="409321" y="420877"/>
                  </a:lnTo>
                  <a:lnTo>
                    <a:pt x="375666" y="409575"/>
                  </a:lnTo>
                  <a:lnTo>
                    <a:pt x="375666" y="336676"/>
                  </a:lnTo>
                  <a:lnTo>
                    <a:pt x="342011" y="336676"/>
                  </a:lnTo>
                  <a:lnTo>
                    <a:pt x="342011" y="297434"/>
                  </a:lnTo>
                  <a:lnTo>
                    <a:pt x="263563" y="297434"/>
                  </a:lnTo>
                  <a:lnTo>
                    <a:pt x="263563" y="263778"/>
                  </a:lnTo>
                  <a:lnTo>
                    <a:pt x="201879" y="263778"/>
                  </a:lnTo>
                  <a:lnTo>
                    <a:pt x="201879" y="140335"/>
                  </a:lnTo>
                  <a:lnTo>
                    <a:pt x="151409" y="140335"/>
                  </a:lnTo>
                  <a:lnTo>
                    <a:pt x="151409" y="0"/>
                  </a:lnTo>
                  <a:lnTo>
                    <a:pt x="0" y="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266944" y="2263139"/>
              <a:ext cx="3465829" cy="3097530"/>
            </a:xfrm>
            <a:custGeom>
              <a:avLst/>
              <a:gdLst/>
              <a:ahLst/>
              <a:cxnLst/>
              <a:rect l="l" t="t" r="r" b="b"/>
              <a:pathLst>
                <a:path w="3465829" h="3097529">
                  <a:moveTo>
                    <a:pt x="57911" y="0"/>
                  </a:moveTo>
                  <a:lnTo>
                    <a:pt x="57911" y="3097530"/>
                  </a:lnTo>
                </a:path>
                <a:path w="3465829" h="3097529">
                  <a:moveTo>
                    <a:pt x="0" y="3038856"/>
                  </a:moveTo>
                  <a:lnTo>
                    <a:pt x="3465449" y="3038856"/>
                  </a:lnTo>
                </a:path>
                <a:path w="3465829" h="3097529">
                  <a:moveTo>
                    <a:pt x="0" y="2436876"/>
                  </a:moveTo>
                  <a:lnTo>
                    <a:pt x="57657" y="2436876"/>
                  </a:lnTo>
                </a:path>
                <a:path w="3465829" h="3097529">
                  <a:moveTo>
                    <a:pt x="0" y="1833372"/>
                  </a:moveTo>
                  <a:lnTo>
                    <a:pt x="57657" y="1833372"/>
                  </a:lnTo>
                </a:path>
                <a:path w="3465829" h="3097529">
                  <a:moveTo>
                    <a:pt x="0" y="1219200"/>
                  </a:moveTo>
                  <a:lnTo>
                    <a:pt x="57657" y="1219200"/>
                  </a:lnTo>
                </a:path>
                <a:path w="3465829" h="3097529">
                  <a:moveTo>
                    <a:pt x="0" y="615696"/>
                  </a:moveTo>
                  <a:lnTo>
                    <a:pt x="57657" y="615696"/>
                  </a:lnTo>
                </a:path>
                <a:path w="3465829" h="3097529">
                  <a:moveTo>
                    <a:pt x="0" y="1524"/>
                  </a:moveTo>
                  <a:lnTo>
                    <a:pt x="57657" y="1524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282444" y="5182870"/>
            <a:ext cx="1181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89480" y="4574540"/>
            <a:ext cx="455168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  <a:tabLst>
                <a:tab pos="4352290" algn="l"/>
              </a:tabLst>
            </a:pPr>
            <a:r>
              <a:rPr sz="2400" kern="1200" spc="-247" baseline="1736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20	</a:t>
            </a: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20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89480" y="3361437"/>
            <a:ext cx="4551680" cy="882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  <a:tabLst>
                <a:tab pos="4352290" algn="l"/>
              </a:tabLst>
            </a:pPr>
            <a:r>
              <a:rPr sz="2400" kern="1200" spc="-247" baseline="1736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60	</a:t>
            </a: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60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>
              <a:spcBef>
                <a:spcPts val="30"/>
              </a:spcBef>
              <a:buClrTx/>
            </a:pPr>
            <a:endParaRPr sz="25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buClrTx/>
              <a:tabLst>
                <a:tab pos="4352290" algn="l"/>
              </a:tabLst>
            </a:pPr>
            <a:r>
              <a:rPr sz="2400" kern="1200" spc="-247" baseline="1736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40	</a:t>
            </a: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40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89480" y="2756407"/>
            <a:ext cx="455168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  <a:tabLst>
                <a:tab pos="4352290" algn="l"/>
              </a:tabLst>
            </a:pPr>
            <a:r>
              <a:rPr sz="2400" kern="1200" spc="-247" baseline="1736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80	</a:t>
            </a: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80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097126" y="2143201"/>
            <a:ext cx="46437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  <a:tabLst>
                <a:tab pos="4351655" algn="l"/>
              </a:tabLst>
            </a:pPr>
            <a:r>
              <a:rPr sz="2400" kern="1200" spc="-247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100	</a:t>
            </a: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100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407909" y="5297171"/>
            <a:ext cx="2854960" cy="70485"/>
            <a:chOff x="5883909" y="5297170"/>
            <a:chExt cx="2854960" cy="70485"/>
          </a:xfrm>
        </p:grpSpPr>
        <p:sp>
          <p:nvSpPr>
            <p:cNvPr id="24" name="object 24"/>
            <p:cNvSpPr/>
            <p:nvPr/>
          </p:nvSpPr>
          <p:spPr>
            <a:xfrm>
              <a:off x="5890259" y="5303520"/>
              <a:ext cx="565785" cy="57785"/>
            </a:xfrm>
            <a:custGeom>
              <a:avLst/>
              <a:gdLst/>
              <a:ahLst/>
              <a:cxnLst/>
              <a:rect l="l" t="t" r="r" b="b"/>
              <a:pathLst>
                <a:path w="565785" h="57785">
                  <a:moveTo>
                    <a:pt x="0" y="0"/>
                  </a:moveTo>
                  <a:lnTo>
                    <a:pt x="0" y="57657"/>
                  </a:lnTo>
                </a:path>
                <a:path w="565785" h="57785">
                  <a:moveTo>
                    <a:pt x="565403" y="0"/>
                  </a:moveTo>
                  <a:lnTo>
                    <a:pt x="565403" y="57657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022591" y="5303520"/>
              <a:ext cx="0" cy="57785"/>
            </a:xfrm>
            <a:custGeom>
              <a:avLst/>
              <a:gdLst/>
              <a:ahLst/>
              <a:cxnLst/>
              <a:rect l="l" t="t" r="r" b="b"/>
              <a:pathLst>
                <a:path h="57785">
                  <a:moveTo>
                    <a:pt x="0" y="0"/>
                  </a:moveTo>
                  <a:lnTo>
                    <a:pt x="0" y="57657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589519" y="5303520"/>
              <a:ext cx="0" cy="57785"/>
            </a:xfrm>
            <a:custGeom>
              <a:avLst/>
              <a:gdLst/>
              <a:ahLst/>
              <a:cxnLst/>
              <a:rect l="l" t="t" r="r" b="b"/>
              <a:pathLst>
                <a:path h="57785">
                  <a:moveTo>
                    <a:pt x="0" y="0"/>
                  </a:moveTo>
                  <a:lnTo>
                    <a:pt x="0" y="57657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8156447" y="5303520"/>
              <a:ext cx="0" cy="57785"/>
            </a:xfrm>
            <a:custGeom>
              <a:avLst/>
              <a:gdLst/>
              <a:ahLst/>
              <a:cxnLst/>
              <a:rect l="l" t="t" r="r" b="b"/>
              <a:pathLst>
                <a:path h="57785">
                  <a:moveTo>
                    <a:pt x="0" y="0"/>
                  </a:moveTo>
                  <a:lnTo>
                    <a:pt x="0" y="57657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8732519" y="5303520"/>
              <a:ext cx="0" cy="57785"/>
            </a:xfrm>
            <a:custGeom>
              <a:avLst/>
              <a:gdLst/>
              <a:ahLst/>
              <a:cxnLst/>
              <a:rect l="l" t="t" r="r" b="b"/>
              <a:pathLst>
                <a:path h="57785">
                  <a:moveTo>
                    <a:pt x="0" y="0"/>
                  </a:moveTo>
                  <a:lnTo>
                    <a:pt x="0" y="57657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6622541" y="5188662"/>
            <a:ext cx="287020" cy="474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770"/>
              </a:lnSpc>
              <a:spcBef>
                <a:spcPts val="95"/>
              </a:spcBef>
              <a:buClrTx/>
            </a:pP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81610">
              <a:lnSpc>
                <a:spcPts val="1770"/>
              </a:lnSpc>
              <a:buClrTx/>
            </a:pP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graphicFrame>
        <p:nvGraphicFramePr>
          <p:cNvPr id="30" name="object 30"/>
          <p:cNvGraphicFramePr>
            <a:graphicFrameLocks noGrp="1"/>
          </p:cNvGraphicFramePr>
          <p:nvPr/>
        </p:nvGraphicFramePr>
        <p:xfrm>
          <a:off x="2423413" y="5388161"/>
          <a:ext cx="7968608" cy="6042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6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3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6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3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29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8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76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56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29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038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6451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70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304402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4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58419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8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32384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165" dirty="0">
                          <a:latin typeface="Arial MT"/>
                          <a:cs typeface="Arial MT"/>
                        </a:rPr>
                        <a:t>12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16256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165" dirty="0">
                          <a:latin typeface="Arial MT"/>
                          <a:cs typeface="Arial MT"/>
                        </a:rPr>
                        <a:t>16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18796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165" dirty="0">
                          <a:latin typeface="Arial MT"/>
                          <a:cs typeface="Arial MT"/>
                        </a:rPr>
                        <a:t>20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 marL="19875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165" dirty="0">
                          <a:latin typeface="Arial MT"/>
                          <a:cs typeface="Arial MT"/>
                        </a:rPr>
                        <a:t>24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286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4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5588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8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2476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600" spc="-165" dirty="0">
                          <a:latin typeface="Arial MT"/>
                          <a:cs typeface="Arial MT"/>
                        </a:rPr>
                        <a:t>12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16383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600" spc="-165" dirty="0">
                          <a:latin typeface="Arial MT"/>
                          <a:cs typeface="Arial MT"/>
                        </a:rPr>
                        <a:t>16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600" spc="-165" dirty="0">
                          <a:latin typeface="Arial MT"/>
                          <a:cs typeface="Arial MT"/>
                        </a:rPr>
                        <a:t>20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600" spc="-165" dirty="0">
                          <a:latin typeface="Arial MT"/>
                          <a:cs typeface="Arial MT"/>
                        </a:rPr>
                        <a:t>24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77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8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spc="-185" dirty="0">
                          <a:latin typeface="Arial MT"/>
                          <a:cs typeface="Arial MT"/>
                        </a:rPr>
                        <a:t>Mos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600" spc="-185" dirty="0">
                          <a:latin typeface="Arial MT"/>
                          <a:cs typeface="Arial MT"/>
                        </a:rPr>
                        <a:t>Mos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159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1" name="object 31"/>
          <p:cNvGrpSpPr/>
          <p:nvPr/>
        </p:nvGrpSpPr>
        <p:grpSpPr>
          <a:xfrm>
            <a:off x="6888479" y="2266188"/>
            <a:ext cx="2665730" cy="3001010"/>
            <a:chOff x="5364479" y="2266188"/>
            <a:chExt cx="2665730" cy="3001010"/>
          </a:xfrm>
        </p:grpSpPr>
        <p:sp>
          <p:nvSpPr>
            <p:cNvPr id="32" name="object 32"/>
            <p:cNvSpPr/>
            <p:nvPr/>
          </p:nvSpPr>
          <p:spPr>
            <a:xfrm>
              <a:off x="5389625" y="2280666"/>
              <a:ext cx="2626360" cy="2971800"/>
            </a:xfrm>
            <a:custGeom>
              <a:avLst/>
              <a:gdLst/>
              <a:ahLst/>
              <a:cxnLst/>
              <a:rect l="l" t="t" r="r" b="b"/>
              <a:pathLst>
                <a:path w="2626359" h="2971800">
                  <a:moveTo>
                    <a:pt x="2625852" y="2971800"/>
                  </a:moveTo>
                  <a:lnTo>
                    <a:pt x="1705737" y="2971800"/>
                  </a:lnTo>
                  <a:lnTo>
                    <a:pt x="1705737" y="2926969"/>
                  </a:lnTo>
                  <a:lnTo>
                    <a:pt x="1161415" y="2926969"/>
                  </a:lnTo>
                  <a:lnTo>
                    <a:pt x="1155827" y="2882138"/>
                  </a:lnTo>
                  <a:lnTo>
                    <a:pt x="1099693" y="2882138"/>
                  </a:lnTo>
                  <a:lnTo>
                    <a:pt x="1094104" y="2837180"/>
                  </a:lnTo>
                  <a:lnTo>
                    <a:pt x="768731" y="2837180"/>
                  </a:lnTo>
                  <a:lnTo>
                    <a:pt x="768731" y="2708275"/>
                  </a:lnTo>
                  <a:lnTo>
                    <a:pt x="751839" y="2708275"/>
                  </a:lnTo>
                  <a:lnTo>
                    <a:pt x="746251" y="2624201"/>
                  </a:lnTo>
                  <a:lnTo>
                    <a:pt x="583564" y="2624201"/>
                  </a:lnTo>
                  <a:lnTo>
                    <a:pt x="577850" y="2416683"/>
                  </a:lnTo>
                  <a:lnTo>
                    <a:pt x="549910" y="2416683"/>
                  </a:lnTo>
                  <a:lnTo>
                    <a:pt x="544195" y="2270887"/>
                  </a:lnTo>
                  <a:lnTo>
                    <a:pt x="493775" y="2270887"/>
                  </a:lnTo>
                  <a:lnTo>
                    <a:pt x="493775" y="2231644"/>
                  </a:lnTo>
                  <a:lnTo>
                    <a:pt x="432053" y="2231644"/>
                  </a:lnTo>
                  <a:lnTo>
                    <a:pt x="432053" y="2125091"/>
                  </a:lnTo>
                  <a:lnTo>
                    <a:pt x="364744" y="2125091"/>
                  </a:lnTo>
                  <a:lnTo>
                    <a:pt x="364744" y="1884045"/>
                  </a:lnTo>
                  <a:lnTo>
                    <a:pt x="319786" y="1884045"/>
                  </a:lnTo>
                  <a:lnTo>
                    <a:pt x="308610" y="1642872"/>
                  </a:lnTo>
                  <a:lnTo>
                    <a:pt x="241300" y="1642872"/>
                  </a:lnTo>
                  <a:lnTo>
                    <a:pt x="241300" y="1575562"/>
                  </a:lnTo>
                  <a:lnTo>
                    <a:pt x="196341" y="1575562"/>
                  </a:lnTo>
                  <a:lnTo>
                    <a:pt x="185165" y="650494"/>
                  </a:lnTo>
                  <a:lnTo>
                    <a:pt x="145923" y="650494"/>
                  </a:lnTo>
                  <a:lnTo>
                    <a:pt x="134620" y="442975"/>
                  </a:lnTo>
                  <a:lnTo>
                    <a:pt x="100964" y="442975"/>
                  </a:lnTo>
                  <a:lnTo>
                    <a:pt x="95376" y="0"/>
                  </a:lnTo>
                  <a:lnTo>
                    <a:pt x="0" y="0"/>
                  </a:lnTo>
                </a:path>
              </a:pathLst>
            </a:custGeom>
            <a:ln w="28956">
              <a:solidFill>
                <a:srgbClr val="6D1E5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378957" y="2285238"/>
              <a:ext cx="2620010" cy="2967355"/>
            </a:xfrm>
            <a:custGeom>
              <a:avLst/>
              <a:gdLst/>
              <a:ahLst/>
              <a:cxnLst/>
              <a:rect l="l" t="t" r="r" b="b"/>
              <a:pathLst>
                <a:path w="2620009" h="2967354">
                  <a:moveTo>
                    <a:pt x="2619756" y="2967228"/>
                  </a:moveTo>
                  <a:lnTo>
                    <a:pt x="1705356" y="2967228"/>
                  </a:lnTo>
                  <a:lnTo>
                    <a:pt x="1699767" y="2927985"/>
                  </a:lnTo>
                  <a:lnTo>
                    <a:pt x="1475359" y="2927985"/>
                  </a:lnTo>
                  <a:lnTo>
                    <a:pt x="1475359" y="2838196"/>
                  </a:lnTo>
                  <a:lnTo>
                    <a:pt x="1424939" y="2838196"/>
                  </a:lnTo>
                  <a:lnTo>
                    <a:pt x="1430527" y="2731643"/>
                  </a:lnTo>
                  <a:lnTo>
                    <a:pt x="1357502" y="2731643"/>
                  </a:lnTo>
                  <a:lnTo>
                    <a:pt x="1351914" y="2625090"/>
                  </a:lnTo>
                  <a:lnTo>
                    <a:pt x="1290192" y="2625090"/>
                  </a:lnTo>
                  <a:lnTo>
                    <a:pt x="1290192" y="2535301"/>
                  </a:lnTo>
                  <a:lnTo>
                    <a:pt x="1105153" y="2535301"/>
                  </a:lnTo>
                  <a:lnTo>
                    <a:pt x="1110741" y="2389505"/>
                  </a:lnTo>
                  <a:lnTo>
                    <a:pt x="1071499" y="2389505"/>
                  </a:lnTo>
                  <a:lnTo>
                    <a:pt x="1071499" y="2294128"/>
                  </a:lnTo>
                  <a:lnTo>
                    <a:pt x="1015364" y="2294128"/>
                  </a:lnTo>
                  <a:lnTo>
                    <a:pt x="1009776" y="2075434"/>
                  </a:lnTo>
                  <a:lnTo>
                    <a:pt x="942466" y="2075434"/>
                  </a:lnTo>
                  <a:lnTo>
                    <a:pt x="942466" y="1834134"/>
                  </a:lnTo>
                  <a:lnTo>
                    <a:pt x="908812" y="1834134"/>
                  </a:lnTo>
                  <a:lnTo>
                    <a:pt x="908812" y="1783714"/>
                  </a:lnTo>
                  <a:lnTo>
                    <a:pt x="796543" y="1783714"/>
                  </a:lnTo>
                  <a:lnTo>
                    <a:pt x="796543" y="1705229"/>
                  </a:lnTo>
                  <a:lnTo>
                    <a:pt x="774191" y="1705229"/>
                  </a:lnTo>
                  <a:lnTo>
                    <a:pt x="774191" y="1469644"/>
                  </a:lnTo>
                  <a:lnTo>
                    <a:pt x="746125" y="1469644"/>
                  </a:lnTo>
                  <a:lnTo>
                    <a:pt x="744716" y="1419161"/>
                  </a:lnTo>
                  <a:lnTo>
                    <a:pt x="743330" y="1368679"/>
                  </a:lnTo>
                  <a:lnTo>
                    <a:pt x="741945" y="1318196"/>
                  </a:lnTo>
                  <a:lnTo>
                    <a:pt x="740537" y="1267714"/>
                  </a:lnTo>
                  <a:lnTo>
                    <a:pt x="740409" y="1265809"/>
                  </a:lnTo>
                  <a:lnTo>
                    <a:pt x="740537" y="1271397"/>
                  </a:lnTo>
                  <a:lnTo>
                    <a:pt x="740537" y="1273302"/>
                  </a:lnTo>
                  <a:lnTo>
                    <a:pt x="684402" y="1273302"/>
                  </a:lnTo>
                  <a:lnTo>
                    <a:pt x="684402" y="1205991"/>
                  </a:lnTo>
                  <a:lnTo>
                    <a:pt x="645159" y="1205991"/>
                  </a:lnTo>
                  <a:lnTo>
                    <a:pt x="645159" y="1105027"/>
                  </a:lnTo>
                  <a:lnTo>
                    <a:pt x="589026" y="1105027"/>
                  </a:lnTo>
                  <a:lnTo>
                    <a:pt x="589026" y="903097"/>
                  </a:lnTo>
                  <a:lnTo>
                    <a:pt x="560958" y="903097"/>
                  </a:lnTo>
                  <a:lnTo>
                    <a:pt x="560958" y="796544"/>
                  </a:lnTo>
                  <a:lnTo>
                    <a:pt x="504825" y="796544"/>
                  </a:lnTo>
                  <a:lnTo>
                    <a:pt x="504825" y="762888"/>
                  </a:lnTo>
                  <a:lnTo>
                    <a:pt x="465581" y="762888"/>
                  </a:lnTo>
                  <a:lnTo>
                    <a:pt x="471169" y="712342"/>
                  </a:lnTo>
                  <a:lnTo>
                    <a:pt x="426338" y="712342"/>
                  </a:lnTo>
                  <a:lnTo>
                    <a:pt x="426338" y="605789"/>
                  </a:lnTo>
                  <a:lnTo>
                    <a:pt x="375792" y="605789"/>
                  </a:lnTo>
                  <a:lnTo>
                    <a:pt x="375792" y="499237"/>
                  </a:lnTo>
                  <a:lnTo>
                    <a:pt x="330962" y="499237"/>
                  </a:lnTo>
                  <a:lnTo>
                    <a:pt x="330962" y="426338"/>
                  </a:lnTo>
                  <a:lnTo>
                    <a:pt x="286130" y="431926"/>
                  </a:lnTo>
                  <a:lnTo>
                    <a:pt x="286130" y="392684"/>
                  </a:lnTo>
                  <a:lnTo>
                    <a:pt x="207517" y="392684"/>
                  </a:lnTo>
                  <a:lnTo>
                    <a:pt x="196341" y="140208"/>
                  </a:lnTo>
                  <a:lnTo>
                    <a:pt x="196341" y="89788"/>
                  </a:lnTo>
                  <a:lnTo>
                    <a:pt x="168275" y="89788"/>
                  </a:lnTo>
                  <a:lnTo>
                    <a:pt x="173862" y="33654"/>
                  </a:lnTo>
                  <a:lnTo>
                    <a:pt x="106552" y="33654"/>
                  </a:lnTo>
                  <a:lnTo>
                    <a:pt x="106552" y="0"/>
                  </a:lnTo>
                  <a:lnTo>
                    <a:pt x="0" y="0"/>
                  </a:lnTo>
                </a:path>
              </a:pathLst>
            </a:custGeom>
            <a:ln w="2895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6525005" y="2654046"/>
              <a:ext cx="328930" cy="0"/>
            </a:xfrm>
            <a:custGeom>
              <a:avLst/>
              <a:gdLst/>
              <a:ahLst/>
              <a:cxnLst/>
              <a:rect l="l" t="t" r="r" b="b"/>
              <a:pathLst>
                <a:path w="328929">
                  <a:moveTo>
                    <a:pt x="0" y="0"/>
                  </a:moveTo>
                  <a:lnTo>
                    <a:pt x="328675" y="0"/>
                  </a:lnTo>
                </a:path>
              </a:pathLst>
            </a:custGeom>
            <a:ln w="28956">
              <a:solidFill>
                <a:srgbClr val="6D1E5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6525005" y="2893314"/>
              <a:ext cx="327025" cy="0"/>
            </a:xfrm>
            <a:custGeom>
              <a:avLst/>
              <a:gdLst/>
              <a:ahLst/>
              <a:cxnLst/>
              <a:rect l="l" t="t" r="r" b="b"/>
              <a:pathLst>
                <a:path w="327025">
                  <a:moveTo>
                    <a:pt x="0" y="0"/>
                  </a:moveTo>
                  <a:lnTo>
                    <a:pt x="327025" y="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051808" y="6417971"/>
            <a:ext cx="212788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000" kern="1200" spc="-114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F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ukuoka</a:t>
            </a:r>
            <a:r>
              <a:rPr sz="10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,</a:t>
            </a:r>
            <a:r>
              <a:rPr sz="1000" kern="1200" spc="-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i="1" kern="1200" spc="-110" dirty="0">
                <a:solidFill>
                  <a:prstClr val="black"/>
                </a:solidFill>
                <a:ea typeface="+mn-ea"/>
              </a:rPr>
              <a:t>e</a:t>
            </a:r>
            <a:r>
              <a:rPr sz="1000" i="1" kern="1200" spc="-55" dirty="0">
                <a:solidFill>
                  <a:prstClr val="black"/>
                </a:solidFill>
                <a:ea typeface="+mn-ea"/>
              </a:rPr>
              <a:t>t</a:t>
            </a:r>
            <a:r>
              <a:rPr sz="1000" i="1" kern="1200" spc="-60" dirty="0">
                <a:solidFill>
                  <a:prstClr val="black"/>
                </a:solidFill>
                <a:ea typeface="+mn-ea"/>
              </a:rPr>
              <a:t> </a:t>
            </a:r>
            <a:r>
              <a:rPr sz="1000" i="1" kern="1200" spc="-110" dirty="0">
                <a:solidFill>
                  <a:prstClr val="black"/>
                </a:solidFill>
                <a:ea typeface="+mn-ea"/>
              </a:rPr>
              <a:t>a</a:t>
            </a:r>
            <a:r>
              <a:rPr sz="1000" i="1" kern="1200" spc="-45" dirty="0">
                <a:solidFill>
                  <a:prstClr val="black"/>
                </a:solidFill>
                <a:ea typeface="+mn-ea"/>
              </a:rPr>
              <a:t>l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. </a:t>
            </a:r>
            <a:r>
              <a:rPr sz="1000" kern="1200" spc="-13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AS</a:t>
            </a:r>
            <a:r>
              <a:rPr sz="1000"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CO</a:t>
            </a:r>
            <a:r>
              <a:rPr sz="1000" kern="1200" spc="-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2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</a:t>
            </a:r>
            <a:r>
              <a:rPr sz="1000" kern="1200" spc="-1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9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.</a:t>
            </a:r>
            <a:r>
              <a:rPr sz="10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3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bst</a:t>
            </a:r>
            <a:r>
              <a:rPr sz="1000" kern="1200" spc="-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r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ac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t</a:t>
            </a:r>
            <a:r>
              <a:rPr sz="1000" kern="1200" spc="-6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8006.</a:t>
            </a:r>
            <a:endParaRPr sz="10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40" name="object 15">
            <a:extLst>
              <a:ext uri="{FF2B5EF4-FFF2-40B4-BE49-F238E27FC236}">
                <a16:creationId xmlns:a16="http://schemas.microsoft.com/office/drawing/2014/main" id="{9AED420A-6D46-4E23-811C-37DD83A6367E}"/>
              </a:ext>
            </a:extLst>
          </p:cNvPr>
          <p:cNvSpPr txBox="1">
            <a:spLocks/>
          </p:cNvSpPr>
          <p:nvPr/>
        </p:nvSpPr>
        <p:spPr>
          <a:xfrm>
            <a:off x="2059941" y="111058"/>
            <a:ext cx="7813524" cy="1461297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2904490">
              <a:lnSpc>
                <a:spcPct val="100000"/>
              </a:lnSpc>
              <a:spcBef>
                <a:spcPts val="95"/>
              </a:spcBef>
              <a:buClrTx/>
              <a:buFontTx/>
            </a:pPr>
            <a:r>
              <a:rPr lang="en-US" kern="0">
                <a:latin typeface="+mn-lt"/>
              </a:rPr>
              <a:t>TARGETING EGFR IN  ADVANCED NSCLC</a:t>
            </a:r>
          </a:p>
          <a:p>
            <a:pPr marL="12700">
              <a:lnSpc>
                <a:spcPct val="100000"/>
              </a:lnSpc>
              <a:spcBef>
                <a:spcPts val="520"/>
              </a:spcBef>
              <a:buClrTx/>
              <a:buFontTx/>
            </a:pPr>
            <a:r>
              <a:rPr lang="en-US" sz="2400" kern="0">
                <a:latin typeface="+mn-lt"/>
                <a:cs typeface="Arial MT"/>
              </a:rPr>
              <a:t>1st line gefitinib </a:t>
            </a:r>
            <a:r>
              <a:rPr lang="en-US" sz="2400" i="1" kern="0">
                <a:latin typeface="+mn-lt"/>
                <a:cs typeface="Arial"/>
              </a:rPr>
              <a:t>versus </a:t>
            </a:r>
            <a:r>
              <a:rPr lang="en-US" sz="2400" kern="0">
                <a:latin typeface="+mn-lt"/>
                <a:cs typeface="Arial MT"/>
              </a:rPr>
              <a:t>chemotherapy – IPASS study</a:t>
            </a:r>
            <a:endParaRPr lang="en-US" sz="2400" kern="0" dirty="0">
              <a:latin typeface="+mn-l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33144" y="0"/>
            <a:ext cx="9135110" cy="6856730"/>
            <a:chOff x="9144" y="0"/>
            <a:chExt cx="9135110" cy="6856730"/>
          </a:xfrm>
        </p:grpSpPr>
        <p:sp>
          <p:nvSpPr>
            <p:cNvPr id="3" name="object 3"/>
            <p:cNvSpPr/>
            <p:nvPr/>
          </p:nvSpPr>
          <p:spPr>
            <a:xfrm>
              <a:off x="1469136" y="2772168"/>
              <a:ext cx="6245860" cy="2512060"/>
            </a:xfrm>
            <a:custGeom>
              <a:avLst/>
              <a:gdLst/>
              <a:ahLst/>
              <a:cxnLst/>
              <a:rect l="l" t="t" r="r" b="b"/>
              <a:pathLst>
                <a:path w="6245859" h="2512060">
                  <a:moveTo>
                    <a:pt x="361188" y="0"/>
                  </a:moveTo>
                  <a:lnTo>
                    <a:pt x="0" y="0"/>
                  </a:lnTo>
                  <a:lnTo>
                    <a:pt x="0" y="2511539"/>
                  </a:lnTo>
                  <a:lnTo>
                    <a:pt x="361188" y="2511539"/>
                  </a:lnTo>
                  <a:lnTo>
                    <a:pt x="361188" y="0"/>
                  </a:lnTo>
                  <a:close/>
                </a:path>
                <a:path w="6245859" h="2512060">
                  <a:moveTo>
                    <a:pt x="2724912" y="432803"/>
                  </a:moveTo>
                  <a:lnTo>
                    <a:pt x="2363724" y="432803"/>
                  </a:lnTo>
                  <a:lnTo>
                    <a:pt x="2363724" y="2511539"/>
                  </a:lnTo>
                  <a:lnTo>
                    <a:pt x="2724912" y="2511539"/>
                  </a:lnTo>
                  <a:lnTo>
                    <a:pt x="2724912" y="432803"/>
                  </a:lnTo>
                  <a:close/>
                </a:path>
                <a:path w="6245859" h="2512060">
                  <a:moveTo>
                    <a:pt x="3872484" y="1717535"/>
                  </a:moveTo>
                  <a:lnTo>
                    <a:pt x="3526536" y="1717535"/>
                  </a:lnTo>
                  <a:lnTo>
                    <a:pt x="3526536" y="2511539"/>
                  </a:lnTo>
                  <a:lnTo>
                    <a:pt x="3872484" y="2511539"/>
                  </a:lnTo>
                  <a:lnTo>
                    <a:pt x="3872484" y="1717535"/>
                  </a:lnTo>
                  <a:close/>
                </a:path>
                <a:path w="6245859" h="2512060">
                  <a:moveTo>
                    <a:pt x="5045964" y="682739"/>
                  </a:moveTo>
                  <a:lnTo>
                    <a:pt x="4692396" y="682739"/>
                  </a:lnTo>
                  <a:lnTo>
                    <a:pt x="4692396" y="2511539"/>
                  </a:lnTo>
                  <a:lnTo>
                    <a:pt x="5045964" y="2511539"/>
                  </a:lnTo>
                  <a:lnTo>
                    <a:pt x="5045964" y="682739"/>
                  </a:lnTo>
                  <a:close/>
                </a:path>
                <a:path w="6245859" h="2512060">
                  <a:moveTo>
                    <a:pt x="6245339" y="1295387"/>
                  </a:moveTo>
                  <a:lnTo>
                    <a:pt x="5882640" y="1295387"/>
                  </a:lnTo>
                  <a:lnTo>
                    <a:pt x="5882640" y="2511539"/>
                  </a:lnTo>
                  <a:lnTo>
                    <a:pt x="6245339" y="2511539"/>
                  </a:lnTo>
                  <a:lnTo>
                    <a:pt x="6245339" y="1295387"/>
                  </a:lnTo>
                  <a:close/>
                </a:path>
              </a:pathLst>
            </a:custGeom>
            <a:solidFill>
              <a:srgbClr val="6D1E50"/>
            </a:solidFill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830324" y="3617975"/>
              <a:ext cx="6238240" cy="1666239"/>
            </a:xfrm>
            <a:custGeom>
              <a:avLst/>
              <a:gdLst/>
              <a:ahLst/>
              <a:cxnLst/>
              <a:rect l="l" t="t" r="r" b="b"/>
              <a:pathLst>
                <a:path w="6238240" h="1666239">
                  <a:moveTo>
                    <a:pt x="345948" y="0"/>
                  </a:moveTo>
                  <a:lnTo>
                    <a:pt x="0" y="0"/>
                  </a:lnTo>
                  <a:lnTo>
                    <a:pt x="0" y="1665732"/>
                  </a:lnTo>
                  <a:lnTo>
                    <a:pt x="345948" y="1665732"/>
                  </a:lnTo>
                  <a:lnTo>
                    <a:pt x="345948" y="0"/>
                  </a:lnTo>
                  <a:close/>
                </a:path>
                <a:path w="6238240" h="1666239">
                  <a:moveTo>
                    <a:pt x="1519428" y="854964"/>
                  </a:moveTo>
                  <a:lnTo>
                    <a:pt x="1147572" y="854964"/>
                  </a:lnTo>
                  <a:lnTo>
                    <a:pt x="1147572" y="1665732"/>
                  </a:lnTo>
                  <a:lnTo>
                    <a:pt x="1519428" y="1665732"/>
                  </a:lnTo>
                  <a:lnTo>
                    <a:pt x="1519428" y="854964"/>
                  </a:lnTo>
                  <a:close/>
                </a:path>
                <a:path w="6238240" h="1666239">
                  <a:moveTo>
                    <a:pt x="2718816" y="103644"/>
                  </a:moveTo>
                  <a:lnTo>
                    <a:pt x="2363724" y="103644"/>
                  </a:lnTo>
                  <a:lnTo>
                    <a:pt x="2363724" y="1665732"/>
                  </a:lnTo>
                  <a:lnTo>
                    <a:pt x="2718816" y="1665732"/>
                  </a:lnTo>
                  <a:lnTo>
                    <a:pt x="2718816" y="103644"/>
                  </a:lnTo>
                  <a:close/>
                </a:path>
                <a:path w="6238240" h="1666239">
                  <a:moveTo>
                    <a:pt x="3866388" y="734580"/>
                  </a:moveTo>
                  <a:lnTo>
                    <a:pt x="3511296" y="734580"/>
                  </a:lnTo>
                  <a:lnTo>
                    <a:pt x="3511296" y="1665732"/>
                  </a:lnTo>
                  <a:lnTo>
                    <a:pt x="3866388" y="1665732"/>
                  </a:lnTo>
                  <a:lnTo>
                    <a:pt x="3866388" y="734580"/>
                  </a:lnTo>
                  <a:close/>
                </a:path>
                <a:path w="6238240" h="1666239">
                  <a:moveTo>
                    <a:pt x="5056632" y="199656"/>
                  </a:moveTo>
                  <a:lnTo>
                    <a:pt x="4684776" y="199656"/>
                  </a:lnTo>
                  <a:lnTo>
                    <a:pt x="4684776" y="1665732"/>
                  </a:lnTo>
                  <a:lnTo>
                    <a:pt x="5056632" y="1665732"/>
                  </a:lnTo>
                  <a:lnTo>
                    <a:pt x="5056632" y="199656"/>
                  </a:lnTo>
                  <a:close/>
                </a:path>
                <a:path w="6238240" h="1666239">
                  <a:moveTo>
                    <a:pt x="6237732" y="760476"/>
                  </a:moveTo>
                  <a:lnTo>
                    <a:pt x="5884164" y="760476"/>
                  </a:lnTo>
                  <a:lnTo>
                    <a:pt x="5884164" y="1665732"/>
                  </a:lnTo>
                  <a:lnTo>
                    <a:pt x="6237732" y="1665732"/>
                  </a:lnTo>
                  <a:lnTo>
                    <a:pt x="6237732" y="76047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659379" y="5231891"/>
              <a:ext cx="318770" cy="52069"/>
            </a:xfrm>
            <a:custGeom>
              <a:avLst/>
              <a:gdLst/>
              <a:ahLst/>
              <a:cxnLst/>
              <a:rect l="l" t="t" r="r" b="b"/>
              <a:pathLst>
                <a:path w="318769" h="52070">
                  <a:moveTo>
                    <a:pt x="318516" y="0"/>
                  </a:moveTo>
                  <a:lnTo>
                    <a:pt x="0" y="0"/>
                  </a:lnTo>
                  <a:lnTo>
                    <a:pt x="0" y="51815"/>
                  </a:lnTo>
                  <a:lnTo>
                    <a:pt x="318516" y="51815"/>
                  </a:lnTo>
                  <a:lnTo>
                    <a:pt x="318516" y="0"/>
                  </a:lnTo>
                  <a:close/>
                </a:path>
              </a:pathLst>
            </a:custGeom>
            <a:solidFill>
              <a:srgbClr val="6D1E50"/>
            </a:solidFill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659379" y="5231891"/>
              <a:ext cx="318770" cy="52069"/>
            </a:xfrm>
            <a:custGeom>
              <a:avLst/>
              <a:gdLst/>
              <a:ahLst/>
              <a:cxnLst/>
              <a:rect l="l" t="t" r="r" b="b"/>
              <a:pathLst>
                <a:path w="318769" h="52070">
                  <a:moveTo>
                    <a:pt x="0" y="51815"/>
                  </a:moveTo>
                  <a:lnTo>
                    <a:pt x="318516" y="51815"/>
                  </a:lnTo>
                  <a:lnTo>
                    <a:pt x="318516" y="0"/>
                  </a:lnTo>
                  <a:lnTo>
                    <a:pt x="0" y="0"/>
                  </a:lnTo>
                  <a:lnTo>
                    <a:pt x="0" y="5181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83108" y="3527733"/>
            <a:ext cx="487313" cy="6991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914"/>
              </a:lnSpc>
              <a:buClrTx/>
            </a:pPr>
            <a:r>
              <a:rPr sz="1600" kern="1200" spc="-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OR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R</a:t>
            </a:r>
            <a:r>
              <a:rPr sz="16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(</a:t>
            </a:r>
            <a:r>
              <a:rPr sz="1600" kern="1200" spc="-2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%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)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91739" y="1682243"/>
            <a:ext cx="73342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0485">
              <a:spcBef>
                <a:spcPts val="105"/>
              </a:spcBef>
              <a:buClrTx/>
            </a:pPr>
            <a:r>
              <a:rPr b="1" kern="1200" spc="-195" dirty="0">
                <a:solidFill>
                  <a:prstClr val="black"/>
                </a:solidFill>
                <a:ea typeface="+mn-ea"/>
              </a:rPr>
              <a:t>O</a:t>
            </a:r>
            <a:r>
              <a:rPr b="1" kern="1200" spc="-135" dirty="0">
                <a:solidFill>
                  <a:prstClr val="black"/>
                </a:solidFill>
                <a:ea typeface="+mn-ea"/>
              </a:rPr>
              <a:t>R:</a:t>
            </a:r>
            <a:r>
              <a:rPr b="1" kern="1200" spc="-80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2</a:t>
            </a:r>
            <a:r>
              <a:rPr b="1" kern="1200" spc="-120" dirty="0">
                <a:solidFill>
                  <a:prstClr val="black"/>
                </a:solidFill>
                <a:ea typeface="+mn-ea"/>
              </a:rPr>
              <a:t>.75</a:t>
            </a:r>
            <a:endParaRPr kern="1200">
              <a:solidFill>
                <a:prstClr val="black"/>
              </a:solidFill>
              <a:ea typeface="+mn-ea"/>
            </a:endParaRPr>
          </a:p>
          <a:p>
            <a:pPr marL="12700">
              <a:buClrTx/>
            </a:pPr>
            <a:r>
              <a:rPr b="1" i="1" kern="1200" spc="-170" dirty="0">
                <a:solidFill>
                  <a:prstClr val="black"/>
                </a:solidFill>
                <a:ea typeface="+mn-ea"/>
              </a:rPr>
              <a:t>P</a:t>
            </a:r>
            <a:r>
              <a:rPr b="1" i="1" kern="1200" spc="-105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50" dirty="0">
                <a:solidFill>
                  <a:prstClr val="black"/>
                </a:solidFill>
                <a:ea typeface="+mn-ea"/>
              </a:rPr>
              <a:t>=</a:t>
            </a:r>
            <a:r>
              <a:rPr b="1" kern="1200" spc="-55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0</a:t>
            </a:r>
            <a:r>
              <a:rPr b="1" kern="1200" spc="-105" dirty="0">
                <a:solidFill>
                  <a:prstClr val="black"/>
                </a:solidFill>
                <a:ea typeface="+mn-ea"/>
              </a:rPr>
              <a:t>.0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00</a:t>
            </a:r>
            <a:r>
              <a:rPr b="1" kern="1200" spc="-140" dirty="0">
                <a:solidFill>
                  <a:prstClr val="black"/>
                </a:solidFill>
                <a:ea typeface="+mn-ea"/>
              </a:rPr>
              <a:t>1</a:t>
            </a:r>
            <a:endParaRPr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52393" y="1692986"/>
            <a:ext cx="73342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0485">
              <a:spcBef>
                <a:spcPts val="105"/>
              </a:spcBef>
              <a:buClrTx/>
            </a:pPr>
            <a:r>
              <a:rPr b="1" kern="1200" spc="-195" dirty="0">
                <a:solidFill>
                  <a:prstClr val="black"/>
                </a:solidFill>
                <a:ea typeface="+mn-ea"/>
              </a:rPr>
              <a:t>OR</a:t>
            </a:r>
            <a:r>
              <a:rPr b="1" kern="1200" spc="-85" dirty="0">
                <a:solidFill>
                  <a:prstClr val="black"/>
                </a:solidFill>
                <a:ea typeface="+mn-ea"/>
              </a:rPr>
              <a:t>:</a:t>
            </a:r>
            <a:r>
              <a:rPr b="1" kern="1200" spc="-80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50" dirty="0">
                <a:solidFill>
                  <a:prstClr val="black"/>
                </a:solidFill>
                <a:ea typeface="+mn-ea"/>
              </a:rPr>
              <a:t>0</a:t>
            </a:r>
            <a:r>
              <a:rPr b="1" kern="1200" spc="-114" dirty="0">
                <a:solidFill>
                  <a:prstClr val="black"/>
                </a:solidFill>
                <a:ea typeface="+mn-ea"/>
              </a:rPr>
              <a:t>.94</a:t>
            </a:r>
            <a:endParaRPr kern="1200">
              <a:solidFill>
                <a:prstClr val="black"/>
              </a:solidFill>
              <a:ea typeface="+mn-ea"/>
            </a:endParaRPr>
          </a:p>
          <a:p>
            <a:pPr marL="12700">
              <a:buClrTx/>
            </a:pPr>
            <a:r>
              <a:rPr b="1" i="1" kern="1200" spc="-170" dirty="0">
                <a:solidFill>
                  <a:prstClr val="black"/>
                </a:solidFill>
                <a:ea typeface="+mn-ea"/>
              </a:rPr>
              <a:t>P</a:t>
            </a:r>
            <a:r>
              <a:rPr b="1" i="1" kern="1200" spc="-105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50" dirty="0">
                <a:solidFill>
                  <a:prstClr val="black"/>
                </a:solidFill>
                <a:ea typeface="+mn-ea"/>
              </a:rPr>
              <a:t>=</a:t>
            </a:r>
            <a:r>
              <a:rPr b="1" kern="1200" spc="-55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0</a:t>
            </a:r>
            <a:r>
              <a:rPr b="1" kern="1200" spc="-105" dirty="0">
                <a:solidFill>
                  <a:prstClr val="black"/>
                </a:solidFill>
                <a:ea typeface="+mn-ea"/>
              </a:rPr>
              <a:t>.0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01</a:t>
            </a:r>
            <a:r>
              <a:rPr b="1" kern="1200" spc="-140" dirty="0">
                <a:solidFill>
                  <a:prstClr val="black"/>
                </a:solidFill>
                <a:ea typeface="+mn-ea"/>
              </a:rPr>
              <a:t>3</a:t>
            </a:r>
            <a:endParaRPr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98695" y="1692986"/>
            <a:ext cx="73342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0485">
              <a:spcBef>
                <a:spcPts val="105"/>
              </a:spcBef>
              <a:buClrTx/>
            </a:pPr>
            <a:r>
              <a:rPr b="1" kern="1200" spc="-195" dirty="0">
                <a:solidFill>
                  <a:prstClr val="black"/>
                </a:solidFill>
                <a:ea typeface="+mn-ea"/>
              </a:rPr>
              <a:t>OR</a:t>
            </a:r>
            <a:r>
              <a:rPr b="1" kern="1200" spc="-85" dirty="0">
                <a:solidFill>
                  <a:prstClr val="black"/>
                </a:solidFill>
                <a:ea typeface="+mn-ea"/>
              </a:rPr>
              <a:t>:</a:t>
            </a:r>
            <a:r>
              <a:rPr b="1" kern="1200" spc="-80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50" dirty="0">
                <a:solidFill>
                  <a:prstClr val="black"/>
                </a:solidFill>
                <a:ea typeface="+mn-ea"/>
              </a:rPr>
              <a:t>1</a:t>
            </a:r>
            <a:r>
              <a:rPr b="1" kern="1200" spc="-114" dirty="0">
                <a:solidFill>
                  <a:prstClr val="black"/>
                </a:solidFill>
                <a:ea typeface="+mn-ea"/>
              </a:rPr>
              <a:t>.79</a:t>
            </a:r>
            <a:endParaRPr kern="1200">
              <a:solidFill>
                <a:prstClr val="black"/>
              </a:solidFill>
              <a:ea typeface="+mn-ea"/>
            </a:endParaRPr>
          </a:p>
          <a:p>
            <a:pPr marL="12700">
              <a:buClrTx/>
            </a:pPr>
            <a:r>
              <a:rPr b="1" i="1" kern="1200" spc="-170" dirty="0">
                <a:solidFill>
                  <a:prstClr val="black"/>
                </a:solidFill>
                <a:ea typeface="+mn-ea"/>
              </a:rPr>
              <a:t>P</a:t>
            </a:r>
            <a:r>
              <a:rPr b="1" i="1" kern="1200" spc="-105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50" dirty="0">
                <a:solidFill>
                  <a:prstClr val="black"/>
                </a:solidFill>
                <a:ea typeface="+mn-ea"/>
              </a:rPr>
              <a:t>=</a:t>
            </a:r>
            <a:r>
              <a:rPr b="1" kern="1200" spc="-55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0</a:t>
            </a:r>
            <a:r>
              <a:rPr b="1" kern="1200" spc="-105" dirty="0">
                <a:solidFill>
                  <a:prstClr val="black"/>
                </a:solidFill>
                <a:ea typeface="+mn-ea"/>
              </a:rPr>
              <a:t>.0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24</a:t>
            </a:r>
            <a:r>
              <a:rPr b="1" kern="1200" spc="-140" dirty="0">
                <a:solidFill>
                  <a:prstClr val="black"/>
                </a:solidFill>
                <a:ea typeface="+mn-ea"/>
              </a:rPr>
              <a:t>3</a:t>
            </a:r>
            <a:endParaRPr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91097" y="1683766"/>
            <a:ext cx="73342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0485">
              <a:spcBef>
                <a:spcPts val="105"/>
              </a:spcBef>
              <a:buClrTx/>
            </a:pPr>
            <a:r>
              <a:rPr b="1" kern="1200" spc="-195" dirty="0">
                <a:solidFill>
                  <a:prstClr val="black"/>
                </a:solidFill>
                <a:ea typeface="+mn-ea"/>
              </a:rPr>
              <a:t>O</a:t>
            </a:r>
            <a:r>
              <a:rPr b="1" kern="1200" spc="-135" dirty="0">
                <a:solidFill>
                  <a:prstClr val="black"/>
                </a:solidFill>
                <a:ea typeface="+mn-ea"/>
              </a:rPr>
              <a:t>R:</a:t>
            </a:r>
            <a:r>
              <a:rPr b="1" kern="1200" spc="-80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0</a:t>
            </a:r>
            <a:r>
              <a:rPr b="1" kern="1200" spc="-120" dirty="0">
                <a:solidFill>
                  <a:prstClr val="black"/>
                </a:solidFill>
                <a:ea typeface="+mn-ea"/>
              </a:rPr>
              <a:t>.80</a:t>
            </a:r>
            <a:endParaRPr kern="1200">
              <a:solidFill>
                <a:prstClr val="black"/>
              </a:solidFill>
              <a:ea typeface="+mn-ea"/>
            </a:endParaRPr>
          </a:p>
          <a:p>
            <a:pPr marL="12700">
              <a:buClrTx/>
            </a:pPr>
            <a:r>
              <a:rPr b="1" i="1" kern="1200" spc="-165" dirty="0">
                <a:solidFill>
                  <a:prstClr val="black"/>
                </a:solidFill>
                <a:ea typeface="+mn-ea"/>
              </a:rPr>
              <a:t>P</a:t>
            </a:r>
            <a:r>
              <a:rPr b="1" i="1" kern="1200" spc="-105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=</a:t>
            </a:r>
            <a:r>
              <a:rPr b="1" kern="1200" spc="-60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50" dirty="0">
                <a:solidFill>
                  <a:prstClr val="black"/>
                </a:solidFill>
                <a:ea typeface="+mn-ea"/>
              </a:rPr>
              <a:t>0</a:t>
            </a:r>
            <a:r>
              <a:rPr b="1" kern="1200" spc="-105" dirty="0">
                <a:solidFill>
                  <a:prstClr val="black"/>
                </a:solidFill>
                <a:ea typeface="+mn-ea"/>
              </a:rPr>
              <a:t>.5</a:t>
            </a:r>
            <a:r>
              <a:rPr b="1" kern="1200" spc="-150" dirty="0">
                <a:solidFill>
                  <a:prstClr val="black"/>
                </a:solidFill>
                <a:ea typeface="+mn-ea"/>
              </a:rPr>
              <a:t>58</a:t>
            </a:r>
            <a:r>
              <a:rPr b="1" kern="1200" spc="-140" dirty="0">
                <a:solidFill>
                  <a:prstClr val="black"/>
                </a:solidFill>
                <a:ea typeface="+mn-ea"/>
              </a:rPr>
              <a:t>0</a:t>
            </a:r>
            <a:endParaRPr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31049" y="1683766"/>
            <a:ext cx="73342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0485">
              <a:spcBef>
                <a:spcPts val="105"/>
              </a:spcBef>
              <a:buClrTx/>
            </a:pPr>
            <a:r>
              <a:rPr b="1" kern="1200" spc="-195" dirty="0">
                <a:solidFill>
                  <a:prstClr val="black"/>
                </a:solidFill>
                <a:ea typeface="+mn-ea"/>
              </a:rPr>
              <a:t>O</a:t>
            </a:r>
            <a:r>
              <a:rPr b="1" kern="1200" spc="-135" dirty="0">
                <a:solidFill>
                  <a:prstClr val="black"/>
                </a:solidFill>
                <a:ea typeface="+mn-ea"/>
              </a:rPr>
              <a:t>R:</a:t>
            </a:r>
            <a:r>
              <a:rPr b="1" kern="1200" spc="-80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1</a:t>
            </a:r>
            <a:r>
              <a:rPr b="1" kern="1200" spc="-120" dirty="0">
                <a:solidFill>
                  <a:prstClr val="black"/>
                </a:solidFill>
                <a:ea typeface="+mn-ea"/>
              </a:rPr>
              <a:t>.49</a:t>
            </a:r>
            <a:endParaRPr kern="1200">
              <a:solidFill>
                <a:prstClr val="black"/>
              </a:solidFill>
              <a:ea typeface="+mn-ea"/>
            </a:endParaRPr>
          </a:p>
          <a:p>
            <a:pPr marL="12700">
              <a:buClrTx/>
            </a:pPr>
            <a:r>
              <a:rPr b="1" i="1" kern="1200" spc="-165" dirty="0">
                <a:solidFill>
                  <a:prstClr val="black"/>
                </a:solidFill>
                <a:ea typeface="+mn-ea"/>
              </a:rPr>
              <a:t>P</a:t>
            </a:r>
            <a:r>
              <a:rPr b="1" i="1" kern="1200" spc="-105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=</a:t>
            </a:r>
            <a:r>
              <a:rPr b="1" kern="1200" spc="-60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50" dirty="0">
                <a:solidFill>
                  <a:prstClr val="black"/>
                </a:solidFill>
                <a:ea typeface="+mn-ea"/>
              </a:rPr>
              <a:t>0</a:t>
            </a:r>
            <a:r>
              <a:rPr b="1" kern="1200" spc="-105" dirty="0">
                <a:solidFill>
                  <a:prstClr val="black"/>
                </a:solidFill>
                <a:ea typeface="+mn-ea"/>
              </a:rPr>
              <a:t>.1</a:t>
            </a:r>
            <a:r>
              <a:rPr b="1" kern="1200" spc="-150" dirty="0">
                <a:solidFill>
                  <a:prstClr val="black"/>
                </a:solidFill>
                <a:ea typeface="+mn-ea"/>
              </a:rPr>
              <a:t>09</a:t>
            </a:r>
            <a:r>
              <a:rPr b="1" kern="1200" spc="-140" dirty="0">
                <a:solidFill>
                  <a:prstClr val="black"/>
                </a:solidFill>
                <a:ea typeface="+mn-ea"/>
              </a:rPr>
              <a:t>3</a:t>
            </a:r>
            <a:endParaRPr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61604" y="1695070"/>
            <a:ext cx="73342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0485">
              <a:spcBef>
                <a:spcPts val="105"/>
              </a:spcBef>
              <a:buClrTx/>
            </a:pPr>
            <a:r>
              <a:rPr b="1" kern="1200" spc="-195" dirty="0">
                <a:solidFill>
                  <a:prstClr val="black"/>
                </a:solidFill>
                <a:ea typeface="+mn-ea"/>
              </a:rPr>
              <a:t>O</a:t>
            </a:r>
            <a:r>
              <a:rPr b="1" kern="1200" spc="-135" dirty="0">
                <a:solidFill>
                  <a:prstClr val="black"/>
                </a:solidFill>
                <a:ea typeface="+mn-ea"/>
              </a:rPr>
              <a:t>R:</a:t>
            </a:r>
            <a:r>
              <a:rPr b="1" kern="1200" spc="-80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1</a:t>
            </a:r>
            <a:r>
              <a:rPr b="1" kern="1200" spc="-120" dirty="0">
                <a:solidFill>
                  <a:prstClr val="black"/>
                </a:solidFill>
                <a:ea typeface="+mn-ea"/>
              </a:rPr>
              <a:t>.44</a:t>
            </a:r>
            <a:endParaRPr kern="1200">
              <a:solidFill>
                <a:prstClr val="black"/>
              </a:solidFill>
              <a:ea typeface="+mn-ea"/>
            </a:endParaRPr>
          </a:p>
          <a:p>
            <a:pPr marL="12700">
              <a:buClrTx/>
            </a:pPr>
            <a:r>
              <a:rPr b="1" i="1" kern="1200" spc="-170" dirty="0">
                <a:solidFill>
                  <a:prstClr val="black"/>
                </a:solidFill>
                <a:ea typeface="+mn-ea"/>
              </a:rPr>
              <a:t>P</a:t>
            </a:r>
            <a:r>
              <a:rPr b="1" i="1" kern="1200" spc="-105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50" dirty="0">
                <a:solidFill>
                  <a:prstClr val="black"/>
                </a:solidFill>
                <a:ea typeface="+mn-ea"/>
              </a:rPr>
              <a:t>=</a:t>
            </a:r>
            <a:r>
              <a:rPr b="1" kern="1200" spc="-55" dirty="0">
                <a:solidFill>
                  <a:prstClr val="black"/>
                </a:solidFill>
                <a:ea typeface="+mn-ea"/>
              </a:rPr>
              <a:t> 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0</a:t>
            </a:r>
            <a:r>
              <a:rPr b="1" kern="1200" spc="-105" dirty="0">
                <a:solidFill>
                  <a:prstClr val="black"/>
                </a:solidFill>
                <a:ea typeface="+mn-ea"/>
              </a:rPr>
              <a:t>.4</a:t>
            </a:r>
            <a:r>
              <a:rPr b="1" kern="1200" spc="-145" dirty="0">
                <a:solidFill>
                  <a:prstClr val="black"/>
                </a:solidFill>
                <a:ea typeface="+mn-ea"/>
              </a:rPr>
              <a:t>14</a:t>
            </a:r>
            <a:r>
              <a:rPr b="1" kern="1200" spc="-140" dirty="0">
                <a:solidFill>
                  <a:prstClr val="black"/>
                </a:solidFill>
                <a:ea typeface="+mn-ea"/>
              </a:rPr>
              <a:t>6</a:t>
            </a:r>
            <a:endParaRPr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74619" y="2464307"/>
            <a:ext cx="68580" cy="2886710"/>
          </a:xfrm>
          <a:custGeom>
            <a:avLst/>
            <a:gdLst/>
            <a:ahLst/>
            <a:cxnLst/>
            <a:rect l="l" t="t" r="r" b="b"/>
            <a:pathLst>
              <a:path w="68580" h="2886710">
                <a:moveTo>
                  <a:pt x="68580" y="0"/>
                </a:moveTo>
                <a:lnTo>
                  <a:pt x="68580" y="2886582"/>
                </a:lnTo>
              </a:path>
              <a:path w="68580" h="2886710">
                <a:moveTo>
                  <a:pt x="0" y="2441447"/>
                </a:moveTo>
                <a:lnTo>
                  <a:pt x="65087" y="2441447"/>
                </a:lnTo>
              </a:path>
              <a:path w="68580" h="2886710">
                <a:moveTo>
                  <a:pt x="0" y="1776983"/>
                </a:moveTo>
                <a:lnTo>
                  <a:pt x="65087" y="1776983"/>
                </a:lnTo>
              </a:path>
              <a:path w="68580" h="2886710">
                <a:moveTo>
                  <a:pt x="0" y="1075943"/>
                </a:moveTo>
                <a:lnTo>
                  <a:pt x="65087" y="1075943"/>
                </a:lnTo>
              </a:path>
              <a:path w="68580" h="2886710">
                <a:moveTo>
                  <a:pt x="0" y="370331"/>
                </a:moveTo>
                <a:lnTo>
                  <a:pt x="65087" y="370331"/>
                </a:lnTo>
              </a:path>
              <a:path w="68580" h="2886710">
                <a:moveTo>
                  <a:pt x="0" y="6095"/>
                </a:moveTo>
                <a:lnTo>
                  <a:pt x="65087" y="6095"/>
                </a:lnTo>
              </a:path>
              <a:path w="68580" h="2886710">
                <a:moveTo>
                  <a:pt x="0" y="704088"/>
                </a:moveTo>
                <a:lnTo>
                  <a:pt x="65087" y="704088"/>
                </a:lnTo>
              </a:path>
              <a:path w="68580" h="2886710">
                <a:moveTo>
                  <a:pt x="0" y="1411223"/>
                </a:moveTo>
                <a:lnTo>
                  <a:pt x="65087" y="1411223"/>
                </a:lnTo>
              </a:path>
              <a:path w="68580" h="2886710">
                <a:moveTo>
                  <a:pt x="0" y="2119884"/>
                </a:moveTo>
                <a:lnTo>
                  <a:pt x="65087" y="2119884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557521" y="5250485"/>
            <a:ext cx="1494155" cy="892175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algn="ctr">
              <a:spcBef>
                <a:spcPts val="630"/>
              </a:spcBef>
              <a:buClrTx/>
              <a:tabLst>
                <a:tab pos="1162050" algn="l"/>
              </a:tabLst>
            </a:pPr>
            <a:r>
              <a:rPr sz="1600"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High	</a:t>
            </a:r>
            <a:r>
              <a:rPr sz="1600" kern="1200" spc="-18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Low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48895" marR="50165" algn="ctr">
              <a:spcBef>
                <a:spcPts val="530"/>
              </a:spcBef>
              <a:buClrTx/>
            </a:pPr>
            <a:r>
              <a:rPr sz="1600" b="1" i="1" kern="1200" spc="-215" dirty="0">
                <a:solidFill>
                  <a:prstClr val="black"/>
                </a:solidFill>
                <a:ea typeface="+mn-ea"/>
              </a:rPr>
              <a:t>EG</a:t>
            </a:r>
            <a:r>
              <a:rPr sz="1600" b="1" i="1" kern="1200" spc="-175" dirty="0">
                <a:solidFill>
                  <a:prstClr val="black"/>
                </a:solidFill>
                <a:ea typeface="+mn-ea"/>
              </a:rPr>
              <a:t>F</a:t>
            </a:r>
            <a:r>
              <a:rPr sz="1600" b="1" i="1" kern="1200" spc="-215" dirty="0">
                <a:solidFill>
                  <a:prstClr val="black"/>
                </a:solidFill>
                <a:ea typeface="+mn-ea"/>
              </a:rPr>
              <a:t>R</a:t>
            </a:r>
            <a:r>
              <a:rPr sz="1600" b="1" i="1" kern="1200" spc="-85" dirty="0">
                <a:solidFill>
                  <a:prstClr val="black"/>
                </a:solidFill>
                <a:ea typeface="+mn-ea"/>
              </a:rPr>
              <a:t> </a:t>
            </a:r>
            <a:r>
              <a:rPr sz="1600" b="1" kern="1200" spc="-235" dirty="0">
                <a:solidFill>
                  <a:prstClr val="black"/>
                </a:solidFill>
                <a:ea typeface="+mn-ea"/>
              </a:rPr>
              <a:t>G</a:t>
            </a:r>
            <a:r>
              <a:rPr sz="1600" b="1" kern="1200" spc="-165" dirty="0">
                <a:solidFill>
                  <a:prstClr val="black"/>
                </a:solidFill>
                <a:ea typeface="+mn-ea"/>
              </a:rPr>
              <a:t>e</a:t>
            </a: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ne</a:t>
            </a:r>
            <a:r>
              <a:rPr sz="1600" b="1" kern="1200" spc="-95" dirty="0">
                <a:solidFill>
                  <a:prstClr val="black"/>
                </a:solidFill>
                <a:ea typeface="+mn-ea"/>
              </a:rPr>
              <a:t> </a:t>
            </a:r>
            <a:r>
              <a:rPr sz="1600" b="1" kern="1200" spc="-215" dirty="0">
                <a:solidFill>
                  <a:prstClr val="black"/>
                </a:solidFill>
                <a:ea typeface="+mn-ea"/>
              </a:rPr>
              <a:t>C</a:t>
            </a:r>
            <a:r>
              <a:rPr sz="1600" b="1" kern="1200" spc="-175" dirty="0">
                <a:solidFill>
                  <a:prstClr val="black"/>
                </a:solidFill>
                <a:ea typeface="+mn-ea"/>
              </a:rPr>
              <a:t>o</a:t>
            </a:r>
            <a:r>
              <a:rPr sz="1600" b="1" kern="1200" spc="-130" dirty="0">
                <a:solidFill>
                  <a:prstClr val="black"/>
                </a:solidFill>
                <a:ea typeface="+mn-ea"/>
              </a:rPr>
              <a:t>py  </a:t>
            </a:r>
            <a:r>
              <a:rPr sz="1600" b="1" kern="1200" spc="-185" dirty="0">
                <a:solidFill>
                  <a:prstClr val="black"/>
                </a:solidFill>
                <a:ea typeface="+mn-ea"/>
              </a:rPr>
              <a:t>Number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54493" y="5256239"/>
            <a:ext cx="1818639" cy="64262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>
              <a:spcBef>
                <a:spcPts val="610"/>
              </a:spcBef>
              <a:buClrTx/>
              <a:tabLst>
                <a:tab pos="1147445" algn="l"/>
              </a:tabLst>
            </a:pPr>
            <a:r>
              <a:rPr sz="1600" kern="1200" spc="-18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Po</a:t>
            </a:r>
            <a:r>
              <a:rPr sz="16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sit</a:t>
            </a:r>
            <a:r>
              <a:rPr sz="16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i</a:t>
            </a:r>
            <a:r>
              <a:rPr sz="1600"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v</a:t>
            </a: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e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	</a:t>
            </a:r>
            <a:r>
              <a:rPr sz="2400" kern="1200" spc="-322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N</a:t>
            </a:r>
            <a:r>
              <a:rPr sz="2400" kern="1200" spc="-240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e</a:t>
            </a:r>
            <a:r>
              <a:rPr sz="2400" kern="1200" spc="-254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g</a:t>
            </a:r>
            <a:r>
              <a:rPr sz="2400" kern="1200" spc="-240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</a:t>
            </a:r>
            <a:r>
              <a:rPr sz="2400" kern="1200" spc="-127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t</a:t>
            </a:r>
            <a:r>
              <a:rPr sz="2400" kern="1200" spc="-112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i</a:t>
            </a:r>
            <a:r>
              <a:rPr sz="2400" kern="1200" spc="-225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v</a:t>
            </a:r>
            <a:r>
              <a:rPr sz="2400" kern="1200" spc="-247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e</a:t>
            </a:r>
            <a:endParaRPr sz="2400" kern="1200" baseline="3472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349885">
              <a:spcBef>
                <a:spcPts val="505"/>
              </a:spcBef>
              <a:buClrTx/>
            </a:pPr>
            <a:r>
              <a:rPr sz="1600" b="1" i="1" kern="1200" spc="-215" dirty="0">
                <a:solidFill>
                  <a:prstClr val="black"/>
                </a:solidFill>
                <a:ea typeface="+mn-ea"/>
              </a:rPr>
              <a:t>EG</a:t>
            </a:r>
            <a:r>
              <a:rPr sz="1600" b="1" i="1" kern="1200" spc="-175" dirty="0">
                <a:solidFill>
                  <a:prstClr val="black"/>
                </a:solidFill>
                <a:ea typeface="+mn-ea"/>
              </a:rPr>
              <a:t>F</a:t>
            </a:r>
            <a:r>
              <a:rPr sz="1600" b="1" i="1" kern="1200" spc="-215" dirty="0">
                <a:solidFill>
                  <a:prstClr val="black"/>
                </a:solidFill>
                <a:ea typeface="+mn-ea"/>
              </a:rPr>
              <a:t>R</a:t>
            </a:r>
            <a:r>
              <a:rPr sz="1600" b="1" i="1" kern="1200" spc="-85" dirty="0">
                <a:solidFill>
                  <a:prstClr val="black"/>
                </a:solidFill>
                <a:ea typeface="+mn-ea"/>
              </a:rPr>
              <a:t> </a:t>
            </a:r>
            <a:r>
              <a:rPr sz="1600" b="1" kern="1200" spc="-195" dirty="0">
                <a:solidFill>
                  <a:prstClr val="black"/>
                </a:solidFill>
                <a:ea typeface="+mn-ea"/>
              </a:rPr>
              <a:t>E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x</a:t>
            </a:r>
            <a:r>
              <a:rPr sz="1600" b="1" kern="1200" spc="-155" dirty="0">
                <a:solidFill>
                  <a:prstClr val="black"/>
                </a:solidFill>
                <a:ea typeface="+mn-ea"/>
              </a:rPr>
              <a:t>pre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s</a:t>
            </a:r>
            <a:r>
              <a:rPr sz="1600" b="1" kern="1200" spc="-155" dirty="0">
                <a:solidFill>
                  <a:prstClr val="black"/>
                </a:solidFill>
                <a:ea typeface="+mn-ea"/>
              </a:rPr>
              <a:t>sion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93264" y="2500122"/>
            <a:ext cx="3498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7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1</a:t>
            </a:r>
            <a:r>
              <a:rPr sz="1600" b="1" kern="1200" spc="-125" dirty="0">
                <a:solidFill>
                  <a:prstClr val="black"/>
                </a:solidFill>
                <a:ea typeface="+mn-ea"/>
              </a:rPr>
              <a:t>.2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28239" y="3333750"/>
            <a:ext cx="3498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4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7</a:t>
            </a:r>
            <a:r>
              <a:rPr sz="1600" b="1" kern="1200" spc="-125" dirty="0">
                <a:solidFill>
                  <a:prstClr val="black"/>
                </a:solidFill>
                <a:ea typeface="+mn-ea"/>
              </a:rPr>
              <a:t>.3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07255" y="4862829"/>
            <a:ext cx="2565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b="1" kern="1200" spc="-140" dirty="0">
                <a:solidFill>
                  <a:prstClr val="black"/>
                </a:solidFill>
                <a:ea typeface="+mn-ea"/>
              </a:rPr>
              <a:t>1.1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08120" y="4181602"/>
            <a:ext cx="3498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2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3</a:t>
            </a:r>
            <a:r>
              <a:rPr sz="1600" b="1" kern="1200" spc="-125" dirty="0">
                <a:solidFill>
                  <a:prstClr val="black"/>
                </a:solidFill>
                <a:ea typeface="+mn-ea"/>
              </a:rPr>
              <a:t>.5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371339" y="2936874"/>
            <a:ext cx="3498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5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8</a:t>
            </a:r>
            <a:r>
              <a:rPr sz="1600" b="1" kern="1200" spc="-125" dirty="0">
                <a:solidFill>
                  <a:prstClr val="black"/>
                </a:solidFill>
                <a:ea typeface="+mn-ea"/>
              </a:rPr>
              <a:t>.9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87645" y="3425697"/>
            <a:ext cx="3498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4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4</a:t>
            </a:r>
            <a:r>
              <a:rPr sz="1600" b="1" kern="1200" spc="-125" dirty="0">
                <a:solidFill>
                  <a:prstClr val="black"/>
                </a:solidFill>
                <a:ea typeface="+mn-ea"/>
              </a:rPr>
              <a:t>.8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25311" y="4224654"/>
            <a:ext cx="3498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2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2</a:t>
            </a:r>
            <a:r>
              <a:rPr sz="1600" b="1" kern="1200" spc="-125" dirty="0">
                <a:solidFill>
                  <a:prstClr val="black"/>
                </a:solidFill>
                <a:ea typeface="+mn-ea"/>
              </a:rPr>
              <a:t>.2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943091" y="4067302"/>
            <a:ext cx="3498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2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6</a:t>
            </a:r>
            <a:r>
              <a:rPr sz="1600" b="1" kern="1200" spc="-125" dirty="0">
                <a:solidFill>
                  <a:prstClr val="black"/>
                </a:solidFill>
                <a:ea typeface="+mn-ea"/>
              </a:rPr>
              <a:t>.3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91121" y="3166998"/>
            <a:ext cx="3498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5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1</a:t>
            </a:r>
            <a:r>
              <a:rPr sz="1600" b="1" kern="1200" spc="-125" dirty="0">
                <a:solidFill>
                  <a:prstClr val="black"/>
                </a:solidFill>
                <a:ea typeface="+mn-ea"/>
              </a:rPr>
              <a:t>.5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110856" y="3517772"/>
            <a:ext cx="3498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4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1</a:t>
            </a:r>
            <a:r>
              <a:rPr sz="1600" b="1" kern="1200" spc="-125" dirty="0">
                <a:solidFill>
                  <a:prstClr val="black"/>
                </a:solidFill>
                <a:ea typeface="+mn-ea"/>
              </a:rPr>
              <a:t>.8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952103" y="3779901"/>
            <a:ext cx="21145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b="1" kern="1200" spc="-165" dirty="0">
                <a:solidFill>
                  <a:prstClr val="black"/>
                </a:solidFill>
                <a:ea typeface="+mn-ea"/>
              </a:rPr>
              <a:t>34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334628" y="4089653"/>
            <a:ext cx="34988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b="1" kern="1200" spc="-170" dirty="0">
                <a:solidFill>
                  <a:prstClr val="black"/>
                </a:solidFill>
                <a:ea typeface="+mn-ea"/>
              </a:rPr>
              <a:t>2</a:t>
            </a:r>
            <a:r>
              <a:rPr sz="1600" b="1" kern="1200" spc="-160" dirty="0">
                <a:solidFill>
                  <a:prstClr val="black"/>
                </a:solidFill>
                <a:ea typeface="+mn-ea"/>
              </a:rPr>
              <a:t>6</a:t>
            </a:r>
            <a:r>
              <a:rPr sz="1600" b="1" kern="1200" spc="-125" dirty="0">
                <a:solidFill>
                  <a:prstClr val="black"/>
                </a:solidFill>
                <a:ea typeface="+mn-ea"/>
              </a:rPr>
              <a:t>.1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695956" y="2130551"/>
            <a:ext cx="7132955" cy="4013200"/>
            <a:chOff x="1171955" y="2130551"/>
            <a:chExt cx="7132955" cy="4013200"/>
          </a:xfrm>
        </p:grpSpPr>
        <p:sp>
          <p:nvSpPr>
            <p:cNvPr id="30" name="object 30"/>
            <p:cNvSpPr/>
            <p:nvPr/>
          </p:nvSpPr>
          <p:spPr>
            <a:xfrm>
              <a:off x="1413509" y="2140457"/>
              <a:ext cx="862965" cy="180340"/>
            </a:xfrm>
            <a:custGeom>
              <a:avLst/>
              <a:gdLst/>
              <a:ahLst/>
              <a:cxnLst/>
              <a:rect l="l" t="t" r="r" b="b"/>
              <a:pathLst>
                <a:path w="862964" h="180339">
                  <a:moveTo>
                    <a:pt x="0" y="179831"/>
                  </a:moveTo>
                  <a:lnTo>
                    <a:pt x="3633" y="144833"/>
                  </a:lnTo>
                  <a:lnTo>
                    <a:pt x="13541" y="116252"/>
                  </a:lnTo>
                  <a:lnTo>
                    <a:pt x="28235" y="96982"/>
                  </a:lnTo>
                  <a:lnTo>
                    <a:pt x="46228" y="89915"/>
                  </a:lnTo>
                  <a:lnTo>
                    <a:pt x="385064" y="89915"/>
                  </a:lnTo>
                  <a:lnTo>
                    <a:pt x="403056" y="82849"/>
                  </a:lnTo>
                  <a:lnTo>
                    <a:pt x="417750" y="63579"/>
                  </a:lnTo>
                  <a:lnTo>
                    <a:pt x="427658" y="34998"/>
                  </a:lnTo>
                  <a:lnTo>
                    <a:pt x="431291" y="0"/>
                  </a:lnTo>
                  <a:lnTo>
                    <a:pt x="434925" y="34998"/>
                  </a:lnTo>
                  <a:lnTo>
                    <a:pt x="444833" y="63579"/>
                  </a:lnTo>
                  <a:lnTo>
                    <a:pt x="459527" y="82849"/>
                  </a:lnTo>
                  <a:lnTo>
                    <a:pt x="477520" y="89915"/>
                  </a:lnTo>
                  <a:lnTo>
                    <a:pt x="816356" y="89915"/>
                  </a:lnTo>
                  <a:lnTo>
                    <a:pt x="834348" y="96982"/>
                  </a:lnTo>
                  <a:lnTo>
                    <a:pt x="849042" y="116252"/>
                  </a:lnTo>
                  <a:lnTo>
                    <a:pt x="858950" y="144833"/>
                  </a:lnTo>
                  <a:lnTo>
                    <a:pt x="862584" y="179831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574797" y="2140457"/>
              <a:ext cx="862965" cy="180340"/>
            </a:xfrm>
            <a:custGeom>
              <a:avLst/>
              <a:gdLst/>
              <a:ahLst/>
              <a:cxnLst/>
              <a:rect l="l" t="t" r="r" b="b"/>
              <a:pathLst>
                <a:path w="862964" h="180339">
                  <a:moveTo>
                    <a:pt x="0" y="179831"/>
                  </a:moveTo>
                  <a:lnTo>
                    <a:pt x="3635" y="144833"/>
                  </a:lnTo>
                  <a:lnTo>
                    <a:pt x="13557" y="116252"/>
                  </a:lnTo>
                  <a:lnTo>
                    <a:pt x="28289" y="96982"/>
                  </a:lnTo>
                  <a:lnTo>
                    <a:pt x="46354" y="89915"/>
                  </a:lnTo>
                  <a:lnTo>
                    <a:pt x="384937" y="89915"/>
                  </a:lnTo>
                  <a:lnTo>
                    <a:pt x="403002" y="82849"/>
                  </a:lnTo>
                  <a:lnTo>
                    <a:pt x="417734" y="63579"/>
                  </a:lnTo>
                  <a:lnTo>
                    <a:pt x="427656" y="34998"/>
                  </a:lnTo>
                  <a:lnTo>
                    <a:pt x="431291" y="0"/>
                  </a:lnTo>
                  <a:lnTo>
                    <a:pt x="434927" y="34998"/>
                  </a:lnTo>
                  <a:lnTo>
                    <a:pt x="444849" y="63579"/>
                  </a:lnTo>
                  <a:lnTo>
                    <a:pt x="459581" y="82849"/>
                  </a:lnTo>
                  <a:lnTo>
                    <a:pt x="477646" y="89915"/>
                  </a:lnTo>
                  <a:lnTo>
                    <a:pt x="816228" y="89915"/>
                  </a:lnTo>
                  <a:lnTo>
                    <a:pt x="834294" y="96982"/>
                  </a:lnTo>
                  <a:lnTo>
                    <a:pt x="849026" y="116252"/>
                  </a:lnTo>
                  <a:lnTo>
                    <a:pt x="858948" y="144833"/>
                  </a:lnTo>
                  <a:lnTo>
                    <a:pt x="862584" y="179831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722370" y="2140457"/>
              <a:ext cx="862965" cy="180340"/>
            </a:xfrm>
            <a:custGeom>
              <a:avLst/>
              <a:gdLst/>
              <a:ahLst/>
              <a:cxnLst/>
              <a:rect l="l" t="t" r="r" b="b"/>
              <a:pathLst>
                <a:path w="862964" h="180339">
                  <a:moveTo>
                    <a:pt x="0" y="179831"/>
                  </a:moveTo>
                  <a:lnTo>
                    <a:pt x="3613" y="144833"/>
                  </a:lnTo>
                  <a:lnTo>
                    <a:pt x="13477" y="116252"/>
                  </a:lnTo>
                  <a:lnTo>
                    <a:pt x="28128" y="96982"/>
                  </a:lnTo>
                  <a:lnTo>
                    <a:pt x="46100" y="89915"/>
                  </a:lnTo>
                  <a:lnTo>
                    <a:pt x="385190" y="89915"/>
                  </a:lnTo>
                  <a:lnTo>
                    <a:pt x="403163" y="82849"/>
                  </a:lnTo>
                  <a:lnTo>
                    <a:pt x="417814" y="63579"/>
                  </a:lnTo>
                  <a:lnTo>
                    <a:pt x="427678" y="34998"/>
                  </a:lnTo>
                  <a:lnTo>
                    <a:pt x="431291" y="0"/>
                  </a:lnTo>
                  <a:lnTo>
                    <a:pt x="434905" y="34998"/>
                  </a:lnTo>
                  <a:lnTo>
                    <a:pt x="444769" y="63579"/>
                  </a:lnTo>
                  <a:lnTo>
                    <a:pt x="459420" y="82849"/>
                  </a:lnTo>
                  <a:lnTo>
                    <a:pt x="477392" y="89915"/>
                  </a:lnTo>
                  <a:lnTo>
                    <a:pt x="816482" y="89915"/>
                  </a:lnTo>
                  <a:lnTo>
                    <a:pt x="834455" y="96982"/>
                  </a:lnTo>
                  <a:lnTo>
                    <a:pt x="849106" y="116252"/>
                  </a:lnTo>
                  <a:lnTo>
                    <a:pt x="858970" y="144833"/>
                  </a:lnTo>
                  <a:lnTo>
                    <a:pt x="862583" y="179831"/>
                  </a:lnTo>
                </a:path>
              </a:pathLst>
            </a:custGeom>
            <a:ln w="198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4912614" y="2140457"/>
              <a:ext cx="862965" cy="180340"/>
            </a:xfrm>
            <a:custGeom>
              <a:avLst/>
              <a:gdLst/>
              <a:ahLst/>
              <a:cxnLst/>
              <a:rect l="l" t="t" r="r" b="b"/>
              <a:pathLst>
                <a:path w="862964" h="180339">
                  <a:moveTo>
                    <a:pt x="0" y="179831"/>
                  </a:moveTo>
                  <a:lnTo>
                    <a:pt x="3633" y="144833"/>
                  </a:lnTo>
                  <a:lnTo>
                    <a:pt x="13541" y="116252"/>
                  </a:lnTo>
                  <a:lnTo>
                    <a:pt x="28235" y="96982"/>
                  </a:lnTo>
                  <a:lnTo>
                    <a:pt x="46227" y="89915"/>
                  </a:lnTo>
                  <a:lnTo>
                    <a:pt x="385063" y="89915"/>
                  </a:lnTo>
                  <a:lnTo>
                    <a:pt x="403056" y="82849"/>
                  </a:lnTo>
                  <a:lnTo>
                    <a:pt x="417750" y="63579"/>
                  </a:lnTo>
                  <a:lnTo>
                    <a:pt x="427658" y="34998"/>
                  </a:lnTo>
                  <a:lnTo>
                    <a:pt x="431291" y="0"/>
                  </a:lnTo>
                  <a:lnTo>
                    <a:pt x="434925" y="34998"/>
                  </a:lnTo>
                  <a:lnTo>
                    <a:pt x="444833" y="63579"/>
                  </a:lnTo>
                  <a:lnTo>
                    <a:pt x="459527" y="82849"/>
                  </a:lnTo>
                  <a:lnTo>
                    <a:pt x="477520" y="89915"/>
                  </a:lnTo>
                  <a:lnTo>
                    <a:pt x="816356" y="89915"/>
                  </a:lnTo>
                  <a:lnTo>
                    <a:pt x="834348" y="96982"/>
                  </a:lnTo>
                  <a:lnTo>
                    <a:pt x="849042" y="116252"/>
                  </a:lnTo>
                  <a:lnTo>
                    <a:pt x="858950" y="144833"/>
                  </a:lnTo>
                  <a:lnTo>
                    <a:pt x="862584" y="179831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6093714" y="2140457"/>
              <a:ext cx="864235" cy="180340"/>
            </a:xfrm>
            <a:custGeom>
              <a:avLst/>
              <a:gdLst/>
              <a:ahLst/>
              <a:cxnLst/>
              <a:rect l="l" t="t" r="r" b="b"/>
              <a:pathLst>
                <a:path w="864234" h="180339">
                  <a:moveTo>
                    <a:pt x="0" y="179831"/>
                  </a:moveTo>
                  <a:lnTo>
                    <a:pt x="3635" y="144833"/>
                  </a:lnTo>
                  <a:lnTo>
                    <a:pt x="13557" y="116252"/>
                  </a:lnTo>
                  <a:lnTo>
                    <a:pt x="28289" y="96982"/>
                  </a:lnTo>
                  <a:lnTo>
                    <a:pt x="46355" y="89915"/>
                  </a:lnTo>
                  <a:lnTo>
                    <a:pt x="385699" y="89915"/>
                  </a:lnTo>
                  <a:lnTo>
                    <a:pt x="403764" y="82849"/>
                  </a:lnTo>
                  <a:lnTo>
                    <a:pt x="418496" y="63579"/>
                  </a:lnTo>
                  <a:lnTo>
                    <a:pt x="428418" y="34998"/>
                  </a:lnTo>
                  <a:lnTo>
                    <a:pt x="432054" y="0"/>
                  </a:lnTo>
                  <a:lnTo>
                    <a:pt x="435689" y="34998"/>
                  </a:lnTo>
                  <a:lnTo>
                    <a:pt x="445611" y="63579"/>
                  </a:lnTo>
                  <a:lnTo>
                    <a:pt x="460343" y="82849"/>
                  </a:lnTo>
                  <a:lnTo>
                    <a:pt x="478409" y="89915"/>
                  </a:lnTo>
                  <a:lnTo>
                    <a:pt x="817753" y="89915"/>
                  </a:lnTo>
                  <a:lnTo>
                    <a:pt x="835818" y="96982"/>
                  </a:lnTo>
                  <a:lnTo>
                    <a:pt x="850550" y="116252"/>
                  </a:lnTo>
                  <a:lnTo>
                    <a:pt x="860472" y="144833"/>
                  </a:lnTo>
                  <a:lnTo>
                    <a:pt x="864108" y="179831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7268717" y="2140457"/>
              <a:ext cx="861060" cy="180340"/>
            </a:xfrm>
            <a:custGeom>
              <a:avLst/>
              <a:gdLst/>
              <a:ahLst/>
              <a:cxnLst/>
              <a:rect l="l" t="t" r="r" b="b"/>
              <a:pathLst>
                <a:path w="861059" h="180339">
                  <a:moveTo>
                    <a:pt x="0" y="179831"/>
                  </a:moveTo>
                  <a:lnTo>
                    <a:pt x="3633" y="144833"/>
                  </a:lnTo>
                  <a:lnTo>
                    <a:pt x="13541" y="116252"/>
                  </a:lnTo>
                  <a:lnTo>
                    <a:pt x="28235" y="96982"/>
                  </a:lnTo>
                  <a:lnTo>
                    <a:pt x="46227" y="89915"/>
                  </a:lnTo>
                  <a:lnTo>
                    <a:pt x="384301" y="89915"/>
                  </a:lnTo>
                  <a:lnTo>
                    <a:pt x="402294" y="82849"/>
                  </a:lnTo>
                  <a:lnTo>
                    <a:pt x="416988" y="63579"/>
                  </a:lnTo>
                  <a:lnTo>
                    <a:pt x="426896" y="34998"/>
                  </a:lnTo>
                  <a:lnTo>
                    <a:pt x="430529" y="0"/>
                  </a:lnTo>
                  <a:lnTo>
                    <a:pt x="434163" y="34998"/>
                  </a:lnTo>
                  <a:lnTo>
                    <a:pt x="444071" y="63579"/>
                  </a:lnTo>
                  <a:lnTo>
                    <a:pt x="458765" y="82849"/>
                  </a:lnTo>
                  <a:lnTo>
                    <a:pt x="476757" y="89915"/>
                  </a:lnTo>
                  <a:lnTo>
                    <a:pt x="814831" y="89915"/>
                  </a:lnTo>
                  <a:lnTo>
                    <a:pt x="832824" y="96982"/>
                  </a:lnTo>
                  <a:lnTo>
                    <a:pt x="847518" y="116252"/>
                  </a:lnTo>
                  <a:lnTo>
                    <a:pt x="857426" y="144833"/>
                  </a:lnTo>
                  <a:lnTo>
                    <a:pt x="861059" y="179831"/>
                  </a:lnTo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7606284" y="2859023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6D1E50"/>
            </a:solidFill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7606284" y="3108959"/>
              <a:ext cx="108585" cy="108585"/>
            </a:xfrm>
            <a:custGeom>
              <a:avLst/>
              <a:gdLst/>
              <a:ahLst/>
              <a:cxnLst/>
              <a:rect l="l" t="t" r="r" b="b"/>
              <a:pathLst>
                <a:path w="108584" h="108585">
                  <a:moveTo>
                    <a:pt x="108203" y="0"/>
                  </a:moveTo>
                  <a:lnTo>
                    <a:pt x="0" y="0"/>
                  </a:lnTo>
                  <a:lnTo>
                    <a:pt x="0" y="108203"/>
                  </a:lnTo>
                  <a:lnTo>
                    <a:pt x="108203" y="108203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171955" y="5277611"/>
              <a:ext cx="7132955" cy="0"/>
            </a:xfrm>
            <a:custGeom>
              <a:avLst/>
              <a:gdLst/>
              <a:ahLst/>
              <a:cxnLst/>
              <a:rect l="l" t="t" r="r" b="b"/>
              <a:pathLst>
                <a:path w="7132955">
                  <a:moveTo>
                    <a:pt x="0" y="0"/>
                  </a:moveTo>
                  <a:lnTo>
                    <a:pt x="7132574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2446019" y="5286755"/>
              <a:ext cx="0" cy="63500"/>
            </a:xfrm>
            <a:custGeom>
              <a:avLst/>
              <a:gdLst/>
              <a:ahLst/>
              <a:cxnLst/>
              <a:rect l="l" t="t" r="r" b="b"/>
              <a:pathLst>
                <a:path h="63500">
                  <a:moveTo>
                    <a:pt x="0" y="0"/>
                  </a:moveTo>
                  <a:lnTo>
                    <a:pt x="0" y="635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3625595" y="5283707"/>
              <a:ext cx="0" cy="63500"/>
            </a:xfrm>
            <a:custGeom>
              <a:avLst/>
              <a:gdLst/>
              <a:ahLst/>
              <a:cxnLst/>
              <a:rect l="l" t="t" r="r" b="b"/>
              <a:pathLst>
                <a:path h="63500">
                  <a:moveTo>
                    <a:pt x="0" y="0"/>
                  </a:moveTo>
                  <a:lnTo>
                    <a:pt x="0" y="6349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777740" y="5280659"/>
              <a:ext cx="1137285" cy="69850"/>
            </a:xfrm>
            <a:custGeom>
              <a:avLst/>
              <a:gdLst/>
              <a:ahLst/>
              <a:cxnLst/>
              <a:rect l="l" t="t" r="r" b="b"/>
              <a:pathLst>
                <a:path w="1137285" h="69850">
                  <a:moveTo>
                    <a:pt x="0" y="0"/>
                  </a:moveTo>
                  <a:lnTo>
                    <a:pt x="0" y="65023"/>
                  </a:lnTo>
                </a:path>
                <a:path w="1137285" h="69850">
                  <a:moveTo>
                    <a:pt x="1136904" y="6095"/>
                  </a:moveTo>
                  <a:lnTo>
                    <a:pt x="1136904" y="6959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7127747" y="5276087"/>
              <a:ext cx="1138555" cy="71120"/>
            </a:xfrm>
            <a:custGeom>
              <a:avLst/>
              <a:gdLst/>
              <a:ahLst/>
              <a:cxnLst/>
              <a:rect l="l" t="t" r="r" b="b"/>
              <a:pathLst>
                <a:path w="1138554" h="71120">
                  <a:moveTo>
                    <a:pt x="0" y="0"/>
                  </a:moveTo>
                  <a:lnTo>
                    <a:pt x="0" y="63500"/>
                  </a:lnTo>
                </a:path>
                <a:path w="1138554" h="71120">
                  <a:moveTo>
                    <a:pt x="1138427" y="7620"/>
                  </a:moveTo>
                  <a:lnTo>
                    <a:pt x="1138427" y="7112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1591818" y="5625845"/>
              <a:ext cx="1727200" cy="504825"/>
            </a:xfrm>
            <a:custGeom>
              <a:avLst/>
              <a:gdLst/>
              <a:ahLst/>
              <a:cxnLst/>
              <a:rect l="l" t="t" r="r" b="b"/>
              <a:pathLst>
                <a:path w="1727200" h="504825">
                  <a:moveTo>
                    <a:pt x="0" y="252221"/>
                  </a:moveTo>
                  <a:lnTo>
                    <a:pt x="11301" y="211311"/>
                  </a:lnTo>
                  <a:lnTo>
                    <a:pt x="44019" y="172502"/>
                  </a:lnTo>
                  <a:lnTo>
                    <a:pt x="96375" y="136313"/>
                  </a:lnTo>
                  <a:lnTo>
                    <a:pt x="166591" y="103265"/>
                  </a:lnTo>
                  <a:lnTo>
                    <a:pt x="207841" y="88080"/>
                  </a:lnTo>
                  <a:lnTo>
                    <a:pt x="252888" y="73875"/>
                  </a:lnTo>
                  <a:lnTo>
                    <a:pt x="301512" y="60715"/>
                  </a:lnTo>
                  <a:lnTo>
                    <a:pt x="353488" y="48665"/>
                  </a:lnTo>
                  <a:lnTo>
                    <a:pt x="408596" y="37789"/>
                  </a:lnTo>
                  <a:lnTo>
                    <a:pt x="466612" y="28153"/>
                  </a:lnTo>
                  <a:lnTo>
                    <a:pt x="527315" y="19821"/>
                  </a:lnTo>
                  <a:lnTo>
                    <a:pt x="590482" y="12858"/>
                  </a:lnTo>
                  <a:lnTo>
                    <a:pt x="655891" y="7330"/>
                  </a:lnTo>
                  <a:lnTo>
                    <a:pt x="723320" y="3301"/>
                  </a:lnTo>
                  <a:lnTo>
                    <a:pt x="792545" y="836"/>
                  </a:lnTo>
                  <a:lnTo>
                    <a:pt x="863345" y="0"/>
                  </a:lnTo>
                  <a:lnTo>
                    <a:pt x="934146" y="836"/>
                  </a:lnTo>
                  <a:lnTo>
                    <a:pt x="1003371" y="3301"/>
                  </a:lnTo>
                  <a:lnTo>
                    <a:pt x="1070800" y="7330"/>
                  </a:lnTo>
                  <a:lnTo>
                    <a:pt x="1136209" y="12858"/>
                  </a:lnTo>
                  <a:lnTo>
                    <a:pt x="1199376" y="19821"/>
                  </a:lnTo>
                  <a:lnTo>
                    <a:pt x="1260079" y="28153"/>
                  </a:lnTo>
                  <a:lnTo>
                    <a:pt x="1318095" y="37789"/>
                  </a:lnTo>
                  <a:lnTo>
                    <a:pt x="1373203" y="48665"/>
                  </a:lnTo>
                  <a:lnTo>
                    <a:pt x="1425179" y="60715"/>
                  </a:lnTo>
                  <a:lnTo>
                    <a:pt x="1473803" y="73875"/>
                  </a:lnTo>
                  <a:lnTo>
                    <a:pt x="1518850" y="88080"/>
                  </a:lnTo>
                  <a:lnTo>
                    <a:pt x="1560100" y="103265"/>
                  </a:lnTo>
                  <a:lnTo>
                    <a:pt x="1597329" y="119364"/>
                  </a:lnTo>
                  <a:lnTo>
                    <a:pt x="1658838" y="154047"/>
                  </a:lnTo>
                  <a:lnTo>
                    <a:pt x="1701597" y="191611"/>
                  </a:lnTo>
                  <a:lnTo>
                    <a:pt x="1723829" y="231536"/>
                  </a:lnTo>
                  <a:lnTo>
                    <a:pt x="1726692" y="252221"/>
                  </a:lnTo>
                  <a:lnTo>
                    <a:pt x="1723829" y="272907"/>
                  </a:lnTo>
                  <a:lnTo>
                    <a:pt x="1701597" y="312832"/>
                  </a:lnTo>
                  <a:lnTo>
                    <a:pt x="1658838" y="350396"/>
                  </a:lnTo>
                  <a:lnTo>
                    <a:pt x="1597329" y="385079"/>
                  </a:lnTo>
                  <a:lnTo>
                    <a:pt x="1560100" y="401178"/>
                  </a:lnTo>
                  <a:lnTo>
                    <a:pt x="1518850" y="416363"/>
                  </a:lnTo>
                  <a:lnTo>
                    <a:pt x="1473803" y="430568"/>
                  </a:lnTo>
                  <a:lnTo>
                    <a:pt x="1425179" y="443728"/>
                  </a:lnTo>
                  <a:lnTo>
                    <a:pt x="1373203" y="455778"/>
                  </a:lnTo>
                  <a:lnTo>
                    <a:pt x="1318095" y="466654"/>
                  </a:lnTo>
                  <a:lnTo>
                    <a:pt x="1260079" y="476290"/>
                  </a:lnTo>
                  <a:lnTo>
                    <a:pt x="1199376" y="484622"/>
                  </a:lnTo>
                  <a:lnTo>
                    <a:pt x="1136209" y="491585"/>
                  </a:lnTo>
                  <a:lnTo>
                    <a:pt x="1070800" y="497113"/>
                  </a:lnTo>
                  <a:lnTo>
                    <a:pt x="1003371" y="501142"/>
                  </a:lnTo>
                  <a:lnTo>
                    <a:pt x="934146" y="503607"/>
                  </a:lnTo>
                  <a:lnTo>
                    <a:pt x="863345" y="504443"/>
                  </a:lnTo>
                  <a:lnTo>
                    <a:pt x="792545" y="503607"/>
                  </a:lnTo>
                  <a:lnTo>
                    <a:pt x="723320" y="501142"/>
                  </a:lnTo>
                  <a:lnTo>
                    <a:pt x="655891" y="497113"/>
                  </a:lnTo>
                  <a:lnTo>
                    <a:pt x="590482" y="491585"/>
                  </a:lnTo>
                  <a:lnTo>
                    <a:pt x="527315" y="484622"/>
                  </a:lnTo>
                  <a:lnTo>
                    <a:pt x="466612" y="476290"/>
                  </a:lnTo>
                  <a:lnTo>
                    <a:pt x="408596" y="466654"/>
                  </a:lnTo>
                  <a:lnTo>
                    <a:pt x="353488" y="455778"/>
                  </a:lnTo>
                  <a:lnTo>
                    <a:pt x="301512" y="443728"/>
                  </a:lnTo>
                  <a:lnTo>
                    <a:pt x="252888" y="430568"/>
                  </a:lnTo>
                  <a:lnTo>
                    <a:pt x="207841" y="416363"/>
                  </a:lnTo>
                  <a:lnTo>
                    <a:pt x="166591" y="401178"/>
                  </a:lnTo>
                  <a:lnTo>
                    <a:pt x="129362" y="385079"/>
                  </a:lnTo>
                  <a:lnTo>
                    <a:pt x="67853" y="350396"/>
                  </a:lnTo>
                  <a:lnTo>
                    <a:pt x="25094" y="312832"/>
                  </a:lnTo>
                  <a:lnTo>
                    <a:pt x="2862" y="272907"/>
                  </a:lnTo>
                  <a:lnTo>
                    <a:pt x="0" y="252221"/>
                  </a:lnTo>
                  <a:close/>
                </a:path>
              </a:pathLst>
            </a:custGeom>
            <a:ln w="25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9282810" y="2768042"/>
            <a:ext cx="635000" cy="518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kern="1200" spc="-12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Gefitinib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spcBef>
                <a:spcPts val="45"/>
              </a:spcBef>
              <a:buClrTx/>
            </a:pPr>
            <a:r>
              <a:rPr sz="1600" kern="1200" spc="-204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CP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404363" y="2243227"/>
            <a:ext cx="212090" cy="316928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spcBef>
                <a:spcPts val="930"/>
              </a:spcBef>
              <a:buClrTx/>
            </a:pP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80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spcBef>
                <a:spcPts val="830"/>
              </a:spcBef>
              <a:buClrTx/>
            </a:pP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70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spcBef>
                <a:spcPts val="830"/>
              </a:spcBef>
              <a:buClrTx/>
            </a:pP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60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spcBef>
                <a:spcPts val="844"/>
              </a:spcBef>
              <a:buClrTx/>
            </a:pP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50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spcBef>
                <a:spcPts val="820"/>
              </a:spcBef>
              <a:buClrTx/>
            </a:pP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40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spcBef>
                <a:spcPts val="830"/>
              </a:spcBef>
              <a:buClrTx/>
            </a:pP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30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spcBef>
                <a:spcPts val="830"/>
              </a:spcBef>
              <a:buClrTx/>
            </a:pP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20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spcBef>
                <a:spcPts val="815"/>
              </a:spcBef>
              <a:buClrTx/>
            </a:pP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10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05410">
              <a:spcBef>
                <a:spcPts val="844"/>
              </a:spcBef>
              <a:buClrTx/>
            </a:pP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</a:t>
            </a:r>
            <a:endParaRPr sz="16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066033" y="5315458"/>
            <a:ext cx="1847214" cy="6832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  <a:tabLst>
                <a:tab pos="1176655" algn="l"/>
              </a:tabLst>
            </a:pPr>
            <a:r>
              <a:rPr sz="1600" kern="1200" spc="-1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P</a:t>
            </a:r>
            <a:r>
              <a:rPr sz="1600" kern="1200" spc="-16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o</a:t>
            </a:r>
            <a:r>
              <a:rPr sz="1600"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s</a:t>
            </a:r>
            <a:r>
              <a:rPr sz="1600" kern="1200" spc="-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i</a:t>
            </a:r>
            <a:r>
              <a:rPr sz="16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t</a:t>
            </a:r>
            <a:r>
              <a:rPr sz="1600" kern="1200" spc="-114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iv</a:t>
            </a:r>
            <a:r>
              <a:rPr sz="1600" kern="1200" spc="-1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e</a:t>
            </a:r>
            <a:r>
              <a:rPr sz="1600" kern="12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	</a:t>
            </a:r>
            <a:r>
              <a:rPr sz="2400" kern="1200" spc="-322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N</a:t>
            </a:r>
            <a:r>
              <a:rPr sz="2400" kern="1200" spc="-240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e</a:t>
            </a:r>
            <a:r>
              <a:rPr sz="2400" kern="1200" spc="-254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g</a:t>
            </a:r>
            <a:r>
              <a:rPr sz="2400" kern="1200" spc="-240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</a:t>
            </a:r>
            <a:r>
              <a:rPr sz="2400" kern="1200" spc="-127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t</a:t>
            </a:r>
            <a:r>
              <a:rPr sz="2400" kern="1200" spc="-112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i</a:t>
            </a:r>
            <a:r>
              <a:rPr sz="2400" kern="1200" spc="-225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v</a:t>
            </a:r>
            <a:r>
              <a:rPr sz="2400" kern="1200" spc="-247" baseline="3472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e</a:t>
            </a:r>
            <a:endParaRPr sz="2400" kern="1200" baseline="3472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211454">
              <a:spcBef>
                <a:spcPts val="1340"/>
              </a:spcBef>
              <a:buClrTx/>
            </a:pPr>
            <a:r>
              <a:rPr sz="1600" b="1" kern="1200" spc="-215" dirty="0">
                <a:solidFill>
                  <a:prstClr val="black"/>
                </a:solidFill>
                <a:ea typeface="+mn-ea"/>
              </a:rPr>
              <a:t>EG</a:t>
            </a:r>
            <a:r>
              <a:rPr sz="1600" b="1" kern="1200" spc="-175" dirty="0">
                <a:solidFill>
                  <a:prstClr val="black"/>
                </a:solidFill>
                <a:ea typeface="+mn-ea"/>
              </a:rPr>
              <a:t>F</a:t>
            </a:r>
            <a:r>
              <a:rPr sz="1600" b="1" kern="1200" spc="-215" dirty="0">
                <a:solidFill>
                  <a:prstClr val="black"/>
                </a:solidFill>
                <a:ea typeface="+mn-ea"/>
              </a:rPr>
              <a:t>R</a:t>
            </a:r>
            <a:r>
              <a:rPr sz="1600" b="1" kern="1200" spc="-80" dirty="0">
                <a:solidFill>
                  <a:prstClr val="black"/>
                </a:solidFill>
                <a:ea typeface="+mn-ea"/>
              </a:rPr>
              <a:t> </a:t>
            </a:r>
            <a:r>
              <a:rPr sz="1600" b="1" kern="1200" spc="-250" dirty="0">
                <a:solidFill>
                  <a:prstClr val="black"/>
                </a:solidFill>
                <a:ea typeface="+mn-ea"/>
              </a:rPr>
              <a:t>M</a:t>
            </a:r>
            <a:r>
              <a:rPr sz="1600" b="1" kern="1200" spc="-180" dirty="0">
                <a:solidFill>
                  <a:prstClr val="black"/>
                </a:solidFill>
                <a:ea typeface="+mn-ea"/>
              </a:rPr>
              <a:t>u</a:t>
            </a:r>
            <a:r>
              <a:rPr sz="1600" b="1" kern="1200" spc="-120" dirty="0">
                <a:solidFill>
                  <a:prstClr val="black"/>
                </a:solidFill>
                <a:ea typeface="+mn-ea"/>
              </a:rPr>
              <a:t>tat</a:t>
            </a:r>
            <a:r>
              <a:rPr sz="1600" b="1" kern="1200" spc="-95" dirty="0">
                <a:solidFill>
                  <a:prstClr val="black"/>
                </a:solidFill>
                <a:ea typeface="+mn-ea"/>
              </a:rPr>
              <a:t>i</a:t>
            </a:r>
            <a:r>
              <a:rPr sz="1600" b="1" kern="1200" spc="-180" dirty="0">
                <a:solidFill>
                  <a:prstClr val="black"/>
                </a:solidFill>
                <a:ea typeface="+mn-ea"/>
              </a:rPr>
              <a:t>on</a:t>
            </a:r>
            <a:endParaRPr sz="16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051808" y="6417971"/>
            <a:ext cx="212788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000" kern="1200" spc="-114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F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ukuoka</a:t>
            </a:r>
            <a:r>
              <a:rPr sz="10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,</a:t>
            </a:r>
            <a:r>
              <a:rPr sz="1000" kern="1200" spc="-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i="1" kern="1200" spc="-110" dirty="0">
                <a:solidFill>
                  <a:prstClr val="black"/>
                </a:solidFill>
                <a:ea typeface="+mn-ea"/>
              </a:rPr>
              <a:t>e</a:t>
            </a:r>
            <a:r>
              <a:rPr sz="1000" i="1" kern="1200" spc="-55" dirty="0">
                <a:solidFill>
                  <a:prstClr val="black"/>
                </a:solidFill>
                <a:ea typeface="+mn-ea"/>
              </a:rPr>
              <a:t>t</a:t>
            </a:r>
            <a:r>
              <a:rPr sz="1000" i="1" kern="1200" spc="-60" dirty="0">
                <a:solidFill>
                  <a:prstClr val="black"/>
                </a:solidFill>
                <a:ea typeface="+mn-ea"/>
              </a:rPr>
              <a:t> </a:t>
            </a:r>
            <a:r>
              <a:rPr sz="1000" i="1" kern="1200" spc="-80" dirty="0">
                <a:solidFill>
                  <a:prstClr val="black"/>
                </a:solidFill>
                <a:ea typeface="+mn-ea"/>
              </a:rPr>
              <a:t>al</a:t>
            </a:r>
            <a:r>
              <a:rPr sz="1000" i="1" kern="1200" spc="-55" dirty="0">
                <a:solidFill>
                  <a:prstClr val="black"/>
                </a:solidFill>
                <a:ea typeface="+mn-ea"/>
              </a:rPr>
              <a:t>.</a:t>
            </a:r>
            <a:r>
              <a:rPr sz="1000" i="1" kern="1200" spc="-50" dirty="0">
                <a:solidFill>
                  <a:prstClr val="black"/>
                </a:solidFill>
                <a:ea typeface="+mn-ea"/>
              </a:rPr>
              <a:t> </a:t>
            </a:r>
            <a:r>
              <a:rPr sz="1000" kern="1200" spc="-13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AS</a:t>
            </a:r>
            <a:r>
              <a:rPr sz="1000"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CO</a:t>
            </a:r>
            <a:r>
              <a:rPr sz="1000" kern="1200" spc="-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2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</a:t>
            </a:r>
            <a:r>
              <a:rPr sz="1000" kern="1200" spc="-1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0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9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.</a:t>
            </a:r>
            <a:r>
              <a:rPr sz="10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3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bst</a:t>
            </a:r>
            <a:r>
              <a:rPr sz="1000" kern="1200" spc="-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r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ac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t</a:t>
            </a:r>
            <a:r>
              <a:rPr sz="1000" kern="1200" spc="-6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8006.</a:t>
            </a:r>
            <a:endParaRPr sz="10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52" name="object 15">
            <a:extLst>
              <a:ext uri="{FF2B5EF4-FFF2-40B4-BE49-F238E27FC236}">
                <a16:creationId xmlns:a16="http://schemas.microsoft.com/office/drawing/2014/main" id="{B258DEE0-DE71-404B-8548-D1DA7BBA72C7}"/>
              </a:ext>
            </a:extLst>
          </p:cNvPr>
          <p:cNvSpPr txBox="1">
            <a:spLocks/>
          </p:cNvSpPr>
          <p:nvPr/>
        </p:nvSpPr>
        <p:spPr>
          <a:xfrm>
            <a:off x="2059941" y="111058"/>
            <a:ext cx="7813524" cy="1461297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2904490">
              <a:lnSpc>
                <a:spcPct val="100000"/>
              </a:lnSpc>
              <a:spcBef>
                <a:spcPts val="95"/>
              </a:spcBef>
              <a:buClrTx/>
              <a:buFontTx/>
            </a:pPr>
            <a:r>
              <a:rPr lang="en-US" kern="0">
                <a:latin typeface="+mn-lt"/>
              </a:rPr>
              <a:t>TARGETING EGFR IN  ADVANCED NSCLC</a:t>
            </a:r>
          </a:p>
          <a:p>
            <a:pPr marL="12700">
              <a:lnSpc>
                <a:spcPct val="100000"/>
              </a:lnSpc>
              <a:spcBef>
                <a:spcPts val="520"/>
              </a:spcBef>
              <a:buClrTx/>
              <a:buFontTx/>
            </a:pPr>
            <a:r>
              <a:rPr lang="en-US" sz="2400" kern="0">
                <a:latin typeface="+mn-lt"/>
                <a:cs typeface="Arial MT"/>
              </a:rPr>
              <a:t>1st line gefitinib </a:t>
            </a:r>
            <a:r>
              <a:rPr lang="en-US" sz="2400" i="1" kern="0">
                <a:latin typeface="+mn-lt"/>
                <a:cs typeface="Arial"/>
              </a:rPr>
              <a:t>versus </a:t>
            </a:r>
            <a:r>
              <a:rPr lang="en-US" sz="2400" kern="0">
                <a:latin typeface="+mn-lt"/>
                <a:cs typeface="Arial MT"/>
              </a:rPr>
              <a:t>chemotherapy – IPASS study</a:t>
            </a:r>
            <a:endParaRPr lang="en-US" sz="2400" kern="0" dirty="0">
              <a:latin typeface="+mn-lt"/>
              <a:cs typeface="Arial M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3f9441c0c2_0_10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23f9441c0c2_0_10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9" name="Google Shape;339;g23f9441c0c2_0_102"/>
          <p:cNvPicPr preferRelativeResize="0"/>
          <p:nvPr/>
        </p:nvPicPr>
        <p:blipFill rotWithShape="1">
          <a:blip r:embed="rId3">
            <a:alphaModFix/>
          </a:blip>
          <a:srcRect l="30789" t="22340" r="29104" b="48814"/>
          <a:stretch/>
        </p:blipFill>
        <p:spPr>
          <a:xfrm>
            <a:off x="111575" y="2252175"/>
            <a:ext cx="4639123" cy="187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23f9441c0c2_0_102"/>
          <p:cNvPicPr preferRelativeResize="0"/>
          <p:nvPr/>
        </p:nvPicPr>
        <p:blipFill rotWithShape="1">
          <a:blip r:embed="rId4">
            <a:alphaModFix/>
          </a:blip>
          <a:srcRect l="27877" t="18930" r="32251" b="6067"/>
          <a:stretch/>
        </p:blipFill>
        <p:spPr>
          <a:xfrm>
            <a:off x="4750700" y="0"/>
            <a:ext cx="74413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3f9441c0c2_0_1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23f9441c0c2_0_10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g23f9441c0c2_0_109" descr="Overcoming therapy resistance in EGFR-mutant lung cancer | Nature Canc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625" y="4"/>
            <a:ext cx="10515599" cy="6848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g23f9441c0c2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23075"/>
            <a:ext cx="12191999" cy="5411848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23f9441c0c2_0_19"/>
          <p:cNvSpPr/>
          <p:nvPr/>
        </p:nvSpPr>
        <p:spPr>
          <a:xfrm>
            <a:off x="4798550" y="1714500"/>
            <a:ext cx="1176900" cy="9030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23f9441c0c2_0_14"/>
          <p:cNvPicPr preferRelativeResize="0"/>
          <p:nvPr/>
        </p:nvPicPr>
        <p:blipFill rotWithShape="1">
          <a:blip r:embed="rId3">
            <a:alphaModFix/>
          </a:blip>
          <a:srcRect l="51725" t="22756" r="17273" b="46902"/>
          <a:stretch/>
        </p:blipFill>
        <p:spPr>
          <a:xfrm>
            <a:off x="193109" y="2289976"/>
            <a:ext cx="6909998" cy="380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g23f9441c0c2_0_14"/>
          <p:cNvCxnSpPr/>
          <p:nvPr/>
        </p:nvCxnSpPr>
        <p:spPr>
          <a:xfrm>
            <a:off x="2457159" y="5831347"/>
            <a:ext cx="42507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0" name="Google Shape;360;g23f9441c0c2_0_14"/>
          <p:cNvCxnSpPr/>
          <p:nvPr/>
        </p:nvCxnSpPr>
        <p:spPr>
          <a:xfrm>
            <a:off x="-1724650" y="1988425"/>
            <a:ext cx="30600" cy="102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1" name="Google Shape;361;g23f9441c0c2_0_14"/>
          <p:cNvPicPr preferRelativeResize="0"/>
          <p:nvPr/>
        </p:nvPicPr>
        <p:blipFill rotWithShape="1">
          <a:blip r:embed="rId4">
            <a:alphaModFix/>
          </a:blip>
          <a:srcRect l="38900" t="36952" r="33378" b="51451"/>
          <a:stretch/>
        </p:blipFill>
        <p:spPr>
          <a:xfrm>
            <a:off x="7103107" y="1775449"/>
            <a:ext cx="4250698" cy="102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23f9441c0c2_0_14"/>
          <p:cNvPicPr preferRelativeResize="0"/>
          <p:nvPr/>
        </p:nvPicPr>
        <p:blipFill rotWithShape="1">
          <a:blip r:embed="rId5">
            <a:alphaModFix/>
          </a:blip>
          <a:srcRect l="37472" t="31879" r="45609" b="42755"/>
          <a:stretch/>
        </p:blipFill>
        <p:spPr>
          <a:xfrm>
            <a:off x="7103112" y="2804529"/>
            <a:ext cx="4250688" cy="36883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78F86-90D8-453C-9C2E-8FB927429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/>
              <a:t>CTLA-4 is involved in antitumor immunity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3f9441c0c2_0_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/>
              <a:t>CTLA-4: Structural and functional modeling</a:t>
            </a:r>
          </a:p>
        </p:txBody>
      </p:sp>
      <p:sp>
        <p:nvSpPr>
          <p:cNvPr id="368" name="Google Shape;368;g23f9441c0c2_0_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9" name="Google Shape;369;g23f9441c0c2_0_31"/>
          <p:cNvPicPr preferRelativeResize="0"/>
          <p:nvPr/>
        </p:nvPicPr>
        <p:blipFill rotWithShape="1">
          <a:blip r:embed="rId3">
            <a:alphaModFix/>
          </a:blip>
          <a:srcRect l="55297" t="43518" r="23635" b="22468"/>
          <a:stretch/>
        </p:blipFill>
        <p:spPr>
          <a:xfrm>
            <a:off x="6400800" y="1940638"/>
            <a:ext cx="4768824" cy="455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23f9441c0c2_0_31"/>
          <p:cNvPicPr preferRelativeResize="0"/>
          <p:nvPr/>
        </p:nvPicPr>
        <p:blipFill rotWithShape="1">
          <a:blip r:embed="rId4">
            <a:alphaModFix/>
          </a:blip>
          <a:srcRect l="36809" t="17864" r="40329" b="68394"/>
          <a:stretch/>
        </p:blipFill>
        <p:spPr>
          <a:xfrm>
            <a:off x="838200" y="1653750"/>
            <a:ext cx="5100677" cy="159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23f9441c0c2_0_31"/>
          <p:cNvPicPr preferRelativeResize="0"/>
          <p:nvPr/>
        </p:nvPicPr>
        <p:blipFill rotWithShape="1">
          <a:blip r:embed="rId4">
            <a:alphaModFix/>
          </a:blip>
          <a:srcRect l="59827" t="61683" r="17310" b="10472"/>
          <a:stretch/>
        </p:blipFill>
        <p:spPr>
          <a:xfrm>
            <a:off x="838200" y="3252770"/>
            <a:ext cx="5100677" cy="3240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3f9441c0c2_0_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dirty="0"/>
              <a:t>From bench to bedside</a:t>
            </a:r>
          </a:p>
        </p:txBody>
      </p:sp>
      <p:pic>
        <p:nvPicPr>
          <p:cNvPr id="377" name="Google Shape;377;g23f9441c0c2_0_45"/>
          <p:cNvPicPr preferRelativeResize="0"/>
          <p:nvPr/>
        </p:nvPicPr>
        <p:blipFill rotWithShape="1">
          <a:blip r:embed="rId3">
            <a:alphaModFix/>
          </a:blip>
          <a:srcRect l="28378" t="27219" r="32430" b="51923"/>
          <a:stretch/>
        </p:blipFill>
        <p:spPr>
          <a:xfrm>
            <a:off x="455400" y="2193320"/>
            <a:ext cx="5640600" cy="179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23f9441c0c2_0_45"/>
          <p:cNvPicPr preferRelativeResize="0"/>
          <p:nvPr/>
        </p:nvPicPr>
        <p:blipFill rotWithShape="1">
          <a:blip r:embed="rId4">
            <a:alphaModFix/>
          </a:blip>
          <a:srcRect l="29374" t="33430" r="30187" b="41718"/>
          <a:stretch/>
        </p:blipFill>
        <p:spPr>
          <a:xfrm>
            <a:off x="455400" y="3989482"/>
            <a:ext cx="5640600" cy="214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23f9441c0c2_0_45"/>
          <p:cNvPicPr preferRelativeResize="0"/>
          <p:nvPr/>
        </p:nvPicPr>
        <p:blipFill rotWithShape="1">
          <a:blip r:embed="rId5">
            <a:alphaModFix/>
          </a:blip>
          <a:srcRect l="30778" t="18327" r="29032" b="55480"/>
          <a:stretch/>
        </p:blipFill>
        <p:spPr>
          <a:xfrm>
            <a:off x="6735149" y="1522865"/>
            <a:ext cx="4900003" cy="179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23f9441c0c2_0_45"/>
          <p:cNvPicPr preferRelativeResize="0"/>
          <p:nvPr/>
        </p:nvPicPr>
        <p:blipFill rotWithShape="1">
          <a:blip r:embed="rId6">
            <a:alphaModFix/>
          </a:blip>
          <a:srcRect l="27905" t="26506" r="49330" b="44858"/>
          <a:stretch/>
        </p:blipFill>
        <p:spPr>
          <a:xfrm>
            <a:off x="6633701" y="3319026"/>
            <a:ext cx="5001451" cy="353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49032" y="1290069"/>
            <a:ext cx="921211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>
                <a:solidFill>
                  <a:srgbClr val="810F4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Phase 3 study in previously untreated patients with advanced melanoma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57145" y="1763455"/>
            <a:ext cx="6219825" cy="2684145"/>
          </a:xfrm>
          <a:custGeom>
            <a:avLst/>
            <a:gdLst/>
            <a:ahLst/>
            <a:cxnLst/>
            <a:rect l="l" t="t" r="r" b="b"/>
            <a:pathLst>
              <a:path w="6219825" h="2684145">
                <a:moveTo>
                  <a:pt x="47243" y="2636519"/>
                </a:moveTo>
                <a:lnTo>
                  <a:pt x="47243" y="0"/>
                </a:lnTo>
              </a:path>
              <a:path w="6219825" h="2684145">
                <a:moveTo>
                  <a:pt x="0" y="2636519"/>
                </a:moveTo>
                <a:lnTo>
                  <a:pt x="47243" y="2636519"/>
                </a:lnTo>
              </a:path>
              <a:path w="6219825" h="2684145">
                <a:moveTo>
                  <a:pt x="0" y="2109216"/>
                </a:moveTo>
                <a:lnTo>
                  <a:pt x="47243" y="2109216"/>
                </a:lnTo>
              </a:path>
              <a:path w="6219825" h="2684145">
                <a:moveTo>
                  <a:pt x="0" y="1581911"/>
                </a:moveTo>
                <a:lnTo>
                  <a:pt x="47243" y="1581911"/>
                </a:lnTo>
              </a:path>
              <a:path w="6219825" h="2684145">
                <a:moveTo>
                  <a:pt x="0" y="1054607"/>
                </a:moveTo>
                <a:lnTo>
                  <a:pt x="47243" y="1054607"/>
                </a:lnTo>
              </a:path>
              <a:path w="6219825" h="2684145">
                <a:moveTo>
                  <a:pt x="0" y="527303"/>
                </a:moveTo>
                <a:lnTo>
                  <a:pt x="47243" y="527303"/>
                </a:lnTo>
              </a:path>
              <a:path w="6219825" h="2684145">
                <a:moveTo>
                  <a:pt x="0" y="0"/>
                </a:moveTo>
                <a:lnTo>
                  <a:pt x="47243" y="0"/>
                </a:lnTo>
              </a:path>
              <a:path w="6219825" h="2684145">
                <a:moveTo>
                  <a:pt x="47243" y="2636519"/>
                </a:moveTo>
                <a:lnTo>
                  <a:pt x="6219444" y="2636519"/>
                </a:lnTo>
              </a:path>
              <a:path w="6219825" h="2684145">
                <a:moveTo>
                  <a:pt x="47243" y="2636519"/>
                </a:moveTo>
                <a:lnTo>
                  <a:pt x="47243" y="2683763"/>
                </a:lnTo>
              </a:path>
              <a:path w="6219825" h="2684145">
                <a:moveTo>
                  <a:pt x="733044" y="2636519"/>
                </a:moveTo>
                <a:lnTo>
                  <a:pt x="733044" y="2683763"/>
                </a:lnTo>
              </a:path>
              <a:path w="6219825" h="2684145">
                <a:moveTo>
                  <a:pt x="1418844" y="2636519"/>
                </a:moveTo>
                <a:lnTo>
                  <a:pt x="1418844" y="2683763"/>
                </a:lnTo>
              </a:path>
              <a:path w="6219825" h="2684145">
                <a:moveTo>
                  <a:pt x="2104644" y="2636519"/>
                </a:moveTo>
                <a:lnTo>
                  <a:pt x="2104644" y="2683763"/>
                </a:lnTo>
              </a:path>
              <a:path w="6219825" h="2684145">
                <a:moveTo>
                  <a:pt x="2790444" y="2636519"/>
                </a:moveTo>
                <a:lnTo>
                  <a:pt x="2790444" y="2683763"/>
                </a:lnTo>
              </a:path>
              <a:path w="6219825" h="2684145">
                <a:moveTo>
                  <a:pt x="3476244" y="2636519"/>
                </a:moveTo>
                <a:lnTo>
                  <a:pt x="3476244" y="2683763"/>
                </a:lnTo>
              </a:path>
              <a:path w="6219825" h="2684145">
                <a:moveTo>
                  <a:pt x="4162044" y="2636519"/>
                </a:moveTo>
                <a:lnTo>
                  <a:pt x="4162044" y="2683763"/>
                </a:lnTo>
              </a:path>
              <a:path w="6219825" h="2684145">
                <a:moveTo>
                  <a:pt x="4847844" y="2636519"/>
                </a:moveTo>
                <a:lnTo>
                  <a:pt x="4847844" y="2683763"/>
                </a:lnTo>
              </a:path>
              <a:path w="6219825" h="2684145">
                <a:moveTo>
                  <a:pt x="5533644" y="2636519"/>
                </a:moveTo>
                <a:lnTo>
                  <a:pt x="5533644" y="2683763"/>
                </a:lnTo>
              </a:path>
              <a:path w="6219825" h="2684145">
                <a:moveTo>
                  <a:pt x="6219444" y="2636519"/>
                </a:moveTo>
                <a:lnTo>
                  <a:pt x="6219444" y="2683763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88996" y="4284912"/>
            <a:ext cx="952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0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19528" y="3757607"/>
            <a:ext cx="1657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20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19528" y="3229923"/>
            <a:ext cx="1657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40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19528" y="2702619"/>
            <a:ext cx="1657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60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49703" y="1647757"/>
            <a:ext cx="235585" cy="735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1</a:t>
            </a:r>
            <a:r>
              <a:rPr sz="1200" spc="-135" dirty="0">
                <a:latin typeface="Arial MT"/>
                <a:cs typeface="Arial MT"/>
              </a:rPr>
              <a:t>0</a:t>
            </a:r>
            <a:r>
              <a:rPr sz="1200" spc="-125" dirty="0">
                <a:latin typeface="Arial MT"/>
                <a:cs typeface="Arial MT"/>
              </a:rPr>
              <a:t>0</a:t>
            </a:r>
            <a:endParaRPr sz="12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>
              <a:latin typeface="Arial MT"/>
              <a:cs typeface="Arial MT"/>
            </a:endParaRPr>
          </a:p>
          <a:p>
            <a:pPr marL="81915">
              <a:spcBef>
                <a:spcPts val="1100"/>
              </a:spcBef>
            </a:pPr>
            <a:r>
              <a:rPr sz="1200" spc="-125" dirty="0">
                <a:latin typeface="Arial MT"/>
                <a:cs typeface="Arial MT"/>
              </a:rPr>
              <a:t>80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56889" y="4469824"/>
            <a:ext cx="952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0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42689" y="4469824"/>
            <a:ext cx="952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28870" y="4469824"/>
            <a:ext cx="952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6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14925" y="4469824"/>
            <a:ext cx="952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9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66054" y="4469824"/>
            <a:ext cx="1657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12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52109" y="4469824"/>
            <a:ext cx="1657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15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37909" y="4469824"/>
            <a:ext cx="1657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18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23962" y="4469824"/>
            <a:ext cx="1657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21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509762" y="4469824"/>
            <a:ext cx="1657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24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95944" y="4469824"/>
            <a:ext cx="1657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27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61635" y="4619318"/>
            <a:ext cx="54673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b="1" spc="-185" dirty="0"/>
              <a:t>Mo</a:t>
            </a:r>
            <a:r>
              <a:rPr b="1" spc="-155" dirty="0"/>
              <a:t>n</a:t>
            </a:r>
            <a:r>
              <a:rPr b="1" spc="-125" dirty="0"/>
              <a:t>ths</a:t>
            </a:r>
            <a:endParaRPr dirty="0"/>
          </a:p>
        </p:txBody>
      </p:sp>
      <p:grpSp>
        <p:nvGrpSpPr>
          <p:cNvPr id="21" name="object 21"/>
          <p:cNvGrpSpPr/>
          <p:nvPr/>
        </p:nvGrpSpPr>
        <p:grpSpPr>
          <a:xfrm>
            <a:off x="3323844" y="1931741"/>
            <a:ext cx="5886450" cy="2354580"/>
            <a:chOff x="1799844" y="1777631"/>
            <a:chExt cx="5886450" cy="2354580"/>
          </a:xfrm>
        </p:grpSpPr>
        <p:sp>
          <p:nvSpPr>
            <p:cNvPr id="22" name="object 22"/>
            <p:cNvSpPr/>
            <p:nvPr/>
          </p:nvSpPr>
          <p:spPr>
            <a:xfrm>
              <a:off x="1822731" y="1777631"/>
              <a:ext cx="5559425" cy="2354580"/>
            </a:xfrm>
            <a:custGeom>
              <a:avLst/>
              <a:gdLst/>
              <a:ahLst/>
              <a:cxnLst/>
              <a:rect l="l" t="t" r="r" b="b"/>
              <a:pathLst>
                <a:path w="5559425" h="2354579">
                  <a:moveTo>
                    <a:pt x="4680645" y="2299797"/>
                  </a:moveTo>
                  <a:lnTo>
                    <a:pt x="4680645" y="2335106"/>
                  </a:lnTo>
                  <a:lnTo>
                    <a:pt x="4699716" y="2354192"/>
                  </a:lnTo>
                  <a:lnTo>
                    <a:pt x="5558926" y="2354192"/>
                  </a:lnTo>
                  <a:lnTo>
                    <a:pt x="5558926" y="2335106"/>
                  </a:lnTo>
                  <a:lnTo>
                    <a:pt x="4718787" y="2335106"/>
                  </a:lnTo>
                  <a:lnTo>
                    <a:pt x="4702575" y="2318882"/>
                  </a:lnTo>
                  <a:lnTo>
                    <a:pt x="4699716" y="2318882"/>
                  </a:lnTo>
                  <a:lnTo>
                    <a:pt x="4680645" y="2299797"/>
                  </a:lnTo>
                  <a:close/>
                </a:path>
                <a:path w="5559425" h="2354579">
                  <a:moveTo>
                    <a:pt x="4718787" y="2316021"/>
                  </a:moveTo>
                  <a:lnTo>
                    <a:pt x="4699716" y="2316021"/>
                  </a:lnTo>
                  <a:lnTo>
                    <a:pt x="4718787" y="2335106"/>
                  </a:lnTo>
                  <a:lnTo>
                    <a:pt x="4718787" y="2316021"/>
                  </a:lnTo>
                  <a:close/>
                </a:path>
                <a:path w="5559425" h="2354579">
                  <a:moveTo>
                    <a:pt x="5558926" y="2316021"/>
                  </a:moveTo>
                  <a:lnTo>
                    <a:pt x="4718787" y="2316021"/>
                  </a:lnTo>
                  <a:lnTo>
                    <a:pt x="4718787" y="2335106"/>
                  </a:lnTo>
                  <a:lnTo>
                    <a:pt x="5558926" y="2335106"/>
                  </a:lnTo>
                  <a:lnTo>
                    <a:pt x="5558926" y="2316021"/>
                  </a:lnTo>
                  <a:close/>
                </a:path>
                <a:path w="5559425" h="2354579">
                  <a:moveTo>
                    <a:pt x="3926325" y="2245402"/>
                  </a:moveTo>
                  <a:lnTo>
                    <a:pt x="3926325" y="2299797"/>
                  </a:lnTo>
                  <a:lnTo>
                    <a:pt x="3945396" y="2318882"/>
                  </a:lnTo>
                  <a:lnTo>
                    <a:pt x="4680645" y="2318882"/>
                  </a:lnTo>
                  <a:lnTo>
                    <a:pt x="4680645" y="2299797"/>
                  </a:lnTo>
                  <a:lnTo>
                    <a:pt x="3964467" y="2299797"/>
                  </a:lnTo>
                  <a:lnTo>
                    <a:pt x="3945396" y="2280711"/>
                  </a:lnTo>
                  <a:lnTo>
                    <a:pt x="3964467" y="2280711"/>
                  </a:lnTo>
                  <a:lnTo>
                    <a:pt x="3964467" y="2264488"/>
                  </a:lnTo>
                  <a:lnTo>
                    <a:pt x="3945396" y="2264488"/>
                  </a:lnTo>
                  <a:lnTo>
                    <a:pt x="3926325" y="2245402"/>
                  </a:lnTo>
                  <a:close/>
                </a:path>
                <a:path w="5559425" h="2354579">
                  <a:moveTo>
                    <a:pt x="4699716" y="2280711"/>
                  </a:moveTo>
                  <a:lnTo>
                    <a:pt x="3964467" y="2280711"/>
                  </a:lnTo>
                  <a:lnTo>
                    <a:pt x="3964467" y="2299797"/>
                  </a:lnTo>
                  <a:lnTo>
                    <a:pt x="4680645" y="2299797"/>
                  </a:lnTo>
                  <a:lnTo>
                    <a:pt x="4699716" y="2318882"/>
                  </a:lnTo>
                  <a:lnTo>
                    <a:pt x="4702575" y="2318882"/>
                  </a:lnTo>
                  <a:lnTo>
                    <a:pt x="4699716" y="2316021"/>
                  </a:lnTo>
                  <a:lnTo>
                    <a:pt x="4718787" y="2316021"/>
                  </a:lnTo>
                  <a:lnTo>
                    <a:pt x="4718787" y="2299797"/>
                  </a:lnTo>
                  <a:lnTo>
                    <a:pt x="4699716" y="2280711"/>
                  </a:lnTo>
                  <a:close/>
                </a:path>
                <a:path w="5559425" h="2354579">
                  <a:moveTo>
                    <a:pt x="3964467" y="2280711"/>
                  </a:moveTo>
                  <a:lnTo>
                    <a:pt x="3945396" y="2280711"/>
                  </a:lnTo>
                  <a:lnTo>
                    <a:pt x="3964467" y="2299797"/>
                  </a:lnTo>
                  <a:lnTo>
                    <a:pt x="3964467" y="2280711"/>
                  </a:lnTo>
                  <a:close/>
                </a:path>
                <a:path w="5559425" h="2354579">
                  <a:moveTo>
                    <a:pt x="3378861" y="2191005"/>
                  </a:moveTo>
                  <a:lnTo>
                    <a:pt x="3378861" y="2245402"/>
                  </a:lnTo>
                  <a:lnTo>
                    <a:pt x="3397932" y="2264488"/>
                  </a:lnTo>
                  <a:lnTo>
                    <a:pt x="3926325" y="2264488"/>
                  </a:lnTo>
                  <a:lnTo>
                    <a:pt x="3926325" y="2245402"/>
                  </a:lnTo>
                  <a:lnTo>
                    <a:pt x="3417003" y="2245402"/>
                  </a:lnTo>
                  <a:lnTo>
                    <a:pt x="3397932" y="2226322"/>
                  </a:lnTo>
                  <a:lnTo>
                    <a:pt x="3417003" y="2226322"/>
                  </a:lnTo>
                  <a:lnTo>
                    <a:pt x="3417003" y="2210095"/>
                  </a:lnTo>
                  <a:lnTo>
                    <a:pt x="3397932" y="2210095"/>
                  </a:lnTo>
                  <a:lnTo>
                    <a:pt x="3378861" y="2191005"/>
                  </a:lnTo>
                  <a:close/>
                </a:path>
                <a:path w="5559425" h="2354579">
                  <a:moveTo>
                    <a:pt x="3945396" y="2226322"/>
                  </a:moveTo>
                  <a:lnTo>
                    <a:pt x="3417003" y="2226322"/>
                  </a:lnTo>
                  <a:lnTo>
                    <a:pt x="3417003" y="2245402"/>
                  </a:lnTo>
                  <a:lnTo>
                    <a:pt x="3926325" y="2245402"/>
                  </a:lnTo>
                  <a:lnTo>
                    <a:pt x="3945396" y="2264488"/>
                  </a:lnTo>
                  <a:lnTo>
                    <a:pt x="3964467" y="2264488"/>
                  </a:lnTo>
                  <a:lnTo>
                    <a:pt x="3964467" y="2245402"/>
                  </a:lnTo>
                  <a:lnTo>
                    <a:pt x="3945396" y="2226322"/>
                  </a:lnTo>
                  <a:close/>
                </a:path>
                <a:path w="5559425" h="2354579">
                  <a:moveTo>
                    <a:pt x="3417003" y="2226322"/>
                  </a:moveTo>
                  <a:lnTo>
                    <a:pt x="3397932" y="2226322"/>
                  </a:lnTo>
                  <a:lnTo>
                    <a:pt x="3417003" y="2245402"/>
                  </a:lnTo>
                  <a:lnTo>
                    <a:pt x="3417003" y="2226322"/>
                  </a:lnTo>
                  <a:close/>
                </a:path>
                <a:path w="5559425" h="2354579">
                  <a:moveTo>
                    <a:pt x="2739857" y="2150931"/>
                  </a:moveTo>
                  <a:lnTo>
                    <a:pt x="2739857" y="2191005"/>
                  </a:lnTo>
                  <a:lnTo>
                    <a:pt x="2758928" y="2210095"/>
                  </a:lnTo>
                  <a:lnTo>
                    <a:pt x="3378861" y="2210095"/>
                  </a:lnTo>
                  <a:lnTo>
                    <a:pt x="3378861" y="2191005"/>
                  </a:lnTo>
                  <a:lnTo>
                    <a:pt x="2777999" y="2191005"/>
                  </a:lnTo>
                  <a:lnTo>
                    <a:pt x="2758928" y="2171916"/>
                  </a:lnTo>
                  <a:lnTo>
                    <a:pt x="2777999" y="2171916"/>
                  </a:lnTo>
                  <a:lnTo>
                    <a:pt x="2777999" y="2170008"/>
                  </a:lnTo>
                  <a:lnTo>
                    <a:pt x="2758928" y="2170008"/>
                  </a:lnTo>
                  <a:lnTo>
                    <a:pt x="2739857" y="2150931"/>
                  </a:lnTo>
                  <a:close/>
                </a:path>
                <a:path w="5559425" h="2354579">
                  <a:moveTo>
                    <a:pt x="3397932" y="2171916"/>
                  </a:moveTo>
                  <a:lnTo>
                    <a:pt x="2777999" y="2171916"/>
                  </a:lnTo>
                  <a:lnTo>
                    <a:pt x="2777999" y="2191005"/>
                  </a:lnTo>
                  <a:lnTo>
                    <a:pt x="3378861" y="2191005"/>
                  </a:lnTo>
                  <a:lnTo>
                    <a:pt x="3397932" y="2210095"/>
                  </a:lnTo>
                  <a:lnTo>
                    <a:pt x="3417003" y="2210095"/>
                  </a:lnTo>
                  <a:lnTo>
                    <a:pt x="3417003" y="2191005"/>
                  </a:lnTo>
                  <a:lnTo>
                    <a:pt x="3397932" y="2171916"/>
                  </a:lnTo>
                  <a:close/>
                </a:path>
                <a:path w="5559425" h="2354579">
                  <a:moveTo>
                    <a:pt x="2777999" y="2171916"/>
                  </a:moveTo>
                  <a:lnTo>
                    <a:pt x="2758928" y="2171916"/>
                  </a:lnTo>
                  <a:lnTo>
                    <a:pt x="2777999" y="2191005"/>
                  </a:lnTo>
                  <a:lnTo>
                    <a:pt x="2777999" y="2171916"/>
                  </a:lnTo>
                  <a:close/>
                </a:path>
                <a:path w="5559425" h="2354579">
                  <a:moveTo>
                    <a:pt x="2224942" y="2072679"/>
                  </a:moveTo>
                  <a:lnTo>
                    <a:pt x="2224942" y="2150931"/>
                  </a:lnTo>
                  <a:lnTo>
                    <a:pt x="2244013" y="2170008"/>
                  </a:lnTo>
                  <a:lnTo>
                    <a:pt x="2739857" y="2170008"/>
                  </a:lnTo>
                  <a:lnTo>
                    <a:pt x="2739857" y="2150931"/>
                  </a:lnTo>
                  <a:lnTo>
                    <a:pt x="2263083" y="2150931"/>
                  </a:lnTo>
                  <a:lnTo>
                    <a:pt x="2244013" y="2131842"/>
                  </a:lnTo>
                  <a:lnTo>
                    <a:pt x="2263083" y="2131842"/>
                  </a:lnTo>
                  <a:lnTo>
                    <a:pt x="2263083" y="2091756"/>
                  </a:lnTo>
                  <a:lnTo>
                    <a:pt x="2244013" y="2091756"/>
                  </a:lnTo>
                  <a:lnTo>
                    <a:pt x="2224942" y="2072679"/>
                  </a:lnTo>
                  <a:close/>
                </a:path>
                <a:path w="5559425" h="2354579">
                  <a:moveTo>
                    <a:pt x="2758928" y="2131842"/>
                  </a:moveTo>
                  <a:lnTo>
                    <a:pt x="2263083" y="2131842"/>
                  </a:lnTo>
                  <a:lnTo>
                    <a:pt x="2263083" y="2150931"/>
                  </a:lnTo>
                  <a:lnTo>
                    <a:pt x="2739857" y="2150931"/>
                  </a:lnTo>
                  <a:lnTo>
                    <a:pt x="2758928" y="2170008"/>
                  </a:lnTo>
                  <a:lnTo>
                    <a:pt x="2777999" y="2170008"/>
                  </a:lnTo>
                  <a:lnTo>
                    <a:pt x="2777999" y="2150931"/>
                  </a:lnTo>
                  <a:lnTo>
                    <a:pt x="2758928" y="2131842"/>
                  </a:lnTo>
                  <a:close/>
                </a:path>
                <a:path w="5559425" h="2354579">
                  <a:moveTo>
                    <a:pt x="2263083" y="2131842"/>
                  </a:moveTo>
                  <a:lnTo>
                    <a:pt x="2244013" y="2131842"/>
                  </a:lnTo>
                  <a:lnTo>
                    <a:pt x="2263083" y="2150931"/>
                  </a:lnTo>
                  <a:lnTo>
                    <a:pt x="2263083" y="2131842"/>
                  </a:lnTo>
                  <a:close/>
                </a:path>
                <a:path w="5559425" h="2354579">
                  <a:moveTo>
                    <a:pt x="1867298" y="2030685"/>
                  </a:moveTo>
                  <a:lnTo>
                    <a:pt x="1867298" y="2072679"/>
                  </a:lnTo>
                  <a:lnTo>
                    <a:pt x="1886369" y="2091756"/>
                  </a:lnTo>
                  <a:lnTo>
                    <a:pt x="2224942" y="2091756"/>
                  </a:lnTo>
                  <a:lnTo>
                    <a:pt x="2224942" y="2072679"/>
                  </a:lnTo>
                  <a:lnTo>
                    <a:pt x="1905440" y="2072679"/>
                  </a:lnTo>
                  <a:lnTo>
                    <a:pt x="1886369" y="2053590"/>
                  </a:lnTo>
                  <a:lnTo>
                    <a:pt x="1905440" y="2053590"/>
                  </a:lnTo>
                  <a:lnTo>
                    <a:pt x="1905440" y="2049774"/>
                  </a:lnTo>
                  <a:lnTo>
                    <a:pt x="1886369" y="2049774"/>
                  </a:lnTo>
                  <a:lnTo>
                    <a:pt x="1867298" y="2030685"/>
                  </a:lnTo>
                  <a:close/>
                </a:path>
                <a:path w="5559425" h="2354579">
                  <a:moveTo>
                    <a:pt x="2244013" y="2053590"/>
                  </a:moveTo>
                  <a:lnTo>
                    <a:pt x="1905440" y="2053590"/>
                  </a:lnTo>
                  <a:lnTo>
                    <a:pt x="1905440" y="2072679"/>
                  </a:lnTo>
                  <a:lnTo>
                    <a:pt x="2224942" y="2072679"/>
                  </a:lnTo>
                  <a:lnTo>
                    <a:pt x="2244013" y="2091756"/>
                  </a:lnTo>
                  <a:lnTo>
                    <a:pt x="2263083" y="2091756"/>
                  </a:lnTo>
                  <a:lnTo>
                    <a:pt x="2263083" y="2072679"/>
                  </a:lnTo>
                  <a:lnTo>
                    <a:pt x="2244013" y="2053590"/>
                  </a:lnTo>
                  <a:close/>
                </a:path>
                <a:path w="5559425" h="2354579">
                  <a:moveTo>
                    <a:pt x="1905440" y="2053590"/>
                  </a:moveTo>
                  <a:lnTo>
                    <a:pt x="1886369" y="2053590"/>
                  </a:lnTo>
                  <a:lnTo>
                    <a:pt x="1905440" y="2072679"/>
                  </a:lnTo>
                  <a:lnTo>
                    <a:pt x="1905440" y="2053590"/>
                  </a:lnTo>
                  <a:close/>
                </a:path>
                <a:path w="5559425" h="2354579">
                  <a:moveTo>
                    <a:pt x="1716637" y="1979152"/>
                  </a:moveTo>
                  <a:lnTo>
                    <a:pt x="1716637" y="2030685"/>
                  </a:lnTo>
                  <a:lnTo>
                    <a:pt x="1735708" y="2049774"/>
                  </a:lnTo>
                  <a:lnTo>
                    <a:pt x="1867298" y="2049774"/>
                  </a:lnTo>
                  <a:lnTo>
                    <a:pt x="1867298" y="2030685"/>
                  </a:lnTo>
                  <a:lnTo>
                    <a:pt x="1754779" y="2030685"/>
                  </a:lnTo>
                  <a:lnTo>
                    <a:pt x="1735708" y="2011595"/>
                  </a:lnTo>
                  <a:lnTo>
                    <a:pt x="1754779" y="2011595"/>
                  </a:lnTo>
                  <a:lnTo>
                    <a:pt x="1754779" y="1998242"/>
                  </a:lnTo>
                  <a:lnTo>
                    <a:pt x="1735708" y="1998242"/>
                  </a:lnTo>
                  <a:lnTo>
                    <a:pt x="1716637" y="1979152"/>
                  </a:lnTo>
                  <a:close/>
                </a:path>
                <a:path w="5559425" h="2354579">
                  <a:moveTo>
                    <a:pt x="1886369" y="2011595"/>
                  </a:moveTo>
                  <a:lnTo>
                    <a:pt x="1754779" y="2011595"/>
                  </a:lnTo>
                  <a:lnTo>
                    <a:pt x="1754779" y="2030685"/>
                  </a:lnTo>
                  <a:lnTo>
                    <a:pt x="1867298" y="2030685"/>
                  </a:lnTo>
                  <a:lnTo>
                    <a:pt x="1886369" y="2049774"/>
                  </a:lnTo>
                  <a:lnTo>
                    <a:pt x="1905440" y="2049774"/>
                  </a:lnTo>
                  <a:lnTo>
                    <a:pt x="1905440" y="2030685"/>
                  </a:lnTo>
                  <a:lnTo>
                    <a:pt x="1886369" y="2011595"/>
                  </a:lnTo>
                  <a:close/>
                </a:path>
                <a:path w="5559425" h="2354579">
                  <a:moveTo>
                    <a:pt x="1754779" y="2011595"/>
                  </a:moveTo>
                  <a:lnTo>
                    <a:pt x="1735708" y="2011595"/>
                  </a:lnTo>
                  <a:lnTo>
                    <a:pt x="1754779" y="2030685"/>
                  </a:lnTo>
                  <a:lnTo>
                    <a:pt x="1754779" y="2011595"/>
                  </a:lnTo>
                  <a:close/>
                </a:path>
                <a:path w="5559425" h="2354579">
                  <a:moveTo>
                    <a:pt x="1547796" y="1930481"/>
                  </a:moveTo>
                  <a:lnTo>
                    <a:pt x="1547796" y="1979152"/>
                  </a:lnTo>
                  <a:lnTo>
                    <a:pt x="1566867" y="1998242"/>
                  </a:lnTo>
                  <a:lnTo>
                    <a:pt x="1716637" y="1998242"/>
                  </a:lnTo>
                  <a:lnTo>
                    <a:pt x="1716637" y="1979152"/>
                  </a:lnTo>
                  <a:lnTo>
                    <a:pt x="1585937" y="1979152"/>
                  </a:lnTo>
                  <a:lnTo>
                    <a:pt x="1566867" y="1960063"/>
                  </a:lnTo>
                  <a:lnTo>
                    <a:pt x="1585937" y="1960063"/>
                  </a:lnTo>
                  <a:lnTo>
                    <a:pt x="1585937" y="1949571"/>
                  </a:lnTo>
                  <a:lnTo>
                    <a:pt x="1566867" y="1949571"/>
                  </a:lnTo>
                  <a:lnTo>
                    <a:pt x="1547796" y="1930481"/>
                  </a:lnTo>
                  <a:close/>
                </a:path>
                <a:path w="5559425" h="2354579">
                  <a:moveTo>
                    <a:pt x="1735708" y="1960063"/>
                  </a:moveTo>
                  <a:lnTo>
                    <a:pt x="1585937" y="1960063"/>
                  </a:lnTo>
                  <a:lnTo>
                    <a:pt x="1585937" y="1979152"/>
                  </a:lnTo>
                  <a:lnTo>
                    <a:pt x="1716637" y="1979152"/>
                  </a:lnTo>
                  <a:lnTo>
                    <a:pt x="1735708" y="1998242"/>
                  </a:lnTo>
                  <a:lnTo>
                    <a:pt x="1754779" y="1998242"/>
                  </a:lnTo>
                  <a:lnTo>
                    <a:pt x="1754779" y="1979152"/>
                  </a:lnTo>
                  <a:lnTo>
                    <a:pt x="1735708" y="1960063"/>
                  </a:lnTo>
                  <a:close/>
                </a:path>
                <a:path w="5559425" h="2354579">
                  <a:moveTo>
                    <a:pt x="1585937" y="1960063"/>
                  </a:moveTo>
                  <a:lnTo>
                    <a:pt x="1566867" y="1960063"/>
                  </a:lnTo>
                  <a:lnTo>
                    <a:pt x="1585937" y="1979152"/>
                  </a:lnTo>
                  <a:lnTo>
                    <a:pt x="1585937" y="1960063"/>
                  </a:lnTo>
                  <a:close/>
                </a:path>
                <a:path w="5559425" h="2354579">
                  <a:moveTo>
                    <a:pt x="1432353" y="1877041"/>
                  </a:moveTo>
                  <a:lnTo>
                    <a:pt x="1432353" y="1930481"/>
                  </a:lnTo>
                  <a:lnTo>
                    <a:pt x="1451551" y="1949571"/>
                  </a:lnTo>
                  <a:lnTo>
                    <a:pt x="1547796" y="1949571"/>
                  </a:lnTo>
                  <a:lnTo>
                    <a:pt x="1547796" y="1930481"/>
                  </a:lnTo>
                  <a:lnTo>
                    <a:pt x="1470622" y="1930481"/>
                  </a:lnTo>
                  <a:lnTo>
                    <a:pt x="1451551" y="1911392"/>
                  </a:lnTo>
                  <a:lnTo>
                    <a:pt x="1470622" y="1911392"/>
                  </a:lnTo>
                  <a:lnTo>
                    <a:pt x="1470622" y="1896131"/>
                  </a:lnTo>
                  <a:lnTo>
                    <a:pt x="1451551" y="1896131"/>
                  </a:lnTo>
                  <a:lnTo>
                    <a:pt x="1432353" y="1877041"/>
                  </a:lnTo>
                  <a:close/>
                </a:path>
                <a:path w="5559425" h="2354579">
                  <a:moveTo>
                    <a:pt x="1566867" y="1911392"/>
                  </a:moveTo>
                  <a:lnTo>
                    <a:pt x="1470622" y="1911392"/>
                  </a:lnTo>
                  <a:lnTo>
                    <a:pt x="1470622" y="1930481"/>
                  </a:lnTo>
                  <a:lnTo>
                    <a:pt x="1547796" y="1930481"/>
                  </a:lnTo>
                  <a:lnTo>
                    <a:pt x="1566867" y="1949571"/>
                  </a:lnTo>
                  <a:lnTo>
                    <a:pt x="1585937" y="1949571"/>
                  </a:lnTo>
                  <a:lnTo>
                    <a:pt x="1585937" y="1930481"/>
                  </a:lnTo>
                  <a:lnTo>
                    <a:pt x="1566867" y="1911392"/>
                  </a:lnTo>
                  <a:close/>
                </a:path>
                <a:path w="5559425" h="2354579">
                  <a:moveTo>
                    <a:pt x="1470622" y="1911392"/>
                  </a:moveTo>
                  <a:lnTo>
                    <a:pt x="1451551" y="1911392"/>
                  </a:lnTo>
                  <a:lnTo>
                    <a:pt x="1470622" y="1930481"/>
                  </a:lnTo>
                  <a:lnTo>
                    <a:pt x="1470622" y="1911392"/>
                  </a:lnTo>
                  <a:close/>
                </a:path>
                <a:path w="5559425" h="2354579">
                  <a:moveTo>
                    <a:pt x="1228332" y="1836014"/>
                  </a:moveTo>
                  <a:lnTo>
                    <a:pt x="1228332" y="1877041"/>
                  </a:lnTo>
                  <a:lnTo>
                    <a:pt x="1247403" y="1896131"/>
                  </a:lnTo>
                  <a:lnTo>
                    <a:pt x="1432353" y="1896131"/>
                  </a:lnTo>
                  <a:lnTo>
                    <a:pt x="1432353" y="1877041"/>
                  </a:lnTo>
                  <a:lnTo>
                    <a:pt x="1266435" y="1877041"/>
                  </a:lnTo>
                  <a:lnTo>
                    <a:pt x="1247403" y="1857952"/>
                  </a:lnTo>
                  <a:lnTo>
                    <a:pt x="1266435" y="1857952"/>
                  </a:lnTo>
                  <a:lnTo>
                    <a:pt x="1266435" y="1855091"/>
                  </a:lnTo>
                  <a:lnTo>
                    <a:pt x="1247403" y="1855091"/>
                  </a:lnTo>
                  <a:lnTo>
                    <a:pt x="1228332" y="1836014"/>
                  </a:lnTo>
                  <a:close/>
                </a:path>
                <a:path w="5559425" h="2354579">
                  <a:moveTo>
                    <a:pt x="1451551" y="1857952"/>
                  </a:moveTo>
                  <a:lnTo>
                    <a:pt x="1266435" y="1857952"/>
                  </a:lnTo>
                  <a:lnTo>
                    <a:pt x="1266435" y="1877041"/>
                  </a:lnTo>
                  <a:lnTo>
                    <a:pt x="1432353" y="1877041"/>
                  </a:lnTo>
                  <a:lnTo>
                    <a:pt x="1451551" y="1896131"/>
                  </a:lnTo>
                  <a:lnTo>
                    <a:pt x="1470622" y="1896131"/>
                  </a:lnTo>
                  <a:lnTo>
                    <a:pt x="1470622" y="1877041"/>
                  </a:lnTo>
                  <a:lnTo>
                    <a:pt x="1451551" y="1857952"/>
                  </a:lnTo>
                  <a:close/>
                </a:path>
                <a:path w="5559425" h="2354579">
                  <a:moveTo>
                    <a:pt x="1266435" y="1857952"/>
                  </a:moveTo>
                  <a:lnTo>
                    <a:pt x="1247403" y="1857952"/>
                  </a:lnTo>
                  <a:lnTo>
                    <a:pt x="1266435" y="1877041"/>
                  </a:lnTo>
                  <a:lnTo>
                    <a:pt x="1266435" y="1857952"/>
                  </a:lnTo>
                  <a:close/>
                </a:path>
                <a:path w="5559425" h="2354579">
                  <a:moveTo>
                    <a:pt x="1170153" y="1773023"/>
                  </a:moveTo>
                  <a:lnTo>
                    <a:pt x="1170153" y="1836014"/>
                  </a:lnTo>
                  <a:lnTo>
                    <a:pt x="1189224" y="1855091"/>
                  </a:lnTo>
                  <a:lnTo>
                    <a:pt x="1228332" y="1855091"/>
                  </a:lnTo>
                  <a:lnTo>
                    <a:pt x="1228332" y="1836014"/>
                  </a:lnTo>
                  <a:lnTo>
                    <a:pt x="1208307" y="1836014"/>
                  </a:lnTo>
                  <a:lnTo>
                    <a:pt x="1189224" y="1816924"/>
                  </a:lnTo>
                  <a:lnTo>
                    <a:pt x="1208307" y="1816924"/>
                  </a:lnTo>
                  <a:lnTo>
                    <a:pt x="1208307" y="1792112"/>
                  </a:lnTo>
                  <a:lnTo>
                    <a:pt x="1189224" y="1792112"/>
                  </a:lnTo>
                  <a:lnTo>
                    <a:pt x="1170153" y="1773023"/>
                  </a:lnTo>
                  <a:close/>
                </a:path>
                <a:path w="5559425" h="2354579">
                  <a:moveTo>
                    <a:pt x="1247403" y="1816924"/>
                  </a:moveTo>
                  <a:lnTo>
                    <a:pt x="1208307" y="1816924"/>
                  </a:lnTo>
                  <a:lnTo>
                    <a:pt x="1208307" y="1836014"/>
                  </a:lnTo>
                  <a:lnTo>
                    <a:pt x="1228332" y="1836014"/>
                  </a:lnTo>
                  <a:lnTo>
                    <a:pt x="1247403" y="1855091"/>
                  </a:lnTo>
                  <a:lnTo>
                    <a:pt x="1266435" y="1855091"/>
                  </a:lnTo>
                  <a:lnTo>
                    <a:pt x="1266435" y="1836014"/>
                  </a:lnTo>
                  <a:lnTo>
                    <a:pt x="1247403" y="1816924"/>
                  </a:lnTo>
                  <a:close/>
                </a:path>
                <a:path w="5559425" h="2354579">
                  <a:moveTo>
                    <a:pt x="1208307" y="1816924"/>
                  </a:moveTo>
                  <a:lnTo>
                    <a:pt x="1189224" y="1816924"/>
                  </a:lnTo>
                  <a:lnTo>
                    <a:pt x="1208307" y="1836014"/>
                  </a:lnTo>
                  <a:lnTo>
                    <a:pt x="1208307" y="1816924"/>
                  </a:lnTo>
                  <a:close/>
                </a:path>
                <a:path w="5559425" h="2354579">
                  <a:moveTo>
                    <a:pt x="1132011" y="1713860"/>
                  </a:moveTo>
                  <a:lnTo>
                    <a:pt x="1132011" y="1773023"/>
                  </a:lnTo>
                  <a:lnTo>
                    <a:pt x="1151082" y="1792112"/>
                  </a:lnTo>
                  <a:lnTo>
                    <a:pt x="1170153" y="1792112"/>
                  </a:lnTo>
                  <a:lnTo>
                    <a:pt x="1170153" y="1773023"/>
                  </a:lnTo>
                  <a:lnTo>
                    <a:pt x="1151082" y="1753933"/>
                  </a:lnTo>
                  <a:lnTo>
                    <a:pt x="1170153" y="1753933"/>
                  </a:lnTo>
                  <a:lnTo>
                    <a:pt x="1170153" y="1732949"/>
                  </a:lnTo>
                  <a:lnTo>
                    <a:pt x="1151082" y="1732949"/>
                  </a:lnTo>
                  <a:lnTo>
                    <a:pt x="1132011" y="1713860"/>
                  </a:lnTo>
                  <a:close/>
                </a:path>
                <a:path w="5559425" h="2354579">
                  <a:moveTo>
                    <a:pt x="1189224" y="1753933"/>
                  </a:moveTo>
                  <a:lnTo>
                    <a:pt x="1170153" y="1753933"/>
                  </a:lnTo>
                  <a:lnTo>
                    <a:pt x="1170153" y="1773023"/>
                  </a:lnTo>
                  <a:lnTo>
                    <a:pt x="1189224" y="1792112"/>
                  </a:lnTo>
                  <a:lnTo>
                    <a:pt x="1208307" y="1792112"/>
                  </a:lnTo>
                  <a:lnTo>
                    <a:pt x="1208307" y="1773023"/>
                  </a:lnTo>
                  <a:lnTo>
                    <a:pt x="1189224" y="1753933"/>
                  </a:lnTo>
                  <a:close/>
                </a:path>
                <a:path w="5559425" h="2354579">
                  <a:moveTo>
                    <a:pt x="1170153" y="1753933"/>
                  </a:moveTo>
                  <a:lnTo>
                    <a:pt x="1151082" y="1753933"/>
                  </a:lnTo>
                  <a:lnTo>
                    <a:pt x="1170153" y="1773023"/>
                  </a:lnTo>
                  <a:lnTo>
                    <a:pt x="1170153" y="1753933"/>
                  </a:lnTo>
                  <a:close/>
                </a:path>
                <a:path w="5559425" h="2354579">
                  <a:moveTo>
                    <a:pt x="905028" y="1579306"/>
                  </a:moveTo>
                  <a:lnTo>
                    <a:pt x="905028" y="1713860"/>
                  </a:lnTo>
                  <a:lnTo>
                    <a:pt x="924112" y="1732949"/>
                  </a:lnTo>
                  <a:lnTo>
                    <a:pt x="1132011" y="1732949"/>
                  </a:lnTo>
                  <a:lnTo>
                    <a:pt x="1132011" y="1713860"/>
                  </a:lnTo>
                  <a:lnTo>
                    <a:pt x="943183" y="1713860"/>
                  </a:lnTo>
                  <a:lnTo>
                    <a:pt x="924112" y="1694770"/>
                  </a:lnTo>
                  <a:lnTo>
                    <a:pt x="943183" y="1694770"/>
                  </a:lnTo>
                  <a:lnTo>
                    <a:pt x="943183" y="1598395"/>
                  </a:lnTo>
                  <a:lnTo>
                    <a:pt x="924112" y="1598395"/>
                  </a:lnTo>
                  <a:lnTo>
                    <a:pt x="905028" y="1579306"/>
                  </a:lnTo>
                  <a:close/>
                </a:path>
                <a:path w="5559425" h="2354579">
                  <a:moveTo>
                    <a:pt x="1151082" y="1694770"/>
                  </a:moveTo>
                  <a:lnTo>
                    <a:pt x="943183" y="1694770"/>
                  </a:lnTo>
                  <a:lnTo>
                    <a:pt x="943183" y="1713860"/>
                  </a:lnTo>
                  <a:lnTo>
                    <a:pt x="1132011" y="1713860"/>
                  </a:lnTo>
                  <a:lnTo>
                    <a:pt x="1151082" y="1732949"/>
                  </a:lnTo>
                  <a:lnTo>
                    <a:pt x="1170153" y="1732949"/>
                  </a:lnTo>
                  <a:lnTo>
                    <a:pt x="1170153" y="1713860"/>
                  </a:lnTo>
                  <a:lnTo>
                    <a:pt x="1151082" y="1694770"/>
                  </a:lnTo>
                  <a:close/>
                </a:path>
                <a:path w="5559425" h="2354579">
                  <a:moveTo>
                    <a:pt x="943183" y="1694770"/>
                  </a:moveTo>
                  <a:lnTo>
                    <a:pt x="924112" y="1694770"/>
                  </a:lnTo>
                  <a:lnTo>
                    <a:pt x="943183" y="1713860"/>
                  </a:lnTo>
                  <a:lnTo>
                    <a:pt x="943183" y="1694770"/>
                  </a:lnTo>
                  <a:close/>
                </a:path>
                <a:path w="5559425" h="2354579">
                  <a:moveTo>
                    <a:pt x="860211" y="1483871"/>
                  </a:moveTo>
                  <a:lnTo>
                    <a:pt x="860211" y="1579306"/>
                  </a:lnTo>
                  <a:lnTo>
                    <a:pt x="879282" y="1598395"/>
                  </a:lnTo>
                  <a:lnTo>
                    <a:pt x="905028" y="1598395"/>
                  </a:lnTo>
                  <a:lnTo>
                    <a:pt x="905028" y="1579306"/>
                  </a:lnTo>
                  <a:lnTo>
                    <a:pt x="898353" y="1579306"/>
                  </a:lnTo>
                  <a:lnTo>
                    <a:pt x="879282" y="1560216"/>
                  </a:lnTo>
                  <a:lnTo>
                    <a:pt x="898353" y="1560216"/>
                  </a:lnTo>
                  <a:lnTo>
                    <a:pt x="898353" y="1502961"/>
                  </a:lnTo>
                  <a:lnTo>
                    <a:pt x="879282" y="1502961"/>
                  </a:lnTo>
                  <a:lnTo>
                    <a:pt x="860211" y="1483871"/>
                  </a:lnTo>
                  <a:close/>
                </a:path>
                <a:path w="5559425" h="2354579">
                  <a:moveTo>
                    <a:pt x="924112" y="1560216"/>
                  </a:moveTo>
                  <a:lnTo>
                    <a:pt x="898353" y="1560216"/>
                  </a:lnTo>
                  <a:lnTo>
                    <a:pt x="898353" y="1579306"/>
                  </a:lnTo>
                  <a:lnTo>
                    <a:pt x="905028" y="1579306"/>
                  </a:lnTo>
                  <a:lnTo>
                    <a:pt x="924112" y="1598395"/>
                  </a:lnTo>
                  <a:lnTo>
                    <a:pt x="943183" y="1598395"/>
                  </a:lnTo>
                  <a:lnTo>
                    <a:pt x="943183" y="1579306"/>
                  </a:lnTo>
                  <a:lnTo>
                    <a:pt x="924112" y="1560216"/>
                  </a:lnTo>
                  <a:close/>
                </a:path>
                <a:path w="5559425" h="2354579">
                  <a:moveTo>
                    <a:pt x="898353" y="1560216"/>
                  </a:moveTo>
                  <a:lnTo>
                    <a:pt x="879282" y="1560216"/>
                  </a:lnTo>
                  <a:lnTo>
                    <a:pt x="898353" y="1579306"/>
                  </a:lnTo>
                  <a:lnTo>
                    <a:pt x="898353" y="1560216"/>
                  </a:lnTo>
                  <a:close/>
                </a:path>
                <a:path w="5559425" h="2354579">
                  <a:moveTo>
                    <a:pt x="697129" y="1419939"/>
                  </a:moveTo>
                  <a:lnTo>
                    <a:pt x="697129" y="1483871"/>
                  </a:lnTo>
                  <a:lnTo>
                    <a:pt x="716213" y="1502961"/>
                  </a:lnTo>
                  <a:lnTo>
                    <a:pt x="860211" y="1502961"/>
                  </a:lnTo>
                  <a:lnTo>
                    <a:pt x="860211" y="1483871"/>
                  </a:lnTo>
                  <a:lnTo>
                    <a:pt x="735284" y="1483871"/>
                  </a:lnTo>
                  <a:lnTo>
                    <a:pt x="716213" y="1464782"/>
                  </a:lnTo>
                  <a:lnTo>
                    <a:pt x="735284" y="1464782"/>
                  </a:lnTo>
                  <a:lnTo>
                    <a:pt x="735284" y="1439016"/>
                  </a:lnTo>
                  <a:lnTo>
                    <a:pt x="716213" y="1439016"/>
                  </a:lnTo>
                  <a:lnTo>
                    <a:pt x="697129" y="1419939"/>
                  </a:lnTo>
                  <a:close/>
                </a:path>
                <a:path w="5559425" h="2354579">
                  <a:moveTo>
                    <a:pt x="879282" y="1464782"/>
                  </a:moveTo>
                  <a:lnTo>
                    <a:pt x="735284" y="1464782"/>
                  </a:lnTo>
                  <a:lnTo>
                    <a:pt x="735284" y="1483871"/>
                  </a:lnTo>
                  <a:lnTo>
                    <a:pt x="860211" y="1483871"/>
                  </a:lnTo>
                  <a:lnTo>
                    <a:pt x="879282" y="1502961"/>
                  </a:lnTo>
                  <a:lnTo>
                    <a:pt x="898353" y="1502961"/>
                  </a:lnTo>
                  <a:lnTo>
                    <a:pt x="898353" y="1483871"/>
                  </a:lnTo>
                  <a:lnTo>
                    <a:pt x="879282" y="1464782"/>
                  </a:lnTo>
                  <a:close/>
                </a:path>
                <a:path w="5559425" h="2354579">
                  <a:moveTo>
                    <a:pt x="735284" y="1464782"/>
                  </a:moveTo>
                  <a:lnTo>
                    <a:pt x="716213" y="1464782"/>
                  </a:lnTo>
                  <a:lnTo>
                    <a:pt x="735284" y="1483871"/>
                  </a:lnTo>
                  <a:lnTo>
                    <a:pt x="735284" y="1464782"/>
                  </a:lnTo>
                  <a:close/>
                </a:path>
                <a:path w="5559425" h="2354579">
                  <a:moveTo>
                    <a:pt x="604622" y="1209040"/>
                  </a:moveTo>
                  <a:lnTo>
                    <a:pt x="604622" y="1419939"/>
                  </a:lnTo>
                  <a:lnTo>
                    <a:pt x="623706" y="1439016"/>
                  </a:lnTo>
                  <a:lnTo>
                    <a:pt x="697129" y="1439016"/>
                  </a:lnTo>
                  <a:lnTo>
                    <a:pt x="697129" y="1419939"/>
                  </a:lnTo>
                  <a:lnTo>
                    <a:pt x="642777" y="1419939"/>
                  </a:lnTo>
                  <a:lnTo>
                    <a:pt x="623706" y="1400850"/>
                  </a:lnTo>
                  <a:lnTo>
                    <a:pt x="642777" y="1400850"/>
                  </a:lnTo>
                  <a:lnTo>
                    <a:pt x="642777" y="1228117"/>
                  </a:lnTo>
                  <a:lnTo>
                    <a:pt x="623706" y="1228117"/>
                  </a:lnTo>
                  <a:lnTo>
                    <a:pt x="604622" y="1209040"/>
                  </a:lnTo>
                  <a:close/>
                </a:path>
                <a:path w="5559425" h="2354579">
                  <a:moveTo>
                    <a:pt x="716213" y="1400850"/>
                  </a:moveTo>
                  <a:lnTo>
                    <a:pt x="642777" y="1400850"/>
                  </a:lnTo>
                  <a:lnTo>
                    <a:pt x="642777" y="1419939"/>
                  </a:lnTo>
                  <a:lnTo>
                    <a:pt x="697129" y="1419939"/>
                  </a:lnTo>
                  <a:lnTo>
                    <a:pt x="716213" y="1439016"/>
                  </a:lnTo>
                  <a:lnTo>
                    <a:pt x="735284" y="1439016"/>
                  </a:lnTo>
                  <a:lnTo>
                    <a:pt x="735284" y="1419939"/>
                  </a:lnTo>
                  <a:lnTo>
                    <a:pt x="716213" y="1400850"/>
                  </a:lnTo>
                  <a:close/>
                </a:path>
                <a:path w="5559425" h="2354579">
                  <a:moveTo>
                    <a:pt x="642777" y="1400850"/>
                  </a:moveTo>
                  <a:lnTo>
                    <a:pt x="623706" y="1400850"/>
                  </a:lnTo>
                  <a:lnTo>
                    <a:pt x="642777" y="1419939"/>
                  </a:lnTo>
                  <a:lnTo>
                    <a:pt x="642777" y="1400850"/>
                  </a:lnTo>
                  <a:close/>
                </a:path>
                <a:path w="5559425" h="2354579">
                  <a:moveTo>
                    <a:pt x="572202" y="748059"/>
                  </a:moveTo>
                  <a:lnTo>
                    <a:pt x="572202" y="1209040"/>
                  </a:lnTo>
                  <a:lnTo>
                    <a:pt x="591273" y="1228117"/>
                  </a:lnTo>
                  <a:lnTo>
                    <a:pt x="604622" y="1228117"/>
                  </a:lnTo>
                  <a:lnTo>
                    <a:pt x="604622" y="1209040"/>
                  </a:lnTo>
                  <a:lnTo>
                    <a:pt x="610344" y="1209040"/>
                  </a:lnTo>
                  <a:lnTo>
                    <a:pt x="591273" y="1189951"/>
                  </a:lnTo>
                  <a:lnTo>
                    <a:pt x="610344" y="1189951"/>
                  </a:lnTo>
                  <a:lnTo>
                    <a:pt x="610344" y="767136"/>
                  </a:lnTo>
                  <a:lnTo>
                    <a:pt x="591273" y="767136"/>
                  </a:lnTo>
                  <a:lnTo>
                    <a:pt x="572202" y="748059"/>
                  </a:lnTo>
                  <a:close/>
                </a:path>
                <a:path w="5559425" h="2354579">
                  <a:moveTo>
                    <a:pt x="623706" y="1189951"/>
                  </a:moveTo>
                  <a:lnTo>
                    <a:pt x="610344" y="1189951"/>
                  </a:lnTo>
                  <a:lnTo>
                    <a:pt x="610344" y="1209040"/>
                  </a:lnTo>
                  <a:lnTo>
                    <a:pt x="604622" y="1209040"/>
                  </a:lnTo>
                  <a:lnTo>
                    <a:pt x="623706" y="1228117"/>
                  </a:lnTo>
                  <a:lnTo>
                    <a:pt x="642777" y="1228117"/>
                  </a:lnTo>
                  <a:lnTo>
                    <a:pt x="642777" y="1209040"/>
                  </a:lnTo>
                  <a:lnTo>
                    <a:pt x="623706" y="1189951"/>
                  </a:lnTo>
                  <a:close/>
                </a:path>
                <a:path w="5559425" h="2354579">
                  <a:moveTo>
                    <a:pt x="610344" y="1189951"/>
                  </a:moveTo>
                  <a:lnTo>
                    <a:pt x="591273" y="1189951"/>
                  </a:lnTo>
                  <a:lnTo>
                    <a:pt x="610344" y="1209040"/>
                  </a:lnTo>
                  <a:lnTo>
                    <a:pt x="610344" y="1189951"/>
                  </a:lnTo>
                  <a:close/>
                </a:path>
                <a:path w="5559425" h="2354579">
                  <a:moveTo>
                    <a:pt x="537874" y="310059"/>
                  </a:moveTo>
                  <a:lnTo>
                    <a:pt x="537874" y="748059"/>
                  </a:lnTo>
                  <a:lnTo>
                    <a:pt x="556945" y="767136"/>
                  </a:lnTo>
                  <a:lnTo>
                    <a:pt x="572202" y="767136"/>
                  </a:lnTo>
                  <a:lnTo>
                    <a:pt x="572202" y="748059"/>
                  </a:lnTo>
                  <a:lnTo>
                    <a:pt x="576016" y="748059"/>
                  </a:lnTo>
                  <a:lnTo>
                    <a:pt x="556945" y="728982"/>
                  </a:lnTo>
                  <a:lnTo>
                    <a:pt x="576016" y="728982"/>
                  </a:lnTo>
                  <a:lnTo>
                    <a:pt x="576016" y="329136"/>
                  </a:lnTo>
                  <a:lnTo>
                    <a:pt x="556945" y="329136"/>
                  </a:lnTo>
                  <a:lnTo>
                    <a:pt x="537874" y="310059"/>
                  </a:lnTo>
                  <a:close/>
                </a:path>
                <a:path w="5559425" h="2354579">
                  <a:moveTo>
                    <a:pt x="591273" y="728982"/>
                  </a:moveTo>
                  <a:lnTo>
                    <a:pt x="576016" y="728982"/>
                  </a:lnTo>
                  <a:lnTo>
                    <a:pt x="576016" y="748059"/>
                  </a:lnTo>
                  <a:lnTo>
                    <a:pt x="572202" y="748059"/>
                  </a:lnTo>
                  <a:lnTo>
                    <a:pt x="591273" y="767136"/>
                  </a:lnTo>
                  <a:lnTo>
                    <a:pt x="610344" y="767136"/>
                  </a:lnTo>
                  <a:lnTo>
                    <a:pt x="610344" y="748059"/>
                  </a:lnTo>
                  <a:lnTo>
                    <a:pt x="591273" y="728982"/>
                  </a:lnTo>
                  <a:close/>
                </a:path>
                <a:path w="5559425" h="2354579">
                  <a:moveTo>
                    <a:pt x="576016" y="728982"/>
                  </a:moveTo>
                  <a:lnTo>
                    <a:pt x="556945" y="728982"/>
                  </a:lnTo>
                  <a:lnTo>
                    <a:pt x="576016" y="748059"/>
                  </a:lnTo>
                  <a:lnTo>
                    <a:pt x="576016" y="728982"/>
                  </a:lnTo>
                  <a:close/>
                </a:path>
                <a:path w="5559425" h="2354579">
                  <a:moveTo>
                    <a:pt x="438692" y="242273"/>
                  </a:moveTo>
                  <a:lnTo>
                    <a:pt x="438692" y="310059"/>
                  </a:lnTo>
                  <a:lnTo>
                    <a:pt x="457763" y="329136"/>
                  </a:lnTo>
                  <a:lnTo>
                    <a:pt x="537874" y="329136"/>
                  </a:lnTo>
                  <a:lnTo>
                    <a:pt x="537874" y="310059"/>
                  </a:lnTo>
                  <a:lnTo>
                    <a:pt x="476834" y="310059"/>
                  </a:lnTo>
                  <a:lnTo>
                    <a:pt x="457763" y="290982"/>
                  </a:lnTo>
                  <a:lnTo>
                    <a:pt x="476834" y="290982"/>
                  </a:lnTo>
                  <a:lnTo>
                    <a:pt x="476834" y="261477"/>
                  </a:lnTo>
                  <a:lnTo>
                    <a:pt x="457763" y="261477"/>
                  </a:lnTo>
                  <a:lnTo>
                    <a:pt x="438692" y="242273"/>
                  </a:lnTo>
                  <a:close/>
                </a:path>
                <a:path w="5559425" h="2354579">
                  <a:moveTo>
                    <a:pt x="556945" y="290982"/>
                  </a:moveTo>
                  <a:lnTo>
                    <a:pt x="476834" y="290982"/>
                  </a:lnTo>
                  <a:lnTo>
                    <a:pt x="476834" y="310059"/>
                  </a:lnTo>
                  <a:lnTo>
                    <a:pt x="537874" y="310059"/>
                  </a:lnTo>
                  <a:lnTo>
                    <a:pt x="556945" y="329136"/>
                  </a:lnTo>
                  <a:lnTo>
                    <a:pt x="576016" y="329136"/>
                  </a:lnTo>
                  <a:lnTo>
                    <a:pt x="576016" y="310059"/>
                  </a:lnTo>
                  <a:lnTo>
                    <a:pt x="556945" y="290982"/>
                  </a:lnTo>
                  <a:close/>
                </a:path>
                <a:path w="5559425" h="2354579">
                  <a:moveTo>
                    <a:pt x="476834" y="290982"/>
                  </a:moveTo>
                  <a:lnTo>
                    <a:pt x="457763" y="290982"/>
                  </a:lnTo>
                  <a:lnTo>
                    <a:pt x="476834" y="310059"/>
                  </a:lnTo>
                  <a:lnTo>
                    <a:pt x="476834" y="290982"/>
                  </a:lnTo>
                  <a:close/>
                </a:path>
                <a:path w="5559425" h="2354579">
                  <a:moveTo>
                    <a:pt x="339511" y="127813"/>
                  </a:moveTo>
                  <a:lnTo>
                    <a:pt x="339511" y="242273"/>
                  </a:lnTo>
                  <a:lnTo>
                    <a:pt x="358582" y="261477"/>
                  </a:lnTo>
                  <a:lnTo>
                    <a:pt x="438692" y="261477"/>
                  </a:lnTo>
                  <a:lnTo>
                    <a:pt x="438692" y="242273"/>
                  </a:lnTo>
                  <a:lnTo>
                    <a:pt x="377653" y="242273"/>
                  </a:lnTo>
                  <a:lnTo>
                    <a:pt x="358582" y="223196"/>
                  </a:lnTo>
                  <a:lnTo>
                    <a:pt x="377653" y="223196"/>
                  </a:lnTo>
                  <a:lnTo>
                    <a:pt x="377653" y="146890"/>
                  </a:lnTo>
                  <a:lnTo>
                    <a:pt x="358582" y="146890"/>
                  </a:lnTo>
                  <a:lnTo>
                    <a:pt x="339511" y="127813"/>
                  </a:lnTo>
                  <a:close/>
                </a:path>
                <a:path w="5559425" h="2354579">
                  <a:moveTo>
                    <a:pt x="457763" y="223196"/>
                  </a:moveTo>
                  <a:lnTo>
                    <a:pt x="377653" y="223196"/>
                  </a:lnTo>
                  <a:lnTo>
                    <a:pt x="377653" y="242273"/>
                  </a:lnTo>
                  <a:lnTo>
                    <a:pt x="438692" y="242273"/>
                  </a:lnTo>
                  <a:lnTo>
                    <a:pt x="457763" y="261477"/>
                  </a:lnTo>
                  <a:lnTo>
                    <a:pt x="476834" y="261477"/>
                  </a:lnTo>
                  <a:lnTo>
                    <a:pt x="476834" y="242273"/>
                  </a:lnTo>
                  <a:lnTo>
                    <a:pt x="457763" y="223196"/>
                  </a:lnTo>
                  <a:close/>
                </a:path>
                <a:path w="5559425" h="2354579">
                  <a:moveTo>
                    <a:pt x="377653" y="223196"/>
                  </a:moveTo>
                  <a:lnTo>
                    <a:pt x="358582" y="223196"/>
                  </a:lnTo>
                  <a:lnTo>
                    <a:pt x="377653" y="242273"/>
                  </a:lnTo>
                  <a:lnTo>
                    <a:pt x="377653" y="223196"/>
                  </a:lnTo>
                  <a:close/>
                </a:path>
                <a:path w="5559425" h="2354579">
                  <a:moveTo>
                    <a:pt x="278471" y="79104"/>
                  </a:moveTo>
                  <a:lnTo>
                    <a:pt x="278471" y="127813"/>
                  </a:lnTo>
                  <a:lnTo>
                    <a:pt x="297542" y="146890"/>
                  </a:lnTo>
                  <a:lnTo>
                    <a:pt x="339511" y="146890"/>
                  </a:lnTo>
                  <a:lnTo>
                    <a:pt x="339511" y="127813"/>
                  </a:lnTo>
                  <a:lnTo>
                    <a:pt x="316613" y="127813"/>
                  </a:lnTo>
                  <a:lnTo>
                    <a:pt x="297542" y="108736"/>
                  </a:lnTo>
                  <a:lnTo>
                    <a:pt x="316613" y="108736"/>
                  </a:lnTo>
                  <a:lnTo>
                    <a:pt x="316613" y="98181"/>
                  </a:lnTo>
                  <a:lnTo>
                    <a:pt x="297542" y="98181"/>
                  </a:lnTo>
                  <a:lnTo>
                    <a:pt x="278471" y="79104"/>
                  </a:lnTo>
                  <a:close/>
                </a:path>
                <a:path w="5559425" h="2354579">
                  <a:moveTo>
                    <a:pt x="358582" y="108736"/>
                  </a:moveTo>
                  <a:lnTo>
                    <a:pt x="316613" y="108736"/>
                  </a:lnTo>
                  <a:lnTo>
                    <a:pt x="316613" y="127813"/>
                  </a:lnTo>
                  <a:lnTo>
                    <a:pt x="339511" y="127813"/>
                  </a:lnTo>
                  <a:lnTo>
                    <a:pt x="358582" y="146890"/>
                  </a:lnTo>
                  <a:lnTo>
                    <a:pt x="377653" y="146890"/>
                  </a:lnTo>
                  <a:lnTo>
                    <a:pt x="377653" y="127813"/>
                  </a:lnTo>
                  <a:lnTo>
                    <a:pt x="358582" y="108736"/>
                  </a:lnTo>
                  <a:close/>
                </a:path>
                <a:path w="5559425" h="2354579">
                  <a:moveTo>
                    <a:pt x="316613" y="108736"/>
                  </a:moveTo>
                  <a:lnTo>
                    <a:pt x="297542" y="108736"/>
                  </a:lnTo>
                  <a:lnTo>
                    <a:pt x="316613" y="127813"/>
                  </a:lnTo>
                  <a:lnTo>
                    <a:pt x="316613" y="108736"/>
                  </a:lnTo>
                  <a:close/>
                </a:path>
                <a:path w="5559425" h="2354579">
                  <a:moveTo>
                    <a:pt x="77247" y="19076"/>
                  </a:moveTo>
                  <a:lnTo>
                    <a:pt x="77247" y="79104"/>
                  </a:lnTo>
                  <a:lnTo>
                    <a:pt x="96321" y="98181"/>
                  </a:lnTo>
                  <a:lnTo>
                    <a:pt x="278471" y="98181"/>
                  </a:lnTo>
                  <a:lnTo>
                    <a:pt x="278471" y="79104"/>
                  </a:lnTo>
                  <a:lnTo>
                    <a:pt x="115389" y="79104"/>
                  </a:lnTo>
                  <a:lnTo>
                    <a:pt x="96321" y="60027"/>
                  </a:lnTo>
                  <a:lnTo>
                    <a:pt x="115389" y="60027"/>
                  </a:lnTo>
                  <a:lnTo>
                    <a:pt x="115389" y="38153"/>
                  </a:lnTo>
                  <a:lnTo>
                    <a:pt x="96321" y="38153"/>
                  </a:lnTo>
                  <a:lnTo>
                    <a:pt x="77247" y="19076"/>
                  </a:lnTo>
                  <a:close/>
                </a:path>
                <a:path w="5559425" h="2354579">
                  <a:moveTo>
                    <a:pt x="297542" y="60027"/>
                  </a:moveTo>
                  <a:lnTo>
                    <a:pt x="115389" y="60027"/>
                  </a:lnTo>
                  <a:lnTo>
                    <a:pt x="115389" y="79104"/>
                  </a:lnTo>
                  <a:lnTo>
                    <a:pt x="278471" y="79104"/>
                  </a:lnTo>
                  <a:lnTo>
                    <a:pt x="297542" y="98181"/>
                  </a:lnTo>
                  <a:lnTo>
                    <a:pt x="316613" y="98181"/>
                  </a:lnTo>
                  <a:lnTo>
                    <a:pt x="316613" y="79104"/>
                  </a:lnTo>
                  <a:lnTo>
                    <a:pt x="297542" y="60027"/>
                  </a:lnTo>
                  <a:close/>
                </a:path>
                <a:path w="5559425" h="2354579">
                  <a:moveTo>
                    <a:pt x="115389" y="60027"/>
                  </a:moveTo>
                  <a:lnTo>
                    <a:pt x="96321" y="60027"/>
                  </a:lnTo>
                  <a:lnTo>
                    <a:pt x="115389" y="79104"/>
                  </a:lnTo>
                  <a:lnTo>
                    <a:pt x="115389" y="60027"/>
                  </a:lnTo>
                  <a:close/>
                </a:path>
                <a:path w="5559425" h="2354579">
                  <a:moveTo>
                    <a:pt x="96321" y="0"/>
                  </a:moveTo>
                  <a:lnTo>
                    <a:pt x="0" y="0"/>
                  </a:lnTo>
                  <a:lnTo>
                    <a:pt x="0" y="38153"/>
                  </a:lnTo>
                  <a:lnTo>
                    <a:pt x="77247" y="38153"/>
                  </a:lnTo>
                  <a:lnTo>
                    <a:pt x="77247" y="19076"/>
                  </a:lnTo>
                  <a:lnTo>
                    <a:pt x="115389" y="19076"/>
                  </a:lnTo>
                  <a:lnTo>
                    <a:pt x="96321" y="0"/>
                  </a:lnTo>
                  <a:close/>
                </a:path>
                <a:path w="5559425" h="2354579">
                  <a:moveTo>
                    <a:pt x="115389" y="19076"/>
                  </a:moveTo>
                  <a:lnTo>
                    <a:pt x="77247" y="19076"/>
                  </a:lnTo>
                  <a:lnTo>
                    <a:pt x="96321" y="38153"/>
                  </a:lnTo>
                  <a:lnTo>
                    <a:pt x="115389" y="38153"/>
                  </a:lnTo>
                  <a:lnTo>
                    <a:pt x="115389" y="19076"/>
                  </a:lnTo>
                  <a:close/>
                </a:path>
              </a:pathLst>
            </a:custGeom>
            <a:solidFill>
              <a:srgbClr val="46B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99844" y="1778521"/>
              <a:ext cx="5745480" cy="2006600"/>
            </a:xfrm>
            <a:custGeom>
              <a:avLst/>
              <a:gdLst/>
              <a:ahLst/>
              <a:cxnLst/>
              <a:rect l="l" t="t" r="r" b="b"/>
              <a:pathLst>
                <a:path w="5745480" h="2006600">
                  <a:moveTo>
                    <a:pt x="5533246" y="1742564"/>
                  </a:moveTo>
                  <a:lnTo>
                    <a:pt x="5533246" y="1986936"/>
                  </a:lnTo>
                  <a:lnTo>
                    <a:pt x="5552317" y="2006025"/>
                  </a:lnTo>
                  <a:lnTo>
                    <a:pt x="5744934" y="2006025"/>
                  </a:lnTo>
                  <a:lnTo>
                    <a:pt x="5744934" y="1986936"/>
                  </a:lnTo>
                  <a:lnTo>
                    <a:pt x="5571388" y="1986936"/>
                  </a:lnTo>
                  <a:lnTo>
                    <a:pt x="5552317" y="1967847"/>
                  </a:lnTo>
                  <a:lnTo>
                    <a:pt x="5571388" y="1967847"/>
                  </a:lnTo>
                  <a:lnTo>
                    <a:pt x="5571388" y="1761653"/>
                  </a:lnTo>
                  <a:lnTo>
                    <a:pt x="5552317" y="1761653"/>
                  </a:lnTo>
                  <a:lnTo>
                    <a:pt x="5533246" y="1742564"/>
                  </a:lnTo>
                  <a:close/>
                </a:path>
                <a:path w="5745480" h="2006600">
                  <a:moveTo>
                    <a:pt x="5571388" y="1967847"/>
                  </a:moveTo>
                  <a:lnTo>
                    <a:pt x="5552317" y="1967847"/>
                  </a:lnTo>
                  <a:lnTo>
                    <a:pt x="5571388" y="1986936"/>
                  </a:lnTo>
                  <a:lnTo>
                    <a:pt x="5571388" y="1967847"/>
                  </a:lnTo>
                  <a:close/>
                </a:path>
                <a:path w="5745480" h="2006600">
                  <a:moveTo>
                    <a:pt x="5744934" y="1967847"/>
                  </a:moveTo>
                  <a:lnTo>
                    <a:pt x="5571388" y="1967847"/>
                  </a:lnTo>
                  <a:lnTo>
                    <a:pt x="5571388" y="1986936"/>
                  </a:lnTo>
                  <a:lnTo>
                    <a:pt x="5744934" y="1986936"/>
                  </a:lnTo>
                  <a:lnTo>
                    <a:pt x="5744934" y="1967847"/>
                  </a:lnTo>
                  <a:close/>
                </a:path>
                <a:path w="5745480" h="2006600">
                  <a:moveTo>
                    <a:pt x="5194673" y="1677703"/>
                  </a:moveTo>
                  <a:lnTo>
                    <a:pt x="5194673" y="1742564"/>
                  </a:lnTo>
                  <a:lnTo>
                    <a:pt x="5213744" y="1761653"/>
                  </a:lnTo>
                  <a:lnTo>
                    <a:pt x="5533246" y="1761653"/>
                  </a:lnTo>
                  <a:lnTo>
                    <a:pt x="5533246" y="1742564"/>
                  </a:lnTo>
                  <a:lnTo>
                    <a:pt x="5232942" y="1742564"/>
                  </a:lnTo>
                  <a:lnTo>
                    <a:pt x="5213744" y="1723475"/>
                  </a:lnTo>
                  <a:lnTo>
                    <a:pt x="5232942" y="1723475"/>
                  </a:lnTo>
                  <a:lnTo>
                    <a:pt x="5232942" y="1696793"/>
                  </a:lnTo>
                  <a:lnTo>
                    <a:pt x="5213744" y="1696793"/>
                  </a:lnTo>
                  <a:lnTo>
                    <a:pt x="5194673" y="1677703"/>
                  </a:lnTo>
                  <a:close/>
                </a:path>
                <a:path w="5745480" h="2006600">
                  <a:moveTo>
                    <a:pt x="5552317" y="1723475"/>
                  </a:moveTo>
                  <a:lnTo>
                    <a:pt x="5232942" y="1723475"/>
                  </a:lnTo>
                  <a:lnTo>
                    <a:pt x="5232942" y="1742564"/>
                  </a:lnTo>
                  <a:lnTo>
                    <a:pt x="5533246" y="1742564"/>
                  </a:lnTo>
                  <a:lnTo>
                    <a:pt x="5552317" y="1761653"/>
                  </a:lnTo>
                  <a:lnTo>
                    <a:pt x="5571388" y="1761653"/>
                  </a:lnTo>
                  <a:lnTo>
                    <a:pt x="5571388" y="1742564"/>
                  </a:lnTo>
                  <a:lnTo>
                    <a:pt x="5552317" y="1723475"/>
                  </a:lnTo>
                  <a:close/>
                </a:path>
                <a:path w="5745480" h="2006600">
                  <a:moveTo>
                    <a:pt x="5232942" y="1723475"/>
                  </a:moveTo>
                  <a:lnTo>
                    <a:pt x="5213744" y="1723475"/>
                  </a:lnTo>
                  <a:lnTo>
                    <a:pt x="5232942" y="1742564"/>
                  </a:lnTo>
                  <a:lnTo>
                    <a:pt x="5232942" y="1723475"/>
                  </a:lnTo>
                  <a:close/>
                </a:path>
                <a:path w="5745480" h="2006600">
                  <a:moveTo>
                    <a:pt x="4889538" y="1653857"/>
                  </a:moveTo>
                  <a:lnTo>
                    <a:pt x="4889538" y="1677703"/>
                  </a:lnTo>
                  <a:lnTo>
                    <a:pt x="4908609" y="1696793"/>
                  </a:lnTo>
                  <a:lnTo>
                    <a:pt x="5194673" y="1696793"/>
                  </a:lnTo>
                  <a:lnTo>
                    <a:pt x="5194673" y="1677703"/>
                  </a:lnTo>
                  <a:lnTo>
                    <a:pt x="4927680" y="1677703"/>
                  </a:lnTo>
                  <a:lnTo>
                    <a:pt x="4922928" y="1672947"/>
                  </a:lnTo>
                  <a:lnTo>
                    <a:pt x="4908609" y="1672947"/>
                  </a:lnTo>
                  <a:lnTo>
                    <a:pt x="4889538" y="1653857"/>
                  </a:lnTo>
                  <a:close/>
                </a:path>
                <a:path w="5745480" h="2006600">
                  <a:moveTo>
                    <a:pt x="5213744" y="1658614"/>
                  </a:moveTo>
                  <a:lnTo>
                    <a:pt x="4927680" y="1658614"/>
                  </a:lnTo>
                  <a:lnTo>
                    <a:pt x="4927680" y="1677703"/>
                  </a:lnTo>
                  <a:lnTo>
                    <a:pt x="5194673" y="1677703"/>
                  </a:lnTo>
                  <a:lnTo>
                    <a:pt x="5213744" y="1696793"/>
                  </a:lnTo>
                  <a:lnTo>
                    <a:pt x="5232942" y="1696793"/>
                  </a:lnTo>
                  <a:lnTo>
                    <a:pt x="5232942" y="1677703"/>
                  </a:lnTo>
                  <a:lnTo>
                    <a:pt x="5213744" y="1658614"/>
                  </a:lnTo>
                  <a:close/>
                </a:path>
                <a:path w="5745480" h="2006600">
                  <a:moveTo>
                    <a:pt x="4927680" y="1658614"/>
                  </a:moveTo>
                  <a:lnTo>
                    <a:pt x="4908609" y="1658614"/>
                  </a:lnTo>
                  <a:lnTo>
                    <a:pt x="4927680" y="1677703"/>
                  </a:lnTo>
                  <a:lnTo>
                    <a:pt x="4927680" y="1658614"/>
                  </a:lnTo>
                  <a:close/>
                </a:path>
                <a:path w="5745480" h="2006600">
                  <a:moveTo>
                    <a:pt x="4314358" y="1601397"/>
                  </a:moveTo>
                  <a:lnTo>
                    <a:pt x="4314358" y="1653857"/>
                  </a:lnTo>
                  <a:lnTo>
                    <a:pt x="4333429" y="1672947"/>
                  </a:lnTo>
                  <a:lnTo>
                    <a:pt x="4889538" y="1672947"/>
                  </a:lnTo>
                  <a:lnTo>
                    <a:pt x="4889538" y="1653857"/>
                  </a:lnTo>
                  <a:lnTo>
                    <a:pt x="4352627" y="1653857"/>
                  </a:lnTo>
                  <a:lnTo>
                    <a:pt x="4333429" y="1634768"/>
                  </a:lnTo>
                  <a:lnTo>
                    <a:pt x="4352627" y="1634768"/>
                  </a:lnTo>
                  <a:lnTo>
                    <a:pt x="4352627" y="1620486"/>
                  </a:lnTo>
                  <a:lnTo>
                    <a:pt x="4333429" y="1620486"/>
                  </a:lnTo>
                  <a:lnTo>
                    <a:pt x="4314358" y="1601397"/>
                  </a:lnTo>
                  <a:close/>
                </a:path>
                <a:path w="5745480" h="2006600">
                  <a:moveTo>
                    <a:pt x="4908609" y="1634768"/>
                  </a:moveTo>
                  <a:lnTo>
                    <a:pt x="4352627" y="1634768"/>
                  </a:lnTo>
                  <a:lnTo>
                    <a:pt x="4352627" y="1653857"/>
                  </a:lnTo>
                  <a:lnTo>
                    <a:pt x="4889538" y="1653857"/>
                  </a:lnTo>
                  <a:lnTo>
                    <a:pt x="4908609" y="1672947"/>
                  </a:lnTo>
                  <a:lnTo>
                    <a:pt x="4922928" y="1672947"/>
                  </a:lnTo>
                  <a:lnTo>
                    <a:pt x="4908609" y="1658614"/>
                  </a:lnTo>
                  <a:lnTo>
                    <a:pt x="4927680" y="1658614"/>
                  </a:lnTo>
                  <a:lnTo>
                    <a:pt x="4927680" y="1653857"/>
                  </a:lnTo>
                  <a:lnTo>
                    <a:pt x="4908609" y="1634768"/>
                  </a:lnTo>
                  <a:close/>
                </a:path>
                <a:path w="5745480" h="2006600">
                  <a:moveTo>
                    <a:pt x="4352627" y="1634768"/>
                  </a:moveTo>
                  <a:lnTo>
                    <a:pt x="4333429" y="1634768"/>
                  </a:lnTo>
                  <a:lnTo>
                    <a:pt x="4352627" y="1653857"/>
                  </a:lnTo>
                  <a:lnTo>
                    <a:pt x="4352627" y="1634768"/>
                  </a:lnTo>
                  <a:close/>
                </a:path>
                <a:path w="5745480" h="2006600">
                  <a:moveTo>
                    <a:pt x="3594366" y="1577551"/>
                  </a:moveTo>
                  <a:lnTo>
                    <a:pt x="3594366" y="1601397"/>
                  </a:lnTo>
                  <a:lnTo>
                    <a:pt x="3613437" y="1620486"/>
                  </a:lnTo>
                  <a:lnTo>
                    <a:pt x="4314358" y="1620486"/>
                  </a:lnTo>
                  <a:lnTo>
                    <a:pt x="4314358" y="1601397"/>
                  </a:lnTo>
                  <a:lnTo>
                    <a:pt x="3632508" y="1601397"/>
                  </a:lnTo>
                  <a:lnTo>
                    <a:pt x="3627756" y="1596640"/>
                  </a:lnTo>
                  <a:lnTo>
                    <a:pt x="3613437" y="1596640"/>
                  </a:lnTo>
                  <a:lnTo>
                    <a:pt x="3594366" y="1577551"/>
                  </a:lnTo>
                  <a:close/>
                </a:path>
                <a:path w="5745480" h="2006600">
                  <a:moveTo>
                    <a:pt x="4333429" y="1582307"/>
                  </a:moveTo>
                  <a:lnTo>
                    <a:pt x="3632508" y="1582307"/>
                  </a:lnTo>
                  <a:lnTo>
                    <a:pt x="3632508" y="1601397"/>
                  </a:lnTo>
                  <a:lnTo>
                    <a:pt x="4314358" y="1601397"/>
                  </a:lnTo>
                  <a:lnTo>
                    <a:pt x="4333429" y="1620486"/>
                  </a:lnTo>
                  <a:lnTo>
                    <a:pt x="4352627" y="1620486"/>
                  </a:lnTo>
                  <a:lnTo>
                    <a:pt x="4352627" y="1601397"/>
                  </a:lnTo>
                  <a:lnTo>
                    <a:pt x="4333429" y="1582307"/>
                  </a:lnTo>
                  <a:close/>
                </a:path>
                <a:path w="5745480" h="2006600">
                  <a:moveTo>
                    <a:pt x="3632508" y="1582307"/>
                  </a:moveTo>
                  <a:lnTo>
                    <a:pt x="3613437" y="1582307"/>
                  </a:lnTo>
                  <a:lnTo>
                    <a:pt x="3632508" y="1601397"/>
                  </a:lnTo>
                  <a:lnTo>
                    <a:pt x="3632508" y="1582307"/>
                  </a:lnTo>
                  <a:close/>
                </a:path>
                <a:path w="5745480" h="2006600">
                  <a:moveTo>
                    <a:pt x="2869542" y="1541203"/>
                  </a:moveTo>
                  <a:lnTo>
                    <a:pt x="2869542" y="1577551"/>
                  </a:lnTo>
                  <a:lnTo>
                    <a:pt x="2888740" y="1596640"/>
                  </a:lnTo>
                  <a:lnTo>
                    <a:pt x="3594366" y="1596640"/>
                  </a:lnTo>
                  <a:lnTo>
                    <a:pt x="3594366" y="1577551"/>
                  </a:lnTo>
                  <a:lnTo>
                    <a:pt x="2907811" y="1577551"/>
                  </a:lnTo>
                  <a:lnTo>
                    <a:pt x="2890570" y="1560293"/>
                  </a:lnTo>
                  <a:lnTo>
                    <a:pt x="2888740" y="1560293"/>
                  </a:lnTo>
                  <a:lnTo>
                    <a:pt x="2869542" y="1541203"/>
                  </a:lnTo>
                  <a:close/>
                </a:path>
                <a:path w="5745480" h="2006600">
                  <a:moveTo>
                    <a:pt x="3613437" y="1558461"/>
                  </a:moveTo>
                  <a:lnTo>
                    <a:pt x="2907811" y="1558461"/>
                  </a:lnTo>
                  <a:lnTo>
                    <a:pt x="2907811" y="1577551"/>
                  </a:lnTo>
                  <a:lnTo>
                    <a:pt x="3594366" y="1577551"/>
                  </a:lnTo>
                  <a:lnTo>
                    <a:pt x="3613437" y="1596640"/>
                  </a:lnTo>
                  <a:lnTo>
                    <a:pt x="3627756" y="1596640"/>
                  </a:lnTo>
                  <a:lnTo>
                    <a:pt x="3613437" y="1582307"/>
                  </a:lnTo>
                  <a:lnTo>
                    <a:pt x="3632508" y="1582307"/>
                  </a:lnTo>
                  <a:lnTo>
                    <a:pt x="3632508" y="1577551"/>
                  </a:lnTo>
                  <a:lnTo>
                    <a:pt x="3613437" y="1558461"/>
                  </a:lnTo>
                  <a:close/>
                </a:path>
                <a:path w="5745480" h="2006600">
                  <a:moveTo>
                    <a:pt x="2907811" y="1558461"/>
                  </a:moveTo>
                  <a:lnTo>
                    <a:pt x="2888740" y="1558461"/>
                  </a:lnTo>
                  <a:lnTo>
                    <a:pt x="2907811" y="1577551"/>
                  </a:lnTo>
                  <a:lnTo>
                    <a:pt x="2907811" y="1558461"/>
                  </a:lnTo>
                  <a:close/>
                </a:path>
                <a:path w="5745480" h="2006600">
                  <a:moveTo>
                    <a:pt x="2304152" y="1511635"/>
                  </a:moveTo>
                  <a:lnTo>
                    <a:pt x="2304152" y="1541203"/>
                  </a:lnTo>
                  <a:lnTo>
                    <a:pt x="2323223" y="1560293"/>
                  </a:lnTo>
                  <a:lnTo>
                    <a:pt x="2869542" y="1560293"/>
                  </a:lnTo>
                  <a:lnTo>
                    <a:pt x="2869542" y="1541203"/>
                  </a:lnTo>
                  <a:lnTo>
                    <a:pt x="2342294" y="1541203"/>
                  </a:lnTo>
                  <a:lnTo>
                    <a:pt x="2331818" y="1530724"/>
                  </a:lnTo>
                  <a:lnTo>
                    <a:pt x="2323223" y="1530724"/>
                  </a:lnTo>
                  <a:lnTo>
                    <a:pt x="2304152" y="1511635"/>
                  </a:lnTo>
                  <a:close/>
                </a:path>
                <a:path w="5745480" h="2006600">
                  <a:moveTo>
                    <a:pt x="2888740" y="1522127"/>
                  </a:moveTo>
                  <a:lnTo>
                    <a:pt x="2342294" y="1522127"/>
                  </a:lnTo>
                  <a:lnTo>
                    <a:pt x="2342294" y="1541203"/>
                  </a:lnTo>
                  <a:lnTo>
                    <a:pt x="2869542" y="1541203"/>
                  </a:lnTo>
                  <a:lnTo>
                    <a:pt x="2888740" y="1560293"/>
                  </a:lnTo>
                  <a:lnTo>
                    <a:pt x="2890570" y="1560293"/>
                  </a:lnTo>
                  <a:lnTo>
                    <a:pt x="2888740" y="1558461"/>
                  </a:lnTo>
                  <a:lnTo>
                    <a:pt x="2907811" y="1558461"/>
                  </a:lnTo>
                  <a:lnTo>
                    <a:pt x="2907811" y="1541203"/>
                  </a:lnTo>
                  <a:lnTo>
                    <a:pt x="2888740" y="1522127"/>
                  </a:lnTo>
                  <a:close/>
                </a:path>
                <a:path w="5745480" h="2006600">
                  <a:moveTo>
                    <a:pt x="2342294" y="1522127"/>
                  </a:moveTo>
                  <a:lnTo>
                    <a:pt x="2323223" y="1522127"/>
                  </a:lnTo>
                  <a:lnTo>
                    <a:pt x="2342294" y="1541203"/>
                  </a:lnTo>
                  <a:lnTo>
                    <a:pt x="2342294" y="1522127"/>
                  </a:lnTo>
                  <a:close/>
                </a:path>
                <a:path w="5745480" h="2006600">
                  <a:moveTo>
                    <a:pt x="2125775" y="1469666"/>
                  </a:moveTo>
                  <a:lnTo>
                    <a:pt x="2125775" y="1511635"/>
                  </a:lnTo>
                  <a:lnTo>
                    <a:pt x="2144846" y="1530724"/>
                  </a:lnTo>
                  <a:lnTo>
                    <a:pt x="2304152" y="1530724"/>
                  </a:lnTo>
                  <a:lnTo>
                    <a:pt x="2304152" y="1511635"/>
                  </a:lnTo>
                  <a:lnTo>
                    <a:pt x="2163917" y="1511635"/>
                  </a:lnTo>
                  <a:lnTo>
                    <a:pt x="2144846" y="1492558"/>
                  </a:lnTo>
                  <a:lnTo>
                    <a:pt x="2163917" y="1492558"/>
                  </a:lnTo>
                  <a:lnTo>
                    <a:pt x="2163917" y="1488755"/>
                  </a:lnTo>
                  <a:lnTo>
                    <a:pt x="2144846" y="1488755"/>
                  </a:lnTo>
                  <a:lnTo>
                    <a:pt x="2125775" y="1469666"/>
                  </a:lnTo>
                  <a:close/>
                </a:path>
                <a:path w="5745480" h="2006600">
                  <a:moveTo>
                    <a:pt x="2323223" y="1492558"/>
                  </a:moveTo>
                  <a:lnTo>
                    <a:pt x="2163917" y="1492558"/>
                  </a:lnTo>
                  <a:lnTo>
                    <a:pt x="2163917" y="1511635"/>
                  </a:lnTo>
                  <a:lnTo>
                    <a:pt x="2304152" y="1511635"/>
                  </a:lnTo>
                  <a:lnTo>
                    <a:pt x="2323223" y="1530724"/>
                  </a:lnTo>
                  <a:lnTo>
                    <a:pt x="2331818" y="1530724"/>
                  </a:lnTo>
                  <a:lnTo>
                    <a:pt x="2323223" y="1522127"/>
                  </a:lnTo>
                  <a:lnTo>
                    <a:pt x="2342294" y="1522127"/>
                  </a:lnTo>
                  <a:lnTo>
                    <a:pt x="2342294" y="1511635"/>
                  </a:lnTo>
                  <a:lnTo>
                    <a:pt x="2323223" y="1492558"/>
                  </a:lnTo>
                  <a:close/>
                </a:path>
                <a:path w="5745480" h="2006600">
                  <a:moveTo>
                    <a:pt x="2163917" y="1492558"/>
                  </a:moveTo>
                  <a:lnTo>
                    <a:pt x="2144846" y="1492558"/>
                  </a:lnTo>
                  <a:lnTo>
                    <a:pt x="2163917" y="1511635"/>
                  </a:lnTo>
                  <a:lnTo>
                    <a:pt x="2163917" y="1492558"/>
                  </a:lnTo>
                  <a:close/>
                </a:path>
                <a:path w="5745480" h="2006600">
                  <a:moveTo>
                    <a:pt x="2000797" y="1440097"/>
                  </a:moveTo>
                  <a:lnTo>
                    <a:pt x="2000797" y="1469666"/>
                  </a:lnTo>
                  <a:lnTo>
                    <a:pt x="2019868" y="1488755"/>
                  </a:lnTo>
                  <a:lnTo>
                    <a:pt x="2125775" y="1488755"/>
                  </a:lnTo>
                  <a:lnTo>
                    <a:pt x="2125775" y="1469666"/>
                  </a:lnTo>
                  <a:lnTo>
                    <a:pt x="2038939" y="1469666"/>
                  </a:lnTo>
                  <a:lnTo>
                    <a:pt x="2028462" y="1459186"/>
                  </a:lnTo>
                  <a:lnTo>
                    <a:pt x="2019868" y="1459186"/>
                  </a:lnTo>
                  <a:lnTo>
                    <a:pt x="2000797" y="1440097"/>
                  </a:lnTo>
                  <a:close/>
                </a:path>
                <a:path w="5745480" h="2006600">
                  <a:moveTo>
                    <a:pt x="2144846" y="1450589"/>
                  </a:moveTo>
                  <a:lnTo>
                    <a:pt x="2038939" y="1450589"/>
                  </a:lnTo>
                  <a:lnTo>
                    <a:pt x="2038939" y="1469666"/>
                  </a:lnTo>
                  <a:lnTo>
                    <a:pt x="2125775" y="1469666"/>
                  </a:lnTo>
                  <a:lnTo>
                    <a:pt x="2144846" y="1488755"/>
                  </a:lnTo>
                  <a:lnTo>
                    <a:pt x="2163917" y="1488755"/>
                  </a:lnTo>
                  <a:lnTo>
                    <a:pt x="2163917" y="1469666"/>
                  </a:lnTo>
                  <a:lnTo>
                    <a:pt x="2144846" y="1450589"/>
                  </a:lnTo>
                  <a:close/>
                </a:path>
                <a:path w="5745480" h="2006600">
                  <a:moveTo>
                    <a:pt x="2038939" y="1450589"/>
                  </a:moveTo>
                  <a:lnTo>
                    <a:pt x="2019868" y="1450589"/>
                  </a:lnTo>
                  <a:lnTo>
                    <a:pt x="2038939" y="1469666"/>
                  </a:lnTo>
                  <a:lnTo>
                    <a:pt x="2038939" y="1450589"/>
                  </a:lnTo>
                  <a:close/>
                </a:path>
                <a:path w="5745480" h="2006600">
                  <a:moveTo>
                    <a:pt x="1750967" y="1405759"/>
                  </a:moveTo>
                  <a:lnTo>
                    <a:pt x="1750967" y="1440097"/>
                  </a:lnTo>
                  <a:lnTo>
                    <a:pt x="1770038" y="1459186"/>
                  </a:lnTo>
                  <a:lnTo>
                    <a:pt x="2000797" y="1459186"/>
                  </a:lnTo>
                  <a:lnTo>
                    <a:pt x="2000797" y="1440097"/>
                  </a:lnTo>
                  <a:lnTo>
                    <a:pt x="1789109" y="1440097"/>
                  </a:lnTo>
                  <a:lnTo>
                    <a:pt x="1773865" y="1424848"/>
                  </a:lnTo>
                  <a:lnTo>
                    <a:pt x="1770038" y="1424848"/>
                  </a:lnTo>
                  <a:lnTo>
                    <a:pt x="1750967" y="1405759"/>
                  </a:lnTo>
                  <a:close/>
                </a:path>
                <a:path w="5745480" h="2006600">
                  <a:moveTo>
                    <a:pt x="2019868" y="1421020"/>
                  </a:moveTo>
                  <a:lnTo>
                    <a:pt x="1789109" y="1421020"/>
                  </a:lnTo>
                  <a:lnTo>
                    <a:pt x="1789109" y="1440097"/>
                  </a:lnTo>
                  <a:lnTo>
                    <a:pt x="2000797" y="1440097"/>
                  </a:lnTo>
                  <a:lnTo>
                    <a:pt x="2019868" y="1459186"/>
                  </a:lnTo>
                  <a:lnTo>
                    <a:pt x="2028462" y="1459186"/>
                  </a:lnTo>
                  <a:lnTo>
                    <a:pt x="2019868" y="1450589"/>
                  </a:lnTo>
                  <a:lnTo>
                    <a:pt x="2038939" y="1450589"/>
                  </a:lnTo>
                  <a:lnTo>
                    <a:pt x="2038939" y="1440097"/>
                  </a:lnTo>
                  <a:lnTo>
                    <a:pt x="2019868" y="1421020"/>
                  </a:lnTo>
                  <a:close/>
                </a:path>
                <a:path w="5745480" h="2006600">
                  <a:moveTo>
                    <a:pt x="1789109" y="1421020"/>
                  </a:moveTo>
                  <a:lnTo>
                    <a:pt x="1770038" y="1421020"/>
                  </a:lnTo>
                  <a:lnTo>
                    <a:pt x="1789109" y="1440097"/>
                  </a:lnTo>
                  <a:lnTo>
                    <a:pt x="1789109" y="1421020"/>
                  </a:lnTo>
                  <a:close/>
                </a:path>
                <a:path w="5745480" h="2006600">
                  <a:moveTo>
                    <a:pt x="1560258" y="1378009"/>
                  </a:moveTo>
                  <a:lnTo>
                    <a:pt x="1560258" y="1405759"/>
                  </a:lnTo>
                  <a:lnTo>
                    <a:pt x="1579329" y="1424848"/>
                  </a:lnTo>
                  <a:lnTo>
                    <a:pt x="1750967" y="1424848"/>
                  </a:lnTo>
                  <a:lnTo>
                    <a:pt x="1750967" y="1405759"/>
                  </a:lnTo>
                  <a:lnTo>
                    <a:pt x="1598400" y="1405759"/>
                  </a:lnTo>
                  <a:lnTo>
                    <a:pt x="1589741" y="1397098"/>
                  </a:lnTo>
                  <a:lnTo>
                    <a:pt x="1579329" y="1397098"/>
                  </a:lnTo>
                  <a:lnTo>
                    <a:pt x="1560258" y="1378009"/>
                  </a:lnTo>
                  <a:close/>
                </a:path>
                <a:path w="5745480" h="2006600">
                  <a:moveTo>
                    <a:pt x="1770038" y="1386682"/>
                  </a:moveTo>
                  <a:lnTo>
                    <a:pt x="1598400" y="1386682"/>
                  </a:lnTo>
                  <a:lnTo>
                    <a:pt x="1598400" y="1405759"/>
                  </a:lnTo>
                  <a:lnTo>
                    <a:pt x="1750967" y="1405759"/>
                  </a:lnTo>
                  <a:lnTo>
                    <a:pt x="1770038" y="1424848"/>
                  </a:lnTo>
                  <a:lnTo>
                    <a:pt x="1773865" y="1424848"/>
                  </a:lnTo>
                  <a:lnTo>
                    <a:pt x="1770038" y="1421020"/>
                  </a:lnTo>
                  <a:lnTo>
                    <a:pt x="1789109" y="1421020"/>
                  </a:lnTo>
                  <a:lnTo>
                    <a:pt x="1789109" y="1405759"/>
                  </a:lnTo>
                  <a:lnTo>
                    <a:pt x="1770038" y="1386682"/>
                  </a:lnTo>
                  <a:close/>
                </a:path>
                <a:path w="5745480" h="2006600">
                  <a:moveTo>
                    <a:pt x="1598400" y="1386682"/>
                  </a:moveTo>
                  <a:lnTo>
                    <a:pt x="1579329" y="1386682"/>
                  </a:lnTo>
                  <a:lnTo>
                    <a:pt x="1598400" y="1405759"/>
                  </a:lnTo>
                  <a:lnTo>
                    <a:pt x="1598400" y="1386682"/>
                  </a:lnTo>
                  <a:close/>
                </a:path>
                <a:path w="5745480" h="2006600">
                  <a:moveTo>
                    <a:pt x="1524023" y="1302656"/>
                  </a:moveTo>
                  <a:lnTo>
                    <a:pt x="1524023" y="1378009"/>
                  </a:lnTo>
                  <a:lnTo>
                    <a:pt x="1543094" y="1397098"/>
                  </a:lnTo>
                  <a:lnTo>
                    <a:pt x="1560258" y="1397098"/>
                  </a:lnTo>
                  <a:lnTo>
                    <a:pt x="1560258" y="1378009"/>
                  </a:lnTo>
                  <a:lnTo>
                    <a:pt x="1562165" y="1378009"/>
                  </a:lnTo>
                  <a:lnTo>
                    <a:pt x="1543094" y="1358919"/>
                  </a:lnTo>
                  <a:lnTo>
                    <a:pt x="1562165" y="1358919"/>
                  </a:lnTo>
                  <a:lnTo>
                    <a:pt x="1562165" y="1321745"/>
                  </a:lnTo>
                  <a:lnTo>
                    <a:pt x="1543094" y="1321745"/>
                  </a:lnTo>
                  <a:lnTo>
                    <a:pt x="1524023" y="1302656"/>
                  </a:lnTo>
                  <a:close/>
                </a:path>
                <a:path w="5745480" h="2006600">
                  <a:moveTo>
                    <a:pt x="1579329" y="1358919"/>
                  </a:moveTo>
                  <a:lnTo>
                    <a:pt x="1562165" y="1358919"/>
                  </a:lnTo>
                  <a:lnTo>
                    <a:pt x="1562165" y="1378009"/>
                  </a:lnTo>
                  <a:lnTo>
                    <a:pt x="1560258" y="1378009"/>
                  </a:lnTo>
                  <a:lnTo>
                    <a:pt x="1579329" y="1397098"/>
                  </a:lnTo>
                  <a:lnTo>
                    <a:pt x="1589741" y="1397098"/>
                  </a:lnTo>
                  <a:lnTo>
                    <a:pt x="1579329" y="1386682"/>
                  </a:lnTo>
                  <a:lnTo>
                    <a:pt x="1598400" y="1386682"/>
                  </a:lnTo>
                  <a:lnTo>
                    <a:pt x="1598400" y="1378009"/>
                  </a:lnTo>
                  <a:lnTo>
                    <a:pt x="1579329" y="1358919"/>
                  </a:lnTo>
                  <a:close/>
                </a:path>
                <a:path w="5745480" h="2006600">
                  <a:moveTo>
                    <a:pt x="1562165" y="1358919"/>
                  </a:moveTo>
                  <a:lnTo>
                    <a:pt x="1543094" y="1358919"/>
                  </a:lnTo>
                  <a:lnTo>
                    <a:pt x="1562165" y="1378009"/>
                  </a:lnTo>
                  <a:lnTo>
                    <a:pt x="1562165" y="1358919"/>
                  </a:lnTo>
                  <a:close/>
                </a:path>
                <a:path w="5745480" h="2006600">
                  <a:moveTo>
                    <a:pt x="1360903" y="1269272"/>
                  </a:moveTo>
                  <a:lnTo>
                    <a:pt x="1360903" y="1302656"/>
                  </a:lnTo>
                  <a:lnTo>
                    <a:pt x="1379974" y="1321745"/>
                  </a:lnTo>
                  <a:lnTo>
                    <a:pt x="1524023" y="1321745"/>
                  </a:lnTo>
                  <a:lnTo>
                    <a:pt x="1524023" y="1302656"/>
                  </a:lnTo>
                  <a:lnTo>
                    <a:pt x="1399045" y="1302656"/>
                  </a:lnTo>
                  <a:lnTo>
                    <a:pt x="1384764" y="1288361"/>
                  </a:lnTo>
                  <a:lnTo>
                    <a:pt x="1379974" y="1288361"/>
                  </a:lnTo>
                  <a:lnTo>
                    <a:pt x="1360903" y="1269272"/>
                  </a:lnTo>
                  <a:close/>
                </a:path>
                <a:path w="5745480" h="2006600">
                  <a:moveTo>
                    <a:pt x="1543094" y="1283567"/>
                  </a:moveTo>
                  <a:lnTo>
                    <a:pt x="1399045" y="1283567"/>
                  </a:lnTo>
                  <a:lnTo>
                    <a:pt x="1399045" y="1302656"/>
                  </a:lnTo>
                  <a:lnTo>
                    <a:pt x="1524023" y="1302656"/>
                  </a:lnTo>
                  <a:lnTo>
                    <a:pt x="1543094" y="1321745"/>
                  </a:lnTo>
                  <a:lnTo>
                    <a:pt x="1562165" y="1321745"/>
                  </a:lnTo>
                  <a:lnTo>
                    <a:pt x="1562165" y="1302656"/>
                  </a:lnTo>
                  <a:lnTo>
                    <a:pt x="1543094" y="1283567"/>
                  </a:lnTo>
                  <a:close/>
                </a:path>
                <a:path w="5745480" h="2006600">
                  <a:moveTo>
                    <a:pt x="1399045" y="1283567"/>
                  </a:moveTo>
                  <a:lnTo>
                    <a:pt x="1379974" y="1283567"/>
                  </a:lnTo>
                  <a:lnTo>
                    <a:pt x="1399045" y="1302656"/>
                  </a:lnTo>
                  <a:lnTo>
                    <a:pt x="1399045" y="1283567"/>
                  </a:lnTo>
                  <a:close/>
                </a:path>
                <a:path w="5745480" h="2006600">
                  <a:moveTo>
                    <a:pt x="1221685" y="1216811"/>
                  </a:moveTo>
                  <a:lnTo>
                    <a:pt x="1221685" y="1269272"/>
                  </a:lnTo>
                  <a:lnTo>
                    <a:pt x="1240756" y="1288361"/>
                  </a:lnTo>
                  <a:lnTo>
                    <a:pt x="1360903" y="1288361"/>
                  </a:lnTo>
                  <a:lnTo>
                    <a:pt x="1360903" y="1269272"/>
                  </a:lnTo>
                  <a:lnTo>
                    <a:pt x="1259827" y="1269272"/>
                  </a:lnTo>
                  <a:lnTo>
                    <a:pt x="1240756" y="1250183"/>
                  </a:lnTo>
                  <a:lnTo>
                    <a:pt x="1259827" y="1250183"/>
                  </a:lnTo>
                  <a:lnTo>
                    <a:pt x="1259827" y="1235900"/>
                  </a:lnTo>
                  <a:lnTo>
                    <a:pt x="1240756" y="1235900"/>
                  </a:lnTo>
                  <a:lnTo>
                    <a:pt x="1221685" y="1216811"/>
                  </a:lnTo>
                  <a:close/>
                </a:path>
                <a:path w="5745480" h="2006600">
                  <a:moveTo>
                    <a:pt x="1379974" y="1250183"/>
                  </a:moveTo>
                  <a:lnTo>
                    <a:pt x="1259827" y="1250183"/>
                  </a:lnTo>
                  <a:lnTo>
                    <a:pt x="1259827" y="1269272"/>
                  </a:lnTo>
                  <a:lnTo>
                    <a:pt x="1360903" y="1269272"/>
                  </a:lnTo>
                  <a:lnTo>
                    <a:pt x="1379974" y="1288361"/>
                  </a:lnTo>
                  <a:lnTo>
                    <a:pt x="1384764" y="1288361"/>
                  </a:lnTo>
                  <a:lnTo>
                    <a:pt x="1379974" y="1283567"/>
                  </a:lnTo>
                  <a:lnTo>
                    <a:pt x="1399045" y="1283567"/>
                  </a:lnTo>
                  <a:lnTo>
                    <a:pt x="1399045" y="1269272"/>
                  </a:lnTo>
                  <a:lnTo>
                    <a:pt x="1379974" y="1250183"/>
                  </a:lnTo>
                  <a:close/>
                </a:path>
                <a:path w="5745480" h="2006600">
                  <a:moveTo>
                    <a:pt x="1259827" y="1250183"/>
                  </a:moveTo>
                  <a:lnTo>
                    <a:pt x="1240756" y="1250183"/>
                  </a:lnTo>
                  <a:lnTo>
                    <a:pt x="1259827" y="1269272"/>
                  </a:lnTo>
                  <a:lnTo>
                    <a:pt x="1259827" y="1250183"/>
                  </a:lnTo>
                  <a:close/>
                </a:path>
                <a:path w="5745480" h="2006600">
                  <a:moveTo>
                    <a:pt x="1123469" y="1169972"/>
                  </a:moveTo>
                  <a:lnTo>
                    <a:pt x="1123469" y="1216811"/>
                  </a:lnTo>
                  <a:lnTo>
                    <a:pt x="1142540" y="1235900"/>
                  </a:lnTo>
                  <a:lnTo>
                    <a:pt x="1221685" y="1235900"/>
                  </a:lnTo>
                  <a:lnTo>
                    <a:pt x="1221685" y="1216811"/>
                  </a:lnTo>
                  <a:lnTo>
                    <a:pt x="1161611" y="1216811"/>
                  </a:lnTo>
                  <a:lnTo>
                    <a:pt x="1142540" y="1197722"/>
                  </a:lnTo>
                  <a:lnTo>
                    <a:pt x="1161611" y="1197722"/>
                  </a:lnTo>
                  <a:lnTo>
                    <a:pt x="1161611" y="1189061"/>
                  </a:lnTo>
                  <a:lnTo>
                    <a:pt x="1142540" y="1189061"/>
                  </a:lnTo>
                  <a:lnTo>
                    <a:pt x="1123469" y="1169972"/>
                  </a:lnTo>
                  <a:close/>
                </a:path>
                <a:path w="5745480" h="2006600">
                  <a:moveTo>
                    <a:pt x="1240756" y="1197722"/>
                  </a:moveTo>
                  <a:lnTo>
                    <a:pt x="1161611" y="1197722"/>
                  </a:lnTo>
                  <a:lnTo>
                    <a:pt x="1161611" y="1216811"/>
                  </a:lnTo>
                  <a:lnTo>
                    <a:pt x="1221685" y="1216811"/>
                  </a:lnTo>
                  <a:lnTo>
                    <a:pt x="1240756" y="1235900"/>
                  </a:lnTo>
                  <a:lnTo>
                    <a:pt x="1259827" y="1235900"/>
                  </a:lnTo>
                  <a:lnTo>
                    <a:pt x="1259827" y="1216811"/>
                  </a:lnTo>
                  <a:lnTo>
                    <a:pt x="1240756" y="1197722"/>
                  </a:lnTo>
                  <a:close/>
                </a:path>
                <a:path w="5745480" h="2006600">
                  <a:moveTo>
                    <a:pt x="1161611" y="1197722"/>
                  </a:moveTo>
                  <a:lnTo>
                    <a:pt x="1142540" y="1197722"/>
                  </a:lnTo>
                  <a:lnTo>
                    <a:pt x="1161611" y="1216811"/>
                  </a:lnTo>
                  <a:lnTo>
                    <a:pt x="1161611" y="1197722"/>
                  </a:lnTo>
                  <a:close/>
                </a:path>
                <a:path w="5745480" h="2006600">
                  <a:moveTo>
                    <a:pt x="936574" y="1110834"/>
                  </a:moveTo>
                  <a:lnTo>
                    <a:pt x="936574" y="1169972"/>
                  </a:lnTo>
                  <a:lnTo>
                    <a:pt x="955645" y="1189061"/>
                  </a:lnTo>
                  <a:lnTo>
                    <a:pt x="1123469" y="1189061"/>
                  </a:lnTo>
                  <a:lnTo>
                    <a:pt x="1123469" y="1169972"/>
                  </a:lnTo>
                  <a:lnTo>
                    <a:pt x="974716" y="1169972"/>
                  </a:lnTo>
                  <a:lnTo>
                    <a:pt x="955645" y="1150895"/>
                  </a:lnTo>
                  <a:lnTo>
                    <a:pt x="974716" y="1150895"/>
                  </a:lnTo>
                  <a:lnTo>
                    <a:pt x="974716" y="1129923"/>
                  </a:lnTo>
                  <a:lnTo>
                    <a:pt x="955645" y="1129923"/>
                  </a:lnTo>
                  <a:lnTo>
                    <a:pt x="936574" y="1110834"/>
                  </a:lnTo>
                  <a:close/>
                </a:path>
                <a:path w="5745480" h="2006600">
                  <a:moveTo>
                    <a:pt x="1142540" y="1150895"/>
                  </a:moveTo>
                  <a:lnTo>
                    <a:pt x="974716" y="1150895"/>
                  </a:lnTo>
                  <a:lnTo>
                    <a:pt x="974716" y="1169972"/>
                  </a:lnTo>
                  <a:lnTo>
                    <a:pt x="1123469" y="1169972"/>
                  </a:lnTo>
                  <a:lnTo>
                    <a:pt x="1142540" y="1189061"/>
                  </a:lnTo>
                  <a:lnTo>
                    <a:pt x="1161611" y="1189061"/>
                  </a:lnTo>
                  <a:lnTo>
                    <a:pt x="1161611" y="1169972"/>
                  </a:lnTo>
                  <a:lnTo>
                    <a:pt x="1142540" y="1150895"/>
                  </a:lnTo>
                  <a:close/>
                </a:path>
                <a:path w="5745480" h="2006600">
                  <a:moveTo>
                    <a:pt x="974716" y="1150895"/>
                  </a:moveTo>
                  <a:lnTo>
                    <a:pt x="955645" y="1150895"/>
                  </a:lnTo>
                  <a:lnTo>
                    <a:pt x="974716" y="1169972"/>
                  </a:lnTo>
                  <a:lnTo>
                    <a:pt x="974716" y="1150895"/>
                  </a:lnTo>
                  <a:close/>
                </a:path>
                <a:path w="5745480" h="2006600">
                  <a:moveTo>
                    <a:pt x="685689" y="1075542"/>
                  </a:moveTo>
                  <a:lnTo>
                    <a:pt x="685689" y="1110834"/>
                  </a:lnTo>
                  <a:lnTo>
                    <a:pt x="704760" y="1129923"/>
                  </a:lnTo>
                  <a:lnTo>
                    <a:pt x="936574" y="1129923"/>
                  </a:lnTo>
                  <a:lnTo>
                    <a:pt x="936574" y="1110834"/>
                  </a:lnTo>
                  <a:lnTo>
                    <a:pt x="723844" y="1110834"/>
                  </a:lnTo>
                  <a:lnTo>
                    <a:pt x="707635" y="1094631"/>
                  </a:lnTo>
                  <a:lnTo>
                    <a:pt x="704760" y="1094631"/>
                  </a:lnTo>
                  <a:lnTo>
                    <a:pt x="685689" y="1075542"/>
                  </a:lnTo>
                  <a:close/>
                </a:path>
                <a:path w="5745480" h="2006600">
                  <a:moveTo>
                    <a:pt x="955645" y="1091757"/>
                  </a:moveTo>
                  <a:lnTo>
                    <a:pt x="723844" y="1091757"/>
                  </a:lnTo>
                  <a:lnTo>
                    <a:pt x="723844" y="1110834"/>
                  </a:lnTo>
                  <a:lnTo>
                    <a:pt x="936574" y="1110834"/>
                  </a:lnTo>
                  <a:lnTo>
                    <a:pt x="955645" y="1129923"/>
                  </a:lnTo>
                  <a:lnTo>
                    <a:pt x="974716" y="1129923"/>
                  </a:lnTo>
                  <a:lnTo>
                    <a:pt x="974716" y="1110834"/>
                  </a:lnTo>
                  <a:lnTo>
                    <a:pt x="955645" y="1091757"/>
                  </a:lnTo>
                  <a:close/>
                </a:path>
                <a:path w="5745480" h="2006600">
                  <a:moveTo>
                    <a:pt x="723844" y="1091757"/>
                  </a:moveTo>
                  <a:lnTo>
                    <a:pt x="704760" y="1091757"/>
                  </a:lnTo>
                  <a:lnTo>
                    <a:pt x="723844" y="1110834"/>
                  </a:lnTo>
                  <a:lnTo>
                    <a:pt x="723844" y="1091757"/>
                  </a:lnTo>
                  <a:close/>
                </a:path>
                <a:path w="5745480" h="2006600">
                  <a:moveTo>
                    <a:pt x="629430" y="982957"/>
                  </a:moveTo>
                  <a:lnTo>
                    <a:pt x="629430" y="1075542"/>
                  </a:lnTo>
                  <a:lnTo>
                    <a:pt x="648501" y="1094631"/>
                  </a:lnTo>
                  <a:lnTo>
                    <a:pt x="685689" y="1094631"/>
                  </a:lnTo>
                  <a:lnTo>
                    <a:pt x="685689" y="1075542"/>
                  </a:lnTo>
                  <a:lnTo>
                    <a:pt x="667585" y="1075542"/>
                  </a:lnTo>
                  <a:lnTo>
                    <a:pt x="648501" y="1056465"/>
                  </a:lnTo>
                  <a:lnTo>
                    <a:pt x="667585" y="1056465"/>
                  </a:lnTo>
                  <a:lnTo>
                    <a:pt x="667585" y="1002033"/>
                  </a:lnTo>
                  <a:lnTo>
                    <a:pt x="648501" y="1002033"/>
                  </a:lnTo>
                  <a:lnTo>
                    <a:pt x="629430" y="982957"/>
                  </a:lnTo>
                  <a:close/>
                </a:path>
                <a:path w="5745480" h="2006600">
                  <a:moveTo>
                    <a:pt x="704760" y="1056465"/>
                  </a:moveTo>
                  <a:lnTo>
                    <a:pt x="667585" y="1056465"/>
                  </a:lnTo>
                  <a:lnTo>
                    <a:pt x="667585" y="1075542"/>
                  </a:lnTo>
                  <a:lnTo>
                    <a:pt x="685689" y="1075542"/>
                  </a:lnTo>
                  <a:lnTo>
                    <a:pt x="704760" y="1094631"/>
                  </a:lnTo>
                  <a:lnTo>
                    <a:pt x="707635" y="1094631"/>
                  </a:lnTo>
                  <a:lnTo>
                    <a:pt x="704760" y="1091757"/>
                  </a:lnTo>
                  <a:lnTo>
                    <a:pt x="723844" y="1091757"/>
                  </a:lnTo>
                  <a:lnTo>
                    <a:pt x="723844" y="1075542"/>
                  </a:lnTo>
                  <a:lnTo>
                    <a:pt x="704760" y="1056465"/>
                  </a:lnTo>
                  <a:close/>
                </a:path>
                <a:path w="5745480" h="2006600">
                  <a:moveTo>
                    <a:pt x="667585" y="1056465"/>
                  </a:moveTo>
                  <a:lnTo>
                    <a:pt x="648501" y="1056465"/>
                  </a:lnTo>
                  <a:lnTo>
                    <a:pt x="667585" y="1075542"/>
                  </a:lnTo>
                  <a:lnTo>
                    <a:pt x="667585" y="1056465"/>
                  </a:lnTo>
                  <a:close/>
                </a:path>
                <a:path w="5745480" h="2006600">
                  <a:moveTo>
                    <a:pt x="583660" y="623298"/>
                  </a:moveTo>
                  <a:lnTo>
                    <a:pt x="583660" y="982957"/>
                  </a:lnTo>
                  <a:lnTo>
                    <a:pt x="602731" y="1002033"/>
                  </a:lnTo>
                  <a:lnTo>
                    <a:pt x="629430" y="1002033"/>
                  </a:lnTo>
                  <a:lnTo>
                    <a:pt x="629430" y="982957"/>
                  </a:lnTo>
                  <a:lnTo>
                    <a:pt x="621814" y="982957"/>
                  </a:lnTo>
                  <a:lnTo>
                    <a:pt x="602731" y="963880"/>
                  </a:lnTo>
                  <a:lnTo>
                    <a:pt x="621814" y="963880"/>
                  </a:lnTo>
                  <a:lnTo>
                    <a:pt x="621814" y="642375"/>
                  </a:lnTo>
                  <a:lnTo>
                    <a:pt x="602731" y="642375"/>
                  </a:lnTo>
                  <a:lnTo>
                    <a:pt x="583660" y="623298"/>
                  </a:lnTo>
                  <a:close/>
                </a:path>
                <a:path w="5745480" h="2006600">
                  <a:moveTo>
                    <a:pt x="648501" y="963880"/>
                  </a:moveTo>
                  <a:lnTo>
                    <a:pt x="621814" y="963880"/>
                  </a:lnTo>
                  <a:lnTo>
                    <a:pt x="621814" y="982957"/>
                  </a:lnTo>
                  <a:lnTo>
                    <a:pt x="629430" y="982957"/>
                  </a:lnTo>
                  <a:lnTo>
                    <a:pt x="648501" y="1002033"/>
                  </a:lnTo>
                  <a:lnTo>
                    <a:pt x="667585" y="1002033"/>
                  </a:lnTo>
                  <a:lnTo>
                    <a:pt x="667585" y="982957"/>
                  </a:lnTo>
                  <a:lnTo>
                    <a:pt x="648501" y="963880"/>
                  </a:lnTo>
                  <a:close/>
                </a:path>
                <a:path w="5745480" h="2006600">
                  <a:moveTo>
                    <a:pt x="621814" y="963880"/>
                  </a:moveTo>
                  <a:lnTo>
                    <a:pt x="602731" y="963880"/>
                  </a:lnTo>
                  <a:lnTo>
                    <a:pt x="621814" y="982957"/>
                  </a:lnTo>
                  <a:lnTo>
                    <a:pt x="621814" y="963880"/>
                  </a:lnTo>
                  <a:close/>
                </a:path>
                <a:path w="5745480" h="2006600">
                  <a:moveTo>
                    <a:pt x="544564" y="327355"/>
                  </a:moveTo>
                  <a:lnTo>
                    <a:pt x="544564" y="623298"/>
                  </a:lnTo>
                  <a:lnTo>
                    <a:pt x="563635" y="642375"/>
                  </a:lnTo>
                  <a:lnTo>
                    <a:pt x="583660" y="642375"/>
                  </a:lnTo>
                  <a:lnTo>
                    <a:pt x="583660" y="623298"/>
                  </a:lnTo>
                  <a:lnTo>
                    <a:pt x="582719" y="623298"/>
                  </a:lnTo>
                  <a:lnTo>
                    <a:pt x="563635" y="604094"/>
                  </a:lnTo>
                  <a:lnTo>
                    <a:pt x="582719" y="604094"/>
                  </a:lnTo>
                  <a:lnTo>
                    <a:pt x="582719" y="346432"/>
                  </a:lnTo>
                  <a:lnTo>
                    <a:pt x="563635" y="346432"/>
                  </a:lnTo>
                  <a:lnTo>
                    <a:pt x="544564" y="327355"/>
                  </a:lnTo>
                  <a:close/>
                </a:path>
                <a:path w="5745480" h="2006600">
                  <a:moveTo>
                    <a:pt x="602731" y="604094"/>
                  </a:moveTo>
                  <a:lnTo>
                    <a:pt x="582719" y="604094"/>
                  </a:lnTo>
                  <a:lnTo>
                    <a:pt x="582719" y="623298"/>
                  </a:lnTo>
                  <a:lnTo>
                    <a:pt x="583660" y="623298"/>
                  </a:lnTo>
                  <a:lnTo>
                    <a:pt x="602731" y="642375"/>
                  </a:lnTo>
                  <a:lnTo>
                    <a:pt x="621814" y="642375"/>
                  </a:lnTo>
                  <a:lnTo>
                    <a:pt x="621814" y="623298"/>
                  </a:lnTo>
                  <a:lnTo>
                    <a:pt x="602731" y="604094"/>
                  </a:lnTo>
                  <a:close/>
                </a:path>
                <a:path w="5745480" h="2006600">
                  <a:moveTo>
                    <a:pt x="582719" y="604094"/>
                  </a:moveTo>
                  <a:lnTo>
                    <a:pt x="563635" y="604094"/>
                  </a:lnTo>
                  <a:lnTo>
                    <a:pt x="582719" y="623298"/>
                  </a:lnTo>
                  <a:lnTo>
                    <a:pt x="582719" y="604094"/>
                  </a:lnTo>
                  <a:close/>
                </a:path>
                <a:path w="5745480" h="2006600">
                  <a:moveTo>
                    <a:pt x="502608" y="298740"/>
                  </a:moveTo>
                  <a:lnTo>
                    <a:pt x="502608" y="327355"/>
                  </a:lnTo>
                  <a:lnTo>
                    <a:pt x="521679" y="346432"/>
                  </a:lnTo>
                  <a:lnTo>
                    <a:pt x="544564" y="346432"/>
                  </a:lnTo>
                  <a:lnTo>
                    <a:pt x="544564" y="327355"/>
                  </a:lnTo>
                  <a:lnTo>
                    <a:pt x="540763" y="327355"/>
                  </a:lnTo>
                  <a:lnTo>
                    <a:pt x="531221" y="317817"/>
                  </a:lnTo>
                  <a:lnTo>
                    <a:pt x="521679" y="317817"/>
                  </a:lnTo>
                  <a:lnTo>
                    <a:pt x="502608" y="298740"/>
                  </a:lnTo>
                  <a:close/>
                </a:path>
                <a:path w="5745480" h="2006600">
                  <a:moveTo>
                    <a:pt x="563635" y="308279"/>
                  </a:moveTo>
                  <a:lnTo>
                    <a:pt x="540763" y="308279"/>
                  </a:lnTo>
                  <a:lnTo>
                    <a:pt x="540763" y="327355"/>
                  </a:lnTo>
                  <a:lnTo>
                    <a:pt x="544564" y="327355"/>
                  </a:lnTo>
                  <a:lnTo>
                    <a:pt x="563635" y="346432"/>
                  </a:lnTo>
                  <a:lnTo>
                    <a:pt x="582719" y="346432"/>
                  </a:lnTo>
                  <a:lnTo>
                    <a:pt x="582719" y="327355"/>
                  </a:lnTo>
                  <a:lnTo>
                    <a:pt x="563635" y="308279"/>
                  </a:lnTo>
                  <a:close/>
                </a:path>
                <a:path w="5745480" h="2006600">
                  <a:moveTo>
                    <a:pt x="540763" y="308279"/>
                  </a:moveTo>
                  <a:lnTo>
                    <a:pt x="521679" y="308279"/>
                  </a:lnTo>
                  <a:lnTo>
                    <a:pt x="540763" y="327355"/>
                  </a:lnTo>
                  <a:lnTo>
                    <a:pt x="540763" y="308279"/>
                  </a:lnTo>
                  <a:close/>
                </a:path>
                <a:path w="5745480" h="2006600">
                  <a:moveTo>
                    <a:pt x="435860" y="259697"/>
                  </a:moveTo>
                  <a:lnTo>
                    <a:pt x="435860" y="298740"/>
                  </a:lnTo>
                  <a:lnTo>
                    <a:pt x="454931" y="317817"/>
                  </a:lnTo>
                  <a:lnTo>
                    <a:pt x="502608" y="317817"/>
                  </a:lnTo>
                  <a:lnTo>
                    <a:pt x="502608" y="298740"/>
                  </a:lnTo>
                  <a:lnTo>
                    <a:pt x="474014" y="298740"/>
                  </a:lnTo>
                  <a:lnTo>
                    <a:pt x="454931" y="279664"/>
                  </a:lnTo>
                  <a:lnTo>
                    <a:pt x="474014" y="279664"/>
                  </a:lnTo>
                  <a:lnTo>
                    <a:pt x="474014" y="278773"/>
                  </a:lnTo>
                  <a:lnTo>
                    <a:pt x="454931" y="278773"/>
                  </a:lnTo>
                  <a:lnTo>
                    <a:pt x="435860" y="259697"/>
                  </a:lnTo>
                  <a:close/>
                </a:path>
                <a:path w="5745480" h="2006600">
                  <a:moveTo>
                    <a:pt x="521679" y="279664"/>
                  </a:moveTo>
                  <a:lnTo>
                    <a:pt x="474014" y="279664"/>
                  </a:lnTo>
                  <a:lnTo>
                    <a:pt x="474014" y="298740"/>
                  </a:lnTo>
                  <a:lnTo>
                    <a:pt x="502608" y="298740"/>
                  </a:lnTo>
                  <a:lnTo>
                    <a:pt x="521679" y="317817"/>
                  </a:lnTo>
                  <a:lnTo>
                    <a:pt x="531221" y="317817"/>
                  </a:lnTo>
                  <a:lnTo>
                    <a:pt x="521679" y="308279"/>
                  </a:lnTo>
                  <a:lnTo>
                    <a:pt x="540763" y="308279"/>
                  </a:lnTo>
                  <a:lnTo>
                    <a:pt x="540763" y="298740"/>
                  </a:lnTo>
                  <a:lnTo>
                    <a:pt x="521679" y="279664"/>
                  </a:lnTo>
                  <a:close/>
                </a:path>
                <a:path w="5745480" h="2006600">
                  <a:moveTo>
                    <a:pt x="474014" y="279664"/>
                  </a:moveTo>
                  <a:lnTo>
                    <a:pt x="454931" y="279664"/>
                  </a:lnTo>
                  <a:lnTo>
                    <a:pt x="474014" y="298740"/>
                  </a:lnTo>
                  <a:lnTo>
                    <a:pt x="474014" y="279664"/>
                  </a:lnTo>
                  <a:close/>
                </a:path>
                <a:path w="5745480" h="2006600">
                  <a:moveTo>
                    <a:pt x="357669" y="192801"/>
                  </a:moveTo>
                  <a:lnTo>
                    <a:pt x="357669" y="259697"/>
                  </a:lnTo>
                  <a:lnTo>
                    <a:pt x="376740" y="278773"/>
                  </a:lnTo>
                  <a:lnTo>
                    <a:pt x="435860" y="278773"/>
                  </a:lnTo>
                  <a:lnTo>
                    <a:pt x="435860" y="259697"/>
                  </a:lnTo>
                  <a:lnTo>
                    <a:pt x="395823" y="259697"/>
                  </a:lnTo>
                  <a:lnTo>
                    <a:pt x="376740" y="240493"/>
                  </a:lnTo>
                  <a:lnTo>
                    <a:pt x="395823" y="240493"/>
                  </a:lnTo>
                  <a:lnTo>
                    <a:pt x="395823" y="211878"/>
                  </a:lnTo>
                  <a:lnTo>
                    <a:pt x="376740" y="211878"/>
                  </a:lnTo>
                  <a:lnTo>
                    <a:pt x="357669" y="192801"/>
                  </a:lnTo>
                  <a:close/>
                </a:path>
                <a:path w="5745480" h="2006600">
                  <a:moveTo>
                    <a:pt x="454931" y="240493"/>
                  </a:moveTo>
                  <a:lnTo>
                    <a:pt x="395823" y="240493"/>
                  </a:lnTo>
                  <a:lnTo>
                    <a:pt x="395823" y="259697"/>
                  </a:lnTo>
                  <a:lnTo>
                    <a:pt x="435860" y="259697"/>
                  </a:lnTo>
                  <a:lnTo>
                    <a:pt x="454931" y="278773"/>
                  </a:lnTo>
                  <a:lnTo>
                    <a:pt x="474014" y="278773"/>
                  </a:lnTo>
                  <a:lnTo>
                    <a:pt x="474014" y="259697"/>
                  </a:lnTo>
                  <a:lnTo>
                    <a:pt x="454931" y="240493"/>
                  </a:lnTo>
                  <a:close/>
                </a:path>
                <a:path w="5745480" h="2006600">
                  <a:moveTo>
                    <a:pt x="395823" y="240493"/>
                  </a:moveTo>
                  <a:lnTo>
                    <a:pt x="376740" y="240493"/>
                  </a:lnTo>
                  <a:lnTo>
                    <a:pt x="395823" y="259697"/>
                  </a:lnTo>
                  <a:lnTo>
                    <a:pt x="395823" y="240493"/>
                  </a:lnTo>
                  <a:close/>
                </a:path>
                <a:path w="5745480" h="2006600">
                  <a:moveTo>
                    <a:pt x="262314" y="122218"/>
                  </a:moveTo>
                  <a:lnTo>
                    <a:pt x="262314" y="192801"/>
                  </a:lnTo>
                  <a:lnTo>
                    <a:pt x="281385" y="211878"/>
                  </a:lnTo>
                  <a:lnTo>
                    <a:pt x="357669" y="211878"/>
                  </a:lnTo>
                  <a:lnTo>
                    <a:pt x="357669" y="192801"/>
                  </a:lnTo>
                  <a:lnTo>
                    <a:pt x="300469" y="192801"/>
                  </a:lnTo>
                  <a:lnTo>
                    <a:pt x="281385" y="173725"/>
                  </a:lnTo>
                  <a:lnTo>
                    <a:pt x="300469" y="173725"/>
                  </a:lnTo>
                  <a:lnTo>
                    <a:pt x="300469" y="141294"/>
                  </a:lnTo>
                  <a:lnTo>
                    <a:pt x="281385" y="141294"/>
                  </a:lnTo>
                  <a:lnTo>
                    <a:pt x="262314" y="122218"/>
                  </a:lnTo>
                  <a:close/>
                </a:path>
                <a:path w="5745480" h="2006600">
                  <a:moveTo>
                    <a:pt x="376740" y="173725"/>
                  </a:moveTo>
                  <a:lnTo>
                    <a:pt x="300469" y="173725"/>
                  </a:lnTo>
                  <a:lnTo>
                    <a:pt x="300469" y="192801"/>
                  </a:lnTo>
                  <a:lnTo>
                    <a:pt x="357669" y="192801"/>
                  </a:lnTo>
                  <a:lnTo>
                    <a:pt x="376740" y="211878"/>
                  </a:lnTo>
                  <a:lnTo>
                    <a:pt x="395823" y="211878"/>
                  </a:lnTo>
                  <a:lnTo>
                    <a:pt x="395823" y="192801"/>
                  </a:lnTo>
                  <a:lnTo>
                    <a:pt x="376740" y="173725"/>
                  </a:lnTo>
                  <a:close/>
                </a:path>
                <a:path w="5745480" h="2006600">
                  <a:moveTo>
                    <a:pt x="300469" y="173725"/>
                  </a:moveTo>
                  <a:lnTo>
                    <a:pt x="281385" y="173725"/>
                  </a:lnTo>
                  <a:lnTo>
                    <a:pt x="300469" y="192801"/>
                  </a:lnTo>
                  <a:lnTo>
                    <a:pt x="300469" y="173725"/>
                  </a:lnTo>
                  <a:close/>
                </a:path>
                <a:path w="5745480" h="2006600">
                  <a:moveTo>
                    <a:pt x="180849" y="75162"/>
                  </a:moveTo>
                  <a:lnTo>
                    <a:pt x="178402" y="75162"/>
                  </a:lnTo>
                  <a:lnTo>
                    <a:pt x="178262" y="76052"/>
                  </a:lnTo>
                  <a:lnTo>
                    <a:pt x="178020" y="77324"/>
                  </a:lnTo>
                  <a:lnTo>
                    <a:pt x="176558" y="88388"/>
                  </a:lnTo>
                  <a:lnTo>
                    <a:pt x="175579" y="98181"/>
                  </a:lnTo>
                  <a:lnTo>
                    <a:pt x="175294" y="103141"/>
                  </a:lnTo>
                  <a:lnTo>
                    <a:pt x="175187" y="115604"/>
                  </a:lnTo>
                  <a:lnTo>
                    <a:pt x="175325" y="117512"/>
                  </a:lnTo>
                  <a:lnTo>
                    <a:pt x="197473" y="141294"/>
                  </a:lnTo>
                  <a:lnTo>
                    <a:pt x="262314" y="141294"/>
                  </a:lnTo>
                  <a:lnTo>
                    <a:pt x="262314" y="122218"/>
                  </a:lnTo>
                  <a:lnTo>
                    <a:pt x="300469" y="122218"/>
                  </a:lnTo>
                  <a:lnTo>
                    <a:pt x="293853" y="115604"/>
                  </a:lnTo>
                  <a:lnTo>
                    <a:pt x="213531" y="115604"/>
                  </a:lnTo>
                  <a:lnTo>
                    <a:pt x="213372" y="114841"/>
                  </a:lnTo>
                  <a:lnTo>
                    <a:pt x="213191" y="113971"/>
                  </a:lnTo>
                  <a:lnTo>
                    <a:pt x="213076" y="113583"/>
                  </a:lnTo>
                  <a:lnTo>
                    <a:pt x="211995" y="111194"/>
                  </a:lnTo>
                  <a:lnTo>
                    <a:pt x="203519" y="104263"/>
                  </a:lnTo>
                  <a:lnTo>
                    <a:pt x="197473" y="103141"/>
                  </a:lnTo>
                  <a:lnTo>
                    <a:pt x="213501" y="103141"/>
                  </a:lnTo>
                  <a:lnTo>
                    <a:pt x="213594" y="101233"/>
                  </a:lnTo>
                  <a:lnTo>
                    <a:pt x="214175" y="95510"/>
                  </a:lnTo>
                  <a:lnTo>
                    <a:pt x="197473" y="95510"/>
                  </a:lnTo>
                  <a:lnTo>
                    <a:pt x="180849" y="75162"/>
                  </a:lnTo>
                  <a:close/>
                </a:path>
                <a:path w="5745480" h="2006600">
                  <a:moveTo>
                    <a:pt x="300469" y="122218"/>
                  </a:moveTo>
                  <a:lnTo>
                    <a:pt x="262314" y="122218"/>
                  </a:lnTo>
                  <a:lnTo>
                    <a:pt x="281385" y="141294"/>
                  </a:lnTo>
                  <a:lnTo>
                    <a:pt x="300469" y="141294"/>
                  </a:lnTo>
                  <a:lnTo>
                    <a:pt x="300469" y="122218"/>
                  </a:lnTo>
                  <a:close/>
                </a:path>
                <a:path w="5745480" h="2006600">
                  <a:moveTo>
                    <a:pt x="213304" y="114086"/>
                  </a:moveTo>
                  <a:lnTo>
                    <a:pt x="213372" y="114841"/>
                  </a:lnTo>
                  <a:lnTo>
                    <a:pt x="213531" y="115604"/>
                  </a:lnTo>
                  <a:lnTo>
                    <a:pt x="213355" y="114199"/>
                  </a:lnTo>
                  <a:close/>
                </a:path>
                <a:path w="5745480" h="2006600">
                  <a:moveTo>
                    <a:pt x="213355" y="114199"/>
                  </a:moveTo>
                  <a:lnTo>
                    <a:pt x="213531" y="115604"/>
                  </a:lnTo>
                  <a:lnTo>
                    <a:pt x="293853" y="115604"/>
                  </a:lnTo>
                  <a:lnTo>
                    <a:pt x="292835" y="114587"/>
                  </a:lnTo>
                  <a:lnTo>
                    <a:pt x="213531" y="114587"/>
                  </a:lnTo>
                  <a:lnTo>
                    <a:pt x="213355" y="114199"/>
                  </a:lnTo>
                  <a:close/>
                </a:path>
                <a:path w="5745480" h="2006600">
                  <a:moveTo>
                    <a:pt x="213310" y="114545"/>
                  </a:moveTo>
                  <a:lnTo>
                    <a:pt x="213314" y="114841"/>
                  </a:lnTo>
                  <a:lnTo>
                    <a:pt x="213310" y="114545"/>
                  </a:lnTo>
                  <a:close/>
                </a:path>
                <a:path w="5745480" h="2006600">
                  <a:moveTo>
                    <a:pt x="213316" y="113884"/>
                  </a:moveTo>
                  <a:lnTo>
                    <a:pt x="213341" y="114086"/>
                  </a:lnTo>
                  <a:lnTo>
                    <a:pt x="213531" y="114587"/>
                  </a:lnTo>
                  <a:lnTo>
                    <a:pt x="213316" y="113884"/>
                  </a:lnTo>
                  <a:close/>
                </a:path>
                <a:path w="5745480" h="2006600">
                  <a:moveTo>
                    <a:pt x="281385" y="103141"/>
                  </a:moveTo>
                  <a:lnTo>
                    <a:pt x="213501" y="103141"/>
                  </a:lnTo>
                  <a:lnTo>
                    <a:pt x="213308" y="106575"/>
                  </a:lnTo>
                  <a:lnTo>
                    <a:pt x="213297" y="113583"/>
                  </a:lnTo>
                  <a:lnTo>
                    <a:pt x="213412" y="114199"/>
                  </a:lnTo>
                  <a:lnTo>
                    <a:pt x="213531" y="114587"/>
                  </a:lnTo>
                  <a:lnTo>
                    <a:pt x="292835" y="114587"/>
                  </a:lnTo>
                  <a:lnTo>
                    <a:pt x="281385" y="103141"/>
                  </a:lnTo>
                  <a:close/>
                </a:path>
                <a:path w="5745480" h="2006600">
                  <a:moveTo>
                    <a:pt x="213139" y="113722"/>
                  </a:moveTo>
                  <a:lnTo>
                    <a:pt x="213284" y="114418"/>
                  </a:lnTo>
                  <a:lnTo>
                    <a:pt x="213190" y="113835"/>
                  </a:lnTo>
                  <a:close/>
                </a:path>
                <a:path w="5745480" h="2006600">
                  <a:moveTo>
                    <a:pt x="212869" y="112425"/>
                  </a:moveTo>
                  <a:lnTo>
                    <a:pt x="213139" y="113722"/>
                  </a:lnTo>
                  <a:lnTo>
                    <a:pt x="213252" y="113971"/>
                  </a:lnTo>
                  <a:lnTo>
                    <a:pt x="213224" y="113583"/>
                  </a:lnTo>
                  <a:lnTo>
                    <a:pt x="212869" y="112425"/>
                  </a:lnTo>
                  <a:close/>
                </a:path>
                <a:path w="5745480" h="2006600">
                  <a:moveTo>
                    <a:pt x="213149" y="112552"/>
                  </a:moveTo>
                  <a:lnTo>
                    <a:pt x="213224" y="113583"/>
                  </a:lnTo>
                  <a:lnTo>
                    <a:pt x="213301" y="113835"/>
                  </a:lnTo>
                  <a:lnTo>
                    <a:pt x="213149" y="112552"/>
                  </a:lnTo>
                  <a:close/>
                </a:path>
                <a:path w="5745480" h="2006600">
                  <a:moveTo>
                    <a:pt x="213283" y="112552"/>
                  </a:moveTo>
                  <a:lnTo>
                    <a:pt x="213149" y="112552"/>
                  </a:lnTo>
                  <a:lnTo>
                    <a:pt x="213299" y="113755"/>
                  </a:lnTo>
                  <a:lnTo>
                    <a:pt x="213283" y="112552"/>
                  </a:lnTo>
                  <a:close/>
                </a:path>
                <a:path w="5745480" h="2006600">
                  <a:moveTo>
                    <a:pt x="211995" y="111194"/>
                  </a:moveTo>
                  <a:lnTo>
                    <a:pt x="213139" y="113722"/>
                  </a:lnTo>
                  <a:lnTo>
                    <a:pt x="212869" y="112425"/>
                  </a:lnTo>
                  <a:lnTo>
                    <a:pt x="213281" y="112425"/>
                  </a:lnTo>
                  <a:lnTo>
                    <a:pt x="213269" y="111535"/>
                  </a:lnTo>
                  <a:lnTo>
                    <a:pt x="212412" y="111535"/>
                  </a:lnTo>
                  <a:lnTo>
                    <a:pt x="211995" y="111194"/>
                  </a:lnTo>
                  <a:close/>
                </a:path>
                <a:path w="5745480" h="2006600">
                  <a:moveTo>
                    <a:pt x="213281" y="112425"/>
                  </a:moveTo>
                  <a:lnTo>
                    <a:pt x="212869" y="112425"/>
                  </a:lnTo>
                  <a:lnTo>
                    <a:pt x="213224" y="113583"/>
                  </a:lnTo>
                  <a:lnTo>
                    <a:pt x="213149" y="112552"/>
                  </a:lnTo>
                  <a:lnTo>
                    <a:pt x="213283" y="112552"/>
                  </a:lnTo>
                  <a:lnTo>
                    <a:pt x="213281" y="112425"/>
                  </a:lnTo>
                  <a:close/>
                </a:path>
                <a:path w="5745480" h="2006600">
                  <a:moveTo>
                    <a:pt x="211458" y="110009"/>
                  </a:moveTo>
                  <a:lnTo>
                    <a:pt x="211995" y="111194"/>
                  </a:lnTo>
                  <a:lnTo>
                    <a:pt x="212412" y="111535"/>
                  </a:lnTo>
                  <a:lnTo>
                    <a:pt x="211458" y="110009"/>
                  </a:lnTo>
                  <a:close/>
                </a:path>
                <a:path w="5745480" h="2006600">
                  <a:moveTo>
                    <a:pt x="213248" y="110009"/>
                  </a:moveTo>
                  <a:lnTo>
                    <a:pt x="211458" y="110009"/>
                  </a:lnTo>
                  <a:lnTo>
                    <a:pt x="212412" y="111535"/>
                  </a:lnTo>
                  <a:lnTo>
                    <a:pt x="213269" y="111535"/>
                  </a:lnTo>
                  <a:lnTo>
                    <a:pt x="213248" y="110009"/>
                  </a:lnTo>
                  <a:close/>
                </a:path>
                <a:path w="5745480" h="2006600">
                  <a:moveTo>
                    <a:pt x="203519" y="104263"/>
                  </a:moveTo>
                  <a:lnTo>
                    <a:pt x="211995" y="111194"/>
                  </a:lnTo>
                  <a:lnTo>
                    <a:pt x="211458" y="110009"/>
                  </a:lnTo>
                  <a:lnTo>
                    <a:pt x="213248" y="110009"/>
                  </a:lnTo>
                  <a:lnTo>
                    <a:pt x="213187" y="108737"/>
                  </a:lnTo>
                  <a:lnTo>
                    <a:pt x="213430" y="104413"/>
                  </a:lnTo>
                  <a:lnTo>
                    <a:pt x="204326" y="104413"/>
                  </a:lnTo>
                  <a:lnTo>
                    <a:pt x="203519" y="104263"/>
                  </a:lnTo>
                  <a:close/>
                </a:path>
                <a:path w="5745480" h="2006600">
                  <a:moveTo>
                    <a:pt x="213222" y="108121"/>
                  </a:moveTo>
                  <a:lnTo>
                    <a:pt x="213187" y="108737"/>
                  </a:lnTo>
                  <a:lnTo>
                    <a:pt x="213222" y="108121"/>
                  </a:lnTo>
                  <a:close/>
                </a:path>
                <a:path w="5745480" h="2006600">
                  <a:moveTo>
                    <a:pt x="213259" y="107465"/>
                  </a:moveTo>
                  <a:lnTo>
                    <a:pt x="213222" y="108121"/>
                  </a:lnTo>
                  <a:lnTo>
                    <a:pt x="213259" y="107465"/>
                  </a:lnTo>
                  <a:close/>
                </a:path>
                <a:path w="5745480" h="2006600">
                  <a:moveTo>
                    <a:pt x="203080" y="103904"/>
                  </a:moveTo>
                  <a:lnTo>
                    <a:pt x="203519" y="104263"/>
                  </a:lnTo>
                  <a:lnTo>
                    <a:pt x="204326" y="104413"/>
                  </a:lnTo>
                  <a:lnTo>
                    <a:pt x="203080" y="103904"/>
                  </a:lnTo>
                  <a:close/>
                </a:path>
                <a:path w="5745480" h="2006600">
                  <a:moveTo>
                    <a:pt x="213458" y="103904"/>
                  </a:moveTo>
                  <a:lnTo>
                    <a:pt x="203080" y="103904"/>
                  </a:lnTo>
                  <a:lnTo>
                    <a:pt x="204326" y="104413"/>
                  </a:lnTo>
                  <a:lnTo>
                    <a:pt x="213430" y="104413"/>
                  </a:lnTo>
                  <a:lnTo>
                    <a:pt x="213458" y="103904"/>
                  </a:lnTo>
                  <a:close/>
                </a:path>
                <a:path w="5745480" h="2006600">
                  <a:moveTo>
                    <a:pt x="213501" y="103141"/>
                  </a:moveTo>
                  <a:lnTo>
                    <a:pt x="197473" y="103141"/>
                  </a:lnTo>
                  <a:lnTo>
                    <a:pt x="203519" y="104263"/>
                  </a:lnTo>
                  <a:lnTo>
                    <a:pt x="203080" y="103904"/>
                  </a:lnTo>
                  <a:lnTo>
                    <a:pt x="213458" y="103904"/>
                  </a:lnTo>
                  <a:lnTo>
                    <a:pt x="213501" y="103141"/>
                  </a:lnTo>
                  <a:close/>
                </a:path>
                <a:path w="5745480" h="2006600">
                  <a:moveTo>
                    <a:pt x="213625" y="100932"/>
                  </a:moveTo>
                  <a:lnTo>
                    <a:pt x="213594" y="101233"/>
                  </a:lnTo>
                  <a:lnTo>
                    <a:pt x="213625" y="100932"/>
                  </a:lnTo>
                  <a:close/>
                </a:path>
                <a:path w="5745480" h="2006600">
                  <a:moveTo>
                    <a:pt x="213684" y="100343"/>
                  </a:moveTo>
                  <a:lnTo>
                    <a:pt x="213625" y="100932"/>
                  </a:lnTo>
                  <a:lnTo>
                    <a:pt x="213684" y="100343"/>
                  </a:lnTo>
                  <a:close/>
                </a:path>
                <a:path w="5745480" h="2006600">
                  <a:moveTo>
                    <a:pt x="83051" y="16279"/>
                  </a:moveTo>
                  <a:lnTo>
                    <a:pt x="83051" y="76434"/>
                  </a:lnTo>
                  <a:lnTo>
                    <a:pt x="102124" y="95510"/>
                  </a:lnTo>
                  <a:lnTo>
                    <a:pt x="175839" y="95510"/>
                  </a:lnTo>
                  <a:lnTo>
                    <a:pt x="176507" y="89024"/>
                  </a:lnTo>
                  <a:lnTo>
                    <a:pt x="176558" y="88388"/>
                  </a:lnTo>
                  <a:lnTo>
                    <a:pt x="178020" y="77324"/>
                  </a:lnTo>
                  <a:lnTo>
                    <a:pt x="178177" y="76434"/>
                  </a:lnTo>
                  <a:lnTo>
                    <a:pt x="121198" y="76434"/>
                  </a:lnTo>
                  <a:lnTo>
                    <a:pt x="102124" y="57357"/>
                  </a:lnTo>
                  <a:lnTo>
                    <a:pt x="121198" y="57357"/>
                  </a:lnTo>
                  <a:lnTo>
                    <a:pt x="121198" y="35355"/>
                  </a:lnTo>
                  <a:lnTo>
                    <a:pt x="102124" y="35355"/>
                  </a:lnTo>
                  <a:lnTo>
                    <a:pt x="83051" y="16279"/>
                  </a:lnTo>
                  <a:close/>
                </a:path>
                <a:path w="5745480" h="2006600">
                  <a:moveTo>
                    <a:pt x="210019" y="72618"/>
                  </a:moveTo>
                  <a:lnTo>
                    <a:pt x="178771" y="72618"/>
                  </a:lnTo>
                  <a:lnTo>
                    <a:pt x="197473" y="95510"/>
                  </a:lnTo>
                  <a:lnTo>
                    <a:pt x="214175" y="95510"/>
                  </a:lnTo>
                  <a:lnTo>
                    <a:pt x="214461" y="92840"/>
                  </a:lnTo>
                  <a:lnTo>
                    <a:pt x="215615" y="83937"/>
                  </a:lnTo>
                  <a:lnTo>
                    <a:pt x="216124" y="80758"/>
                  </a:lnTo>
                  <a:lnTo>
                    <a:pt x="216086" y="80630"/>
                  </a:lnTo>
                  <a:lnTo>
                    <a:pt x="216172" y="80103"/>
                  </a:lnTo>
                  <a:lnTo>
                    <a:pt x="210019" y="72618"/>
                  </a:lnTo>
                  <a:close/>
                </a:path>
                <a:path w="5745480" h="2006600">
                  <a:moveTo>
                    <a:pt x="214461" y="92840"/>
                  </a:moveTo>
                  <a:lnTo>
                    <a:pt x="214395" y="93348"/>
                  </a:lnTo>
                  <a:lnTo>
                    <a:pt x="214461" y="92840"/>
                  </a:lnTo>
                  <a:close/>
                </a:path>
                <a:path w="5745480" h="2006600">
                  <a:moveTo>
                    <a:pt x="215749" y="83047"/>
                  </a:moveTo>
                  <a:lnTo>
                    <a:pt x="215659" y="83594"/>
                  </a:lnTo>
                  <a:lnTo>
                    <a:pt x="215749" y="83047"/>
                  </a:lnTo>
                  <a:close/>
                </a:path>
                <a:path w="5745480" h="2006600">
                  <a:moveTo>
                    <a:pt x="216315" y="79231"/>
                  </a:moveTo>
                  <a:lnTo>
                    <a:pt x="216086" y="80630"/>
                  </a:lnTo>
                  <a:lnTo>
                    <a:pt x="216315" y="79231"/>
                  </a:lnTo>
                  <a:close/>
                </a:path>
                <a:path w="5745480" h="2006600">
                  <a:moveTo>
                    <a:pt x="121198" y="57357"/>
                  </a:moveTo>
                  <a:lnTo>
                    <a:pt x="102124" y="57357"/>
                  </a:lnTo>
                  <a:lnTo>
                    <a:pt x="121198" y="76434"/>
                  </a:lnTo>
                  <a:lnTo>
                    <a:pt x="121198" y="57357"/>
                  </a:lnTo>
                  <a:close/>
                </a:path>
                <a:path w="5745480" h="2006600">
                  <a:moveTo>
                    <a:pt x="197473" y="57357"/>
                  </a:moveTo>
                  <a:lnTo>
                    <a:pt x="121198" y="57357"/>
                  </a:lnTo>
                  <a:lnTo>
                    <a:pt x="121198" y="76434"/>
                  </a:lnTo>
                  <a:lnTo>
                    <a:pt x="178177" y="76434"/>
                  </a:lnTo>
                  <a:lnTo>
                    <a:pt x="178304" y="75718"/>
                  </a:lnTo>
                  <a:lnTo>
                    <a:pt x="178453" y="74526"/>
                  </a:lnTo>
                  <a:lnTo>
                    <a:pt x="178771" y="72618"/>
                  </a:lnTo>
                  <a:lnTo>
                    <a:pt x="210019" y="72618"/>
                  </a:lnTo>
                  <a:lnTo>
                    <a:pt x="197473" y="57357"/>
                  </a:lnTo>
                  <a:close/>
                </a:path>
                <a:path w="5745480" h="2006600">
                  <a:moveTo>
                    <a:pt x="178304" y="75718"/>
                  </a:moveTo>
                  <a:lnTo>
                    <a:pt x="178245" y="76052"/>
                  </a:lnTo>
                  <a:lnTo>
                    <a:pt x="178304" y="75718"/>
                  </a:lnTo>
                  <a:close/>
                </a:path>
                <a:path w="5745480" h="2006600">
                  <a:moveTo>
                    <a:pt x="178771" y="72618"/>
                  </a:moveTo>
                  <a:lnTo>
                    <a:pt x="178453" y="74526"/>
                  </a:lnTo>
                  <a:lnTo>
                    <a:pt x="178304" y="75718"/>
                  </a:lnTo>
                  <a:lnTo>
                    <a:pt x="178402" y="75162"/>
                  </a:lnTo>
                  <a:lnTo>
                    <a:pt x="180849" y="75162"/>
                  </a:lnTo>
                  <a:lnTo>
                    <a:pt x="178771" y="72618"/>
                  </a:lnTo>
                  <a:close/>
                </a:path>
                <a:path w="5745480" h="2006600">
                  <a:moveTo>
                    <a:pt x="104922" y="0"/>
                  </a:moveTo>
                  <a:lnTo>
                    <a:pt x="0" y="0"/>
                  </a:lnTo>
                  <a:lnTo>
                    <a:pt x="0" y="35355"/>
                  </a:lnTo>
                  <a:lnTo>
                    <a:pt x="83051" y="35355"/>
                  </a:lnTo>
                  <a:lnTo>
                    <a:pt x="83051" y="16279"/>
                  </a:lnTo>
                  <a:lnTo>
                    <a:pt x="121198" y="16279"/>
                  </a:lnTo>
                  <a:lnTo>
                    <a:pt x="104922" y="0"/>
                  </a:lnTo>
                  <a:close/>
                </a:path>
                <a:path w="5745480" h="2006600">
                  <a:moveTo>
                    <a:pt x="121198" y="16279"/>
                  </a:moveTo>
                  <a:lnTo>
                    <a:pt x="83051" y="16279"/>
                  </a:lnTo>
                  <a:lnTo>
                    <a:pt x="102124" y="35355"/>
                  </a:lnTo>
                  <a:lnTo>
                    <a:pt x="121198" y="35355"/>
                  </a:lnTo>
                  <a:lnTo>
                    <a:pt x="121198" y="16279"/>
                  </a:lnTo>
                  <a:close/>
                </a:path>
              </a:pathLst>
            </a:custGeom>
            <a:solidFill>
              <a:srgbClr val="009F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11288" y="1778521"/>
              <a:ext cx="5875020" cy="1620520"/>
            </a:xfrm>
            <a:custGeom>
              <a:avLst/>
              <a:gdLst/>
              <a:ahLst/>
              <a:cxnLst/>
              <a:rect l="l" t="t" r="r" b="b"/>
              <a:pathLst>
                <a:path w="5875020" h="1620520">
                  <a:moveTo>
                    <a:pt x="5097410" y="1518286"/>
                  </a:moveTo>
                  <a:lnTo>
                    <a:pt x="5097410" y="1601320"/>
                  </a:lnTo>
                  <a:lnTo>
                    <a:pt x="5116481" y="1620397"/>
                  </a:lnTo>
                  <a:lnTo>
                    <a:pt x="5874487" y="1620397"/>
                  </a:lnTo>
                  <a:lnTo>
                    <a:pt x="5874487" y="1601320"/>
                  </a:lnTo>
                  <a:lnTo>
                    <a:pt x="5135552" y="1601320"/>
                  </a:lnTo>
                  <a:lnTo>
                    <a:pt x="5116481" y="1582231"/>
                  </a:lnTo>
                  <a:lnTo>
                    <a:pt x="5135552" y="1582231"/>
                  </a:lnTo>
                  <a:lnTo>
                    <a:pt x="5135552" y="1537375"/>
                  </a:lnTo>
                  <a:lnTo>
                    <a:pt x="5116481" y="1537375"/>
                  </a:lnTo>
                  <a:lnTo>
                    <a:pt x="5097410" y="1518286"/>
                  </a:lnTo>
                  <a:close/>
                </a:path>
                <a:path w="5875020" h="1620520">
                  <a:moveTo>
                    <a:pt x="5135552" y="1582231"/>
                  </a:moveTo>
                  <a:lnTo>
                    <a:pt x="5116481" y="1582231"/>
                  </a:lnTo>
                  <a:lnTo>
                    <a:pt x="5135552" y="1601320"/>
                  </a:lnTo>
                  <a:lnTo>
                    <a:pt x="5135552" y="1582231"/>
                  </a:lnTo>
                  <a:close/>
                </a:path>
                <a:path w="5875020" h="1620520">
                  <a:moveTo>
                    <a:pt x="5874487" y="1582231"/>
                  </a:moveTo>
                  <a:lnTo>
                    <a:pt x="5135552" y="1582231"/>
                  </a:lnTo>
                  <a:lnTo>
                    <a:pt x="5135552" y="1601320"/>
                  </a:lnTo>
                  <a:lnTo>
                    <a:pt x="5874487" y="1601320"/>
                  </a:lnTo>
                  <a:lnTo>
                    <a:pt x="5874487" y="1582231"/>
                  </a:lnTo>
                  <a:close/>
                </a:path>
                <a:path w="5875020" h="1620520">
                  <a:moveTo>
                    <a:pt x="4934289" y="1441000"/>
                  </a:moveTo>
                  <a:lnTo>
                    <a:pt x="4934289" y="1518286"/>
                  </a:lnTo>
                  <a:lnTo>
                    <a:pt x="4953360" y="1537375"/>
                  </a:lnTo>
                  <a:lnTo>
                    <a:pt x="5097410" y="1537375"/>
                  </a:lnTo>
                  <a:lnTo>
                    <a:pt x="5097410" y="1518286"/>
                  </a:lnTo>
                  <a:lnTo>
                    <a:pt x="4972431" y="1518286"/>
                  </a:lnTo>
                  <a:lnTo>
                    <a:pt x="4953360" y="1499209"/>
                  </a:lnTo>
                  <a:lnTo>
                    <a:pt x="4972431" y="1499209"/>
                  </a:lnTo>
                  <a:lnTo>
                    <a:pt x="4972431" y="1460077"/>
                  </a:lnTo>
                  <a:lnTo>
                    <a:pt x="4953360" y="1460077"/>
                  </a:lnTo>
                  <a:lnTo>
                    <a:pt x="4934289" y="1441000"/>
                  </a:lnTo>
                  <a:close/>
                </a:path>
                <a:path w="5875020" h="1620520">
                  <a:moveTo>
                    <a:pt x="5116481" y="1499209"/>
                  </a:moveTo>
                  <a:lnTo>
                    <a:pt x="4972431" y="1499209"/>
                  </a:lnTo>
                  <a:lnTo>
                    <a:pt x="4972431" y="1518286"/>
                  </a:lnTo>
                  <a:lnTo>
                    <a:pt x="5097410" y="1518286"/>
                  </a:lnTo>
                  <a:lnTo>
                    <a:pt x="5116481" y="1537375"/>
                  </a:lnTo>
                  <a:lnTo>
                    <a:pt x="5135552" y="1537375"/>
                  </a:lnTo>
                  <a:lnTo>
                    <a:pt x="5135552" y="1518286"/>
                  </a:lnTo>
                  <a:lnTo>
                    <a:pt x="5116481" y="1499209"/>
                  </a:lnTo>
                  <a:close/>
                </a:path>
                <a:path w="5875020" h="1620520">
                  <a:moveTo>
                    <a:pt x="4972431" y="1499209"/>
                  </a:moveTo>
                  <a:lnTo>
                    <a:pt x="4953360" y="1499209"/>
                  </a:lnTo>
                  <a:lnTo>
                    <a:pt x="4972431" y="1518286"/>
                  </a:lnTo>
                  <a:lnTo>
                    <a:pt x="4972431" y="1499209"/>
                  </a:lnTo>
                  <a:close/>
                </a:path>
                <a:path w="5875020" h="1620520">
                  <a:moveTo>
                    <a:pt x="3700272" y="1380870"/>
                  </a:moveTo>
                  <a:lnTo>
                    <a:pt x="3700272" y="1441000"/>
                  </a:lnTo>
                  <a:lnTo>
                    <a:pt x="3719343" y="1460077"/>
                  </a:lnTo>
                  <a:lnTo>
                    <a:pt x="4934289" y="1460077"/>
                  </a:lnTo>
                  <a:lnTo>
                    <a:pt x="4934289" y="1441000"/>
                  </a:lnTo>
                  <a:lnTo>
                    <a:pt x="3738414" y="1441000"/>
                  </a:lnTo>
                  <a:lnTo>
                    <a:pt x="3719343" y="1421911"/>
                  </a:lnTo>
                  <a:lnTo>
                    <a:pt x="3738414" y="1421911"/>
                  </a:lnTo>
                  <a:lnTo>
                    <a:pt x="3738414" y="1399960"/>
                  </a:lnTo>
                  <a:lnTo>
                    <a:pt x="3719343" y="1399960"/>
                  </a:lnTo>
                  <a:lnTo>
                    <a:pt x="3700272" y="1380870"/>
                  </a:lnTo>
                  <a:close/>
                </a:path>
                <a:path w="5875020" h="1620520">
                  <a:moveTo>
                    <a:pt x="4953360" y="1421911"/>
                  </a:moveTo>
                  <a:lnTo>
                    <a:pt x="3738414" y="1421911"/>
                  </a:lnTo>
                  <a:lnTo>
                    <a:pt x="3738414" y="1441000"/>
                  </a:lnTo>
                  <a:lnTo>
                    <a:pt x="4934289" y="1441000"/>
                  </a:lnTo>
                  <a:lnTo>
                    <a:pt x="4953360" y="1460077"/>
                  </a:lnTo>
                  <a:lnTo>
                    <a:pt x="4972431" y="1460077"/>
                  </a:lnTo>
                  <a:lnTo>
                    <a:pt x="4972431" y="1441000"/>
                  </a:lnTo>
                  <a:lnTo>
                    <a:pt x="4953360" y="1421911"/>
                  </a:lnTo>
                  <a:close/>
                </a:path>
                <a:path w="5875020" h="1620520">
                  <a:moveTo>
                    <a:pt x="3738414" y="1421911"/>
                  </a:moveTo>
                  <a:lnTo>
                    <a:pt x="3719343" y="1421911"/>
                  </a:lnTo>
                  <a:lnTo>
                    <a:pt x="3738414" y="1441000"/>
                  </a:lnTo>
                  <a:lnTo>
                    <a:pt x="3738414" y="1421911"/>
                  </a:lnTo>
                  <a:close/>
                </a:path>
                <a:path w="5875020" h="1620520">
                  <a:moveTo>
                    <a:pt x="3029864" y="1362748"/>
                  </a:moveTo>
                  <a:lnTo>
                    <a:pt x="3029864" y="1380870"/>
                  </a:lnTo>
                  <a:lnTo>
                    <a:pt x="3048935" y="1399960"/>
                  </a:lnTo>
                  <a:lnTo>
                    <a:pt x="3700272" y="1399960"/>
                  </a:lnTo>
                  <a:lnTo>
                    <a:pt x="3700272" y="1381824"/>
                  </a:lnTo>
                  <a:lnTo>
                    <a:pt x="3048935" y="1381824"/>
                  </a:lnTo>
                  <a:lnTo>
                    <a:pt x="3029864" y="1362748"/>
                  </a:lnTo>
                  <a:close/>
                </a:path>
                <a:path w="5875020" h="1620520">
                  <a:moveTo>
                    <a:pt x="3719343" y="1361781"/>
                  </a:moveTo>
                  <a:lnTo>
                    <a:pt x="3067040" y="1361781"/>
                  </a:lnTo>
                  <a:lnTo>
                    <a:pt x="3068006" y="1362748"/>
                  </a:lnTo>
                  <a:lnTo>
                    <a:pt x="3068006" y="1380870"/>
                  </a:lnTo>
                  <a:lnTo>
                    <a:pt x="3700272" y="1380870"/>
                  </a:lnTo>
                  <a:lnTo>
                    <a:pt x="3719343" y="1399960"/>
                  </a:lnTo>
                  <a:lnTo>
                    <a:pt x="3738414" y="1399960"/>
                  </a:lnTo>
                  <a:lnTo>
                    <a:pt x="3738414" y="1380870"/>
                  </a:lnTo>
                  <a:lnTo>
                    <a:pt x="3719343" y="1361781"/>
                  </a:lnTo>
                  <a:close/>
                </a:path>
                <a:path w="5875020" h="1620520">
                  <a:moveTo>
                    <a:pt x="2587291" y="1329338"/>
                  </a:moveTo>
                  <a:lnTo>
                    <a:pt x="2587291" y="1362748"/>
                  </a:lnTo>
                  <a:lnTo>
                    <a:pt x="2606362" y="1381824"/>
                  </a:lnTo>
                  <a:lnTo>
                    <a:pt x="3030817" y="1381824"/>
                  </a:lnTo>
                  <a:lnTo>
                    <a:pt x="3029864" y="1380870"/>
                  </a:lnTo>
                  <a:lnTo>
                    <a:pt x="3029864" y="1362748"/>
                  </a:lnTo>
                  <a:lnTo>
                    <a:pt x="2625433" y="1362748"/>
                  </a:lnTo>
                  <a:lnTo>
                    <a:pt x="2611126" y="1348427"/>
                  </a:lnTo>
                  <a:lnTo>
                    <a:pt x="2606362" y="1348427"/>
                  </a:lnTo>
                  <a:lnTo>
                    <a:pt x="2587291" y="1329338"/>
                  </a:lnTo>
                  <a:close/>
                </a:path>
                <a:path w="5875020" h="1620520">
                  <a:moveTo>
                    <a:pt x="3048935" y="1343658"/>
                  </a:moveTo>
                  <a:lnTo>
                    <a:pt x="2625433" y="1343658"/>
                  </a:lnTo>
                  <a:lnTo>
                    <a:pt x="2625433" y="1362748"/>
                  </a:lnTo>
                  <a:lnTo>
                    <a:pt x="3029864" y="1362748"/>
                  </a:lnTo>
                  <a:lnTo>
                    <a:pt x="3048935" y="1381824"/>
                  </a:lnTo>
                  <a:lnTo>
                    <a:pt x="3700272" y="1381824"/>
                  </a:lnTo>
                  <a:lnTo>
                    <a:pt x="3700272" y="1380870"/>
                  </a:lnTo>
                  <a:lnTo>
                    <a:pt x="3068006" y="1380870"/>
                  </a:lnTo>
                  <a:lnTo>
                    <a:pt x="3048935" y="1361781"/>
                  </a:lnTo>
                  <a:lnTo>
                    <a:pt x="3067040" y="1361781"/>
                  </a:lnTo>
                  <a:lnTo>
                    <a:pt x="3048935" y="1343658"/>
                  </a:lnTo>
                  <a:close/>
                </a:path>
                <a:path w="5875020" h="1620520">
                  <a:moveTo>
                    <a:pt x="3067040" y="1361781"/>
                  </a:moveTo>
                  <a:lnTo>
                    <a:pt x="3048935" y="1361781"/>
                  </a:lnTo>
                  <a:lnTo>
                    <a:pt x="3068006" y="1380870"/>
                  </a:lnTo>
                  <a:lnTo>
                    <a:pt x="3068006" y="1362748"/>
                  </a:lnTo>
                  <a:lnTo>
                    <a:pt x="3067040" y="1361781"/>
                  </a:lnTo>
                  <a:close/>
                </a:path>
                <a:path w="5875020" h="1620520">
                  <a:moveTo>
                    <a:pt x="2625433" y="1343658"/>
                  </a:moveTo>
                  <a:lnTo>
                    <a:pt x="2606362" y="1343658"/>
                  </a:lnTo>
                  <a:lnTo>
                    <a:pt x="2625433" y="1362748"/>
                  </a:lnTo>
                  <a:lnTo>
                    <a:pt x="2625433" y="1343658"/>
                  </a:lnTo>
                  <a:close/>
                </a:path>
                <a:path w="5875020" h="1620520">
                  <a:moveTo>
                    <a:pt x="2463330" y="1245362"/>
                  </a:moveTo>
                  <a:lnTo>
                    <a:pt x="2463330" y="1329338"/>
                  </a:lnTo>
                  <a:lnTo>
                    <a:pt x="2482400" y="1348427"/>
                  </a:lnTo>
                  <a:lnTo>
                    <a:pt x="2587291" y="1348427"/>
                  </a:lnTo>
                  <a:lnTo>
                    <a:pt x="2587291" y="1329338"/>
                  </a:lnTo>
                  <a:lnTo>
                    <a:pt x="2501471" y="1329338"/>
                  </a:lnTo>
                  <a:lnTo>
                    <a:pt x="2482400" y="1310261"/>
                  </a:lnTo>
                  <a:lnTo>
                    <a:pt x="2501471" y="1310261"/>
                  </a:lnTo>
                  <a:lnTo>
                    <a:pt x="2501471" y="1264452"/>
                  </a:lnTo>
                  <a:lnTo>
                    <a:pt x="2482400" y="1264452"/>
                  </a:lnTo>
                  <a:lnTo>
                    <a:pt x="2463330" y="1245362"/>
                  </a:lnTo>
                  <a:close/>
                </a:path>
                <a:path w="5875020" h="1620520">
                  <a:moveTo>
                    <a:pt x="2606362" y="1310261"/>
                  </a:moveTo>
                  <a:lnTo>
                    <a:pt x="2501471" y="1310261"/>
                  </a:lnTo>
                  <a:lnTo>
                    <a:pt x="2501471" y="1329338"/>
                  </a:lnTo>
                  <a:lnTo>
                    <a:pt x="2587291" y="1329338"/>
                  </a:lnTo>
                  <a:lnTo>
                    <a:pt x="2606362" y="1348427"/>
                  </a:lnTo>
                  <a:lnTo>
                    <a:pt x="2611126" y="1348427"/>
                  </a:lnTo>
                  <a:lnTo>
                    <a:pt x="2606362" y="1343658"/>
                  </a:lnTo>
                  <a:lnTo>
                    <a:pt x="2625433" y="1343658"/>
                  </a:lnTo>
                  <a:lnTo>
                    <a:pt x="2625433" y="1329338"/>
                  </a:lnTo>
                  <a:lnTo>
                    <a:pt x="2606362" y="1310261"/>
                  </a:lnTo>
                  <a:close/>
                </a:path>
                <a:path w="5875020" h="1620520">
                  <a:moveTo>
                    <a:pt x="2501471" y="1310261"/>
                  </a:moveTo>
                  <a:lnTo>
                    <a:pt x="2482400" y="1310261"/>
                  </a:lnTo>
                  <a:lnTo>
                    <a:pt x="2501471" y="1329338"/>
                  </a:lnTo>
                  <a:lnTo>
                    <a:pt x="2501471" y="1310261"/>
                  </a:lnTo>
                  <a:close/>
                </a:path>
                <a:path w="5875020" h="1620520">
                  <a:moveTo>
                    <a:pt x="2223925" y="1184292"/>
                  </a:moveTo>
                  <a:lnTo>
                    <a:pt x="2223925" y="1245362"/>
                  </a:lnTo>
                  <a:lnTo>
                    <a:pt x="2242996" y="1264452"/>
                  </a:lnTo>
                  <a:lnTo>
                    <a:pt x="2463330" y="1264452"/>
                  </a:lnTo>
                  <a:lnTo>
                    <a:pt x="2463330" y="1245362"/>
                  </a:lnTo>
                  <a:lnTo>
                    <a:pt x="2262067" y="1245362"/>
                  </a:lnTo>
                  <a:lnTo>
                    <a:pt x="2242996" y="1226273"/>
                  </a:lnTo>
                  <a:lnTo>
                    <a:pt x="2262067" y="1226273"/>
                  </a:lnTo>
                  <a:lnTo>
                    <a:pt x="2262067" y="1203368"/>
                  </a:lnTo>
                  <a:lnTo>
                    <a:pt x="2242996" y="1203368"/>
                  </a:lnTo>
                  <a:lnTo>
                    <a:pt x="2223925" y="1184292"/>
                  </a:lnTo>
                  <a:close/>
                </a:path>
                <a:path w="5875020" h="1620520">
                  <a:moveTo>
                    <a:pt x="2482400" y="1226273"/>
                  </a:moveTo>
                  <a:lnTo>
                    <a:pt x="2262067" y="1226273"/>
                  </a:lnTo>
                  <a:lnTo>
                    <a:pt x="2262067" y="1245362"/>
                  </a:lnTo>
                  <a:lnTo>
                    <a:pt x="2463330" y="1245362"/>
                  </a:lnTo>
                  <a:lnTo>
                    <a:pt x="2482400" y="1264452"/>
                  </a:lnTo>
                  <a:lnTo>
                    <a:pt x="2501471" y="1264452"/>
                  </a:lnTo>
                  <a:lnTo>
                    <a:pt x="2501471" y="1245362"/>
                  </a:lnTo>
                  <a:lnTo>
                    <a:pt x="2482400" y="1226273"/>
                  </a:lnTo>
                  <a:close/>
                </a:path>
                <a:path w="5875020" h="1620520">
                  <a:moveTo>
                    <a:pt x="2262067" y="1226273"/>
                  </a:moveTo>
                  <a:lnTo>
                    <a:pt x="2242996" y="1226273"/>
                  </a:lnTo>
                  <a:lnTo>
                    <a:pt x="2262067" y="1245362"/>
                  </a:lnTo>
                  <a:lnTo>
                    <a:pt x="2262067" y="1226273"/>
                  </a:lnTo>
                  <a:close/>
                </a:path>
                <a:path w="5875020" h="1620520">
                  <a:moveTo>
                    <a:pt x="1949304" y="1139436"/>
                  </a:moveTo>
                  <a:lnTo>
                    <a:pt x="1949304" y="1184292"/>
                  </a:lnTo>
                  <a:lnTo>
                    <a:pt x="1968375" y="1203368"/>
                  </a:lnTo>
                  <a:lnTo>
                    <a:pt x="2223925" y="1203368"/>
                  </a:lnTo>
                  <a:lnTo>
                    <a:pt x="2223925" y="1184292"/>
                  </a:lnTo>
                  <a:lnTo>
                    <a:pt x="1987446" y="1184292"/>
                  </a:lnTo>
                  <a:lnTo>
                    <a:pt x="1968375" y="1165202"/>
                  </a:lnTo>
                  <a:lnTo>
                    <a:pt x="1987446" y="1165202"/>
                  </a:lnTo>
                  <a:lnTo>
                    <a:pt x="1987446" y="1158526"/>
                  </a:lnTo>
                  <a:lnTo>
                    <a:pt x="1968375" y="1158526"/>
                  </a:lnTo>
                  <a:lnTo>
                    <a:pt x="1949304" y="1139436"/>
                  </a:lnTo>
                  <a:close/>
                </a:path>
                <a:path w="5875020" h="1620520">
                  <a:moveTo>
                    <a:pt x="2242996" y="1165202"/>
                  </a:moveTo>
                  <a:lnTo>
                    <a:pt x="1987446" y="1165202"/>
                  </a:lnTo>
                  <a:lnTo>
                    <a:pt x="1987446" y="1184292"/>
                  </a:lnTo>
                  <a:lnTo>
                    <a:pt x="2223925" y="1184292"/>
                  </a:lnTo>
                  <a:lnTo>
                    <a:pt x="2242996" y="1203368"/>
                  </a:lnTo>
                  <a:lnTo>
                    <a:pt x="2262067" y="1203368"/>
                  </a:lnTo>
                  <a:lnTo>
                    <a:pt x="2262067" y="1184292"/>
                  </a:lnTo>
                  <a:lnTo>
                    <a:pt x="2242996" y="1165202"/>
                  </a:lnTo>
                  <a:close/>
                </a:path>
                <a:path w="5875020" h="1620520">
                  <a:moveTo>
                    <a:pt x="1987446" y="1165202"/>
                  </a:moveTo>
                  <a:lnTo>
                    <a:pt x="1968375" y="1165202"/>
                  </a:lnTo>
                  <a:lnTo>
                    <a:pt x="1987446" y="1184292"/>
                  </a:lnTo>
                  <a:lnTo>
                    <a:pt x="1987446" y="1165202"/>
                  </a:lnTo>
                  <a:close/>
                </a:path>
                <a:path w="5875020" h="1620520">
                  <a:moveTo>
                    <a:pt x="1851025" y="1110808"/>
                  </a:moveTo>
                  <a:lnTo>
                    <a:pt x="1851025" y="1139436"/>
                  </a:lnTo>
                  <a:lnTo>
                    <a:pt x="1870096" y="1158526"/>
                  </a:lnTo>
                  <a:lnTo>
                    <a:pt x="1949304" y="1158526"/>
                  </a:lnTo>
                  <a:lnTo>
                    <a:pt x="1949304" y="1139436"/>
                  </a:lnTo>
                  <a:lnTo>
                    <a:pt x="1889167" y="1139436"/>
                  </a:lnTo>
                  <a:lnTo>
                    <a:pt x="1879638" y="1129898"/>
                  </a:lnTo>
                  <a:lnTo>
                    <a:pt x="1870096" y="1129898"/>
                  </a:lnTo>
                  <a:lnTo>
                    <a:pt x="1851025" y="1110808"/>
                  </a:lnTo>
                  <a:close/>
                </a:path>
                <a:path w="5875020" h="1620520">
                  <a:moveTo>
                    <a:pt x="1968375" y="1120347"/>
                  </a:moveTo>
                  <a:lnTo>
                    <a:pt x="1889167" y="1120347"/>
                  </a:lnTo>
                  <a:lnTo>
                    <a:pt x="1889167" y="1139436"/>
                  </a:lnTo>
                  <a:lnTo>
                    <a:pt x="1949304" y="1139436"/>
                  </a:lnTo>
                  <a:lnTo>
                    <a:pt x="1968375" y="1158526"/>
                  </a:lnTo>
                  <a:lnTo>
                    <a:pt x="1987446" y="1158526"/>
                  </a:lnTo>
                  <a:lnTo>
                    <a:pt x="1987446" y="1139436"/>
                  </a:lnTo>
                  <a:lnTo>
                    <a:pt x="1968375" y="1120347"/>
                  </a:lnTo>
                  <a:close/>
                </a:path>
                <a:path w="5875020" h="1620520">
                  <a:moveTo>
                    <a:pt x="1889167" y="1120347"/>
                  </a:moveTo>
                  <a:lnTo>
                    <a:pt x="1870096" y="1120347"/>
                  </a:lnTo>
                  <a:lnTo>
                    <a:pt x="1889167" y="1139436"/>
                  </a:lnTo>
                  <a:lnTo>
                    <a:pt x="1889167" y="1120347"/>
                  </a:lnTo>
                  <a:close/>
                </a:path>
                <a:path w="5875020" h="1620520">
                  <a:moveTo>
                    <a:pt x="1522114" y="1023908"/>
                  </a:moveTo>
                  <a:lnTo>
                    <a:pt x="1522114" y="1110808"/>
                  </a:lnTo>
                  <a:lnTo>
                    <a:pt x="1541185" y="1129898"/>
                  </a:lnTo>
                  <a:lnTo>
                    <a:pt x="1851025" y="1129898"/>
                  </a:lnTo>
                  <a:lnTo>
                    <a:pt x="1851025" y="1110808"/>
                  </a:lnTo>
                  <a:lnTo>
                    <a:pt x="1560256" y="1110808"/>
                  </a:lnTo>
                  <a:lnTo>
                    <a:pt x="1541185" y="1091719"/>
                  </a:lnTo>
                  <a:lnTo>
                    <a:pt x="1560256" y="1091719"/>
                  </a:lnTo>
                  <a:lnTo>
                    <a:pt x="1560256" y="1043112"/>
                  </a:lnTo>
                  <a:lnTo>
                    <a:pt x="1541185" y="1043112"/>
                  </a:lnTo>
                  <a:lnTo>
                    <a:pt x="1522114" y="1023908"/>
                  </a:lnTo>
                  <a:close/>
                </a:path>
                <a:path w="5875020" h="1620520">
                  <a:moveTo>
                    <a:pt x="1870096" y="1091719"/>
                  </a:moveTo>
                  <a:lnTo>
                    <a:pt x="1560256" y="1091719"/>
                  </a:lnTo>
                  <a:lnTo>
                    <a:pt x="1560256" y="1110808"/>
                  </a:lnTo>
                  <a:lnTo>
                    <a:pt x="1851025" y="1110808"/>
                  </a:lnTo>
                  <a:lnTo>
                    <a:pt x="1870096" y="1129898"/>
                  </a:lnTo>
                  <a:lnTo>
                    <a:pt x="1879638" y="1129898"/>
                  </a:lnTo>
                  <a:lnTo>
                    <a:pt x="1870096" y="1120347"/>
                  </a:lnTo>
                  <a:lnTo>
                    <a:pt x="1889167" y="1120347"/>
                  </a:lnTo>
                  <a:lnTo>
                    <a:pt x="1889167" y="1110808"/>
                  </a:lnTo>
                  <a:lnTo>
                    <a:pt x="1870096" y="1091719"/>
                  </a:lnTo>
                  <a:close/>
                </a:path>
                <a:path w="5875020" h="1620520">
                  <a:moveTo>
                    <a:pt x="1560256" y="1091719"/>
                  </a:moveTo>
                  <a:lnTo>
                    <a:pt x="1541185" y="1091719"/>
                  </a:lnTo>
                  <a:lnTo>
                    <a:pt x="1560256" y="1110808"/>
                  </a:lnTo>
                  <a:lnTo>
                    <a:pt x="1560256" y="1091719"/>
                  </a:lnTo>
                  <a:close/>
                </a:path>
                <a:path w="5875020" h="1620520">
                  <a:moveTo>
                    <a:pt x="1313224" y="994403"/>
                  </a:moveTo>
                  <a:lnTo>
                    <a:pt x="1313224" y="1023908"/>
                  </a:lnTo>
                  <a:lnTo>
                    <a:pt x="1332295" y="1043112"/>
                  </a:lnTo>
                  <a:lnTo>
                    <a:pt x="1522114" y="1043112"/>
                  </a:lnTo>
                  <a:lnTo>
                    <a:pt x="1522114" y="1023908"/>
                  </a:lnTo>
                  <a:lnTo>
                    <a:pt x="1351366" y="1023908"/>
                  </a:lnTo>
                  <a:lnTo>
                    <a:pt x="1340940" y="1013479"/>
                  </a:lnTo>
                  <a:lnTo>
                    <a:pt x="1332295" y="1013479"/>
                  </a:lnTo>
                  <a:lnTo>
                    <a:pt x="1313224" y="994403"/>
                  </a:lnTo>
                  <a:close/>
                </a:path>
                <a:path w="5875020" h="1620520">
                  <a:moveTo>
                    <a:pt x="1541185" y="1004831"/>
                  </a:moveTo>
                  <a:lnTo>
                    <a:pt x="1351366" y="1004831"/>
                  </a:lnTo>
                  <a:lnTo>
                    <a:pt x="1351366" y="1023908"/>
                  </a:lnTo>
                  <a:lnTo>
                    <a:pt x="1522114" y="1023908"/>
                  </a:lnTo>
                  <a:lnTo>
                    <a:pt x="1541185" y="1043112"/>
                  </a:lnTo>
                  <a:lnTo>
                    <a:pt x="1560256" y="1043112"/>
                  </a:lnTo>
                  <a:lnTo>
                    <a:pt x="1560256" y="1023908"/>
                  </a:lnTo>
                  <a:lnTo>
                    <a:pt x="1541185" y="1004831"/>
                  </a:lnTo>
                  <a:close/>
                </a:path>
                <a:path w="5875020" h="1620520">
                  <a:moveTo>
                    <a:pt x="1351366" y="1004831"/>
                  </a:moveTo>
                  <a:lnTo>
                    <a:pt x="1332295" y="1004831"/>
                  </a:lnTo>
                  <a:lnTo>
                    <a:pt x="1351366" y="1023908"/>
                  </a:lnTo>
                  <a:lnTo>
                    <a:pt x="1351366" y="1004831"/>
                  </a:lnTo>
                  <a:close/>
                </a:path>
                <a:path w="5875020" h="1620520">
                  <a:moveTo>
                    <a:pt x="1217831" y="956249"/>
                  </a:moveTo>
                  <a:lnTo>
                    <a:pt x="1217831" y="994403"/>
                  </a:lnTo>
                  <a:lnTo>
                    <a:pt x="1236915" y="1013479"/>
                  </a:lnTo>
                  <a:lnTo>
                    <a:pt x="1313224" y="1013479"/>
                  </a:lnTo>
                  <a:lnTo>
                    <a:pt x="1313224" y="994403"/>
                  </a:lnTo>
                  <a:lnTo>
                    <a:pt x="1255986" y="994403"/>
                  </a:lnTo>
                  <a:lnTo>
                    <a:pt x="1217831" y="956249"/>
                  </a:lnTo>
                  <a:close/>
                </a:path>
                <a:path w="5875020" h="1620520">
                  <a:moveTo>
                    <a:pt x="1332295" y="975326"/>
                  </a:moveTo>
                  <a:lnTo>
                    <a:pt x="1255986" y="975326"/>
                  </a:lnTo>
                  <a:lnTo>
                    <a:pt x="1255986" y="994403"/>
                  </a:lnTo>
                  <a:lnTo>
                    <a:pt x="1313224" y="994403"/>
                  </a:lnTo>
                  <a:lnTo>
                    <a:pt x="1332295" y="1013479"/>
                  </a:lnTo>
                  <a:lnTo>
                    <a:pt x="1340940" y="1013479"/>
                  </a:lnTo>
                  <a:lnTo>
                    <a:pt x="1332295" y="1004831"/>
                  </a:lnTo>
                  <a:lnTo>
                    <a:pt x="1351366" y="1004831"/>
                  </a:lnTo>
                  <a:lnTo>
                    <a:pt x="1351366" y="994403"/>
                  </a:lnTo>
                  <a:lnTo>
                    <a:pt x="1332295" y="975326"/>
                  </a:lnTo>
                  <a:close/>
                </a:path>
                <a:path w="5875020" h="1620520">
                  <a:moveTo>
                    <a:pt x="1236915" y="937173"/>
                  </a:moveTo>
                  <a:lnTo>
                    <a:pt x="1213063" y="937173"/>
                  </a:lnTo>
                  <a:lnTo>
                    <a:pt x="1213063" y="956249"/>
                  </a:lnTo>
                  <a:lnTo>
                    <a:pt x="1217831" y="956249"/>
                  </a:lnTo>
                  <a:lnTo>
                    <a:pt x="1255986" y="994403"/>
                  </a:lnTo>
                  <a:lnTo>
                    <a:pt x="1255986" y="956249"/>
                  </a:lnTo>
                  <a:lnTo>
                    <a:pt x="1236915" y="937173"/>
                  </a:lnTo>
                  <a:close/>
                </a:path>
                <a:path w="5875020" h="1620520">
                  <a:moveTo>
                    <a:pt x="1174921" y="920004"/>
                  </a:moveTo>
                  <a:lnTo>
                    <a:pt x="1174921" y="956249"/>
                  </a:lnTo>
                  <a:lnTo>
                    <a:pt x="1193992" y="975326"/>
                  </a:lnTo>
                  <a:lnTo>
                    <a:pt x="1217831" y="975326"/>
                  </a:lnTo>
                  <a:lnTo>
                    <a:pt x="1217831" y="956249"/>
                  </a:lnTo>
                  <a:lnTo>
                    <a:pt x="1213063" y="956249"/>
                  </a:lnTo>
                  <a:lnTo>
                    <a:pt x="1195899" y="939080"/>
                  </a:lnTo>
                  <a:lnTo>
                    <a:pt x="1193992" y="939080"/>
                  </a:lnTo>
                  <a:lnTo>
                    <a:pt x="1174921" y="920004"/>
                  </a:lnTo>
                  <a:close/>
                </a:path>
                <a:path w="5875020" h="1620520">
                  <a:moveTo>
                    <a:pt x="1213063" y="937173"/>
                  </a:moveTo>
                  <a:lnTo>
                    <a:pt x="1193992" y="937173"/>
                  </a:lnTo>
                  <a:lnTo>
                    <a:pt x="1213063" y="956249"/>
                  </a:lnTo>
                  <a:lnTo>
                    <a:pt x="1213063" y="937173"/>
                  </a:lnTo>
                  <a:close/>
                </a:path>
                <a:path w="5875020" h="1620520">
                  <a:moveTo>
                    <a:pt x="1088136" y="856033"/>
                  </a:moveTo>
                  <a:lnTo>
                    <a:pt x="1088136" y="920004"/>
                  </a:lnTo>
                  <a:lnTo>
                    <a:pt x="1107207" y="939080"/>
                  </a:lnTo>
                  <a:lnTo>
                    <a:pt x="1174921" y="939080"/>
                  </a:lnTo>
                  <a:lnTo>
                    <a:pt x="1174921" y="920004"/>
                  </a:lnTo>
                  <a:lnTo>
                    <a:pt x="1126290" y="920004"/>
                  </a:lnTo>
                  <a:lnTo>
                    <a:pt x="1107207" y="900800"/>
                  </a:lnTo>
                  <a:lnTo>
                    <a:pt x="1126290" y="900800"/>
                  </a:lnTo>
                  <a:lnTo>
                    <a:pt x="1126290" y="875110"/>
                  </a:lnTo>
                  <a:lnTo>
                    <a:pt x="1107207" y="875110"/>
                  </a:lnTo>
                  <a:lnTo>
                    <a:pt x="1088136" y="856033"/>
                  </a:lnTo>
                  <a:close/>
                </a:path>
                <a:path w="5875020" h="1620520">
                  <a:moveTo>
                    <a:pt x="1193992" y="900800"/>
                  </a:moveTo>
                  <a:lnTo>
                    <a:pt x="1126290" y="900800"/>
                  </a:lnTo>
                  <a:lnTo>
                    <a:pt x="1126290" y="920004"/>
                  </a:lnTo>
                  <a:lnTo>
                    <a:pt x="1174921" y="920004"/>
                  </a:lnTo>
                  <a:lnTo>
                    <a:pt x="1193992" y="939080"/>
                  </a:lnTo>
                  <a:lnTo>
                    <a:pt x="1195899" y="939080"/>
                  </a:lnTo>
                  <a:lnTo>
                    <a:pt x="1193992" y="937173"/>
                  </a:lnTo>
                  <a:lnTo>
                    <a:pt x="1213063" y="937173"/>
                  </a:lnTo>
                  <a:lnTo>
                    <a:pt x="1213063" y="920004"/>
                  </a:lnTo>
                  <a:lnTo>
                    <a:pt x="1193992" y="900800"/>
                  </a:lnTo>
                  <a:close/>
                </a:path>
                <a:path w="5875020" h="1620520">
                  <a:moveTo>
                    <a:pt x="1126290" y="900800"/>
                  </a:moveTo>
                  <a:lnTo>
                    <a:pt x="1107207" y="900800"/>
                  </a:lnTo>
                  <a:lnTo>
                    <a:pt x="1126290" y="920004"/>
                  </a:lnTo>
                  <a:lnTo>
                    <a:pt x="1126290" y="900800"/>
                  </a:lnTo>
                  <a:close/>
                </a:path>
                <a:path w="5875020" h="1620520">
                  <a:moveTo>
                    <a:pt x="919332" y="816862"/>
                  </a:moveTo>
                  <a:lnTo>
                    <a:pt x="919332" y="856033"/>
                  </a:lnTo>
                  <a:lnTo>
                    <a:pt x="938416" y="875110"/>
                  </a:lnTo>
                  <a:lnTo>
                    <a:pt x="1088136" y="875110"/>
                  </a:lnTo>
                  <a:lnTo>
                    <a:pt x="1088136" y="856033"/>
                  </a:lnTo>
                  <a:lnTo>
                    <a:pt x="957487" y="856033"/>
                  </a:lnTo>
                  <a:lnTo>
                    <a:pt x="938416" y="836957"/>
                  </a:lnTo>
                  <a:lnTo>
                    <a:pt x="957487" y="836957"/>
                  </a:lnTo>
                  <a:lnTo>
                    <a:pt x="957487" y="835939"/>
                  </a:lnTo>
                  <a:lnTo>
                    <a:pt x="938416" y="835939"/>
                  </a:lnTo>
                  <a:lnTo>
                    <a:pt x="919332" y="816862"/>
                  </a:lnTo>
                  <a:close/>
                </a:path>
                <a:path w="5875020" h="1620520">
                  <a:moveTo>
                    <a:pt x="1107207" y="836957"/>
                  </a:moveTo>
                  <a:lnTo>
                    <a:pt x="957487" y="836957"/>
                  </a:lnTo>
                  <a:lnTo>
                    <a:pt x="957487" y="856033"/>
                  </a:lnTo>
                  <a:lnTo>
                    <a:pt x="1088136" y="856033"/>
                  </a:lnTo>
                  <a:lnTo>
                    <a:pt x="1107207" y="875110"/>
                  </a:lnTo>
                  <a:lnTo>
                    <a:pt x="1126290" y="875110"/>
                  </a:lnTo>
                  <a:lnTo>
                    <a:pt x="1126290" y="856033"/>
                  </a:lnTo>
                  <a:lnTo>
                    <a:pt x="1107207" y="836957"/>
                  </a:lnTo>
                  <a:close/>
                </a:path>
                <a:path w="5875020" h="1620520">
                  <a:moveTo>
                    <a:pt x="957487" y="836957"/>
                  </a:moveTo>
                  <a:lnTo>
                    <a:pt x="938416" y="836957"/>
                  </a:lnTo>
                  <a:lnTo>
                    <a:pt x="957487" y="856033"/>
                  </a:lnTo>
                  <a:lnTo>
                    <a:pt x="957487" y="836957"/>
                  </a:lnTo>
                  <a:close/>
                </a:path>
                <a:path w="5875020" h="1620520">
                  <a:moveTo>
                    <a:pt x="847816" y="776801"/>
                  </a:moveTo>
                  <a:lnTo>
                    <a:pt x="847816" y="816862"/>
                  </a:lnTo>
                  <a:lnTo>
                    <a:pt x="866887" y="835939"/>
                  </a:lnTo>
                  <a:lnTo>
                    <a:pt x="919332" y="835939"/>
                  </a:lnTo>
                  <a:lnTo>
                    <a:pt x="919332" y="816862"/>
                  </a:lnTo>
                  <a:lnTo>
                    <a:pt x="885958" y="816862"/>
                  </a:lnTo>
                  <a:lnTo>
                    <a:pt x="866887" y="797786"/>
                  </a:lnTo>
                  <a:lnTo>
                    <a:pt x="885958" y="797786"/>
                  </a:lnTo>
                  <a:lnTo>
                    <a:pt x="885958" y="795878"/>
                  </a:lnTo>
                  <a:lnTo>
                    <a:pt x="866887" y="795878"/>
                  </a:lnTo>
                  <a:lnTo>
                    <a:pt x="847816" y="776801"/>
                  </a:lnTo>
                  <a:close/>
                </a:path>
                <a:path w="5875020" h="1620520">
                  <a:moveTo>
                    <a:pt x="938416" y="797786"/>
                  </a:moveTo>
                  <a:lnTo>
                    <a:pt x="885958" y="797786"/>
                  </a:lnTo>
                  <a:lnTo>
                    <a:pt x="885958" y="816862"/>
                  </a:lnTo>
                  <a:lnTo>
                    <a:pt x="919332" y="816862"/>
                  </a:lnTo>
                  <a:lnTo>
                    <a:pt x="938416" y="835939"/>
                  </a:lnTo>
                  <a:lnTo>
                    <a:pt x="957487" y="835939"/>
                  </a:lnTo>
                  <a:lnTo>
                    <a:pt x="957487" y="816862"/>
                  </a:lnTo>
                  <a:lnTo>
                    <a:pt x="938416" y="797786"/>
                  </a:lnTo>
                  <a:close/>
                </a:path>
                <a:path w="5875020" h="1620520">
                  <a:moveTo>
                    <a:pt x="885958" y="797786"/>
                  </a:moveTo>
                  <a:lnTo>
                    <a:pt x="866887" y="797786"/>
                  </a:lnTo>
                  <a:lnTo>
                    <a:pt x="885958" y="816862"/>
                  </a:lnTo>
                  <a:lnTo>
                    <a:pt x="885958" y="797786"/>
                  </a:lnTo>
                  <a:close/>
                </a:path>
                <a:path w="5875020" h="1620520">
                  <a:moveTo>
                    <a:pt x="736239" y="753909"/>
                  </a:moveTo>
                  <a:lnTo>
                    <a:pt x="736239" y="776801"/>
                  </a:lnTo>
                  <a:lnTo>
                    <a:pt x="755309" y="795878"/>
                  </a:lnTo>
                  <a:lnTo>
                    <a:pt x="847816" y="795878"/>
                  </a:lnTo>
                  <a:lnTo>
                    <a:pt x="847816" y="776801"/>
                  </a:lnTo>
                  <a:lnTo>
                    <a:pt x="774380" y="776801"/>
                  </a:lnTo>
                  <a:lnTo>
                    <a:pt x="770566" y="772986"/>
                  </a:lnTo>
                  <a:lnTo>
                    <a:pt x="755309" y="772986"/>
                  </a:lnTo>
                  <a:lnTo>
                    <a:pt x="736239" y="753909"/>
                  </a:lnTo>
                  <a:close/>
                </a:path>
                <a:path w="5875020" h="1620520">
                  <a:moveTo>
                    <a:pt x="866887" y="757725"/>
                  </a:moveTo>
                  <a:lnTo>
                    <a:pt x="774380" y="757725"/>
                  </a:lnTo>
                  <a:lnTo>
                    <a:pt x="774380" y="776801"/>
                  </a:lnTo>
                  <a:lnTo>
                    <a:pt x="847816" y="776801"/>
                  </a:lnTo>
                  <a:lnTo>
                    <a:pt x="866887" y="795878"/>
                  </a:lnTo>
                  <a:lnTo>
                    <a:pt x="885958" y="795878"/>
                  </a:lnTo>
                  <a:lnTo>
                    <a:pt x="885958" y="776801"/>
                  </a:lnTo>
                  <a:lnTo>
                    <a:pt x="866887" y="757725"/>
                  </a:lnTo>
                  <a:close/>
                </a:path>
                <a:path w="5875020" h="1620520">
                  <a:moveTo>
                    <a:pt x="774380" y="757725"/>
                  </a:moveTo>
                  <a:lnTo>
                    <a:pt x="755309" y="757725"/>
                  </a:lnTo>
                  <a:lnTo>
                    <a:pt x="774380" y="776801"/>
                  </a:lnTo>
                  <a:lnTo>
                    <a:pt x="774380" y="757725"/>
                  </a:lnTo>
                  <a:close/>
                </a:path>
                <a:path w="5875020" h="1620520">
                  <a:moveTo>
                    <a:pt x="692363" y="707108"/>
                  </a:moveTo>
                  <a:lnTo>
                    <a:pt x="692363" y="753909"/>
                  </a:lnTo>
                  <a:lnTo>
                    <a:pt x="711434" y="772986"/>
                  </a:lnTo>
                  <a:lnTo>
                    <a:pt x="736239" y="772986"/>
                  </a:lnTo>
                  <a:lnTo>
                    <a:pt x="736239" y="753909"/>
                  </a:lnTo>
                  <a:lnTo>
                    <a:pt x="730517" y="753909"/>
                  </a:lnTo>
                  <a:lnTo>
                    <a:pt x="711434" y="734833"/>
                  </a:lnTo>
                  <a:lnTo>
                    <a:pt x="730517" y="734833"/>
                  </a:lnTo>
                  <a:lnTo>
                    <a:pt x="730517" y="726185"/>
                  </a:lnTo>
                  <a:lnTo>
                    <a:pt x="711434" y="726185"/>
                  </a:lnTo>
                  <a:lnTo>
                    <a:pt x="692363" y="707108"/>
                  </a:lnTo>
                  <a:close/>
                </a:path>
                <a:path w="5875020" h="1620520">
                  <a:moveTo>
                    <a:pt x="755309" y="734833"/>
                  </a:moveTo>
                  <a:lnTo>
                    <a:pt x="730517" y="734833"/>
                  </a:lnTo>
                  <a:lnTo>
                    <a:pt x="730517" y="753909"/>
                  </a:lnTo>
                  <a:lnTo>
                    <a:pt x="736239" y="753909"/>
                  </a:lnTo>
                  <a:lnTo>
                    <a:pt x="755309" y="772986"/>
                  </a:lnTo>
                  <a:lnTo>
                    <a:pt x="770566" y="772986"/>
                  </a:lnTo>
                  <a:lnTo>
                    <a:pt x="755309" y="757725"/>
                  </a:lnTo>
                  <a:lnTo>
                    <a:pt x="774380" y="757725"/>
                  </a:lnTo>
                  <a:lnTo>
                    <a:pt x="774380" y="753909"/>
                  </a:lnTo>
                  <a:lnTo>
                    <a:pt x="755309" y="734833"/>
                  </a:lnTo>
                  <a:close/>
                </a:path>
                <a:path w="5875020" h="1620520">
                  <a:moveTo>
                    <a:pt x="730517" y="734833"/>
                  </a:moveTo>
                  <a:lnTo>
                    <a:pt x="711434" y="734833"/>
                  </a:lnTo>
                  <a:lnTo>
                    <a:pt x="730517" y="753909"/>
                  </a:lnTo>
                  <a:lnTo>
                    <a:pt x="730517" y="734833"/>
                  </a:lnTo>
                  <a:close/>
                </a:path>
                <a:path w="5875020" h="1620520">
                  <a:moveTo>
                    <a:pt x="640871" y="681418"/>
                  </a:moveTo>
                  <a:lnTo>
                    <a:pt x="640871" y="707108"/>
                  </a:lnTo>
                  <a:lnTo>
                    <a:pt x="659942" y="726185"/>
                  </a:lnTo>
                  <a:lnTo>
                    <a:pt x="692363" y="726185"/>
                  </a:lnTo>
                  <a:lnTo>
                    <a:pt x="692363" y="707108"/>
                  </a:lnTo>
                  <a:lnTo>
                    <a:pt x="679013" y="707108"/>
                  </a:lnTo>
                  <a:lnTo>
                    <a:pt x="672402" y="700495"/>
                  </a:lnTo>
                  <a:lnTo>
                    <a:pt x="659942" y="700495"/>
                  </a:lnTo>
                  <a:lnTo>
                    <a:pt x="640871" y="681418"/>
                  </a:lnTo>
                  <a:close/>
                </a:path>
                <a:path w="5875020" h="1620520">
                  <a:moveTo>
                    <a:pt x="711434" y="688031"/>
                  </a:moveTo>
                  <a:lnTo>
                    <a:pt x="679013" y="688031"/>
                  </a:lnTo>
                  <a:lnTo>
                    <a:pt x="679013" y="707108"/>
                  </a:lnTo>
                  <a:lnTo>
                    <a:pt x="692363" y="707108"/>
                  </a:lnTo>
                  <a:lnTo>
                    <a:pt x="711434" y="726185"/>
                  </a:lnTo>
                  <a:lnTo>
                    <a:pt x="730517" y="726185"/>
                  </a:lnTo>
                  <a:lnTo>
                    <a:pt x="730517" y="707108"/>
                  </a:lnTo>
                  <a:lnTo>
                    <a:pt x="711434" y="688031"/>
                  </a:lnTo>
                  <a:close/>
                </a:path>
                <a:path w="5875020" h="1620520">
                  <a:moveTo>
                    <a:pt x="679013" y="688031"/>
                  </a:moveTo>
                  <a:lnTo>
                    <a:pt x="659942" y="688031"/>
                  </a:lnTo>
                  <a:lnTo>
                    <a:pt x="679013" y="707108"/>
                  </a:lnTo>
                  <a:lnTo>
                    <a:pt x="679013" y="688031"/>
                  </a:lnTo>
                  <a:close/>
                </a:path>
                <a:path w="5875020" h="1620520">
                  <a:moveTo>
                    <a:pt x="603670" y="547754"/>
                  </a:moveTo>
                  <a:lnTo>
                    <a:pt x="603670" y="681418"/>
                  </a:lnTo>
                  <a:lnTo>
                    <a:pt x="622741" y="700495"/>
                  </a:lnTo>
                  <a:lnTo>
                    <a:pt x="640871" y="700495"/>
                  </a:lnTo>
                  <a:lnTo>
                    <a:pt x="640871" y="681418"/>
                  </a:lnTo>
                  <a:lnTo>
                    <a:pt x="641825" y="681418"/>
                  </a:lnTo>
                  <a:lnTo>
                    <a:pt x="622741" y="662341"/>
                  </a:lnTo>
                  <a:lnTo>
                    <a:pt x="641825" y="662341"/>
                  </a:lnTo>
                  <a:lnTo>
                    <a:pt x="641825" y="551570"/>
                  </a:lnTo>
                  <a:lnTo>
                    <a:pt x="607484" y="551570"/>
                  </a:lnTo>
                  <a:lnTo>
                    <a:pt x="603670" y="547754"/>
                  </a:lnTo>
                  <a:close/>
                </a:path>
                <a:path w="5875020" h="1620520">
                  <a:moveTo>
                    <a:pt x="659942" y="662341"/>
                  </a:moveTo>
                  <a:lnTo>
                    <a:pt x="641825" y="662341"/>
                  </a:lnTo>
                  <a:lnTo>
                    <a:pt x="641825" y="681418"/>
                  </a:lnTo>
                  <a:lnTo>
                    <a:pt x="640871" y="681418"/>
                  </a:lnTo>
                  <a:lnTo>
                    <a:pt x="659942" y="700495"/>
                  </a:lnTo>
                  <a:lnTo>
                    <a:pt x="672402" y="700495"/>
                  </a:lnTo>
                  <a:lnTo>
                    <a:pt x="659942" y="688031"/>
                  </a:lnTo>
                  <a:lnTo>
                    <a:pt x="679013" y="688031"/>
                  </a:lnTo>
                  <a:lnTo>
                    <a:pt x="679013" y="681418"/>
                  </a:lnTo>
                  <a:lnTo>
                    <a:pt x="659942" y="662341"/>
                  </a:lnTo>
                  <a:close/>
                </a:path>
                <a:path w="5875020" h="1620520">
                  <a:moveTo>
                    <a:pt x="641825" y="662341"/>
                  </a:moveTo>
                  <a:lnTo>
                    <a:pt x="622741" y="662341"/>
                  </a:lnTo>
                  <a:lnTo>
                    <a:pt x="641825" y="681418"/>
                  </a:lnTo>
                  <a:lnTo>
                    <a:pt x="641825" y="662341"/>
                  </a:lnTo>
                  <a:close/>
                </a:path>
                <a:path w="5875020" h="1620520">
                  <a:moveTo>
                    <a:pt x="603670" y="532493"/>
                  </a:moveTo>
                  <a:lnTo>
                    <a:pt x="603670" y="547754"/>
                  </a:lnTo>
                  <a:lnTo>
                    <a:pt x="607484" y="551570"/>
                  </a:lnTo>
                  <a:lnTo>
                    <a:pt x="622741" y="551570"/>
                  </a:lnTo>
                  <a:lnTo>
                    <a:pt x="603670" y="532493"/>
                  </a:lnTo>
                  <a:close/>
                </a:path>
                <a:path w="5875020" h="1620520">
                  <a:moveTo>
                    <a:pt x="626555" y="517229"/>
                  </a:moveTo>
                  <a:lnTo>
                    <a:pt x="626555" y="532493"/>
                  </a:lnTo>
                  <a:lnTo>
                    <a:pt x="603670" y="532493"/>
                  </a:lnTo>
                  <a:lnTo>
                    <a:pt x="622741" y="551570"/>
                  </a:lnTo>
                  <a:lnTo>
                    <a:pt x="641825" y="551570"/>
                  </a:lnTo>
                  <a:lnTo>
                    <a:pt x="641825" y="532493"/>
                  </a:lnTo>
                  <a:lnTo>
                    <a:pt x="626555" y="517229"/>
                  </a:lnTo>
                  <a:close/>
                </a:path>
                <a:path w="5875020" h="1620520">
                  <a:moveTo>
                    <a:pt x="588413" y="481876"/>
                  </a:moveTo>
                  <a:lnTo>
                    <a:pt x="588413" y="532493"/>
                  </a:lnTo>
                  <a:lnTo>
                    <a:pt x="603670" y="547754"/>
                  </a:lnTo>
                  <a:lnTo>
                    <a:pt x="603670" y="532493"/>
                  </a:lnTo>
                  <a:lnTo>
                    <a:pt x="626555" y="532493"/>
                  </a:lnTo>
                  <a:lnTo>
                    <a:pt x="607484" y="513416"/>
                  </a:lnTo>
                  <a:lnTo>
                    <a:pt x="626555" y="513416"/>
                  </a:lnTo>
                  <a:lnTo>
                    <a:pt x="626555" y="500953"/>
                  </a:lnTo>
                  <a:lnTo>
                    <a:pt x="607484" y="500953"/>
                  </a:lnTo>
                  <a:lnTo>
                    <a:pt x="588413" y="481876"/>
                  </a:lnTo>
                  <a:close/>
                </a:path>
                <a:path w="5875020" h="1620520">
                  <a:moveTo>
                    <a:pt x="622741" y="513416"/>
                  </a:moveTo>
                  <a:lnTo>
                    <a:pt x="607484" y="513416"/>
                  </a:lnTo>
                  <a:lnTo>
                    <a:pt x="626555" y="532493"/>
                  </a:lnTo>
                  <a:lnTo>
                    <a:pt x="626555" y="517229"/>
                  </a:lnTo>
                  <a:lnTo>
                    <a:pt x="622741" y="513416"/>
                  </a:lnTo>
                  <a:close/>
                </a:path>
                <a:path w="5875020" h="1620520">
                  <a:moveTo>
                    <a:pt x="626555" y="513416"/>
                  </a:moveTo>
                  <a:lnTo>
                    <a:pt x="622741" y="513416"/>
                  </a:lnTo>
                  <a:lnTo>
                    <a:pt x="626555" y="517229"/>
                  </a:lnTo>
                  <a:lnTo>
                    <a:pt x="626555" y="513416"/>
                  </a:lnTo>
                  <a:close/>
                </a:path>
                <a:path w="5875020" h="1620520">
                  <a:moveTo>
                    <a:pt x="554085" y="387510"/>
                  </a:moveTo>
                  <a:lnTo>
                    <a:pt x="554085" y="481876"/>
                  </a:lnTo>
                  <a:lnTo>
                    <a:pt x="573156" y="500953"/>
                  </a:lnTo>
                  <a:lnTo>
                    <a:pt x="588413" y="500953"/>
                  </a:lnTo>
                  <a:lnTo>
                    <a:pt x="588413" y="481876"/>
                  </a:lnTo>
                  <a:lnTo>
                    <a:pt x="592227" y="481876"/>
                  </a:lnTo>
                  <a:lnTo>
                    <a:pt x="573156" y="462800"/>
                  </a:lnTo>
                  <a:lnTo>
                    <a:pt x="592227" y="462800"/>
                  </a:lnTo>
                  <a:lnTo>
                    <a:pt x="592227" y="406587"/>
                  </a:lnTo>
                  <a:lnTo>
                    <a:pt x="573156" y="406587"/>
                  </a:lnTo>
                  <a:lnTo>
                    <a:pt x="554085" y="387510"/>
                  </a:lnTo>
                  <a:close/>
                </a:path>
                <a:path w="5875020" h="1620520">
                  <a:moveTo>
                    <a:pt x="607484" y="462800"/>
                  </a:moveTo>
                  <a:lnTo>
                    <a:pt x="592227" y="462800"/>
                  </a:lnTo>
                  <a:lnTo>
                    <a:pt x="592227" y="481876"/>
                  </a:lnTo>
                  <a:lnTo>
                    <a:pt x="588413" y="481876"/>
                  </a:lnTo>
                  <a:lnTo>
                    <a:pt x="607484" y="500953"/>
                  </a:lnTo>
                  <a:lnTo>
                    <a:pt x="626555" y="500953"/>
                  </a:lnTo>
                  <a:lnTo>
                    <a:pt x="626555" y="481876"/>
                  </a:lnTo>
                  <a:lnTo>
                    <a:pt x="607484" y="462800"/>
                  </a:lnTo>
                  <a:close/>
                </a:path>
                <a:path w="5875020" h="1620520">
                  <a:moveTo>
                    <a:pt x="592227" y="462800"/>
                  </a:moveTo>
                  <a:lnTo>
                    <a:pt x="573156" y="462800"/>
                  </a:lnTo>
                  <a:lnTo>
                    <a:pt x="592227" y="481876"/>
                  </a:lnTo>
                  <a:lnTo>
                    <a:pt x="592227" y="462800"/>
                  </a:lnTo>
                  <a:close/>
                </a:path>
                <a:path w="5875020" h="1620520">
                  <a:moveTo>
                    <a:pt x="511163" y="340709"/>
                  </a:moveTo>
                  <a:lnTo>
                    <a:pt x="511163" y="387510"/>
                  </a:lnTo>
                  <a:lnTo>
                    <a:pt x="530247" y="406587"/>
                  </a:lnTo>
                  <a:lnTo>
                    <a:pt x="554085" y="406587"/>
                  </a:lnTo>
                  <a:lnTo>
                    <a:pt x="554085" y="387510"/>
                  </a:lnTo>
                  <a:lnTo>
                    <a:pt x="549318" y="387510"/>
                  </a:lnTo>
                  <a:lnTo>
                    <a:pt x="530247" y="368307"/>
                  </a:lnTo>
                  <a:lnTo>
                    <a:pt x="549318" y="368307"/>
                  </a:lnTo>
                  <a:lnTo>
                    <a:pt x="549318" y="359786"/>
                  </a:lnTo>
                  <a:lnTo>
                    <a:pt x="530247" y="359786"/>
                  </a:lnTo>
                  <a:lnTo>
                    <a:pt x="511163" y="340709"/>
                  </a:lnTo>
                  <a:close/>
                </a:path>
                <a:path w="5875020" h="1620520">
                  <a:moveTo>
                    <a:pt x="573156" y="368307"/>
                  </a:moveTo>
                  <a:lnTo>
                    <a:pt x="549318" y="368307"/>
                  </a:lnTo>
                  <a:lnTo>
                    <a:pt x="549318" y="387510"/>
                  </a:lnTo>
                  <a:lnTo>
                    <a:pt x="554085" y="387510"/>
                  </a:lnTo>
                  <a:lnTo>
                    <a:pt x="573156" y="406587"/>
                  </a:lnTo>
                  <a:lnTo>
                    <a:pt x="592227" y="406587"/>
                  </a:lnTo>
                  <a:lnTo>
                    <a:pt x="592227" y="387510"/>
                  </a:lnTo>
                  <a:lnTo>
                    <a:pt x="573156" y="368307"/>
                  </a:lnTo>
                  <a:close/>
                </a:path>
                <a:path w="5875020" h="1620520">
                  <a:moveTo>
                    <a:pt x="549318" y="368307"/>
                  </a:moveTo>
                  <a:lnTo>
                    <a:pt x="530247" y="368307"/>
                  </a:lnTo>
                  <a:lnTo>
                    <a:pt x="549318" y="387510"/>
                  </a:lnTo>
                  <a:lnTo>
                    <a:pt x="549318" y="368307"/>
                  </a:lnTo>
                  <a:close/>
                </a:path>
                <a:path w="5875020" h="1620520">
                  <a:moveTo>
                    <a:pt x="466346" y="295815"/>
                  </a:moveTo>
                  <a:lnTo>
                    <a:pt x="466346" y="340709"/>
                  </a:lnTo>
                  <a:lnTo>
                    <a:pt x="485417" y="359786"/>
                  </a:lnTo>
                  <a:lnTo>
                    <a:pt x="511163" y="359786"/>
                  </a:lnTo>
                  <a:lnTo>
                    <a:pt x="511163" y="340709"/>
                  </a:lnTo>
                  <a:lnTo>
                    <a:pt x="504488" y="340709"/>
                  </a:lnTo>
                  <a:lnTo>
                    <a:pt x="485417" y="321632"/>
                  </a:lnTo>
                  <a:lnTo>
                    <a:pt x="504488" y="321632"/>
                  </a:lnTo>
                  <a:lnTo>
                    <a:pt x="504488" y="314892"/>
                  </a:lnTo>
                  <a:lnTo>
                    <a:pt x="485417" y="314892"/>
                  </a:lnTo>
                  <a:lnTo>
                    <a:pt x="466346" y="295815"/>
                  </a:lnTo>
                  <a:close/>
                </a:path>
                <a:path w="5875020" h="1620520">
                  <a:moveTo>
                    <a:pt x="530247" y="321632"/>
                  </a:moveTo>
                  <a:lnTo>
                    <a:pt x="504488" y="321632"/>
                  </a:lnTo>
                  <a:lnTo>
                    <a:pt x="504488" y="340709"/>
                  </a:lnTo>
                  <a:lnTo>
                    <a:pt x="511163" y="340709"/>
                  </a:lnTo>
                  <a:lnTo>
                    <a:pt x="530247" y="359786"/>
                  </a:lnTo>
                  <a:lnTo>
                    <a:pt x="549318" y="359786"/>
                  </a:lnTo>
                  <a:lnTo>
                    <a:pt x="549318" y="340709"/>
                  </a:lnTo>
                  <a:lnTo>
                    <a:pt x="530247" y="321632"/>
                  </a:lnTo>
                  <a:close/>
                </a:path>
                <a:path w="5875020" h="1620520">
                  <a:moveTo>
                    <a:pt x="504488" y="321632"/>
                  </a:moveTo>
                  <a:lnTo>
                    <a:pt x="485417" y="321632"/>
                  </a:lnTo>
                  <a:lnTo>
                    <a:pt x="504488" y="340709"/>
                  </a:lnTo>
                  <a:lnTo>
                    <a:pt x="504488" y="321632"/>
                  </a:lnTo>
                  <a:close/>
                </a:path>
                <a:path w="5875020" h="1620520">
                  <a:moveTo>
                    <a:pt x="405307" y="249014"/>
                  </a:moveTo>
                  <a:lnTo>
                    <a:pt x="405307" y="295815"/>
                  </a:lnTo>
                  <a:lnTo>
                    <a:pt x="424378" y="314892"/>
                  </a:lnTo>
                  <a:lnTo>
                    <a:pt x="466346" y="314892"/>
                  </a:lnTo>
                  <a:lnTo>
                    <a:pt x="466346" y="295815"/>
                  </a:lnTo>
                  <a:lnTo>
                    <a:pt x="443461" y="295815"/>
                  </a:lnTo>
                  <a:lnTo>
                    <a:pt x="424378" y="276739"/>
                  </a:lnTo>
                  <a:lnTo>
                    <a:pt x="443461" y="276739"/>
                  </a:lnTo>
                  <a:lnTo>
                    <a:pt x="443461" y="268218"/>
                  </a:lnTo>
                  <a:lnTo>
                    <a:pt x="424378" y="268218"/>
                  </a:lnTo>
                  <a:lnTo>
                    <a:pt x="405307" y="249014"/>
                  </a:lnTo>
                  <a:close/>
                </a:path>
                <a:path w="5875020" h="1620520">
                  <a:moveTo>
                    <a:pt x="485417" y="276739"/>
                  </a:moveTo>
                  <a:lnTo>
                    <a:pt x="443461" y="276739"/>
                  </a:lnTo>
                  <a:lnTo>
                    <a:pt x="443461" y="295815"/>
                  </a:lnTo>
                  <a:lnTo>
                    <a:pt x="466346" y="295815"/>
                  </a:lnTo>
                  <a:lnTo>
                    <a:pt x="485417" y="314892"/>
                  </a:lnTo>
                  <a:lnTo>
                    <a:pt x="504488" y="314892"/>
                  </a:lnTo>
                  <a:lnTo>
                    <a:pt x="504488" y="295815"/>
                  </a:lnTo>
                  <a:lnTo>
                    <a:pt x="485417" y="276739"/>
                  </a:lnTo>
                  <a:close/>
                </a:path>
                <a:path w="5875020" h="1620520">
                  <a:moveTo>
                    <a:pt x="443461" y="276739"/>
                  </a:moveTo>
                  <a:lnTo>
                    <a:pt x="424378" y="276739"/>
                  </a:lnTo>
                  <a:lnTo>
                    <a:pt x="443461" y="295815"/>
                  </a:lnTo>
                  <a:lnTo>
                    <a:pt x="443461" y="276739"/>
                  </a:lnTo>
                  <a:close/>
                </a:path>
                <a:path w="5875020" h="1620520">
                  <a:moveTo>
                    <a:pt x="317567" y="192801"/>
                  </a:moveTo>
                  <a:lnTo>
                    <a:pt x="317567" y="249014"/>
                  </a:lnTo>
                  <a:lnTo>
                    <a:pt x="336651" y="268218"/>
                  </a:lnTo>
                  <a:lnTo>
                    <a:pt x="405307" y="268218"/>
                  </a:lnTo>
                  <a:lnTo>
                    <a:pt x="405307" y="249014"/>
                  </a:lnTo>
                  <a:lnTo>
                    <a:pt x="355722" y="249014"/>
                  </a:lnTo>
                  <a:lnTo>
                    <a:pt x="336651" y="229937"/>
                  </a:lnTo>
                  <a:lnTo>
                    <a:pt x="355722" y="229937"/>
                  </a:lnTo>
                  <a:lnTo>
                    <a:pt x="355722" y="211878"/>
                  </a:lnTo>
                  <a:lnTo>
                    <a:pt x="336651" y="211878"/>
                  </a:lnTo>
                  <a:lnTo>
                    <a:pt x="317567" y="192801"/>
                  </a:lnTo>
                  <a:close/>
                </a:path>
                <a:path w="5875020" h="1620520">
                  <a:moveTo>
                    <a:pt x="424378" y="229937"/>
                  </a:moveTo>
                  <a:lnTo>
                    <a:pt x="355722" y="229937"/>
                  </a:lnTo>
                  <a:lnTo>
                    <a:pt x="355722" y="249014"/>
                  </a:lnTo>
                  <a:lnTo>
                    <a:pt x="405307" y="249014"/>
                  </a:lnTo>
                  <a:lnTo>
                    <a:pt x="424378" y="268218"/>
                  </a:lnTo>
                  <a:lnTo>
                    <a:pt x="443461" y="268218"/>
                  </a:lnTo>
                  <a:lnTo>
                    <a:pt x="443461" y="249014"/>
                  </a:lnTo>
                  <a:lnTo>
                    <a:pt x="424378" y="229937"/>
                  </a:lnTo>
                  <a:close/>
                </a:path>
                <a:path w="5875020" h="1620520">
                  <a:moveTo>
                    <a:pt x="355722" y="229937"/>
                  </a:moveTo>
                  <a:lnTo>
                    <a:pt x="336651" y="229937"/>
                  </a:lnTo>
                  <a:lnTo>
                    <a:pt x="355722" y="249014"/>
                  </a:lnTo>
                  <a:lnTo>
                    <a:pt x="355722" y="229937"/>
                  </a:lnTo>
                  <a:close/>
                </a:path>
                <a:path w="5875020" h="1620520">
                  <a:moveTo>
                    <a:pt x="272751" y="155538"/>
                  </a:moveTo>
                  <a:lnTo>
                    <a:pt x="272751" y="192801"/>
                  </a:lnTo>
                  <a:lnTo>
                    <a:pt x="291822" y="211878"/>
                  </a:lnTo>
                  <a:lnTo>
                    <a:pt x="317567" y="211878"/>
                  </a:lnTo>
                  <a:lnTo>
                    <a:pt x="317567" y="192801"/>
                  </a:lnTo>
                  <a:lnTo>
                    <a:pt x="310893" y="192801"/>
                  </a:lnTo>
                  <a:lnTo>
                    <a:pt x="292712" y="174615"/>
                  </a:lnTo>
                  <a:lnTo>
                    <a:pt x="291822" y="174615"/>
                  </a:lnTo>
                  <a:lnTo>
                    <a:pt x="272751" y="155538"/>
                  </a:lnTo>
                  <a:close/>
                </a:path>
                <a:path w="5875020" h="1620520">
                  <a:moveTo>
                    <a:pt x="336651" y="173725"/>
                  </a:moveTo>
                  <a:lnTo>
                    <a:pt x="310893" y="173725"/>
                  </a:lnTo>
                  <a:lnTo>
                    <a:pt x="310893" y="192801"/>
                  </a:lnTo>
                  <a:lnTo>
                    <a:pt x="317567" y="192801"/>
                  </a:lnTo>
                  <a:lnTo>
                    <a:pt x="336651" y="211878"/>
                  </a:lnTo>
                  <a:lnTo>
                    <a:pt x="355722" y="211878"/>
                  </a:lnTo>
                  <a:lnTo>
                    <a:pt x="355722" y="192801"/>
                  </a:lnTo>
                  <a:lnTo>
                    <a:pt x="336651" y="173725"/>
                  </a:lnTo>
                  <a:close/>
                </a:path>
                <a:path w="5875020" h="1620520">
                  <a:moveTo>
                    <a:pt x="310893" y="173725"/>
                  </a:moveTo>
                  <a:lnTo>
                    <a:pt x="291822" y="173725"/>
                  </a:lnTo>
                  <a:lnTo>
                    <a:pt x="310893" y="192801"/>
                  </a:lnTo>
                  <a:lnTo>
                    <a:pt x="310893" y="173725"/>
                  </a:lnTo>
                  <a:close/>
                </a:path>
                <a:path w="5875020" h="1620520">
                  <a:moveTo>
                    <a:pt x="231735" y="104921"/>
                  </a:moveTo>
                  <a:lnTo>
                    <a:pt x="231735" y="155538"/>
                  </a:lnTo>
                  <a:lnTo>
                    <a:pt x="250819" y="174615"/>
                  </a:lnTo>
                  <a:lnTo>
                    <a:pt x="272751" y="174615"/>
                  </a:lnTo>
                  <a:lnTo>
                    <a:pt x="272751" y="155538"/>
                  </a:lnTo>
                  <a:lnTo>
                    <a:pt x="269890" y="155538"/>
                  </a:lnTo>
                  <a:lnTo>
                    <a:pt x="250819" y="136461"/>
                  </a:lnTo>
                  <a:lnTo>
                    <a:pt x="269890" y="136461"/>
                  </a:lnTo>
                  <a:lnTo>
                    <a:pt x="269890" y="124125"/>
                  </a:lnTo>
                  <a:lnTo>
                    <a:pt x="250819" y="124125"/>
                  </a:lnTo>
                  <a:lnTo>
                    <a:pt x="231735" y="104921"/>
                  </a:lnTo>
                  <a:close/>
                </a:path>
                <a:path w="5875020" h="1620520">
                  <a:moveTo>
                    <a:pt x="291822" y="136461"/>
                  </a:moveTo>
                  <a:lnTo>
                    <a:pt x="269890" y="136461"/>
                  </a:lnTo>
                  <a:lnTo>
                    <a:pt x="269890" y="155538"/>
                  </a:lnTo>
                  <a:lnTo>
                    <a:pt x="272751" y="155538"/>
                  </a:lnTo>
                  <a:lnTo>
                    <a:pt x="291822" y="174615"/>
                  </a:lnTo>
                  <a:lnTo>
                    <a:pt x="292712" y="174615"/>
                  </a:lnTo>
                  <a:lnTo>
                    <a:pt x="291822" y="173725"/>
                  </a:lnTo>
                  <a:lnTo>
                    <a:pt x="310893" y="173725"/>
                  </a:lnTo>
                  <a:lnTo>
                    <a:pt x="310893" y="155538"/>
                  </a:lnTo>
                  <a:lnTo>
                    <a:pt x="291822" y="136461"/>
                  </a:lnTo>
                  <a:close/>
                </a:path>
                <a:path w="5875020" h="1620520">
                  <a:moveTo>
                    <a:pt x="269890" y="136461"/>
                  </a:moveTo>
                  <a:lnTo>
                    <a:pt x="250819" y="136461"/>
                  </a:lnTo>
                  <a:lnTo>
                    <a:pt x="269890" y="155538"/>
                  </a:lnTo>
                  <a:lnTo>
                    <a:pt x="269890" y="136461"/>
                  </a:lnTo>
                  <a:close/>
                </a:path>
                <a:path w="5875020" h="1620520">
                  <a:moveTo>
                    <a:pt x="97274" y="53414"/>
                  </a:moveTo>
                  <a:lnTo>
                    <a:pt x="97274" y="104921"/>
                  </a:lnTo>
                  <a:lnTo>
                    <a:pt x="116344" y="124125"/>
                  </a:lnTo>
                  <a:lnTo>
                    <a:pt x="231735" y="124125"/>
                  </a:lnTo>
                  <a:lnTo>
                    <a:pt x="231735" y="104921"/>
                  </a:lnTo>
                  <a:lnTo>
                    <a:pt x="135414" y="104921"/>
                  </a:lnTo>
                  <a:lnTo>
                    <a:pt x="116344" y="85845"/>
                  </a:lnTo>
                  <a:lnTo>
                    <a:pt x="135414" y="85845"/>
                  </a:lnTo>
                  <a:lnTo>
                    <a:pt x="135414" y="72491"/>
                  </a:lnTo>
                  <a:lnTo>
                    <a:pt x="116344" y="72491"/>
                  </a:lnTo>
                  <a:lnTo>
                    <a:pt x="97274" y="53414"/>
                  </a:lnTo>
                  <a:close/>
                </a:path>
                <a:path w="5875020" h="1620520">
                  <a:moveTo>
                    <a:pt x="250819" y="85845"/>
                  </a:moveTo>
                  <a:lnTo>
                    <a:pt x="135414" y="85845"/>
                  </a:lnTo>
                  <a:lnTo>
                    <a:pt x="135414" y="104921"/>
                  </a:lnTo>
                  <a:lnTo>
                    <a:pt x="231735" y="104921"/>
                  </a:lnTo>
                  <a:lnTo>
                    <a:pt x="250819" y="124125"/>
                  </a:lnTo>
                  <a:lnTo>
                    <a:pt x="269890" y="124125"/>
                  </a:lnTo>
                  <a:lnTo>
                    <a:pt x="269890" y="104921"/>
                  </a:lnTo>
                  <a:lnTo>
                    <a:pt x="250819" y="85845"/>
                  </a:lnTo>
                  <a:close/>
                </a:path>
                <a:path w="5875020" h="1620520">
                  <a:moveTo>
                    <a:pt x="135414" y="85845"/>
                  </a:moveTo>
                  <a:lnTo>
                    <a:pt x="116344" y="85845"/>
                  </a:lnTo>
                  <a:lnTo>
                    <a:pt x="135414" y="104921"/>
                  </a:lnTo>
                  <a:lnTo>
                    <a:pt x="135414" y="85845"/>
                  </a:lnTo>
                  <a:close/>
                </a:path>
                <a:path w="5875020" h="1620520">
                  <a:moveTo>
                    <a:pt x="11443" y="14371"/>
                  </a:moveTo>
                  <a:lnTo>
                    <a:pt x="11443" y="53414"/>
                  </a:lnTo>
                  <a:lnTo>
                    <a:pt x="30517" y="72491"/>
                  </a:lnTo>
                  <a:lnTo>
                    <a:pt x="97274" y="72491"/>
                  </a:lnTo>
                  <a:lnTo>
                    <a:pt x="97274" y="53414"/>
                  </a:lnTo>
                  <a:lnTo>
                    <a:pt x="49590" y="53414"/>
                  </a:lnTo>
                  <a:lnTo>
                    <a:pt x="30517" y="34338"/>
                  </a:lnTo>
                  <a:lnTo>
                    <a:pt x="49590" y="34338"/>
                  </a:lnTo>
                  <a:lnTo>
                    <a:pt x="49590" y="33448"/>
                  </a:lnTo>
                  <a:lnTo>
                    <a:pt x="30517" y="33448"/>
                  </a:lnTo>
                  <a:lnTo>
                    <a:pt x="11443" y="14371"/>
                  </a:lnTo>
                  <a:close/>
                </a:path>
                <a:path w="5875020" h="1620520">
                  <a:moveTo>
                    <a:pt x="116344" y="34338"/>
                  </a:moveTo>
                  <a:lnTo>
                    <a:pt x="49590" y="34338"/>
                  </a:lnTo>
                  <a:lnTo>
                    <a:pt x="49590" y="53414"/>
                  </a:lnTo>
                  <a:lnTo>
                    <a:pt x="97274" y="53414"/>
                  </a:lnTo>
                  <a:lnTo>
                    <a:pt x="116344" y="72491"/>
                  </a:lnTo>
                  <a:lnTo>
                    <a:pt x="135414" y="72491"/>
                  </a:lnTo>
                  <a:lnTo>
                    <a:pt x="135414" y="53414"/>
                  </a:lnTo>
                  <a:lnTo>
                    <a:pt x="116344" y="34338"/>
                  </a:lnTo>
                  <a:close/>
                </a:path>
                <a:path w="5875020" h="1620520">
                  <a:moveTo>
                    <a:pt x="49590" y="34338"/>
                  </a:moveTo>
                  <a:lnTo>
                    <a:pt x="30517" y="34338"/>
                  </a:lnTo>
                  <a:lnTo>
                    <a:pt x="49590" y="53414"/>
                  </a:lnTo>
                  <a:lnTo>
                    <a:pt x="49590" y="34338"/>
                  </a:lnTo>
                  <a:close/>
                </a:path>
                <a:path w="5875020" h="1620520">
                  <a:moveTo>
                    <a:pt x="35221" y="0"/>
                  </a:moveTo>
                  <a:lnTo>
                    <a:pt x="0" y="0"/>
                  </a:lnTo>
                  <a:lnTo>
                    <a:pt x="0" y="33448"/>
                  </a:lnTo>
                  <a:lnTo>
                    <a:pt x="11443" y="33448"/>
                  </a:lnTo>
                  <a:lnTo>
                    <a:pt x="11443" y="14371"/>
                  </a:lnTo>
                  <a:lnTo>
                    <a:pt x="49590" y="14371"/>
                  </a:lnTo>
                  <a:lnTo>
                    <a:pt x="35221" y="0"/>
                  </a:lnTo>
                  <a:close/>
                </a:path>
                <a:path w="5875020" h="1620520">
                  <a:moveTo>
                    <a:pt x="49590" y="14371"/>
                  </a:moveTo>
                  <a:lnTo>
                    <a:pt x="11443" y="14371"/>
                  </a:lnTo>
                  <a:lnTo>
                    <a:pt x="30517" y="33448"/>
                  </a:lnTo>
                  <a:lnTo>
                    <a:pt x="49590" y="33448"/>
                  </a:lnTo>
                  <a:lnTo>
                    <a:pt x="49590" y="14371"/>
                  </a:lnTo>
                  <a:close/>
                </a:path>
              </a:pathLst>
            </a:custGeom>
            <a:solidFill>
              <a:srgbClr val="7A18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760471" y="3792025"/>
            <a:ext cx="6280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00" spc="-125" dirty="0">
                <a:latin typeface="Arial MT"/>
                <a:cs typeface="Arial MT"/>
              </a:rPr>
              <a:t>NIV</a:t>
            </a:r>
            <a:r>
              <a:rPr sz="1200" spc="-170" dirty="0">
                <a:latin typeface="Arial MT"/>
                <a:cs typeface="Arial MT"/>
              </a:rPr>
              <a:t>O</a:t>
            </a:r>
            <a:r>
              <a:rPr sz="1200" spc="-60" dirty="0">
                <a:latin typeface="Arial MT"/>
                <a:cs typeface="Arial MT"/>
              </a:rPr>
              <a:t> </a:t>
            </a:r>
            <a:r>
              <a:rPr sz="1200" spc="-130" dirty="0">
                <a:latin typeface="Arial MT"/>
                <a:cs typeface="Arial MT"/>
              </a:rPr>
              <a:t>+</a:t>
            </a:r>
            <a:r>
              <a:rPr sz="1200" spc="-60" dirty="0">
                <a:latin typeface="Arial MT"/>
                <a:cs typeface="Arial MT"/>
              </a:rPr>
              <a:t> I</a:t>
            </a:r>
            <a:r>
              <a:rPr sz="1200" spc="-145" dirty="0">
                <a:latin typeface="Arial MT"/>
                <a:cs typeface="Arial MT"/>
              </a:rPr>
              <a:t>P</a:t>
            </a:r>
            <a:r>
              <a:rPr sz="1200" spc="-60" dirty="0">
                <a:latin typeface="Arial MT"/>
                <a:cs typeface="Arial MT"/>
              </a:rPr>
              <a:t>I  </a:t>
            </a:r>
            <a:r>
              <a:rPr sz="1200" spc="-135" dirty="0">
                <a:latin typeface="Arial MT"/>
                <a:cs typeface="Arial MT"/>
              </a:rPr>
              <a:t>NIVO</a:t>
            </a:r>
            <a:endParaRPr sz="1200">
              <a:latin typeface="Arial MT"/>
              <a:cs typeface="Arial MT"/>
            </a:endParaRPr>
          </a:p>
          <a:p>
            <a:pPr marL="12700"/>
            <a:r>
              <a:rPr sz="1200" spc="-90" dirty="0">
                <a:latin typeface="Arial MT"/>
                <a:cs typeface="Arial MT"/>
              </a:rPr>
              <a:t>IPI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01945" y="2954079"/>
            <a:ext cx="28638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100" b="1" spc="-114" dirty="0">
                <a:solidFill>
                  <a:srgbClr val="660066"/>
                </a:solidFill>
              </a:rPr>
              <a:t>4</a:t>
            </a:r>
            <a:r>
              <a:rPr sz="1100" b="1" spc="-110" dirty="0">
                <a:solidFill>
                  <a:srgbClr val="660066"/>
                </a:solidFill>
              </a:rPr>
              <a:t>9</a:t>
            </a:r>
            <a:r>
              <a:rPr sz="1100" b="1" spc="-70" dirty="0">
                <a:solidFill>
                  <a:srgbClr val="660066"/>
                </a:solidFill>
              </a:rPr>
              <a:t> </a:t>
            </a:r>
            <a:r>
              <a:rPr sz="1100" b="1" spc="-175" dirty="0">
                <a:solidFill>
                  <a:srgbClr val="660066"/>
                </a:solidFill>
              </a:rPr>
              <a:t>%</a:t>
            </a:r>
            <a:endParaRPr sz="1100"/>
          </a:p>
        </p:txBody>
      </p:sp>
      <p:grpSp>
        <p:nvGrpSpPr>
          <p:cNvPr id="27" name="object 27"/>
          <p:cNvGrpSpPr/>
          <p:nvPr/>
        </p:nvGrpSpPr>
        <p:grpSpPr>
          <a:xfrm>
            <a:off x="3268980" y="3308789"/>
            <a:ext cx="4115435" cy="1233170"/>
            <a:chOff x="1744979" y="3154679"/>
            <a:chExt cx="4115435" cy="1233170"/>
          </a:xfrm>
        </p:grpSpPr>
        <p:sp>
          <p:nvSpPr>
            <p:cNvPr id="28" name="object 28"/>
            <p:cNvSpPr/>
            <p:nvPr/>
          </p:nvSpPr>
          <p:spPr>
            <a:xfrm>
              <a:off x="1764029" y="3752849"/>
              <a:ext cx="381000" cy="1905"/>
            </a:xfrm>
            <a:custGeom>
              <a:avLst/>
              <a:gdLst/>
              <a:ahLst/>
              <a:cxnLst/>
              <a:rect l="l" t="t" r="r" b="b"/>
              <a:pathLst>
                <a:path w="381000" h="1904">
                  <a:moveTo>
                    <a:pt x="0" y="0"/>
                  </a:moveTo>
                  <a:lnTo>
                    <a:pt x="381000" y="1524"/>
                  </a:lnTo>
                </a:path>
              </a:pathLst>
            </a:custGeom>
            <a:ln w="38100">
              <a:solidFill>
                <a:srgbClr val="6600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764029" y="3938777"/>
              <a:ext cx="381000" cy="1905"/>
            </a:xfrm>
            <a:custGeom>
              <a:avLst/>
              <a:gdLst/>
              <a:ahLst/>
              <a:cxnLst/>
              <a:rect l="l" t="t" r="r" b="b"/>
              <a:pathLst>
                <a:path w="381000" h="1904">
                  <a:moveTo>
                    <a:pt x="0" y="0"/>
                  </a:moveTo>
                  <a:lnTo>
                    <a:pt x="381000" y="1651"/>
                  </a:lnTo>
                </a:path>
              </a:pathLst>
            </a:custGeom>
            <a:ln w="38100">
              <a:solidFill>
                <a:srgbClr val="00919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64029" y="4121657"/>
              <a:ext cx="381000" cy="1905"/>
            </a:xfrm>
            <a:custGeom>
              <a:avLst/>
              <a:gdLst/>
              <a:ahLst/>
              <a:cxnLst/>
              <a:rect l="l" t="t" r="r" b="b"/>
              <a:pathLst>
                <a:path w="381000" h="1904">
                  <a:moveTo>
                    <a:pt x="0" y="0"/>
                  </a:moveTo>
                  <a:lnTo>
                    <a:pt x="381000" y="1651"/>
                  </a:lnTo>
                </a:path>
              </a:pathLst>
            </a:custGeom>
            <a:ln w="38100">
              <a:solidFill>
                <a:srgbClr val="3BB0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515611" y="3160775"/>
              <a:ext cx="1905" cy="1219200"/>
            </a:xfrm>
            <a:custGeom>
              <a:avLst/>
              <a:gdLst/>
              <a:ahLst/>
              <a:cxnLst/>
              <a:rect l="l" t="t" r="r" b="b"/>
              <a:pathLst>
                <a:path w="1904" h="1219200">
                  <a:moveTo>
                    <a:pt x="0" y="1219200"/>
                  </a:moveTo>
                  <a:lnTo>
                    <a:pt x="1650" y="0"/>
                  </a:lnTo>
                </a:path>
              </a:pathLst>
            </a:custGeom>
            <a:ln w="1219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52159" y="3227831"/>
              <a:ext cx="1905" cy="1154430"/>
            </a:xfrm>
            <a:custGeom>
              <a:avLst/>
              <a:gdLst/>
              <a:ahLst/>
              <a:cxnLst/>
              <a:rect l="l" t="t" r="r" b="b"/>
              <a:pathLst>
                <a:path w="1904" h="1154429">
                  <a:moveTo>
                    <a:pt x="0" y="1153921"/>
                  </a:moveTo>
                  <a:lnTo>
                    <a:pt x="1650" y="0"/>
                  </a:lnTo>
                </a:path>
              </a:pathLst>
            </a:custGeom>
            <a:ln w="12192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273798" y="3091239"/>
            <a:ext cx="28638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100" b="1" spc="-114" dirty="0">
                <a:solidFill>
                  <a:srgbClr val="660066"/>
                </a:solidFill>
              </a:rPr>
              <a:t>4</a:t>
            </a:r>
            <a:r>
              <a:rPr sz="1100" b="1" spc="-110" dirty="0">
                <a:solidFill>
                  <a:srgbClr val="660066"/>
                </a:solidFill>
              </a:rPr>
              <a:t>6</a:t>
            </a:r>
            <a:r>
              <a:rPr sz="1100" b="1" spc="-70" dirty="0">
                <a:solidFill>
                  <a:srgbClr val="660066"/>
                </a:solidFill>
              </a:rPr>
              <a:t> </a:t>
            </a:r>
            <a:r>
              <a:rPr sz="1100" b="1" spc="-175" dirty="0">
                <a:solidFill>
                  <a:srgbClr val="660066"/>
                </a:solidFill>
              </a:rPr>
              <a:t>%</a:t>
            </a:r>
            <a:endParaRPr sz="1100"/>
          </a:p>
        </p:txBody>
      </p:sp>
      <p:sp>
        <p:nvSpPr>
          <p:cNvPr id="34" name="object 34"/>
          <p:cNvSpPr txBox="1"/>
          <p:nvPr/>
        </p:nvSpPr>
        <p:spPr>
          <a:xfrm>
            <a:off x="7426198" y="3563679"/>
            <a:ext cx="28638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100" b="1" spc="-114" dirty="0">
                <a:solidFill>
                  <a:srgbClr val="00919B"/>
                </a:solidFill>
              </a:rPr>
              <a:t>3</a:t>
            </a:r>
            <a:r>
              <a:rPr sz="1100" b="1" spc="-110" dirty="0">
                <a:solidFill>
                  <a:srgbClr val="00919B"/>
                </a:solidFill>
              </a:rPr>
              <a:t>9</a:t>
            </a:r>
            <a:r>
              <a:rPr sz="1100" b="1" spc="-70" dirty="0">
                <a:solidFill>
                  <a:srgbClr val="00919B"/>
                </a:solidFill>
              </a:rPr>
              <a:t> </a:t>
            </a:r>
            <a:r>
              <a:rPr sz="1100" b="1" spc="-175" dirty="0">
                <a:solidFill>
                  <a:srgbClr val="00919B"/>
                </a:solidFill>
              </a:rPr>
              <a:t>%</a:t>
            </a:r>
            <a:endParaRPr sz="1100"/>
          </a:p>
        </p:txBody>
      </p:sp>
      <p:sp>
        <p:nvSpPr>
          <p:cNvPr id="35" name="object 35"/>
          <p:cNvSpPr txBox="1"/>
          <p:nvPr/>
        </p:nvSpPr>
        <p:spPr>
          <a:xfrm>
            <a:off x="6090031" y="3517958"/>
            <a:ext cx="28638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100" b="1" spc="-114" dirty="0">
                <a:solidFill>
                  <a:srgbClr val="00919B"/>
                </a:solidFill>
              </a:rPr>
              <a:t>4</a:t>
            </a:r>
            <a:r>
              <a:rPr sz="1100" b="1" spc="-110" dirty="0">
                <a:solidFill>
                  <a:srgbClr val="00919B"/>
                </a:solidFill>
              </a:rPr>
              <a:t>2</a:t>
            </a:r>
            <a:r>
              <a:rPr sz="1100" b="1" spc="-70" dirty="0">
                <a:solidFill>
                  <a:srgbClr val="00919B"/>
                </a:solidFill>
              </a:rPr>
              <a:t> </a:t>
            </a:r>
            <a:r>
              <a:rPr sz="1100" b="1" spc="-175" dirty="0">
                <a:solidFill>
                  <a:srgbClr val="00919B"/>
                </a:solidFill>
              </a:rPr>
              <a:t>%</a:t>
            </a:r>
            <a:endParaRPr sz="1100"/>
          </a:p>
        </p:txBody>
      </p:sp>
      <p:sp>
        <p:nvSpPr>
          <p:cNvPr id="36" name="object 36"/>
          <p:cNvSpPr txBox="1"/>
          <p:nvPr/>
        </p:nvSpPr>
        <p:spPr>
          <a:xfrm>
            <a:off x="6090031" y="4148007"/>
            <a:ext cx="28638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b="1" spc="-114" dirty="0">
                <a:solidFill>
                  <a:srgbClr val="3BB001"/>
                </a:solidFill>
              </a:rPr>
              <a:t>1</a:t>
            </a:r>
            <a:r>
              <a:rPr sz="1100" b="1" spc="-110" dirty="0">
                <a:solidFill>
                  <a:srgbClr val="3BB001"/>
                </a:solidFill>
              </a:rPr>
              <a:t>8</a:t>
            </a:r>
            <a:r>
              <a:rPr sz="1100" b="1" spc="-70" dirty="0">
                <a:solidFill>
                  <a:srgbClr val="3BB001"/>
                </a:solidFill>
              </a:rPr>
              <a:t> </a:t>
            </a:r>
            <a:r>
              <a:rPr sz="1100" b="1" spc="-175" dirty="0">
                <a:solidFill>
                  <a:srgbClr val="3BB001"/>
                </a:solidFill>
              </a:rPr>
              <a:t>%</a:t>
            </a:r>
            <a:endParaRPr sz="1100"/>
          </a:p>
        </p:txBody>
      </p:sp>
      <p:sp>
        <p:nvSpPr>
          <p:cNvPr id="37" name="object 37"/>
          <p:cNvSpPr txBox="1"/>
          <p:nvPr/>
        </p:nvSpPr>
        <p:spPr>
          <a:xfrm>
            <a:off x="7405879" y="4249861"/>
            <a:ext cx="28638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b="1" spc="-114" dirty="0">
                <a:solidFill>
                  <a:srgbClr val="3BB001"/>
                </a:solidFill>
              </a:rPr>
              <a:t>1</a:t>
            </a:r>
            <a:r>
              <a:rPr sz="1100" b="1" spc="-110" dirty="0">
                <a:solidFill>
                  <a:srgbClr val="3BB001"/>
                </a:solidFill>
              </a:rPr>
              <a:t>4</a:t>
            </a:r>
            <a:r>
              <a:rPr sz="1100" b="1" spc="-70" dirty="0">
                <a:solidFill>
                  <a:srgbClr val="3BB001"/>
                </a:solidFill>
              </a:rPr>
              <a:t> </a:t>
            </a:r>
            <a:r>
              <a:rPr sz="1100" b="1" spc="-175" dirty="0">
                <a:solidFill>
                  <a:srgbClr val="3BB001"/>
                </a:solidFill>
              </a:rPr>
              <a:t>%</a:t>
            </a:r>
            <a:endParaRPr sz="1100"/>
          </a:p>
        </p:txBody>
      </p:sp>
      <p:sp>
        <p:nvSpPr>
          <p:cNvPr id="38" name="object 38"/>
          <p:cNvSpPr txBox="1"/>
          <p:nvPr/>
        </p:nvSpPr>
        <p:spPr>
          <a:xfrm>
            <a:off x="8119999" y="2431727"/>
            <a:ext cx="13303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5" dirty="0">
                <a:latin typeface="Arial MT"/>
                <a:cs typeface="Arial MT"/>
              </a:rPr>
              <a:t>*p</a:t>
            </a:r>
            <a:r>
              <a:rPr sz="1200" spc="-55" dirty="0">
                <a:latin typeface="Arial MT"/>
                <a:cs typeface="Arial MT"/>
              </a:rPr>
              <a:t> </a:t>
            </a:r>
            <a:r>
              <a:rPr sz="1200" spc="-130" dirty="0">
                <a:latin typeface="Arial MT"/>
                <a:cs typeface="Arial MT"/>
              </a:rPr>
              <a:t>&lt;</a:t>
            </a:r>
            <a:r>
              <a:rPr sz="1200" spc="-55" dirty="0">
                <a:latin typeface="Arial MT"/>
                <a:cs typeface="Arial MT"/>
              </a:rPr>
              <a:t> </a:t>
            </a:r>
            <a:r>
              <a:rPr sz="1200" spc="-125" dirty="0">
                <a:latin typeface="Arial MT"/>
                <a:cs typeface="Arial MT"/>
              </a:rPr>
              <a:t>0</a:t>
            </a:r>
            <a:r>
              <a:rPr sz="1200" spc="-60" dirty="0">
                <a:latin typeface="Arial MT"/>
                <a:cs typeface="Arial MT"/>
              </a:rPr>
              <a:t>.</a:t>
            </a:r>
            <a:r>
              <a:rPr sz="1200" spc="-114" dirty="0">
                <a:latin typeface="Arial MT"/>
                <a:cs typeface="Arial MT"/>
              </a:rPr>
              <a:t>0</a:t>
            </a:r>
            <a:r>
              <a:rPr sz="1200" spc="-125" dirty="0">
                <a:latin typeface="Arial MT"/>
                <a:cs typeface="Arial MT"/>
              </a:rPr>
              <a:t>0001</a:t>
            </a:r>
            <a:r>
              <a:rPr sz="1200" spc="-70" dirty="0">
                <a:latin typeface="Arial MT"/>
                <a:cs typeface="Arial MT"/>
              </a:rPr>
              <a:t> </a:t>
            </a:r>
            <a:r>
              <a:rPr sz="1200" spc="-114" dirty="0">
                <a:latin typeface="Arial MT"/>
                <a:cs typeface="Arial MT"/>
              </a:rPr>
              <a:t>v</a:t>
            </a:r>
            <a:r>
              <a:rPr sz="1200" spc="-110" dirty="0">
                <a:latin typeface="Arial MT"/>
                <a:cs typeface="Arial MT"/>
              </a:rPr>
              <a:t>ersus</a:t>
            </a:r>
            <a:r>
              <a:rPr sz="1200" spc="-85" dirty="0">
                <a:latin typeface="Arial MT"/>
                <a:cs typeface="Arial MT"/>
              </a:rPr>
              <a:t> </a:t>
            </a:r>
            <a:r>
              <a:rPr sz="1200" spc="-105" dirty="0">
                <a:latin typeface="Arial MT"/>
                <a:cs typeface="Arial MT"/>
              </a:rPr>
              <a:t>IP</a:t>
            </a:r>
            <a:r>
              <a:rPr sz="1200" spc="-60" dirty="0">
                <a:latin typeface="Arial MT"/>
                <a:cs typeface="Arial MT"/>
              </a:rPr>
              <a:t>I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411375" y="2906200"/>
            <a:ext cx="25336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b="1" spc="-130" dirty="0"/>
              <a:t>(%)</a:t>
            </a:r>
            <a:endParaRPr/>
          </a:p>
        </p:txBody>
      </p:sp>
      <p:graphicFrame>
        <p:nvGraphicFramePr>
          <p:cNvPr id="40" name="object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783434"/>
              </p:ext>
            </p:extLst>
          </p:nvPr>
        </p:nvGraphicFramePr>
        <p:xfrm>
          <a:off x="949032" y="4932934"/>
          <a:ext cx="10399053" cy="11939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57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4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1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5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04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614680" marR="612140" indent="-7620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</a:t>
                      </a:r>
                      <a:r>
                        <a:rPr sz="1800" b="1" spc="-8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+</a:t>
                      </a:r>
                      <a:r>
                        <a:rPr sz="1800" b="1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  </a:t>
                      </a:r>
                      <a:r>
                        <a:rPr sz="1800" b="1" spc="-1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(n=314)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631825" marR="623570" indent="-4508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b="1" spc="-1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Nivo </a:t>
                      </a:r>
                      <a:r>
                        <a:rPr sz="1800" b="1" spc="-1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652780" marR="645160" indent="190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800" b="1" spc="-11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Ipi </a:t>
                      </a:r>
                      <a:r>
                        <a:rPr sz="1800" b="1" spc="-1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(n=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8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solidFill>
                      <a:srgbClr val="1E31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9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edian</a:t>
                      </a:r>
                      <a:r>
                        <a:rPr sz="18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S,</a:t>
                      </a:r>
                      <a:r>
                        <a:rPr sz="1800" b="1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months</a:t>
                      </a:r>
                      <a:r>
                        <a:rPr sz="1800" b="1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(I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C</a:t>
                      </a:r>
                      <a:r>
                        <a:rPr sz="1800" b="1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baseline="-21164" dirty="0">
                          <a:latin typeface="Arial"/>
                          <a:cs typeface="Arial"/>
                        </a:rPr>
                        <a:t>95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)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3708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95" dirty="0">
                          <a:latin typeface="Arial MT"/>
                          <a:cs typeface="Arial MT"/>
                        </a:rPr>
                        <a:t>1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1.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5</a:t>
                      </a:r>
                      <a:r>
                        <a:rPr sz="1800" spc="-9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(8.9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-1</a:t>
                      </a:r>
                      <a:r>
                        <a:rPr sz="1800" spc="5" dirty="0">
                          <a:latin typeface="Arial MT"/>
                          <a:cs typeface="Arial MT"/>
                        </a:rPr>
                        <a:t>6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.7)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556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5212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5" dirty="0">
                          <a:latin typeface="Arial MT"/>
                          <a:cs typeface="Arial MT"/>
                        </a:rPr>
                        <a:t>6.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9</a:t>
                      </a:r>
                      <a:r>
                        <a:rPr sz="1800" spc="-9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(4.3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-9.5)</a:t>
                      </a:r>
                      <a:endParaRPr sz="1800">
                        <a:latin typeface="Arial MT"/>
                        <a:cs typeface="Arial MT"/>
                      </a:endParaRPr>
                    </a:p>
                  </a:txBody>
                  <a:tcPr marL="0" marR="0" marT="3556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95934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spc="-5" dirty="0">
                          <a:latin typeface="Arial MT"/>
                          <a:cs typeface="Arial MT"/>
                        </a:rPr>
                        <a:t>2.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9</a:t>
                      </a:r>
                      <a:r>
                        <a:rPr sz="1800" spc="-9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800" dirty="0">
                          <a:latin typeface="Arial MT"/>
                          <a:cs typeface="Arial MT"/>
                        </a:rPr>
                        <a:t>(2.8</a:t>
                      </a:r>
                      <a:r>
                        <a:rPr sz="1800" spc="-5" dirty="0">
                          <a:latin typeface="Arial MT"/>
                          <a:cs typeface="Arial MT"/>
                        </a:rPr>
                        <a:t>-3.4)</a:t>
                      </a:r>
                      <a:endParaRPr sz="1800" dirty="0">
                        <a:latin typeface="Arial MT"/>
                        <a:cs typeface="Arial MT"/>
                      </a:endParaRPr>
                    </a:p>
                  </a:txBody>
                  <a:tcPr marL="0" marR="0" marT="3556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1" name="object 41"/>
          <p:cNvSpPr txBox="1"/>
          <p:nvPr/>
        </p:nvSpPr>
        <p:spPr>
          <a:xfrm>
            <a:off x="4051808" y="6417971"/>
            <a:ext cx="521525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5" dirty="0">
                <a:latin typeface="Arial MT"/>
                <a:cs typeface="Arial MT"/>
              </a:rPr>
              <a:t>Wolchok</a:t>
            </a:r>
            <a:r>
              <a:rPr sz="1000" spc="-50" dirty="0">
                <a:latin typeface="Arial MT"/>
                <a:cs typeface="Arial MT"/>
              </a:rPr>
              <a:t> </a:t>
            </a:r>
            <a:r>
              <a:rPr sz="1000" spc="-95" dirty="0">
                <a:latin typeface="Arial MT"/>
                <a:cs typeface="Arial MT"/>
              </a:rPr>
              <a:t>JD,</a:t>
            </a:r>
            <a:r>
              <a:rPr sz="1000" spc="-50" dirty="0">
                <a:latin typeface="Arial MT"/>
                <a:cs typeface="Arial MT"/>
              </a:rPr>
              <a:t> </a:t>
            </a:r>
            <a:r>
              <a:rPr sz="1000" i="1" spc="-80" dirty="0"/>
              <a:t>et</a:t>
            </a:r>
            <a:r>
              <a:rPr sz="1000" i="1" spc="-55" dirty="0"/>
              <a:t> </a:t>
            </a:r>
            <a:r>
              <a:rPr sz="1000" i="1" spc="-70" dirty="0"/>
              <a:t>al</a:t>
            </a:r>
            <a:r>
              <a:rPr sz="1000" spc="-70" dirty="0">
                <a:latin typeface="Arial MT"/>
                <a:cs typeface="Arial MT"/>
              </a:rPr>
              <a:t>.</a:t>
            </a:r>
            <a:r>
              <a:rPr sz="1000" spc="-50" dirty="0">
                <a:latin typeface="Arial MT"/>
                <a:cs typeface="Arial MT"/>
              </a:rPr>
              <a:t> </a:t>
            </a:r>
            <a:r>
              <a:rPr sz="1000" spc="-95" dirty="0">
                <a:latin typeface="Arial MT"/>
                <a:cs typeface="Arial MT"/>
              </a:rPr>
              <a:t>J</a:t>
            </a:r>
            <a:r>
              <a:rPr sz="1000" spc="-40" dirty="0">
                <a:latin typeface="Arial MT"/>
                <a:cs typeface="Arial MT"/>
              </a:rPr>
              <a:t> </a:t>
            </a:r>
            <a:r>
              <a:rPr sz="1000" spc="-85" dirty="0">
                <a:latin typeface="Arial MT"/>
                <a:cs typeface="Arial MT"/>
              </a:rPr>
              <a:t>Clin</a:t>
            </a:r>
            <a:r>
              <a:rPr sz="1000" spc="-45" dirty="0">
                <a:latin typeface="Arial MT"/>
                <a:cs typeface="Arial MT"/>
              </a:rPr>
              <a:t> </a:t>
            </a:r>
            <a:r>
              <a:rPr sz="1000" spc="-100" dirty="0">
                <a:latin typeface="Arial MT"/>
                <a:cs typeface="Arial MT"/>
              </a:rPr>
              <a:t>Oncol</a:t>
            </a:r>
            <a:r>
              <a:rPr sz="1000" spc="-50" dirty="0">
                <a:latin typeface="Arial MT"/>
                <a:cs typeface="Arial MT"/>
              </a:rPr>
              <a:t> </a:t>
            </a:r>
            <a:r>
              <a:rPr sz="1000" spc="-90" dirty="0">
                <a:latin typeface="Arial MT"/>
                <a:cs typeface="Arial MT"/>
              </a:rPr>
              <a:t>34,</a:t>
            </a:r>
            <a:r>
              <a:rPr sz="1000" spc="-60" dirty="0">
                <a:latin typeface="Arial MT"/>
                <a:cs typeface="Arial MT"/>
              </a:rPr>
              <a:t> </a:t>
            </a:r>
            <a:r>
              <a:rPr sz="1000" spc="-105" dirty="0">
                <a:latin typeface="Arial MT"/>
                <a:cs typeface="Arial MT"/>
              </a:rPr>
              <a:t>2016</a:t>
            </a:r>
            <a:r>
              <a:rPr sz="1000" spc="-80" dirty="0">
                <a:latin typeface="Arial MT"/>
                <a:cs typeface="Arial MT"/>
              </a:rPr>
              <a:t> (suppl;</a:t>
            </a:r>
            <a:r>
              <a:rPr sz="1000" spc="-60" dirty="0">
                <a:latin typeface="Arial MT"/>
                <a:cs typeface="Arial MT"/>
              </a:rPr>
              <a:t> </a:t>
            </a:r>
            <a:r>
              <a:rPr sz="1000" spc="-85" dirty="0">
                <a:latin typeface="Arial MT"/>
                <a:cs typeface="Arial MT"/>
              </a:rPr>
              <a:t>abstr</a:t>
            </a:r>
            <a:r>
              <a:rPr sz="1000" spc="-50" dirty="0">
                <a:latin typeface="Arial MT"/>
                <a:cs typeface="Arial MT"/>
              </a:rPr>
              <a:t> </a:t>
            </a:r>
            <a:r>
              <a:rPr sz="1000" spc="-90" dirty="0">
                <a:latin typeface="Arial MT"/>
                <a:cs typeface="Arial MT"/>
              </a:rPr>
              <a:t>9505).</a:t>
            </a:r>
            <a:r>
              <a:rPr sz="1000" spc="-70" dirty="0">
                <a:latin typeface="Arial MT"/>
                <a:cs typeface="Arial MT"/>
              </a:rPr>
              <a:t> </a:t>
            </a:r>
            <a:r>
              <a:rPr sz="1000" spc="-105" dirty="0">
                <a:latin typeface="Arial MT"/>
                <a:cs typeface="Arial MT"/>
              </a:rPr>
              <a:t>Reproduced</a:t>
            </a:r>
            <a:r>
              <a:rPr sz="1000" spc="-95" dirty="0">
                <a:latin typeface="Arial MT"/>
                <a:cs typeface="Arial MT"/>
              </a:rPr>
              <a:t> </a:t>
            </a:r>
            <a:r>
              <a:rPr sz="1000" spc="-85" dirty="0">
                <a:latin typeface="Arial MT"/>
                <a:cs typeface="Arial MT"/>
              </a:rPr>
              <a:t>with</a:t>
            </a:r>
            <a:r>
              <a:rPr sz="1000" spc="-50" dirty="0">
                <a:latin typeface="Arial MT"/>
                <a:cs typeface="Arial MT"/>
              </a:rPr>
              <a:t> </a:t>
            </a:r>
            <a:r>
              <a:rPr sz="1000" spc="-95" dirty="0">
                <a:latin typeface="Arial MT"/>
                <a:cs typeface="Arial MT"/>
              </a:rPr>
              <a:t>permission</a:t>
            </a:r>
            <a:r>
              <a:rPr sz="1000" spc="-45" dirty="0">
                <a:latin typeface="Arial MT"/>
                <a:cs typeface="Arial MT"/>
              </a:rPr>
              <a:t> </a:t>
            </a:r>
            <a:r>
              <a:rPr sz="1000" spc="-95" dirty="0">
                <a:latin typeface="Arial MT"/>
                <a:cs typeface="Arial MT"/>
              </a:rPr>
              <a:t>from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-100" dirty="0">
                <a:latin typeface="Arial MT"/>
                <a:cs typeface="Arial MT"/>
              </a:rPr>
              <a:t>Dr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-105" dirty="0">
                <a:latin typeface="Arial MT"/>
                <a:cs typeface="Arial MT"/>
              </a:rPr>
              <a:t>Jedd</a:t>
            </a:r>
            <a:r>
              <a:rPr sz="1000" spc="-40" dirty="0">
                <a:latin typeface="Arial MT"/>
                <a:cs typeface="Arial MT"/>
              </a:rPr>
              <a:t> </a:t>
            </a:r>
            <a:r>
              <a:rPr sz="1000" spc="-95" dirty="0">
                <a:latin typeface="Arial MT"/>
                <a:cs typeface="Arial MT"/>
              </a:rPr>
              <a:t>Wolchok.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CF4265F7-865B-4997-BD28-133115C2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/>
              <a:t>Combined immunotherapy: Checkmate 067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87311" y="3656102"/>
            <a:ext cx="3513454" cy="2406650"/>
          </a:xfrm>
          <a:custGeom>
            <a:avLst/>
            <a:gdLst/>
            <a:ahLst/>
            <a:cxnLst/>
            <a:rect l="l" t="t" r="r" b="b"/>
            <a:pathLst>
              <a:path w="3513454" h="2406650">
                <a:moveTo>
                  <a:pt x="3512857" y="0"/>
                </a:moveTo>
                <a:lnTo>
                  <a:pt x="0" y="0"/>
                </a:lnTo>
                <a:lnTo>
                  <a:pt x="0" y="2406369"/>
                </a:lnTo>
                <a:lnTo>
                  <a:pt x="3512857" y="2406369"/>
                </a:lnTo>
                <a:lnTo>
                  <a:pt x="3512857" y="0"/>
                </a:lnTo>
                <a:close/>
              </a:path>
            </a:pathLst>
          </a:custGeom>
          <a:solidFill>
            <a:srgbClr val="000080"/>
          </a:solidFill>
        </p:spPr>
        <p:txBody>
          <a:bodyPr wrap="square" lIns="0" tIns="0" rIns="0" bIns="0" rtlCol="0"/>
          <a:lstStyle/>
          <a:p>
            <a:pPr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20866" y="4211355"/>
            <a:ext cx="128270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buClrTx/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60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20866" y="4494273"/>
            <a:ext cx="128270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buClrTx/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40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20866" y="4766739"/>
            <a:ext cx="128270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buClrTx/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20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72282" y="5032343"/>
            <a:ext cx="76835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buClrTx/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0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01572" y="3677323"/>
            <a:ext cx="647700" cy="4165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5100"/>
              </a:lnSpc>
              <a:spcBef>
                <a:spcPts val="90"/>
              </a:spcBef>
              <a:buClrTx/>
            </a:pPr>
            <a:r>
              <a:rPr sz="750" b="1" kern="1200" spc="-15" dirty="0">
                <a:solidFill>
                  <a:srgbClr val="FFFFFF"/>
                </a:solidFill>
                <a:ea typeface="+mn-ea"/>
              </a:rPr>
              <a:t>Patients</a:t>
            </a:r>
            <a:r>
              <a:rPr sz="750" b="1" kern="1200" spc="10" dirty="0">
                <a:solidFill>
                  <a:srgbClr val="FFFFFF"/>
                </a:solidFill>
                <a:ea typeface="+mn-ea"/>
              </a:rPr>
              <a:t> </a:t>
            </a:r>
            <a:r>
              <a:rPr sz="750" b="1" kern="1200" spc="-20" dirty="0">
                <a:solidFill>
                  <a:srgbClr val="FFFFFF"/>
                </a:solidFill>
                <a:ea typeface="+mn-ea"/>
              </a:rPr>
              <a:t>100 </a:t>
            </a:r>
            <a:r>
              <a:rPr sz="750" b="1" kern="1200" spc="-195" dirty="0">
                <a:solidFill>
                  <a:srgbClr val="FFFFFF"/>
                </a:solidFill>
                <a:ea typeface="+mn-ea"/>
              </a:rPr>
              <a:t> </a:t>
            </a:r>
            <a:r>
              <a:rPr sz="750" b="1" kern="1200" spc="-20" dirty="0">
                <a:solidFill>
                  <a:srgbClr val="FFFFFF"/>
                </a:solidFill>
                <a:ea typeface="+mn-ea"/>
              </a:rPr>
              <a:t>(%)</a:t>
            </a:r>
            <a:endParaRPr sz="750" kern="1200">
              <a:solidFill>
                <a:prstClr val="black"/>
              </a:solidFill>
              <a:ea typeface="+mn-ea"/>
            </a:endParaRPr>
          </a:p>
          <a:p>
            <a:pPr marL="531495">
              <a:spcBef>
                <a:spcPts val="290"/>
              </a:spcBef>
              <a:buClrTx/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80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570506" y="3739246"/>
            <a:ext cx="2155190" cy="1418590"/>
            <a:chOff x="6046506" y="3739246"/>
            <a:chExt cx="2155190" cy="1418590"/>
          </a:xfrm>
        </p:grpSpPr>
        <p:sp>
          <p:nvSpPr>
            <p:cNvPr id="9" name="object 9"/>
            <p:cNvSpPr/>
            <p:nvPr/>
          </p:nvSpPr>
          <p:spPr>
            <a:xfrm>
              <a:off x="6055079" y="3747184"/>
              <a:ext cx="2138680" cy="1357630"/>
            </a:xfrm>
            <a:custGeom>
              <a:avLst/>
              <a:gdLst/>
              <a:ahLst/>
              <a:cxnLst/>
              <a:rect l="l" t="t" r="r" b="b"/>
              <a:pathLst>
                <a:path w="2138679" h="1357629">
                  <a:moveTo>
                    <a:pt x="42713" y="0"/>
                  </a:moveTo>
                  <a:lnTo>
                    <a:pt x="42713" y="1357455"/>
                  </a:lnTo>
                  <a:lnTo>
                    <a:pt x="2138461" y="1357455"/>
                  </a:lnTo>
                </a:path>
                <a:path w="2138679" h="1357629">
                  <a:moveTo>
                    <a:pt x="42713" y="7673"/>
                  </a:moveTo>
                  <a:lnTo>
                    <a:pt x="0" y="7673"/>
                  </a:lnTo>
                </a:path>
              </a:pathLst>
            </a:custGeom>
            <a:ln w="153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055079" y="4024542"/>
              <a:ext cx="38735" cy="1270"/>
            </a:xfrm>
            <a:custGeom>
              <a:avLst/>
              <a:gdLst/>
              <a:ahLst/>
              <a:cxnLst/>
              <a:rect l="l" t="t" r="r" b="b"/>
              <a:pathLst>
                <a:path w="38735" h="1270">
                  <a:moveTo>
                    <a:pt x="-7993" y="333"/>
                  </a:moveTo>
                  <a:lnTo>
                    <a:pt x="46248" y="333"/>
                  </a:lnTo>
                </a:path>
              </a:pathLst>
            </a:custGeom>
            <a:ln w="1665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055079" y="4293449"/>
              <a:ext cx="37465" cy="1270"/>
            </a:xfrm>
            <a:custGeom>
              <a:avLst/>
              <a:gdLst/>
              <a:ahLst/>
              <a:cxnLst/>
              <a:rect l="l" t="t" r="r" b="b"/>
              <a:pathLst>
                <a:path w="37464" h="1270">
                  <a:moveTo>
                    <a:pt x="-7992" y="389"/>
                  </a:moveTo>
                  <a:lnTo>
                    <a:pt x="44973" y="389"/>
                  </a:lnTo>
                </a:path>
              </a:pathLst>
            </a:custGeom>
            <a:ln w="167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055079" y="4566692"/>
              <a:ext cx="40640" cy="1270"/>
            </a:xfrm>
            <a:custGeom>
              <a:avLst/>
              <a:gdLst/>
              <a:ahLst/>
              <a:cxnLst/>
              <a:rect l="l" t="t" r="r" b="b"/>
              <a:pathLst>
                <a:path w="40639" h="1270">
                  <a:moveTo>
                    <a:pt x="-7993" y="333"/>
                  </a:moveTo>
                  <a:lnTo>
                    <a:pt x="48156" y="333"/>
                  </a:lnTo>
                </a:path>
              </a:pathLst>
            </a:custGeom>
            <a:ln w="1665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055079" y="4835599"/>
              <a:ext cx="40640" cy="1270"/>
            </a:xfrm>
            <a:custGeom>
              <a:avLst/>
              <a:gdLst/>
              <a:ahLst/>
              <a:cxnLst/>
              <a:rect l="l" t="t" r="r" b="b"/>
              <a:pathLst>
                <a:path w="40639" h="1270">
                  <a:moveTo>
                    <a:pt x="-7993" y="389"/>
                  </a:moveTo>
                  <a:lnTo>
                    <a:pt x="48156" y="389"/>
                  </a:lnTo>
                </a:path>
              </a:pathLst>
            </a:custGeom>
            <a:ln w="1676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055079" y="5104639"/>
              <a:ext cx="2131060" cy="45720"/>
            </a:xfrm>
            <a:custGeom>
              <a:avLst/>
              <a:gdLst/>
              <a:ahLst/>
              <a:cxnLst/>
              <a:rect l="l" t="t" r="r" b="b"/>
              <a:pathLst>
                <a:path w="2131059" h="45720">
                  <a:moveTo>
                    <a:pt x="36980" y="0"/>
                  </a:moveTo>
                  <a:lnTo>
                    <a:pt x="0" y="0"/>
                  </a:lnTo>
                </a:path>
                <a:path w="2131059" h="45720">
                  <a:moveTo>
                    <a:pt x="1032219" y="3480"/>
                  </a:moveTo>
                  <a:lnTo>
                    <a:pt x="1032219" y="45184"/>
                  </a:lnTo>
                </a:path>
                <a:path w="2131059" h="45720">
                  <a:moveTo>
                    <a:pt x="2130810" y="2780"/>
                  </a:moveTo>
                  <a:lnTo>
                    <a:pt x="2130810" y="45184"/>
                  </a:lnTo>
                </a:path>
              </a:pathLst>
            </a:custGeom>
            <a:ln w="153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029565" y="5136167"/>
            <a:ext cx="1257935" cy="273792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spcBef>
                <a:spcPts val="234"/>
              </a:spcBef>
              <a:buClrTx/>
              <a:tabLst>
                <a:tab pos="518159" algn="l"/>
                <a:tab pos="1068070" algn="l"/>
              </a:tabLst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6	12	18</a:t>
            </a:r>
            <a:endParaRPr sz="750" kern="1200">
              <a:solidFill>
                <a:prstClr val="black"/>
              </a:solidFill>
              <a:ea typeface="+mn-ea"/>
            </a:endParaRPr>
          </a:p>
          <a:p>
            <a:pPr marL="29209">
              <a:spcBef>
                <a:spcPts val="140"/>
              </a:spcBef>
              <a:buClrTx/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Months</a:t>
            </a:r>
            <a:r>
              <a:rPr sz="750" b="1" kern="1200" spc="-10" dirty="0">
                <a:solidFill>
                  <a:srgbClr val="FFFFFF"/>
                </a:solidFill>
                <a:ea typeface="+mn-ea"/>
              </a:rPr>
              <a:t> </a:t>
            </a:r>
            <a:r>
              <a:rPr sz="750" b="1" kern="1200" spc="-20" dirty="0">
                <a:solidFill>
                  <a:srgbClr val="FFFFFF"/>
                </a:solidFill>
                <a:ea typeface="+mn-ea"/>
              </a:rPr>
              <a:t>from</a:t>
            </a:r>
            <a:r>
              <a:rPr sz="750" b="1" kern="1200" spc="-15" dirty="0">
                <a:solidFill>
                  <a:srgbClr val="FFFFFF"/>
                </a:solidFill>
                <a:ea typeface="+mn-ea"/>
              </a:rPr>
              <a:t> </a:t>
            </a:r>
            <a:r>
              <a:rPr sz="750" b="1" kern="1200" spc="-20" dirty="0">
                <a:solidFill>
                  <a:srgbClr val="FFFFFF"/>
                </a:solidFill>
                <a:ea typeface="+mn-ea"/>
              </a:rPr>
              <a:t>randomisation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48324" y="5148446"/>
            <a:ext cx="128270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buClrTx/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24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98960" y="4706652"/>
            <a:ext cx="179705" cy="299441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>
              <a:spcBef>
                <a:spcPts val="335"/>
              </a:spcBef>
              <a:buClrTx/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138</a:t>
            </a:r>
            <a:endParaRPr sz="750" kern="1200">
              <a:solidFill>
                <a:prstClr val="black"/>
              </a:solidFill>
              <a:ea typeface="+mn-ea"/>
            </a:endParaRPr>
          </a:p>
          <a:p>
            <a:pPr marL="12700">
              <a:spcBef>
                <a:spcPts val="245"/>
              </a:spcBef>
              <a:buClrTx/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170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94539" y="3643959"/>
            <a:ext cx="862330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buClrTx/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1</a:t>
            </a:r>
            <a:r>
              <a:rPr sz="750" b="1" kern="1200" spc="-15" dirty="0">
                <a:solidFill>
                  <a:srgbClr val="FFFFFF"/>
                </a:solidFill>
                <a:ea typeface="+mn-ea"/>
              </a:rPr>
              <a:t> </a:t>
            </a:r>
            <a:r>
              <a:rPr sz="750" b="1" kern="1200" spc="-25" dirty="0">
                <a:solidFill>
                  <a:srgbClr val="FFFFFF"/>
                </a:solidFill>
                <a:ea typeface="+mn-ea"/>
              </a:rPr>
              <a:t>year</a:t>
            </a:r>
            <a:r>
              <a:rPr sz="750" b="1" kern="1200" spc="-15" dirty="0">
                <a:solidFill>
                  <a:srgbClr val="FFFFFF"/>
                </a:solidFill>
                <a:ea typeface="+mn-ea"/>
              </a:rPr>
              <a:t> </a:t>
            </a:r>
            <a:r>
              <a:rPr sz="750" b="1" kern="1200" spc="-20" dirty="0">
                <a:solidFill>
                  <a:srgbClr val="FFFFFF"/>
                </a:solidFill>
                <a:ea typeface="+mn-ea"/>
              </a:rPr>
              <a:t>trastuzumab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48863" y="3860152"/>
            <a:ext cx="561340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buClrTx/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Observation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694203" y="4794506"/>
            <a:ext cx="207010" cy="166370"/>
            <a:chOff x="6170203" y="4794506"/>
            <a:chExt cx="207010" cy="166370"/>
          </a:xfrm>
        </p:grpSpPr>
        <p:sp>
          <p:nvSpPr>
            <p:cNvPr id="21" name="object 21"/>
            <p:cNvSpPr/>
            <p:nvPr/>
          </p:nvSpPr>
          <p:spPr>
            <a:xfrm>
              <a:off x="6180046" y="4804349"/>
              <a:ext cx="187325" cy="1270"/>
            </a:xfrm>
            <a:custGeom>
              <a:avLst/>
              <a:gdLst/>
              <a:ahLst/>
              <a:cxnLst/>
              <a:rect l="l" t="t" r="r" b="b"/>
              <a:pathLst>
                <a:path w="187325" h="1270">
                  <a:moveTo>
                    <a:pt x="0" y="0"/>
                  </a:moveTo>
                  <a:lnTo>
                    <a:pt x="186828" y="667"/>
                  </a:lnTo>
                </a:path>
              </a:pathLst>
            </a:custGeom>
            <a:ln w="19461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170315" y="4940637"/>
              <a:ext cx="201295" cy="20320"/>
            </a:xfrm>
            <a:custGeom>
              <a:avLst/>
              <a:gdLst/>
              <a:ahLst/>
              <a:cxnLst/>
              <a:rect l="l" t="t" r="r" b="b"/>
              <a:pathLst>
                <a:path w="201295" h="20320">
                  <a:moveTo>
                    <a:pt x="0" y="20129"/>
                  </a:moveTo>
                  <a:lnTo>
                    <a:pt x="201189" y="20129"/>
                  </a:lnTo>
                  <a:lnTo>
                    <a:pt x="201189" y="0"/>
                  </a:lnTo>
                  <a:lnTo>
                    <a:pt x="0" y="0"/>
                  </a:lnTo>
                  <a:lnTo>
                    <a:pt x="0" y="20129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582457" y="5148446"/>
            <a:ext cx="76835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buClrTx/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0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6749089" y="5479169"/>
          <a:ext cx="3023869" cy="2532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2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7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0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63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7964">
                <a:tc>
                  <a:txBody>
                    <a:bodyPr/>
                    <a:lstStyle/>
                    <a:p>
                      <a:pPr marL="31750">
                        <a:lnSpc>
                          <a:spcPts val="830"/>
                        </a:lnSpc>
                      </a:pPr>
                      <a:r>
                        <a:rPr sz="75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No.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830"/>
                        </a:lnSpc>
                      </a:pPr>
                      <a:r>
                        <a:rPr sz="7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1646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ctr">
                        <a:lnSpc>
                          <a:spcPts val="830"/>
                        </a:lnSpc>
                      </a:pPr>
                      <a:r>
                        <a:rPr sz="7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1466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830"/>
                        </a:lnSpc>
                      </a:pPr>
                      <a:r>
                        <a:rPr sz="7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1256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R="172720" algn="r">
                        <a:lnSpc>
                          <a:spcPts val="830"/>
                        </a:lnSpc>
                      </a:pPr>
                      <a:r>
                        <a:rPr sz="7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1005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830"/>
                        </a:lnSpc>
                      </a:pPr>
                      <a:r>
                        <a:rPr sz="7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703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31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7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at</a:t>
                      </a:r>
                      <a:r>
                        <a:rPr sz="75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risk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R="119380" algn="r">
                        <a:lnSpc>
                          <a:spcPts val="815"/>
                        </a:lnSpc>
                        <a:spcBef>
                          <a:spcPts val="145"/>
                        </a:spcBef>
                        <a:tabLst>
                          <a:tab pos="307340" algn="l"/>
                        </a:tabLst>
                      </a:pPr>
                      <a:r>
                        <a:rPr sz="1125" b="1" u="heavy" baseline="11111" dirty="0">
                          <a:solidFill>
                            <a:srgbClr val="FFFFFF"/>
                          </a:solidFill>
                          <a:uFill>
                            <a:solidFill>
                              <a:srgbClr val="99CCFF"/>
                            </a:solidFill>
                          </a:uFill>
                          <a:latin typeface="Arial"/>
                          <a:cs typeface="Arial"/>
                        </a:rPr>
                        <a:t> 	</a:t>
                      </a:r>
                      <a:r>
                        <a:rPr sz="1125" b="1" spc="-30" baseline="1111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1740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R="29209" algn="ctr">
                        <a:lnSpc>
                          <a:spcPts val="815"/>
                        </a:lnSpc>
                        <a:spcBef>
                          <a:spcPts val="145"/>
                        </a:spcBef>
                      </a:pPr>
                      <a:r>
                        <a:rPr sz="7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1567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ts val="815"/>
                        </a:lnSpc>
                        <a:spcBef>
                          <a:spcPts val="145"/>
                        </a:spcBef>
                      </a:pPr>
                      <a:r>
                        <a:rPr sz="7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1353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R="172720" algn="r">
                        <a:lnSpc>
                          <a:spcPts val="815"/>
                        </a:lnSpc>
                        <a:spcBef>
                          <a:spcPts val="145"/>
                        </a:spcBef>
                      </a:pPr>
                      <a:r>
                        <a:rPr sz="7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1083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solidFill>
                      <a:srgbClr val="000080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7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779</a:t>
                      </a:r>
                      <a:endParaRPr sz="75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000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5" name="object 25"/>
          <p:cNvGrpSpPr/>
          <p:nvPr/>
        </p:nvGrpSpPr>
        <p:grpSpPr>
          <a:xfrm>
            <a:off x="7611948" y="5100184"/>
            <a:ext cx="1548765" cy="62865"/>
            <a:chOff x="6087947" y="5100183"/>
            <a:chExt cx="1548765" cy="62865"/>
          </a:xfrm>
        </p:grpSpPr>
        <p:sp>
          <p:nvSpPr>
            <p:cNvPr id="26" name="object 26"/>
            <p:cNvSpPr/>
            <p:nvPr/>
          </p:nvSpPr>
          <p:spPr>
            <a:xfrm>
              <a:off x="6095884" y="5112980"/>
              <a:ext cx="635" cy="41910"/>
            </a:xfrm>
            <a:custGeom>
              <a:avLst/>
              <a:gdLst/>
              <a:ahLst/>
              <a:cxnLst/>
              <a:rect l="l" t="t" r="r" b="b"/>
              <a:pathLst>
                <a:path w="635" h="41910">
                  <a:moveTo>
                    <a:pt x="316" y="-7332"/>
                  </a:moveTo>
                  <a:lnTo>
                    <a:pt x="316" y="49036"/>
                  </a:lnTo>
                </a:path>
              </a:pathLst>
            </a:custGeom>
            <a:ln w="1529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627973" y="5108120"/>
              <a:ext cx="1270" cy="42545"/>
            </a:xfrm>
            <a:custGeom>
              <a:avLst/>
              <a:gdLst/>
              <a:ahLst/>
              <a:cxnLst/>
              <a:rect l="l" t="t" r="r" b="b"/>
              <a:pathLst>
                <a:path w="1270" h="42545">
                  <a:moveTo>
                    <a:pt x="357" y="-7332"/>
                  </a:moveTo>
                  <a:lnTo>
                    <a:pt x="357" y="49725"/>
                  </a:lnTo>
                </a:path>
              </a:pathLst>
            </a:custGeom>
            <a:ln w="1537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543461" y="5108810"/>
              <a:ext cx="635" cy="41910"/>
            </a:xfrm>
            <a:custGeom>
              <a:avLst/>
              <a:gdLst/>
              <a:ahLst/>
              <a:cxnLst/>
              <a:rect l="l" t="t" r="r" b="b"/>
              <a:pathLst>
                <a:path w="634" h="41910">
                  <a:moveTo>
                    <a:pt x="306" y="-7332"/>
                  </a:moveTo>
                  <a:lnTo>
                    <a:pt x="306" y="49036"/>
                  </a:lnTo>
                </a:path>
              </a:pathLst>
            </a:custGeom>
            <a:ln w="1527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object 29"/>
          <p:cNvSpPr/>
          <p:nvPr/>
        </p:nvSpPr>
        <p:spPr>
          <a:xfrm>
            <a:off x="7177399" y="5532799"/>
            <a:ext cx="266065" cy="0"/>
          </a:xfrm>
          <a:custGeom>
            <a:avLst/>
            <a:gdLst/>
            <a:ahLst/>
            <a:cxnLst/>
            <a:rect l="l" t="t" r="r" b="b"/>
            <a:pathLst>
              <a:path w="266064">
                <a:moveTo>
                  <a:pt x="0" y="0"/>
                </a:moveTo>
                <a:lnTo>
                  <a:pt x="265869" y="0"/>
                </a:lnTo>
              </a:path>
            </a:pathLst>
          </a:custGeom>
          <a:ln w="19461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pPr>
              <a:buClrTx/>
            </a:pPr>
            <a:endParaRPr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34078" y="4527637"/>
            <a:ext cx="326390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buClrTx/>
            </a:pPr>
            <a:r>
              <a:rPr sz="750" b="1" kern="1200" spc="-20" dirty="0">
                <a:solidFill>
                  <a:srgbClr val="FFFFFF"/>
                </a:solidFill>
                <a:ea typeface="+mn-ea"/>
              </a:rPr>
              <a:t>E</a:t>
            </a:r>
            <a:r>
              <a:rPr sz="750" b="1" kern="1200" spc="-30" dirty="0">
                <a:solidFill>
                  <a:srgbClr val="FFFFFF"/>
                </a:solidFill>
                <a:ea typeface="+mn-ea"/>
              </a:rPr>
              <a:t>v</a:t>
            </a:r>
            <a:r>
              <a:rPr sz="750" b="1" kern="1200" spc="-20" dirty="0">
                <a:solidFill>
                  <a:srgbClr val="FFFFFF"/>
                </a:solidFill>
                <a:ea typeface="+mn-ea"/>
              </a:rPr>
              <a:t>e</a:t>
            </a:r>
            <a:r>
              <a:rPr sz="750" b="1" kern="1200" spc="-15" dirty="0">
                <a:solidFill>
                  <a:srgbClr val="FFFFFF"/>
                </a:solidFill>
                <a:ea typeface="+mn-ea"/>
              </a:rPr>
              <a:t>nts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710407" y="4527637"/>
            <a:ext cx="1061085" cy="13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  <a:buClrTx/>
              <a:tabLst>
                <a:tab pos="316230" algn="l"/>
              </a:tabLst>
            </a:pPr>
            <a:r>
              <a:rPr sz="750" b="1" kern="1200" spc="-25" dirty="0">
                <a:solidFill>
                  <a:srgbClr val="00FFFF"/>
                </a:solidFill>
                <a:ea typeface="+mn-ea"/>
              </a:rPr>
              <a:t>H</a:t>
            </a:r>
            <a:r>
              <a:rPr sz="750" b="1" kern="1200" spc="-20" dirty="0">
                <a:solidFill>
                  <a:srgbClr val="00FFFF"/>
                </a:solidFill>
                <a:ea typeface="+mn-ea"/>
              </a:rPr>
              <a:t>R</a:t>
            </a:r>
            <a:r>
              <a:rPr sz="750" b="1" kern="1200" dirty="0">
                <a:solidFill>
                  <a:srgbClr val="00FFFF"/>
                </a:solidFill>
                <a:ea typeface="+mn-ea"/>
              </a:rPr>
              <a:t>	</a:t>
            </a:r>
            <a:r>
              <a:rPr sz="750" b="1" kern="1200" spc="-20" dirty="0">
                <a:solidFill>
                  <a:srgbClr val="FFFFFF"/>
                </a:solidFill>
                <a:ea typeface="+mn-ea"/>
              </a:rPr>
              <a:t>9</a:t>
            </a:r>
            <a:r>
              <a:rPr sz="750" b="1" kern="1200" spc="-10" dirty="0">
                <a:solidFill>
                  <a:srgbClr val="FFFFFF"/>
                </a:solidFill>
                <a:ea typeface="+mn-ea"/>
              </a:rPr>
              <a:t>5</a:t>
            </a:r>
            <a:r>
              <a:rPr sz="750" b="1" kern="1200" spc="-25" dirty="0">
                <a:solidFill>
                  <a:srgbClr val="FFFFFF"/>
                </a:solidFill>
                <a:ea typeface="+mn-ea"/>
              </a:rPr>
              <a:t>%</a:t>
            </a:r>
            <a:r>
              <a:rPr sz="750" b="1" kern="1200" spc="-35" dirty="0">
                <a:solidFill>
                  <a:srgbClr val="FFFFFF"/>
                </a:solidFill>
                <a:ea typeface="+mn-ea"/>
              </a:rPr>
              <a:t> </a:t>
            </a:r>
            <a:r>
              <a:rPr sz="750" b="1" kern="1200" spc="-15" dirty="0">
                <a:solidFill>
                  <a:srgbClr val="FFFFFF"/>
                </a:solidFill>
                <a:ea typeface="+mn-ea"/>
              </a:rPr>
              <a:t>CI</a:t>
            </a:r>
            <a:r>
              <a:rPr sz="750" b="1" kern="1200" dirty="0">
                <a:solidFill>
                  <a:srgbClr val="FFFFFF"/>
                </a:solidFill>
                <a:ea typeface="+mn-ea"/>
              </a:rPr>
              <a:t>   </a:t>
            </a:r>
            <a:r>
              <a:rPr sz="750" b="1" kern="1200" spc="75" dirty="0">
                <a:solidFill>
                  <a:srgbClr val="FFFFFF"/>
                </a:solidFill>
                <a:ea typeface="+mn-ea"/>
              </a:rPr>
              <a:t> </a:t>
            </a:r>
            <a:r>
              <a:rPr sz="750" b="1" kern="1200" spc="-20" dirty="0">
                <a:solidFill>
                  <a:srgbClr val="00FFFF"/>
                </a:solidFill>
                <a:ea typeface="+mn-ea"/>
              </a:rPr>
              <a:t>p</a:t>
            </a:r>
            <a:r>
              <a:rPr sz="750" b="1" kern="1200" spc="-10" dirty="0">
                <a:solidFill>
                  <a:srgbClr val="00FFFF"/>
                </a:solidFill>
                <a:ea typeface="+mn-ea"/>
              </a:rPr>
              <a:t> </a:t>
            </a:r>
            <a:r>
              <a:rPr sz="750" b="1" kern="1200" spc="-30" dirty="0">
                <a:solidFill>
                  <a:srgbClr val="00FFFF"/>
                </a:solidFill>
                <a:ea typeface="+mn-ea"/>
              </a:rPr>
              <a:t>v</a:t>
            </a:r>
            <a:r>
              <a:rPr sz="750" b="1" kern="1200" spc="-20" dirty="0">
                <a:solidFill>
                  <a:srgbClr val="00FFFF"/>
                </a:solidFill>
                <a:ea typeface="+mn-ea"/>
              </a:rPr>
              <a:t>a</a:t>
            </a:r>
            <a:r>
              <a:rPr sz="750" b="1" kern="1200" spc="-15" dirty="0">
                <a:solidFill>
                  <a:srgbClr val="00FFFF"/>
                </a:solidFill>
                <a:ea typeface="+mn-ea"/>
              </a:rPr>
              <a:t>lu</a:t>
            </a:r>
            <a:r>
              <a:rPr sz="750" b="1" kern="1200" spc="-20" dirty="0">
                <a:solidFill>
                  <a:srgbClr val="00FFFF"/>
                </a:solidFill>
                <a:ea typeface="+mn-ea"/>
              </a:rPr>
              <a:t>e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16020" y="4407529"/>
            <a:ext cx="295275" cy="2455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6515" marR="5080" indent="-44450">
              <a:lnSpc>
                <a:spcPct val="105100"/>
              </a:lnSpc>
              <a:spcBef>
                <a:spcPts val="90"/>
              </a:spcBef>
              <a:buClrTx/>
            </a:pPr>
            <a:r>
              <a:rPr sz="750" b="1" kern="1200" spc="-20" dirty="0">
                <a:solidFill>
                  <a:srgbClr val="00FFFF"/>
                </a:solidFill>
                <a:ea typeface="+mn-ea"/>
              </a:rPr>
              <a:t>2</a:t>
            </a:r>
            <a:r>
              <a:rPr sz="750" b="1" kern="1200" spc="-5" dirty="0">
                <a:solidFill>
                  <a:srgbClr val="00FFFF"/>
                </a:solidFill>
                <a:ea typeface="+mn-ea"/>
              </a:rPr>
              <a:t>-</a:t>
            </a:r>
            <a:r>
              <a:rPr sz="750" b="1" kern="1200" spc="-50" dirty="0">
                <a:solidFill>
                  <a:srgbClr val="00FFFF"/>
                </a:solidFill>
                <a:ea typeface="+mn-ea"/>
              </a:rPr>
              <a:t>y</a:t>
            </a:r>
            <a:r>
              <a:rPr sz="750" b="1" kern="1200" spc="-20" dirty="0">
                <a:solidFill>
                  <a:srgbClr val="00FFFF"/>
                </a:solidFill>
                <a:ea typeface="+mn-ea"/>
              </a:rPr>
              <a:t>ea</a:t>
            </a:r>
            <a:r>
              <a:rPr sz="750" b="1" kern="1200" spc="-10" dirty="0">
                <a:solidFill>
                  <a:srgbClr val="00FFFF"/>
                </a:solidFill>
                <a:ea typeface="+mn-ea"/>
              </a:rPr>
              <a:t>r  </a:t>
            </a:r>
            <a:r>
              <a:rPr sz="750" b="1" kern="1200" spc="-20" dirty="0">
                <a:solidFill>
                  <a:srgbClr val="00FFFF"/>
                </a:solidFill>
                <a:ea typeface="+mn-ea"/>
              </a:rPr>
              <a:t>DFS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62539" y="4711989"/>
            <a:ext cx="1340485" cy="296876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spcBef>
                <a:spcPts val="315"/>
              </a:spcBef>
              <a:buClrTx/>
              <a:tabLst>
                <a:tab pos="337185" algn="l"/>
                <a:tab pos="1147445" algn="l"/>
              </a:tabLst>
            </a:pPr>
            <a:r>
              <a:rPr sz="750" b="1" kern="1200" spc="-20" dirty="0">
                <a:solidFill>
                  <a:srgbClr val="00FFFF"/>
                </a:solidFill>
                <a:ea typeface="+mn-ea"/>
              </a:rPr>
              <a:t>93</a:t>
            </a:r>
            <a:r>
              <a:rPr sz="750" b="1" kern="1200" spc="-15" dirty="0">
                <a:solidFill>
                  <a:srgbClr val="00FFFF"/>
                </a:solidFill>
                <a:ea typeface="+mn-ea"/>
              </a:rPr>
              <a:t>.4	</a:t>
            </a:r>
            <a:r>
              <a:rPr sz="750" b="1" kern="1200" spc="-20" dirty="0">
                <a:solidFill>
                  <a:srgbClr val="00FFFF"/>
                </a:solidFill>
                <a:ea typeface="+mn-ea"/>
              </a:rPr>
              <a:t>0</a:t>
            </a:r>
            <a:r>
              <a:rPr sz="750" b="1" kern="1200" spc="-15" dirty="0">
                <a:solidFill>
                  <a:srgbClr val="00FFFF"/>
                </a:solidFill>
                <a:ea typeface="+mn-ea"/>
              </a:rPr>
              <a:t>.8</a:t>
            </a:r>
            <a:r>
              <a:rPr sz="750" b="1" kern="1200" spc="-20" dirty="0">
                <a:solidFill>
                  <a:srgbClr val="00FFFF"/>
                </a:solidFill>
                <a:ea typeface="+mn-ea"/>
              </a:rPr>
              <a:t>8   </a:t>
            </a:r>
            <a:r>
              <a:rPr sz="750" b="1" kern="1200" spc="-100" dirty="0">
                <a:solidFill>
                  <a:srgbClr val="00FFFF"/>
                </a:solidFill>
                <a:ea typeface="+mn-ea"/>
              </a:rPr>
              <a:t> </a:t>
            </a:r>
            <a:r>
              <a:rPr sz="750" b="1" kern="1200" spc="-20" dirty="0">
                <a:solidFill>
                  <a:srgbClr val="FFFFFF"/>
                </a:solidFill>
                <a:ea typeface="+mn-ea"/>
              </a:rPr>
              <a:t>0</a:t>
            </a:r>
            <a:r>
              <a:rPr sz="750" b="1" kern="1200" spc="-15" dirty="0">
                <a:solidFill>
                  <a:srgbClr val="FFFFFF"/>
                </a:solidFill>
                <a:ea typeface="+mn-ea"/>
              </a:rPr>
              <a:t>.7</a:t>
            </a:r>
            <a:r>
              <a:rPr sz="750" b="1" kern="1200" spc="-20" dirty="0">
                <a:solidFill>
                  <a:srgbClr val="FFFFFF"/>
                </a:solidFill>
                <a:ea typeface="+mn-ea"/>
              </a:rPr>
              <a:t>1</a:t>
            </a:r>
            <a:r>
              <a:rPr sz="750" b="1" kern="1200" spc="-10" dirty="0">
                <a:solidFill>
                  <a:srgbClr val="FFFFFF"/>
                </a:solidFill>
                <a:ea typeface="+mn-ea"/>
              </a:rPr>
              <a:t>,</a:t>
            </a:r>
            <a:r>
              <a:rPr sz="750" b="1" kern="1200" spc="-15" dirty="0">
                <a:solidFill>
                  <a:srgbClr val="FFFFFF"/>
                </a:solidFill>
                <a:ea typeface="+mn-ea"/>
              </a:rPr>
              <a:t> </a:t>
            </a:r>
            <a:r>
              <a:rPr sz="750" b="1" kern="1200" spc="-20" dirty="0">
                <a:solidFill>
                  <a:srgbClr val="FFFFFF"/>
                </a:solidFill>
                <a:ea typeface="+mn-ea"/>
              </a:rPr>
              <a:t>1</a:t>
            </a:r>
            <a:r>
              <a:rPr sz="750" b="1" kern="1200" spc="-10" dirty="0">
                <a:solidFill>
                  <a:srgbClr val="FFFFFF"/>
                </a:solidFill>
                <a:ea typeface="+mn-ea"/>
              </a:rPr>
              <a:t>.</a:t>
            </a:r>
            <a:r>
              <a:rPr sz="750" b="1" kern="1200" spc="-25" dirty="0">
                <a:solidFill>
                  <a:srgbClr val="FFFFFF"/>
                </a:solidFill>
                <a:ea typeface="+mn-ea"/>
              </a:rPr>
              <a:t>1</a:t>
            </a:r>
            <a:r>
              <a:rPr sz="750" b="1" kern="1200" spc="-20" dirty="0">
                <a:solidFill>
                  <a:srgbClr val="FFFFFF"/>
                </a:solidFill>
                <a:ea typeface="+mn-ea"/>
              </a:rPr>
              <a:t>1</a:t>
            </a:r>
            <a:r>
              <a:rPr sz="750" b="1" kern="1200" dirty="0">
                <a:solidFill>
                  <a:srgbClr val="FFFFFF"/>
                </a:solidFill>
                <a:ea typeface="+mn-ea"/>
              </a:rPr>
              <a:t>	</a:t>
            </a:r>
            <a:r>
              <a:rPr sz="750" b="1" kern="1200" spc="-20" dirty="0">
                <a:solidFill>
                  <a:srgbClr val="00FFFF"/>
                </a:solidFill>
                <a:ea typeface="+mn-ea"/>
              </a:rPr>
              <a:t>0</a:t>
            </a:r>
            <a:r>
              <a:rPr sz="750" b="1" kern="1200" spc="-15" dirty="0">
                <a:solidFill>
                  <a:srgbClr val="00FFFF"/>
                </a:solidFill>
                <a:ea typeface="+mn-ea"/>
              </a:rPr>
              <a:t>.2</a:t>
            </a:r>
            <a:r>
              <a:rPr sz="750" b="1" kern="1200" spc="-20" dirty="0">
                <a:solidFill>
                  <a:srgbClr val="00FFFF"/>
                </a:solidFill>
                <a:ea typeface="+mn-ea"/>
              </a:rPr>
              <a:t>9</a:t>
            </a:r>
            <a:endParaRPr sz="750" kern="1200">
              <a:solidFill>
                <a:prstClr val="black"/>
              </a:solidFill>
              <a:ea typeface="+mn-ea"/>
            </a:endParaRPr>
          </a:p>
          <a:p>
            <a:pPr marL="12700">
              <a:spcBef>
                <a:spcPts val="225"/>
              </a:spcBef>
              <a:buClrTx/>
            </a:pPr>
            <a:r>
              <a:rPr sz="750" b="1" kern="1200" spc="-15" dirty="0">
                <a:solidFill>
                  <a:srgbClr val="00FFFF"/>
                </a:solidFill>
                <a:ea typeface="+mn-ea"/>
              </a:rPr>
              <a:t>92.5</a:t>
            </a:r>
            <a:endParaRPr sz="750" kern="1200">
              <a:solidFill>
                <a:prstClr val="black"/>
              </a:solidFill>
              <a:ea typeface="+mn-e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991869" y="1930907"/>
            <a:ext cx="7858759" cy="3587750"/>
            <a:chOff x="467868" y="1930907"/>
            <a:chExt cx="7858759" cy="3587750"/>
          </a:xfrm>
        </p:grpSpPr>
        <p:sp>
          <p:nvSpPr>
            <p:cNvPr id="35" name="object 35"/>
            <p:cNvSpPr/>
            <p:nvPr/>
          </p:nvSpPr>
          <p:spPr>
            <a:xfrm>
              <a:off x="6403192" y="4707707"/>
              <a:ext cx="1915795" cy="1270"/>
            </a:xfrm>
            <a:custGeom>
              <a:avLst/>
              <a:gdLst/>
              <a:ahLst/>
              <a:cxnLst/>
              <a:rect l="l" t="t" r="r" b="b"/>
              <a:pathLst>
                <a:path w="1915795" h="1270">
                  <a:moveTo>
                    <a:pt x="1915315" y="0"/>
                  </a:moveTo>
                  <a:lnTo>
                    <a:pt x="0" y="778"/>
                  </a:lnTo>
                </a:path>
              </a:pathLst>
            </a:custGeom>
            <a:ln w="1598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6180046" y="4804349"/>
              <a:ext cx="187325" cy="1270"/>
            </a:xfrm>
            <a:custGeom>
              <a:avLst/>
              <a:gdLst/>
              <a:ahLst/>
              <a:cxnLst/>
              <a:rect l="l" t="t" r="r" b="b"/>
              <a:pathLst>
                <a:path w="187325" h="1270">
                  <a:moveTo>
                    <a:pt x="0" y="0"/>
                  </a:moveTo>
                  <a:lnTo>
                    <a:pt x="186828" y="667"/>
                  </a:lnTo>
                </a:path>
              </a:pathLst>
            </a:custGeom>
            <a:ln w="19461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170315" y="4940637"/>
              <a:ext cx="201295" cy="20320"/>
            </a:xfrm>
            <a:custGeom>
              <a:avLst/>
              <a:gdLst/>
              <a:ahLst/>
              <a:cxnLst/>
              <a:rect l="l" t="t" r="r" b="b"/>
              <a:pathLst>
                <a:path w="201295" h="20320">
                  <a:moveTo>
                    <a:pt x="0" y="20129"/>
                  </a:moveTo>
                  <a:lnTo>
                    <a:pt x="201189" y="20129"/>
                  </a:lnTo>
                  <a:lnTo>
                    <a:pt x="201189" y="0"/>
                  </a:lnTo>
                  <a:lnTo>
                    <a:pt x="0" y="0"/>
                  </a:lnTo>
                  <a:lnTo>
                    <a:pt x="0" y="20129"/>
                  </a:lnTo>
                  <a:close/>
                </a:path>
              </a:pathLst>
            </a:custGeom>
            <a:solidFill>
              <a:srgbClr val="99CCFF"/>
            </a:solidFill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6114290" y="3751273"/>
              <a:ext cx="2077085" cy="100965"/>
            </a:xfrm>
            <a:custGeom>
              <a:avLst/>
              <a:gdLst/>
              <a:ahLst/>
              <a:cxnLst/>
              <a:rect l="l" t="t" r="r" b="b"/>
              <a:pathLst>
                <a:path w="2077084" h="100964">
                  <a:moveTo>
                    <a:pt x="0" y="0"/>
                  </a:moveTo>
                  <a:lnTo>
                    <a:pt x="0" y="1338"/>
                  </a:lnTo>
                  <a:lnTo>
                    <a:pt x="91390" y="1338"/>
                  </a:lnTo>
                  <a:lnTo>
                    <a:pt x="104172" y="1338"/>
                  </a:lnTo>
                  <a:lnTo>
                    <a:pt x="104172" y="2785"/>
                  </a:lnTo>
                  <a:lnTo>
                    <a:pt x="121922" y="2785"/>
                  </a:lnTo>
                  <a:lnTo>
                    <a:pt x="121922" y="4118"/>
                  </a:lnTo>
                  <a:lnTo>
                    <a:pt x="123189" y="4118"/>
                  </a:lnTo>
                  <a:lnTo>
                    <a:pt x="206972" y="4118"/>
                  </a:lnTo>
                  <a:lnTo>
                    <a:pt x="252716" y="4118"/>
                  </a:lnTo>
                  <a:lnTo>
                    <a:pt x="252716" y="5565"/>
                  </a:lnTo>
                  <a:lnTo>
                    <a:pt x="256521" y="5565"/>
                  </a:lnTo>
                  <a:lnTo>
                    <a:pt x="288324" y="5565"/>
                  </a:lnTo>
                  <a:lnTo>
                    <a:pt x="288324" y="6899"/>
                  </a:lnTo>
                  <a:lnTo>
                    <a:pt x="336607" y="6899"/>
                  </a:lnTo>
                  <a:lnTo>
                    <a:pt x="336607" y="8233"/>
                  </a:lnTo>
                  <a:lnTo>
                    <a:pt x="368303" y="8233"/>
                  </a:lnTo>
                  <a:lnTo>
                    <a:pt x="454734" y="8233"/>
                  </a:lnTo>
                  <a:lnTo>
                    <a:pt x="454734" y="9679"/>
                  </a:lnTo>
                  <a:lnTo>
                    <a:pt x="541038" y="9679"/>
                  </a:lnTo>
                  <a:lnTo>
                    <a:pt x="541038" y="11013"/>
                  </a:lnTo>
                  <a:lnTo>
                    <a:pt x="548637" y="11013"/>
                  </a:lnTo>
                  <a:lnTo>
                    <a:pt x="560144" y="11013"/>
                  </a:lnTo>
                  <a:lnTo>
                    <a:pt x="560144" y="12460"/>
                  </a:lnTo>
                  <a:lnTo>
                    <a:pt x="579165" y="12460"/>
                  </a:lnTo>
                  <a:lnTo>
                    <a:pt x="579165" y="13798"/>
                  </a:lnTo>
                  <a:lnTo>
                    <a:pt x="646491" y="13798"/>
                  </a:lnTo>
                  <a:lnTo>
                    <a:pt x="652802" y="13798"/>
                  </a:lnTo>
                  <a:lnTo>
                    <a:pt x="652802" y="15240"/>
                  </a:lnTo>
                  <a:lnTo>
                    <a:pt x="679552" y="15240"/>
                  </a:lnTo>
                  <a:lnTo>
                    <a:pt x="679552" y="16579"/>
                  </a:lnTo>
                  <a:lnTo>
                    <a:pt x="683373" y="16579"/>
                  </a:lnTo>
                  <a:lnTo>
                    <a:pt x="684618" y="16579"/>
                  </a:lnTo>
                  <a:lnTo>
                    <a:pt x="684618" y="17912"/>
                  </a:lnTo>
                  <a:lnTo>
                    <a:pt x="696040" y="17912"/>
                  </a:lnTo>
                  <a:lnTo>
                    <a:pt x="729015" y="17912"/>
                  </a:lnTo>
                  <a:lnTo>
                    <a:pt x="769676" y="17912"/>
                  </a:lnTo>
                  <a:lnTo>
                    <a:pt x="769676" y="19359"/>
                  </a:lnTo>
                  <a:lnTo>
                    <a:pt x="769676" y="20693"/>
                  </a:lnTo>
                  <a:lnTo>
                    <a:pt x="812871" y="20693"/>
                  </a:lnTo>
                  <a:lnTo>
                    <a:pt x="812871" y="22140"/>
                  </a:lnTo>
                  <a:lnTo>
                    <a:pt x="919612" y="22140"/>
                  </a:lnTo>
                  <a:lnTo>
                    <a:pt x="938590" y="22140"/>
                  </a:lnTo>
                  <a:lnTo>
                    <a:pt x="938590" y="23473"/>
                  </a:lnTo>
                  <a:lnTo>
                    <a:pt x="955078" y="23473"/>
                  </a:lnTo>
                  <a:lnTo>
                    <a:pt x="955078" y="24812"/>
                  </a:lnTo>
                  <a:lnTo>
                    <a:pt x="984361" y="24812"/>
                  </a:lnTo>
                  <a:lnTo>
                    <a:pt x="984361" y="26254"/>
                  </a:lnTo>
                  <a:lnTo>
                    <a:pt x="1044043" y="26254"/>
                  </a:lnTo>
                  <a:lnTo>
                    <a:pt x="1077019" y="26254"/>
                  </a:lnTo>
                  <a:lnTo>
                    <a:pt x="1077019" y="27592"/>
                  </a:lnTo>
                  <a:lnTo>
                    <a:pt x="1080926" y="27592"/>
                  </a:lnTo>
                  <a:lnTo>
                    <a:pt x="1080926" y="29039"/>
                  </a:lnTo>
                  <a:lnTo>
                    <a:pt x="1080926" y="30373"/>
                  </a:lnTo>
                  <a:lnTo>
                    <a:pt x="1096125" y="30373"/>
                  </a:lnTo>
                  <a:lnTo>
                    <a:pt x="1101192" y="30373"/>
                  </a:lnTo>
                  <a:lnTo>
                    <a:pt x="1103725" y="30373"/>
                  </a:lnTo>
                  <a:lnTo>
                    <a:pt x="1103725" y="31706"/>
                  </a:lnTo>
                  <a:lnTo>
                    <a:pt x="1108835" y="31706"/>
                  </a:lnTo>
                  <a:lnTo>
                    <a:pt x="1108835" y="33153"/>
                  </a:lnTo>
                  <a:lnTo>
                    <a:pt x="1130389" y="33153"/>
                  </a:lnTo>
                  <a:lnTo>
                    <a:pt x="1130389" y="34487"/>
                  </a:lnTo>
                  <a:lnTo>
                    <a:pt x="1187538" y="34487"/>
                  </a:lnTo>
                  <a:lnTo>
                    <a:pt x="1187538" y="35934"/>
                  </a:lnTo>
                  <a:lnTo>
                    <a:pt x="1233266" y="35934"/>
                  </a:lnTo>
                  <a:lnTo>
                    <a:pt x="1254949" y="35934"/>
                  </a:lnTo>
                  <a:lnTo>
                    <a:pt x="1254949" y="37272"/>
                  </a:lnTo>
                  <a:lnTo>
                    <a:pt x="1265082" y="37272"/>
                  </a:lnTo>
                  <a:lnTo>
                    <a:pt x="1265082" y="38606"/>
                  </a:lnTo>
                  <a:lnTo>
                    <a:pt x="1267615" y="38606"/>
                  </a:lnTo>
                  <a:lnTo>
                    <a:pt x="1267615" y="40052"/>
                  </a:lnTo>
                  <a:lnTo>
                    <a:pt x="1287881" y="40052"/>
                  </a:lnTo>
                  <a:lnTo>
                    <a:pt x="1287881" y="41386"/>
                  </a:lnTo>
                  <a:lnTo>
                    <a:pt x="1308191" y="41386"/>
                  </a:lnTo>
                  <a:lnTo>
                    <a:pt x="1308191" y="42833"/>
                  </a:lnTo>
                  <a:lnTo>
                    <a:pt x="1320943" y="42833"/>
                  </a:lnTo>
                  <a:lnTo>
                    <a:pt x="1328586" y="42833"/>
                  </a:lnTo>
                  <a:lnTo>
                    <a:pt x="1328586" y="44167"/>
                  </a:lnTo>
                  <a:lnTo>
                    <a:pt x="1348852" y="44167"/>
                  </a:lnTo>
                  <a:lnTo>
                    <a:pt x="1351385" y="44167"/>
                  </a:lnTo>
                  <a:lnTo>
                    <a:pt x="1351385" y="45500"/>
                  </a:lnTo>
                  <a:lnTo>
                    <a:pt x="1357740" y="45500"/>
                  </a:lnTo>
                  <a:lnTo>
                    <a:pt x="1357740" y="46947"/>
                  </a:lnTo>
                  <a:lnTo>
                    <a:pt x="1386980" y="46947"/>
                  </a:lnTo>
                  <a:lnTo>
                    <a:pt x="1386980" y="48285"/>
                  </a:lnTo>
                  <a:lnTo>
                    <a:pt x="1422489" y="48285"/>
                  </a:lnTo>
                  <a:lnTo>
                    <a:pt x="1422489" y="49728"/>
                  </a:lnTo>
                  <a:lnTo>
                    <a:pt x="1474571" y="49728"/>
                  </a:lnTo>
                  <a:lnTo>
                    <a:pt x="1474571" y="51066"/>
                  </a:lnTo>
                  <a:lnTo>
                    <a:pt x="1479638" y="51066"/>
                  </a:lnTo>
                  <a:lnTo>
                    <a:pt x="1479638" y="52400"/>
                  </a:lnTo>
                  <a:lnTo>
                    <a:pt x="1493721" y="52400"/>
                  </a:lnTo>
                  <a:lnTo>
                    <a:pt x="1534253" y="52400"/>
                  </a:lnTo>
                  <a:lnTo>
                    <a:pt x="1534253" y="53846"/>
                  </a:lnTo>
                  <a:lnTo>
                    <a:pt x="1538075" y="53846"/>
                  </a:lnTo>
                  <a:lnTo>
                    <a:pt x="1538075" y="55180"/>
                  </a:lnTo>
                  <a:lnTo>
                    <a:pt x="1545803" y="55180"/>
                  </a:lnTo>
                  <a:lnTo>
                    <a:pt x="1545803" y="56627"/>
                  </a:lnTo>
                  <a:lnTo>
                    <a:pt x="1558470" y="56627"/>
                  </a:lnTo>
                  <a:lnTo>
                    <a:pt x="1569891" y="56627"/>
                  </a:lnTo>
                  <a:lnTo>
                    <a:pt x="1569891" y="57961"/>
                  </a:lnTo>
                  <a:lnTo>
                    <a:pt x="1623218" y="57961"/>
                  </a:lnTo>
                  <a:lnTo>
                    <a:pt x="1623218" y="59299"/>
                  </a:lnTo>
                  <a:lnTo>
                    <a:pt x="1661389" y="59299"/>
                  </a:lnTo>
                  <a:lnTo>
                    <a:pt x="1661389" y="60741"/>
                  </a:lnTo>
                  <a:lnTo>
                    <a:pt x="1672768" y="60741"/>
                  </a:lnTo>
                  <a:lnTo>
                    <a:pt x="1672768" y="62079"/>
                  </a:lnTo>
                  <a:lnTo>
                    <a:pt x="1677834" y="62079"/>
                  </a:lnTo>
                  <a:lnTo>
                    <a:pt x="1677834" y="63526"/>
                  </a:lnTo>
                  <a:lnTo>
                    <a:pt x="1680410" y="63526"/>
                  </a:lnTo>
                  <a:lnTo>
                    <a:pt x="1680410" y="64860"/>
                  </a:lnTo>
                  <a:lnTo>
                    <a:pt x="1686722" y="64860"/>
                  </a:lnTo>
                  <a:lnTo>
                    <a:pt x="1686722" y="66194"/>
                  </a:lnTo>
                  <a:lnTo>
                    <a:pt x="1718409" y="66194"/>
                  </a:lnTo>
                  <a:lnTo>
                    <a:pt x="1718409" y="67640"/>
                  </a:lnTo>
                  <a:lnTo>
                    <a:pt x="1732493" y="67640"/>
                  </a:lnTo>
                  <a:lnTo>
                    <a:pt x="1732493" y="68975"/>
                  </a:lnTo>
                  <a:lnTo>
                    <a:pt x="1780754" y="68975"/>
                  </a:lnTo>
                  <a:lnTo>
                    <a:pt x="1780754" y="70422"/>
                  </a:lnTo>
                  <a:lnTo>
                    <a:pt x="1787108" y="70422"/>
                  </a:lnTo>
                  <a:lnTo>
                    <a:pt x="1827684" y="70422"/>
                  </a:lnTo>
                  <a:lnTo>
                    <a:pt x="1827684" y="71757"/>
                  </a:lnTo>
                  <a:lnTo>
                    <a:pt x="1835370" y="71757"/>
                  </a:lnTo>
                  <a:lnTo>
                    <a:pt x="1835370" y="73092"/>
                  </a:lnTo>
                  <a:lnTo>
                    <a:pt x="1855679" y="73092"/>
                  </a:lnTo>
                  <a:lnTo>
                    <a:pt x="1855679" y="75873"/>
                  </a:lnTo>
                  <a:lnTo>
                    <a:pt x="1855679" y="77319"/>
                  </a:lnTo>
                  <a:lnTo>
                    <a:pt x="1858212" y="77319"/>
                  </a:lnTo>
                  <a:lnTo>
                    <a:pt x="1858212" y="78654"/>
                  </a:lnTo>
                  <a:lnTo>
                    <a:pt x="1861990" y="78654"/>
                  </a:lnTo>
                  <a:lnTo>
                    <a:pt x="1861990" y="79989"/>
                  </a:lnTo>
                  <a:lnTo>
                    <a:pt x="1864524" y="79989"/>
                  </a:lnTo>
                  <a:lnTo>
                    <a:pt x="1864524" y="81435"/>
                  </a:lnTo>
                  <a:lnTo>
                    <a:pt x="1872166" y="81435"/>
                  </a:lnTo>
                  <a:lnTo>
                    <a:pt x="1872166" y="82770"/>
                  </a:lnTo>
                  <a:lnTo>
                    <a:pt x="1933094" y="82770"/>
                  </a:lnTo>
                  <a:lnTo>
                    <a:pt x="1962377" y="82770"/>
                  </a:lnTo>
                  <a:lnTo>
                    <a:pt x="1962377" y="84217"/>
                  </a:lnTo>
                  <a:lnTo>
                    <a:pt x="1966198" y="84217"/>
                  </a:lnTo>
                  <a:lnTo>
                    <a:pt x="1966198" y="86886"/>
                  </a:lnTo>
                  <a:lnTo>
                    <a:pt x="1966198" y="88333"/>
                  </a:lnTo>
                  <a:lnTo>
                    <a:pt x="1978865" y="88333"/>
                  </a:lnTo>
                  <a:lnTo>
                    <a:pt x="1978865" y="89668"/>
                  </a:lnTo>
                  <a:lnTo>
                    <a:pt x="2018281" y="89668"/>
                  </a:lnTo>
                  <a:lnTo>
                    <a:pt x="2018281" y="91114"/>
                  </a:lnTo>
                  <a:lnTo>
                    <a:pt x="2024592" y="91114"/>
                  </a:lnTo>
                  <a:lnTo>
                    <a:pt x="2024592" y="92449"/>
                  </a:lnTo>
                  <a:lnTo>
                    <a:pt x="2048680" y="92449"/>
                  </a:lnTo>
                  <a:lnTo>
                    <a:pt x="2048680" y="95230"/>
                  </a:lnTo>
                  <a:lnTo>
                    <a:pt x="2048680" y="96565"/>
                  </a:lnTo>
                  <a:lnTo>
                    <a:pt x="2065168" y="96565"/>
                  </a:lnTo>
                  <a:lnTo>
                    <a:pt x="2066456" y="96565"/>
                  </a:lnTo>
                  <a:lnTo>
                    <a:pt x="2066456" y="98012"/>
                  </a:lnTo>
                  <a:lnTo>
                    <a:pt x="2067830" y="98012"/>
                  </a:lnTo>
                  <a:lnTo>
                    <a:pt x="2067830" y="100793"/>
                  </a:lnTo>
                  <a:lnTo>
                    <a:pt x="2076675" y="100793"/>
                  </a:lnTo>
                </a:path>
              </a:pathLst>
            </a:custGeom>
            <a:ln w="18687">
              <a:solidFill>
                <a:srgbClr val="8AD2F4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6114290" y="3751273"/>
              <a:ext cx="2077085" cy="86995"/>
            </a:xfrm>
            <a:custGeom>
              <a:avLst/>
              <a:gdLst/>
              <a:ahLst/>
              <a:cxnLst/>
              <a:rect l="l" t="t" r="r" b="b"/>
              <a:pathLst>
                <a:path w="2077084" h="86995">
                  <a:moveTo>
                    <a:pt x="0" y="0"/>
                  </a:moveTo>
                  <a:lnTo>
                    <a:pt x="0" y="4118"/>
                  </a:lnTo>
                  <a:lnTo>
                    <a:pt x="85048" y="4118"/>
                  </a:lnTo>
                  <a:lnTo>
                    <a:pt x="123189" y="4118"/>
                  </a:lnTo>
                  <a:lnTo>
                    <a:pt x="163867" y="4118"/>
                  </a:lnTo>
                  <a:lnTo>
                    <a:pt x="163867" y="5565"/>
                  </a:lnTo>
                  <a:lnTo>
                    <a:pt x="190488" y="5565"/>
                  </a:lnTo>
                  <a:lnTo>
                    <a:pt x="191759" y="5565"/>
                  </a:lnTo>
                  <a:lnTo>
                    <a:pt x="191759" y="6899"/>
                  </a:lnTo>
                  <a:lnTo>
                    <a:pt x="214683" y="6899"/>
                  </a:lnTo>
                  <a:lnTo>
                    <a:pt x="214683" y="8233"/>
                  </a:lnTo>
                  <a:lnTo>
                    <a:pt x="236237" y="8233"/>
                  </a:lnTo>
                  <a:lnTo>
                    <a:pt x="280716" y="8233"/>
                  </a:lnTo>
                  <a:lnTo>
                    <a:pt x="280716" y="9679"/>
                  </a:lnTo>
                  <a:lnTo>
                    <a:pt x="320020" y="9679"/>
                  </a:lnTo>
                  <a:lnTo>
                    <a:pt x="320020" y="11013"/>
                  </a:lnTo>
                  <a:lnTo>
                    <a:pt x="335340" y="11013"/>
                  </a:lnTo>
                  <a:lnTo>
                    <a:pt x="335340" y="12460"/>
                  </a:lnTo>
                  <a:lnTo>
                    <a:pt x="430518" y="12460"/>
                  </a:lnTo>
                  <a:lnTo>
                    <a:pt x="486422" y="12460"/>
                  </a:lnTo>
                  <a:lnTo>
                    <a:pt x="486422" y="13798"/>
                  </a:lnTo>
                  <a:lnTo>
                    <a:pt x="500376" y="13798"/>
                  </a:lnTo>
                  <a:lnTo>
                    <a:pt x="500376" y="15240"/>
                  </a:lnTo>
                  <a:lnTo>
                    <a:pt x="530904" y="15240"/>
                  </a:lnTo>
                  <a:lnTo>
                    <a:pt x="541038" y="15240"/>
                  </a:lnTo>
                  <a:lnTo>
                    <a:pt x="541038" y="16579"/>
                  </a:lnTo>
                  <a:lnTo>
                    <a:pt x="542326" y="16579"/>
                  </a:lnTo>
                  <a:lnTo>
                    <a:pt x="542326" y="17912"/>
                  </a:lnTo>
                  <a:lnTo>
                    <a:pt x="552459" y="17912"/>
                  </a:lnTo>
                  <a:lnTo>
                    <a:pt x="553704" y="17912"/>
                  </a:lnTo>
                  <a:lnTo>
                    <a:pt x="619870" y="17912"/>
                  </a:lnTo>
                  <a:lnTo>
                    <a:pt x="619870" y="19359"/>
                  </a:lnTo>
                  <a:lnTo>
                    <a:pt x="631248" y="19359"/>
                  </a:lnTo>
                  <a:lnTo>
                    <a:pt x="631248" y="20693"/>
                  </a:lnTo>
                  <a:lnTo>
                    <a:pt x="657912" y="20693"/>
                  </a:lnTo>
                  <a:lnTo>
                    <a:pt x="657912" y="22140"/>
                  </a:lnTo>
                  <a:lnTo>
                    <a:pt x="721372" y="22140"/>
                  </a:lnTo>
                  <a:lnTo>
                    <a:pt x="749367" y="22140"/>
                  </a:lnTo>
                  <a:lnTo>
                    <a:pt x="749367" y="23473"/>
                  </a:lnTo>
                  <a:lnTo>
                    <a:pt x="750655" y="23473"/>
                  </a:lnTo>
                  <a:lnTo>
                    <a:pt x="750655" y="24812"/>
                  </a:lnTo>
                  <a:lnTo>
                    <a:pt x="762077" y="24812"/>
                  </a:lnTo>
                  <a:lnTo>
                    <a:pt x="762077" y="26254"/>
                  </a:lnTo>
                  <a:lnTo>
                    <a:pt x="777276" y="26254"/>
                  </a:lnTo>
                  <a:lnTo>
                    <a:pt x="826825" y="26254"/>
                  </a:lnTo>
                  <a:lnTo>
                    <a:pt x="826825" y="27592"/>
                  </a:lnTo>
                  <a:lnTo>
                    <a:pt x="858642" y="27592"/>
                  </a:lnTo>
                  <a:lnTo>
                    <a:pt x="858642" y="29039"/>
                  </a:lnTo>
                  <a:lnTo>
                    <a:pt x="861175" y="29039"/>
                  </a:lnTo>
                  <a:lnTo>
                    <a:pt x="861175" y="30373"/>
                  </a:lnTo>
                  <a:lnTo>
                    <a:pt x="885262" y="30373"/>
                  </a:lnTo>
                  <a:lnTo>
                    <a:pt x="911969" y="30373"/>
                  </a:lnTo>
                  <a:lnTo>
                    <a:pt x="936057" y="30373"/>
                  </a:lnTo>
                  <a:lnTo>
                    <a:pt x="936057" y="31706"/>
                  </a:lnTo>
                  <a:lnTo>
                    <a:pt x="951299" y="31706"/>
                  </a:lnTo>
                  <a:lnTo>
                    <a:pt x="951299" y="33153"/>
                  </a:lnTo>
                  <a:lnTo>
                    <a:pt x="988139" y="33153"/>
                  </a:lnTo>
                  <a:lnTo>
                    <a:pt x="988139" y="34487"/>
                  </a:lnTo>
                  <a:lnTo>
                    <a:pt x="1008448" y="34487"/>
                  </a:lnTo>
                  <a:lnTo>
                    <a:pt x="1008448" y="35934"/>
                  </a:lnTo>
                  <a:lnTo>
                    <a:pt x="1055464" y="35934"/>
                  </a:lnTo>
                  <a:lnTo>
                    <a:pt x="1152029" y="35934"/>
                  </a:lnTo>
                  <a:lnTo>
                    <a:pt x="1152029" y="37272"/>
                  </a:lnTo>
                  <a:lnTo>
                    <a:pt x="1155851" y="37272"/>
                  </a:lnTo>
                  <a:lnTo>
                    <a:pt x="1155851" y="38606"/>
                  </a:lnTo>
                  <a:lnTo>
                    <a:pt x="1167229" y="38606"/>
                  </a:lnTo>
                  <a:lnTo>
                    <a:pt x="1167229" y="40052"/>
                  </a:lnTo>
                  <a:lnTo>
                    <a:pt x="1183717" y="40052"/>
                  </a:lnTo>
                  <a:lnTo>
                    <a:pt x="1183717" y="41386"/>
                  </a:lnTo>
                  <a:lnTo>
                    <a:pt x="1215533" y="41386"/>
                  </a:lnTo>
                  <a:lnTo>
                    <a:pt x="1215533" y="42833"/>
                  </a:lnTo>
                  <a:lnTo>
                    <a:pt x="1219311" y="42833"/>
                  </a:lnTo>
                  <a:lnTo>
                    <a:pt x="1219311" y="44167"/>
                  </a:lnTo>
                  <a:lnTo>
                    <a:pt x="1249754" y="44167"/>
                  </a:lnTo>
                  <a:lnTo>
                    <a:pt x="1257482" y="44167"/>
                  </a:lnTo>
                  <a:lnTo>
                    <a:pt x="1276503" y="44167"/>
                  </a:lnTo>
                  <a:lnTo>
                    <a:pt x="1276503" y="45500"/>
                  </a:lnTo>
                  <a:lnTo>
                    <a:pt x="1286636" y="45500"/>
                  </a:lnTo>
                  <a:lnTo>
                    <a:pt x="1286636" y="46947"/>
                  </a:lnTo>
                  <a:lnTo>
                    <a:pt x="1299303" y="46947"/>
                  </a:lnTo>
                  <a:lnTo>
                    <a:pt x="1299303" y="48285"/>
                  </a:lnTo>
                  <a:lnTo>
                    <a:pt x="1303124" y="48285"/>
                  </a:lnTo>
                  <a:lnTo>
                    <a:pt x="1303124" y="49728"/>
                  </a:lnTo>
                  <a:lnTo>
                    <a:pt x="1331119" y="49728"/>
                  </a:lnTo>
                  <a:lnTo>
                    <a:pt x="1331119" y="51066"/>
                  </a:lnTo>
                  <a:lnTo>
                    <a:pt x="1337431" y="51066"/>
                  </a:lnTo>
                  <a:lnTo>
                    <a:pt x="1337431" y="52400"/>
                  </a:lnTo>
                  <a:lnTo>
                    <a:pt x="1353918" y="52400"/>
                  </a:lnTo>
                  <a:lnTo>
                    <a:pt x="1353918" y="53846"/>
                  </a:lnTo>
                  <a:lnTo>
                    <a:pt x="1373068" y="53846"/>
                  </a:lnTo>
                  <a:lnTo>
                    <a:pt x="1373068" y="55180"/>
                  </a:lnTo>
                  <a:lnTo>
                    <a:pt x="1404756" y="55180"/>
                  </a:lnTo>
                  <a:lnTo>
                    <a:pt x="1404756" y="56627"/>
                  </a:lnTo>
                  <a:lnTo>
                    <a:pt x="1413601" y="56627"/>
                  </a:lnTo>
                  <a:lnTo>
                    <a:pt x="1449238" y="56627"/>
                  </a:lnTo>
                  <a:lnTo>
                    <a:pt x="1449238" y="57961"/>
                  </a:lnTo>
                  <a:lnTo>
                    <a:pt x="1470793" y="57961"/>
                  </a:lnTo>
                  <a:lnTo>
                    <a:pt x="1496254" y="57961"/>
                  </a:lnTo>
                  <a:lnTo>
                    <a:pt x="1496254" y="59299"/>
                  </a:lnTo>
                  <a:lnTo>
                    <a:pt x="1539363" y="59299"/>
                  </a:lnTo>
                  <a:lnTo>
                    <a:pt x="1539363" y="60741"/>
                  </a:lnTo>
                  <a:lnTo>
                    <a:pt x="1544429" y="60741"/>
                  </a:lnTo>
                  <a:lnTo>
                    <a:pt x="1544429" y="62079"/>
                  </a:lnTo>
                  <a:lnTo>
                    <a:pt x="1571136" y="62079"/>
                  </a:lnTo>
                  <a:lnTo>
                    <a:pt x="1571136" y="64860"/>
                  </a:lnTo>
                  <a:lnTo>
                    <a:pt x="1580024" y="64860"/>
                  </a:lnTo>
                  <a:lnTo>
                    <a:pt x="1580024" y="66194"/>
                  </a:lnTo>
                  <a:lnTo>
                    <a:pt x="1674056" y="66194"/>
                  </a:lnTo>
                  <a:lnTo>
                    <a:pt x="1674056" y="67640"/>
                  </a:lnTo>
                  <a:lnTo>
                    <a:pt x="1715876" y="67640"/>
                  </a:lnTo>
                  <a:lnTo>
                    <a:pt x="1715876" y="68975"/>
                  </a:lnTo>
                  <a:lnTo>
                    <a:pt x="1722317" y="68975"/>
                  </a:lnTo>
                  <a:lnTo>
                    <a:pt x="1722317" y="70422"/>
                  </a:lnTo>
                  <a:lnTo>
                    <a:pt x="1733738" y="70422"/>
                  </a:lnTo>
                  <a:lnTo>
                    <a:pt x="1742626" y="70422"/>
                  </a:lnTo>
                  <a:lnTo>
                    <a:pt x="1742626" y="71757"/>
                  </a:lnTo>
                  <a:lnTo>
                    <a:pt x="1775601" y="71757"/>
                  </a:lnTo>
                  <a:lnTo>
                    <a:pt x="1775601" y="73092"/>
                  </a:lnTo>
                  <a:lnTo>
                    <a:pt x="1793420" y="73092"/>
                  </a:lnTo>
                  <a:lnTo>
                    <a:pt x="1793420" y="74538"/>
                  </a:lnTo>
                  <a:lnTo>
                    <a:pt x="1828929" y="74538"/>
                  </a:lnTo>
                  <a:lnTo>
                    <a:pt x="1828929" y="75873"/>
                  </a:lnTo>
                  <a:lnTo>
                    <a:pt x="1859457" y="75873"/>
                  </a:lnTo>
                  <a:lnTo>
                    <a:pt x="1859457" y="78654"/>
                  </a:lnTo>
                  <a:lnTo>
                    <a:pt x="1869633" y="78654"/>
                  </a:lnTo>
                  <a:lnTo>
                    <a:pt x="1869633" y="79989"/>
                  </a:lnTo>
                  <a:lnTo>
                    <a:pt x="1873412" y="79989"/>
                  </a:lnTo>
                  <a:lnTo>
                    <a:pt x="1873412" y="81435"/>
                  </a:lnTo>
                  <a:lnTo>
                    <a:pt x="1936915" y="81435"/>
                  </a:lnTo>
                  <a:lnTo>
                    <a:pt x="1936915" y="82770"/>
                  </a:lnTo>
                  <a:lnTo>
                    <a:pt x="1940737" y="82770"/>
                  </a:lnTo>
                  <a:lnTo>
                    <a:pt x="1940737" y="84217"/>
                  </a:lnTo>
                  <a:lnTo>
                    <a:pt x="1950956" y="84217"/>
                  </a:lnTo>
                  <a:lnTo>
                    <a:pt x="1950956" y="85552"/>
                  </a:lnTo>
                  <a:lnTo>
                    <a:pt x="1977576" y="85552"/>
                  </a:lnTo>
                  <a:lnTo>
                    <a:pt x="1977576" y="86886"/>
                  </a:lnTo>
                  <a:lnTo>
                    <a:pt x="2076675" y="86886"/>
                  </a:lnTo>
                </a:path>
              </a:pathLst>
            </a:custGeom>
            <a:ln w="18688">
              <a:solidFill>
                <a:srgbClr val="F4961F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4421885" y="5164073"/>
              <a:ext cx="647700" cy="341630"/>
            </a:xfrm>
            <a:custGeom>
              <a:avLst/>
              <a:gdLst/>
              <a:ahLst/>
              <a:cxnLst/>
              <a:rect l="l" t="t" r="r" b="b"/>
              <a:pathLst>
                <a:path w="647700" h="341629">
                  <a:moveTo>
                    <a:pt x="477012" y="0"/>
                  </a:moveTo>
                  <a:lnTo>
                    <a:pt x="477012" y="85343"/>
                  </a:lnTo>
                  <a:lnTo>
                    <a:pt x="0" y="85343"/>
                  </a:lnTo>
                  <a:lnTo>
                    <a:pt x="0" y="256031"/>
                  </a:lnTo>
                  <a:lnTo>
                    <a:pt x="477012" y="256031"/>
                  </a:lnTo>
                  <a:lnTo>
                    <a:pt x="477012" y="341375"/>
                  </a:lnTo>
                  <a:lnTo>
                    <a:pt x="647700" y="170687"/>
                  </a:lnTo>
                  <a:lnTo>
                    <a:pt x="477012" y="0"/>
                  </a:lnTo>
                  <a:close/>
                </a:path>
              </a:pathLst>
            </a:custGeom>
            <a:solidFill>
              <a:srgbClr val="86949F"/>
            </a:solidFill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4421885" y="5164073"/>
              <a:ext cx="647700" cy="341630"/>
            </a:xfrm>
            <a:custGeom>
              <a:avLst/>
              <a:gdLst/>
              <a:ahLst/>
              <a:cxnLst/>
              <a:rect l="l" t="t" r="r" b="b"/>
              <a:pathLst>
                <a:path w="647700" h="341629">
                  <a:moveTo>
                    <a:pt x="0" y="85343"/>
                  </a:moveTo>
                  <a:lnTo>
                    <a:pt x="477012" y="85343"/>
                  </a:lnTo>
                  <a:lnTo>
                    <a:pt x="477012" y="0"/>
                  </a:lnTo>
                  <a:lnTo>
                    <a:pt x="647700" y="170687"/>
                  </a:lnTo>
                  <a:lnTo>
                    <a:pt x="477012" y="341375"/>
                  </a:lnTo>
                  <a:lnTo>
                    <a:pt x="477012" y="256031"/>
                  </a:lnTo>
                  <a:lnTo>
                    <a:pt x="0" y="256031"/>
                  </a:lnTo>
                  <a:lnTo>
                    <a:pt x="0" y="85343"/>
                  </a:lnTo>
                  <a:close/>
                </a:path>
              </a:pathLst>
            </a:custGeom>
            <a:ln w="25908">
              <a:solidFill>
                <a:srgbClr val="616C74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376165" y="1943861"/>
              <a:ext cx="647700" cy="341630"/>
            </a:xfrm>
            <a:custGeom>
              <a:avLst/>
              <a:gdLst/>
              <a:ahLst/>
              <a:cxnLst/>
              <a:rect l="l" t="t" r="r" b="b"/>
              <a:pathLst>
                <a:path w="647700" h="341630">
                  <a:moveTo>
                    <a:pt x="170687" y="0"/>
                  </a:moveTo>
                  <a:lnTo>
                    <a:pt x="0" y="170687"/>
                  </a:lnTo>
                  <a:lnTo>
                    <a:pt x="170687" y="341375"/>
                  </a:lnTo>
                  <a:lnTo>
                    <a:pt x="170687" y="256032"/>
                  </a:lnTo>
                  <a:lnTo>
                    <a:pt x="647700" y="256032"/>
                  </a:lnTo>
                  <a:lnTo>
                    <a:pt x="647700" y="85343"/>
                  </a:lnTo>
                  <a:lnTo>
                    <a:pt x="170687" y="85343"/>
                  </a:lnTo>
                  <a:lnTo>
                    <a:pt x="170687" y="0"/>
                  </a:lnTo>
                  <a:close/>
                </a:path>
              </a:pathLst>
            </a:custGeom>
            <a:solidFill>
              <a:srgbClr val="86949F"/>
            </a:solidFill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376165" y="1943861"/>
              <a:ext cx="647700" cy="341630"/>
            </a:xfrm>
            <a:custGeom>
              <a:avLst/>
              <a:gdLst/>
              <a:ahLst/>
              <a:cxnLst/>
              <a:rect l="l" t="t" r="r" b="b"/>
              <a:pathLst>
                <a:path w="647700" h="341630">
                  <a:moveTo>
                    <a:pt x="0" y="170687"/>
                  </a:moveTo>
                  <a:lnTo>
                    <a:pt x="170687" y="0"/>
                  </a:lnTo>
                  <a:lnTo>
                    <a:pt x="170687" y="85343"/>
                  </a:lnTo>
                  <a:lnTo>
                    <a:pt x="647700" y="85343"/>
                  </a:lnTo>
                  <a:lnTo>
                    <a:pt x="647700" y="256032"/>
                  </a:lnTo>
                  <a:lnTo>
                    <a:pt x="170687" y="256032"/>
                  </a:lnTo>
                  <a:lnTo>
                    <a:pt x="170687" y="341375"/>
                  </a:lnTo>
                  <a:lnTo>
                    <a:pt x="0" y="170687"/>
                  </a:lnTo>
                  <a:close/>
                </a:path>
              </a:pathLst>
            </a:custGeom>
            <a:ln w="25908">
              <a:solidFill>
                <a:srgbClr val="616C74"/>
              </a:solidFill>
            </a:ln>
          </p:spPr>
          <p:txBody>
            <a:bodyPr wrap="square" lIns="0" tIns="0" rIns="0" bIns="0" rtlCol="0"/>
            <a:lstStyle/>
            <a:p>
              <a:pPr>
                <a:buClrTx/>
              </a:pPr>
              <a:endParaRPr sz="180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7868" y="1937003"/>
              <a:ext cx="3758183" cy="2569083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6724069" y="5797291"/>
            <a:ext cx="1572895" cy="21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819"/>
              </a:lnSpc>
              <a:spcBef>
                <a:spcPts val="105"/>
              </a:spcBef>
              <a:buClrTx/>
            </a:pPr>
            <a:r>
              <a:rPr sz="700" b="1" kern="1200" spc="-40" dirty="0">
                <a:solidFill>
                  <a:srgbClr val="FFFFFF"/>
                </a:solidFill>
                <a:ea typeface="+mn-ea"/>
              </a:rPr>
              <a:t>M</a:t>
            </a:r>
            <a:r>
              <a:rPr sz="700" b="1" kern="1200" spc="-50" dirty="0">
                <a:solidFill>
                  <a:srgbClr val="FFFFFF"/>
                </a:solidFill>
                <a:ea typeface="+mn-ea"/>
              </a:rPr>
              <a:t>e</a:t>
            </a:r>
            <a:r>
              <a:rPr sz="700" b="1" kern="1200" spc="-25" dirty="0">
                <a:solidFill>
                  <a:srgbClr val="FFFFFF"/>
                </a:solidFill>
                <a:ea typeface="+mn-ea"/>
              </a:rPr>
              <a:t>di</a:t>
            </a:r>
            <a:r>
              <a:rPr sz="700" b="1" kern="1200" spc="-40" dirty="0">
                <a:solidFill>
                  <a:srgbClr val="FFFFFF"/>
                </a:solidFill>
                <a:ea typeface="+mn-ea"/>
              </a:rPr>
              <a:t>a</a:t>
            </a:r>
            <a:r>
              <a:rPr sz="700" b="1" kern="1200" spc="-35" dirty="0">
                <a:solidFill>
                  <a:srgbClr val="FFFFFF"/>
                </a:solidFill>
                <a:ea typeface="+mn-ea"/>
              </a:rPr>
              <a:t>n</a:t>
            </a:r>
            <a:r>
              <a:rPr sz="700" b="1" kern="1200" spc="-25" dirty="0">
                <a:solidFill>
                  <a:srgbClr val="FFFFFF"/>
                </a:solidFill>
                <a:ea typeface="+mn-ea"/>
              </a:rPr>
              <a:t> fol</a:t>
            </a:r>
            <a:r>
              <a:rPr sz="700" b="1" kern="1200" spc="-15" dirty="0">
                <a:solidFill>
                  <a:srgbClr val="FFFFFF"/>
                </a:solidFill>
                <a:ea typeface="+mn-ea"/>
              </a:rPr>
              <a:t>l</a:t>
            </a:r>
            <a:r>
              <a:rPr sz="700" b="1" kern="1200" spc="-45" dirty="0">
                <a:solidFill>
                  <a:srgbClr val="FFFFFF"/>
                </a:solidFill>
                <a:ea typeface="+mn-ea"/>
              </a:rPr>
              <a:t>o</a:t>
            </a:r>
            <a:r>
              <a:rPr sz="700" b="1" kern="1200" spc="-35" dirty="0">
                <a:solidFill>
                  <a:srgbClr val="FFFFFF"/>
                </a:solidFill>
                <a:ea typeface="+mn-ea"/>
              </a:rPr>
              <a:t>w</a:t>
            </a:r>
            <a:r>
              <a:rPr sz="700" b="1" kern="1200" spc="-25" dirty="0">
                <a:solidFill>
                  <a:srgbClr val="FFFFFF"/>
                </a:solidFill>
                <a:ea typeface="+mn-ea"/>
              </a:rPr>
              <a:t>-</a:t>
            </a:r>
            <a:r>
              <a:rPr sz="700" b="1" kern="1200" spc="-45" dirty="0">
                <a:solidFill>
                  <a:srgbClr val="FFFFFF"/>
                </a:solidFill>
                <a:ea typeface="+mn-ea"/>
              </a:rPr>
              <a:t>u</a:t>
            </a:r>
            <a:r>
              <a:rPr sz="700" b="1" kern="1200" spc="-30" dirty="0">
                <a:solidFill>
                  <a:srgbClr val="FFFFFF"/>
                </a:solidFill>
                <a:ea typeface="+mn-ea"/>
              </a:rPr>
              <a:t>p:</a:t>
            </a:r>
            <a:r>
              <a:rPr sz="700" b="1" kern="1200" spc="-15" dirty="0">
                <a:solidFill>
                  <a:srgbClr val="FFFFFF"/>
                </a:solidFill>
                <a:ea typeface="+mn-ea"/>
              </a:rPr>
              <a:t> </a:t>
            </a:r>
            <a:r>
              <a:rPr sz="700" b="1" kern="1200" spc="-40" dirty="0">
                <a:solidFill>
                  <a:srgbClr val="FFFFFF"/>
                </a:solidFill>
                <a:ea typeface="+mn-ea"/>
              </a:rPr>
              <a:t>1</a:t>
            </a:r>
            <a:r>
              <a:rPr sz="700" b="1" kern="1200" spc="-15" dirty="0">
                <a:solidFill>
                  <a:srgbClr val="FFFFFF"/>
                </a:solidFill>
                <a:ea typeface="+mn-ea"/>
              </a:rPr>
              <a:t>.</a:t>
            </a:r>
            <a:r>
              <a:rPr sz="700" b="1" kern="1200" spc="-35" dirty="0">
                <a:solidFill>
                  <a:srgbClr val="FFFFFF"/>
                </a:solidFill>
                <a:ea typeface="+mn-ea"/>
              </a:rPr>
              <a:t>8</a:t>
            </a:r>
            <a:r>
              <a:rPr sz="700" b="1" kern="1200" spc="-5" dirty="0">
                <a:solidFill>
                  <a:srgbClr val="FFFFFF"/>
                </a:solidFill>
                <a:ea typeface="+mn-ea"/>
              </a:rPr>
              <a:t> </a:t>
            </a:r>
            <a:r>
              <a:rPr sz="700" b="1" kern="1200" spc="-70" dirty="0">
                <a:solidFill>
                  <a:srgbClr val="FFFFFF"/>
                </a:solidFill>
                <a:ea typeface="+mn-ea"/>
              </a:rPr>
              <a:t>y</a:t>
            </a:r>
            <a:r>
              <a:rPr sz="700" b="1" kern="1200" spc="-40" dirty="0">
                <a:solidFill>
                  <a:srgbClr val="FFFFFF"/>
                </a:solidFill>
                <a:ea typeface="+mn-ea"/>
              </a:rPr>
              <a:t>ea</a:t>
            </a:r>
            <a:r>
              <a:rPr sz="700" b="1" kern="1200" spc="-30" dirty="0">
                <a:solidFill>
                  <a:srgbClr val="FFFFFF"/>
                </a:solidFill>
                <a:ea typeface="+mn-ea"/>
              </a:rPr>
              <a:t>rs</a:t>
            </a:r>
            <a:endParaRPr sz="700" kern="1200">
              <a:solidFill>
                <a:prstClr val="black"/>
              </a:solidFill>
              <a:ea typeface="+mn-ea"/>
            </a:endParaRPr>
          </a:p>
          <a:p>
            <a:pPr marL="12700">
              <a:lnSpc>
                <a:spcPts val="819"/>
              </a:lnSpc>
              <a:buClrTx/>
            </a:pPr>
            <a:r>
              <a:rPr sz="700" b="1" kern="1200" spc="-35" dirty="0">
                <a:solidFill>
                  <a:srgbClr val="FFFFFF"/>
                </a:solidFill>
                <a:ea typeface="+mn-ea"/>
              </a:rPr>
              <a:t>HR,</a:t>
            </a:r>
            <a:r>
              <a:rPr sz="700" b="1" kern="1200" spc="-10" dirty="0">
                <a:solidFill>
                  <a:srgbClr val="FFFFFF"/>
                </a:solidFill>
                <a:ea typeface="+mn-ea"/>
              </a:rPr>
              <a:t> </a:t>
            </a:r>
            <a:r>
              <a:rPr sz="700" b="1" kern="1200" spc="-35" dirty="0">
                <a:solidFill>
                  <a:srgbClr val="FFFFFF"/>
                </a:solidFill>
                <a:ea typeface="+mn-ea"/>
              </a:rPr>
              <a:t>hazard</a:t>
            </a:r>
            <a:r>
              <a:rPr sz="700" b="1" kern="1200" spc="-15" dirty="0">
                <a:solidFill>
                  <a:srgbClr val="FFFFFF"/>
                </a:solidFill>
                <a:ea typeface="+mn-ea"/>
              </a:rPr>
              <a:t> </a:t>
            </a:r>
            <a:r>
              <a:rPr sz="700" b="1" kern="1200" spc="-30" dirty="0">
                <a:solidFill>
                  <a:srgbClr val="FFFFFF"/>
                </a:solidFill>
                <a:ea typeface="+mn-ea"/>
              </a:rPr>
              <a:t>ratio;</a:t>
            </a:r>
            <a:r>
              <a:rPr sz="700" b="1" kern="1200" spc="-10" dirty="0">
                <a:solidFill>
                  <a:srgbClr val="FFFFFF"/>
                </a:solidFill>
                <a:ea typeface="+mn-ea"/>
              </a:rPr>
              <a:t> </a:t>
            </a:r>
            <a:r>
              <a:rPr sz="700" b="1" kern="1200" spc="-30" dirty="0">
                <a:solidFill>
                  <a:srgbClr val="FFFFFF"/>
                </a:solidFill>
                <a:ea typeface="+mn-ea"/>
              </a:rPr>
              <a:t>CI,</a:t>
            </a:r>
            <a:r>
              <a:rPr sz="700" b="1" kern="1200" spc="-5" dirty="0">
                <a:solidFill>
                  <a:srgbClr val="FFFFFF"/>
                </a:solidFill>
                <a:ea typeface="+mn-ea"/>
              </a:rPr>
              <a:t> </a:t>
            </a:r>
            <a:r>
              <a:rPr sz="700" b="1" kern="1200" spc="-35" dirty="0">
                <a:solidFill>
                  <a:srgbClr val="FFFFFF"/>
                </a:solidFill>
                <a:ea typeface="+mn-ea"/>
              </a:rPr>
              <a:t>confidence</a:t>
            </a:r>
            <a:r>
              <a:rPr sz="700" b="1" kern="1200" spc="-30" dirty="0">
                <a:solidFill>
                  <a:srgbClr val="FFFFFF"/>
                </a:solidFill>
                <a:ea typeface="+mn-ea"/>
              </a:rPr>
              <a:t> interval</a:t>
            </a:r>
            <a:endParaRPr sz="7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545143" y="5761358"/>
            <a:ext cx="1457960" cy="246221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spcBef>
                <a:spcPts val="340"/>
              </a:spcBef>
              <a:buClrTx/>
            </a:pPr>
            <a:r>
              <a:rPr sz="650" b="1" kern="1200" spc="-25" dirty="0">
                <a:solidFill>
                  <a:srgbClr val="FFFFFF"/>
                </a:solidFill>
                <a:ea typeface="+mn-ea"/>
              </a:rPr>
              <a:t>Si</a:t>
            </a:r>
            <a:r>
              <a:rPr sz="650" b="1" kern="1200" spc="-40" dirty="0">
                <a:solidFill>
                  <a:srgbClr val="FFFFFF"/>
                </a:solidFill>
                <a:ea typeface="+mn-ea"/>
              </a:rPr>
              <a:t>m</a:t>
            </a:r>
            <a:r>
              <a:rPr sz="650" b="1" kern="1200" spc="-45" dirty="0">
                <a:solidFill>
                  <a:srgbClr val="FFFFFF"/>
                </a:solidFill>
                <a:ea typeface="+mn-ea"/>
              </a:rPr>
              <a:t>u</a:t>
            </a:r>
            <a:r>
              <a:rPr sz="650" b="1" kern="1200" spc="-15" dirty="0">
                <a:solidFill>
                  <a:srgbClr val="FFFFFF"/>
                </a:solidFill>
                <a:ea typeface="+mn-ea"/>
              </a:rPr>
              <a:t>l</a:t>
            </a:r>
            <a:r>
              <a:rPr sz="650" b="1" kern="1200" spc="-25" dirty="0">
                <a:solidFill>
                  <a:srgbClr val="FFFFFF"/>
                </a:solidFill>
                <a:ea typeface="+mn-ea"/>
              </a:rPr>
              <a:t>at</a:t>
            </a:r>
            <a:r>
              <a:rPr sz="650" b="1" kern="1200" spc="-15" dirty="0">
                <a:solidFill>
                  <a:srgbClr val="FFFFFF"/>
                </a:solidFill>
                <a:ea typeface="+mn-ea"/>
              </a:rPr>
              <a:t>i</a:t>
            </a:r>
            <a:r>
              <a:rPr sz="650" b="1" kern="1200" spc="-35" dirty="0">
                <a:solidFill>
                  <a:srgbClr val="FFFFFF"/>
                </a:solidFill>
                <a:ea typeface="+mn-ea"/>
              </a:rPr>
              <a:t>o</a:t>
            </a:r>
            <a:r>
              <a:rPr sz="650" b="1" kern="1200" spc="-30" dirty="0">
                <a:solidFill>
                  <a:srgbClr val="FFFFFF"/>
                </a:solidFill>
                <a:ea typeface="+mn-ea"/>
              </a:rPr>
              <a:t>n</a:t>
            </a:r>
            <a:r>
              <a:rPr sz="650" b="1" kern="1200" spc="-25" dirty="0">
                <a:solidFill>
                  <a:srgbClr val="FFFFFF"/>
                </a:solidFill>
                <a:ea typeface="+mn-ea"/>
              </a:rPr>
              <a:t> </a:t>
            </a:r>
            <a:r>
              <a:rPr sz="650" b="1" kern="1200" spc="-35" dirty="0">
                <a:solidFill>
                  <a:srgbClr val="FFFFFF"/>
                </a:solidFill>
                <a:ea typeface="+mn-ea"/>
              </a:rPr>
              <a:t>b</a:t>
            </a:r>
            <a:r>
              <a:rPr sz="650" b="1" kern="1200" spc="-25" dirty="0">
                <a:solidFill>
                  <a:srgbClr val="FFFFFF"/>
                </a:solidFill>
                <a:ea typeface="+mn-ea"/>
              </a:rPr>
              <a:t>y</a:t>
            </a:r>
            <a:r>
              <a:rPr sz="650" b="1" kern="1200" spc="-20" dirty="0">
                <a:solidFill>
                  <a:srgbClr val="FFFFFF"/>
                </a:solidFill>
                <a:ea typeface="+mn-ea"/>
              </a:rPr>
              <a:t> </a:t>
            </a:r>
            <a:r>
              <a:rPr sz="650" b="1" kern="1200" spc="-40" dirty="0">
                <a:solidFill>
                  <a:srgbClr val="FFFFFF"/>
                </a:solidFill>
                <a:ea typeface="+mn-ea"/>
              </a:rPr>
              <a:t>A</a:t>
            </a:r>
            <a:r>
              <a:rPr sz="650" b="1" kern="1200" spc="-35" dirty="0">
                <a:solidFill>
                  <a:srgbClr val="FFFFFF"/>
                </a:solidFill>
                <a:ea typeface="+mn-ea"/>
              </a:rPr>
              <a:t>p</a:t>
            </a:r>
            <a:r>
              <a:rPr sz="650" b="1" kern="1200" spc="-25" dirty="0">
                <a:solidFill>
                  <a:srgbClr val="FFFFFF"/>
                </a:solidFill>
                <a:ea typeface="+mn-ea"/>
              </a:rPr>
              <a:t>ar</a:t>
            </a:r>
            <a:r>
              <a:rPr sz="650" b="1" kern="1200" spc="-35" dirty="0">
                <a:solidFill>
                  <a:srgbClr val="FFFFFF"/>
                </a:solidFill>
                <a:ea typeface="+mn-ea"/>
              </a:rPr>
              <a:t>n</a:t>
            </a:r>
            <a:r>
              <a:rPr sz="650" b="1" kern="1200" spc="-25" dirty="0">
                <a:solidFill>
                  <a:srgbClr val="FFFFFF"/>
                </a:solidFill>
                <a:ea typeface="+mn-ea"/>
              </a:rPr>
              <a:t>a</a:t>
            </a:r>
            <a:r>
              <a:rPr sz="650" b="1" kern="1200" spc="-20" dirty="0">
                <a:solidFill>
                  <a:srgbClr val="FFFFFF"/>
                </a:solidFill>
                <a:ea typeface="+mn-ea"/>
              </a:rPr>
              <a:t> </a:t>
            </a:r>
            <a:r>
              <a:rPr sz="650" b="1" kern="1200" spc="-40" dirty="0">
                <a:solidFill>
                  <a:srgbClr val="FFFFFF"/>
                </a:solidFill>
                <a:ea typeface="+mn-ea"/>
              </a:rPr>
              <a:t>K</a:t>
            </a:r>
            <a:r>
              <a:rPr sz="650" b="1" kern="1200" spc="-25" dirty="0">
                <a:solidFill>
                  <a:srgbClr val="FFFFFF"/>
                </a:solidFill>
                <a:ea typeface="+mn-ea"/>
              </a:rPr>
              <a:t>es</a:t>
            </a:r>
            <a:r>
              <a:rPr sz="650" b="1" kern="1200" spc="-40" dirty="0">
                <a:solidFill>
                  <a:srgbClr val="FFFFFF"/>
                </a:solidFill>
                <a:ea typeface="+mn-ea"/>
              </a:rPr>
              <a:t>h</a:t>
            </a:r>
            <a:r>
              <a:rPr sz="650" b="1" kern="1200" spc="-25" dirty="0">
                <a:solidFill>
                  <a:srgbClr val="FFFFFF"/>
                </a:solidFill>
                <a:ea typeface="+mn-ea"/>
              </a:rPr>
              <a:t>a</a:t>
            </a:r>
            <a:r>
              <a:rPr sz="650" b="1" kern="1200" spc="-40" dirty="0">
                <a:solidFill>
                  <a:srgbClr val="FFFFFF"/>
                </a:solidFill>
                <a:ea typeface="+mn-ea"/>
              </a:rPr>
              <a:t>v</a:t>
            </a:r>
            <a:r>
              <a:rPr sz="650" b="1" kern="1200" spc="-15" dirty="0">
                <a:solidFill>
                  <a:srgbClr val="FFFFFF"/>
                </a:solidFill>
                <a:ea typeface="+mn-ea"/>
              </a:rPr>
              <a:t>i</a:t>
            </a:r>
            <a:r>
              <a:rPr sz="650" b="1" kern="1200" spc="-25" dirty="0">
                <a:solidFill>
                  <a:srgbClr val="FFFFFF"/>
                </a:solidFill>
                <a:ea typeface="+mn-ea"/>
              </a:rPr>
              <a:t>a</a:t>
            </a:r>
            <a:r>
              <a:rPr sz="650" b="1" kern="1200" spc="-45" dirty="0">
                <a:solidFill>
                  <a:srgbClr val="FFFFFF"/>
                </a:solidFill>
                <a:ea typeface="+mn-ea"/>
              </a:rPr>
              <a:t>h</a:t>
            </a:r>
            <a:r>
              <a:rPr sz="650" b="1" kern="1200" spc="-15" dirty="0">
                <a:solidFill>
                  <a:srgbClr val="FFFFFF"/>
                </a:solidFill>
                <a:ea typeface="+mn-ea"/>
              </a:rPr>
              <a:t>, </a:t>
            </a:r>
            <a:r>
              <a:rPr sz="650" b="1" kern="1200" spc="-30" dirty="0">
                <a:solidFill>
                  <a:srgbClr val="FFFFFF"/>
                </a:solidFill>
                <a:ea typeface="+mn-ea"/>
              </a:rPr>
              <a:t>Sc</a:t>
            </a:r>
            <a:r>
              <a:rPr sz="650" b="1" kern="1200" spc="-25" dirty="0">
                <a:solidFill>
                  <a:srgbClr val="FFFFFF"/>
                </a:solidFill>
                <a:ea typeface="+mn-ea"/>
              </a:rPr>
              <a:t>.</a:t>
            </a:r>
            <a:r>
              <a:rPr sz="650" b="1" kern="1200" spc="-45" dirty="0">
                <a:solidFill>
                  <a:srgbClr val="FFFFFF"/>
                </a:solidFill>
                <a:ea typeface="+mn-ea"/>
              </a:rPr>
              <a:t>M</a:t>
            </a:r>
            <a:r>
              <a:rPr sz="650" b="1" kern="1200" spc="-15" dirty="0">
                <a:solidFill>
                  <a:srgbClr val="FFFFFF"/>
                </a:solidFill>
                <a:ea typeface="+mn-ea"/>
              </a:rPr>
              <a:t>.</a:t>
            </a:r>
            <a:endParaRPr sz="650" kern="1200">
              <a:solidFill>
                <a:prstClr val="black"/>
              </a:solidFill>
              <a:ea typeface="+mn-ea"/>
            </a:endParaRPr>
          </a:p>
          <a:p>
            <a:pPr marR="10795" algn="r">
              <a:spcBef>
                <a:spcPts val="210"/>
              </a:spcBef>
              <a:buClrTx/>
            </a:pPr>
            <a:r>
              <a:rPr sz="500" b="1" kern="1200" spc="-20" dirty="0">
                <a:solidFill>
                  <a:srgbClr val="FFFFFF"/>
                </a:solidFill>
                <a:ea typeface="+mn-ea"/>
              </a:rPr>
              <a:t>S</a:t>
            </a:r>
            <a:r>
              <a:rPr sz="500" b="1" kern="1200" spc="-30" dirty="0">
                <a:solidFill>
                  <a:srgbClr val="FFFFFF"/>
                </a:solidFill>
                <a:ea typeface="+mn-ea"/>
              </a:rPr>
              <a:t>A</a:t>
            </a:r>
            <a:r>
              <a:rPr sz="500" b="1" kern="1200" spc="-15" dirty="0">
                <a:solidFill>
                  <a:srgbClr val="FFFFFF"/>
                </a:solidFill>
                <a:ea typeface="+mn-ea"/>
              </a:rPr>
              <a:t>B</a:t>
            </a:r>
            <a:r>
              <a:rPr sz="500" b="1" kern="1200" spc="-20" dirty="0">
                <a:solidFill>
                  <a:srgbClr val="FFFFFF"/>
                </a:solidFill>
                <a:ea typeface="+mn-ea"/>
              </a:rPr>
              <a:t>C</a:t>
            </a:r>
            <a:r>
              <a:rPr sz="500" b="1" kern="1200" spc="-15" dirty="0">
                <a:solidFill>
                  <a:srgbClr val="FFFFFF"/>
                </a:solidFill>
                <a:ea typeface="+mn-ea"/>
              </a:rPr>
              <a:t>S</a:t>
            </a:r>
            <a:r>
              <a:rPr sz="500" b="1" kern="1200" dirty="0">
                <a:solidFill>
                  <a:srgbClr val="FFFFFF"/>
                </a:solidFill>
                <a:ea typeface="+mn-ea"/>
              </a:rPr>
              <a:t> </a:t>
            </a:r>
            <a:r>
              <a:rPr sz="500" b="1" kern="1200" spc="-15" dirty="0">
                <a:solidFill>
                  <a:srgbClr val="FFFFFF"/>
                </a:solidFill>
                <a:ea typeface="+mn-ea"/>
              </a:rPr>
              <a:t>2005</a:t>
            </a:r>
            <a:endParaRPr sz="500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549048" y="4816777"/>
            <a:ext cx="2397834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buClrTx/>
              <a:tabLst>
                <a:tab pos="779145" algn="l"/>
              </a:tabLst>
            </a:pPr>
            <a:r>
              <a:rPr sz="1800" b="1" dirty="0">
                <a:solidFill>
                  <a:srgbClr val="6D1E50"/>
                </a:solidFill>
                <a:latin typeface="+mn-lt"/>
                <a:ea typeface="+mn-ea"/>
              </a:rPr>
              <a:t>Simulation of HERA if conducted  in unselected patients (HER2 +/–):  </a:t>
            </a:r>
          </a:p>
          <a:p>
            <a:pPr marL="12700" marR="5080">
              <a:spcBef>
                <a:spcPts val="100"/>
              </a:spcBef>
              <a:buClrTx/>
              <a:tabLst>
                <a:tab pos="779145" algn="l"/>
              </a:tabLst>
            </a:pPr>
            <a:r>
              <a:rPr sz="1800" b="1" dirty="0">
                <a:solidFill>
                  <a:srgbClr val="6D1E50"/>
                </a:solidFill>
                <a:latin typeface="+mn-lt"/>
                <a:ea typeface="+mn-ea"/>
              </a:rPr>
              <a:t>HER2+	:  HR 0.54</a:t>
            </a:r>
            <a:endParaRPr sz="1800" dirty="0">
              <a:solidFill>
                <a:prstClr val="black"/>
              </a:solidFill>
              <a:latin typeface="+mn-lt"/>
              <a:ea typeface="+mn-ea"/>
            </a:endParaRPr>
          </a:p>
          <a:p>
            <a:pPr marL="12700">
              <a:buClrTx/>
              <a:tabLst>
                <a:tab pos="774065" algn="l"/>
              </a:tabLst>
            </a:pPr>
            <a:r>
              <a:rPr sz="1800" b="1" dirty="0">
                <a:solidFill>
                  <a:srgbClr val="6D1E50"/>
                </a:solidFill>
                <a:latin typeface="+mn-lt"/>
                <a:ea typeface="+mn-ea"/>
              </a:rPr>
              <a:t>HER2–	:  HR 0.95</a:t>
            </a:r>
            <a:endParaRPr sz="180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671818" y="1687829"/>
            <a:ext cx="2297521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795">
              <a:spcBef>
                <a:spcPts val="100"/>
              </a:spcBef>
              <a:buClrTx/>
            </a:pPr>
            <a:r>
              <a:rPr sz="1800" b="1" dirty="0">
                <a:solidFill>
                  <a:srgbClr val="6D1E50"/>
                </a:solidFill>
                <a:latin typeface="+mn-lt"/>
                <a:ea typeface="+mn-ea"/>
              </a:rPr>
              <a:t>The right subpopulation  The right drug</a:t>
            </a:r>
            <a:endParaRPr sz="1800" dirty="0">
              <a:solidFill>
                <a:prstClr val="black"/>
              </a:solidFill>
              <a:latin typeface="+mn-lt"/>
              <a:ea typeface="+mn-ea"/>
            </a:endParaRPr>
          </a:p>
          <a:p>
            <a:pPr marL="12700">
              <a:buClrTx/>
            </a:pPr>
            <a:r>
              <a:rPr sz="1800" b="1" dirty="0">
                <a:solidFill>
                  <a:srgbClr val="6D1E50"/>
                </a:solidFill>
                <a:latin typeface="+mn-lt"/>
                <a:ea typeface="+mn-ea"/>
              </a:rPr>
              <a:t>A huge treatment effect!</a:t>
            </a:r>
            <a:endParaRPr sz="1800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680586" y="2861310"/>
            <a:ext cx="1272540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  <a:buClrTx/>
            </a:pPr>
            <a:r>
              <a:rPr sz="1100" kern="1200" spc="-13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Med</a:t>
            </a:r>
            <a:r>
              <a:rPr sz="1100" kern="1200" spc="-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i</a:t>
            </a:r>
            <a:r>
              <a:rPr sz="1100" kern="1200" spc="-114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</a:t>
            </a:r>
            <a:r>
              <a:rPr sz="1100" kern="1200" spc="-1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n</a:t>
            </a:r>
            <a:r>
              <a:rPr sz="1100" kern="1200" spc="-8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100" kern="1200" spc="-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fol</a:t>
            </a:r>
            <a:r>
              <a:rPr sz="1100" kern="1200" spc="-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l</a:t>
            </a:r>
            <a:r>
              <a:rPr sz="1100" kern="1200" spc="-1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o</a:t>
            </a:r>
            <a:r>
              <a:rPr sz="1100" kern="1200" spc="-1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w</a:t>
            </a:r>
            <a:r>
              <a:rPr sz="1100" kern="1200" spc="-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-</a:t>
            </a:r>
            <a:r>
              <a:rPr sz="1100" kern="1200" spc="-114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up</a:t>
            </a:r>
            <a:r>
              <a:rPr sz="11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:</a:t>
            </a:r>
            <a:r>
              <a:rPr sz="11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100" kern="1200" spc="-1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1</a:t>
            </a:r>
            <a:r>
              <a:rPr sz="11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100" kern="1200" spc="-1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year</a:t>
            </a:r>
            <a:endParaRPr sz="11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225860" y="1609471"/>
            <a:ext cx="1881376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spcBef>
                <a:spcPts val="95"/>
              </a:spcBef>
              <a:buClrTx/>
            </a:pPr>
            <a:r>
              <a:rPr sz="1600" b="1" dirty="0">
                <a:solidFill>
                  <a:srgbClr val="810F4F"/>
                </a:solidFill>
                <a:latin typeface="+mn-lt"/>
                <a:ea typeface="+mn-ea"/>
              </a:rPr>
              <a:t>Disease-free survival</a:t>
            </a:r>
            <a:r>
              <a:rPr sz="1575" b="1" baseline="26455" dirty="0">
                <a:solidFill>
                  <a:srgbClr val="810F4F"/>
                </a:solidFill>
                <a:latin typeface="+mn-lt"/>
                <a:ea typeface="+mn-ea"/>
              </a:rPr>
              <a:t>1</a:t>
            </a:r>
            <a:endParaRPr sz="1575" baseline="26455" dirty="0">
              <a:solidFill>
                <a:prstClr val="black"/>
              </a:solidFill>
              <a:latin typeface="+mn-lt"/>
              <a:ea typeface="+mn-e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04161" y="1258862"/>
            <a:ext cx="688721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buClrTx/>
            </a:pPr>
            <a:r>
              <a:rPr sz="2400" dirty="0">
                <a:solidFill>
                  <a:srgbClr val="810F4F"/>
                </a:solidFill>
                <a:latin typeface="+mn-lt"/>
                <a:ea typeface="+mn-ea"/>
                <a:cs typeface="Arial MT"/>
              </a:rPr>
              <a:t>HERA trial (adjuvant trastuzumab) in breast cancer</a:t>
            </a:r>
            <a:endParaRPr sz="2400" dirty="0">
              <a:solidFill>
                <a:prstClr val="black"/>
              </a:solidFill>
              <a:latin typeface="+mn-lt"/>
              <a:ea typeface="+mn-ea"/>
              <a:cs typeface="Arial M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986911" y="6257950"/>
            <a:ext cx="544512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  <a:buClrTx/>
            </a:pPr>
            <a:r>
              <a:rPr sz="1000" kern="1200" spc="-8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1. </a:t>
            </a:r>
            <a:r>
              <a:rPr sz="1000" kern="1200" spc="-11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From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3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N</a:t>
            </a:r>
            <a:r>
              <a:rPr sz="1000" kern="1200" spc="-13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Engl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J 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Med, 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Piccart-Gebhart </a:t>
            </a:r>
            <a:r>
              <a:rPr sz="1000" kern="1200" spc="-1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MJ.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i="1" kern="1200" spc="-80" dirty="0">
                <a:solidFill>
                  <a:prstClr val="black"/>
                </a:solidFill>
                <a:ea typeface="+mn-ea"/>
              </a:rPr>
              <a:t>et </a:t>
            </a:r>
            <a:r>
              <a:rPr sz="1000" i="1" kern="1200" spc="-65" dirty="0">
                <a:solidFill>
                  <a:prstClr val="black"/>
                </a:solidFill>
                <a:ea typeface="+mn-ea"/>
              </a:rPr>
              <a:t>al</a:t>
            </a:r>
            <a:r>
              <a:rPr sz="1000" kern="1200" spc="-6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., </a:t>
            </a:r>
            <a:r>
              <a:rPr sz="1000" kern="1200" spc="-1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Trastuzumab </a:t>
            </a:r>
            <a:r>
              <a:rPr sz="1000" kern="1200" spc="-8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after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Adjuvant 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Chemotherapy </a:t>
            </a:r>
            <a:r>
              <a:rPr sz="10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in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HER2-Positive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Breast 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Cancer,</a:t>
            </a:r>
            <a:r>
              <a:rPr sz="10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353(16):1659–72. 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Copyright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4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©</a:t>
            </a:r>
            <a:r>
              <a:rPr sz="1000" kern="1200" spc="-6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2005</a:t>
            </a:r>
            <a:r>
              <a:rPr sz="1000" kern="1200" spc="-7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Massachusetts</a:t>
            </a:r>
            <a:r>
              <a:rPr sz="1000" kern="1200" spc="-6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Medical</a:t>
            </a:r>
            <a:r>
              <a:rPr sz="1000" kern="1200" spc="-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Society.</a:t>
            </a:r>
            <a:r>
              <a:rPr sz="1000" kern="1200" spc="-3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Reprinted</a:t>
            </a:r>
            <a:r>
              <a:rPr sz="1000" kern="1200" spc="-8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8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with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permission</a:t>
            </a:r>
            <a:r>
              <a:rPr sz="1000" kern="1200" spc="-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from 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Massachusetts</a:t>
            </a:r>
            <a:r>
              <a:rPr sz="1000" kern="1200" spc="-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Medical</a:t>
            </a:r>
            <a:r>
              <a:rPr sz="1000" kern="1200" spc="-5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Society.</a:t>
            </a:r>
            <a:endParaRPr sz="10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431026" y="3277361"/>
            <a:ext cx="3837304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600" b="1" kern="1200" spc="-150" dirty="0">
                <a:solidFill>
                  <a:srgbClr val="810F4F"/>
                </a:solidFill>
                <a:ea typeface="+mn-ea"/>
              </a:rPr>
              <a:t>Disease-free</a:t>
            </a:r>
            <a:r>
              <a:rPr sz="1600" b="1" kern="1200" spc="-105" dirty="0">
                <a:solidFill>
                  <a:srgbClr val="810F4F"/>
                </a:solidFill>
                <a:ea typeface="+mn-ea"/>
              </a:rPr>
              <a:t> </a:t>
            </a:r>
            <a:r>
              <a:rPr sz="1600" b="1" kern="1200" spc="-140" dirty="0">
                <a:solidFill>
                  <a:srgbClr val="810F4F"/>
                </a:solidFill>
                <a:ea typeface="+mn-ea"/>
              </a:rPr>
              <a:t>survival</a:t>
            </a:r>
            <a:r>
              <a:rPr sz="1600" b="1" kern="1200" spc="-95" dirty="0">
                <a:solidFill>
                  <a:srgbClr val="810F4F"/>
                </a:solidFill>
                <a:ea typeface="+mn-ea"/>
              </a:rPr>
              <a:t> </a:t>
            </a:r>
            <a:r>
              <a:rPr sz="1600" b="1" kern="1200" spc="-190" dirty="0">
                <a:solidFill>
                  <a:srgbClr val="810F4F"/>
                </a:solidFill>
                <a:ea typeface="+mn-ea"/>
              </a:rPr>
              <a:t>HER2+</a:t>
            </a:r>
            <a:r>
              <a:rPr sz="1600" b="1" kern="1200" spc="-90" dirty="0">
                <a:solidFill>
                  <a:srgbClr val="810F4F"/>
                </a:solidFill>
                <a:ea typeface="+mn-ea"/>
              </a:rPr>
              <a:t> </a:t>
            </a:r>
            <a:r>
              <a:rPr sz="1600" b="1" kern="1200" spc="-175" dirty="0">
                <a:solidFill>
                  <a:srgbClr val="810F4F"/>
                </a:solidFill>
                <a:ea typeface="+mn-ea"/>
              </a:rPr>
              <a:t>and</a:t>
            </a:r>
            <a:r>
              <a:rPr sz="1600" b="1" kern="1200" spc="-90" dirty="0">
                <a:solidFill>
                  <a:srgbClr val="810F4F"/>
                </a:solidFill>
                <a:ea typeface="+mn-ea"/>
              </a:rPr>
              <a:t> </a:t>
            </a:r>
            <a:r>
              <a:rPr sz="1600" b="1" kern="1200" spc="-160" dirty="0">
                <a:solidFill>
                  <a:srgbClr val="810F4F"/>
                </a:solidFill>
                <a:ea typeface="+mn-ea"/>
              </a:rPr>
              <a:t>HER2–patients</a:t>
            </a:r>
            <a:endParaRPr sz="1600" kern="1200" dirty="0">
              <a:solidFill>
                <a:prstClr val="black"/>
              </a:solidFill>
              <a:ea typeface="+mn-ea"/>
            </a:endParaRPr>
          </a:p>
        </p:txBody>
      </p:sp>
      <p:sp>
        <p:nvSpPr>
          <p:cNvPr id="56" name="Title 55">
            <a:extLst>
              <a:ext uri="{FF2B5EF4-FFF2-40B4-BE49-F238E27FC236}">
                <a16:creationId xmlns:a16="http://schemas.microsoft.com/office/drawing/2014/main" id="{B719A19C-936F-4A93-8A41-9DB0930BE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>
                <a:latin typeface="+mn-lt"/>
              </a:rPr>
              <a:t>Targeted therapy may be useless in the wrong patient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3e8889fe33_0_7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Differences</a:t>
            </a:r>
            <a:endParaRPr/>
          </a:p>
        </p:txBody>
      </p:sp>
      <p:sp>
        <p:nvSpPr>
          <p:cNvPr id="229" name="Google Shape;229;g23e8889fe33_0_7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Chemotherapy</a:t>
            </a:r>
            <a:endParaRPr/>
          </a:p>
        </p:txBody>
      </p:sp>
      <p:sp>
        <p:nvSpPr>
          <p:cNvPr id="230" name="Google Shape;230;g23e8889fe33_0_7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All rapidly dividing normal and cancerous cells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Identified because they kill cells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Cytotoxic</a:t>
            </a:r>
            <a:endParaRPr/>
          </a:p>
        </p:txBody>
      </p:sp>
      <p:sp>
        <p:nvSpPr>
          <p:cNvPr id="231" name="Google Shape;231;g23e8889fe33_0_7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Targeted therapy</a:t>
            </a:r>
            <a:endParaRPr/>
          </a:p>
        </p:txBody>
      </p:sp>
      <p:sp>
        <p:nvSpPr>
          <p:cNvPr id="232" name="Google Shape;232;g23e8889fe33_0_7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Specific molecular targets associated with cancer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Designed to interact with a specific target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Often cytostatic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9E26B-956C-407A-9DDE-231C9A1C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>
                <a:latin typeface="+mn-lt"/>
              </a:rPr>
              <a:t>Targeted therapy is different for each cancer</a:t>
            </a:r>
            <a:endParaRPr lang="en-US" dirty="0">
              <a:latin typeface="+mn-lt"/>
            </a:endParaRPr>
          </a:p>
        </p:txBody>
      </p:sp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ECB7F9A2-63D7-4460-8094-FF9107C6D6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283980"/>
              </p:ext>
            </p:extLst>
          </p:nvPr>
        </p:nvGraphicFramePr>
        <p:xfrm>
          <a:off x="1567793" y="1926995"/>
          <a:ext cx="9056413" cy="38460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0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58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52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7574">
                <a:tc>
                  <a:txBody>
                    <a:bodyPr/>
                    <a:lstStyle/>
                    <a:p>
                      <a:pPr marL="9144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2000" b="1" spc="-15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Drug</a:t>
                      </a:r>
                      <a:endParaRPr sz="2000" dirty="0">
                        <a:latin typeface="+mn-lt"/>
                        <a:cs typeface="Arial"/>
                      </a:endParaRPr>
                    </a:p>
                  </a:txBody>
                  <a:tcPr marL="0" marR="0" marT="48895" marB="0">
                    <a:solidFill>
                      <a:srgbClr val="6D1E50"/>
                    </a:solidFill>
                  </a:tcPr>
                </a:tc>
                <a:tc>
                  <a:txBody>
                    <a:bodyPr/>
                    <a:lstStyle/>
                    <a:p>
                      <a:pPr marL="19240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2000" b="1" spc="-8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T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umour</a:t>
                      </a:r>
                      <a:r>
                        <a:rPr sz="2000" b="1" spc="-9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sz="2000" b="1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type</a:t>
                      </a:r>
                      <a:endParaRPr sz="2000" dirty="0">
                        <a:latin typeface="+mn-lt"/>
                        <a:cs typeface="Arial"/>
                      </a:endParaRPr>
                    </a:p>
                  </a:txBody>
                  <a:tcPr marL="0" marR="0" marT="48895" marB="0">
                    <a:solidFill>
                      <a:srgbClr val="6D1E50"/>
                    </a:solidFill>
                  </a:tcPr>
                </a:tc>
                <a:tc>
                  <a:txBody>
                    <a:bodyPr/>
                    <a:lstStyle/>
                    <a:p>
                      <a:pPr marL="266065" algn="l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lang="en-US" sz="2000" b="1" spc="-185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ORR</a:t>
                      </a:r>
                      <a:endParaRPr sz="2000" dirty="0">
                        <a:latin typeface="+mn-lt"/>
                        <a:cs typeface="Arial"/>
                      </a:endParaRPr>
                    </a:p>
                  </a:txBody>
                  <a:tcPr marL="0" marR="0" marT="48895" marB="0">
                    <a:solidFill>
                      <a:srgbClr val="6D1E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rgbClr val="6D1E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20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spc="-140" dirty="0">
                          <a:latin typeface="+mn-lt"/>
                          <a:cs typeface="Arial MT"/>
                        </a:rPr>
                        <a:t>Vemurafenib</a:t>
                      </a:r>
                      <a:endParaRPr sz="2000" dirty="0">
                        <a:latin typeface="+mn-lt"/>
                        <a:cs typeface="Arial MT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6D1E50"/>
                      </a:solidFill>
                      <a:prstDash val="solid"/>
                    </a:lnL>
                    <a:lnB w="12700">
                      <a:solidFill>
                        <a:srgbClr val="6D1E50"/>
                      </a:solidFill>
                      <a:prstDash val="solid"/>
                    </a:lnB>
                    <a:solidFill>
                      <a:srgbClr val="EBE7E9"/>
                    </a:solidFill>
                  </a:tcPr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dirty="0">
                          <a:latin typeface="+mn-lt"/>
                          <a:cs typeface="Arial MT"/>
                        </a:rPr>
                        <a:t>BRAFV6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0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0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m</a:t>
                      </a:r>
                      <a:r>
                        <a:rPr sz="2000" spc="-90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metastati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c</a:t>
                      </a:r>
                      <a:r>
                        <a:rPr sz="2000" spc="-5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me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l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anoma</a:t>
                      </a:r>
                      <a:endParaRPr sz="2000">
                        <a:latin typeface="+mn-lt"/>
                        <a:cs typeface="Arial MT"/>
                      </a:endParaRPr>
                    </a:p>
                  </a:txBody>
                  <a:tcPr marL="0" marR="0" marT="36195" marB="0">
                    <a:lnB w="12700">
                      <a:solidFill>
                        <a:srgbClr val="6D1E50"/>
                      </a:solidFill>
                      <a:prstDash val="solid"/>
                    </a:lnB>
                    <a:solidFill>
                      <a:srgbClr val="EBE7E9"/>
                    </a:solidFill>
                  </a:tcPr>
                </a:tc>
                <a:tc>
                  <a:txBody>
                    <a:bodyPr/>
                    <a:lstStyle/>
                    <a:p>
                      <a:pPr marR="158115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spc="-175" dirty="0">
                          <a:latin typeface="+mn-lt"/>
                          <a:cs typeface="Arial MT"/>
                        </a:rPr>
                        <a:t>48%</a:t>
                      </a:r>
                      <a:endParaRPr sz="2000">
                        <a:latin typeface="+mn-lt"/>
                        <a:cs typeface="Arial MT"/>
                      </a:endParaRPr>
                    </a:p>
                  </a:txBody>
                  <a:tcPr marL="0" marR="0" marT="36195" marB="0">
                    <a:lnB w="12700" cap="flat" cmpd="sng" algn="ctr">
                      <a:solidFill>
                        <a:srgbClr val="6D1E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9"/>
                    </a:solidFill>
                  </a:tcPr>
                </a:tc>
                <a:tc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000" dirty="0">
                          <a:latin typeface="+mn-lt"/>
                          <a:cs typeface="Arial MT"/>
                        </a:rPr>
                        <a:t>C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h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apma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n</a:t>
                      </a:r>
                      <a:r>
                        <a:rPr sz="2000" spc="-6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PB,</a:t>
                      </a:r>
                      <a:r>
                        <a:rPr sz="2000" spc="-7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i="1" spc="-5" dirty="0">
                          <a:latin typeface="+mn-lt"/>
                          <a:cs typeface="Arial"/>
                        </a:rPr>
                        <a:t>e</a:t>
                      </a:r>
                      <a:r>
                        <a:rPr sz="2000" i="1" dirty="0">
                          <a:latin typeface="+mn-lt"/>
                          <a:cs typeface="Arial"/>
                        </a:rPr>
                        <a:t>t</a:t>
                      </a:r>
                      <a:r>
                        <a:rPr sz="2000" i="1" spc="-6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2000" i="1" spc="-5" dirty="0">
                          <a:latin typeface="+mn-lt"/>
                          <a:cs typeface="Arial"/>
                        </a:rPr>
                        <a:t>al</a:t>
                      </a:r>
                      <a:r>
                        <a:rPr sz="2000" i="1" dirty="0">
                          <a:latin typeface="+mn-lt"/>
                          <a:cs typeface="Arial"/>
                        </a:rPr>
                        <a:t>. </a:t>
                      </a:r>
                      <a:r>
                        <a:rPr sz="2000" i="1" spc="-130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NEJM.</a:t>
                      </a:r>
                      <a:r>
                        <a:rPr sz="2000" spc="-6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20</a:t>
                      </a:r>
                      <a:r>
                        <a:rPr sz="2000" spc="-90" dirty="0">
                          <a:latin typeface="+mn-lt"/>
                          <a:cs typeface="Arial MT"/>
                        </a:rPr>
                        <a:t>1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1</a:t>
                      </a:r>
                      <a:endParaRPr sz="2000">
                        <a:latin typeface="+mn-lt"/>
                        <a:cs typeface="Arial MT"/>
                      </a:endParaRPr>
                    </a:p>
                  </a:txBody>
                  <a:tcPr marL="0" marR="0" marT="36195" marB="0">
                    <a:lnR w="12700">
                      <a:solidFill>
                        <a:srgbClr val="6D1E50"/>
                      </a:solidFill>
                      <a:prstDash val="solid"/>
                    </a:lnR>
                    <a:lnB w="12700">
                      <a:solidFill>
                        <a:srgbClr val="6D1E50"/>
                      </a:solidFill>
                      <a:prstDash val="solid"/>
                    </a:lnB>
                    <a:solidFill>
                      <a:srgbClr val="EB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71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spc="-140" dirty="0">
                          <a:latin typeface="+mn-lt"/>
                          <a:cs typeface="Arial MT"/>
                        </a:rPr>
                        <a:t>Vemurafenib</a:t>
                      </a:r>
                      <a:endParaRPr sz="2000">
                        <a:latin typeface="+mn-lt"/>
                        <a:cs typeface="Arial MT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6D1E50"/>
                      </a:solidFill>
                      <a:prstDash val="solid"/>
                    </a:lnL>
                    <a:lnT w="12700">
                      <a:solidFill>
                        <a:srgbClr val="6D1E50"/>
                      </a:solidFill>
                      <a:prstDash val="solid"/>
                    </a:lnT>
                    <a:lnB w="12700">
                      <a:solidFill>
                        <a:srgbClr val="6D1E5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dirty="0">
                          <a:latin typeface="+mn-lt"/>
                          <a:cs typeface="Arial MT"/>
                        </a:rPr>
                        <a:t>BRAFV6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0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0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m</a:t>
                      </a:r>
                      <a:r>
                        <a:rPr sz="2000" spc="-90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metastati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c</a:t>
                      </a:r>
                      <a:r>
                        <a:rPr sz="2000" spc="-5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CRC</a:t>
                      </a:r>
                      <a:endParaRPr sz="2000">
                        <a:latin typeface="+mn-lt"/>
                        <a:cs typeface="Arial MT"/>
                      </a:endParaRPr>
                    </a:p>
                  </a:txBody>
                  <a:tcPr marL="0" marR="0" marT="42545" marB="0">
                    <a:lnT w="12700">
                      <a:solidFill>
                        <a:srgbClr val="6D1E50"/>
                      </a:solidFill>
                      <a:prstDash val="solid"/>
                    </a:lnT>
                    <a:lnB w="12700">
                      <a:solidFill>
                        <a:srgbClr val="6D1E5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99390" algn="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spc="-185" dirty="0">
                          <a:latin typeface="+mn-lt"/>
                          <a:cs typeface="Arial MT"/>
                        </a:rPr>
                        <a:t>5%</a:t>
                      </a:r>
                      <a:endParaRPr sz="2000">
                        <a:latin typeface="+mn-lt"/>
                        <a:cs typeface="Arial MT"/>
                      </a:endParaRPr>
                    </a:p>
                  </a:txBody>
                  <a:tcPr marL="0" marR="0" marT="42545" marB="0">
                    <a:lnT w="12700" cap="flat" cmpd="sng" algn="ctr">
                      <a:solidFill>
                        <a:srgbClr val="6D1E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1E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dirty="0">
                          <a:latin typeface="+mn-lt"/>
                          <a:cs typeface="Arial MT"/>
                        </a:rPr>
                        <a:t>Ko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p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e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tz</a:t>
                      </a:r>
                      <a:r>
                        <a:rPr sz="2000" spc="-60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S,</a:t>
                      </a:r>
                      <a:r>
                        <a:rPr sz="2000" spc="-6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i="1" spc="-5" dirty="0">
                          <a:latin typeface="+mn-lt"/>
                          <a:cs typeface="Arial"/>
                        </a:rPr>
                        <a:t>e</a:t>
                      </a:r>
                      <a:r>
                        <a:rPr sz="2000" i="1" dirty="0">
                          <a:latin typeface="+mn-lt"/>
                          <a:cs typeface="Arial"/>
                        </a:rPr>
                        <a:t>t</a:t>
                      </a:r>
                      <a:r>
                        <a:rPr sz="2000" i="1" spc="-6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2000" i="1" spc="-5" dirty="0">
                          <a:latin typeface="+mn-lt"/>
                          <a:cs typeface="Arial"/>
                        </a:rPr>
                        <a:t>al</a:t>
                      </a:r>
                      <a:r>
                        <a:rPr sz="2000" i="1" dirty="0">
                          <a:latin typeface="+mn-lt"/>
                          <a:cs typeface="Arial"/>
                        </a:rPr>
                        <a:t>.</a:t>
                      </a:r>
                      <a:r>
                        <a:rPr sz="2000" i="1" spc="-6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JC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O</a:t>
                      </a:r>
                      <a:r>
                        <a:rPr sz="2000" spc="-80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201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5</a:t>
                      </a:r>
                      <a:endParaRPr sz="2000">
                        <a:latin typeface="+mn-lt"/>
                        <a:cs typeface="Arial MT"/>
                      </a:endParaRPr>
                    </a:p>
                  </a:txBody>
                  <a:tcPr marL="0" marR="0" marT="42545" marB="0">
                    <a:lnR w="12700">
                      <a:solidFill>
                        <a:srgbClr val="6D1E50"/>
                      </a:solidFill>
                      <a:prstDash val="solid"/>
                    </a:lnR>
                    <a:lnT w="12700">
                      <a:solidFill>
                        <a:srgbClr val="6D1E50"/>
                      </a:solidFill>
                      <a:prstDash val="solid"/>
                    </a:lnT>
                    <a:lnB w="12700">
                      <a:solidFill>
                        <a:srgbClr val="6D1E5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16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2000" spc="-65" dirty="0">
                          <a:latin typeface="+mn-lt"/>
                          <a:cs typeface="Arial MT"/>
                        </a:rPr>
                        <a:t>V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emur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a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fe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ni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b</a:t>
                      </a:r>
                      <a:r>
                        <a:rPr sz="2000" spc="-60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+</a:t>
                      </a:r>
                      <a:r>
                        <a:rPr sz="2000" spc="-70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cetux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i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mab</a:t>
                      </a:r>
                      <a:endParaRPr sz="2000">
                        <a:latin typeface="+mn-lt"/>
                        <a:cs typeface="Arial MT"/>
                      </a:endParaRPr>
                    </a:p>
                  </a:txBody>
                  <a:tcPr marL="0" marR="0" marT="149225" marB="0">
                    <a:lnL w="12700">
                      <a:solidFill>
                        <a:srgbClr val="6D1E50"/>
                      </a:solidFill>
                      <a:prstDash val="solid"/>
                    </a:lnL>
                    <a:lnT w="12700">
                      <a:solidFill>
                        <a:srgbClr val="6D1E50"/>
                      </a:solidFill>
                      <a:prstDash val="solid"/>
                    </a:lnT>
                    <a:lnB w="12700">
                      <a:solidFill>
                        <a:srgbClr val="6D1E50"/>
                      </a:solidFill>
                      <a:prstDash val="solid"/>
                    </a:lnB>
                    <a:solidFill>
                      <a:srgbClr val="EBE7E9"/>
                    </a:solidFill>
                  </a:tcPr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2000" dirty="0">
                          <a:latin typeface="+mn-lt"/>
                          <a:cs typeface="Arial MT"/>
                        </a:rPr>
                        <a:t>BRAFV6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0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0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m</a:t>
                      </a:r>
                      <a:r>
                        <a:rPr sz="2000" spc="-90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metastati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c</a:t>
                      </a:r>
                      <a:r>
                        <a:rPr sz="2000" spc="-5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CRC</a:t>
                      </a:r>
                      <a:endParaRPr sz="2000" dirty="0">
                        <a:latin typeface="+mn-lt"/>
                        <a:cs typeface="Arial MT"/>
                      </a:endParaRPr>
                    </a:p>
                  </a:txBody>
                  <a:tcPr marL="0" marR="0" marT="149225" marB="0">
                    <a:lnT w="12700">
                      <a:solidFill>
                        <a:srgbClr val="6D1E50"/>
                      </a:solidFill>
                      <a:prstDash val="solid"/>
                    </a:lnT>
                    <a:lnB w="12700">
                      <a:solidFill>
                        <a:srgbClr val="6D1E50"/>
                      </a:solidFill>
                      <a:prstDash val="solid"/>
                    </a:lnB>
                    <a:solidFill>
                      <a:srgbClr val="EBE7E9"/>
                    </a:solidFill>
                  </a:tcPr>
                </a:tc>
                <a:tc>
                  <a:txBody>
                    <a:bodyPr/>
                    <a:lstStyle/>
                    <a:p>
                      <a:pPr marR="158115" algn="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2000" spc="-175" dirty="0">
                          <a:latin typeface="+mn-lt"/>
                          <a:cs typeface="Arial MT"/>
                        </a:rPr>
                        <a:t>20%</a:t>
                      </a:r>
                      <a:endParaRPr sz="2000">
                        <a:latin typeface="+mn-lt"/>
                        <a:cs typeface="Arial MT"/>
                      </a:endParaRPr>
                    </a:p>
                  </a:txBody>
                  <a:tcPr marL="0" marR="0" marT="149225" marB="0">
                    <a:lnT w="12700" cap="flat" cmpd="sng" algn="ctr">
                      <a:solidFill>
                        <a:srgbClr val="6D1E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D1E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7E9"/>
                    </a:solidFill>
                  </a:tcPr>
                </a:tc>
                <a:tc>
                  <a:txBody>
                    <a:bodyPr/>
                    <a:lstStyle/>
                    <a:p>
                      <a:pPr marL="165735" marR="59182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spc="-130" dirty="0">
                          <a:latin typeface="+mn-lt"/>
                          <a:cs typeface="Arial MT"/>
                        </a:rPr>
                        <a:t>T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abe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rn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e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ro</a:t>
                      </a:r>
                      <a:r>
                        <a:rPr sz="2000" spc="-5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J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,</a:t>
                      </a:r>
                      <a:r>
                        <a:rPr sz="2000" spc="-6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i="1" spc="-5" dirty="0">
                          <a:latin typeface="+mn-lt"/>
                          <a:cs typeface="Arial"/>
                        </a:rPr>
                        <a:t>e</a:t>
                      </a:r>
                      <a:r>
                        <a:rPr sz="2000" i="1" dirty="0">
                          <a:latin typeface="+mn-lt"/>
                          <a:cs typeface="Arial"/>
                        </a:rPr>
                        <a:t>t</a:t>
                      </a:r>
                      <a:r>
                        <a:rPr sz="2000" i="1" spc="-5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2000" i="1" spc="-5" dirty="0">
                          <a:latin typeface="+mn-lt"/>
                          <a:cs typeface="Arial"/>
                        </a:rPr>
                        <a:t>al</a:t>
                      </a:r>
                      <a:r>
                        <a:rPr sz="2000" i="1" dirty="0">
                          <a:latin typeface="+mn-lt"/>
                          <a:cs typeface="Arial"/>
                        </a:rPr>
                        <a:t>.</a:t>
                      </a:r>
                      <a:r>
                        <a:rPr sz="2000" i="1" spc="-6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JC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O </a:t>
                      </a:r>
                      <a:r>
                        <a:rPr sz="2000" spc="-15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2014  no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.</a:t>
                      </a:r>
                      <a:r>
                        <a:rPr sz="2000" spc="-6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15_su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p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p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l</a:t>
                      </a:r>
                    </a:p>
                  </a:txBody>
                  <a:tcPr marL="0" marR="0" marT="42545" marB="0">
                    <a:lnR w="12700">
                      <a:solidFill>
                        <a:srgbClr val="6D1E50"/>
                      </a:solidFill>
                      <a:prstDash val="solid"/>
                    </a:lnR>
                    <a:lnT w="12700">
                      <a:solidFill>
                        <a:srgbClr val="6D1E50"/>
                      </a:solidFill>
                      <a:prstDash val="solid"/>
                    </a:lnT>
                    <a:lnB w="12700">
                      <a:solidFill>
                        <a:srgbClr val="6D1E50"/>
                      </a:solidFill>
                      <a:prstDash val="solid"/>
                    </a:lnB>
                    <a:solidFill>
                      <a:srgbClr val="EB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0394">
                <a:tc>
                  <a:txBody>
                    <a:bodyPr/>
                    <a:lstStyle/>
                    <a:p>
                      <a:pPr marL="91440" marR="18859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dirty="0">
                          <a:latin typeface="+mn-lt"/>
                          <a:cs typeface="Arial MT"/>
                        </a:rPr>
                        <a:t>D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a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b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rafe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n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i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b</a:t>
                      </a:r>
                      <a:r>
                        <a:rPr sz="2000" spc="-6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+</a:t>
                      </a:r>
                      <a:r>
                        <a:rPr sz="2000" spc="-70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tr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ameti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n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i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b</a:t>
                      </a:r>
                      <a:r>
                        <a:rPr sz="2000" spc="-60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+  </a:t>
                      </a:r>
                      <a:r>
                        <a:rPr sz="2000" spc="-145" dirty="0">
                          <a:latin typeface="+mn-lt"/>
                          <a:cs typeface="Arial MT"/>
                        </a:rPr>
                        <a:t>panitumumab</a:t>
                      </a:r>
                      <a:endParaRPr sz="2000">
                        <a:latin typeface="+mn-lt"/>
                        <a:cs typeface="Arial MT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6D1E50"/>
                      </a:solidFill>
                      <a:prstDash val="solid"/>
                    </a:lnL>
                    <a:lnT w="12700">
                      <a:solidFill>
                        <a:srgbClr val="6D1E50"/>
                      </a:solidFill>
                      <a:prstDash val="solid"/>
                    </a:lnT>
                    <a:lnB w="12700">
                      <a:solidFill>
                        <a:srgbClr val="6D1E5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2405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2000" dirty="0">
                          <a:latin typeface="+mn-lt"/>
                          <a:cs typeface="Arial MT"/>
                        </a:rPr>
                        <a:t>BRAFV6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0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0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m</a:t>
                      </a:r>
                      <a:r>
                        <a:rPr sz="2000" spc="-90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metastati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c</a:t>
                      </a:r>
                      <a:r>
                        <a:rPr sz="2000" spc="-5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CRC</a:t>
                      </a:r>
                      <a:endParaRPr sz="2000" dirty="0">
                        <a:latin typeface="+mn-lt"/>
                        <a:cs typeface="Arial MT"/>
                      </a:endParaRPr>
                    </a:p>
                  </a:txBody>
                  <a:tcPr marL="0" marR="0" marT="149225" marB="0">
                    <a:lnT w="12700">
                      <a:solidFill>
                        <a:srgbClr val="6D1E50"/>
                      </a:solidFill>
                      <a:prstDash val="solid"/>
                    </a:lnT>
                    <a:lnB w="12700">
                      <a:solidFill>
                        <a:srgbClr val="6D1E5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8115" algn="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2000" spc="-175" dirty="0">
                          <a:latin typeface="+mn-lt"/>
                          <a:cs typeface="Arial MT"/>
                        </a:rPr>
                        <a:t>18%</a:t>
                      </a:r>
                      <a:endParaRPr sz="2000">
                        <a:latin typeface="+mn-lt"/>
                        <a:cs typeface="Arial MT"/>
                      </a:endParaRPr>
                    </a:p>
                  </a:txBody>
                  <a:tcPr marL="0" marR="0" marT="149225" marB="0">
                    <a:lnT w="12700" cap="flat" cmpd="sng" algn="ctr">
                      <a:solidFill>
                        <a:srgbClr val="6D1E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6D1E5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735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2000" dirty="0">
                          <a:latin typeface="+mn-lt"/>
                          <a:cs typeface="Arial MT"/>
                        </a:rPr>
                        <a:t>C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o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rcor</a:t>
                      </a:r>
                      <a:r>
                        <a:rPr sz="2000" spc="-10" dirty="0">
                          <a:latin typeface="+mn-lt"/>
                          <a:cs typeface="Arial MT"/>
                        </a:rPr>
                        <a:t>a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n</a:t>
                      </a:r>
                      <a:r>
                        <a:rPr sz="2000" spc="-60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RB,</a:t>
                      </a:r>
                      <a:r>
                        <a:rPr sz="2000" spc="-80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i="1" spc="-5" dirty="0">
                          <a:latin typeface="+mn-lt"/>
                          <a:cs typeface="Arial"/>
                        </a:rPr>
                        <a:t>e</a:t>
                      </a:r>
                      <a:r>
                        <a:rPr sz="2000" i="1" dirty="0">
                          <a:latin typeface="+mn-lt"/>
                          <a:cs typeface="Arial"/>
                        </a:rPr>
                        <a:t>t</a:t>
                      </a:r>
                      <a:r>
                        <a:rPr sz="2000" i="1" spc="-5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2000" i="1" spc="-5" dirty="0">
                          <a:latin typeface="+mn-lt"/>
                          <a:cs typeface="Arial"/>
                        </a:rPr>
                        <a:t>al</a:t>
                      </a:r>
                      <a:r>
                        <a:rPr sz="2000" i="1" dirty="0">
                          <a:latin typeface="+mn-lt"/>
                          <a:cs typeface="Arial"/>
                        </a:rPr>
                        <a:t>.</a:t>
                      </a:r>
                      <a:r>
                        <a:rPr sz="2000" i="1" spc="-65" dirty="0">
                          <a:latin typeface="+mn-lt"/>
                          <a:cs typeface="Arial"/>
                        </a:rPr>
                        <a:t> 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ESMO</a:t>
                      </a:r>
                      <a:r>
                        <a:rPr sz="2000" spc="-85" dirty="0">
                          <a:latin typeface="+mn-lt"/>
                          <a:cs typeface="Arial MT"/>
                        </a:rPr>
                        <a:t> </a:t>
                      </a:r>
                      <a:r>
                        <a:rPr sz="2000" spc="-5" dirty="0">
                          <a:latin typeface="+mn-lt"/>
                          <a:cs typeface="Arial MT"/>
                        </a:rPr>
                        <a:t>201</a:t>
                      </a:r>
                      <a:r>
                        <a:rPr sz="2000" dirty="0">
                          <a:latin typeface="+mn-lt"/>
                          <a:cs typeface="Arial MT"/>
                        </a:rPr>
                        <a:t>4</a:t>
                      </a:r>
                    </a:p>
                  </a:txBody>
                  <a:tcPr marL="0" marR="0" marT="149225" marB="0">
                    <a:lnR w="12700">
                      <a:solidFill>
                        <a:srgbClr val="6D1E50"/>
                      </a:solidFill>
                      <a:prstDash val="solid"/>
                    </a:lnR>
                    <a:lnT w="12700">
                      <a:solidFill>
                        <a:srgbClr val="6D1E50"/>
                      </a:solidFill>
                      <a:prstDash val="solid"/>
                    </a:lnT>
                    <a:lnB w="12700">
                      <a:solidFill>
                        <a:srgbClr val="6D1E5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247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5999" y="1600200"/>
            <a:ext cx="7406640" cy="43799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51808" y="6264960"/>
            <a:ext cx="50425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buClrTx/>
            </a:pPr>
            <a:r>
              <a:rPr sz="1000" kern="1200" spc="-12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Amado</a:t>
            </a:r>
            <a:r>
              <a:rPr sz="1000" kern="1200" spc="-6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14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RG,</a:t>
            </a:r>
            <a:r>
              <a:rPr sz="1000" kern="1200" spc="-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i="1" kern="1200" spc="-80" dirty="0">
                <a:solidFill>
                  <a:prstClr val="black"/>
                </a:solidFill>
                <a:ea typeface="+mn-ea"/>
              </a:rPr>
              <a:t>et</a:t>
            </a:r>
            <a:r>
              <a:rPr sz="1000" i="1" kern="1200" spc="-60" dirty="0">
                <a:solidFill>
                  <a:prstClr val="black"/>
                </a:solidFill>
                <a:ea typeface="+mn-ea"/>
              </a:rPr>
              <a:t> </a:t>
            </a:r>
            <a:r>
              <a:rPr sz="1000" i="1" kern="1200" spc="-70" dirty="0">
                <a:solidFill>
                  <a:prstClr val="black"/>
                </a:solidFill>
                <a:ea typeface="+mn-ea"/>
              </a:rPr>
              <a:t>al.</a:t>
            </a:r>
            <a:r>
              <a:rPr sz="1000" i="1" kern="1200" spc="-45" dirty="0">
                <a:solidFill>
                  <a:prstClr val="black"/>
                </a:solidFill>
                <a:ea typeface="+mn-ea"/>
              </a:rPr>
              <a:t> 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J</a:t>
            </a:r>
            <a:r>
              <a:rPr sz="1000" kern="1200" spc="-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8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Clin</a:t>
            </a:r>
            <a:r>
              <a:rPr sz="1000" kern="1200" spc="-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Oncol</a:t>
            </a:r>
            <a:r>
              <a:rPr sz="1000" kern="1200" spc="-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8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26(10), </a:t>
            </a:r>
            <a:r>
              <a:rPr sz="1000" kern="1200" spc="-10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2008:1626–34.</a:t>
            </a:r>
            <a:r>
              <a:rPr sz="1000" kern="1200" spc="-9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Reprinted</a:t>
            </a:r>
            <a:r>
              <a:rPr sz="1000" kern="1200" spc="-7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8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with</a:t>
            </a:r>
            <a:r>
              <a:rPr sz="1000" kern="1200" spc="-6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permission.</a:t>
            </a:r>
            <a:r>
              <a:rPr sz="1000" kern="1200" spc="-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3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©</a:t>
            </a:r>
            <a:r>
              <a:rPr sz="1000" kern="1200" spc="-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2008</a:t>
            </a:r>
            <a:r>
              <a:rPr sz="1000" kern="1200" spc="-8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American</a:t>
            </a:r>
            <a:r>
              <a:rPr sz="1000" kern="1200" spc="-3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Society</a:t>
            </a:r>
            <a:r>
              <a:rPr sz="1000" kern="1200" spc="-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8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of</a:t>
            </a:r>
            <a:endParaRPr sz="10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  <a:p>
            <a:pPr marL="12700">
              <a:spcBef>
                <a:spcPts val="5"/>
              </a:spcBef>
              <a:buClrTx/>
            </a:pP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Cl</a:t>
            </a:r>
            <a:r>
              <a:rPr sz="1000" kern="1200" spc="-5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i</a:t>
            </a:r>
            <a:r>
              <a:rPr sz="1000" kern="1200" spc="-9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nica</a:t>
            </a:r>
            <a:r>
              <a:rPr sz="1000" kern="1200" spc="-4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l</a:t>
            </a:r>
            <a:r>
              <a:rPr sz="1000" kern="1200" spc="-3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 </a:t>
            </a:r>
            <a:r>
              <a:rPr sz="1000" kern="1200" spc="-120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Onc</a:t>
            </a:r>
            <a:r>
              <a:rPr sz="1000" kern="1200" spc="-10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o</a:t>
            </a:r>
            <a:r>
              <a:rPr sz="1000" kern="1200" spc="-85" dirty="0">
                <a:solidFill>
                  <a:prstClr val="black"/>
                </a:solidFill>
                <a:latin typeface="Arial MT"/>
                <a:ea typeface="+mn-ea"/>
                <a:cs typeface="Arial MT"/>
              </a:rPr>
              <a:t>logy.</a:t>
            </a:r>
            <a:endParaRPr sz="1000" kern="1200">
              <a:solidFill>
                <a:prstClr val="black"/>
              </a:solidFill>
              <a:latin typeface="Arial MT"/>
              <a:ea typeface="+mn-ea"/>
              <a:cs typeface="Arial M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D941712-D652-4A12-83B2-27822CD3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sz="3600" kern="0" dirty="0">
                <a:latin typeface="+mn-lt"/>
                <a:cs typeface="Arial MT"/>
              </a:rPr>
              <a:t>Off-target resistance: </a:t>
            </a:r>
            <a:br>
              <a:rPr lang="en-150" sz="3600" kern="0" dirty="0">
                <a:latin typeface="+mn-lt"/>
                <a:cs typeface="Arial MT"/>
              </a:rPr>
            </a:br>
            <a:r>
              <a:rPr lang="en-150" sz="3600" kern="0" dirty="0">
                <a:latin typeface="+mn-lt"/>
                <a:cs typeface="Arial MT"/>
              </a:rPr>
              <a:t>panitumumab (EGFR inhibitor) in mCRC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9DB9F-3C04-425D-8D0F-51E9A194D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>
                <a:latin typeface="+mn-lt"/>
              </a:rPr>
              <a:t>RAS status </a:t>
            </a:r>
            <a:r>
              <a:rPr lang="en-US" dirty="0">
                <a:latin typeface="+mn-lt"/>
              </a:rPr>
              <a:t>in mCRC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71D88-489F-436F-9ADD-EBA0D948E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150" sz="2800" dirty="0"/>
              <a:t>Predicts benefit of anti-EGFR </a:t>
            </a:r>
            <a:r>
              <a:rPr lang="en-150" sz="2800" dirty="0" err="1"/>
              <a:t>mabs</a:t>
            </a:r>
            <a:r>
              <a:rPr lang="en-150" sz="2800" dirty="0"/>
              <a:t> if wild-type</a:t>
            </a:r>
          </a:p>
          <a:p>
            <a:pPr>
              <a:lnSpc>
                <a:spcPct val="150000"/>
              </a:lnSpc>
            </a:pPr>
            <a:r>
              <a:rPr lang="en-150" sz="2800" dirty="0"/>
              <a:t>Avoids harm if mutated</a:t>
            </a:r>
          </a:p>
          <a:p>
            <a:pPr>
              <a:lnSpc>
                <a:spcPct val="150000"/>
              </a:lnSpc>
            </a:pPr>
            <a:r>
              <a:rPr lang="en-150" sz="2800" dirty="0"/>
              <a:t>Avoids unnecessary toxicity</a:t>
            </a:r>
          </a:p>
          <a:p>
            <a:pPr>
              <a:lnSpc>
                <a:spcPct val="150000"/>
              </a:lnSpc>
            </a:pPr>
            <a:r>
              <a:rPr lang="en-150" sz="2800" dirty="0"/>
              <a:t>Avoids unnecessary costs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3418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C845E-F79D-47E2-B932-F8CC1B811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>
                <a:latin typeface="+mn-lt"/>
              </a:rPr>
              <a:t>Current problems in targeted therapy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A5495-E88C-4442-B356-1FD58165A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150" sz="2800" dirty="0"/>
              <a:t>Toxicity</a:t>
            </a:r>
          </a:p>
          <a:p>
            <a:pPr>
              <a:lnSpc>
                <a:spcPct val="150000"/>
              </a:lnSpc>
            </a:pPr>
            <a:r>
              <a:rPr lang="en-150" sz="2800" dirty="0"/>
              <a:t>No activity in certain </a:t>
            </a:r>
            <a:r>
              <a:rPr lang="en-150" sz="2800" dirty="0" err="1"/>
              <a:t>tumor</a:t>
            </a:r>
            <a:r>
              <a:rPr lang="en-150" sz="2800" dirty="0"/>
              <a:t> types (yet)</a:t>
            </a:r>
          </a:p>
          <a:p>
            <a:pPr>
              <a:lnSpc>
                <a:spcPct val="150000"/>
              </a:lnSpc>
            </a:pPr>
            <a:r>
              <a:rPr lang="en-150" sz="2800" dirty="0"/>
              <a:t>No CNS activity</a:t>
            </a:r>
          </a:p>
          <a:p>
            <a:pPr>
              <a:lnSpc>
                <a:spcPct val="150000"/>
              </a:lnSpc>
            </a:pPr>
            <a:r>
              <a:rPr lang="en-150" sz="2800" dirty="0"/>
              <a:t>Difficulties in assessing response</a:t>
            </a:r>
          </a:p>
        </p:txBody>
      </p:sp>
    </p:spTree>
    <p:extLst>
      <p:ext uri="{BB962C8B-B14F-4D97-AF65-F5344CB8AC3E}">
        <p14:creationId xmlns:p14="http://schemas.microsoft.com/office/powerpoint/2010/main" val="3656609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973768"/>
              </p:ext>
            </p:extLst>
          </p:nvPr>
        </p:nvGraphicFramePr>
        <p:xfrm>
          <a:off x="1507902" y="2061208"/>
          <a:ext cx="9176196" cy="40754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97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8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marL="457834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kern="0" spc="0" baseline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Side effects</a:t>
                      </a:r>
                      <a:endParaRPr sz="1800" kern="0" spc="0" baseline="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459105" algn="ct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800" b="1" kern="0" spc="0" baseline="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Agents</a:t>
                      </a:r>
                      <a:endParaRPr sz="1800" kern="0" spc="0" baseline="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solidFill>
                      <a:srgbClr val="1E31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b="1" kern="0" spc="0" baseline="0" dirty="0">
                          <a:latin typeface="Arial"/>
                          <a:cs typeface="Arial"/>
                        </a:rPr>
                        <a:t>GI, skin</a:t>
                      </a:r>
                      <a:endParaRPr sz="1800" kern="0" spc="0" baseline="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800" kern="0" spc="0" baseline="0" dirty="0">
                          <a:latin typeface="Arial MT"/>
                          <a:cs typeface="Arial MT"/>
                        </a:rPr>
                        <a:t>Anti-EGFR; Multi-targeted kinases</a:t>
                      </a:r>
                      <a:endParaRPr sz="1800" kern="0" spc="0" baseline="0">
                        <a:latin typeface="Arial MT"/>
                        <a:cs typeface="Arial MT"/>
                      </a:endParaRPr>
                    </a:p>
                  </a:txBody>
                  <a:tcPr marL="0" marR="0" marT="3556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800" b="1" kern="0" spc="0" baseline="0" dirty="0">
                          <a:latin typeface="Arial"/>
                          <a:cs typeface="Arial"/>
                        </a:rPr>
                        <a:t>Interstitial lung disease</a:t>
                      </a:r>
                      <a:endParaRPr sz="1800" kern="0" spc="0" baseline="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800" kern="0" spc="0" baseline="0" dirty="0">
                          <a:latin typeface="Arial MT"/>
                          <a:cs typeface="Arial MT"/>
                        </a:rPr>
                        <a:t>Gefitinib, mTor inhibitors</a:t>
                      </a:r>
                      <a:endParaRPr sz="1800" kern="0" spc="0" baseline="0">
                        <a:latin typeface="Arial MT"/>
                        <a:cs typeface="Arial MT"/>
                      </a:endParaRPr>
                    </a:p>
                  </a:txBody>
                  <a:tcPr marL="0" marR="0" marT="42544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800" b="1" kern="0" spc="0" baseline="0" dirty="0">
                          <a:latin typeface="Arial"/>
                          <a:cs typeface="Arial"/>
                        </a:rPr>
                        <a:t>Hypomagnesemia, hypocalcemia</a:t>
                      </a:r>
                      <a:endParaRPr sz="1800" kern="0" spc="0" baseline="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800" kern="0" spc="0" baseline="0" dirty="0">
                          <a:latin typeface="Arial MT"/>
                          <a:cs typeface="Arial MT"/>
                        </a:rPr>
                        <a:t>Monoclonal Antibody Anti-EGFR</a:t>
                      </a:r>
                      <a:endParaRPr sz="1800" kern="0" spc="0" baseline="0">
                        <a:latin typeface="Arial MT"/>
                        <a:cs typeface="Arial MT"/>
                      </a:endParaRPr>
                    </a:p>
                  </a:txBody>
                  <a:tcPr marL="0" marR="0" marT="42544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800" b="1" kern="0" spc="0" baseline="0" dirty="0">
                          <a:latin typeface="Arial"/>
                          <a:cs typeface="Arial"/>
                        </a:rPr>
                        <a:t>Hypophosphatemia</a:t>
                      </a:r>
                      <a:endParaRPr sz="1800" kern="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800" kern="0" spc="0" baseline="0" dirty="0">
                          <a:latin typeface="Arial MT"/>
                          <a:cs typeface="Arial MT"/>
                        </a:rPr>
                        <a:t>Imatinib</a:t>
                      </a:r>
                      <a:endParaRPr sz="1800" kern="0" spc="0" baseline="0">
                        <a:latin typeface="Arial MT"/>
                        <a:cs typeface="Arial MT"/>
                      </a:endParaRPr>
                    </a:p>
                  </a:txBody>
                  <a:tcPr marL="0" marR="0" marT="42544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800" b="1" kern="0" spc="0" baseline="0" dirty="0">
                          <a:latin typeface="Arial"/>
                          <a:cs typeface="Arial"/>
                        </a:rPr>
                        <a:t>Cardiac dysfunction</a:t>
                      </a:r>
                      <a:endParaRPr sz="1800" kern="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42544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334"/>
                        </a:spcBef>
                      </a:pPr>
                      <a:r>
                        <a:rPr sz="1800" kern="0" spc="0" baseline="0" dirty="0">
                          <a:latin typeface="Arial MT"/>
                          <a:cs typeface="Arial MT"/>
                        </a:rPr>
                        <a:t>Trastuzumab, multi TKI, others</a:t>
                      </a:r>
                      <a:endParaRPr sz="1800" kern="0" spc="0" baseline="0">
                        <a:latin typeface="Arial MT"/>
                        <a:cs typeface="Arial MT"/>
                      </a:endParaRPr>
                    </a:p>
                  </a:txBody>
                  <a:tcPr marL="0" marR="0" marT="42544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b="1" kern="0" spc="0" baseline="0" dirty="0">
                          <a:latin typeface="Arial"/>
                          <a:cs typeface="Arial"/>
                        </a:rPr>
                        <a:t>Bleeding, thrombosis, perforation, HTA</a:t>
                      </a:r>
                      <a:endParaRPr sz="1800" kern="0" spc="0" baseline="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kern="0" spc="0" baseline="0" dirty="0">
                          <a:latin typeface="Arial MT"/>
                          <a:cs typeface="Arial MT"/>
                        </a:rPr>
                        <a:t>Anti-VEGF(R)</a:t>
                      </a:r>
                      <a:endParaRPr sz="1800" kern="0" spc="0" baseline="0">
                        <a:latin typeface="Arial MT"/>
                        <a:cs typeface="Arial MT"/>
                      </a:endParaRPr>
                    </a:p>
                  </a:txBody>
                  <a:tcPr marL="0" marR="0" marT="42545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b="1" kern="0" spc="0" baseline="0" dirty="0">
                          <a:latin typeface="Arial"/>
                          <a:cs typeface="Arial"/>
                        </a:rPr>
                        <a:t>Proteinuria</a:t>
                      </a:r>
                      <a:endParaRPr sz="1800" kern="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 cap="flat" cmpd="sng" algn="ctr">
                      <a:solidFill>
                        <a:srgbClr val="1E31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kern="0" spc="0" baseline="0" dirty="0">
                          <a:latin typeface="Arial MT"/>
                          <a:cs typeface="Arial MT"/>
                        </a:rPr>
                        <a:t>Bevacizumab, multi TKI</a:t>
                      </a:r>
                    </a:p>
                  </a:txBody>
                  <a:tcPr marL="0" marR="0" marT="42545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 cap="flat" cmpd="sng" algn="ctr">
                      <a:solidFill>
                        <a:srgbClr val="1E31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b="1" kern="0" spc="0" baseline="0" dirty="0">
                          <a:latin typeface="Arial"/>
                          <a:cs typeface="Arial"/>
                        </a:rPr>
                        <a:t>Reversible posterior leukoencephalopathy syndrom</a:t>
                      </a:r>
                      <a:endParaRPr sz="1800" kern="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kern="0" spc="0" baseline="0" dirty="0">
                          <a:latin typeface="Arial MT"/>
                          <a:cs typeface="Arial MT"/>
                        </a:rPr>
                        <a:t>Bevacizumab, multi TKI</a:t>
                      </a:r>
                      <a:endParaRPr sz="1800" kern="0" spc="0" baseline="0">
                        <a:latin typeface="Arial MT"/>
                        <a:cs typeface="Arial MT"/>
                      </a:endParaRPr>
                    </a:p>
                  </a:txBody>
                  <a:tcPr marL="0" marR="0" marT="42545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b="1" kern="0" spc="0" baseline="0" dirty="0">
                          <a:latin typeface="Arial"/>
                          <a:cs typeface="Arial"/>
                        </a:rPr>
                        <a:t>Hypothyroidism</a:t>
                      </a:r>
                      <a:endParaRPr sz="1800" kern="0" spc="0" baseline="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kern="0" spc="0" baseline="0" dirty="0">
                          <a:latin typeface="Arial MT"/>
                          <a:cs typeface="Arial MT"/>
                        </a:rPr>
                        <a:t>Sunitinib (Sorafenib)</a:t>
                      </a:r>
                      <a:endParaRPr sz="1800" kern="0" spc="0" baseline="0">
                        <a:latin typeface="Arial MT"/>
                        <a:cs typeface="Arial MT"/>
                      </a:endParaRPr>
                    </a:p>
                  </a:txBody>
                  <a:tcPr marL="0" marR="0" marT="42545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5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b="1" kern="0" spc="0" baseline="0" dirty="0">
                          <a:latin typeface="Arial"/>
                          <a:cs typeface="Arial"/>
                        </a:rPr>
                        <a:t>Auto-immune disorders</a:t>
                      </a:r>
                      <a:endParaRPr sz="1800" kern="0" spc="0" baseline="0" dirty="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kern="0" spc="0" baseline="0" dirty="0">
                          <a:latin typeface="Arial MT"/>
                          <a:cs typeface="Arial MT"/>
                        </a:rPr>
                        <a:t>Anti-CTLA-4 monoclonal antibodies</a:t>
                      </a:r>
                      <a:endParaRPr sz="1800" kern="0" spc="0" baseline="0">
                        <a:latin typeface="Arial MT"/>
                        <a:cs typeface="Arial MT"/>
                      </a:endParaRPr>
                    </a:p>
                  </a:txBody>
                  <a:tcPr marL="0" marR="0" marT="42545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b="1" kern="0" spc="0" baseline="0" dirty="0">
                          <a:latin typeface="Arial"/>
                          <a:cs typeface="Arial"/>
                        </a:rPr>
                        <a:t>Hematological</a:t>
                      </a:r>
                      <a:endParaRPr sz="1800" kern="0" spc="0" baseline="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486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800" kern="0" spc="0" baseline="0" dirty="0">
                          <a:latin typeface="Arial MT"/>
                          <a:cs typeface="Arial MT"/>
                        </a:rPr>
                        <a:t>Sunitinib, mTor inhibitors</a:t>
                      </a:r>
                    </a:p>
                  </a:txBody>
                  <a:tcPr marL="0" marR="0" marT="42545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C3A69E54-3AE7-48D9-837A-18359E881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latin typeface="+mn-lt"/>
              </a:rPr>
              <a:t>Mechanism-based side effects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767901"/>
            <a:ext cx="10515600" cy="520014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150" dirty="0">
                <a:latin typeface="+mn-lt"/>
                <a:cs typeface="Arial MT"/>
              </a:rPr>
              <a:t>Skin AEs and cetuximab efficacy in mCRC</a:t>
            </a:r>
            <a:endParaRPr lang="en-US" dirty="0">
              <a:latin typeface="+mn-lt"/>
              <a:cs typeface="Arial M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802424"/>
              </p:ext>
            </p:extLst>
          </p:nvPr>
        </p:nvGraphicFramePr>
        <p:xfrm>
          <a:off x="2546159" y="2127251"/>
          <a:ext cx="7646668" cy="2356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5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4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0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1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54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5659">
                <a:tc>
                  <a:txBody>
                    <a:bodyPr/>
                    <a:lstStyle/>
                    <a:p>
                      <a:pPr marL="599440" marR="293370" indent="-20891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b="1" spc="0" baseline="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Grade of skin  reaction</a:t>
                      </a:r>
                      <a:endParaRPr sz="1600" spc="0" baseline="0" dirty="0">
                        <a:latin typeface="+mn-lt"/>
                        <a:cs typeface="Arial"/>
                      </a:endParaRPr>
                    </a:p>
                    <a:p>
                      <a:pPr marL="356870">
                        <a:lnSpc>
                          <a:spcPts val="1910"/>
                        </a:lnSpc>
                      </a:pPr>
                      <a:r>
                        <a:rPr sz="1600" b="1" spc="0" baseline="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(up to Week 4)</a:t>
                      </a:r>
                      <a:endParaRPr sz="1600" spc="0" baseline="0" dirty="0">
                        <a:latin typeface="+mn-lt"/>
                        <a:cs typeface="Arial"/>
                      </a:endParaRPr>
                    </a:p>
                  </a:txBody>
                  <a:tcPr marL="0" marR="0" marT="48895" marB="0"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495934" marR="132715" indent="-230504">
                        <a:lnSpc>
                          <a:spcPts val="1910"/>
                        </a:lnSpc>
                        <a:spcBef>
                          <a:spcPts val="1420"/>
                        </a:spcBef>
                      </a:pPr>
                      <a:r>
                        <a:rPr sz="1600" b="1" spc="0" baseline="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Percentage of  patients</a:t>
                      </a:r>
                      <a:endParaRPr sz="1600" spc="0" baseline="0" dirty="0">
                        <a:latin typeface="+mn-lt"/>
                        <a:cs typeface="Arial"/>
                      </a:endParaRPr>
                    </a:p>
                  </a:txBody>
                  <a:tcPr marL="0" marR="0" marT="180340" marB="0"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00" spc="0" baseline="0">
                        <a:latin typeface="+mn-lt"/>
                        <a:cs typeface="Times New Roman"/>
                      </a:endParaRPr>
                    </a:p>
                    <a:p>
                      <a:pPr marR="48260" algn="ctr">
                        <a:lnSpc>
                          <a:spcPct val="100000"/>
                        </a:lnSpc>
                      </a:pPr>
                      <a:r>
                        <a:rPr sz="1600" b="1" spc="0" baseline="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Response rate</a:t>
                      </a:r>
                      <a:endParaRPr sz="1600" spc="0" baseline="0">
                        <a:latin typeface="+mn-lt"/>
                        <a:cs typeface="Arial"/>
                      </a:endParaRPr>
                    </a:p>
                  </a:txBody>
                  <a:tcPr marL="0" marR="0" marT="6350" marB="0"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00" spc="0" baseline="0">
                        <a:latin typeface="+mn-lt"/>
                        <a:cs typeface="Times New Roman"/>
                      </a:endParaRPr>
                    </a:p>
                    <a:p>
                      <a:pPr marR="28575" algn="ctr">
                        <a:lnSpc>
                          <a:spcPct val="100000"/>
                        </a:lnSpc>
                      </a:pPr>
                      <a:r>
                        <a:rPr sz="1600" b="1" spc="0" baseline="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mTTP</a:t>
                      </a:r>
                      <a:endParaRPr sz="1600" spc="0" baseline="0">
                        <a:latin typeface="+mn-lt"/>
                        <a:cs typeface="Arial"/>
                      </a:endParaRPr>
                    </a:p>
                  </a:txBody>
                  <a:tcPr marL="0" marR="0" marT="6350" marB="0"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600" spc="0" baseline="0">
                        <a:latin typeface="+mn-lt"/>
                        <a:cs typeface="Times New Roman"/>
                      </a:endParaRPr>
                    </a:p>
                    <a:p>
                      <a:pPr marL="56515" algn="ctr">
                        <a:lnSpc>
                          <a:spcPct val="100000"/>
                        </a:lnSpc>
                      </a:pPr>
                      <a:r>
                        <a:rPr sz="1600" b="1" spc="0" baseline="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Median survival</a:t>
                      </a:r>
                      <a:endParaRPr sz="1600" spc="0" baseline="0">
                        <a:latin typeface="+mn-lt"/>
                        <a:cs typeface="Arial"/>
                      </a:endParaRPr>
                    </a:p>
                  </a:txBody>
                  <a:tcPr marL="0" marR="0" marT="6350" marB="0">
                    <a:solidFill>
                      <a:srgbClr val="1E31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930">
                <a:tc>
                  <a:txBody>
                    <a:bodyPr/>
                    <a:lstStyle/>
                    <a:p>
                      <a:pPr marR="7772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600" b="1" spc="0" baseline="0" dirty="0">
                          <a:latin typeface="+mn-lt"/>
                          <a:cs typeface="Arial"/>
                        </a:rPr>
                        <a:t>0</a:t>
                      </a:r>
                      <a:endParaRPr sz="1600" spc="0" baseline="0">
                        <a:latin typeface="+mn-lt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51943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14.7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34925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6.3%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34925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1.4 months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34925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3.0 months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34925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R="7772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b="1" spc="0" baseline="0" dirty="0">
                          <a:latin typeface="+mn-lt"/>
                          <a:cs typeface="Arial"/>
                        </a:rPr>
                        <a:t>1</a:t>
                      </a:r>
                      <a:endParaRPr sz="1600" spc="0" baseline="0">
                        <a:latin typeface="+mn-lt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1943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26.6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41275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8.6%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41275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1.5 months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41275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445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6.5 months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41275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R="7772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b="1" spc="0" baseline="0" dirty="0">
                          <a:latin typeface="+mn-lt"/>
                          <a:cs typeface="Arial"/>
                        </a:rPr>
                        <a:t>2</a:t>
                      </a:r>
                      <a:endParaRPr sz="1600" spc="0" baseline="0">
                        <a:latin typeface="+mn-lt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51943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45.4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41275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27.3%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41275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4.2 months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41275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398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10.3 months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41275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R="7772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b="1" spc="0" baseline="0" dirty="0">
                          <a:latin typeface="+mn-lt"/>
                          <a:cs typeface="Arial"/>
                        </a:rPr>
                        <a:t>3</a:t>
                      </a:r>
                      <a:endParaRPr sz="1600" spc="0" baseline="0">
                        <a:latin typeface="+mn-lt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18795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13.3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41275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55.2%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41275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8.2 months</a:t>
                      </a:r>
                      <a:endParaRPr sz="1600" spc="0" baseline="0">
                        <a:latin typeface="+mn-lt"/>
                        <a:cs typeface="Arial MT"/>
                      </a:endParaRPr>
                    </a:p>
                  </a:txBody>
                  <a:tcPr marL="0" marR="0" marT="41275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987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600" spc="0" baseline="0" dirty="0">
                          <a:latin typeface="+mn-lt"/>
                          <a:cs typeface="Arial MT"/>
                        </a:rPr>
                        <a:t>13.7 months</a:t>
                      </a:r>
                    </a:p>
                  </a:txBody>
                  <a:tcPr marL="0" marR="0" marT="41275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1991868" y="2388083"/>
            <a:ext cx="433070" cy="1655445"/>
          </a:xfrm>
          <a:custGeom>
            <a:avLst/>
            <a:gdLst/>
            <a:ahLst/>
            <a:cxnLst/>
            <a:rect l="l" t="t" r="r" b="b"/>
            <a:pathLst>
              <a:path w="433069" h="1655445">
                <a:moveTo>
                  <a:pt x="324612" y="103466"/>
                </a:moveTo>
                <a:lnTo>
                  <a:pt x="108204" y="103466"/>
                </a:lnTo>
                <a:lnTo>
                  <a:pt x="108204" y="206908"/>
                </a:lnTo>
                <a:lnTo>
                  <a:pt x="324612" y="206908"/>
                </a:lnTo>
                <a:lnTo>
                  <a:pt x="324612" y="103466"/>
                </a:lnTo>
                <a:close/>
              </a:path>
              <a:path w="433069" h="1655445">
                <a:moveTo>
                  <a:pt x="324612" y="0"/>
                </a:moveTo>
                <a:lnTo>
                  <a:pt x="108204" y="0"/>
                </a:lnTo>
                <a:lnTo>
                  <a:pt x="108204" y="51714"/>
                </a:lnTo>
                <a:lnTo>
                  <a:pt x="324612" y="51714"/>
                </a:lnTo>
                <a:lnTo>
                  <a:pt x="324612" y="0"/>
                </a:lnTo>
                <a:close/>
              </a:path>
              <a:path w="433069" h="1655445">
                <a:moveTo>
                  <a:pt x="432816" y="1241323"/>
                </a:moveTo>
                <a:lnTo>
                  <a:pt x="324612" y="1241323"/>
                </a:lnTo>
                <a:lnTo>
                  <a:pt x="324612" y="258597"/>
                </a:lnTo>
                <a:lnTo>
                  <a:pt x="108204" y="258597"/>
                </a:lnTo>
                <a:lnTo>
                  <a:pt x="108204" y="1241323"/>
                </a:lnTo>
                <a:lnTo>
                  <a:pt x="0" y="1241323"/>
                </a:lnTo>
                <a:lnTo>
                  <a:pt x="216408" y="1655089"/>
                </a:lnTo>
                <a:lnTo>
                  <a:pt x="432816" y="1241323"/>
                </a:lnTo>
                <a:close/>
              </a:path>
            </a:pathLst>
          </a:custGeom>
          <a:solidFill>
            <a:srgbClr val="6D1E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51808" y="6417971"/>
            <a:ext cx="200469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10" dirty="0">
                <a:latin typeface="Arial MT"/>
                <a:cs typeface="Arial MT"/>
              </a:rPr>
              <a:t>Cunn</a:t>
            </a:r>
            <a:r>
              <a:rPr sz="1000" spc="-90" dirty="0">
                <a:latin typeface="Arial MT"/>
                <a:cs typeface="Arial MT"/>
              </a:rPr>
              <a:t>ing</a:t>
            </a:r>
            <a:r>
              <a:rPr sz="1000" spc="-105" dirty="0">
                <a:latin typeface="Arial MT"/>
                <a:cs typeface="Arial MT"/>
              </a:rPr>
              <a:t>h</a:t>
            </a:r>
            <a:r>
              <a:rPr sz="1000" spc="-110" dirty="0">
                <a:latin typeface="Arial MT"/>
                <a:cs typeface="Arial MT"/>
              </a:rPr>
              <a:t>a</a:t>
            </a:r>
            <a:r>
              <a:rPr sz="1000" spc="-155" dirty="0">
                <a:latin typeface="Arial MT"/>
                <a:cs typeface="Arial MT"/>
              </a:rPr>
              <a:t>m</a:t>
            </a:r>
            <a:r>
              <a:rPr sz="1000" spc="-85" dirty="0">
                <a:latin typeface="Arial MT"/>
                <a:cs typeface="Arial MT"/>
              </a:rPr>
              <a:t> </a:t>
            </a:r>
            <a:r>
              <a:rPr sz="1000" spc="-95" dirty="0">
                <a:latin typeface="Arial MT"/>
                <a:cs typeface="Arial MT"/>
              </a:rPr>
              <a:t>D,</a:t>
            </a:r>
            <a:r>
              <a:rPr sz="1000" spc="-50" dirty="0">
                <a:latin typeface="Arial MT"/>
                <a:cs typeface="Arial MT"/>
              </a:rPr>
              <a:t> </a:t>
            </a:r>
            <a:r>
              <a:rPr sz="1000" i="1" spc="-110" dirty="0"/>
              <a:t>e</a:t>
            </a:r>
            <a:r>
              <a:rPr sz="1000" i="1" spc="-55" dirty="0"/>
              <a:t>t</a:t>
            </a:r>
            <a:r>
              <a:rPr sz="1000" i="1" spc="-60" dirty="0"/>
              <a:t> </a:t>
            </a:r>
            <a:r>
              <a:rPr sz="1000" i="1" spc="-80" dirty="0"/>
              <a:t>al</a:t>
            </a:r>
            <a:r>
              <a:rPr sz="1000" i="1" spc="-55" dirty="0"/>
              <a:t>.</a:t>
            </a:r>
            <a:r>
              <a:rPr sz="1000" i="1" spc="-65" dirty="0"/>
              <a:t> </a:t>
            </a:r>
            <a:r>
              <a:rPr sz="1000" spc="-135" dirty="0">
                <a:latin typeface="Arial MT"/>
                <a:cs typeface="Arial MT"/>
              </a:rPr>
              <a:t>N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-130" dirty="0">
                <a:latin typeface="Arial MT"/>
                <a:cs typeface="Arial MT"/>
              </a:rPr>
              <a:t>E</a:t>
            </a:r>
            <a:r>
              <a:rPr sz="1000" spc="-110" dirty="0">
                <a:latin typeface="Arial MT"/>
                <a:cs typeface="Arial MT"/>
              </a:rPr>
              <a:t>n</a:t>
            </a:r>
            <a:r>
              <a:rPr sz="1000" spc="-105" dirty="0">
                <a:latin typeface="Arial MT"/>
                <a:cs typeface="Arial MT"/>
              </a:rPr>
              <a:t>g</a:t>
            </a:r>
            <a:r>
              <a:rPr sz="1000" spc="-45" dirty="0">
                <a:latin typeface="Arial MT"/>
                <a:cs typeface="Arial MT"/>
              </a:rPr>
              <a:t>l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-95" dirty="0">
                <a:latin typeface="Arial MT"/>
                <a:cs typeface="Arial MT"/>
              </a:rPr>
              <a:t>J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-155" dirty="0">
                <a:latin typeface="Arial MT"/>
                <a:cs typeface="Arial MT"/>
              </a:rPr>
              <a:t>M</a:t>
            </a:r>
            <a:r>
              <a:rPr sz="1000" spc="-110" dirty="0">
                <a:latin typeface="Arial MT"/>
                <a:cs typeface="Arial MT"/>
              </a:rPr>
              <a:t>e</a:t>
            </a:r>
            <a:r>
              <a:rPr sz="1000" spc="-105" dirty="0">
                <a:latin typeface="Arial MT"/>
                <a:cs typeface="Arial MT"/>
              </a:rPr>
              <a:t>d</a:t>
            </a:r>
            <a:r>
              <a:rPr sz="1000" spc="-60" dirty="0">
                <a:latin typeface="Arial MT"/>
                <a:cs typeface="Arial MT"/>
              </a:rPr>
              <a:t> </a:t>
            </a:r>
            <a:r>
              <a:rPr sz="1000" spc="-65" dirty="0">
                <a:latin typeface="Arial MT"/>
                <a:cs typeface="Arial MT"/>
              </a:rPr>
              <a:t>(</a:t>
            </a:r>
            <a:r>
              <a:rPr sz="1000" spc="-110" dirty="0">
                <a:latin typeface="Arial MT"/>
                <a:cs typeface="Arial MT"/>
              </a:rPr>
              <a:t>2</a:t>
            </a:r>
            <a:r>
              <a:rPr sz="1000" spc="-105" dirty="0">
                <a:latin typeface="Arial MT"/>
                <a:cs typeface="Arial MT"/>
              </a:rPr>
              <a:t>0</a:t>
            </a:r>
            <a:r>
              <a:rPr sz="1000" spc="-110" dirty="0">
                <a:latin typeface="Arial MT"/>
                <a:cs typeface="Arial MT"/>
              </a:rPr>
              <a:t>0</a:t>
            </a:r>
            <a:r>
              <a:rPr sz="1000" spc="-105" dirty="0">
                <a:latin typeface="Arial MT"/>
                <a:cs typeface="Arial MT"/>
              </a:rPr>
              <a:t>4</a:t>
            </a:r>
            <a:r>
              <a:rPr sz="1000" spc="-65" dirty="0">
                <a:latin typeface="Arial MT"/>
                <a:cs typeface="Arial MT"/>
              </a:rPr>
              <a:t>)</a:t>
            </a:r>
            <a:r>
              <a:rPr sz="1000" spc="-55" dirty="0">
                <a:latin typeface="Arial MT"/>
                <a:cs typeface="Arial MT"/>
              </a:rPr>
              <a:t>.</a:t>
            </a:r>
            <a:endParaRPr sz="1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1" y="2066543"/>
            <a:ext cx="7417307" cy="372465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051807" y="6264960"/>
            <a:ext cx="45440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95" dirty="0">
                <a:latin typeface="Arial MT"/>
                <a:cs typeface="Arial MT"/>
              </a:rPr>
              <a:t>Österlund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-95" dirty="0">
                <a:latin typeface="Arial MT"/>
                <a:cs typeface="Arial MT"/>
              </a:rPr>
              <a:t>P,</a:t>
            </a:r>
            <a:r>
              <a:rPr sz="1000" spc="-45" dirty="0">
                <a:latin typeface="Arial MT"/>
                <a:cs typeface="Arial MT"/>
              </a:rPr>
              <a:t> </a:t>
            </a:r>
            <a:r>
              <a:rPr sz="1000" i="1" spc="-80" dirty="0"/>
              <a:t>et</a:t>
            </a:r>
            <a:r>
              <a:rPr sz="1000" i="1" spc="-60" dirty="0"/>
              <a:t> </a:t>
            </a:r>
            <a:r>
              <a:rPr sz="1000" i="1" spc="-70" dirty="0"/>
              <a:t>al.</a:t>
            </a:r>
            <a:r>
              <a:rPr sz="1000" i="1" spc="-60" dirty="0"/>
              <a:t> </a:t>
            </a:r>
            <a:r>
              <a:rPr sz="1000" spc="-100" dirty="0">
                <a:latin typeface="Arial MT"/>
                <a:cs typeface="Arial MT"/>
              </a:rPr>
              <a:t>Br</a:t>
            </a:r>
            <a:r>
              <a:rPr sz="1000" spc="-30" dirty="0">
                <a:latin typeface="Arial MT"/>
                <a:cs typeface="Arial MT"/>
              </a:rPr>
              <a:t> </a:t>
            </a:r>
            <a:r>
              <a:rPr sz="1000" spc="-95" dirty="0">
                <a:latin typeface="Arial MT"/>
                <a:cs typeface="Arial MT"/>
              </a:rPr>
              <a:t>J</a:t>
            </a:r>
            <a:r>
              <a:rPr sz="1000" spc="-50" dirty="0">
                <a:latin typeface="Arial MT"/>
                <a:cs typeface="Arial MT"/>
              </a:rPr>
              <a:t> </a:t>
            </a:r>
            <a:r>
              <a:rPr sz="1000" spc="-105" dirty="0">
                <a:latin typeface="Arial MT"/>
                <a:cs typeface="Arial MT"/>
              </a:rPr>
              <a:t>Cancer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-95" dirty="0">
                <a:latin typeface="Arial MT"/>
                <a:cs typeface="Arial MT"/>
              </a:rPr>
              <a:t>2011;104(4):599–604.</a:t>
            </a:r>
            <a:r>
              <a:rPr sz="1000" spc="-85" dirty="0">
                <a:latin typeface="Arial MT"/>
                <a:cs typeface="Arial MT"/>
              </a:rPr>
              <a:t> Distributed</a:t>
            </a:r>
            <a:r>
              <a:rPr sz="1000" spc="-60" dirty="0">
                <a:latin typeface="Arial MT"/>
                <a:cs typeface="Arial MT"/>
              </a:rPr>
              <a:t> </a:t>
            </a:r>
            <a:r>
              <a:rPr sz="1000" spc="-100" dirty="0">
                <a:latin typeface="Arial MT"/>
                <a:cs typeface="Arial MT"/>
              </a:rPr>
              <a:t>under</a:t>
            </a:r>
            <a:r>
              <a:rPr sz="1000" spc="-80" dirty="0">
                <a:latin typeface="Arial MT"/>
                <a:cs typeface="Arial MT"/>
              </a:rPr>
              <a:t> </a:t>
            </a:r>
            <a:r>
              <a:rPr sz="1000" spc="-105" dirty="0">
                <a:latin typeface="Arial MT"/>
                <a:cs typeface="Arial MT"/>
              </a:rPr>
              <a:t>a</a:t>
            </a:r>
            <a:r>
              <a:rPr sz="1000" spc="-50" dirty="0">
                <a:latin typeface="Arial MT"/>
                <a:cs typeface="Arial MT"/>
              </a:rPr>
              <a:t> </a:t>
            </a:r>
            <a:r>
              <a:rPr sz="1000" spc="-85" dirty="0">
                <a:latin typeface="Arial MT"/>
                <a:cs typeface="Arial MT"/>
              </a:rPr>
              <a:t>creative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-120" dirty="0">
                <a:latin typeface="Arial MT"/>
                <a:cs typeface="Arial MT"/>
              </a:rPr>
              <a:t>common</a:t>
            </a:r>
            <a:r>
              <a:rPr sz="1000" spc="-60" dirty="0">
                <a:latin typeface="Arial MT"/>
                <a:cs typeface="Arial MT"/>
              </a:rPr>
              <a:t> </a:t>
            </a:r>
            <a:r>
              <a:rPr sz="1000" spc="-90" dirty="0">
                <a:latin typeface="Arial MT"/>
                <a:cs typeface="Arial MT"/>
              </a:rPr>
              <a:t>license</a:t>
            </a:r>
            <a:endParaRPr sz="1000">
              <a:latin typeface="Arial MT"/>
              <a:cs typeface="Arial MT"/>
            </a:endParaRPr>
          </a:p>
          <a:p>
            <a:pPr marL="12700">
              <a:spcBef>
                <a:spcPts val="5"/>
              </a:spcBef>
            </a:pPr>
            <a:r>
              <a:rPr sz="1000" spc="-85" dirty="0">
                <a:latin typeface="Arial MT"/>
                <a:cs typeface="Arial MT"/>
                <a:hlinkClick r:id="rId3"/>
              </a:rPr>
              <a:t>http://creativecommons.org/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A2CE8D4-A038-4E1E-B600-D77D88693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>
                <a:latin typeface="+mn-lt"/>
                <a:cs typeface="Arial MT"/>
              </a:rPr>
              <a:t>Hypertension and efficacy of </a:t>
            </a:r>
            <a:r>
              <a:rPr lang="en-150" dirty="0" err="1">
                <a:latin typeface="+mn-lt"/>
                <a:cs typeface="Arial MT"/>
              </a:rPr>
              <a:t>bevacizumab+ChT</a:t>
            </a:r>
            <a:r>
              <a:rPr lang="en-150" dirty="0">
                <a:latin typeface="+mn-lt"/>
                <a:cs typeface="Arial MT"/>
              </a:rPr>
              <a:t> in mCRC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E3325E-00F1-4DE1-B047-5FD975263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8"/>
          <a:stretch/>
        </p:blipFill>
        <p:spPr>
          <a:xfrm>
            <a:off x="1518863" y="0"/>
            <a:ext cx="9154274" cy="686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560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53FE64F-0B8D-4546-BC71-83219D04C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150" sz="4000" dirty="0">
                <a:latin typeface="+mn-lt"/>
              </a:rPr>
              <a:t>Endocrine </a:t>
            </a:r>
            <a:r>
              <a:rPr lang="en-150" sz="4000" dirty="0" err="1">
                <a:latin typeface="+mn-lt"/>
              </a:rPr>
              <a:t>irAEs</a:t>
            </a:r>
            <a:r>
              <a:rPr lang="en-150" sz="4000" dirty="0">
                <a:latin typeface="+mn-lt"/>
              </a:rPr>
              <a:t> are associated with improved survival in lung cancer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46304-FA7A-4A85-92BA-7E7FAC8D9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0" r="5861" b="5847"/>
          <a:stretch/>
        </p:blipFill>
        <p:spPr>
          <a:xfrm>
            <a:off x="3768811" y="1921910"/>
            <a:ext cx="8458031" cy="4159476"/>
          </a:xfrm>
          <a:prstGeom prst="rect">
            <a:avLst/>
          </a:prstGeom>
        </p:spPr>
      </p:pic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8C3BABBB-5DBD-4867-80C3-E8770356D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43" y="1921910"/>
            <a:ext cx="292240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150" b="1" dirty="0" err="1"/>
              <a:t>mOS</a:t>
            </a:r>
            <a:r>
              <a:rPr lang="en-150" sz="2800" b="1" dirty="0"/>
              <a:t>: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150" b="1" dirty="0"/>
              <a:t>With endocrine</a:t>
            </a:r>
            <a:r>
              <a:rPr lang="en-US" b="1" dirty="0"/>
              <a:t> </a:t>
            </a:r>
            <a:r>
              <a:rPr lang="en-US" b="1" dirty="0" err="1"/>
              <a:t>irAE</a:t>
            </a:r>
            <a:r>
              <a:rPr lang="en-150" b="1" dirty="0"/>
              <a:t>: 31.6</a:t>
            </a:r>
            <a:r>
              <a:rPr lang="en-US" b="1" dirty="0"/>
              <a:t> months</a:t>
            </a:r>
            <a:endParaRPr lang="en-150" b="1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150" b="1" dirty="0"/>
              <a:t>Without endocrine </a:t>
            </a:r>
            <a:r>
              <a:rPr lang="en-150" b="1" dirty="0" err="1"/>
              <a:t>irAE</a:t>
            </a:r>
            <a:r>
              <a:rPr lang="en-150" b="1" dirty="0"/>
              <a:t>: 10</a:t>
            </a:r>
            <a:r>
              <a:rPr lang="en-US" b="1" dirty="0"/>
              <a:t>.8 months</a:t>
            </a:r>
            <a:endParaRPr lang="en-15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150" b="1" dirty="0"/>
              <a:t>Hazard ratio: </a:t>
            </a:r>
            <a:r>
              <a:rPr lang="it-IT" b="1" dirty="0"/>
              <a:t>0.36 (95% CI: 0.28 - 0.46, p =1.56</a:t>
            </a:r>
            <a:r>
              <a:rPr lang="en-150" b="1" dirty="0"/>
              <a:t> </a:t>
            </a:r>
            <a:r>
              <a:rPr lang="it-IT" b="1" dirty="0"/>
              <a:t>× 10</a:t>
            </a:r>
            <a:r>
              <a:rPr lang="it-IT" b="1" baseline="30000" dirty="0"/>
              <a:t>-15</a:t>
            </a:r>
            <a:r>
              <a:rPr lang="it-IT" b="1" dirty="0"/>
              <a:t>)</a:t>
            </a:r>
            <a:endParaRPr lang="en-150" b="1" dirty="0"/>
          </a:p>
        </p:txBody>
      </p:sp>
    </p:spTree>
    <p:extLst>
      <p:ext uri="{BB962C8B-B14F-4D97-AF65-F5344CB8AC3E}">
        <p14:creationId xmlns:p14="http://schemas.microsoft.com/office/powerpoint/2010/main" val="3571145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91DD6B-D343-4387-8ED9-5485FB9F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kern="0" dirty="0">
                <a:latin typeface="+mn-lt"/>
                <a:cs typeface="Arial MT"/>
              </a:rPr>
              <a:t>Targeted therapy in selected tumors failed so far</a:t>
            </a:r>
            <a:endParaRPr lang="en-US" kern="0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701F69-9C92-4575-A43C-3BEB081AA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700" marR="5080">
              <a:spcBef>
                <a:spcPts val="105"/>
              </a:spcBef>
            </a:pPr>
            <a:r>
              <a:rPr lang="en-US" sz="2800" kern="0" dirty="0"/>
              <a:t>The example of pancreatic cancer: </a:t>
            </a:r>
            <a:endParaRPr lang="el-GR" sz="2800" kern="0" dirty="0"/>
          </a:p>
          <a:p>
            <a:pPr marL="0" marR="5080" indent="0">
              <a:spcBef>
                <a:spcPts val="105"/>
              </a:spcBef>
              <a:buNone/>
            </a:pPr>
            <a:r>
              <a:rPr lang="el-GR" sz="2800" kern="0" dirty="0"/>
              <a:t>	</a:t>
            </a:r>
            <a:r>
              <a:rPr lang="en-US" sz="2800" kern="0" dirty="0"/>
              <a:t>&gt;30 </a:t>
            </a:r>
            <a:r>
              <a:rPr lang="en-US" sz="2800" kern="0" dirty="0" err="1"/>
              <a:t>randomised</a:t>
            </a:r>
            <a:r>
              <a:rPr lang="en-US" sz="2800" kern="0" dirty="0"/>
              <a:t> trials failed to show survival advantage</a:t>
            </a:r>
          </a:p>
          <a:p>
            <a:pPr>
              <a:spcBef>
                <a:spcPts val="5"/>
              </a:spcBef>
            </a:pPr>
            <a:endParaRPr lang="en-US" sz="3600" kern="0" dirty="0"/>
          </a:p>
          <a:p>
            <a:pPr marL="12700" marR="794385">
              <a:lnSpc>
                <a:spcPct val="100000"/>
              </a:lnSpc>
            </a:pPr>
            <a:r>
              <a:rPr lang="en-US" sz="2800" kern="0" dirty="0">
                <a:cs typeface="Arial MT"/>
              </a:rPr>
              <a:t>Absence of effective biomarkers for screening and early detection</a:t>
            </a:r>
            <a:endParaRPr lang="el-GR" sz="2800" kern="0" dirty="0">
              <a:cs typeface="Arial MT"/>
            </a:endParaRPr>
          </a:p>
          <a:p>
            <a:pPr marL="12700" marR="794385">
              <a:lnSpc>
                <a:spcPct val="100000"/>
              </a:lnSpc>
            </a:pPr>
            <a:r>
              <a:rPr lang="en-US" sz="2800" kern="0" dirty="0">
                <a:cs typeface="Arial MT"/>
              </a:rPr>
              <a:t>Aggressive </a:t>
            </a:r>
            <a:r>
              <a:rPr lang="en-US" sz="2800" kern="0" dirty="0" err="1">
                <a:cs typeface="Arial MT"/>
              </a:rPr>
              <a:t>behaviour</a:t>
            </a:r>
            <a:r>
              <a:rPr lang="en-US" sz="2800" kern="0" dirty="0">
                <a:cs typeface="Arial MT"/>
              </a:rPr>
              <a:t> and resistance to the currently available</a:t>
            </a:r>
            <a:r>
              <a:rPr lang="el-GR" sz="2800" kern="0" dirty="0">
                <a:cs typeface="Arial MT"/>
              </a:rPr>
              <a:t> </a:t>
            </a:r>
            <a:r>
              <a:rPr lang="en-US" sz="2800" kern="0" dirty="0">
                <a:cs typeface="Arial MT"/>
              </a:rPr>
              <a:t>chemotherapy</a:t>
            </a:r>
            <a:endParaRPr lang="el-GR" sz="2800" kern="0" dirty="0">
              <a:cs typeface="Arial MT"/>
            </a:endParaRPr>
          </a:p>
          <a:p>
            <a:pPr marL="12700" marR="794385">
              <a:lnSpc>
                <a:spcPct val="100000"/>
              </a:lnSpc>
            </a:pPr>
            <a:r>
              <a:rPr lang="en-US" sz="2800" kern="0" dirty="0">
                <a:cs typeface="Arial MT"/>
              </a:rPr>
              <a:t>Inter-/intra- </a:t>
            </a:r>
            <a:r>
              <a:rPr lang="en-US" sz="2800" kern="0" dirty="0" err="1">
                <a:cs typeface="Arial MT"/>
              </a:rPr>
              <a:t>tumour</a:t>
            </a:r>
            <a:r>
              <a:rPr lang="en-US" sz="2800" kern="0" dirty="0">
                <a:cs typeface="Arial MT"/>
              </a:rPr>
              <a:t> genetic </a:t>
            </a:r>
            <a:r>
              <a:rPr lang="en-US" sz="2800" kern="0" dirty="0" err="1">
                <a:cs typeface="Arial MT"/>
              </a:rPr>
              <a:t>heterogeneit</a:t>
            </a:r>
            <a:r>
              <a:rPr lang="en-150" sz="2800" kern="0" dirty="0">
                <a:cs typeface="Arial MT"/>
              </a:rPr>
              <a:t>y</a:t>
            </a:r>
            <a:endParaRPr lang="en-US" sz="2800" kern="0" dirty="0"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3f9441c0c2_0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Who will benefit from targeted therapy?</a:t>
            </a:r>
            <a:endParaRPr/>
          </a:p>
        </p:txBody>
      </p:sp>
      <p:sp>
        <p:nvSpPr>
          <p:cNvPr id="238" name="Google Shape;238;g23f9441c0c2_0_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dirty="0"/>
              <a:t>Biomarker:</a:t>
            </a:r>
            <a:endParaRPr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Organ site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Histology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Gene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Genomic alteration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RNA transcript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Protein expression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Post-translational protein modification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Multigene panels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D680C-E8D9-47B5-A17B-45CCCCD36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700" marR="725805">
              <a:lnSpc>
                <a:spcPct val="100000"/>
              </a:lnSpc>
              <a:spcBef>
                <a:spcPts val="0"/>
              </a:spcBef>
            </a:pPr>
            <a:r>
              <a:rPr lang="en-US" sz="2800" kern="0" dirty="0">
                <a:cs typeface="Arial MT"/>
              </a:rPr>
              <a:t>Brain metastasis are more frequently seen as systemic control through targeted therapies improves</a:t>
            </a:r>
            <a:endParaRPr lang="el-GR" sz="2800" kern="0" dirty="0">
              <a:cs typeface="Arial MT"/>
            </a:endParaRPr>
          </a:p>
          <a:p>
            <a:pPr marL="0" marR="725805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kern="0" dirty="0">
              <a:cs typeface="Arial M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150" sz="2800" kern="0" dirty="0">
                <a:cs typeface="Arial MT"/>
              </a:rPr>
              <a:t>Antibodies and some small molecules do not pass the blood-brain barrier</a:t>
            </a:r>
            <a:endParaRPr lang="el-GR" sz="2800" kern="0" dirty="0">
              <a:cs typeface="Arial M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150" sz="2800" kern="0" dirty="0">
              <a:cs typeface="Arial M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kern="0" dirty="0">
                <a:cs typeface="Arial MT"/>
              </a:rPr>
              <a:t>Major clinical problem in patients with advanced breast cancer, lung cancer, melanoma</a:t>
            </a:r>
            <a:r>
              <a:rPr lang="en-150" sz="2800" kern="0" dirty="0">
                <a:cs typeface="Arial MT"/>
              </a:rPr>
              <a:t> </a:t>
            </a:r>
            <a:r>
              <a:rPr lang="en-US" sz="2800" kern="0" dirty="0">
                <a:cs typeface="Arial MT"/>
              </a:rPr>
              <a:t>and renal cell carcinoma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A2E9C9-DD51-4E08-B923-C87B803CB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>
                <a:latin typeface="+mn-lt"/>
              </a:rPr>
              <a:t>Targeted therapy and brain metastases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8FED296-AD07-4473-AF61-4497D4958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7550" y="0"/>
            <a:ext cx="9776899" cy="6858000"/>
          </a:xfrm>
        </p:spPr>
      </p:pic>
    </p:spTree>
    <p:extLst>
      <p:ext uri="{BB962C8B-B14F-4D97-AF65-F5344CB8AC3E}">
        <p14:creationId xmlns:p14="http://schemas.microsoft.com/office/powerpoint/2010/main" val="37517410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202218-9C7D-4BFC-822F-85E06486D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69897"/>
            <a:ext cx="12110539" cy="498810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5D7D4198-DC26-47C2-9762-821E1A66B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 err="1">
                <a:latin typeface="+mn-lt"/>
              </a:rPr>
              <a:t>Alectinib</a:t>
            </a:r>
            <a:r>
              <a:rPr lang="en-150" dirty="0">
                <a:latin typeface="+mn-lt"/>
              </a:rPr>
              <a:t> vs. </a:t>
            </a:r>
            <a:r>
              <a:rPr lang="en-150" dirty="0" err="1">
                <a:latin typeface="+mn-lt"/>
              </a:rPr>
              <a:t>crizotinib</a:t>
            </a:r>
            <a:r>
              <a:rPr lang="en-150" dirty="0">
                <a:latin typeface="+mn-lt"/>
              </a:rPr>
              <a:t> for patients with brain metastases</a:t>
            </a:r>
            <a:br>
              <a:rPr lang="en-150" dirty="0">
                <a:latin typeface="+mn-lt"/>
              </a:rPr>
            </a:br>
            <a:r>
              <a:rPr lang="en-150" dirty="0">
                <a:latin typeface="+mn-lt"/>
              </a:rPr>
              <a:t>(J-ALEX/ALEX)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2085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DE6012-85CB-447A-A78C-2A9193F8E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Assessment of response</a:t>
            </a:r>
            <a:endParaRPr lang="en-US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A093DC-9CB2-4C9F-A1B7-E1DC68811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240">
              <a:spcBef>
                <a:spcPts val="100"/>
              </a:spcBef>
            </a:pPr>
            <a:r>
              <a:rPr lang="en-US" sz="2800" kern="0" dirty="0">
                <a:cs typeface="Arial MT"/>
              </a:rPr>
              <a:t>Standard radiological evaluation of </a:t>
            </a:r>
            <a:r>
              <a:rPr lang="en-US" sz="2800" kern="0" dirty="0" err="1">
                <a:cs typeface="Arial MT"/>
              </a:rPr>
              <a:t>tumour</a:t>
            </a:r>
            <a:r>
              <a:rPr lang="en-US" sz="2800" kern="0" dirty="0">
                <a:cs typeface="Arial MT"/>
              </a:rPr>
              <a:t> responses (RECIST) to</a:t>
            </a:r>
            <a:r>
              <a:rPr lang="en-150" sz="2800" kern="0" dirty="0">
                <a:cs typeface="Arial MT"/>
              </a:rPr>
              <a:t> </a:t>
            </a:r>
            <a:r>
              <a:rPr lang="en-US" sz="2800" kern="0" dirty="0">
                <a:cs typeface="Arial MT"/>
              </a:rPr>
              <a:t>targeted therapies could be misleading in some circumstances</a:t>
            </a:r>
          </a:p>
          <a:p>
            <a:pPr marL="12700" marR="1035685">
              <a:spcBef>
                <a:spcPts val="2390"/>
              </a:spcBef>
            </a:pPr>
            <a:r>
              <a:rPr lang="en-150" sz="2800" kern="0" dirty="0">
                <a:cs typeface="Arial MT"/>
              </a:rPr>
              <a:t>O</a:t>
            </a:r>
            <a:r>
              <a:rPr lang="en-US" sz="2800" kern="0" dirty="0" err="1">
                <a:cs typeface="Arial MT"/>
              </a:rPr>
              <a:t>riginally</a:t>
            </a:r>
            <a:r>
              <a:rPr lang="en-US" sz="2800" kern="0" dirty="0">
                <a:cs typeface="Arial MT"/>
              </a:rPr>
              <a:t> developed to assess response to </a:t>
            </a:r>
            <a:r>
              <a:rPr lang="en-US" sz="2800" kern="0" dirty="0" err="1">
                <a:cs typeface="Arial MT"/>
              </a:rPr>
              <a:t>chemotherap</a:t>
            </a:r>
            <a:r>
              <a:rPr lang="en-150" sz="2800" kern="0" dirty="0">
                <a:cs typeface="Arial MT"/>
              </a:rPr>
              <a:t>y</a:t>
            </a:r>
            <a:endParaRPr lang="en-US" sz="2800" kern="0" dirty="0">
              <a:cs typeface="Arial MT"/>
            </a:endParaRPr>
          </a:p>
          <a:p>
            <a:pPr marL="12700">
              <a:spcBef>
                <a:spcPts val="1200"/>
              </a:spcBef>
            </a:pPr>
            <a:r>
              <a:rPr lang="en-150" sz="2800" kern="0" dirty="0">
                <a:cs typeface="Arial MT"/>
              </a:rPr>
              <a:t>Targeted therapy: </a:t>
            </a:r>
          </a:p>
          <a:p>
            <a:pPr marL="355600" lvl="1">
              <a:spcBef>
                <a:spcPts val="1200"/>
              </a:spcBef>
            </a:pPr>
            <a:r>
              <a:rPr lang="en-US" sz="2800" kern="0" dirty="0">
                <a:cs typeface="Arial MT"/>
              </a:rPr>
              <a:t>Prolong</a:t>
            </a:r>
            <a:r>
              <a:rPr lang="en-150" sz="2800" kern="0" dirty="0">
                <a:cs typeface="Arial MT"/>
              </a:rPr>
              <a:t>ed</a:t>
            </a:r>
            <a:r>
              <a:rPr lang="en-US" sz="2800" kern="0" dirty="0">
                <a:cs typeface="Arial MT"/>
              </a:rPr>
              <a:t> disease </a:t>
            </a:r>
            <a:r>
              <a:rPr lang="en-US" sz="2800" kern="0" dirty="0" err="1">
                <a:cs typeface="Arial MT"/>
              </a:rPr>
              <a:t>stabilisation</a:t>
            </a:r>
            <a:r>
              <a:rPr lang="en-US" sz="2800" kern="0" dirty="0">
                <a:cs typeface="Arial MT"/>
              </a:rPr>
              <a:t> rather than substantial </a:t>
            </a:r>
            <a:r>
              <a:rPr lang="en-US" sz="2800" kern="0" dirty="0" err="1">
                <a:cs typeface="Arial MT"/>
              </a:rPr>
              <a:t>tumour</a:t>
            </a:r>
            <a:r>
              <a:rPr lang="en-US" sz="2800" kern="0" dirty="0">
                <a:cs typeface="Arial MT"/>
              </a:rPr>
              <a:t> regression</a:t>
            </a:r>
            <a:endParaRPr lang="en-150" sz="2800" kern="0" dirty="0">
              <a:cs typeface="Arial MT"/>
            </a:endParaRPr>
          </a:p>
          <a:p>
            <a:pPr marL="355600" lvl="1">
              <a:spcBef>
                <a:spcPts val="1200"/>
              </a:spcBef>
            </a:pPr>
            <a:r>
              <a:rPr lang="en-150" sz="2800" kern="0" dirty="0">
                <a:cs typeface="Arial MT"/>
              </a:rPr>
              <a:t>C</a:t>
            </a:r>
            <a:r>
              <a:rPr lang="en-US" sz="2800" kern="0" dirty="0" err="1">
                <a:cs typeface="Arial MT"/>
              </a:rPr>
              <a:t>hanges</a:t>
            </a:r>
            <a:r>
              <a:rPr lang="en-US" sz="2800" kern="0" dirty="0">
                <a:cs typeface="Arial MT"/>
              </a:rPr>
              <a:t> in </a:t>
            </a:r>
            <a:r>
              <a:rPr lang="en-US" sz="2800" kern="0" dirty="0" err="1">
                <a:cs typeface="Arial MT"/>
              </a:rPr>
              <a:t>tumour</a:t>
            </a:r>
            <a:r>
              <a:rPr lang="en-US" sz="2800" kern="0" dirty="0">
                <a:cs typeface="Arial MT"/>
              </a:rPr>
              <a:t> density</a:t>
            </a:r>
            <a:endParaRPr lang="en-150" sz="2800" kern="0" dirty="0">
              <a:cs typeface="Arial MT"/>
            </a:endParaRPr>
          </a:p>
          <a:p>
            <a:pPr marL="355600" lvl="1">
              <a:spcBef>
                <a:spcPts val="1200"/>
              </a:spcBef>
            </a:pPr>
            <a:r>
              <a:rPr lang="en-US" sz="2800" kern="0" dirty="0">
                <a:cs typeface="Arial MT"/>
              </a:rPr>
              <a:t>Development of new response evaluation criteria </a:t>
            </a:r>
            <a:r>
              <a:rPr lang="en-150" sz="2800" kern="0" dirty="0">
                <a:cs typeface="Arial MT"/>
              </a:rPr>
              <a:t>may be</a:t>
            </a:r>
            <a:r>
              <a:rPr lang="en-US" sz="2800" kern="0" dirty="0">
                <a:cs typeface="Arial MT"/>
              </a:rPr>
              <a:t> needed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9939" y="365799"/>
            <a:ext cx="8130221" cy="520014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kern="0" spc="-100" dirty="0">
                <a:latin typeface="+mn-lt"/>
              </a:rPr>
              <a:t>DRAWBACKS OF STANDARD RESPONSE CRITERIA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9940" y="1105358"/>
            <a:ext cx="63792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15" dirty="0">
                <a:solidFill>
                  <a:srgbClr val="810F4F"/>
                </a:solidFill>
                <a:latin typeface="Arial MT"/>
                <a:cs typeface="Arial MT"/>
              </a:rPr>
              <a:t>With</a:t>
            </a:r>
            <a:r>
              <a:rPr sz="2400" spc="-105" dirty="0">
                <a:solidFill>
                  <a:srgbClr val="810F4F"/>
                </a:solidFill>
                <a:latin typeface="Arial MT"/>
                <a:cs typeface="Arial MT"/>
              </a:rPr>
              <a:t> </a:t>
            </a:r>
            <a:r>
              <a:rPr lang="en-150" sz="2400" spc="-105" dirty="0">
                <a:solidFill>
                  <a:srgbClr val="810F4F"/>
                </a:solidFill>
                <a:latin typeface="Arial MT"/>
                <a:cs typeface="Arial MT"/>
              </a:rPr>
              <a:t>immunotherapy: </a:t>
            </a:r>
            <a:r>
              <a:rPr lang="en-150" sz="2400" spc="-105" dirty="0" err="1">
                <a:solidFill>
                  <a:srgbClr val="810F4F"/>
                </a:solidFill>
                <a:latin typeface="Arial MT"/>
                <a:cs typeface="Arial MT"/>
              </a:rPr>
              <a:t>Pseudoprogression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01718" y="1813051"/>
            <a:ext cx="275653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95" dirty="0">
                <a:solidFill>
                  <a:srgbClr val="FFFFFF"/>
                </a:solidFill>
              </a:rPr>
              <a:t>S</a:t>
            </a:r>
            <a:r>
              <a:rPr sz="1600" b="1" spc="-175" dirty="0">
                <a:solidFill>
                  <a:srgbClr val="FFFFFF"/>
                </a:solidFill>
              </a:rPr>
              <a:t>o</a:t>
            </a:r>
            <a:r>
              <a:rPr sz="1600" b="1" spc="-120" dirty="0">
                <a:solidFill>
                  <a:srgbClr val="FFFFFF"/>
                </a:solidFill>
              </a:rPr>
              <a:t>r</a:t>
            </a:r>
            <a:r>
              <a:rPr sz="1600" b="1" spc="-150" dirty="0">
                <a:solidFill>
                  <a:srgbClr val="FFFFFF"/>
                </a:solidFill>
              </a:rPr>
              <a:t>afe</a:t>
            </a:r>
            <a:r>
              <a:rPr sz="1600" b="1" spc="-175" dirty="0">
                <a:solidFill>
                  <a:srgbClr val="FFFFFF"/>
                </a:solidFill>
              </a:rPr>
              <a:t>n</a:t>
            </a:r>
            <a:r>
              <a:rPr sz="1600" b="1" spc="-90" dirty="0">
                <a:solidFill>
                  <a:srgbClr val="FFFFFF"/>
                </a:solidFill>
              </a:rPr>
              <a:t>i</a:t>
            </a:r>
            <a:r>
              <a:rPr sz="1600" b="1" spc="-180" dirty="0">
                <a:solidFill>
                  <a:srgbClr val="FFFFFF"/>
                </a:solidFill>
              </a:rPr>
              <a:t>b</a:t>
            </a:r>
            <a:r>
              <a:rPr sz="1600" b="1" spc="-100" dirty="0">
                <a:solidFill>
                  <a:srgbClr val="FFFFFF"/>
                </a:solidFill>
              </a:rPr>
              <a:t> t</a:t>
            </a:r>
            <a:r>
              <a:rPr sz="1600" b="1" spc="-125" dirty="0">
                <a:solidFill>
                  <a:srgbClr val="FFFFFF"/>
                </a:solidFill>
              </a:rPr>
              <a:t>r</a:t>
            </a:r>
            <a:r>
              <a:rPr sz="1600" b="1" spc="-170" dirty="0">
                <a:solidFill>
                  <a:srgbClr val="FFFFFF"/>
                </a:solidFill>
              </a:rPr>
              <a:t>e</a:t>
            </a:r>
            <a:r>
              <a:rPr sz="1600" b="1" spc="-160" dirty="0">
                <a:solidFill>
                  <a:srgbClr val="FFFFFF"/>
                </a:solidFill>
              </a:rPr>
              <a:t>a</a:t>
            </a:r>
            <a:r>
              <a:rPr sz="1600" b="1" spc="-175" dirty="0">
                <a:solidFill>
                  <a:srgbClr val="FFFFFF"/>
                </a:solidFill>
              </a:rPr>
              <a:t>tmen</a:t>
            </a:r>
            <a:r>
              <a:rPr sz="1600" b="1" spc="-100" dirty="0">
                <a:solidFill>
                  <a:srgbClr val="FFFFFF"/>
                </a:solidFill>
              </a:rPr>
              <a:t>t</a:t>
            </a:r>
            <a:r>
              <a:rPr sz="1600" b="1" spc="-90" dirty="0">
                <a:solidFill>
                  <a:srgbClr val="FFFFFF"/>
                </a:solidFill>
              </a:rPr>
              <a:t> </a:t>
            </a:r>
            <a:r>
              <a:rPr sz="1600" b="1" spc="-150" dirty="0">
                <a:solidFill>
                  <a:srgbClr val="FFFFFF"/>
                </a:solidFill>
              </a:rPr>
              <a:t>(400</a:t>
            </a:r>
            <a:r>
              <a:rPr sz="1600" b="1" spc="-90" dirty="0">
                <a:solidFill>
                  <a:srgbClr val="FFFFFF"/>
                </a:solidFill>
              </a:rPr>
              <a:t> </a:t>
            </a:r>
            <a:r>
              <a:rPr sz="1600" b="1" spc="-220" dirty="0">
                <a:solidFill>
                  <a:srgbClr val="FFFFFF"/>
                </a:solidFill>
              </a:rPr>
              <a:t>mg</a:t>
            </a:r>
            <a:r>
              <a:rPr sz="1600" b="1" spc="-80" dirty="0">
                <a:solidFill>
                  <a:srgbClr val="FFFFFF"/>
                </a:solidFill>
              </a:rPr>
              <a:t> </a:t>
            </a:r>
            <a:r>
              <a:rPr sz="1600" b="1" spc="-130" dirty="0">
                <a:solidFill>
                  <a:srgbClr val="FFFFFF"/>
                </a:solidFill>
              </a:rPr>
              <a:t>b.</a:t>
            </a:r>
            <a:r>
              <a:rPr sz="1600" b="1" spc="-95" dirty="0">
                <a:solidFill>
                  <a:srgbClr val="FFFFFF"/>
                </a:solidFill>
              </a:rPr>
              <a:t>i</a:t>
            </a:r>
            <a:r>
              <a:rPr sz="1600" b="1" spc="-110" dirty="0">
                <a:solidFill>
                  <a:srgbClr val="FFFFFF"/>
                </a:solidFill>
              </a:rPr>
              <a:t>.d.)</a:t>
            </a:r>
            <a:endParaRPr sz="16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EF3847-EA64-4C76-9911-B4627FBBA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79" y="1556229"/>
            <a:ext cx="7770042" cy="528224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9939" y="365799"/>
            <a:ext cx="8130221" cy="520014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kern="0" spc="-100" dirty="0">
                <a:latin typeface="+mn-lt"/>
              </a:rPr>
              <a:t>DRAWBACKS OF STANDARD RESPONSE CRITERIA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59940" y="1105358"/>
            <a:ext cx="63792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15" dirty="0">
                <a:solidFill>
                  <a:srgbClr val="810F4F"/>
                </a:solidFill>
                <a:latin typeface="Arial MT"/>
                <a:cs typeface="Arial MT"/>
              </a:rPr>
              <a:t>With</a:t>
            </a:r>
            <a:r>
              <a:rPr sz="2400" spc="-105" dirty="0">
                <a:solidFill>
                  <a:srgbClr val="810F4F"/>
                </a:solidFill>
                <a:latin typeface="Arial MT"/>
                <a:cs typeface="Arial MT"/>
              </a:rPr>
              <a:t> </a:t>
            </a:r>
            <a:r>
              <a:rPr sz="2400" spc="-204" dirty="0">
                <a:solidFill>
                  <a:srgbClr val="810F4F"/>
                </a:solidFill>
                <a:latin typeface="Arial MT"/>
                <a:cs typeface="Arial MT"/>
              </a:rPr>
              <a:t>targeted</a:t>
            </a:r>
            <a:r>
              <a:rPr sz="2400" spc="-90" dirty="0">
                <a:solidFill>
                  <a:srgbClr val="810F4F"/>
                </a:solidFill>
                <a:latin typeface="Arial MT"/>
                <a:cs typeface="Arial MT"/>
              </a:rPr>
              <a:t> </a:t>
            </a:r>
            <a:r>
              <a:rPr sz="2400" spc="-210" dirty="0">
                <a:solidFill>
                  <a:srgbClr val="810F4F"/>
                </a:solidFill>
                <a:latin typeface="Arial MT"/>
                <a:cs typeface="Arial MT"/>
              </a:rPr>
              <a:t>agents:</a:t>
            </a:r>
            <a:r>
              <a:rPr sz="2400" spc="-90" dirty="0">
                <a:solidFill>
                  <a:srgbClr val="810F4F"/>
                </a:solidFill>
                <a:latin typeface="Arial MT"/>
                <a:cs typeface="Arial MT"/>
              </a:rPr>
              <a:t> </a:t>
            </a:r>
            <a:r>
              <a:rPr sz="2400" spc="-229" dirty="0">
                <a:solidFill>
                  <a:srgbClr val="810F4F"/>
                </a:solidFill>
                <a:latin typeface="Arial MT"/>
                <a:cs typeface="Arial MT"/>
              </a:rPr>
              <a:t>tumour</a:t>
            </a:r>
            <a:r>
              <a:rPr sz="2400" spc="-95" dirty="0">
                <a:solidFill>
                  <a:srgbClr val="810F4F"/>
                </a:solidFill>
                <a:latin typeface="Arial MT"/>
                <a:cs typeface="Arial MT"/>
              </a:rPr>
              <a:t> </a:t>
            </a:r>
            <a:r>
              <a:rPr sz="2400" spc="-240" dirty="0">
                <a:solidFill>
                  <a:srgbClr val="810F4F"/>
                </a:solidFill>
                <a:latin typeface="Arial MT"/>
                <a:cs typeface="Arial MT"/>
              </a:rPr>
              <a:t>volume</a:t>
            </a:r>
            <a:r>
              <a:rPr sz="2400" spc="-80" dirty="0">
                <a:solidFill>
                  <a:srgbClr val="810F4F"/>
                </a:solidFill>
                <a:latin typeface="Arial MT"/>
                <a:cs typeface="Arial MT"/>
              </a:rPr>
              <a:t> </a:t>
            </a:r>
            <a:r>
              <a:rPr sz="2400" i="1" spc="-185" dirty="0">
                <a:solidFill>
                  <a:srgbClr val="810F4F"/>
                </a:solidFill>
              </a:rPr>
              <a:t>vs.</a:t>
            </a:r>
            <a:r>
              <a:rPr sz="2400" i="1" spc="-105" dirty="0">
                <a:solidFill>
                  <a:srgbClr val="810F4F"/>
                </a:solidFill>
              </a:rPr>
              <a:t> </a:t>
            </a:r>
            <a:r>
              <a:rPr sz="2400" spc="-229" dirty="0">
                <a:solidFill>
                  <a:srgbClr val="810F4F"/>
                </a:solidFill>
                <a:latin typeface="Arial MT"/>
                <a:cs typeface="Arial MT"/>
              </a:rPr>
              <a:t>tumour</a:t>
            </a:r>
            <a:r>
              <a:rPr sz="2400" spc="-114" dirty="0">
                <a:solidFill>
                  <a:srgbClr val="810F4F"/>
                </a:solidFill>
                <a:latin typeface="Arial MT"/>
                <a:cs typeface="Arial MT"/>
              </a:rPr>
              <a:t> </a:t>
            </a:r>
            <a:r>
              <a:rPr sz="2400" spc="-210" dirty="0">
                <a:solidFill>
                  <a:srgbClr val="810F4F"/>
                </a:solidFill>
                <a:latin typeface="Arial MT"/>
                <a:cs typeface="Arial MT"/>
              </a:rPr>
              <a:t>necrosis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980247" y="1664842"/>
            <a:ext cx="8231505" cy="2597150"/>
            <a:chOff x="455612" y="1668716"/>
            <a:chExt cx="8231505" cy="25971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395" y="2296668"/>
              <a:ext cx="2627376" cy="19690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53967" y="2296668"/>
              <a:ext cx="2467356" cy="19690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3996" y="2298192"/>
              <a:ext cx="2609088" cy="196748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68629" y="1681734"/>
              <a:ext cx="8205470" cy="538480"/>
            </a:xfrm>
            <a:custGeom>
              <a:avLst/>
              <a:gdLst/>
              <a:ahLst/>
              <a:cxnLst/>
              <a:rect l="l" t="t" r="r" b="b"/>
              <a:pathLst>
                <a:path w="8205470" h="538480">
                  <a:moveTo>
                    <a:pt x="7826248" y="0"/>
                  </a:moveTo>
                  <a:lnTo>
                    <a:pt x="7826248" y="106299"/>
                  </a:lnTo>
                  <a:lnTo>
                    <a:pt x="0" y="106299"/>
                  </a:lnTo>
                  <a:lnTo>
                    <a:pt x="0" y="431673"/>
                  </a:lnTo>
                  <a:lnTo>
                    <a:pt x="7826248" y="431673"/>
                  </a:lnTo>
                  <a:lnTo>
                    <a:pt x="7826248" y="537971"/>
                  </a:lnTo>
                  <a:lnTo>
                    <a:pt x="8205216" y="268986"/>
                  </a:lnTo>
                  <a:lnTo>
                    <a:pt x="7826248" y="0"/>
                  </a:lnTo>
                  <a:close/>
                </a:path>
              </a:pathLst>
            </a:custGeom>
            <a:solidFill>
              <a:srgbClr val="8694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8629" y="1681734"/>
              <a:ext cx="8205470" cy="538480"/>
            </a:xfrm>
            <a:custGeom>
              <a:avLst/>
              <a:gdLst/>
              <a:ahLst/>
              <a:cxnLst/>
              <a:rect l="l" t="t" r="r" b="b"/>
              <a:pathLst>
                <a:path w="8205470" h="538480">
                  <a:moveTo>
                    <a:pt x="0" y="106299"/>
                  </a:moveTo>
                  <a:lnTo>
                    <a:pt x="7826248" y="106299"/>
                  </a:lnTo>
                  <a:lnTo>
                    <a:pt x="7826248" y="0"/>
                  </a:lnTo>
                  <a:lnTo>
                    <a:pt x="8205216" y="268986"/>
                  </a:lnTo>
                  <a:lnTo>
                    <a:pt x="7826248" y="537971"/>
                  </a:lnTo>
                  <a:lnTo>
                    <a:pt x="7826248" y="431673"/>
                  </a:lnTo>
                  <a:lnTo>
                    <a:pt x="0" y="431673"/>
                  </a:lnTo>
                  <a:lnTo>
                    <a:pt x="0" y="106299"/>
                  </a:lnTo>
                  <a:close/>
                </a:path>
              </a:pathLst>
            </a:custGeom>
            <a:ln w="25908">
              <a:solidFill>
                <a:srgbClr val="616C7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601718" y="1813051"/>
            <a:ext cx="275653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95" dirty="0">
                <a:solidFill>
                  <a:srgbClr val="FFFFFF"/>
                </a:solidFill>
              </a:rPr>
              <a:t>S</a:t>
            </a:r>
            <a:r>
              <a:rPr sz="1600" b="1" spc="-175" dirty="0">
                <a:solidFill>
                  <a:srgbClr val="FFFFFF"/>
                </a:solidFill>
              </a:rPr>
              <a:t>o</a:t>
            </a:r>
            <a:r>
              <a:rPr sz="1600" b="1" spc="-120" dirty="0">
                <a:solidFill>
                  <a:srgbClr val="FFFFFF"/>
                </a:solidFill>
              </a:rPr>
              <a:t>r</a:t>
            </a:r>
            <a:r>
              <a:rPr sz="1600" b="1" spc="-150" dirty="0">
                <a:solidFill>
                  <a:srgbClr val="FFFFFF"/>
                </a:solidFill>
              </a:rPr>
              <a:t>afe</a:t>
            </a:r>
            <a:r>
              <a:rPr sz="1600" b="1" spc="-175" dirty="0">
                <a:solidFill>
                  <a:srgbClr val="FFFFFF"/>
                </a:solidFill>
              </a:rPr>
              <a:t>n</a:t>
            </a:r>
            <a:r>
              <a:rPr sz="1600" b="1" spc="-90" dirty="0">
                <a:solidFill>
                  <a:srgbClr val="FFFFFF"/>
                </a:solidFill>
              </a:rPr>
              <a:t>i</a:t>
            </a:r>
            <a:r>
              <a:rPr sz="1600" b="1" spc="-180" dirty="0">
                <a:solidFill>
                  <a:srgbClr val="FFFFFF"/>
                </a:solidFill>
              </a:rPr>
              <a:t>b</a:t>
            </a:r>
            <a:r>
              <a:rPr sz="1600" b="1" spc="-100" dirty="0">
                <a:solidFill>
                  <a:srgbClr val="FFFFFF"/>
                </a:solidFill>
              </a:rPr>
              <a:t> t</a:t>
            </a:r>
            <a:r>
              <a:rPr sz="1600" b="1" spc="-125" dirty="0">
                <a:solidFill>
                  <a:srgbClr val="FFFFFF"/>
                </a:solidFill>
              </a:rPr>
              <a:t>r</a:t>
            </a:r>
            <a:r>
              <a:rPr sz="1600" b="1" spc="-170" dirty="0">
                <a:solidFill>
                  <a:srgbClr val="FFFFFF"/>
                </a:solidFill>
              </a:rPr>
              <a:t>e</a:t>
            </a:r>
            <a:r>
              <a:rPr sz="1600" b="1" spc="-160" dirty="0">
                <a:solidFill>
                  <a:srgbClr val="FFFFFF"/>
                </a:solidFill>
              </a:rPr>
              <a:t>a</a:t>
            </a:r>
            <a:r>
              <a:rPr sz="1600" b="1" spc="-175" dirty="0">
                <a:solidFill>
                  <a:srgbClr val="FFFFFF"/>
                </a:solidFill>
              </a:rPr>
              <a:t>tmen</a:t>
            </a:r>
            <a:r>
              <a:rPr sz="1600" b="1" spc="-100" dirty="0">
                <a:solidFill>
                  <a:srgbClr val="FFFFFF"/>
                </a:solidFill>
              </a:rPr>
              <a:t>t</a:t>
            </a:r>
            <a:r>
              <a:rPr sz="1600" b="1" spc="-90" dirty="0">
                <a:solidFill>
                  <a:srgbClr val="FFFFFF"/>
                </a:solidFill>
              </a:rPr>
              <a:t> </a:t>
            </a:r>
            <a:r>
              <a:rPr sz="1600" b="1" spc="-150" dirty="0">
                <a:solidFill>
                  <a:srgbClr val="FFFFFF"/>
                </a:solidFill>
              </a:rPr>
              <a:t>(400</a:t>
            </a:r>
            <a:r>
              <a:rPr sz="1600" b="1" spc="-90" dirty="0">
                <a:solidFill>
                  <a:srgbClr val="FFFFFF"/>
                </a:solidFill>
              </a:rPr>
              <a:t> </a:t>
            </a:r>
            <a:r>
              <a:rPr sz="1600" b="1" spc="-220" dirty="0">
                <a:solidFill>
                  <a:srgbClr val="FFFFFF"/>
                </a:solidFill>
              </a:rPr>
              <a:t>mg</a:t>
            </a:r>
            <a:r>
              <a:rPr sz="1600" b="1" spc="-80" dirty="0">
                <a:solidFill>
                  <a:srgbClr val="FFFFFF"/>
                </a:solidFill>
              </a:rPr>
              <a:t> </a:t>
            </a:r>
            <a:r>
              <a:rPr sz="1600" b="1" spc="-130" dirty="0">
                <a:solidFill>
                  <a:srgbClr val="FFFFFF"/>
                </a:solidFill>
              </a:rPr>
              <a:t>b.</a:t>
            </a:r>
            <a:r>
              <a:rPr sz="1600" b="1" spc="-95" dirty="0">
                <a:solidFill>
                  <a:srgbClr val="FFFFFF"/>
                </a:solidFill>
              </a:rPr>
              <a:t>i</a:t>
            </a:r>
            <a:r>
              <a:rPr sz="1600" b="1" spc="-110" dirty="0">
                <a:solidFill>
                  <a:srgbClr val="FFFFFF"/>
                </a:solidFill>
              </a:rPr>
              <a:t>.d.)</a:t>
            </a:r>
            <a:endParaRPr sz="1600"/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1985962" y="4630802"/>
          <a:ext cx="8204199" cy="9537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4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8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4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10795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spc="-1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Baseline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R="12509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1600" b="1" spc="-8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solidFill>
                      <a:srgbClr val="1E315F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1600" b="1" spc="-9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600" b="1" spc="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solidFill>
                      <a:srgbClr val="1E31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498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b="1" spc="-9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umo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60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v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lume</a:t>
                      </a:r>
                      <a:r>
                        <a:rPr sz="1600" b="1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(c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)*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1E315F"/>
                      </a:solidFill>
                      <a:prstDash val="solid"/>
                    </a:lnL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10795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spc="-165" dirty="0">
                          <a:latin typeface="Arial MT"/>
                          <a:cs typeface="Arial MT"/>
                        </a:rPr>
                        <a:t>295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540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R="12573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spc="-165" dirty="0">
                          <a:latin typeface="Arial MT"/>
                          <a:cs typeface="Arial MT"/>
                        </a:rPr>
                        <a:t>341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5400" marB="0"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600" spc="-165" dirty="0">
                          <a:latin typeface="Arial MT"/>
                          <a:cs typeface="Arial MT"/>
                        </a:rPr>
                        <a:t>285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5400" marB="0">
                    <a:lnR w="12700">
                      <a:solidFill>
                        <a:srgbClr val="1E315F"/>
                      </a:solidFill>
                      <a:prstDash val="solid"/>
                    </a:lnR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849">
                <a:tc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b="1" spc="-9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umo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600" b="1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n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cro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6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(%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)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*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1E315F"/>
                      </a:solidFill>
                      <a:prstDash val="solid"/>
                    </a:lnL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50" dirty="0">
                          <a:latin typeface="Arial MT"/>
                          <a:cs typeface="Arial MT"/>
                        </a:rPr>
                        <a:t>2.09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32384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2509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50" dirty="0">
                          <a:latin typeface="Arial MT"/>
                          <a:cs typeface="Arial MT"/>
                        </a:rPr>
                        <a:t>53.07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32384" marB="0"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50" dirty="0">
                          <a:latin typeface="Arial MT"/>
                          <a:cs typeface="Arial MT"/>
                        </a:rPr>
                        <a:t>51.03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32384" marB="0">
                    <a:lnR w="12700">
                      <a:solidFill>
                        <a:srgbClr val="1E315F"/>
                      </a:solidFill>
                      <a:prstDash val="solid"/>
                    </a:lnR>
                    <a:lnT w="12700">
                      <a:solidFill>
                        <a:srgbClr val="1E315F"/>
                      </a:solidFill>
                      <a:prstDash val="solid"/>
                    </a:lnT>
                    <a:lnB w="12700">
                      <a:solidFill>
                        <a:srgbClr val="1E315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2056891" y="5620918"/>
            <a:ext cx="20396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14" dirty="0">
                <a:latin typeface="Arial MT"/>
                <a:cs typeface="Arial MT"/>
              </a:rPr>
              <a:t>*Ass</a:t>
            </a:r>
            <a:r>
              <a:rPr sz="1200" spc="-120" dirty="0">
                <a:latin typeface="Arial MT"/>
                <a:cs typeface="Arial MT"/>
              </a:rPr>
              <a:t>e</a:t>
            </a:r>
            <a:r>
              <a:rPr sz="1200" spc="-114" dirty="0">
                <a:latin typeface="Arial MT"/>
                <a:cs typeface="Arial MT"/>
              </a:rPr>
              <a:t>ss</a:t>
            </a:r>
            <a:r>
              <a:rPr sz="1200" spc="-120" dirty="0">
                <a:latin typeface="Arial MT"/>
                <a:cs typeface="Arial MT"/>
              </a:rPr>
              <a:t>e</a:t>
            </a:r>
            <a:r>
              <a:rPr sz="1200" spc="-125" dirty="0">
                <a:latin typeface="Arial MT"/>
                <a:cs typeface="Arial MT"/>
              </a:rPr>
              <a:t>d</a:t>
            </a:r>
            <a:r>
              <a:rPr sz="1200" spc="-80" dirty="0">
                <a:latin typeface="Arial MT"/>
                <a:cs typeface="Arial MT"/>
              </a:rPr>
              <a:t> </a:t>
            </a:r>
            <a:r>
              <a:rPr sz="1200" spc="-125" dirty="0">
                <a:latin typeface="Arial MT"/>
                <a:cs typeface="Arial MT"/>
              </a:rPr>
              <a:t>b</a:t>
            </a:r>
            <a:r>
              <a:rPr sz="1200" spc="-110" dirty="0">
                <a:latin typeface="Arial MT"/>
                <a:cs typeface="Arial MT"/>
              </a:rPr>
              <a:t>y</a:t>
            </a:r>
            <a:r>
              <a:rPr sz="1200" spc="-65" dirty="0">
                <a:latin typeface="Arial MT"/>
                <a:cs typeface="Arial MT"/>
              </a:rPr>
              <a:t> </a:t>
            </a:r>
            <a:r>
              <a:rPr sz="1200" spc="-155" dirty="0">
                <a:latin typeface="Arial MT"/>
                <a:cs typeface="Arial MT"/>
              </a:rPr>
              <a:t>mo</a:t>
            </a:r>
            <a:r>
              <a:rPr sz="1200" spc="-120" dirty="0">
                <a:latin typeface="Arial MT"/>
                <a:cs typeface="Arial MT"/>
              </a:rPr>
              <a:t>d</a:t>
            </a:r>
            <a:r>
              <a:rPr sz="1200" spc="-75" dirty="0">
                <a:latin typeface="Arial MT"/>
                <a:cs typeface="Arial MT"/>
              </a:rPr>
              <a:t>ifie</a:t>
            </a:r>
            <a:r>
              <a:rPr sz="1200" spc="-125" dirty="0">
                <a:latin typeface="Arial MT"/>
                <a:cs typeface="Arial MT"/>
              </a:rPr>
              <a:t>d</a:t>
            </a:r>
            <a:r>
              <a:rPr sz="1200" spc="-55" dirty="0">
                <a:latin typeface="Arial MT"/>
                <a:cs typeface="Arial MT"/>
              </a:rPr>
              <a:t> </a:t>
            </a:r>
            <a:r>
              <a:rPr sz="1200" spc="-210" dirty="0">
                <a:latin typeface="Arial MT"/>
                <a:cs typeface="Arial MT"/>
              </a:rPr>
              <a:t>W</a:t>
            </a:r>
            <a:r>
              <a:rPr sz="1200" spc="-165" dirty="0">
                <a:latin typeface="Arial MT"/>
                <a:cs typeface="Arial MT"/>
              </a:rPr>
              <a:t>HO</a:t>
            </a:r>
            <a:r>
              <a:rPr sz="1200" spc="-60" dirty="0">
                <a:latin typeface="Arial MT"/>
                <a:cs typeface="Arial MT"/>
              </a:rPr>
              <a:t> </a:t>
            </a:r>
            <a:r>
              <a:rPr sz="1200" spc="-95" dirty="0">
                <a:latin typeface="Arial MT"/>
                <a:cs typeface="Arial MT"/>
              </a:rPr>
              <a:t>cr</a:t>
            </a:r>
            <a:r>
              <a:rPr sz="1200" spc="-60" dirty="0">
                <a:latin typeface="Arial MT"/>
                <a:cs typeface="Arial MT"/>
              </a:rPr>
              <a:t>it</a:t>
            </a:r>
            <a:r>
              <a:rPr sz="1200" spc="-114" dirty="0">
                <a:latin typeface="Arial MT"/>
                <a:cs typeface="Arial MT"/>
              </a:rPr>
              <a:t>e</a:t>
            </a:r>
            <a:r>
              <a:rPr sz="1200" spc="-75" dirty="0">
                <a:latin typeface="Arial MT"/>
                <a:cs typeface="Arial MT"/>
              </a:rPr>
              <a:t>r</a:t>
            </a:r>
            <a:r>
              <a:rPr sz="1200" spc="-60" dirty="0">
                <a:latin typeface="Arial MT"/>
                <a:cs typeface="Arial MT"/>
              </a:rPr>
              <a:t>i</a:t>
            </a:r>
            <a:r>
              <a:rPr sz="1200" spc="-125" dirty="0">
                <a:latin typeface="Arial MT"/>
                <a:cs typeface="Arial MT"/>
              </a:rPr>
              <a:t>a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05250" y="2963417"/>
            <a:ext cx="5314950" cy="1615440"/>
          </a:xfrm>
          <a:custGeom>
            <a:avLst/>
            <a:gdLst/>
            <a:ahLst/>
            <a:cxnLst/>
            <a:rect l="l" t="t" r="r" b="b"/>
            <a:pathLst>
              <a:path w="5314950" h="1615439">
                <a:moveTo>
                  <a:pt x="1614932" y="1579372"/>
                </a:moveTo>
                <a:lnTo>
                  <a:pt x="100749" y="65201"/>
                </a:lnTo>
                <a:lnTo>
                  <a:pt x="160020" y="53340"/>
                </a:lnTo>
                <a:lnTo>
                  <a:pt x="0" y="0"/>
                </a:lnTo>
                <a:lnTo>
                  <a:pt x="53340" y="160020"/>
                </a:lnTo>
                <a:lnTo>
                  <a:pt x="65189" y="100761"/>
                </a:lnTo>
                <a:lnTo>
                  <a:pt x="1579372" y="1614932"/>
                </a:lnTo>
                <a:lnTo>
                  <a:pt x="1614932" y="1579372"/>
                </a:lnTo>
                <a:close/>
              </a:path>
              <a:path w="5314950" h="1615439">
                <a:moveTo>
                  <a:pt x="3333242" y="1584325"/>
                </a:moveTo>
                <a:lnTo>
                  <a:pt x="2451455" y="103263"/>
                </a:lnTo>
                <a:lnTo>
                  <a:pt x="2511806" y="106299"/>
                </a:lnTo>
                <a:lnTo>
                  <a:pt x="2484475" y="88773"/>
                </a:lnTo>
                <a:lnTo>
                  <a:pt x="2369820" y="15240"/>
                </a:lnTo>
                <a:lnTo>
                  <a:pt x="2382139" y="183515"/>
                </a:lnTo>
                <a:lnTo>
                  <a:pt x="2408224" y="128955"/>
                </a:lnTo>
                <a:lnTo>
                  <a:pt x="3290062" y="1609979"/>
                </a:lnTo>
                <a:lnTo>
                  <a:pt x="3333242" y="1584325"/>
                </a:lnTo>
                <a:close/>
              </a:path>
              <a:path w="5314950" h="1615439">
                <a:moveTo>
                  <a:pt x="5314569" y="1592707"/>
                </a:moveTo>
                <a:lnTo>
                  <a:pt x="5051844" y="126390"/>
                </a:lnTo>
                <a:lnTo>
                  <a:pt x="5107178" y="150495"/>
                </a:lnTo>
                <a:lnTo>
                  <a:pt x="5076876" y="109855"/>
                </a:lnTo>
                <a:lnTo>
                  <a:pt x="5006340" y="15240"/>
                </a:lnTo>
                <a:lnTo>
                  <a:pt x="4958715" y="177038"/>
                </a:lnTo>
                <a:lnTo>
                  <a:pt x="5002314" y="135216"/>
                </a:lnTo>
                <a:lnTo>
                  <a:pt x="5265039" y="1601597"/>
                </a:lnTo>
                <a:lnTo>
                  <a:pt x="5314569" y="1592707"/>
                </a:lnTo>
                <a:close/>
              </a:path>
            </a:pathLst>
          </a:custGeom>
          <a:solidFill>
            <a:srgbClr val="E9B0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051808" y="6260389"/>
            <a:ext cx="387159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>
              <a:spcBef>
                <a:spcPts val="95"/>
              </a:spcBef>
            </a:pPr>
            <a:r>
              <a:rPr sz="1000" spc="-95" dirty="0">
                <a:latin typeface="Arial MT"/>
                <a:cs typeface="Arial MT"/>
              </a:rPr>
              <a:t>Abou-Alfa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-100" dirty="0">
                <a:latin typeface="Arial MT"/>
                <a:cs typeface="Arial MT"/>
              </a:rPr>
              <a:t>G,</a:t>
            </a:r>
            <a:r>
              <a:rPr sz="1000" spc="-65" dirty="0">
                <a:latin typeface="Arial MT"/>
                <a:cs typeface="Arial MT"/>
              </a:rPr>
              <a:t> </a:t>
            </a:r>
            <a:r>
              <a:rPr sz="1000" i="1" spc="-80" dirty="0"/>
              <a:t>et</a:t>
            </a:r>
            <a:r>
              <a:rPr sz="1000" i="1" spc="-65" dirty="0"/>
              <a:t> </a:t>
            </a:r>
            <a:r>
              <a:rPr sz="1000" i="1" spc="-70" dirty="0"/>
              <a:t>al.</a:t>
            </a:r>
            <a:r>
              <a:rPr sz="1000" i="1" spc="-50" dirty="0"/>
              <a:t> </a:t>
            </a:r>
            <a:r>
              <a:rPr sz="1000" spc="-95" dirty="0">
                <a:latin typeface="Arial MT"/>
                <a:cs typeface="Arial MT"/>
              </a:rPr>
              <a:t>J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-85" dirty="0">
                <a:latin typeface="Arial MT"/>
                <a:cs typeface="Arial MT"/>
              </a:rPr>
              <a:t>Clin</a:t>
            </a:r>
            <a:r>
              <a:rPr sz="1000" spc="-50" dirty="0">
                <a:latin typeface="Arial MT"/>
                <a:cs typeface="Arial MT"/>
              </a:rPr>
              <a:t> </a:t>
            </a:r>
            <a:r>
              <a:rPr sz="1000" spc="-100" dirty="0">
                <a:latin typeface="Arial MT"/>
                <a:cs typeface="Arial MT"/>
              </a:rPr>
              <a:t>Oncol</a:t>
            </a:r>
            <a:r>
              <a:rPr sz="1000" spc="-50" dirty="0">
                <a:latin typeface="Arial MT"/>
                <a:cs typeface="Arial MT"/>
              </a:rPr>
              <a:t> </a:t>
            </a:r>
            <a:r>
              <a:rPr sz="1000" spc="-85" dirty="0">
                <a:latin typeface="Arial MT"/>
                <a:cs typeface="Arial MT"/>
              </a:rPr>
              <a:t>24(26),</a:t>
            </a:r>
            <a:r>
              <a:rPr sz="1000" spc="-75" dirty="0">
                <a:latin typeface="Arial MT"/>
                <a:cs typeface="Arial MT"/>
              </a:rPr>
              <a:t> </a:t>
            </a:r>
            <a:r>
              <a:rPr sz="1000" spc="-100" dirty="0">
                <a:latin typeface="Arial MT"/>
                <a:cs typeface="Arial MT"/>
              </a:rPr>
              <a:t>2006:4293–300.</a:t>
            </a:r>
            <a:r>
              <a:rPr sz="1000" spc="-90" dirty="0">
                <a:latin typeface="Arial MT"/>
                <a:cs typeface="Arial MT"/>
              </a:rPr>
              <a:t> </a:t>
            </a:r>
            <a:r>
              <a:rPr sz="1000" spc="-95" dirty="0">
                <a:latin typeface="Arial MT"/>
                <a:cs typeface="Arial MT"/>
              </a:rPr>
              <a:t>Reprinted</a:t>
            </a:r>
            <a:r>
              <a:rPr sz="1000" spc="-90" dirty="0">
                <a:latin typeface="Arial MT"/>
                <a:cs typeface="Arial MT"/>
              </a:rPr>
              <a:t> </a:t>
            </a:r>
            <a:r>
              <a:rPr sz="1000" spc="-85" dirty="0">
                <a:latin typeface="Arial MT"/>
                <a:cs typeface="Arial MT"/>
              </a:rPr>
              <a:t>with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-90" dirty="0">
                <a:latin typeface="Arial MT"/>
                <a:cs typeface="Arial MT"/>
              </a:rPr>
              <a:t>permission.</a:t>
            </a:r>
            <a:endParaRPr sz="1000">
              <a:latin typeface="Arial MT"/>
              <a:cs typeface="Arial MT"/>
            </a:endParaRPr>
          </a:p>
          <a:p>
            <a:pPr marL="12700">
              <a:spcBef>
                <a:spcPts val="40"/>
              </a:spcBef>
            </a:pPr>
            <a:r>
              <a:rPr sz="1000" spc="-140" dirty="0">
                <a:latin typeface="Arial MT"/>
                <a:cs typeface="Arial MT"/>
              </a:rPr>
              <a:t>©</a:t>
            </a:r>
            <a:r>
              <a:rPr sz="1000" spc="-50" dirty="0">
                <a:latin typeface="Arial MT"/>
                <a:cs typeface="Arial MT"/>
              </a:rPr>
              <a:t> </a:t>
            </a:r>
            <a:r>
              <a:rPr sz="1000" spc="-105" dirty="0">
                <a:latin typeface="Arial MT"/>
                <a:cs typeface="Arial MT"/>
              </a:rPr>
              <a:t>2006</a:t>
            </a:r>
            <a:r>
              <a:rPr sz="1000" spc="-80" dirty="0">
                <a:latin typeface="Arial MT"/>
                <a:cs typeface="Arial MT"/>
              </a:rPr>
              <a:t> </a:t>
            </a:r>
            <a:r>
              <a:rPr sz="1000" spc="-100" dirty="0">
                <a:latin typeface="Arial MT"/>
                <a:cs typeface="Arial MT"/>
              </a:rPr>
              <a:t>American</a:t>
            </a:r>
            <a:r>
              <a:rPr sz="1000" spc="-35" dirty="0">
                <a:latin typeface="Arial MT"/>
                <a:cs typeface="Arial MT"/>
              </a:rPr>
              <a:t> </a:t>
            </a:r>
            <a:r>
              <a:rPr sz="1000" spc="-95" dirty="0">
                <a:latin typeface="Arial MT"/>
                <a:cs typeface="Arial MT"/>
              </a:rPr>
              <a:t>Society</a:t>
            </a:r>
            <a:r>
              <a:rPr sz="1000" spc="-45" dirty="0">
                <a:latin typeface="Arial MT"/>
                <a:cs typeface="Arial MT"/>
              </a:rPr>
              <a:t> </a:t>
            </a:r>
            <a:r>
              <a:rPr sz="1000" spc="-80" dirty="0">
                <a:latin typeface="Arial MT"/>
                <a:cs typeface="Arial MT"/>
              </a:rPr>
              <a:t>of</a:t>
            </a:r>
            <a:r>
              <a:rPr sz="1000" spc="-55" dirty="0">
                <a:latin typeface="Arial MT"/>
                <a:cs typeface="Arial MT"/>
              </a:rPr>
              <a:t> </a:t>
            </a:r>
            <a:r>
              <a:rPr sz="1000" spc="-80" dirty="0">
                <a:latin typeface="Arial MT"/>
                <a:cs typeface="Arial MT"/>
              </a:rPr>
              <a:t>Clinical</a:t>
            </a:r>
            <a:r>
              <a:rPr sz="1000" spc="-25" dirty="0">
                <a:latin typeface="Arial MT"/>
                <a:cs typeface="Arial MT"/>
              </a:rPr>
              <a:t> </a:t>
            </a:r>
            <a:r>
              <a:rPr sz="1000" spc="-100" dirty="0">
                <a:latin typeface="Arial MT"/>
                <a:cs typeface="Arial MT"/>
              </a:rPr>
              <a:t>Oncology.</a:t>
            </a:r>
            <a:r>
              <a:rPr sz="1000" spc="20" dirty="0">
                <a:latin typeface="Arial MT"/>
                <a:cs typeface="Arial MT"/>
              </a:rPr>
              <a:t> </a:t>
            </a:r>
            <a:r>
              <a:rPr sz="1000" spc="-75" dirty="0">
                <a:latin typeface="Arial MT"/>
                <a:cs typeface="Arial MT"/>
              </a:rPr>
              <a:t>All</a:t>
            </a:r>
            <a:r>
              <a:rPr sz="1000" spc="-30" dirty="0">
                <a:latin typeface="Arial MT"/>
                <a:cs typeface="Arial MT"/>
              </a:rPr>
              <a:t> </a:t>
            </a:r>
            <a:r>
              <a:rPr sz="1000" spc="-80" dirty="0">
                <a:latin typeface="Arial MT"/>
                <a:cs typeface="Arial MT"/>
              </a:rPr>
              <a:t>rights</a:t>
            </a:r>
            <a:r>
              <a:rPr sz="1000" spc="-60" dirty="0">
                <a:latin typeface="Arial MT"/>
                <a:cs typeface="Arial MT"/>
              </a:rPr>
              <a:t> </a:t>
            </a:r>
            <a:r>
              <a:rPr sz="1000" spc="-90" dirty="0">
                <a:latin typeface="Arial MT"/>
                <a:cs typeface="Arial MT"/>
              </a:rPr>
              <a:t>reserved.</a:t>
            </a:r>
            <a:endParaRPr sz="100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962016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7B1EAE-CB0B-43A4-8CD0-67017A10D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kern="0" dirty="0">
                <a:cs typeface="Arial MT"/>
              </a:rPr>
              <a:t>What could be done to </a:t>
            </a:r>
            <a:r>
              <a:rPr lang="en-US" sz="3600" kern="0" dirty="0" err="1">
                <a:cs typeface="Arial MT"/>
              </a:rPr>
              <a:t>maximise</a:t>
            </a:r>
            <a:r>
              <a:rPr lang="en-US" sz="3600" kern="0" dirty="0">
                <a:cs typeface="Arial MT"/>
              </a:rPr>
              <a:t> the patient’s chance of benefiting from</a:t>
            </a:r>
            <a:r>
              <a:rPr lang="el-GR" sz="3600" kern="0" dirty="0">
                <a:cs typeface="Arial MT"/>
              </a:rPr>
              <a:t> </a:t>
            </a:r>
            <a:r>
              <a:rPr lang="en-US" sz="3600" kern="0" dirty="0">
                <a:cs typeface="Arial MT"/>
              </a:rPr>
              <a:t>a new targeted therapy (1)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8286DB-98D9-462E-B0C9-0219BDD76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480"/>
              </a:spcBef>
              <a:buFont typeface="+mj-lt"/>
              <a:buAutoNum type="arabicPeriod"/>
              <a:tabLst>
                <a:tab pos="279400" algn="l"/>
              </a:tabLst>
            </a:pPr>
            <a:r>
              <a:rPr lang="en-150" sz="2400" kern="0" dirty="0">
                <a:cs typeface="Arial MT"/>
              </a:rPr>
              <a:t>The right target:</a:t>
            </a:r>
          </a:p>
          <a:p>
            <a:pPr marL="812800" marR="5080" lvl="1" indent="-4572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150" sz="2100" kern="0" dirty="0">
                <a:cs typeface="Arial MT"/>
              </a:rPr>
              <a:t>Oncogenic driver</a:t>
            </a:r>
          </a:p>
          <a:p>
            <a:pPr marL="812800" marR="5080" lvl="1" indent="-4572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150" sz="2100" kern="0" dirty="0">
                <a:cs typeface="Arial MT"/>
              </a:rPr>
              <a:t>Expressed only in </a:t>
            </a:r>
            <a:r>
              <a:rPr lang="en-150" sz="2100" kern="0" dirty="0" err="1">
                <a:cs typeface="Arial MT"/>
              </a:rPr>
              <a:t>tumor</a:t>
            </a:r>
            <a:r>
              <a:rPr lang="en-150" sz="2100" kern="0" dirty="0">
                <a:cs typeface="Arial MT"/>
              </a:rPr>
              <a:t> cells</a:t>
            </a:r>
          </a:p>
          <a:p>
            <a:pPr marL="812800" marR="5080" lvl="1" indent="-4572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150" sz="2100" kern="0" dirty="0">
                <a:cs typeface="Arial MT"/>
              </a:rPr>
              <a:t>Targetable with existing or novel agents</a:t>
            </a:r>
          </a:p>
          <a:p>
            <a:pPr marL="469900" marR="5080" indent="-457200">
              <a:lnSpc>
                <a:spcPct val="100000"/>
              </a:lnSpc>
              <a:spcBef>
                <a:spcPts val="480"/>
              </a:spcBef>
              <a:buFont typeface="+mj-lt"/>
              <a:buAutoNum type="arabicPeriod"/>
              <a:tabLst>
                <a:tab pos="279400" algn="l"/>
              </a:tabLst>
            </a:pPr>
            <a:r>
              <a:rPr lang="en-150" sz="2400" kern="0" dirty="0">
                <a:cs typeface="Arial MT"/>
              </a:rPr>
              <a:t>The right patient:</a:t>
            </a:r>
          </a:p>
          <a:p>
            <a:pPr marL="698500" marR="5080" lvl="1" indent="-3429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US" sz="2100" kern="0" dirty="0">
                <a:cs typeface="Arial MT"/>
              </a:rPr>
              <a:t>Clinical </a:t>
            </a:r>
            <a:r>
              <a:rPr lang="en-US" sz="2100" kern="0" dirty="0" err="1">
                <a:cs typeface="Arial MT"/>
              </a:rPr>
              <a:t>dat</a:t>
            </a:r>
            <a:r>
              <a:rPr lang="en-150" sz="2100" kern="0" dirty="0">
                <a:cs typeface="Arial MT"/>
              </a:rPr>
              <a:t>a</a:t>
            </a:r>
          </a:p>
          <a:p>
            <a:pPr marL="698500" marR="5080" lvl="1" indent="-3429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US" sz="2100" kern="0" dirty="0">
                <a:cs typeface="Arial MT"/>
              </a:rPr>
              <a:t>IHC/FISH</a:t>
            </a:r>
            <a:endParaRPr lang="en-150" sz="2100" kern="0" dirty="0">
              <a:cs typeface="Arial MT"/>
            </a:endParaRPr>
          </a:p>
          <a:p>
            <a:pPr marL="698500" marR="5080" lvl="1" indent="-3429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US" sz="2100" kern="0" dirty="0">
                <a:cs typeface="Arial MT"/>
              </a:rPr>
              <a:t>Genomic </a:t>
            </a:r>
          </a:p>
          <a:p>
            <a:pPr marL="12700" marR="227965" indent="0">
              <a:lnSpc>
                <a:spcPct val="100000"/>
              </a:lnSpc>
              <a:spcBef>
                <a:spcPts val="480"/>
              </a:spcBef>
              <a:buNone/>
              <a:tabLst>
                <a:tab pos="279400" algn="l"/>
              </a:tabLst>
            </a:pPr>
            <a:endParaRPr lang="en-US" sz="2400" kern="0" dirty="0">
              <a:cs typeface="Arial M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E7B1EAE-CB0B-43A4-8CD0-67017A10D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kern="0" dirty="0">
                <a:cs typeface="Arial MT"/>
              </a:rPr>
              <a:t>What could be done to </a:t>
            </a:r>
            <a:r>
              <a:rPr lang="en-US" sz="3600" kern="0" dirty="0" err="1">
                <a:cs typeface="Arial MT"/>
              </a:rPr>
              <a:t>maximise</a:t>
            </a:r>
            <a:r>
              <a:rPr lang="en-US" sz="3600" kern="0" dirty="0">
                <a:cs typeface="Arial MT"/>
              </a:rPr>
              <a:t> the patient’s chance of benefiting from</a:t>
            </a:r>
            <a:r>
              <a:rPr lang="el-GR" sz="3600" kern="0" dirty="0">
                <a:cs typeface="Arial MT"/>
              </a:rPr>
              <a:t> </a:t>
            </a:r>
            <a:r>
              <a:rPr lang="en-US" sz="3600" kern="0" dirty="0">
                <a:cs typeface="Arial MT"/>
              </a:rPr>
              <a:t>a new targeted therapy (</a:t>
            </a:r>
            <a:r>
              <a:rPr lang="en-150" sz="3600" kern="0" dirty="0">
                <a:cs typeface="Arial MT"/>
              </a:rPr>
              <a:t>2</a:t>
            </a:r>
            <a:r>
              <a:rPr lang="en-US" sz="3600" kern="0" dirty="0">
                <a:cs typeface="Arial MT"/>
              </a:rPr>
              <a:t>)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8286DB-98D9-462E-B0C9-0219BDD76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9900" marR="227965" indent="-457200">
              <a:lnSpc>
                <a:spcPct val="100000"/>
              </a:lnSpc>
              <a:spcBef>
                <a:spcPts val="480"/>
              </a:spcBef>
              <a:buFont typeface="+mj-lt"/>
              <a:buAutoNum type="arabicPeriod" startAt="3"/>
              <a:tabLst>
                <a:tab pos="279400" algn="l"/>
              </a:tabLst>
            </a:pPr>
            <a:r>
              <a:rPr lang="en-150" sz="2400" kern="0" dirty="0">
                <a:cs typeface="Arial MT"/>
              </a:rPr>
              <a:t>The right drug:</a:t>
            </a:r>
          </a:p>
          <a:p>
            <a:pPr marL="812800" marR="227965" lvl="1" indent="-4572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150" sz="2100" kern="0" dirty="0">
                <a:cs typeface="Arial MT"/>
              </a:rPr>
              <a:t>Biologically active</a:t>
            </a:r>
          </a:p>
          <a:p>
            <a:pPr marL="812800" marR="227965" lvl="1" indent="-4572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150" sz="2100" kern="0" dirty="0">
                <a:cs typeface="Arial MT"/>
              </a:rPr>
              <a:t>Irreversible, selective binding</a:t>
            </a:r>
          </a:p>
          <a:p>
            <a:pPr marL="812800" marR="227965" lvl="1" indent="-4572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150" sz="2100" kern="0" dirty="0">
                <a:cs typeface="Arial MT"/>
              </a:rPr>
              <a:t>No off-target toxicity</a:t>
            </a:r>
          </a:p>
          <a:p>
            <a:pPr marL="812800" marR="227965" lvl="1" indent="-4572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150" sz="2100" kern="0" dirty="0">
                <a:cs typeface="Arial MT"/>
              </a:rPr>
              <a:t>Crosses the blood-brain barrier</a:t>
            </a:r>
          </a:p>
          <a:p>
            <a:pPr marL="469900" marR="227965" indent="-457200">
              <a:lnSpc>
                <a:spcPct val="100000"/>
              </a:lnSpc>
              <a:spcBef>
                <a:spcPts val="480"/>
              </a:spcBef>
              <a:buFont typeface="+mj-lt"/>
              <a:buAutoNum type="arabicPeriod" startAt="4"/>
              <a:tabLst>
                <a:tab pos="279400" algn="l"/>
              </a:tabLst>
            </a:pPr>
            <a:r>
              <a:rPr lang="en-150" sz="2400" kern="0" dirty="0">
                <a:cs typeface="Arial MT"/>
              </a:rPr>
              <a:t>The right trial:</a:t>
            </a:r>
          </a:p>
          <a:p>
            <a:pPr marL="812800" marR="227965" lvl="1" indent="-4572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150" sz="2100" kern="0" dirty="0">
                <a:cs typeface="Arial MT"/>
              </a:rPr>
              <a:t>Randomized</a:t>
            </a:r>
          </a:p>
          <a:p>
            <a:pPr marL="812800" marR="227965" lvl="1" indent="-4572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150" sz="2100" kern="0" dirty="0">
                <a:cs typeface="Arial MT"/>
              </a:rPr>
              <a:t>Placebo-controlled</a:t>
            </a:r>
          </a:p>
          <a:p>
            <a:pPr marL="812800" marR="227965" lvl="1" indent="-4572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150" sz="2100" kern="0" dirty="0">
                <a:cs typeface="Arial MT"/>
              </a:rPr>
              <a:t>Double-blind</a:t>
            </a:r>
          </a:p>
          <a:p>
            <a:pPr marL="812800" marR="227965" lvl="1" indent="-4572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150" sz="2100" kern="0" dirty="0">
                <a:cs typeface="Arial MT"/>
              </a:rPr>
              <a:t>Representative of real-world patients</a:t>
            </a:r>
          </a:p>
          <a:p>
            <a:pPr marL="812800" marR="227965" lvl="1" indent="-457200">
              <a:lnSpc>
                <a:spcPct val="100000"/>
              </a:lnSpc>
              <a:spcBef>
                <a:spcPts val="480"/>
              </a:spcBef>
              <a:tabLst>
                <a:tab pos="279400" algn="l"/>
              </a:tabLst>
            </a:pPr>
            <a:r>
              <a:rPr lang="en-150" sz="2100" kern="0" dirty="0">
                <a:cs typeface="Arial MT"/>
              </a:rPr>
              <a:t>Exploratory biomarkers</a:t>
            </a:r>
          </a:p>
        </p:txBody>
      </p:sp>
    </p:spTree>
    <p:extLst>
      <p:ext uri="{BB962C8B-B14F-4D97-AF65-F5344CB8AC3E}">
        <p14:creationId xmlns:p14="http://schemas.microsoft.com/office/powerpoint/2010/main" val="21457635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275847" y="3661769"/>
            <a:ext cx="652416" cy="144978"/>
          </a:xfrm>
          <a:custGeom>
            <a:avLst/>
            <a:gdLst/>
            <a:ahLst/>
            <a:cxnLst/>
            <a:rect l="l" t="t" r="r" b="b"/>
            <a:pathLst>
              <a:path w="506095" h="114300">
                <a:moveTo>
                  <a:pt x="391668" y="0"/>
                </a:moveTo>
                <a:lnTo>
                  <a:pt x="391668" y="114300"/>
                </a:lnTo>
                <a:lnTo>
                  <a:pt x="467868" y="76200"/>
                </a:lnTo>
                <a:lnTo>
                  <a:pt x="410718" y="76200"/>
                </a:lnTo>
                <a:lnTo>
                  <a:pt x="410718" y="38100"/>
                </a:lnTo>
                <a:lnTo>
                  <a:pt x="467868" y="38100"/>
                </a:lnTo>
                <a:lnTo>
                  <a:pt x="391668" y="0"/>
                </a:lnTo>
                <a:close/>
              </a:path>
              <a:path w="506095" h="114300">
                <a:moveTo>
                  <a:pt x="391668" y="38100"/>
                </a:moveTo>
                <a:lnTo>
                  <a:pt x="0" y="38100"/>
                </a:lnTo>
                <a:lnTo>
                  <a:pt x="0" y="76200"/>
                </a:lnTo>
                <a:lnTo>
                  <a:pt x="391668" y="76200"/>
                </a:lnTo>
                <a:lnTo>
                  <a:pt x="391668" y="38100"/>
                </a:lnTo>
                <a:close/>
              </a:path>
              <a:path w="506095" h="114300">
                <a:moveTo>
                  <a:pt x="467868" y="38100"/>
                </a:moveTo>
                <a:lnTo>
                  <a:pt x="410718" y="38100"/>
                </a:lnTo>
                <a:lnTo>
                  <a:pt x="410718" y="76200"/>
                </a:lnTo>
                <a:lnTo>
                  <a:pt x="467868" y="76200"/>
                </a:lnTo>
                <a:lnTo>
                  <a:pt x="505968" y="57150"/>
                </a:lnTo>
                <a:lnTo>
                  <a:pt x="467868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Google Shape;217;g23e8889fe33_0_83">
            <a:extLst>
              <a:ext uri="{FF2B5EF4-FFF2-40B4-BE49-F238E27FC236}">
                <a16:creationId xmlns:a16="http://schemas.microsoft.com/office/drawing/2014/main" id="{A9C0EAA2-D67B-4520-9CBB-58CF1C229191}"/>
              </a:ext>
            </a:extLst>
          </p:cNvPr>
          <p:cNvSpPr txBox="1">
            <a:spLocks/>
          </p:cNvSpPr>
          <p:nvPr/>
        </p:nvSpPr>
        <p:spPr>
          <a:xfrm>
            <a:off x="4602822" y="791110"/>
            <a:ext cx="7589178" cy="5305040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00"/>
              </a:spcBef>
              <a:buClrTx/>
              <a:buFont typeface="Arial" panose="020B0604020202020204" pitchFamily="34" charset="0"/>
              <a:buNone/>
            </a:pPr>
            <a:r>
              <a:rPr lang="en-US" sz="6000" i="1" dirty="0">
                <a:latin typeface="Century Gothic"/>
                <a:ea typeface="Century Gothic"/>
                <a:cs typeface="Century Gothic"/>
                <a:sym typeface="Century Gothic"/>
              </a:rPr>
              <a:t>The right medicine,</a:t>
            </a:r>
          </a:p>
          <a:p>
            <a:pPr marL="0" indent="0" algn="ctr">
              <a:spcBef>
                <a:spcPts val="1000"/>
              </a:spcBef>
              <a:buClrTx/>
              <a:buFont typeface="Arial" panose="020B0604020202020204" pitchFamily="34" charset="0"/>
              <a:buNone/>
            </a:pPr>
            <a:r>
              <a:rPr lang="en-US" sz="6000" i="1" dirty="0">
                <a:latin typeface="Century Gothic"/>
                <a:ea typeface="Century Gothic"/>
                <a:cs typeface="Century Gothic"/>
                <a:sym typeface="Century Gothic"/>
              </a:rPr>
              <a:t>for the right patient,</a:t>
            </a:r>
          </a:p>
          <a:p>
            <a:pPr marL="0" indent="0" algn="ctr">
              <a:spcBef>
                <a:spcPts val="1000"/>
              </a:spcBef>
              <a:buClrTx/>
              <a:buFont typeface="Arial" panose="020B0604020202020204" pitchFamily="34" charset="0"/>
              <a:buNone/>
            </a:pPr>
            <a:r>
              <a:rPr lang="en-US" sz="6000" i="1" dirty="0">
                <a:latin typeface="Century Gothic"/>
                <a:ea typeface="Century Gothic"/>
                <a:cs typeface="Century Gothic"/>
                <a:sym typeface="Century Gothic"/>
              </a:rPr>
              <a:t>at the right time.</a:t>
            </a:r>
          </a:p>
        </p:txBody>
      </p:sp>
      <p:pic>
        <p:nvPicPr>
          <p:cNvPr id="11" name="object 4">
            <a:extLst>
              <a:ext uri="{FF2B5EF4-FFF2-40B4-BE49-F238E27FC236}">
                <a16:creationId xmlns:a16="http://schemas.microsoft.com/office/drawing/2014/main" id="{6AFFB1CD-F3BF-479D-9F52-3C882F866AE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73638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g23f9441c0c2_0_145"/>
          <p:cNvPicPr preferRelativeResize="0"/>
          <p:nvPr/>
        </p:nvPicPr>
        <p:blipFill rotWithShape="1">
          <a:blip r:embed="rId3">
            <a:alphaModFix/>
          </a:blip>
          <a:srcRect l="7571" t="21156" r="27438" b="24554"/>
          <a:stretch/>
        </p:blipFill>
        <p:spPr>
          <a:xfrm>
            <a:off x="0" y="564437"/>
            <a:ext cx="12192000" cy="5729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3f9441c0c2_0_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Types of targeted therapies</a:t>
            </a:r>
            <a:endParaRPr/>
          </a:p>
        </p:txBody>
      </p:sp>
      <p:sp>
        <p:nvSpPr>
          <p:cNvPr id="249" name="Google Shape;249;g23f9441c0c2_0_9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Tyrosine kinase inhibitors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Hormone therapies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Monoclonal antibodies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Bispecific antibodies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Targeted delivery of chemotherapy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Liposomes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Nanoparticles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Antibody-drug conjugates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727AA-8D04-4AB5-8DED-EE17C3A7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150" dirty="0"/>
              <a:t>Targeted chemotherapy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1B281-64CE-4346-9D74-3B12AB118A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150" dirty="0"/>
              <a:t>Liposomal doxorubicin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47D53-B688-4988-A40B-4D887200621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150" dirty="0"/>
              <a:t>Nanoparticle albumin-bound paclitaxel</a:t>
            </a:r>
            <a:endParaRPr lang="en-US" dirty="0"/>
          </a:p>
        </p:txBody>
      </p:sp>
      <p:pic>
        <p:nvPicPr>
          <p:cNvPr id="264" name="Google Shape;264;g23f9441c0c2_0_120" descr="Abraxane (Paclitaxel Albumin) - ZenOnco.i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200" y="2803862"/>
            <a:ext cx="5575443" cy="3619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63;g23f9441c0c2_0_120">
            <a:extLst>
              <a:ext uri="{FF2B5EF4-FFF2-40B4-BE49-F238E27FC236}">
                <a16:creationId xmlns:a16="http://schemas.microsoft.com/office/drawing/2014/main" id="{C1C5C4E0-803B-477F-9E07-9DAE83A7D4A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3450" y="3056363"/>
            <a:ext cx="5162550" cy="311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3f9441c0c2_0_1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23f9441c0c2_0_1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g23f9441c0c2_0_151" descr="Retinal Physician - Sustained-release Tyrosine Kinase Inhibitors for the  Treatment of nAM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9997"/>
            <a:ext cx="12192000" cy="6016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3f9441c0c2_0_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23f9441c0c2_0_1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1" name="Google Shape;271;g23f9441c0c2_0_138" descr="Fig. 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025" y="0"/>
            <a:ext cx="10601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</TotalTime>
  <Words>1673</Words>
  <Application>Microsoft Office PowerPoint</Application>
  <PresentationFormat>Widescreen</PresentationFormat>
  <Paragraphs>419</Paragraphs>
  <Slides>48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Times New Roman</vt:lpstr>
      <vt:lpstr>Calibri</vt:lpstr>
      <vt:lpstr>Arial</vt:lpstr>
      <vt:lpstr>Century Gothic</vt:lpstr>
      <vt:lpstr>Arial MT</vt:lpstr>
      <vt:lpstr>Calibri Light</vt:lpstr>
      <vt:lpstr>Office Theme</vt:lpstr>
      <vt:lpstr>1_Office Theme</vt:lpstr>
      <vt:lpstr>Βασικές αρχές στοχεύουσας θεραπείας</vt:lpstr>
      <vt:lpstr>Reasoning for targeted therapy</vt:lpstr>
      <vt:lpstr>Differences</vt:lpstr>
      <vt:lpstr>Who will benefit from targeted therapy?</vt:lpstr>
      <vt:lpstr>PowerPoint Presentation</vt:lpstr>
      <vt:lpstr>Types of targeted therapies</vt:lpstr>
      <vt:lpstr>Targeted chemotherapy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EGFR: preclinical studies</vt:lpstr>
      <vt:lpstr>EGFR: Tyrosine kinase inhibitors</vt:lpstr>
      <vt:lpstr>PowerPoint Presentation</vt:lpstr>
      <vt:lpstr>PowerPoint Presentation</vt:lpstr>
      <vt:lpstr>Why didn’t it work?</vt:lpstr>
      <vt:lpstr>PowerPoint Presentation</vt:lpstr>
      <vt:lpstr>TARGETING EGFR IN ADVANCED NSCLC 1st line gefitinib versus chemotherapy – IPASS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CTLA-4 is involved in antitumor immunity</vt:lpstr>
      <vt:lpstr>CTLA-4: Structural and functional modeling</vt:lpstr>
      <vt:lpstr>From bench to bedside</vt:lpstr>
      <vt:lpstr>Combined immunotherapy: Checkmate 067</vt:lpstr>
      <vt:lpstr>Targeted therapy may be useless in the wrong patient</vt:lpstr>
      <vt:lpstr>Targeted therapy is different for each cancer</vt:lpstr>
      <vt:lpstr>Off-target resistance:  panitumumab (EGFR inhibitor) in mCRC</vt:lpstr>
      <vt:lpstr>RAS status in mCRC</vt:lpstr>
      <vt:lpstr>Current problems in targeted therapy</vt:lpstr>
      <vt:lpstr>Mechanism-based side effects</vt:lpstr>
      <vt:lpstr>Skin AEs and cetuximab efficacy in mCRC</vt:lpstr>
      <vt:lpstr>Hypertension and efficacy of bevacizumab+ChT in mCRC</vt:lpstr>
      <vt:lpstr>PowerPoint Presentation</vt:lpstr>
      <vt:lpstr>Endocrine irAEs are associated with improved survival in lung cancer</vt:lpstr>
      <vt:lpstr>Targeted therapy in selected tumors failed so far</vt:lpstr>
      <vt:lpstr>Targeted therapy and brain metastases</vt:lpstr>
      <vt:lpstr>PowerPoint Presentation</vt:lpstr>
      <vt:lpstr>Alectinib vs. crizotinib for patients with brain metastases (J-ALEX/ALEX)</vt:lpstr>
      <vt:lpstr>Assessment of response</vt:lpstr>
      <vt:lpstr>DRAWBACKS OF STANDARD RESPONSE CRITERIA</vt:lpstr>
      <vt:lpstr>DRAWBACKS OF STANDARD RESPONSE CRITERIA</vt:lpstr>
      <vt:lpstr>What could be done to maximise the patient’s chance of benefiting from a new targeted therapy (1)</vt:lpstr>
      <vt:lpstr>What could be done to maximise the patient’s chance of benefiting from a new targeted therapy (2)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Βασικές αρχές στοχεύουσας θεραπείας</dc:title>
  <dc:creator>Emmanouil Panagiotou</dc:creator>
  <cp:lastModifiedBy>Emmanouil Panagiotou</cp:lastModifiedBy>
  <cp:revision>9</cp:revision>
  <dcterms:created xsi:type="dcterms:W3CDTF">2023-05-04T10:04:09Z</dcterms:created>
  <dcterms:modified xsi:type="dcterms:W3CDTF">2024-05-28T16:12:07Z</dcterms:modified>
</cp:coreProperties>
</file>