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118"/>
  </p:notesMasterIdLst>
  <p:sldIdLst>
    <p:sldId id="256" r:id="rId4"/>
    <p:sldId id="258" r:id="rId5"/>
    <p:sldId id="260" r:id="rId6"/>
    <p:sldId id="261" r:id="rId7"/>
    <p:sldId id="278" r:id="rId8"/>
    <p:sldId id="281" r:id="rId9"/>
    <p:sldId id="282" r:id="rId10"/>
    <p:sldId id="308" r:id="rId11"/>
    <p:sldId id="312" r:id="rId12"/>
    <p:sldId id="314" r:id="rId13"/>
    <p:sldId id="315" r:id="rId14"/>
    <p:sldId id="280" r:id="rId15"/>
    <p:sldId id="283" r:id="rId16"/>
    <p:sldId id="285" r:id="rId17"/>
    <p:sldId id="287" r:id="rId18"/>
    <p:sldId id="288" r:id="rId19"/>
    <p:sldId id="289" r:id="rId20"/>
    <p:sldId id="290" r:id="rId21"/>
    <p:sldId id="291" r:id="rId22"/>
    <p:sldId id="319" r:id="rId23"/>
    <p:sldId id="317" r:id="rId24"/>
    <p:sldId id="327" r:id="rId25"/>
    <p:sldId id="292" r:id="rId26"/>
    <p:sldId id="293" r:id="rId27"/>
    <p:sldId id="284" r:id="rId28"/>
    <p:sldId id="323" r:id="rId29"/>
    <p:sldId id="294" r:id="rId30"/>
    <p:sldId id="391" r:id="rId31"/>
    <p:sldId id="295" r:id="rId32"/>
    <p:sldId id="296" r:id="rId33"/>
    <p:sldId id="297" r:id="rId34"/>
    <p:sldId id="298" r:id="rId35"/>
    <p:sldId id="300" r:id="rId36"/>
    <p:sldId id="301" r:id="rId37"/>
    <p:sldId id="302" r:id="rId38"/>
    <p:sldId id="303" r:id="rId39"/>
    <p:sldId id="305" r:id="rId40"/>
    <p:sldId id="306" r:id="rId41"/>
    <p:sldId id="342" r:id="rId42"/>
    <p:sldId id="267" r:id="rId43"/>
    <p:sldId id="268" r:id="rId44"/>
    <p:sldId id="275" r:id="rId45"/>
    <p:sldId id="276" r:id="rId46"/>
    <p:sldId id="277" r:id="rId47"/>
    <p:sldId id="392" r:id="rId48"/>
    <p:sldId id="393" r:id="rId49"/>
    <p:sldId id="272" r:id="rId50"/>
    <p:sldId id="271" r:id="rId51"/>
    <p:sldId id="273" r:id="rId52"/>
    <p:sldId id="397" r:id="rId53"/>
    <p:sldId id="398" r:id="rId54"/>
    <p:sldId id="400" r:id="rId55"/>
    <p:sldId id="402" r:id="rId56"/>
    <p:sldId id="404" r:id="rId57"/>
    <p:sldId id="406" r:id="rId58"/>
    <p:sldId id="408" r:id="rId59"/>
    <p:sldId id="409" r:id="rId60"/>
    <p:sldId id="410" r:id="rId61"/>
    <p:sldId id="412" r:id="rId62"/>
    <p:sldId id="414" r:id="rId63"/>
    <p:sldId id="416" r:id="rId64"/>
    <p:sldId id="418" r:id="rId65"/>
    <p:sldId id="420" r:id="rId66"/>
    <p:sldId id="422" r:id="rId67"/>
    <p:sldId id="424" r:id="rId68"/>
    <p:sldId id="426" r:id="rId69"/>
    <p:sldId id="427" r:id="rId70"/>
    <p:sldId id="309" r:id="rId71"/>
    <p:sldId id="307" r:id="rId72"/>
    <p:sldId id="310" r:id="rId73"/>
    <p:sldId id="311" r:id="rId74"/>
    <p:sldId id="429" r:id="rId75"/>
    <p:sldId id="313" r:id="rId76"/>
    <p:sldId id="430" r:id="rId77"/>
    <p:sldId id="431" r:id="rId78"/>
    <p:sldId id="316" r:id="rId79"/>
    <p:sldId id="432" r:id="rId80"/>
    <p:sldId id="433" r:id="rId81"/>
    <p:sldId id="434" r:id="rId82"/>
    <p:sldId id="435" r:id="rId83"/>
    <p:sldId id="322" r:id="rId84"/>
    <p:sldId id="321" r:id="rId85"/>
    <p:sldId id="436" r:id="rId86"/>
    <p:sldId id="324" r:id="rId87"/>
    <p:sldId id="325" r:id="rId88"/>
    <p:sldId id="326" r:id="rId89"/>
    <p:sldId id="428" r:id="rId90"/>
    <p:sldId id="437" r:id="rId91"/>
    <p:sldId id="439" r:id="rId92"/>
    <p:sldId id="331" r:id="rId93"/>
    <p:sldId id="329" r:id="rId94"/>
    <p:sldId id="332" r:id="rId95"/>
    <p:sldId id="335" r:id="rId96"/>
    <p:sldId id="337" r:id="rId97"/>
    <p:sldId id="339" r:id="rId98"/>
    <p:sldId id="348" r:id="rId99"/>
    <p:sldId id="356" r:id="rId100"/>
    <p:sldId id="350" r:id="rId101"/>
    <p:sldId id="354" r:id="rId102"/>
    <p:sldId id="352" r:id="rId103"/>
    <p:sldId id="358" r:id="rId104"/>
    <p:sldId id="360" r:id="rId105"/>
    <p:sldId id="362" r:id="rId106"/>
    <p:sldId id="366" r:id="rId107"/>
    <p:sldId id="368" r:id="rId108"/>
    <p:sldId id="370" r:id="rId109"/>
    <p:sldId id="372" r:id="rId110"/>
    <p:sldId id="376" r:id="rId111"/>
    <p:sldId id="378" r:id="rId112"/>
    <p:sldId id="380" r:id="rId113"/>
    <p:sldId id="320" r:id="rId114"/>
    <p:sldId id="382" r:id="rId115"/>
    <p:sldId id="318" r:id="rId116"/>
    <p:sldId id="390" r:id="rId11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Ενότητα χωρίς τίτλο" id="{87A6C167-6AC9-43F9-BE1D-5B07D43ECC4A}">
          <p14:sldIdLst>
            <p14:sldId id="256"/>
            <p14:sldId id="258"/>
            <p14:sldId id="260"/>
            <p14:sldId id="261"/>
            <p14:sldId id="278"/>
            <p14:sldId id="281"/>
            <p14:sldId id="282"/>
            <p14:sldId id="308"/>
            <p14:sldId id="312"/>
            <p14:sldId id="314"/>
            <p14:sldId id="315"/>
            <p14:sldId id="280"/>
            <p14:sldId id="283"/>
            <p14:sldId id="285"/>
            <p14:sldId id="287"/>
            <p14:sldId id="288"/>
            <p14:sldId id="289"/>
            <p14:sldId id="290"/>
            <p14:sldId id="291"/>
            <p14:sldId id="319"/>
            <p14:sldId id="317"/>
            <p14:sldId id="327"/>
            <p14:sldId id="292"/>
            <p14:sldId id="293"/>
            <p14:sldId id="284"/>
            <p14:sldId id="323"/>
            <p14:sldId id="294"/>
            <p14:sldId id="391"/>
            <p14:sldId id="295"/>
            <p14:sldId id="296"/>
            <p14:sldId id="297"/>
            <p14:sldId id="298"/>
            <p14:sldId id="300"/>
            <p14:sldId id="301"/>
            <p14:sldId id="302"/>
            <p14:sldId id="303"/>
            <p14:sldId id="305"/>
            <p14:sldId id="306"/>
            <p14:sldId id="342"/>
            <p14:sldId id="267"/>
            <p14:sldId id="268"/>
            <p14:sldId id="275"/>
            <p14:sldId id="276"/>
            <p14:sldId id="277"/>
            <p14:sldId id="392"/>
            <p14:sldId id="393"/>
            <p14:sldId id="272"/>
            <p14:sldId id="271"/>
            <p14:sldId id="273"/>
            <p14:sldId id="397"/>
            <p14:sldId id="398"/>
            <p14:sldId id="400"/>
            <p14:sldId id="402"/>
            <p14:sldId id="404"/>
            <p14:sldId id="406"/>
            <p14:sldId id="408"/>
            <p14:sldId id="409"/>
            <p14:sldId id="410"/>
            <p14:sldId id="412"/>
            <p14:sldId id="414"/>
            <p14:sldId id="416"/>
            <p14:sldId id="418"/>
            <p14:sldId id="420"/>
            <p14:sldId id="422"/>
            <p14:sldId id="424"/>
            <p14:sldId id="426"/>
            <p14:sldId id="427"/>
            <p14:sldId id="309"/>
            <p14:sldId id="307"/>
            <p14:sldId id="310"/>
            <p14:sldId id="311"/>
            <p14:sldId id="429"/>
            <p14:sldId id="313"/>
            <p14:sldId id="430"/>
            <p14:sldId id="431"/>
            <p14:sldId id="316"/>
            <p14:sldId id="432"/>
            <p14:sldId id="433"/>
            <p14:sldId id="434"/>
            <p14:sldId id="435"/>
            <p14:sldId id="322"/>
            <p14:sldId id="321"/>
            <p14:sldId id="436"/>
            <p14:sldId id="324"/>
            <p14:sldId id="325"/>
            <p14:sldId id="326"/>
            <p14:sldId id="428"/>
            <p14:sldId id="437"/>
            <p14:sldId id="439"/>
            <p14:sldId id="331"/>
            <p14:sldId id="329"/>
            <p14:sldId id="332"/>
            <p14:sldId id="335"/>
            <p14:sldId id="337"/>
            <p14:sldId id="339"/>
            <p14:sldId id="348"/>
            <p14:sldId id="356"/>
            <p14:sldId id="350"/>
            <p14:sldId id="354"/>
            <p14:sldId id="352"/>
            <p14:sldId id="358"/>
            <p14:sldId id="360"/>
            <p14:sldId id="362"/>
            <p14:sldId id="366"/>
            <p14:sldId id="368"/>
            <p14:sldId id="370"/>
            <p14:sldId id="372"/>
            <p14:sldId id="376"/>
            <p14:sldId id="378"/>
            <p14:sldId id="380"/>
            <p14:sldId id="320"/>
            <p14:sldId id="382"/>
            <p14:sldId id="318"/>
            <p14:sldId id="3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60"/>
  </p:normalViewPr>
  <p:slideViewPr>
    <p:cSldViewPr>
      <p:cViewPr varScale="1">
        <p:scale>
          <a:sx n="75" d="100"/>
          <a:sy n="75" d="100"/>
        </p:scale>
        <p:origin x="106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CBEBD"/>
              </a:solidFill>
              <a:ln>
                <a:solidFill>
                  <a:srgbClr val="00206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A47-4E67-BFFB-794EC8A86E96}"/>
              </c:ext>
            </c:extLst>
          </c:dPt>
          <c:dPt>
            <c:idx val="1"/>
            <c:bubble3D val="0"/>
            <c:spPr>
              <a:solidFill>
                <a:srgbClr val="DFDCB7"/>
              </a:solidFill>
            </c:spPr>
            <c:extLst>
              <c:ext xmlns:c16="http://schemas.microsoft.com/office/drawing/2014/chart" uri="{C3380CC4-5D6E-409C-BE32-E72D297353CC}">
                <c16:uniqueId val="{00000003-3A47-4E67-BFFB-794EC8A86E96}"/>
              </c:ext>
            </c:extLst>
          </c:dPt>
          <c:dPt>
            <c:idx val="2"/>
            <c:bubble3D val="0"/>
            <c:spPr>
              <a:solidFill>
                <a:srgbClr val="C89F5D"/>
              </a:solidFill>
            </c:spPr>
            <c:extLst>
              <c:ext xmlns:c16="http://schemas.microsoft.com/office/drawing/2014/chart" uri="{C3380CC4-5D6E-409C-BE32-E72D297353CC}">
                <c16:uniqueId val="{00000005-3A47-4E67-BFFB-794EC8A86E96}"/>
              </c:ext>
            </c:extLst>
          </c:dPt>
          <c:val>
            <c:numRef>
              <c:f>Sheet1!$A$1:$A$3</c:f>
              <c:numCache>
                <c:formatCode>0%</c:formatCode>
                <c:ptCount val="3"/>
                <c:pt idx="0">
                  <c:v>0.48000000000000015</c:v>
                </c:pt>
                <c:pt idx="1">
                  <c:v>0.30000000000000016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47-4E67-BFFB-794EC8A86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l-G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Γενικός πληθυσμός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Ca μαστού &lt;50</c:v>
                </c:pt>
                <c:pt idx="1">
                  <c:v>Νέος Ca μαστού</c:v>
                </c:pt>
                <c:pt idx="2">
                  <c:v>Ca ωοθήκης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0E-4DBB-9BCE-8A7FBE2C15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Πληθυσμός με μετάλλαξη Brca 1/2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Ca μαστού &lt;50</c:v>
                </c:pt>
                <c:pt idx="1">
                  <c:v>Νέος Ca μαστού</c:v>
                </c:pt>
                <c:pt idx="2">
                  <c:v>Ca ωοθήκης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70</c:v>
                </c:pt>
                <c:pt idx="1">
                  <c:v>60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0E-4DBB-9BCE-8A7FBE2C1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006720"/>
        <c:axId val="165094528"/>
        <c:axId val="0"/>
      </c:bar3DChart>
      <c:catAx>
        <c:axId val="165006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l-GR"/>
          </a:p>
        </c:txPr>
        <c:crossAx val="165094528"/>
        <c:crosses val="autoZero"/>
        <c:auto val="1"/>
        <c:lblAlgn val="ctr"/>
        <c:lblOffset val="100"/>
        <c:noMultiLvlLbl val="0"/>
      </c:catAx>
      <c:valAx>
        <c:axId val="165094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l-GR"/>
          </a:p>
        </c:txPr>
        <c:crossAx val="1650067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en-US"/>
          </a:pPr>
          <a:endParaRPr lang="el-G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l-G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0.27196</cdr:x>
      <cdr:y>0.58602</cdr:y>
    </cdr:from>
    <cdr:to>
      <cdr:x>0.50114</cdr:x>
      <cdr:y>0.80269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40567" y="1955798"/>
          <a:ext cx="1045433" cy="723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800" dirty="0"/>
            <a:t>Άλλα γονίδια 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0.24784</cdr:x>
      <cdr:y>0.24688</cdr:y>
    </cdr:from>
    <cdr:to>
      <cdr:x>0.53031</cdr:x>
      <cdr:y>0.38021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62922" y="798166"/>
          <a:ext cx="1439364" cy="431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800" dirty="0"/>
            <a:t>άγνωστο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0.53455</cdr:x>
      <cdr:y>0.41628</cdr:y>
    </cdr:from>
    <cdr:to>
      <cdr:x>0.78512</cdr:x>
      <cdr:y>0.50761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38400" y="1389313"/>
          <a:ext cx="11430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BRCA1/2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2FE60-C6D8-4EF7-AD09-D865DDB72043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6364F-6D2F-46FF-97D0-2A8C7DA0D2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Ρυθμιστική και δομική περιοχή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6364F-6D2F-46FF-97D0-2A8C7DA0D208}" type="slidenum">
              <a:rPr lang="el-GR" smtClean="0"/>
              <a:pPr/>
              <a:t>8</a:t>
            </a:fld>
            <a:endParaRPr lang="el-G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A9420-33F6-4B89-A482-1EAF3971DC3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229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7947D3-72B1-4652-A8DD-A7BF583B3720}" type="slidenum">
              <a:rPr lang="el-GR" altLang="el-GR"/>
              <a:pPr/>
              <a:t>96</a:t>
            </a:fld>
            <a:endParaRPr lang="el-GR" altLang="el-GR" dirty="0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4DF213A-6256-45B1-AD21-B987AFDE8A13}" type="slidenum">
              <a:rPr lang="en-US" altLang="el-GR"/>
              <a:pPr/>
              <a:t>98</a:t>
            </a:fld>
            <a:endParaRPr lang="en-US" altLang="el-G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 Τα χρωμοσώματα μπορεί να διαφέρουν ως προς τον αριθμό των γονιδίων.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6364F-6D2F-46FF-97D0-2A8C7DA0D208}" type="slidenum">
              <a:rPr lang="el-GR" smtClean="0"/>
              <a:pPr/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475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6364F-6D2F-46FF-97D0-2A8C7DA0D208}" type="slidenum">
              <a:rPr lang="el-GR" smtClean="0"/>
              <a:pPr/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9746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6364F-6D2F-46FF-97D0-2A8C7DA0D208}" type="slidenum">
              <a:rPr lang="el-GR" smtClean="0"/>
              <a:pPr/>
              <a:t>21</a:t>
            </a:fld>
            <a:endParaRPr lang="el-G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Το μήκος του χρωμοσώματος είναι ανάλογο του αριθμού των γονιδίων που περιέχει. Το χρωμόσωμα 1 του ανθρώπου, το μακρύτερο γονίδιο, περιέχει 3148 γονίδια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6364F-6D2F-46FF-97D0-2A8C7DA0D208}" type="slidenum">
              <a:rPr lang="el-GR" smtClean="0"/>
              <a:pPr/>
              <a:t>27</a:t>
            </a:fld>
            <a:endParaRPr lang="el-G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6364F-6D2F-46FF-97D0-2A8C7DA0D208}" type="slidenum">
              <a:rPr lang="el-GR" smtClean="0"/>
              <a:pPr/>
              <a:t>29</a:t>
            </a:fld>
            <a:endParaRPr lang="el-G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A9420-33F6-4B89-A482-1EAF3971DC3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975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A9420-33F6-4B89-A482-1EAF3971DC3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498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A9420-33F6-4B89-A482-1EAF3971DC3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9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Τίτλος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2" name="21 - Υπότιτλος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20" name="1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8" name="7 - Έλλειψη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- Έλλειψη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9EED26-5679-4FE0-90A8-E0592761F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C7908F5-0088-46E4-9AE1-80C3A5E06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3F7B00C-0545-413C-94B2-AC391D4B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DBD2A7C-9CFC-472E-BCA2-24032852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630F016-7E21-4C31-A9D8-81F0CBFB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9690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19878D-0A71-4669-B483-4C5DF7EA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4E269D-85FE-40BD-95DC-EAE98B1A8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29368E-1586-4448-9920-6BDA0B3D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4E0C51B-8342-49CE-A5E1-AECD0473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E3F6D0-06D3-4885-B60B-25DB53E1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3995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CB3976-A643-4FC9-A787-F4B94E8A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89B1B37-1144-4B02-BCDE-E5AF707A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0EBA4B9-66FC-4AEA-8005-00EC07F5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D326181-0AC5-4CEC-95E7-85819A8BE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CD31276-A4C5-4EB6-8288-413A226D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4307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873E88-ECAE-4417-A09C-3D6E008D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3AD224-2AF7-4DA0-B8A4-C96DE3EAB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75960E7-06FF-455B-9AB8-6AC57C0B0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818E553-55E4-433A-B9B7-9970C1AB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ECC455B-E64F-4FC3-8E1A-6574CBD7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B922659-E314-4E90-9673-250878AC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4905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33AFFF-BD58-494C-8D7A-804D6752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85C2294-0886-44B6-9EF5-18C33B347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9DF98CC-7ADC-4FA3-8D46-C509FB2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CFCE27C-32DD-40D7-9891-CE4946B5E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7D4F5E9-BAE7-4D87-AFE3-68CF1BC02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AC7079D-7D1A-42A4-B3E2-C4BAB72D1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2F4DD4C-E829-4FC6-81DE-5FD42A5A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2B0DB70-26BC-47AD-AB38-7B0C9853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9885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1F8F56-6D10-4091-91EB-885B0C42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A39A1CB-6272-4BD1-931F-F26E0DD6B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381135D-8844-4A7A-985F-7959F515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2C5AA53-177B-40E7-8C82-AD0D095E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5909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88D51F0-D0F1-49E6-8EA0-AEF7DE3B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431F229-CD1B-4AB4-9FF6-4FF16305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01BE85F-76D6-4120-8711-012A10CD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1891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799D0D-594E-4C44-A8F5-CBE5ACEC6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4EA8191-A6E6-4D9D-AF20-11E7CA439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2ECDE9D-4D5D-4E65-A9A3-75F745109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E44CB9C-5892-4D78-81AF-25E1F0942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54FF4D2-8FEA-4583-918A-AEC0715F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234D6D9-D6DA-4947-8991-A63CE577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21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2E815D-8005-4C43-897A-26B5D63C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BD03152-8ACA-470F-9C31-11CD5EA3C3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9D0C681-E7A7-4B94-ABF6-D12D73719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4324433-A387-4BA6-9A77-93FD32D2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04C21F0-BC10-40F7-BDAF-B2558E638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C063498-EB50-4273-ADA8-C35FF03D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51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F401EE-71A6-4D09-B9E0-F2DBD3F5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E5D50F4-CC4F-47FB-A371-E61B7EF9A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7BA8AD2-5B80-4CC6-BBE6-CF3BD3CB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3A29651-B4F6-4A07-A928-F5B1130B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54F201F-C062-45CD-8FA4-5B86FF03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169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10E4A5F-EFC4-404B-9376-6E4FCA124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C37798D-25B3-40E9-8944-F6DD22CAC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9A3B063-6846-4496-8FE7-8633FDEC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BC342EB-29D4-47AA-BB1D-FCEAE5A8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BA50064-35BC-434B-8A90-84B5553B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430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386744"/>
            <a:ext cx="67437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7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187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2386744"/>
            <a:ext cx="67437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50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2638044"/>
            <a:ext cx="3203828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02685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05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2313434"/>
            <a:ext cx="320268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3143250"/>
            <a:ext cx="3202686" cy="259677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190113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0268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44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88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8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10" name="9 - Ορθογώνιο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- Έλλειψη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- Έλλειψη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2243829"/>
            <a:ext cx="3364992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6236208"/>
            <a:ext cx="3843598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8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" y="2243828"/>
            <a:ext cx="337124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6236208"/>
            <a:ext cx="3843598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32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61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973956" cy="498348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937260"/>
            <a:ext cx="4648867" cy="498348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8" name="7 - Ορθογώνιο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l-GR" dirty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9" name="8 - Διάγραμμα ροής: Διεργασία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- Διάγραμμα ροής: Διεργασία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Πίτα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- Έλλειψη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- Κουλούρα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- Ορθογώνιο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51BEB08-47E9-424C-B034-EED6919F0DD5}" type="datetimeFigureOut">
              <a:rPr lang="el-GR" smtClean="0"/>
              <a:pPr/>
              <a:t>17/5/2024</a:t>
            </a:fld>
            <a:endParaRPr lang="el-GR" dirty="0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l-GR" dirty="0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E90DEA2-9A69-4804-AA27-E687E84C2531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15" name="14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7D38C64-9691-41B3-A168-8CE0E65DE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8FBDF95-F51A-4F22-8A0E-7D23B467A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AAA8AA5-0ACF-44CA-A361-95212454E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2AF15-FD06-497F-9344-49A8438C4FCB}" type="datetimeFigureOut">
              <a:rPr lang="el-GR" smtClean="0"/>
              <a:t>17/5/2024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B588117-FE79-40D8-9420-A9650AA92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F0F7BC5-BE1E-461C-BD7A-F1B2C7D3C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81989-42B6-4035-B922-BAC012DEB5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960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3352" y="964692"/>
            <a:ext cx="5797296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2638045"/>
            <a:ext cx="5797296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6236208"/>
            <a:ext cx="442589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6217920"/>
            <a:ext cx="27432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3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043608" y="764703"/>
            <a:ext cx="7671796" cy="1584177"/>
          </a:xfrm>
        </p:spPr>
        <p:txBody>
          <a:bodyPr>
            <a:normAutofit/>
          </a:bodyPr>
          <a:lstStyle/>
          <a:p>
            <a:r>
              <a:rPr lang="el-GR" dirty="0"/>
              <a:t>ΑΝΘΡΩΠΙΝΟ ΓΟΝΙΔΙΩΜΑ &amp;</a:t>
            </a:r>
            <a:br>
              <a:rPr lang="el-GR" dirty="0"/>
            </a:br>
            <a:r>
              <a:rPr lang="el-GR" dirty="0"/>
              <a:t>ΚΑΡΚΙΝΟΓΕΝΕΣΗ 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043608" y="5301208"/>
            <a:ext cx="7814672" cy="1413916"/>
          </a:xfrm>
        </p:spPr>
        <p:txBody>
          <a:bodyPr>
            <a:normAutofit fontScale="92500" lnSpcReduction="10000"/>
          </a:bodyPr>
          <a:lstStyle/>
          <a:p>
            <a:r>
              <a:rPr lang="el-GR" sz="1600" b="1" dirty="0">
                <a:solidFill>
                  <a:schemeClr val="accent1"/>
                </a:solidFill>
              </a:rPr>
              <a:t>Αναστασία Γεωργαντά</a:t>
            </a:r>
          </a:p>
          <a:p>
            <a:r>
              <a:rPr lang="el-GR" sz="1600" b="1" dirty="0">
                <a:solidFill>
                  <a:schemeClr val="accent1"/>
                </a:solidFill>
              </a:rPr>
              <a:t>Βιολόγος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dirty="0">
                <a:solidFill>
                  <a:schemeClr val="accent1"/>
                </a:solidFill>
              </a:rPr>
              <a:t>MSc In Lung Cancer </a:t>
            </a:r>
            <a:endParaRPr lang="el-GR" sz="1600" dirty="0">
              <a:solidFill>
                <a:schemeClr val="accent1"/>
              </a:solidFill>
            </a:endParaRPr>
          </a:p>
          <a:p>
            <a:r>
              <a:rPr lang="el-GR" sz="1600" b="1" dirty="0">
                <a:solidFill>
                  <a:schemeClr val="accent1"/>
                </a:solidFill>
              </a:rPr>
              <a:t>Ογκολογική Μονάδα Γ’ Παθολογικής </a:t>
            </a:r>
          </a:p>
          <a:p>
            <a:r>
              <a:rPr lang="el-GR" sz="1600" b="1" dirty="0">
                <a:solidFill>
                  <a:schemeClr val="accent1"/>
                </a:solidFill>
              </a:rPr>
              <a:t>Κλινικής και Ομώνυμου Εργαστηρίου</a:t>
            </a:r>
          </a:p>
          <a:p>
            <a:r>
              <a:rPr lang="el-GR" sz="1600" b="1" dirty="0">
                <a:solidFill>
                  <a:schemeClr val="accent1"/>
                </a:solidFill>
              </a:rPr>
              <a:t>ΓΝΑ «Σωτηρία»</a:t>
            </a:r>
          </a:p>
        </p:txBody>
      </p:sp>
      <p:pic>
        <p:nvPicPr>
          <p:cNvPr id="5" name="4 - Εικόνα" descr="83c137_00efb4e9222344adb1eb175d2a0c7d36~m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2428868"/>
            <a:ext cx="4143372" cy="42862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r>
              <a:rPr lang="el-GR" sz="2400" dirty="0"/>
              <a:t>Σημαντικών-από ιατρικής πλευράς-γονιδίων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736"/>
            <a:ext cx="7055152" cy="45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1435608" y="6215081"/>
            <a:ext cx="7647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Και οι υποκινητές έχουν συγκεκριμένα χαρακτηριστικά πχ η αλληλουχία ΤΑΤΑ </a:t>
            </a:r>
            <a:r>
              <a:rPr lang="en-US" sz="1400" b="1" dirty="0">
                <a:solidFill>
                  <a:srgbClr val="C00000"/>
                </a:solidFill>
              </a:rPr>
              <a:t>&amp;CAAT</a:t>
            </a:r>
            <a:endParaRPr lang="el-GR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>
                <a:effectLst/>
              </a:rPr>
              <a:t>Γονίδια σχετιζόμενα με τον καρκίνο μαστού &amp; ωοθηκών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1571612"/>
            <a:ext cx="6482518" cy="4071966"/>
          </a:xfrm>
        </p:spPr>
      </p:pic>
    </p:spTree>
    <p:extLst>
      <p:ext uri="{BB962C8B-B14F-4D97-AF65-F5344CB8AC3E}">
        <p14:creationId xmlns:p14="http://schemas.microsoft.com/office/powerpoint/2010/main" val="18300115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b="1" dirty="0">
                <a:effectLst/>
              </a:rPr>
              <a:t>Μετάλλαξη-</a:t>
            </a:r>
            <a:r>
              <a:rPr lang="en-US" sz="1800" b="1" dirty="0">
                <a:effectLst/>
              </a:rPr>
              <a:t>BRCA </a:t>
            </a:r>
            <a:r>
              <a:rPr lang="el-GR" sz="1800" b="1" dirty="0">
                <a:effectLst/>
              </a:rPr>
              <a:t>γονίδια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l-GR" sz="1400" dirty="0"/>
              <a:t>Ογκοκατασταλτικά γονίδια</a:t>
            </a:r>
          </a:p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l-GR" sz="1400" dirty="0"/>
              <a:t>Εμπλέκονται στη ρύθμιση του κυτταρικού κύκλου</a:t>
            </a:r>
          </a:p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l-GR" sz="1400" dirty="0"/>
              <a:t>Εμπλέκονται στην επιδιόρθωση του </a:t>
            </a:r>
            <a:r>
              <a:rPr lang="en-US" sz="1400" dirty="0"/>
              <a:t>DNA</a:t>
            </a:r>
            <a:endParaRPr lang="el-GR" sz="1400" dirty="0"/>
          </a:p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n-US" sz="1400" dirty="0"/>
              <a:t>O</a:t>
            </a:r>
            <a:r>
              <a:rPr lang="el-GR" sz="1400" dirty="0"/>
              <a:t>ι μεταλλάξεις τους επιτρέπουν την συσσώρευση άλλων μεταλλάξεων και τη προαγωγή της καρκινογένεσης</a:t>
            </a:r>
          </a:p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l-GR" sz="1400" dirty="0"/>
              <a:t>Αυτοσωματικό επικρατητικό πρότυπο μετάλλαξης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101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58484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285720" y="1400449"/>
            <a:ext cx="6204389" cy="4302125"/>
            <a:chOff x="158" y="1336"/>
            <a:chExt cx="3922" cy="2710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798" y="1336"/>
              <a:ext cx="1188" cy="535"/>
              <a:chOff x="2798" y="1336"/>
              <a:chExt cx="1188" cy="535"/>
            </a:xfrm>
          </p:grpSpPr>
          <p:sp>
            <p:nvSpPr>
              <p:cNvPr id="7224" name="Oval 7"/>
              <p:cNvSpPr>
                <a:spLocks noChangeArrowheads="1"/>
              </p:cNvSpPr>
              <p:nvPr/>
            </p:nvSpPr>
            <p:spPr bwMode="auto">
              <a:xfrm>
                <a:off x="2798" y="1336"/>
                <a:ext cx="1188" cy="535"/>
              </a:xfrm>
              <a:prstGeom prst="ellipse">
                <a:avLst/>
              </a:prstGeom>
              <a:solidFill>
                <a:srgbClr val="80004D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25" name="Text Box 8"/>
              <p:cNvSpPr txBox="1">
                <a:spLocks noChangeArrowheads="1"/>
              </p:cNvSpPr>
              <p:nvPr/>
            </p:nvSpPr>
            <p:spPr bwMode="auto">
              <a:xfrm>
                <a:off x="3150" y="1431"/>
                <a:ext cx="382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1000"/>
                  </a:spcBef>
                </a:pPr>
                <a:r>
                  <a:rPr lang="en-US" sz="1400" b="1" dirty="0"/>
                  <a:t>ATM</a:t>
                </a:r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1224" y="2387"/>
              <a:ext cx="967" cy="564"/>
              <a:chOff x="1224" y="2387"/>
              <a:chExt cx="967" cy="564"/>
            </a:xfrm>
          </p:grpSpPr>
          <p:sp>
            <p:nvSpPr>
              <p:cNvPr id="7222" name="Oval 11"/>
              <p:cNvSpPr>
                <a:spLocks noChangeArrowheads="1"/>
              </p:cNvSpPr>
              <p:nvPr/>
            </p:nvSpPr>
            <p:spPr bwMode="auto">
              <a:xfrm>
                <a:off x="1224" y="2387"/>
                <a:ext cx="967" cy="564"/>
              </a:xfrm>
              <a:prstGeom prst="ellipse">
                <a:avLst/>
              </a:prstGeom>
              <a:solidFill>
                <a:srgbClr val="80808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23" name="Text Box 12"/>
              <p:cNvSpPr txBox="1">
                <a:spLocks noChangeArrowheads="1"/>
              </p:cNvSpPr>
              <p:nvPr/>
            </p:nvSpPr>
            <p:spPr bwMode="auto">
              <a:xfrm>
                <a:off x="1292" y="2529"/>
                <a:ext cx="698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>
                  <a:spcBef>
                    <a:spcPts val="875"/>
                  </a:spcBef>
                </a:pPr>
                <a:r>
                  <a:rPr lang="en-US" sz="1400" dirty="0"/>
                  <a:t>FANCD2</a:t>
                </a: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1235" y="2096"/>
              <a:ext cx="326" cy="348"/>
              <a:chOff x="1235" y="2096"/>
              <a:chExt cx="326" cy="348"/>
            </a:xfrm>
          </p:grpSpPr>
          <p:sp>
            <p:nvSpPr>
              <p:cNvPr id="7220" name="Oval 14"/>
              <p:cNvSpPr>
                <a:spLocks noChangeArrowheads="1"/>
              </p:cNvSpPr>
              <p:nvPr/>
            </p:nvSpPr>
            <p:spPr bwMode="auto">
              <a:xfrm>
                <a:off x="1276" y="2096"/>
                <a:ext cx="231" cy="348"/>
              </a:xfrm>
              <a:prstGeom prst="ellipse">
                <a:avLst/>
              </a:prstGeom>
              <a:solidFill>
                <a:srgbClr val="80808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21" name="Text Box 15"/>
              <p:cNvSpPr txBox="1">
                <a:spLocks noChangeArrowheads="1"/>
              </p:cNvSpPr>
              <p:nvPr/>
            </p:nvSpPr>
            <p:spPr bwMode="auto">
              <a:xfrm>
                <a:off x="1235" y="2178"/>
                <a:ext cx="326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750"/>
                  </a:spcBef>
                </a:pPr>
                <a:r>
                  <a:rPr lang="en-US" sz="1400" dirty="0"/>
                  <a:t>Ub</a:t>
                </a:r>
              </a:p>
            </p:txBody>
          </p:sp>
        </p:grpSp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914" y="2900"/>
              <a:ext cx="707" cy="348"/>
              <a:chOff x="914" y="2900"/>
              <a:chExt cx="707" cy="348"/>
            </a:xfrm>
          </p:grpSpPr>
          <p:sp>
            <p:nvSpPr>
              <p:cNvPr id="7218" name="Oval 17"/>
              <p:cNvSpPr>
                <a:spLocks noChangeArrowheads="1"/>
              </p:cNvSpPr>
              <p:nvPr/>
            </p:nvSpPr>
            <p:spPr bwMode="auto">
              <a:xfrm>
                <a:off x="914" y="2900"/>
                <a:ext cx="707" cy="348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19" name="Text Box 18"/>
              <p:cNvSpPr txBox="1">
                <a:spLocks noChangeArrowheads="1"/>
              </p:cNvSpPr>
              <p:nvPr/>
            </p:nvSpPr>
            <p:spPr bwMode="auto">
              <a:xfrm>
                <a:off x="956" y="2985"/>
                <a:ext cx="543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875"/>
                  </a:spcBef>
                </a:pPr>
                <a:r>
                  <a:rPr lang="en-US" sz="1400" b="1" dirty="0"/>
                  <a:t>RAD51</a:t>
                </a:r>
              </a:p>
            </p:txBody>
          </p:sp>
        </p:grpSp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1564" y="3735"/>
              <a:ext cx="569" cy="311"/>
              <a:chOff x="1564" y="3735"/>
              <a:chExt cx="569" cy="311"/>
            </a:xfrm>
          </p:grpSpPr>
          <p:sp>
            <p:nvSpPr>
              <p:cNvPr id="7216" name="Oval 20"/>
              <p:cNvSpPr>
                <a:spLocks noChangeArrowheads="1"/>
              </p:cNvSpPr>
              <p:nvPr/>
            </p:nvSpPr>
            <p:spPr bwMode="auto">
              <a:xfrm>
                <a:off x="1565" y="3735"/>
                <a:ext cx="568" cy="311"/>
              </a:xfrm>
              <a:prstGeom prst="ellipse">
                <a:avLst/>
              </a:prstGeom>
              <a:solidFill>
                <a:srgbClr val="80808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17" name="Text Box 21"/>
              <p:cNvSpPr txBox="1">
                <a:spLocks noChangeArrowheads="1"/>
              </p:cNvSpPr>
              <p:nvPr/>
            </p:nvSpPr>
            <p:spPr bwMode="auto">
              <a:xfrm>
                <a:off x="1564" y="3802"/>
                <a:ext cx="541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875"/>
                  </a:spcBef>
                </a:pPr>
                <a:r>
                  <a:rPr lang="en-US" sz="1400" dirty="0"/>
                  <a:t>MRE11</a:t>
                </a:r>
              </a:p>
            </p:txBody>
          </p:sp>
        </p:grpSp>
        <p:grpSp>
          <p:nvGrpSpPr>
            <p:cNvPr id="10" name="Group 22"/>
            <p:cNvGrpSpPr>
              <a:grpSpLocks/>
            </p:cNvGrpSpPr>
            <p:nvPr/>
          </p:nvGrpSpPr>
          <p:grpSpPr bwMode="auto">
            <a:xfrm>
              <a:off x="3472" y="1872"/>
              <a:ext cx="225" cy="266"/>
              <a:chOff x="3472" y="1872"/>
              <a:chExt cx="225" cy="266"/>
            </a:xfrm>
          </p:grpSpPr>
          <p:sp>
            <p:nvSpPr>
              <p:cNvPr id="7214" name="Oval 23"/>
              <p:cNvSpPr>
                <a:spLocks noChangeArrowheads="1"/>
              </p:cNvSpPr>
              <p:nvPr/>
            </p:nvSpPr>
            <p:spPr bwMode="auto">
              <a:xfrm>
                <a:off x="3544" y="1899"/>
                <a:ext cx="153" cy="132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15" name="Line 25"/>
              <p:cNvSpPr>
                <a:spLocks noChangeShapeType="1"/>
              </p:cNvSpPr>
              <p:nvPr/>
            </p:nvSpPr>
            <p:spPr bwMode="auto">
              <a:xfrm>
                <a:off x="3472" y="1872"/>
                <a:ext cx="153" cy="26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dirty="0"/>
              </a:p>
            </p:txBody>
          </p:sp>
        </p:grpSp>
        <p:sp>
          <p:nvSpPr>
            <p:cNvPr id="7182" name="Line 31"/>
            <p:cNvSpPr>
              <a:spLocks noChangeShapeType="1"/>
            </p:cNvSpPr>
            <p:nvPr/>
          </p:nvSpPr>
          <p:spPr bwMode="auto">
            <a:xfrm flipH="1">
              <a:off x="2827" y="1872"/>
              <a:ext cx="360" cy="3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7183" name="Line 35"/>
            <p:cNvSpPr>
              <a:spLocks noChangeShapeType="1"/>
            </p:cNvSpPr>
            <p:nvPr/>
          </p:nvSpPr>
          <p:spPr bwMode="auto">
            <a:xfrm flipH="1">
              <a:off x="2343" y="1644"/>
              <a:ext cx="424" cy="1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dirty="0"/>
            </a:p>
          </p:txBody>
        </p:sp>
        <p:grpSp>
          <p:nvGrpSpPr>
            <p:cNvPr id="11" name="Group 37"/>
            <p:cNvGrpSpPr>
              <a:grpSpLocks/>
            </p:cNvGrpSpPr>
            <p:nvPr/>
          </p:nvGrpSpPr>
          <p:grpSpPr bwMode="auto">
            <a:xfrm>
              <a:off x="3013" y="2334"/>
              <a:ext cx="446" cy="190"/>
              <a:chOff x="3013" y="2334"/>
              <a:chExt cx="446" cy="190"/>
            </a:xfrm>
          </p:grpSpPr>
          <p:sp>
            <p:nvSpPr>
              <p:cNvPr id="7212" name="Oval 38"/>
              <p:cNvSpPr>
                <a:spLocks noChangeArrowheads="1"/>
              </p:cNvSpPr>
              <p:nvPr/>
            </p:nvSpPr>
            <p:spPr bwMode="auto">
              <a:xfrm>
                <a:off x="3209" y="2392"/>
                <a:ext cx="153" cy="132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13" name="Line 41"/>
              <p:cNvSpPr>
                <a:spLocks noChangeShapeType="1"/>
              </p:cNvSpPr>
              <p:nvPr/>
            </p:nvSpPr>
            <p:spPr bwMode="auto">
              <a:xfrm flipH="1">
                <a:off x="3013" y="2334"/>
                <a:ext cx="446" cy="11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dirty="0"/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2179" y="2262"/>
              <a:ext cx="750" cy="564"/>
              <a:chOff x="2179" y="2262"/>
              <a:chExt cx="750" cy="564"/>
            </a:xfrm>
          </p:grpSpPr>
          <p:sp>
            <p:nvSpPr>
              <p:cNvPr id="7210" name="Oval 43"/>
              <p:cNvSpPr>
                <a:spLocks noChangeArrowheads="1"/>
              </p:cNvSpPr>
              <p:nvPr/>
            </p:nvSpPr>
            <p:spPr bwMode="auto">
              <a:xfrm>
                <a:off x="2179" y="2262"/>
                <a:ext cx="750" cy="564"/>
              </a:xfrm>
              <a:prstGeom prst="ellipse">
                <a:avLst/>
              </a:prstGeom>
              <a:solidFill>
                <a:srgbClr val="7000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11" name="Text Box 44"/>
              <p:cNvSpPr txBox="1">
                <a:spLocks noChangeArrowheads="1"/>
              </p:cNvSpPr>
              <p:nvPr/>
            </p:nvSpPr>
            <p:spPr bwMode="auto">
              <a:xfrm>
                <a:off x="2292" y="2334"/>
                <a:ext cx="541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1125"/>
                  </a:spcBef>
                </a:pPr>
                <a:r>
                  <a:rPr lang="en-US" sz="1400" b="1" dirty="0"/>
                  <a:t>BRCA1</a:t>
                </a:r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1440" y="2737"/>
              <a:ext cx="1200" cy="789"/>
              <a:chOff x="1440" y="2737"/>
              <a:chExt cx="1200" cy="789"/>
            </a:xfrm>
          </p:grpSpPr>
          <p:sp>
            <p:nvSpPr>
              <p:cNvPr id="7208" name="Oval 47"/>
              <p:cNvSpPr>
                <a:spLocks noChangeArrowheads="1"/>
              </p:cNvSpPr>
              <p:nvPr/>
            </p:nvSpPr>
            <p:spPr bwMode="auto">
              <a:xfrm>
                <a:off x="1440" y="2737"/>
                <a:ext cx="1200" cy="789"/>
              </a:xfrm>
              <a:prstGeom prst="ellipse">
                <a:avLst/>
              </a:prstGeom>
              <a:solidFill>
                <a:srgbClr val="7000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09" name="Text Box 48"/>
              <p:cNvSpPr txBox="1">
                <a:spLocks noChangeArrowheads="1"/>
              </p:cNvSpPr>
              <p:nvPr/>
            </p:nvSpPr>
            <p:spPr bwMode="auto">
              <a:xfrm>
                <a:off x="1639" y="2957"/>
                <a:ext cx="802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1125"/>
                  </a:spcBef>
                </a:pPr>
                <a:r>
                  <a:rPr lang="en-US" sz="1400" b="1" dirty="0"/>
                  <a:t>BRCA2</a:t>
                </a:r>
              </a:p>
            </p:txBody>
          </p:sp>
        </p:grpSp>
        <p:sp>
          <p:nvSpPr>
            <p:cNvPr id="7187" name="Text Box 52"/>
            <p:cNvSpPr txBox="1">
              <a:spLocks noChangeArrowheads="1"/>
            </p:cNvSpPr>
            <p:nvPr/>
          </p:nvSpPr>
          <p:spPr bwMode="auto">
            <a:xfrm>
              <a:off x="2110" y="3819"/>
              <a:ext cx="54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9pPr>
            </a:lstStyle>
            <a:p>
              <a:pPr>
                <a:spcBef>
                  <a:spcPts val="875"/>
                </a:spcBef>
              </a:pPr>
              <a:r>
                <a:rPr lang="en-US" sz="1400" b="1" dirty="0"/>
                <a:t>RAD50</a:t>
              </a:r>
            </a:p>
          </p:txBody>
        </p:sp>
        <p:grpSp>
          <p:nvGrpSpPr>
            <p:cNvPr id="14" name="Group 54"/>
            <p:cNvGrpSpPr>
              <a:grpSpLocks/>
            </p:cNvGrpSpPr>
            <p:nvPr/>
          </p:nvGrpSpPr>
          <p:grpSpPr bwMode="auto">
            <a:xfrm>
              <a:off x="1877" y="3522"/>
              <a:ext cx="624" cy="311"/>
              <a:chOff x="1877" y="3522"/>
              <a:chExt cx="624" cy="311"/>
            </a:xfrm>
          </p:grpSpPr>
          <p:sp>
            <p:nvSpPr>
              <p:cNvPr id="7206" name="Oval 55"/>
              <p:cNvSpPr>
                <a:spLocks noChangeArrowheads="1"/>
              </p:cNvSpPr>
              <p:nvPr/>
            </p:nvSpPr>
            <p:spPr bwMode="auto">
              <a:xfrm>
                <a:off x="1877" y="3522"/>
                <a:ext cx="624" cy="311"/>
              </a:xfrm>
              <a:prstGeom prst="ellipse">
                <a:avLst/>
              </a:prstGeom>
              <a:solidFill>
                <a:srgbClr val="80004D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07" name="Text Box 56"/>
              <p:cNvSpPr txBox="1">
                <a:spLocks noChangeArrowheads="1"/>
              </p:cNvSpPr>
              <p:nvPr/>
            </p:nvSpPr>
            <p:spPr bwMode="auto">
              <a:xfrm>
                <a:off x="1918" y="3550"/>
                <a:ext cx="542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875"/>
                  </a:spcBef>
                </a:pPr>
                <a:r>
                  <a:rPr lang="en-US" sz="1400" b="1" dirty="0"/>
                  <a:t>NBS1</a:t>
                </a:r>
              </a:p>
            </p:txBody>
          </p:sp>
        </p:grpSp>
        <p:grpSp>
          <p:nvGrpSpPr>
            <p:cNvPr id="15" name="Group 58"/>
            <p:cNvGrpSpPr>
              <a:grpSpLocks/>
            </p:cNvGrpSpPr>
            <p:nvPr/>
          </p:nvGrpSpPr>
          <p:grpSpPr bwMode="auto">
            <a:xfrm>
              <a:off x="2506" y="2650"/>
              <a:ext cx="732" cy="348"/>
              <a:chOff x="2506" y="2650"/>
              <a:chExt cx="732" cy="348"/>
            </a:xfrm>
          </p:grpSpPr>
          <p:sp>
            <p:nvSpPr>
              <p:cNvPr id="7204" name="Oval 59"/>
              <p:cNvSpPr>
                <a:spLocks noChangeArrowheads="1"/>
              </p:cNvSpPr>
              <p:nvPr/>
            </p:nvSpPr>
            <p:spPr bwMode="auto">
              <a:xfrm>
                <a:off x="2506" y="2650"/>
                <a:ext cx="709" cy="348"/>
              </a:xfrm>
              <a:prstGeom prst="ellipse">
                <a:avLst/>
              </a:prstGeom>
              <a:solidFill>
                <a:srgbClr val="80004D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05" name="Text Box 60"/>
              <p:cNvSpPr txBox="1">
                <a:spLocks noChangeArrowheads="1"/>
              </p:cNvSpPr>
              <p:nvPr/>
            </p:nvSpPr>
            <p:spPr bwMode="auto">
              <a:xfrm>
                <a:off x="2530" y="2711"/>
                <a:ext cx="708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875"/>
                  </a:spcBef>
                </a:pPr>
                <a:r>
                  <a:rPr lang="en-US" sz="1400" b="1" dirty="0"/>
                  <a:t>BRIP1</a:t>
                </a:r>
              </a:p>
            </p:txBody>
          </p:sp>
        </p:grpSp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2460" y="3069"/>
              <a:ext cx="777" cy="401"/>
              <a:chOff x="2460" y="3069"/>
              <a:chExt cx="777" cy="401"/>
            </a:xfrm>
          </p:grpSpPr>
          <p:sp>
            <p:nvSpPr>
              <p:cNvPr id="7202" name="Oval 63"/>
              <p:cNvSpPr>
                <a:spLocks noChangeArrowheads="1"/>
              </p:cNvSpPr>
              <p:nvPr/>
            </p:nvSpPr>
            <p:spPr bwMode="auto">
              <a:xfrm>
                <a:off x="2460" y="3069"/>
                <a:ext cx="777" cy="401"/>
              </a:xfrm>
              <a:prstGeom prst="ellipse">
                <a:avLst/>
              </a:prstGeom>
              <a:solidFill>
                <a:srgbClr val="80004D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03" name="Text Box 64"/>
              <p:cNvSpPr txBox="1">
                <a:spLocks noChangeArrowheads="1"/>
              </p:cNvSpPr>
              <p:nvPr/>
            </p:nvSpPr>
            <p:spPr bwMode="auto">
              <a:xfrm>
                <a:off x="2485" y="3161"/>
                <a:ext cx="729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875"/>
                  </a:spcBef>
                </a:pPr>
                <a:r>
                  <a:rPr lang="en-US" sz="1400" dirty="0"/>
                  <a:t>PALB2</a:t>
                </a:r>
              </a:p>
            </p:txBody>
          </p:sp>
        </p:grpSp>
        <p:grpSp>
          <p:nvGrpSpPr>
            <p:cNvPr id="17" name="Group 66"/>
            <p:cNvGrpSpPr>
              <a:grpSpLocks/>
            </p:cNvGrpSpPr>
            <p:nvPr/>
          </p:nvGrpSpPr>
          <p:grpSpPr bwMode="auto">
            <a:xfrm>
              <a:off x="1903" y="1655"/>
              <a:ext cx="413" cy="311"/>
              <a:chOff x="1903" y="1655"/>
              <a:chExt cx="413" cy="311"/>
            </a:xfrm>
          </p:grpSpPr>
          <p:sp>
            <p:nvSpPr>
              <p:cNvPr id="7200" name="Oval 67"/>
              <p:cNvSpPr>
                <a:spLocks noChangeArrowheads="1"/>
              </p:cNvSpPr>
              <p:nvPr/>
            </p:nvSpPr>
            <p:spPr bwMode="auto">
              <a:xfrm>
                <a:off x="1903" y="1655"/>
                <a:ext cx="413" cy="311"/>
              </a:xfrm>
              <a:prstGeom prst="ellipse">
                <a:avLst/>
              </a:prstGeom>
              <a:solidFill>
                <a:srgbClr val="7000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201" name="Text Box 68"/>
              <p:cNvSpPr txBox="1">
                <a:spLocks noChangeArrowheads="1"/>
              </p:cNvSpPr>
              <p:nvPr/>
            </p:nvSpPr>
            <p:spPr bwMode="auto">
              <a:xfrm>
                <a:off x="1944" y="1665"/>
                <a:ext cx="330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>
                  <a:spcBef>
                    <a:spcPts val="875"/>
                  </a:spcBef>
                </a:pPr>
                <a:r>
                  <a:rPr lang="en-US" sz="1400" b="1" dirty="0"/>
                  <a:t>p53</a:t>
                </a:r>
              </a:p>
            </p:txBody>
          </p:sp>
        </p:grpSp>
        <p:grpSp>
          <p:nvGrpSpPr>
            <p:cNvPr id="18" name="Group 70"/>
            <p:cNvGrpSpPr>
              <a:grpSpLocks/>
            </p:cNvGrpSpPr>
            <p:nvPr/>
          </p:nvGrpSpPr>
          <p:grpSpPr bwMode="auto">
            <a:xfrm>
              <a:off x="3512" y="2152"/>
              <a:ext cx="568" cy="356"/>
              <a:chOff x="3512" y="2152"/>
              <a:chExt cx="568" cy="356"/>
            </a:xfrm>
          </p:grpSpPr>
          <p:sp>
            <p:nvSpPr>
              <p:cNvPr id="7198" name="Oval 71"/>
              <p:cNvSpPr>
                <a:spLocks noChangeArrowheads="1"/>
              </p:cNvSpPr>
              <p:nvPr/>
            </p:nvSpPr>
            <p:spPr bwMode="auto">
              <a:xfrm>
                <a:off x="3512" y="2152"/>
                <a:ext cx="568" cy="356"/>
              </a:xfrm>
              <a:prstGeom prst="ellipse">
                <a:avLst/>
              </a:prstGeom>
              <a:solidFill>
                <a:srgbClr val="80004D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dirty="0"/>
              </a:p>
            </p:txBody>
          </p:sp>
          <p:sp>
            <p:nvSpPr>
              <p:cNvPr id="7199" name="Text Box 72"/>
              <p:cNvSpPr txBox="1">
                <a:spLocks noChangeArrowheads="1"/>
              </p:cNvSpPr>
              <p:nvPr/>
            </p:nvSpPr>
            <p:spPr bwMode="auto">
              <a:xfrm>
                <a:off x="3524" y="2208"/>
                <a:ext cx="543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Palatino Linotype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ts val="875"/>
                  </a:spcBef>
                </a:pPr>
                <a:r>
                  <a:rPr lang="en-US" sz="1400" b="1" dirty="0"/>
                  <a:t>CHEK2</a:t>
                </a:r>
              </a:p>
            </p:txBody>
          </p:sp>
        </p:grpSp>
        <p:grpSp>
          <p:nvGrpSpPr>
            <p:cNvPr id="19" name="Group 74"/>
            <p:cNvGrpSpPr>
              <a:grpSpLocks/>
            </p:cNvGrpSpPr>
            <p:nvPr/>
          </p:nvGrpSpPr>
          <p:grpSpPr bwMode="auto">
            <a:xfrm>
              <a:off x="158" y="3227"/>
              <a:ext cx="830" cy="486"/>
              <a:chOff x="158" y="3227"/>
              <a:chExt cx="830" cy="486"/>
            </a:xfrm>
          </p:grpSpPr>
          <p:sp>
            <p:nvSpPr>
              <p:cNvPr id="7194" name="Line 75"/>
              <p:cNvSpPr>
                <a:spLocks noChangeShapeType="1"/>
              </p:cNvSpPr>
              <p:nvPr/>
            </p:nvSpPr>
            <p:spPr bwMode="auto">
              <a:xfrm flipV="1">
                <a:off x="783" y="3227"/>
                <a:ext cx="205" cy="17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dash"/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dirty="0"/>
              </a:p>
            </p:txBody>
          </p:sp>
          <p:grpSp>
            <p:nvGrpSpPr>
              <p:cNvPr id="20" name="Group 76"/>
              <p:cNvGrpSpPr>
                <a:grpSpLocks/>
              </p:cNvGrpSpPr>
              <p:nvPr/>
            </p:nvGrpSpPr>
            <p:grpSpPr bwMode="auto">
              <a:xfrm>
                <a:off x="158" y="3364"/>
                <a:ext cx="707" cy="349"/>
                <a:chOff x="158" y="3364"/>
                <a:chExt cx="707" cy="349"/>
              </a:xfrm>
            </p:grpSpPr>
            <p:sp>
              <p:nvSpPr>
                <p:cNvPr id="7196" name="Oval 77"/>
                <p:cNvSpPr>
                  <a:spLocks noChangeArrowheads="1"/>
                </p:cNvSpPr>
                <p:nvPr/>
              </p:nvSpPr>
              <p:spPr bwMode="auto">
                <a:xfrm>
                  <a:off x="158" y="3364"/>
                  <a:ext cx="707" cy="349"/>
                </a:xfrm>
                <a:prstGeom prst="ellipse">
                  <a:avLst/>
                </a:prstGeom>
                <a:solidFill>
                  <a:srgbClr val="7000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/>
                </a:p>
              </p:txBody>
            </p:sp>
            <p:sp>
              <p:nvSpPr>
                <p:cNvPr id="7197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256" y="3403"/>
                  <a:ext cx="510" cy="1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chemeClr val="tx1"/>
                      </a:solidFill>
                      <a:latin typeface="Palatino Linotype" pitchFamily="18" charset="0"/>
                      <a:cs typeface="Arial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chemeClr val="tx1"/>
                      </a:solidFill>
                      <a:latin typeface="Palatino Linotype" pitchFamily="18" charset="0"/>
                      <a:cs typeface="Arial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chemeClr val="tx1"/>
                      </a:solidFill>
                      <a:latin typeface="Palatino Linotype" pitchFamily="18" charset="0"/>
                      <a:cs typeface="Arial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chemeClr val="tx1"/>
                      </a:solidFill>
                      <a:latin typeface="Palatino Linotype" pitchFamily="18" charset="0"/>
                      <a:cs typeface="Arial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chemeClr val="tx1"/>
                      </a:solidFill>
                      <a:latin typeface="Palatino Linotype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chemeClr val="tx1"/>
                      </a:solidFill>
                      <a:latin typeface="Palatino Linotype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chemeClr val="tx1"/>
                      </a:solidFill>
                      <a:latin typeface="Palatino Linotype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chemeClr val="tx1"/>
                      </a:solidFill>
                      <a:latin typeface="Palatino Linotype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chemeClr val="tx1"/>
                      </a:solidFill>
                      <a:latin typeface="Palatino Linotype" pitchFamily="18" charset="0"/>
                      <a:cs typeface="Arial" charset="0"/>
                    </a:defRPr>
                  </a:lvl9pPr>
                </a:lstStyle>
                <a:p>
                  <a:pPr algn="ctr">
                    <a:spcBef>
                      <a:spcPts val="875"/>
                    </a:spcBef>
                  </a:pPr>
                  <a:r>
                    <a:rPr lang="en-US" sz="1400" b="1" dirty="0"/>
                    <a:t>PTEN</a:t>
                  </a:r>
                </a:p>
              </p:txBody>
            </p:sp>
          </p:grpSp>
        </p:grpSp>
      </p:grpSp>
      <p:sp>
        <p:nvSpPr>
          <p:cNvPr id="7172" name="Rectangle 81"/>
          <p:cNvSpPr>
            <a:spLocks noChangeArrowheads="1"/>
          </p:cNvSpPr>
          <p:nvPr/>
        </p:nvSpPr>
        <p:spPr bwMode="auto">
          <a:xfrm>
            <a:off x="120613" y="5224737"/>
            <a:ext cx="2284860" cy="3333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 dirty="0"/>
              <a:t>Walsh T, King MC. Cancer Cell 2007</a:t>
            </a:r>
          </a:p>
        </p:txBody>
      </p:sp>
      <p:sp>
        <p:nvSpPr>
          <p:cNvPr id="7173" name="Rectangle 82"/>
          <p:cNvSpPr>
            <a:spLocks noChangeArrowheads="1"/>
          </p:cNvSpPr>
          <p:nvPr/>
        </p:nvSpPr>
        <p:spPr bwMode="auto">
          <a:xfrm>
            <a:off x="6156176" y="5391424"/>
            <a:ext cx="2794322" cy="3333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 dirty="0"/>
              <a:t>McClellan J, King MC. Cell 2010</a:t>
            </a:r>
          </a:p>
        </p:txBody>
      </p:sp>
      <p:sp>
        <p:nvSpPr>
          <p:cNvPr id="7174" name="Text Box 80"/>
          <p:cNvSpPr txBox="1">
            <a:spLocks noChangeArrowheads="1"/>
          </p:cNvSpPr>
          <p:nvPr/>
        </p:nvSpPr>
        <p:spPr bwMode="auto">
          <a:xfrm>
            <a:off x="6357950" y="3286124"/>
            <a:ext cx="2627313" cy="2063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l-GR" sz="1600" b="1" dirty="0"/>
              <a:t>Κάθε μετάλλαξη είναι σπάνια και τουλάχιστον </a:t>
            </a:r>
            <a:r>
              <a:rPr lang="en-US" sz="1600" b="1" dirty="0"/>
              <a:t>20</a:t>
            </a:r>
            <a:r>
              <a:rPr lang="el-GR" sz="1600" b="1" dirty="0"/>
              <a:t> γονίδια έχουν συσχετισθεί, μέχρι σήμερα, με την προδιάθεση για τον καρκίνο του μαστού</a:t>
            </a:r>
          </a:p>
          <a:p>
            <a:pPr algn="ctr"/>
            <a:endParaRPr lang="el-GR" sz="1600" b="1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238733"/>
            <a:ext cx="7950397" cy="975689"/>
          </a:xfrm>
        </p:spPr>
        <p:txBody>
          <a:bodyPr>
            <a:noAutofit/>
          </a:bodyPr>
          <a:lstStyle/>
          <a:p>
            <a:r>
              <a:rPr lang="el-GR" sz="1800" dirty="0">
                <a:effectLst/>
              </a:rPr>
              <a:t>Μεταλλάξεις στα γονίδια </a:t>
            </a:r>
            <a:r>
              <a:rPr lang="en-US" sz="1800" dirty="0">
                <a:effectLst/>
              </a:rPr>
              <a:t>BRCA1 </a:t>
            </a:r>
            <a:r>
              <a:rPr lang="el-GR" sz="1800" dirty="0">
                <a:effectLst/>
              </a:rPr>
              <a:t>&amp; </a:t>
            </a:r>
            <a:r>
              <a:rPr lang="en-US" sz="1800" dirty="0">
                <a:effectLst/>
              </a:rPr>
              <a:t>BRCA2 </a:t>
            </a:r>
            <a:r>
              <a:rPr lang="el-GR" sz="1800" dirty="0">
                <a:effectLst/>
              </a:rPr>
              <a:t>εξηγούν μόνο ένα ποσοστό των περιπτώσεων μαστού/ωοθηκών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102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61078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rmAutofit/>
          </a:bodyPr>
          <a:lstStyle/>
          <a:p>
            <a:r>
              <a:rPr lang="el-GR" sz="1600" b="1" dirty="0">
                <a:solidFill>
                  <a:schemeClr val="accent3">
                    <a:lumMod val="75000"/>
                  </a:schemeClr>
                </a:solidFill>
                <a:effectLst/>
              </a:rPr>
              <a:t>Διαδικασία γενετικής συμβουλευτικής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417638"/>
            <a:ext cx="7674056" cy="4830762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l-GR" sz="2000" dirty="0"/>
              <a:t>Αξιολόγηση στόχων &amp; προσδοκιών συμβουλευόμενου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l-GR" sz="2000" dirty="0"/>
              <a:t>Αξιολόγηση κινδύνου: λήψη οικογενειακού ιστορικού &amp; φυσική εξέταση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l-GR" sz="2000" dirty="0"/>
              <a:t>Διαφοροδιάγνωση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l-GR" sz="2000" dirty="0"/>
              <a:t>Συζήτηση κληρονομικού συνδρόμου ( κίνδυνος</a:t>
            </a:r>
            <a:r>
              <a:rPr lang="en-US" sz="2000" dirty="0"/>
              <a:t> </a:t>
            </a:r>
            <a:r>
              <a:rPr lang="el-GR" sz="2000" dirty="0"/>
              <a:t>καρκίνου, στρατηγικές μείωσης κινδύνου )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l-GR" sz="2000" dirty="0"/>
              <a:t>Επιλογές γονιδιακού ελέγχου (οφέλη, κίνδυνοι, περιορισμοί)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l-GR" sz="2000" dirty="0"/>
              <a:t>Γονιδιακός έλεγχος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l-GR" sz="2000" dirty="0"/>
              <a:t>Συνέχιση παρακολούθησης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103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93073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b="1" dirty="0">
                <a:effectLst/>
              </a:rPr>
              <a:t>Πληροφορίες ατομικού αναμνηστικού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052736"/>
            <a:ext cx="7746064" cy="51956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Ηλικία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Ατομικό αναμνηστικό καλοήθων/κακοήθων όγκων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Μείζονα νοσήματα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Νοσηλείες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Χειρουργεία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Βιοψίες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Αναπαραγωγικό ιστορικό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Προσυμπτωματικοί έλεγχοι για καρκίνο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Περιβαλλοντικές εκθέσεις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800" dirty="0"/>
              <a:t>Εθνικότητα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104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28853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b="1" dirty="0">
                <a:effectLst/>
              </a:rPr>
              <a:t>Λήψη οικογενειακού ιστορικού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600" dirty="0"/>
              <a:t>Απαραίτητη η λήψη οικογενειακού ιστορικού των τριών τελευταίων γενεών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600" dirty="0"/>
              <a:t>Συμπλήρωση ερωτηματολογίου σχετικά με την καταγωγή, φυσικές δραστηριότητες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600" dirty="0"/>
              <a:t>Διατροφικές συνήθειες, το ιατρικό ιστορικό του ασθενούς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600" dirty="0"/>
              <a:t>Πλήρη κλινικο-παθολογικά δεδομένα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600" dirty="0"/>
              <a:t>π.χ. Φορείς BRCA1 εμφανίζουν αρνητικούς υποδοχείς οιστρογόνων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600" dirty="0"/>
              <a:t>ενώ Φορείς BRCA2 εμφανίζουν θετικούς υποδοχείς οιστρογόνων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600" dirty="0"/>
              <a:t>Η παθογόνος μετάλλαξη μπορεί να κληρονομηθεί εξ’ ίσου από τον πατέρα και τη μητέρα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600" dirty="0"/>
              <a:t>Οι άρρενες φορείς στο BRCA1 συνήθως δεν αναπτύσσουν τη νόσο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l-GR" sz="1600" dirty="0"/>
              <a:t>Οι γυναίκες φορείς μεταλλάξεων στο BRCA1 αναπτύσσουν τη νόσο πολύ νωρίτερα από τις φορείς στο BRCA2</a:t>
            </a:r>
          </a:p>
        </p:txBody>
      </p:sp>
    </p:spTree>
    <p:extLst>
      <p:ext uri="{BB962C8B-B14F-4D97-AF65-F5344CB8AC3E}">
        <p14:creationId xmlns:p14="http://schemas.microsoft.com/office/powerpoint/2010/main" val="26639279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>
                <a:effectLst/>
              </a:rPr>
              <a:t>Στρατηγική γονιδιακού ελέγχου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l-GR" sz="2000" dirty="0"/>
              <a:t>Ο γονιδιακός έλεγχος πρέπει να γίνει στο άτομο που είναι πιο πιθανό να φέρει μετάλλαξη !!!</a:t>
            </a:r>
          </a:p>
          <a:p>
            <a:pPr lvl="1">
              <a:buFont typeface="Wingdings" pitchFamily="2" charset="2"/>
              <a:buChar char="q"/>
            </a:pPr>
            <a:r>
              <a:rPr lang="el-GR" sz="2000" dirty="0"/>
              <a:t>ήδη εμφάνισε καρκίνο μαστού ή/και ωοθηκών</a:t>
            </a:r>
          </a:p>
          <a:p>
            <a:pPr lvl="1">
              <a:buFont typeface="Wingdings" pitchFamily="2" charset="2"/>
              <a:buChar char="q"/>
            </a:pPr>
            <a:r>
              <a:rPr lang="el-GR" sz="2000" dirty="0"/>
              <a:t>εμφάνισε τον καρκίνο μαστού ή/και ωοθηκών στη μικρότερη ηλικία</a:t>
            </a:r>
          </a:p>
          <a:p>
            <a:pPr lvl="1">
              <a:buFont typeface="Wingdings" pitchFamily="2" charset="2"/>
              <a:buChar char="q"/>
            </a:pPr>
            <a:r>
              <a:rPr lang="el-GR" sz="2000" dirty="0"/>
              <a:t>αμφοτερόπλευρη εκδήλωση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79" y="1857364"/>
            <a:ext cx="3745399" cy="2919708"/>
          </a:xfr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106</a:t>
            </a:fld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5072066" y="5143512"/>
            <a:ext cx="3748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Το πιο κατάλληλο άτομο δεν είναι πάντα διαθέσιμο 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24671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750075" cy="857256"/>
          </a:xfrm>
        </p:spPr>
        <p:txBody>
          <a:bodyPr>
            <a:normAutofit/>
          </a:bodyPr>
          <a:lstStyle/>
          <a:p>
            <a:r>
              <a:rPr lang="el-GR" sz="1800" b="1" dirty="0">
                <a:effectLst/>
              </a:rPr>
              <a:t>Μαθηματικά μοντέλα </a:t>
            </a:r>
            <a:br>
              <a:rPr lang="el-GR" sz="1800" b="1" dirty="0">
                <a:effectLst/>
              </a:rPr>
            </a:br>
            <a:r>
              <a:rPr lang="el-GR" sz="1800" b="1" dirty="0">
                <a:effectLst/>
              </a:rPr>
              <a:t>Πιθανότητα φορείας</a:t>
            </a:r>
            <a:r>
              <a:rPr lang="en-US" sz="1800" b="1" dirty="0">
                <a:effectLst/>
              </a:rPr>
              <a:t> </a:t>
            </a:r>
            <a:r>
              <a:rPr lang="el-GR" sz="1800" b="1" dirty="0">
                <a:effectLst/>
              </a:rPr>
              <a:t>μεταλλάξεων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l-GR" sz="2400" dirty="0"/>
              <a:t>Αν πιθανότητα φορείας &gt; 10% τότε πραγματοποιείται γονιδιακός έλεγχος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/>
              <a:t>BRCAPRO </a:t>
            </a:r>
            <a:r>
              <a:rPr lang="el-GR" sz="2400" dirty="0"/>
              <a:t>πιο αξιόπιστο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l-GR" sz="2400" dirty="0"/>
              <a:t>Υπάρχουν διάφορα μοντέλα</a:t>
            </a:r>
          </a:p>
        </p:txBody>
      </p:sp>
    </p:spTree>
    <p:extLst>
      <p:ext uri="{BB962C8B-B14F-4D97-AF65-F5344CB8AC3E}">
        <p14:creationId xmlns:p14="http://schemas.microsoft.com/office/powerpoint/2010/main" val="24304783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effectLst/>
              </a:rPr>
              <a:t>Πώς διενεργείται ο Γονιδιακός έλεγχος;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1417638"/>
            <a:ext cx="7746064" cy="4830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Απλή λήψη αίματος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Σε εξειδικευμένα εργαστήρια Γενετικής 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Με ειδικό εξωτερικό ποιοτικό έλεγχο 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Είναι διαπιστευμένα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t>108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829705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778098"/>
          </a:xfrm>
        </p:spPr>
        <p:txBody>
          <a:bodyPr>
            <a:noAutofit/>
          </a:bodyPr>
          <a:lstStyle/>
          <a:p>
            <a:r>
              <a:rPr lang="el-GR" sz="2800" b="1" dirty="0">
                <a:effectLst/>
              </a:rPr>
              <a:t>Μέθοδος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15616" y="1417638"/>
            <a:ext cx="7818072" cy="4830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dirty="0"/>
              <a:t>Η γενετική ανάλυση της αλληλουχίας των βάσεων των γονιδίων BRCA1 και BRCA2 (DNA sequencing): η εγκυρότερη μέθοδος για να ανιχνευθούν οι μεταλλάξεις που σχετίζονται με την κληρονομική προδιάθεση εμφάνισης καρκίνου του μαστού και ωοθηκών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dirty="0"/>
              <a:t>99 % ευαισθησία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dirty="0"/>
              <a:t>Μέθοδος  για τον εντοπισμό μεγάλων γενετικών αναδιατάξεων (ελλείψεων, αναδιπλασιασμών) που απενεργοποιούν τα γονίδια BRCA1 και BRCA2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109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399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0166" y="857232"/>
            <a:ext cx="6786610" cy="515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effectLst/>
              </a:rPr>
              <a:t>Γονιδιακός έλεγχος</a:t>
            </a:r>
            <a:br>
              <a:rPr lang="el-GR" sz="2400" b="1" dirty="0">
                <a:effectLst/>
              </a:rPr>
            </a:br>
            <a:r>
              <a:rPr lang="el-GR" sz="2400" b="1" dirty="0">
                <a:effectLst/>
              </a:rPr>
              <a:t>Που;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Πολλαπλά πρωτοπαθή νεοπλάσματα στο ίδιο άτομο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Πολλαπλές διαγνώσεις κακοήθειας, συμβατές με συγκεκριμένα σύνδρομα (π.χ. μαστού &amp; ωοθηκών ή παχέος εντέρου &amp; ενδομήτριου)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Διαγνώσεις σε πολλαπλές γενιές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110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40220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74638"/>
            <a:ext cx="7890080" cy="922114"/>
          </a:xfrm>
        </p:spPr>
        <p:txBody>
          <a:bodyPr>
            <a:normAutofit/>
          </a:bodyPr>
          <a:lstStyle/>
          <a:p>
            <a:r>
              <a:rPr lang="el-GR" altLang="el-GR" sz="2400" b="1" dirty="0">
                <a:effectLst/>
              </a:rPr>
              <a:t>Γονιδιακός έλεγχος</a:t>
            </a:r>
            <a:br>
              <a:rPr lang="el-GR" altLang="el-GR" sz="2400" b="1" dirty="0">
                <a:effectLst/>
              </a:rPr>
            </a:br>
            <a:r>
              <a:rPr lang="el-GR" altLang="el-GR" sz="2400" b="1" dirty="0">
                <a:effectLst/>
              </a:rPr>
              <a:t>Γιατί;</a:t>
            </a:r>
            <a:endParaRPr lang="en-US" altLang="el-GR" sz="2400" b="1" dirty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259632" y="1412776"/>
            <a:ext cx="7674056" cy="4835624"/>
          </a:xfr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altLang="el-GR" sz="2800" dirty="0"/>
              <a:t>Αναγνώριση του κληρονομικού καρκίνου </a:t>
            </a:r>
            <a:endParaRPr lang="en-US" altLang="el-GR" sz="2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altLang="el-GR" sz="2800" dirty="0"/>
              <a:t>Πρώιμη διάγνωση του καρκίνου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altLang="el-GR" sz="2800" dirty="0"/>
              <a:t>Εντατική παρακολούθηση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altLang="el-GR" sz="2800" dirty="0"/>
              <a:t>Προφύλαξη (χημειοπροφύλαξη - χειρουργική)</a:t>
            </a:r>
            <a:endParaRPr lang="en-US" altLang="el-GR" sz="2800" dirty="0"/>
          </a:p>
          <a:p>
            <a:endParaRPr lang="en-US" alt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111</a:t>
            </a:fld>
            <a:endParaRPr lang="el-GR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5791200"/>
            <a:ext cx="83502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altLang="el-GR" sz="1600" dirty="0">
                <a:latin typeface="Helvetic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653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922114"/>
          </a:xfrm>
        </p:spPr>
        <p:txBody>
          <a:bodyPr>
            <a:normAutofit/>
          </a:bodyPr>
          <a:lstStyle/>
          <a:p>
            <a:r>
              <a:rPr lang="el-GR" sz="2400" b="1" dirty="0">
                <a:effectLst/>
              </a:rPr>
              <a:t>Αποτελέσματα γονιδιακού ελέγχου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Εύρεση μετάλλαξης  –&gt; ΘΕΤΙΚΟ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Δεν ανιχνεύεται μετάλλαξη –&gt; ΑΡΝΗΤΙΚΟ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l-GR" sz="1800" dirty="0"/>
              <a:t>Εύρεση γενετικής αλλαγής  άγνωστης σημασίας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112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38113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9E023A-11A8-4DDC-A532-8E75E261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8580120" cy="576064"/>
          </a:xfrm>
        </p:spPr>
        <p:txBody>
          <a:bodyPr>
            <a:normAutofit/>
          </a:bodyPr>
          <a:lstStyle/>
          <a:p>
            <a:r>
              <a:rPr lang="en-US" sz="1650" b="1" dirty="0"/>
              <a:t>Conclusions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187279B5-8EB9-401E-89CC-88B7F250F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9001000" cy="547260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endParaRPr lang="el-GR" sz="1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1500" b="1" dirty="0">
                <a:solidFill>
                  <a:schemeClr val="accent1">
                    <a:lumMod val="75000"/>
                  </a:schemeClr>
                </a:solidFill>
              </a:rPr>
              <a:t>Καρκινογένεση: μια σύνθετη μακροχρόνια διαδικασία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500" dirty="0"/>
              <a:t>Τα φυσιολογικά κύτταρα ενός οργάνου εκτρέπονται από την προδιαγεγραμμένη πορεία τους, αυτή δηλαδή της εξειδικευμένης λειτουργίας, του πολλαπλασιασμού τους ανάλογα με τις ανάγκες του οργάνου και τέλος της απόπτωσής τους.</a:t>
            </a:r>
          </a:p>
          <a:p>
            <a:pPr marL="0" indent="0">
              <a:lnSpc>
                <a:spcPct val="150000"/>
              </a:lnSpc>
              <a:buNone/>
            </a:pPr>
            <a:endParaRPr lang="el-GR" sz="1500" b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1500" b="1" dirty="0">
                <a:solidFill>
                  <a:schemeClr val="accent1">
                    <a:lumMod val="75000"/>
                  </a:schemeClr>
                </a:solidFill>
              </a:rPr>
              <a:t>Η καρκινική εξαλλαγή εξελίσσεται σε στάδια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500" dirty="0"/>
              <a:t>Σε κάθε κυτταρικό μονοπάτι υπάρχει ένα έναυσμα, ένα ερέθισμα, που επενεργεί σε ένα ιδιαίτερο μόριο, τον υποδοχέα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500" dirty="0"/>
              <a:t>Ο τελικός αποδέκτης του ερεθίσματος είναι κάποιο γονίδιο που παίρνει την εντολή να λειτουργήσει και να </a:t>
            </a:r>
            <a:r>
              <a:rPr lang="el-GR" sz="1500" dirty="0" err="1"/>
              <a:t>παράξει</a:t>
            </a:r>
            <a:r>
              <a:rPr lang="el-GR" sz="1500" dirty="0"/>
              <a:t> την πρωτεΐνη του, η οποία στη συνέχεια θα συμμετάσχει στη δικής της λειτουργία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500" dirty="0"/>
              <a:t>Από το αρχικό ερέθισμα μέχρι το τελικό αποτέλεσμα μεσολαβεί μια σειρά καθορισμένων σταδίων, διαμορφώνεται δηλαδή μια διαδρομή με ενδιάμεσες στάσεις, ειδική για κάθε λειτουργία του κυττάρου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500" dirty="0"/>
              <a:t> Δημιουργείται έτσι ένα τεράστιο δίκτυο μονοπατιών και πιθανών τελικών αποτελεσμάτων, ανάλογα με την ποικιλία των ερεθισμάτων που δέχεται το κύτταρο</a:t>
            </a:r>
            <a:r>
              <a:rPr lang="el-GR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258067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21D91-29DC-4165-9219-A44C5F82F5F3}"/>
              </a:ext>
            </a:extLst>
          </p:cNvPr>
          <p:cNvSpPr txBox="1"/>
          <p:nvPr/>
        </p:nvSpPr>
        <p:spPr>
          <a:xfrm>
            <a:off x="467544" y="155679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Thank you!</a:t>
            </a:r>
            <a:endParaRPr lang="el-G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07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>
                <a:latin typeface="+mn-lt"/>
              </a:rPr>
              <a:t>ΓΟΝΙΔΙΟ &amp; ΓΟΝΙΔΙΩΜΑ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1340768"/>
            <a:ext cx="7722955" cy="5290551"/>
          </a:xfrm>
        </p:spPr>
        <p:txBody>
          <a:bodyPr>
            <a:normAutofit fontScale="40000" lnSpcReduction="20000"/>
          </a:bodyPr>
          <a:lstStyle/>
          <a:p>
            <a:pPr marL="82296" indent="0">
              <a:lnSpc>
                <a:spcPct val="200000"/>
              </a:lnSpc>
              <a:buNone/>
            </a:pPr>
            <a:r>
              <a:rPr lang="el-GR" sz="3500" b="1" dirty="0">
                <a:solidFill>
                  <a:schemeClr val="tx2"/>
                </a:solidFill>
              </a:rPr>
              <a:t>ΓΟΝΙΔΙΟ</a:t>
            </a:r>
            <a:r>
              <a:rPr lang="en-US" sz="3500" b="1" dirty="0">
                <a:solidFill>
                  <a:schemeClr val="tx2"/>
                </a:solidFill>
              </a:rPr>
              <a:t>: 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3500" dirty="0"/>
              <a:t>Μονάδα κληρονομικότητας</a:t>
            </a:r>
            <a:endParaRPr lang="en-US" sz="3500" dirty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3500" dirty="0"/>
              <a:t>Αλληλουχία χρωμοσωματικού DNA με συγκεκριμένα χαρακτηριστικά απαραίτητη για την παραγωγή λειτουργικού προϊόντος δηλαδή</a:t>
            </a:r>
            <a:r>
              <a:rPr lang="en-US" sz="3500" dirty="0"/>
              <a:t>:</a:t>
            </a:r>
            <a:endParaRPr lang="el-GR" sz="3500" dirty="0"/>
          </a:p>
          <a:p>
            <a:pPr marL="482346" indent="-400050">
              <a:lnSpc>
                <a:spcPct val="200000"/>
              </a:lnSpc>
              <a:buFont typeface="Wingdings" pitchFamily="2" charset="2"/>
              <a:buChar char="Ø"/>
            </a:pPr>
            <a:r>
              <a:rPr lang="el-GR" sz="3500" dirty="0">
                <a:solidFill>
                  <a:schemeClr val="accent3">
                    <a:lumMod val="75000"/>
                  </a:schemeClr>
                </a:solidFill>
              </a:rPr>
              <a:t>Πεπτιδικής αλυσίδας</a:t>
            </a:r>
          </a:p>
          <a:p>
            <a:pPr marL="482346" indent="-400050">
              <a:lnSpc>
                <a:spcPct val="200000"/>
              </a:lnSpc>
              <a:buFont typeface="Wingdings" pitchFamily="2" charset="2"/>
              <a:buChar char="Ø"/>
            </a:pPr>
            <a:r>
              <a:rPr lang="el-GR" sz="3500" dirty="0">
                <a:solidFill>
                  <a:schemeClr val="accent3">
                    <a:lumMod val="75000"/>
                  </a:schemeClr>
                </a:solidFill>
              </a:rPr>
              <a:t>Ενός μορίου </a:t>
            </a:r>
            <a:r>
              <a:rPr lang="en-US" sz="3500" dirty="0">
                <a:solidFill>
                  <a:schemeClr val="accent3">
                    <a:lumMod val="75000"/>
                  </a:schemeClr>
                </a:solidFill>
                <a:latin typeface="Corbel" pitchFamily="34" charset="0"/>
              </a:rPr>
              <a:t>RNA (</a:t>
            </a:r>
            <a:r>
              <a:rPr lang="el-GR" sz="3500" dirty="0">
                <a:solidFill>
                  <a:schemeClr val="accent3">
                    <a:lumMod val="75000"/>
                  </a:schemeClr>
                </a:solidFill>
                <a:latin typeface="Corbel" pitchFamily="34" charset="0"/>
              </a:rPr>
              <a:t>όχι μόνο </a:t>
            </a:r>
            <a:r>
              <a:rPr lang="en-US" sz="3500" dirty="0">
                <a:solidFill>
                  <a:schemeClr val="accent3">
                    <a:lumMod val="75000"/>
                  </a:schemeClr>
                </a:solidFill>
                <a:latin typeface="Corbel" pitchFamily="34" charset="0"/>
              </a:rPr>
              <a:t>Mrna)</a:t>
            </a:r>
          </a:p>
          <a:p>
            <a:pPr marL="82296" indent="0">
              <a:lnSpc>
                <a:spcPct val="200000"/>
              </a:lnSpc>
              <a:buNone/>
            </a:pPr>
            <a:r>
              <a:rPr lang="el-GR" sz="3500" b="1" dirty="0">
                <a:solidFill>
                  <a:schemeClr val="tx2"/>
                </a:solidFill>
              </a:rPr>
              <a:t> ΓΟΝΙΔΙΩΜΑ </a:t>
            </a:r>
            <a:r>
              <a:rPr lang="en-US" sz="3500" b="1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3500" dirty="0"/>
              <a:t>Η πλήρης αλληλουχία του DNA, που περιέχει ολόκληρη τη γενετική πληροφορία ενός γαμέτη, ενός ατόμου, ενός πληθυσμού ή ενός είδους</a:t>
            </a:r>
            <a:endParaRPr lang="en-US" sz="3500" dirty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3500" dirty="0"/>
              <a:t>Το γονιδίωμα αποτελεί το σύνολο του DNA σε ένα κύτταρο</a:t>
            </a:r>
            <a:endParaRPr lang="en-US" sz="3500" dirty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3500" dirty="0">
                <a:solidFill>
                  <a:schemeClr val="tx2"/>
                </a:solidFill>
              </a:rPr>
              <a:t>Περιλαμβάνει γονίδια και μη κωδικοποιούσες αλληλουχίες</a:t>
            </a:r>
            <a:endParaRPr lang="el-GR" sz="3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7836" cy="868346"/>
          </a:xfrm>
        </p:spPr>
        <p:txBody>
          <a:bodyPr>
            <a:normAutofit/>
          </a:bodyPr>
          <a:lstStyle/>
          <a:p>
            <a:r>
              <a:rPr lang="el-GR" sz="2400" dirty="0"/>
              <a:t>Γονιδίωμα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142984"/>
            <a:ext cx="757242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602048" cy="634082"/>
          </a:xfrm>
        </p:spPr>
        <p:txBody>
          <a:bodyPr>
            <a:normAutofit/>
          </a:bodyPr>
          <a:lstStyle/>
          <a:p>
            <a:r>
              <a:rPr lang="el-GR" sz="1800" dirty="0"/>
              <a:t>Γονιδίωμα</a:t>
            </a:r>
            <a:endParaRPr lang="el-GR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9053"/>
            <a:ext cx="7504492" cy="530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746064" cy="523436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endel</a:t>
            </a:r>
            <a:endParaRPr lang="el-G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15616" y="1412776"/>
            <a:ext cx="7818072" cy="4835624"/>
          </a:xfrm>
        </p:spPr>
        <p:txBody>
          <a:bodyPr>
            <a:normAutofit/>
          </a:bodyPr>
          <a:lstStyle/>
          <a:p>
            <a:pPr marL="82296" indent="0">
              <a:lnSpc>
                <a:spcPct val="150000"/>
              </a:lnSpc>
              <a:buNone/>
            </a:pPr>
            <a:r>
              <a:rPr lang="el-G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Ο </a:t>
            </a:r>
            <a:r>
              <a:rPr lang="en-GB" sz="1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Mendel </a:t>
            </a:r>
            <a:r>
              <a:rPr lang="el-GR" sz="1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έθεσε την υπόθεση ότι το κάθε πακέτο γενετικών πληροφοριών (γονίδιο για εμάς) υπάρχει 2 φορές στον κάθε άνθρωπο</a:t>
            </a:r>
          </a:p>
          <a:p>
            <a:pPr>
              <a:buFont typeface="Wingdings" pitchFamily="2" charset="2"/>
              <a:buChar char="q"/>
            </a:pPr>
            <a:endParaRPr lang="el-GR" sz="2400" dirty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accent1">
                    <a:lumMod val="75000"/>
                  </a:schemeClr>
                </a:solidFill>
              </a:rPr>
              <a:t>Αυτό ισχύει για όλα τα κύτταρα πλην του ωαρίου και του σπερματοζωαρίου.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accent1">
                    <a:lumMod val="75000"/>
                  </a:schemeClr>
                </a:solidFill>
              </a:rPr>
              <a:t> Για το λόγο αυτό οι ανώτεροι οργανισμοί ονομάζονται </a:t>
            </a:r>
            <a:r>
              <a:rPr lang="el-GR" sz="1600" b="1" dirty="0">
                <a:solidFill>
                  <a:schemeClr val="accent1">
                    <a:lumMod val="75000"/>
                  </a:schemeClr>
                </a:solidFill>
              </a:rPr>
              <a:t>διπλοιδικοί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accent1">
                    <a:lumMod val="75000"/>
                  </a:schemeClr>
                </a:solidFill>
              </a:rPr>
              <a:t>Τα 2 γονίδια που αφορούν το ίδιο φαινοτυπικό χαρακτηριστικό μπορεί να έχουν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</a:rPr>
              <a:t>διαφορετικές ή και συγκρουόμενες πληροφορίες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1196752"/>
            <a:ext cx="7746064" cy="505164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Dominant</a:t>
            </a:r>
          </a:p>
          <a:p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Recessive</a:t>
            </a:r>
          </a:p>
          <a:p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Co-dominant</a:t>
            </a:r>
          </a:p>
          <a:p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Incomplete penetrance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Ο</a:t>
            </a:r>
            <a:r>
              <a:rPr lang="el-G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φαινότυπος </a:t>
            </a:r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ενός ατόμου δεν αντικατοπτρίζει πιστά το γονότυπό του. Ένας άνθρωπος μπορεί να περιέχει ένα φυσιολογικό (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wild type)</a:t>
            </a:r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γονίδιο και το αλλήλιο να είναι ογκογονίδιο αλλά υπολειπόμενο.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chemeClr val="accent3">
                    <a:lumMod val="75000"/>
                  </a:schemeClr>
                </a:solidFill>
              </a:rPr>
              <a:t>Το υπολειπόμενο γονίδιο θα αποκαλυφτεί φαινοτυπικά μόνο σε κατάσταση ομοζυγωτίας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043608" y="1124744"/>
            <a:ext cx="7992888" cy="525658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Wild type (</a:t>
            </a:r>
            <a:r>
              <a:rPr lang="el-GR" sz="2000" b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αρχέγονος τύπος)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:</a:t>
            </a:r>
            <a:r>
              <a:rPr lang="el-GR" sz="20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το γονίδιο που βρίσκεται στην πλειοψηφία των μονάδων ενός είδους, υπονοώντας ότι η ύπαρξή του </a:t>
            </a:r>
            <a:r>
              <a:rPr lang="el-GR" sz="2000" b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στο μεγαλύτερο αριθμό συμμετέχει στη «φυσιολογική» λειτουργία ή δομή ενός οργανισμού</a:t>
            </a:r>
          </a:p>
          <a:p>
            <a:pPr marL="0" indent="0">
              <a:lnSpc>
                <a:spcPct val="150000"/>
              </a:lnSpc>
              <a:buNone/>
            </a:pPr>
            <a:endParaRPr lang="el-GR" sz="2000" dirty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>
                <a:solidFill>
                  <a:schemeClr val="accent3">
                    <a:lumMod val="75000"/>
                  </a:schemeClr>
                </a:solidFill>
                <a:latin typeface="Corbel" pitchFamily="34" charset="0"/>
              </a:rPr>
              <a:t>Μετάλλαξη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Corbel" pitchFamily="34" charset="0"/>
              </a:rPr>
              <a:t>: </a:t>
            </a:r>
            <a:r>
              <a:rPr lang="el-GR" sz="2000" dirty="0">
                <a:solidFill>
                  <a:schemeClr val="accent3">
                    <a:lumMod val="75000"/>
                  </a:schemeClr>
                </a:solidFill>
                <a:latin typeface="Corbel" pitchFamily="34" charset="0"/>
              </a:rPr>
              <a:t>η διαφοροποίηση της πληροφορίας ενός γονιδίου, δηλαδή η διαφοροποίηση ενός αλληλίου</a:t>
            </a:r>
          </a:p>
          <a:p>
            <a:endParaRPr lang="el-GR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EF46A90-AF77-460A-BF56-4A861C75D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2071678"/>
            <a:ext cx="3055794" cy="3797735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4427984" y="2348880"/>
            <a:ext cx="4505704" cy="337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Οι μεταλλάξεις δίνουν τη δυνατότητα σε ένα είδος να δοκιμάζει συνεχώς νέα φαινοτυπικά χαρακτηριστικά με σκοπό την εξέλιξη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Το σύνολο των γονιδίων ενός είδους με το πέρασμα των αιώνων γίνεται όλο και πιο ετερογενές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1214414" y="274320"/>
            <a:ext cx="7719274" cy="1143000"/>
          </a:xfrm>
        </p:spPr>
        <p:txBody>
          <a:bodyPr>
            <a:normAutofit/>
          </a:bodyPr>
          <a:lstStyle/>
          <a:p>
            <a:r>
              <a:rPr lang="el-GR" sz="3200" dirty="0"/>
              <a:t>Μεταλλάξεις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746064" cy="738320"/>
          </a:xfrm>
        </p:spPr>
        <p:txBody>
          <a:bodyPr>
            <a:normAutofit/>
          </a:bodyPr>
          <a:lstStyle/>
          <a:p>
            <a:r>
              <a:rPr lang="el-GR" sz="2400" b="1" dirty="0">
                <a:effectLst/>
              </a:rPr>
              <a:t>Ανθρώπινο γονιδίωμα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1115616" y="1700808"/>
            <a:ext cx="7818072" cy="46085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γονιδίωμα</a:t>
            </a:r>
            <a:r>
              <a:rPr lang="el-G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βρίσκεται σε μια </a:t>
            </a:r>
            <a:r>
              <a:rPr lang="el-G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συνεχή διαφοροποίηση </a:t>
            </a:r>
            <a:r>
              <a:rPr lang="el-G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μέσα στο πέρασμα χιλιάδων ετών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Όταν ο φαινότυπος του γονιδίου προσφέρει «καλύτερο» φαινότυπο τα γονίδια παραμένουν στο γονιδίωμα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l-G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Καλύτερος φαινότυπος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τα μέλη του είδους που φέρουνε αυτά τα χαρακτηριστικά έχουνε καλύτερες πιθανότητες να αφήσουνε απογόνους από τα μέλη που δεν τα φέρουν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357166"/>
            <a:ext cx="7498080" cy="78581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Bahnschrift SemiBold" pitchFamily="34" charset="0"/>
              </a:rPr>
              <a:t>ΓΕΝΕΤΙΚΟ ΥΛΙΚΟ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1340768"/>
            <a:ext cx="7746064" cy="4968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400" i="1" dirty="0">
                <a:solidFill>
                  <a:schemeClr val="accent3">
                    <a:lumMod val="75000"/>
                  </a:schemeClr>
                </a:solidFill>
              </a:rPr>
              <a:t>Οι ερευνητές 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l-GR" sz="1600" dirty="0"/>
              <a:t>Εντόπισαν στον πυρήνα των κυττάρων το </a:t>
            </a:r>
            <a:r>
              <a:rPr lang="en-US" sz="1600" dirty="0"/>
              <a:t>DNA</a:t>
            </a:r>
            <a:r>
              <a:rPr lang="el-GR" sz="1600" dirty="0"/>
              <a:t>, έως το 1944 δεν ήταν γνωστό ότι αποτελεί το γενετικό υλικό των οργανισμών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/>
              <a:t> </a:t>
            </a:r>
            <a:r>
              <a:rPr lang="el-GR" sz="1600" dirty="0"/>
              <a:t> Πίστευαν ότι τα μόρια που μεταφέρουν τη γενετική πληροφορία είναι οι πρωτεΐνες λόγω πολυπλοκότητας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l-GR" sz="1600" dirty="0"/>
              <a:t>Επειδή είναι αποτέλεσμα συνδυασμού είκοσι διαφορετικών αμινοξέων, ενώ τα νουκλεϊκά οξέα είναι συνδυασμός τεσσάρων μόνο νουκλεοτιδίων</a:t>
            </a:r>
          </a:p>
          <a:p>
            <a:pPr>
              <a:buFont typeface="Wingdings" pitchFamily="2" charset="2"/>
              <a:buChar char="ü"/>
            </a:pPr>
            <a:endParaRPr lang="el-GR" sz="1400" dirty="0"/>
          </a:p>
        </p:txBody>
      </p:sp>
      <p:pic>
        <p:nvPicPr>
          <p:cNvPr id="4" name="3 - Εικόνα" descr="img1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005064"/>
            <a:ext cx="3744415" cy="27483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647836" cy="857256"/>
          </a:xfrm>
        </p:spPr>
        <p:txBody>
          <a:bodyPr>
            <a:normAutofit/>
          </a:bodyPr>
          <a:lstStyle/>
          <a:p>
            <a:r>
              <a:rPr lang="el-GR" sz="1600" b="1" dirty="0">
                <a:effectLst/>
              </a:rPr>
              <a:t>Το γονιδίωμα περιέχει αλληλουχίες που μεταγράφονται αλλά δεν μεταφράζονται</a:t>
            </a:r>
            <a:endParaRPr lang="el-GR" sz="1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8200" y="1578162"/>
            <a:ext cx="778674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1331640" y="1196752"/>
            <a:ext cx="2668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i="1" dirty="0">
                <a:solidFill>
                  <a:schemeClr val="accent3">
                    <a:lumMod val="75000"/>
                  </a:schemeClr>
                </a:solidFill>
              </a:rPr>
              <a:t>Μικρά </a:t>
            </a:r>
            <a:r>
              <a:rPr lang="en-US" sz="1200" b="1" i="1" dirty="0">
                <a:solidFill>
                  <a:schemeClr val="accent3">
                    <a:lumMod val="75000"/>
                  </a:schemeClr>
                </a:solidFill>
              </a:rPr>
              <a:t>RNAs (microRNAs)</a:t>
            </a:r>
            <a:endParaRPr lang="el-GR" sz="12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1250384" y="404664"/>
            <a:ext cx="7683304" cy="864096"/>
          </a:xfrm>
        </p:spPr>
        <p:txBody>
          <a:bodyPr>
            <a:normAutofit/>
          </a:bodyPr>
          <a:lstStyle/>
          <a:p>
            <a:r>
              <a:rPr lang="el-GR" sz="1800" b="1" dirty="0">
                <a:effectLst/>
              </a:rPr>
              <a:t> </a:t>
            </a:r>
            <a:r>
              <a:rPr lang="el-GR" sz="1800" b="1" dirty="0">
                <a:solidFill>
                  <a:schemeClr val="accent3">
                    <a:lumMod val="75000"/>
                  </a:schemeClr>
                </a:solidFill>
                <a:effectLst/>
              </a:rPr>
              <a:t>Το γονιδίωμα περιέχει αλληλουχίες που μεταγράφονται αλλά δεν μεταφράζονται</a:t>
            </a:r>
          </a:p>
        </p:txBody>
      </p:sp>
      <p:sp>
        <p:nvSpPr>
          <p:cNvPr id="10" name="9 - Θέση περιεχομένου"/>
          <p:cNvSpPr>
            <a:spLocks noGrp="1"/>
          </p:cNvSpPr>
          <p:nvPr>
            <p:ph idx="1"/>
          </p:nvPr>
        </p:nvSpPr>
        <p:spPr>
          <a:xfrm>
            <a:off x="1250384" y="1628800"/>
            <a:ext cx="7683304" cy="4619600"/>
          </a:xfrm>
        </p:spPr>
        <p:txBody>
          <a:bodyPr>
            <a:normAutofit/>
          </a:bodyPr>
          <a:lstStyle/>
          <a:p>
            <a:pPr marL="82296" indent="0">
              <a:lnSpc>
                <a:spcPct val="150000"/>
              </a:lnSpc>
              <a:buNone/>
            </a:pPr>
            <a:r>
              <a:rPr lang="el-GR" sz="1600" b="1" dirty="0">
                <a:solidFill>
                  <a:schemeClr val="accent3">
                    <a:lumMod val="75000"/>
                  </a:schemeClr>
                </a:solidFill>
              </a:rPr>
              <a:t>Μικρά RNAs (microRNAs):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/>
              <a:t>Mέγεθος 22 bp (προέρχονται από την «ωρίμανση»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/>
              <a:t>μεταγραφημάτων ~ 80 bp).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/>
              <a:t> Υπολογίζονται σε &gt;2600 στο γονιδίωμα του ανθρώπου.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/>
              <a:t> Αλληλεπιδρούν με περιοχές </a:t>
            </a:r>
            <a:r>
              <a:rPr lang="el-GR" sz="1600" b="1" dirty="0">
                <a:solidFill>
                  <a:schemeClr val="accent3">
                    <a:lumMod val="75000"/>
                  </a:schemeClr>
                </a:solidFill>
              </a:rPr>
              <a:t>mRNA γονιδίων </a:t>
            </a:r>
            <a:r>
              <a:rPr lang="el-GR" sz="1600" dirty="0"/>
              <a:t>και ρυθμίζουν</a:t>
            </a:r>
            <a:r>
              <a:rPr lang="en-US" sz="1600" dirty="0"/>
              <a:t>: </a:t>
            </a:r>
            <a:r>
              <a:rPr lang="el-GR" sz="1600" dirty="0"/>
              <a:t>την </a:t>
            </a:r>
            <a:r>
              <a:rPr lang="el-GR" sz="1600" u="sng" dirty="0"/>
              <a:t>σταθερότητα</a:t>
            </a:r>
            <a:r>
              <a:rPr lang="el-GR" sz="1600" dirty="0"/>
              <a:t>, </a:t>
            </a:r>
            <a:r>
              <a:rPr lang="el-GR" sz="1600" u="sng" dirty="0"/>
              <a:t>αποδόμηση</a:t>
            </a:r>
            <a:r>
              <a:rPr lang="el-GR" sz="1600" dirty="0"/>
              <a:t> ή τον </a:t>
            </a:r>
            <a:r>
              <a:rPr lang="el-GR" sz="1600" u="sng" dirty="0"/>
              <a:t>ρυθμό μεταγραφής τους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EA9AA-5CEC-443F-963F-2247B8B992B4}"/>
              </a:ext>
            </a:extLst>
          </p:cNvPr>
          <p:cNvSpPr txBox="1"/>
          <p:nvPr/>
        </p:nvSpPr>
        <p:spPr>
          <a:xfrm>
            <a:off x="1250384" y="4509118"/>
            <a:ext cx="7498080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dirty="0">
                <a:solidFill>
                  <a:schemeClr val="accent3">
                    <a:lumMod val="75000"/>
                  </a:schemeClr>
                </a:solidFill>
              </a:rPr>
              <a:t>Περίπου το 60% των γονιδίων του ανθρώπου υπολογίζεται να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l-GR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schemeClr val="accent3">
                    <a:lumMod val="75000"/>
                  </a:schemeClr>
                </a:solidFill>
              </a:rPr>
              <a:t>ρυθμίζεται από miRNAs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schemeClr val="accent3">
                    <a:lumMod val="75000"/>
                  </a:schemeClr>
                </a:solidFill>
              </a:rPr>
              <a:t> Συμβολισμός: hsa-miR-124 / Homo 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l-GR" sz="1400" dirty="0">
                <a:solidFill>
                  <a:schemeClr val="accent3">
                    <a:lumMod val="75000"/>
                  </a:schemeClr>
                </a:solidFill>
              </a:rPr>
              <a:t>apiens miRNA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schemeClr val="accent3">
                    <a:lumMod val="75000"/>
                  </a:schemeClr>
                </a:solidFill>
              </a:rPr>
              <a:t> Παράδειγμα του ρόλου τους στην κλινική ιατρική</a:t>
            </a:r>
            <a:r>
              <a:rPr lang="el-GR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 </a:t>
            </a:r>
            <a:r>
              <a:rPr lang="el-GR" sz="1400" dirty="0">
                <a:solidFill>
                  <a:schemeClr val="accent3">
                    <a:lumMod val="75000"/>
                  </a:schemeClr>
                </a:solidFill>
              </a:rPr>
              <a:t>Κληρονομική απαλοιφή της γονιδιακής περιοχής της οικογένειας miR-17~92 οδηγεί σε διαταραχές στην ανάπτυξη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746064" cy="594304"/>
          </a:xfrm>
        </p:spPr>
        <p:txBody>
          <a:bodyPr>
            <a:normAutofit/>
          </a:bodyPr>
          <a:lstStyle/>
          <a:p>
            <a:r>
              <a:rPr lang="el-GR" sz="1800" b="1" dirty="0"/>
              <a:t>Γονιδίωμα και ποικιλομορφία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608" y="1412776"/>
            <a:ext cx="7890080" cy="48356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/>
              <a:t>Το γονιδίωμα είναι κατά ~99.9% ίδιο σε όλους τους ανθρώπους. Επομένως υπάρχει 0.1% ποικιλότητα ανάμεσα σε άτομα του είδους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/>
              <a:t>Σημαντικός βαθμός γενετικής ποικιλομορφίας: 3.2 </a:t>
            </a:r>
            <a:r>
              <a:rPr lang="en-US" sz="1400" dirty="0"/>
              <a:t>x 109 bp/</a:t>
            </a:r>
            <a:r>
              <a:rPr lang="el-GR" sz="1400" dirty="0"/>
              <a:t>γονιδίωμα </a:t>
            </a:r>
            <a:r>
              <a:rPr lang="en-US" sz="1400" dirty="0"/>
              <a:t>x 0.001 </a:t>
            </a:r>
            <a:r>
              <a:rPr lang="el-GR" sz="1400" dirty="0"/>
              <a:t>διαφορές/</a:t>
            </a:r>
            <a:r>
              <a:rPr lang="en-US" sz="1400" dirty="0"/>
              <a:t>bp = 3.2 x 106 </a:t>
            </a:r>
            <a:r>
              <a:rPr lang="el-GR" sz="1400" dirty="0"/>
              <a:t>διαφορές/γονιδίωμα </a:t>
            </a:r>
            <a:endParaRPr lang="en-US" sz="1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1400" b="1" dirty="0">
                <a:solidFill>
                  <a:schemeClr val="accent3">
                    <a:lumMod val="75000"/>
                  </a:schemeClr>
                </a:solidFill>
              </a:rPr>
              <a:t>Δύο βασικοί τύποι ποικιλότητας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/>
              <a:t>Μονονουκλεοτιδικοί Πολυμορφισμοί (</a:t>
            </a:r>
            <a:r>
              <a:rPr lang="en-US" sz="1600" dirty="0"/>
              <a:t>single nucleotide polymorphisms, SNPs) </a:t>
            </a:r>
            <a:endParaRPr lang="el-GR" sz="16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 </a:t>
            </a:r>
            <a:r>
              <a:rPr lang="el-GR" sz="1600" dirty="0"/>
              <a:t>Πολυμορφισμοί αριθμού αντιγράφων</a:t>
            </a:r>
            <a:r>
              <a:rPr lang="en-US" sz="1600" dirty="0"/>
              <a:t> </a:t>
            </a:r>
            <a:r>
              <a:rPr lang="el-GR" sz="1600" dirty="0"/>
              <a:t>(</a:t>
            </a:r>
            <a:r>
              <a:rPr lang="en-US" sz="1600" dirty="0"/>
              <a:t>Copy number polymorphisms, CNPs, or Copy Number Variations</a:t>
            </a:r>
            <a:r>
              <a:rPr lang="el-GR" sz="1600" dirty="0"/>
              <a:t>)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1000100" y="274320"/>
            <a:ext cx="8143900" cy="868664"/>
          </a:xfrm>
        </p:spPr>
        <p:txBody>
          <a:bodyPr>
            <a:normAutofit/>
          </a:bodyPr>
          <a:lstStyle/>
          <a:p>
            <a:r>
              <a:rPr lang="el-GR" sz="2400" b="1" dirty="0">
                <a:effectLst/>
              </a:rPr>
              <a:t>Ουδέτερες μεταλλάξεις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0B7DCBC-15DE-4F72-8DCE-86D14110A40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3143248"/>
            <a:ext cx="4330700" cy="307181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156CC5FA-656C-45DE-8671-034680A74A47}"/>
              </a:ext>
            </a:extLst>
          </p:cNvPr>
          <p:cNvSpPr txBox="1"/>
          <p:nvPr/>
        </p:nvSpPr>
        <p:spPr>
          <a:xfrm>
            <a:off x="5076056" y="1500174"/>
            <a:ext cx="3639349" cy="135158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dirty="0">
                <a:solidFill>
                  <a:schemeClr val="accent3">
                    <a:lumMod val="75000"/>
                  </a:schemeClr>
                </a:solidFill>
              </a:rPr>
              <a:t>Οι ουδέτερες μεταλλάξεις δεν φιλτράρονται από τη φυσική επιλογή αφού δεν επηρεάζουν το φαινότυπο και συνεχώς συσσωρεύονται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95694FA-1216-4C22-9048-1A7C9FC4469D}"/>
              </a:ext>
            </a:extLst>
          </p:cNvPr>
          <p:cNvSpPr txBox="1"/>
          <p:nvPr/>
        </p:nvSpPr>
        <p:spPr>
          <a:xfrm>
            <a:off x="5929322" y="3143248"/>
            <a:ext cx="2786082" cy="17113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Σε αντίθεση με το 3.5% του 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DNA 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που εκφράζεται στο φαινότυπο και φλιτάρεται συνεχώς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E9C8E98-E165-4080-A789-37F98031FF87}"/>
              </a:ext>
            </a:extLst>
          </p:cNvPr>
          <p:cNvSpPr/>
          <p:nvPr/>
        </p:nvSpPr>
        <p:spPr>
          <a:xfrm>
            <a:off x="5076056" y="1484784"/>
            <a:ext cx="3639348" cy="136815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868664"/>
          </a:xfrm>
        </p:spPr>
        <p:txBody>
          <a:bodyPr>
            <a:normAutofit/>
          </a:bodyPr>
          <a:lstStyle/>
          <a:p>
            <a:r>
              <a:rPr lang="el-GR" sz="2000" dirty="0"/>
              <a:t>Ουδέτερες μεταλλάξεις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1142976" y="1628800"/>
            <a:ext cx="3148449" cy="167475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dirty="0">
                <a:solidFill>
                  <a:srgbClr val="C00000"/>
                </a:solidFill>
              </a:rPr>
              <a:t>Η διαφοροποίηση στις ουδέτερες μεταλλάξεις ονομάζονται </a:t>
            </a:r>
            <a:r>
              <a:rPr lang="el-GR" sz="1400" b="1" dirty="0">
                <a:solidFill>
                  <a:srgbClr val="C00000"/>
                </a:solidFill>
              </a:rPr>
              <a:t>γενετικός πολυμορφισμός</a:t>
            </a:r>
            <a:r>
              <a:rPr lang="el-GR" sz="1400" dirty="0">
                <a:solidFill>
                  <a:srgbClr val="C00000"/>
                </a:solidFill>
              </a:rPr>
              <a:t> και δείχνουν τις διαφοροποιήσεις ανάμεσα σε κάθε μέλος ενός είδους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DBA2B6-21DD-47F8-8CCA-41B690005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3357562"/>
            <a:ext cx="3148449" cy="3325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180B3-3D2D-4277-9755-244DE477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3286124"/>
            <a:ext cx="2500330" cy="339703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72AB1862-B6A5-4EA7-8476-C367BE0DB3C2}"/>
              </a:ext>
            </a:extLst>
          </p:cNvPr>
          <p:cNvSpPr txBox="1"/>
          <p:nvPr/>
        </p:nvSpPr>
        <p:spPr>
          <a:xfrm>
            <a:off x="5580112" y="1500174"/>
            <a:ext cx="3063853" cy="1161023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C00000"/>
                </a:solidFill>
              </a:rPr>
              <a:t>Ομόζυγα αλλήλια ως προς το κωδικοποιό </a:t>
            </a:r>
            <a:r>
              <a:rPr lang="en-GB" sz="1600" dirty="0">
                <a:solidFill>
                  <a:srgbClr val="C00000"/>
                </a:solidFill>
              </a:rPr>
              <a:t>DNA, </a:t>
            </a:r>
            <a:r>
              <a:rPr lang="el-GR" sz="1600" dirty="0">
                <a:solidFill>
                  <a:srgbClr val="C00000"/>
                </a:solidFill>
              </a:rPr>
              <a:t>ετερόζυγα ως προς το </a:t>
            </a:r>
            <a:r>
              <a:rPr lang="en-GB" sz="1600" dirty="0">
                <a:solidFill>
                  <a:srgbClr val="C00000"/>
                </a:solidFill>
              </a:rPr>
              <a:t>Jun</a:t>
            </a:r>
            <a:r>
              <a:rPr lang="el-GR" sz="1600" dirty="0">
                <a:solidFill>
                  <a:srgbClr val="C00000"/>
                </a:solidFill>
              </a:rPr>
              <a:t>κ</a:t>
            </a:r>
            <a:r>
              <a:rPr lang="en-GB" sz="1600" dirty="0">
                <a:solidFill>
                  <a:srgbClr val="C00000"/>
                </a:solidFill>
              </a:rPr>
              <a:t>(</a:t>
            </a:r>
            <a:r>
              <a:rPr lang="el-GR" sz="1600" dirty="0">
                <a:solidFill>
                  <a:srgbClr val="C00000"/>
                </a:solidFill>
              </a:rPr>
              <a:t>πολυμορφισμός)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b="1" dirty="0"/>
              <a:t>Το πρόγραμμα χαρτογράφησης του γονιδιώματος </a:t>
            </a:r>
            <a:br>
              <a:rPr lang="el-GR" sz="2000" b="1" dirty="0"/>
            </a:br>
            <a:r>
              <a:rPr lang="el-GR" sz="2000" b="1" dirty="0"/>
              <a:t>του ανθρώπου </a:t>
            </a:r>
            <a:br>
              <a:rPr lang="el-GR" sz="2000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259632" y="1268760"/>
            <a:ext cx="7674056" cy="537495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l-GR" sz="1400" dirty="0"/>
              <a:t>International Human Genome Sequencing Consortium: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/>
              <a:t>Προτάθηκε το 1985, ξεκίνησε το</a:t>
            </a:r>
            <a:r>
              <a:rPr lang="en-US" sz="1400" dirty="0"/>
              <a:t> </a:t>
            </a:r>
            <a:r>
              <a:rPr lang="el-GR" sz="1400" dirty="0"/>
              <a:t>1988.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/>
              <a:t> 20 διεθνείς δημόσιοι οργανισμοί.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/>
              <a:t> Αποτελέσματα διαθέσιμα στην επιστημονική κοινότητα</a:t>
            </a:r>
            <a:endParaRPr lang="en-US" sz="1400" dirty="0"/>
          </a:p>
          <a:p>
            <a:pPr>
              <a:buFont typeface="Wingdings" pitchFamily="2" charset="2"/>
              <a:buChar char="v"/>
            </a:pPr>
            <a:endParaRPr lang="en-US" sz="1400" dirty="0"/>
          </a:p>
          <a:p>
            <a:pPr marL="82296" indent="0">
              <a:buNone/>
            </a:pPr>
            <a:endParaRPr lang="en-US" sz="1400" dirty="0"/>
          </a:p>
          <a:p>
            <a:pPr>
              <a:buFont typeface="Wingdings" pitchFamily="2" charset="2"/>
              <a:buChar char="v"/>
            </a:pPr>
            <a:r>
              <a:rPr lang="el-GR" sz="1400" dirty="0"/>
              <a:t>Craig Venter &amp; Celera Genomics: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/>
              <a:t> Ιδρύθηκε το 1998.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/>
              <a:t> Καινοτόμος τεχνολογία.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/>
              <a:t>Περιορισμένη πρόσβαση στις αλληλουχίες</a:t>
            </a:r>
            <a:endParaRPr lang="en-US" sz="1400" dirty="0"/>
          </a:p>
          <a:p>
            <a:pPr>
              <a:buFont typeface="Wingdings" pitchFamily="2" charset="2"/>
              <a:buChar char="v"/>
            </a:pPr>
            <a:endParaRPr lang="en-US" sz="1400" dirty="0"/>
          </a:p>
          <a:p>
            <a:pPr>
              <a:buFont typeface="Wingdings" pitchFamily="2" charset="2"/>
              <a:buChar char="v"/>
            </a:pPr>
            <a:endParaRPr lang="en-US" sz="1400" dirty="0"/>
          </a:p>
          <a:p>
            <a:pPr>
              <a:buFont typeface="Wingdings" pitchFamily="2" charset="2"/>
              <a:buChar char="v"/>
            </a:pPr>
            <a:r>
              <a:rPr lang="el-GR" sz="1400" dirty="0"/>
              <a:t>O ανταγωνισμός τελειώνει το 2001 όταν οι δύο ομάδες δημοσιεύουν την αλληλουχία του 90% του γονιδιώματος του ανθρώπου </a:t>
            </a:r>
            <a:endParaRPr lang="en-US" sz="1400" dirty="0"/>
          </a:p>
          <a:p>
            <a:pPr>
              <a:buFont typeface="Wingdings" pitchFamily="2" charset="2"/>
              <a:buChar char="v"/>
            </a:pPr>
            <a:r>
              <a:rPr lang="el-GR" sz="1400" dirty="0"/>
              <a:t>~ 3.2 δισεκατομμύρια βάσεις (bp). 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 </a:t>
            </a:r>
            <a:r>
              <a:rPr lang="el-GR" sz="1400" dirty="0"/>
              <a:t> Celera: Υποχρέωση ελεύθερης πρόσβασης στα δεδομένα από την ημέρα δημοσίευσης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https://www.ncbi.nlm.nih.gov/</a:t>
            </a:r>
            <a:endParaRPr lang="el-GR" sz="1400" dirty="0"/>
          </a:p>
          <a:p>
            <a:pPr>
              <a:buNone/>
            </a:pPr>
            <a:endParaRPr lang="el-GR" dirty="0"/>
          </a:p>
        </p:txBody>
      </p:sp>
      <p:pic>
        <p:nvPicPr>
          <p:cNvPr id="4" name="3 - Εικόνα" descr="a810p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086" y="2411760"/>
            <a:ext cx="3124602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11222"/>
          </a:xfrm>
        </p:spPr>
        <p:txBody>
          <a:bodyPr>
            <a:normAutofit/>
          </a:bodyPr>
          <a:lstStyle/>
          <a:p>
            <a:r>
              <a:rPr lang="el-GR" sz="1800" b="1" dirty="0"/>
              <a:t>Tι έχουμε μάθει από την αλληλούχησης  του ανθρώπινου γονιδιώματος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285852" y="1142984"/>
            <a:ext cx="7647836" cy="510541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el-GR" sz="3400" dirty="0"/>
              <a:t>Το γονιδίωμα είναι κατά ~99.9% ίδιο σε όλους τους ανθρώπους.</a:t>
            </a:r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el-GR" sz="3400" dirty="0"/>
              <a:t> Μόνο το ~ 2,5% του γονιδιώματος περιέχει γονίδια (κωδικοποιούν </a:t>
            </a:r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el-GR" sz="3400" dirty="0"/>
              <a:t>λειτουργικά προϊόντα/ πρωτεΐνες και RNA).</a:t>
            </a:r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el-GR" sz="3400" dirty="0"/>
              <a:t>Ο συνδυασμός των αποτελεσμάτων της </a:t>
            </a:r>
            <a:r>
              <a:rPr lang="el-GR" sz="3400" b="1" dirty="0"/>
              <a:t>γονιδιωματικής</a:t>
            </a:r>
            <a:r>
              <a:rPr lang="el-GR" sz="3400" dirty="0"/>
              <a:t> και </a:t>
            </a:r>
            <a:r>
              <a:rPr lang="el-GR" sz="3400" b="1" dirty="0"/>
              <a:t>πρωτεωμικής </a:t>
            </a:r>
            <a:r>
              <a:rPr lang="el-GR" sz="3400" dirty="0"/>
              <a:t>υποδεικνύει την ύπαρξη ~ 20.500 γονιδίων</a:t>
            </a:r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el-GR" sz="3400" dirty="0"/>
              <a:t> Σχεδόν οι </a:t>
            </a:r>
            <a:r>
              <a:rPr lang="el-GR" sz="3400" u="sng" dirty="0"/>
              <a:t>μισές πρωτεΐνες </a:t>
            </a:r>
            <a:r>
              <a:rPr lang="el-GR" sz="3400" dirty="0"/>
              <a:t>του ανθρώπου έχουν κάποια ομολογία με αντίστοιχες άλλων οργανισμών (σε συμφωνία με τη θεωρία της εξέλιξης των Charles Darwin και Alfred Russel Wallace, 1858)</a:t>
            </a:r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el-GR" sz="3400" dirty="0"/>
              <a:t> Η λειτουργία πολλών πρωτεϊνών στον άνθρωπο είναι άγνωστη ή ελλιπώς κατανοητή (ανάγκη για λειτουργική γονιδιωματική)</a:t>
            </a:r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el-GR" sz="3400" dirty="0"/>
              <a:t> Περίπου το 97,5% του γονιδιώματος είναι «JUNK</a:t>
            </a:r>
            <a:r>
              <a:rPr lang="el-GR" dirty="0"/>
              <a:t>»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654032"/>
          </a:xfrm>
        </p:spPr>
        <p:txBody>
          <a:bodyPr>
            <a:normAutofit fontScale="90000"/>
          </a:bodyPr>
          <a:lstStyle/>
          <a:p>
            <a:r>
              <a:rPr lang="el-GR" sz="2700" b="1" dirty="0">
                <a:effectLst/>
              </a:rPr>
              <a:t>Χαρτογράφηση</a:t>
            </a:r>
            <a:r>
              <a:rPr lang="el-GR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EC4E1E-B932-4F15-AFB1-7772FBB57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2928934"/>
            <a:ext cx="3270545" cy="370363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3C419A77-C736-45D6-BEC0-21512B457E3A}"/>
              </a:ext>
            </a:extLst>
          </p:cNvPr>
          <p:cNvSpPr txBox="1"/>
          <p:nvPr/>
        </p:nvSpPr>
        <p:spPr>
          <a:xfrm>
            <a:off x="1142976" y="1357298"/>
            <a:ext cx="3714776" cy="10618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dirty="0"/>
              <a:t>Χαρτογράφηση του γονιδίου της δροσόφιλα, όπου η θέση κάθε γονιδίου </a:t>
            </a:r>
            <a:r>
              <a:rPr lang="el-GR" sz="1400" b="1" dirty="0"/>
              <a:t>(</a:t>
            </a:r>
            <a:r>
              <a:rPr lang="en-GB" sz="1400" b="1" dirty="0"/>
              <a:t>locus)</a:t>
            </a:r>
            <a:r>
              <a:rPr lang="el-GR" sz="1400" b="1" dirty="0"/>
              <a:t> </a:t>
            </a:r>
            <a:r>
              <a:rPr lang="el-GR" sz="1400" dirty="0"/>
              <a:t>καταγράφεται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DEBD2CF-17C7-419D-841E-DD54CFAFB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3071810"/>
            <a:ext cx="3036555" cy="3597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EFE5A-C818-428E-8FDC-E396ED0565AB}"/>
              </a:ext>
            </a:extLst>
          </p:cNvPr>
          <p:cNvSpPr txBox="1"/>
          <p:nvPr/>
        </p:nvSpPr>
        <p:spPr>
          <a:xfrm>
            <a:off x="5500694" y="1500174"/>
            <a:ext cx="3143272" cy="133882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Χαρτογράφηση με ανοσοιστοχημεία φθορισμού (</a:t>
            </a:r>
            <a:r>
              <a:rPr lang="en-GB" dirty="0"/>
              <a:t>FISH)</a:t>
            </a:r>
            <a:endParaRPr lang="el-GR" dirty="0"/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6C979144-7DFA-4C82-8FBE-8635E7117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5357826"/>
            <a:ext cx="2643205" cy="132160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uorescence in-situ hybridization _ FISH">
            <a:hlinkClick r:id="" action="ppaction://media"/>
            <a:extLst>
              <a:ext uri="{FF2B5EF4-FFF2-40B4-BE49-F238E27FC236}">
                <a16:creationId xmlns:a16="http://schemas.microsoft.com/office/drawing/2014/main" id="{499396AE-05E4-451B-A749-68769CCA78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179752"/>
            <a:ext cx="7782056" cy="4376994"/>
          </a:xfrm>
        </p:spPr>
      </p:pic>
    </p:spTree>
    <p:extLst>
      <p:ext uri="{BB962C8B-B14F-4D97-AF65-F5344CB8AC3E}">
        <p14:creationId xmlns:p14="http://schemas.microsoft.com/office/powerpoint/2010/main" val="260783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336704" cy="432048"/>
          </a:xfrm>
        </p:spPr>
        <p:txBody>
          <a:bodyPr>
            <a:normAutofit/>
          </a:bodyPr>
          <a:lstStyle/>
          <a:p>
            <a:r>
              <a:rPr lang="el-GR" sz="2000" b="1" dirty="0"/>
              <a:t>Χαρτογράφηση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917CB284-8DC2-4219-8DA8-E80BC3AB275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43608" y="1772815"/>
            <a:ext cx="7848872" cy="2510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accent1">
                    <a:lumMod val="75000"/>
                  </a:schemeClr>
                </a:solidFill>
              </a:rPr>
              <a:t>Τα γονίδια δημιουργούν το φαινότυπο ενός οργανισμού 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</a:rPr>
              <a:t>δρώντας τοπικά </a:t>
            </a:r>
            <a:r>
              <a:rPr lang="el-GR" sz="2000" dirty="0">
                <a:solidFill>
                  <a:schemeClr val="accent1">
                    <a:lumMod val="75000"/>
                  </a:schemeClr>
                </a:solidFill>
              </a:rPr>
              <a:t>και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2000" dirty="0">
                <a:solidFill>
                  <a:schemeClr val="accent1">
                    <a:lumMod val="75000"/>
                  </a:schemeClr>
                </a:solidFill>
              </a:rPr>
              <a:t>επηρεάζοντας τη συμπεριφορά των κυττάρων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82296" indent="0">
              <a:lnSpc>
                <a:spcPct val="150000"/>
              </a:lnSpc>
              <a:buNone/>
            </a:pPr>
            <a:endParaRPr lang="el-GR" sz="2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Κύτταρα που παραβιάζουν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ελαφρώς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 τον κανόνα του διπλοιδισμού είναι τα φυλετικά χρωμοσώματα 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και 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71600" y="44624"/>
            <a:ext cx="7955208" cy="504056"/>
          </a:xfrm>
        </p:spPr>
        <p:txBody>
          <a:bodyPr>
            <a:normAutofit/>
          </a:bodyPr>
          <a:lstStyle/>
          <a:p>
            <a:r>
              <a:rPr lang="el-GR" sz="2000" dirty="0"/>
              <a:t>Επανάληψη πειράματος από </a:t>
            </a:r>
            <a:r>
              <a:rPr lang="en-US" sz="2000" dirty="0">
                <a:latin typeface="Corbel" pitchFamily="34" charset="0"/>
              </a:rPr>
              <a:t>Avery</a:t>
            </a:r>
            <a:r>
              <a:rPr lang="el-GR" sz="2000" dirty="0">
                <a:latin typeface="Corbel" pitchFamily="34" charset="0"/>
              </a:rPr>
              <a:t>&amp;</a:t>
            </a:r>
            <a:r>
              <a:rPr lang="en-US" sz="2000" dirty="0">
                <a:latin typeface="Corbel" pitchFamily="34" charset="0"/>
              </a:rPr>
              <a:t>McCarthy</a:t>
            </a:r>
            <a:endParaRPr lang="el-GR" sz="2000" dirty="0">
              <a:latin typeface="Corbel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71600" y="548680"/>
            <a:ext cx="8064896" cy="7488832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l-GR" sz="1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1944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200" dirty="0">
                <a:latin typeface="Corbel" pitchFamily="34" charset="0"/>
              </a:rPr>
              <a:t>Διαχωρίστηκαν τα συστατικά των νεκρών λείων βακτηρίων σε υδατάνθρακες, πρωτεΐνες, λιπίδια, RNA, DNA και ελέχθη ποιο από αυτά είχε την ικανότητα μετασχηματισμού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l-GR" sz="1200" b="1" dirty="0">
                <a:solidFill>
                  <a:schemeClr val="accent1">
                    <a:lumMod val="75000"/>
                  </a:schemeClr>
                </a:solidFill>
              </a:rPr>
              <a:t>Διαπιστώθηκε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l-GR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 dirty="0">
                <a:latin typeface="Corbel" pitchFamily="34" charset="0"/>
              </a:rPr>
              <a:t>T</a:t>
            </a:r>
            <a:r>
              <a:rPr lang="el-GR" sz="1200" dirty="0">
                <a:latin typeface="Corbel" pitchFamily="34" charset="0"/>
              </a:rPr>
              <a:t>ο </a:t>
            </a:r>
            <a:r>
              <a:rPr lang="el-GR" sz="1200" dirty="0"/>
              <a:t>συστατικό που προκαλούσε το μετασχηματισμό των αδρών βακτηρίων σε λεία ήταν το DNA</a:t>
            </a:r>
            <a:endParaRPr lang="el-GR" sz="1200" dirty="0">
              <a:latin typeface="Corbe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200" dirty="0">
                <a:latin typeface="Corbel" pitchFamily="34" charset="0"/>
              </a:rPr>
              <a:t>Παράλληλα, υ</a:t>
            </a:r>
            <a:r>
              <a:rPr lang="el-GR" sz="1200" dirty="0"/>
              <a:t>πήρχαν πολλά βιοχημικά δεδομένα που υποστήριζαν ότι το DNA είναι το γενετικό υλικό</a:t>
            </a:r>
            <a:endParaRPr lang="en-US" sz="12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1200" dirty="0">
              <a:latin typeface="Corbel" pitchFamily="34" charset="0"/>
            </a:endParaRPr>
          </a:p>
          <a:p>
            <a:pPr marL="82296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Corbel" pitchFamily="34" charset="0"/>
              </a:rPr>
              <a:t>DNA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200" dirty="0"/>
              <a:t>Η ποσότητα του DNA σε κάθε οργανισμό είναι σταθερή και δε μεταβάλλεται από αλλαγές στο περιβάλλον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200" dirty="0"/>
              <a:t>Η ποσότητα του DNA είναι  ίδια σε όλα τα είδη κυττάρων ενός οργανισμού όπως στην περίπτωση του ανθρώπου σε αυτά του σπλήνα, της καρδιάς, του ήπατος κτλ.</a:t>
            </a:r>
            <a:endParaRPr lang="en-US" sz="1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200" dirty="0"/>
              <a:t>Οι γαμέτες των ανώτερων οργανισμών, που είναι απλοειδείς, περιέχουν τη μισή ποσότητα DNA από τα σωματικά κύτταρα, που είναι διπλοειδή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200" dirty="0"/>
              <a:t>Η ποσότητα του DNA είναι, κατά κανόνα, ανάλογη με την πολυπλοκότητα του οργανισμού</a:t>
            </a:r>
            <a:endParaRPr lang="el-GR" sz="1200" b="1" dirty="0">
              <a:solidFill>
                <a:schemeClr val="accent3">
                  <a:lumMod val="7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85852" y="142852"/>
            <a:ext cx="7640956" cy="1143000"/>
          </a:xfrm>
        </p:spPr>
        <p:txBody>
          <a:bodyPr>
            <a:normAutofit/>
          </a:bodyPr>
          <a:lstStyle/>
          <a:p>
            <a:r>
              <a:rPr lang="el-GR" sz="2400" b="1" dirty="0">
                <a:effectLst/>
              </a:rPr>
              <a:t>Χαρτογράφηση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0D392-A42A-4BAF-81B2-F5C53513A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3071810"/>
            <a:ext cx="3543795" cy="3439043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0D97E44D-34FE-4E02-AF50-9E1D370F0EC6}"/>
              </a:ext>
            </a:extLst>
          </p:cNvPr>
          <p:cNvSpPr txBox="1"/>
          <p:nvPr/>
        </p:nvSpPr>
        <p:spPr>
          <a:xfrm>
            <a:off x="1214414" y="1714488"/>
            <a:ext cx="4143404" cy="107157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dirty="0"/>
              <a:t>Στον άνθρωπο το </a:t>
            </a:r>
            <a:r>
              <a:rPr lang="en-GB" sz="1400" dirty="0"/>
              <a:t>X </a:t>
            </a:r>
            <a:r>
              <a:rPr lang="el-GR" sz="1400" dirty="0"/>
              <a:t>χρωμόσωμα περιέχει περίπου 900 γονίδια ενώ το </a:t>
            </a:r>
            <a:r>
              <a:rPr lang="en-GB" sz="1400" dirty="0"/>
              <a:t>Y </a:t>
            </a:r>
            <a:r>
              <a:rPr lang="el-GR" sz="1400" dirty="0"/>
              <a:t>χρωμόσωμα 78 εκ των οποίων λειτουργικά είναι τα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07A124-EA52-40C7-BFB6-064573F9B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2428868"/>
            <a:ext cx="3571868" cy="421484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r>
              <a:rPr lang="el-GR" sz="2000" dirty="0">
                <a:effectLst/>
              </a:rPr>
              <a:t>Καρυότυπος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AE61941-AE74-486B-8368-5BACA7CC27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2976" y="1447800"/>
            <a:ext cx="7790712" cy="121571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b="1" dirty="0"/>
              <a:t>Ευπλοιδία</a:t>
            </a:r>
            <a:r>
              <a:rPr lang="en-GB" sz="1400" dirty="0"/>
              <a:t>: </a:t>
            </a:r>
            <a:r>
              <a:rPr lang="el-GR" sz="1400" dirty="0"/>
              <a:t>η φυσιολογική κατάσταση των χρωμοσωμάτων, ένας φυσιολογικός καρυότυπος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l-GR" sz="14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b="1" dirty="0"/>
              <a:t>Ανευπλοιδία</a:t>
            </a:r>
            <a:r>
              <a:rPr lang="en-GB" sz="1400" dirty="0"/>
              <a:t>: </a:t>
            </a:r>
            <a:r>
              <a:rPr lang="el-GR" sz="1400" dirty="0"/>
              <a:t>οποιαδήποτε απόκλιση από την ευπλοιδία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9A87601-BF5C-4589-A676-C6A380EF6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4071942"/>
            <a:ext cx="3714776" cy="2571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0EBD4-B427-4989-8879-F14EAE5F9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4071942"/>
            <a:ext cx="3786214" cy="2699604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CCEA8CD-7D9D-456E-BD57-416E303D94DC}"/>
              </a:ext>
            </a:extLst>
          </p:cNvPr>
          <p:cNvSpPr txBox="1"/>
          <p:nvPr/>
        </p:nvSpPr>
        <p:spPr>
          <a:xfrm>
            <a:off x="1142976" y="3214687"/>
            <a:ext cx="2928958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Φυσιολογικός καρυότυπος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69DCE62-E8CE-4A91-9F93-F4427F20AF4D}"/>
              </a:ext>
            </a:extLst>
          </p:cNvPr>
          <p:cNvSpPr txBox="1"/>
          <p:nvPr/>
        </p:nvSpPr>
        <p:spPr>
          <a:xfrm>
            <a:off x="5000628" y="3214686"/>
            <a:ext cx="3929090" cy="646331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Καρυότυπος σε κύτταρο από καρκίνο παγκρέατος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576398" cy="654032"/>
          </a:xfrm>
        </p:spPr>
        <p:txBody>
          <a:bodyPr>
            <a:normAutofit/>
          </a:bodyPr>
          <a:lstStyle/>
          <a:p>
            <a:r>
              <a:rPr lang="el-GR" sz="2000" dirty="0"/>
              <a:t>Μεταλλάξεις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C02BB5-8577-4DE2-82CD-BED3F946C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1285860"/>
            <a:ext cx="2976042" cy="3357586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441D0BC-D9A8-476B-9C4F-A2B3D2577D7F}"/>
              </a:ext>
            </a:extLst>
          </p:cNvPr>
          <p:cNvSpPr txBox="1"/>
          <p:nvPr/>
        </p:nvSpPr>
        <p:spPr>
          <a:xfrm>
            <a:off x="1214414" y="4786322"/>
            <a:ext cx="3066038" cy="102739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dirty="0"/>
              <a:t>Αναστροφή (</a:t>
            </a:r>
            <a:r>
              <a:rPr lang="en-GB" sz="1400" dirty="0"/>
              <a:t>inversion) </a:t>
            </a:r>
            <a:r>
              <a:rPr lang="el-GR" sz="1400" dirty="0"/>
              <a:t>στο χρωμόσωμα 5 με </a:t>
            </a:r>
            <a:r>
              <a:rPr lang="en-GB" sz="1400" dirty="0"/>
              <a:t>mFISH (multicolour FISH)</a:t>
            </a:r>
            <a:endParaRPr lang="el-GR" sz="14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91D7884-9B56-46C6-9117-62F9DEB81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1285860"/>
            <a:ext cx="3071834" cy="3292825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E13BA1A8-4468-4859-91BF-99AFB3BCECEA}"/>
              </a:ext>
            </a:extLst>
          </p:cNvPr>
          <p:cNvSpPr txBox="1"/>
          <p:nvPr/>
        </p:nvSpPr>
        <p:spPr>
          <a:xfrm>
            <a:off x="5214942" y="4786322"/>
            <a:ext cx="3392557" cy="92333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Διαγραφή (</a:t>
            </a:r>
            <a:r>
              <a:rPr lang="en-GB" dirty="0"/>
              <a:t>deletion) </a:t>
            </a:r>
            <a:r>
              <a:rPr lang="el-GR" dirty="0"/>
              <a:t>μετά από ακτινοβολία με πλουτώνιο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7B59F-B8F1-4E77-804C-312AD74D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amplification	</a:t>
            </a:r>
            <a:endParaRPr lang="el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F632F-7E19-4427-AB68-F5CEC025E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Ενίσχυση γονιδίου</a:t>
            </a:r>
          </a:p>
        </p:txBody>
      </p:sp>
    </p:spTree>
    <p:extLst>
      <p:ext uri="{BB962C8B-B14F-4D97-AF65-F5344CB8AC3E}">
        <p14:creationId xmlns:p14="http://schemas.microsoft.com/office/powerpoint/2010/main" val="19531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FC492861-98B2-47A8-9FD2-2725A89920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714356"/>
            <a:ext cx="7400925" cy="4779962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1428728" y="5715016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BB59B-CCDD-40CD-A99C-0DBA22C962E5}"/>
              </a:ext>
            </a:extLst>
          </p:cNvPr>
          <p:cNvSpPr txBox="1"/>
          <p:nvPr/>
        </p:nvSpPr>
        <p:spPr>
          <a:xfrm>
            <a:off x="1071539" y="5929330"/>
            <a:ext cx="7929617" cy="52322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hsr = homogeneously staining region = </a:t>
            </a:r>
            <a:r>
              <a:rPr lang="el-GR" sz="1400" dirty="0"/>
              <a:t>περιοχή του χρωμοσώματος που έχει αντιγραφεί πολλές φορές και τα τμήματα ενώθηκαν μεταξύ τους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5E3A99-0D47-4C86-9C48-12FA6A261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1656886"/>
            <a:ext cx="3548864" cy="2928957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F95E2F20-CF51-492B-AD72-B06B40255715}"/>
              </a:ext>
            </a:extLst>
          </p:cNvPr>
          <p:cNvSpPr txBox="1"/>
          <p:nvPr/>
        </p:nvSpPr>
        <p:spPr>
          <a:xfrm>
            <a:off x="1142976" y="4786322"/>
            <a:ext cx="3643338" cy="704232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/>
              <a:t>DMs (double-minute) </a:t>
            </a:r>
            <a:r>
              <a:rPr lang="el-GR" sz="1400" dirty="0"/>
              <a:t>γενετικό υλικό σε </a:t>
            </a:r>
            <a:r>
              <a:rPr lang="en-GB" sz="1400" dirty="0"/>
              <a:t>HER2 amplified </a:t>
            </a:r>
            <a:r>
              <a:rPr lang="el-GR" sz="1400" dirty="0"/>
              <a:t>καρκίνο μαστού σε ποντίκι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FF37A9-1B0E-43A5-812E-319EA421C3FB}"/>
              </a:ext>
            </a:extLst>
          </p:cNvPr>
          <p:cNvSpPr/>
          <p:nvPr/>
        </p:nvSpPr>
        <p:spPr>
          <a:xfrm>
            <a:off x="4714877" y="2428868"/>
            <a:ext cx="4429124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/>
              <a:t>DMs (double-minute</a:t>
            </a:r>
            <a:r>
              <a:rPr lang="el-GR" sz="1400" dirty="0"/>
              <a:t>) χρωμόσωμα</a:t>
            </a:r>
            <a:r>
              <a:rPr lang="en-GB" sz="1400" dirty="0"/>
              <a:t>: </a:t>
            </a:r>
            <a:r>
              <a:rPr lang="el-GR" sz="1400" dirty="0"/>
              <a:t>σπασμένο κομμάτι χρωμοσώματος που αντιγράφεται στη μετάφαση και κληροδοτείται σαν εξω-χρωμοσωματικό υλικό σε κάθε κύκλο διαίρεσης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DC59DD3-BF2E-4F9A-822F-02D157FA8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7704856" cy="464947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32F3-3977-4097-A1BE-2DEA110AD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4" y="1500174"/>
            <a:ext cx="6858016" cy="3138087"/>
          </a:xfrm>
        </p:spPr>
        <p:txBody>
          <a:bodyPr>
            <a:normAutofit/>
          </a:bodyPr>
          <a:lstStyle/>
          <a:p>
            <a:r>
              <a:rPr lang="el-GR" sz="2000" dirty="0">
                <a:effectLst/>
              </a:rPr>
              <a:t>Διαφορά ανάμεσα σε γενετικές μεταλλάξεις (</a:t>
            </a:r>
            <a:r>
              <a:rPr lang="en-GB" sz="2000" dirty="0">
                <a:effectLst/>
              </a:rPr>
              <a:t>germline) </a:t>
            </a:r>
            <a:r>
              <a:rPr lang="el-GR" sz="2000" dirty="0">
                <a:effectLst/>
              </a:rPr>
              <a:t>και σωματικές</a:t>
            </a:r>
            <a:r>
              <a:rPr lang="en-GB" sz="2000" dirty="0">
                <a:effectLst/>
              </a:rPr>
              <a:t>(somatic)</a:t>
            </a:r>
            <a:r>
              <a:rPr lang="el-GR" sz="2000" dirty="0">
                <a:effectLst/>
              </a:rPr>
              <a:t> μεταλλάξεις</a:t>
            </a:r>
          </a:p>
        </p:txBody>
      </p:sp>
    </p:spTree>
    <p:extLst>
      <p:ext uri="{BB962C8B-B14F-4D97-AF65-F5344CB8AC3E}">
        <p14:creationId xmlns:p14="http://schemas.microsoft.com/office/powerpoint/2010/main" val="15710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881B90A-D509-403E-A5AE-B740AA368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285860"/>
            <a:ext cx="3621006" cy="3966452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10B6D61-B712-41D0-A8CC-C54A8383296F}"/>
              </a:ext>
            </a:extLst>
          </p:cNvPr>
          <p:cNvSpPr txBox="1"/>
          <p:nvPr/>
        </p:nvSpPr>
        <p:spPr>
          <a:xfrm>
            <a:off x="5237274" y="1556791"/>
            <a:ext cx="3621006" cy="167475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dirty="0">
                <a:solidFill>
                  <a:srgbClr val="C00000"/>
                </a:solidFill>
              </a:rPr>
              <a:t>Κάθε σωματική (</a:t>
            </a:r>
            <a:r>
              <a:rPr lang="en-GB" sz="1400" dirty="0">
                <a:solidFill>
                  <a:srgbClr val="C00000"/>
                </a:solidFill>
              </a:rPr>
              <a:t>somatic)</a:t>
            </a:r>
            <a:r>
              <a:rPr lang="el-GR" sz="1400" dirty="0">
                <a:solidFill>
                  <a:srgbClr val="C00000"/>
                </a:solidFill>
              </a:rPr>
              <a:t> μετάλλαξη που θα συμβεί σε 1 κύτταρο, θα μεταφερθεί με κάθε διαίρεση του στα επόμενα κύτταρα που θα προέλθουν από το κύτταρο αυτό. </a:t>
            </a:r>
          </a:p>
          <a:p>
            <a:pPr>
              <a:lnSpc>
                <a:spcPct val="150000"/>
              </a:lnSpc>
            </a:pPr>
            <a:r>
              <a:rPr lang="el-GR" sz="1400" dirty="0">
                <a:solidFill>
                  <a:srgbClr val="C00000"/>
                </a:solidFill>
              </a:rPr>
              <a:t>Όλα αυτά τα κύτταρα αποτελούν 1 </a:t>
            </a:r>
            <a:r>
              <a:rPr lang="el-GR" sz="1400" b="1" dirty="0">
                <a:solidFill>
                  <a:srgbClr val="C00000"/>
                </a:solidFill>
              </a:rPr>
              <a:t>κλώνο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2E61E8E-E9B6-476E-A38B-725FE0F14F4B}"/>
              </a:ext>
            </a:extLst>
          </p:cNvPr>
          <p:cNvSpPr txBox="1"/>
          <p:nvPr/>
        </p:nvSpPr>
        <p:spPr>
          <a:xfrm>
            <a:off x="5004048" y="4149080"/>
            <a:ext cx="3997108" cy="102842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dirty="0">
                <a:solidFill>
                  <a:srgbClr val="C00000"/>
                </a:solidFill>
              </a:rPr>
              <a:t>Σήμερα ξέρουμε ότι μια νεοπλασματική μάζα σε έναν ασθενή περιέχει πολλούς διαφορετικούς κλώνους (</a:t>
            </a:r>
            <a:r>
              <a:rPr lang="el-GR" sz="1400" b="1" dirty="0">
                <a:solidFill>
                  <a:srgbClr val="C00000"/>
                </a:solidFill>
              </a:rPr>
              <a:t>ετερογένεια του όγκου)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725470"/>
          </a:xfrm>
        </p:spPr>
        <p:txBody>
          <a:bodyPr>
            <a:normAutofit/>
          </a:bodyPr>
          <a:lstStyle/>
          <a:p>
            <a:r>
              <a:rPr lang="el-GR" sz="1800" b="1" dirty="0">
                <a:effectLst/>
              </a:rPr>
              <a:t>Σύνδρομα κληρονομικής προδιάθεσης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414" y="1071546"/>
            <a:ext cx="7719274" cy="5176854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Γνωστά &gt;50 σύνδρομα κληρονομικής προδιάθεσης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για καρκίνο</a:t>
            </a: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Τα περισσότερα κληρονομούνται κατά τον επικρατή χαρακτήρα</a:t>
            </a: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el-GR" sz="1800" dirty="0">
                <a:solidFill>
                  <a:schemeClr val="accent5">
                    <a:lumMod val="75000"/>
                  </a:schemeClr>
                </a:solidFill>
              </a:rPr>
              <a:t>Γαμετικές (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germline) </a:t>
            </a:r>
            <a:r>
              <a:rPr lang="el-GR" sz="1800" dirty="0">
                <a:solidFill>
                  <a:schemeClr val="accent5">
                    <a:lumMod val="75000"/>
                  </a:schemeClr>
                </a:solidFill>
              </a:rPr>
              <a:t>μεταλλάξεις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el-GR" sz="18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De novo γαμετικές μεταλλάξεις (δεν ανιχνεύονται στους γονείς)</a:t>
            </a: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Αυξάνουν την προδιάθεση για περισσότερους του ενός καρκίνου.</a:t>
            </a:r>
          </a:p>
        </p:txBody>
      </p:sp>
    </p:spTree>
    <p:extLst>
      <p:ext uri="{BB962C8B-B14F-4D97-AF65-F5344CB8AC3E}">
        <p14:creationId xmlns:p14="http://schemas.microsoft.com/office/powerpoint/2010/main" val="98353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357166"/>
            <a:ext cx="7498080" cy="571504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chemeClr val="accent5">
                    <a:lumMod val="75000"/>
                  </a:schemeClr>
                </a:solidFill>
              </a:rPr>
              <a:t>Τι είναι το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Baskerville Old Face" pitchFamily="18" charset="0"/>
              </a:rPr>
              <a:t>DNA</a:t>
            </a:r>
            <a:endParaRPr lang="el-GR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1124744"/>
            <a:ext cx="7746064" cy="5112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/>
              <a:t>To DNA, όπως και το RNA, είναι ένα μακρομόριο, που αποτελείται από </a:t>
            </a:r>
            <a:r>
              <a:rPr lang="el-GR" sz="1400" b="1" dirty="0"/>
              <a:t>νουκλεοτίδια</a:t>
            </a:r>
            <a:endParaRPr lang="en-US" sz="1400" b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/>
              <a:t>Κάθε νουκλεοτίδιο του DNA αποτελείται από μία πεντόζη, τη δεοξυριβόζη, ενωμένη με μία φωσφορική ομάδα και μία αζωτούχο βάση</a:t>
            </a:r>
            <a:endParaRPr lang="en-US" sz="1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/>
              <a:t>Στα νουκλεοτίδια του DNA η αζωτούχος βάση μπορεί να είναι μία από τις: αδενίνη(Α),γουανίνη (G), κυτοσίνη (</a:t>
            </a:r>
            <a:r>
              <a:rPr lang="en-US" sz="1400" dirty="0">
                <a:latin typeface="Corbel" pitchFamily="34" charset="0"/>
              </a:rPr>
              <a:t>C</a:t>
            </a:r>
            <a:r>
              <a:rPr lang="el-GR" sz="1400" dirty="0">
                <a:latin typeface="Corbel" pitchFamily="34" charset="0"/>
              </a:rPr>
              <a:t>) </a:t>
            </a:r>
            <a:r>
              <a:rPr lang="el-GR" sz="1400" dirty="0"/>
              <a:t>και θυμίνη (Τ) </a:t>
            </a:r>
          </a:p>
        </p:txBody>
      </p:sp>
      <p:pic>
        <p:nvPicPr>
          <p:cNvPr id="4" name="3 - Εικόνα" descr="img1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3500438"/>
            <a:ext cx="2857520" cy="3145019"/>
          </a:xfrm>
          <a:prstGeom prst="rect">
            <a:avLst/>
          </a:prstGeom>
        </p:spPr>
      </p:pic>
      <p:pic>
        <p:nvPicPr>
          <p:cNvPr id="5" name="4 - Εικόνα" descr="img1_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533477"/>
            <a:ext cx="3357586" cy="3143272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3214678" y="3071811"/>
            <a:ext cx="3071834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Οι τέσσερις αζωτούχες βάσεις του DNA.</a:t>
            </a:r>
            <a:endParaRPr lang="en-US" sz="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l-GR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Η αδενίνη συνδέεται με τη θυμίνη με δύο δεσμούς υδρογόνου και η γουανίνη συνδέεται με την κυτοσίνη 3 δεσμούς υδρογόνου</a:t>
            </a:r>
            <a:endParaRPr lang="el-G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SNPs</a:t>
            </a:r>
            <a:endParaRPr lang="el-GR" sz="2400" dirty="0"/>
          </a:p>
        </p:txBody>
      </p:sp>
      <p:pic>
        <p:nvPicPr>
          <p:cNvPr id="5" name="4 - Θέση περιεχομένου" descr="Aug14_2018_AtlasOfScience_SNPs1891704823-1068x6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214422"/>
            <a:ext cx="5786478" cy="2786082"/>
          </a:xfrm>
        </p:spPr>
      </p:pic>
      <p:sp>
        <p:nvSpPr>
          <p:cNvPr id="7" name="6 - TextBox"/>
          <p:cNvSpPr txBox="1"/>
          <p:nvPr/>
        </p:nvSpPr>
        <p:spPr>
          <a:xfrm>
            <a:off x="1428728" y="4071942"/>
            <a:ext cx="664373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l-GR" sz="1400" dirty="0"/>
              <a:t>Πάνω από 100 εκατομμύρια SNPs έχουν βρεθεί σε διαφορετικούς πληθυσμούς. </a:t>
            </a:r>
            <a:endParaRPr lang="en-US" sz="1400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l-GR" sz="1400" dirty="0"/>
              <a:t> Ποικιλομορφία στον φαινότυπο αλλά και στην επιδεκτικότητα σε</a:t>
            </a:r>
            <a:r>
              <a:rPr lang="en-US" sz="1400" dirty="0"/>
              <a:t> </a:t>
            </a:r>
            <a:r>
              <a:rPr lang="el-GR" sz="1400" dirty="0"/>
              <a:t>πολυγονιδιακά νοσήματα</a:t>
            </a:r>
            <a:endParaRPr lang="en-US" sz="1400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l-GR" sz="1400" dirty="0"/>
              <a:t>Παρατηρούνται τόσο σε περιοχές του γονιδιώματος που κωδικοποιούν, όσο και σε ρυθμιστικές ή άλλες μη-μεταφραζόμενες περιοχές</a:t>
            </a:r>
            <a:endParaRPr lang="en-US" sz="1400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l-GR" sz="1400" dirty="0"/>
              <a:t> Χρήσιμοι κατάλογοι είναι οι dbSNP </a:t>
            </a:r>
            <a:r>
              <a:rPr lang="en-US" sz="1400" dirty="0"/>
              <a:t>&amp;</a:t>
            </a:r>
            <a:r>
              <a:rPr lang="el-GR" sz="1400" dirty="0"/>
              <a:t> SNPedia όπου σε κάθε SNP δίνεται ένας κωδικός (accession number, π.χ. rs4680, rs9930506</a:t>
            </a:r>
            <a:r>
              <a:rPr lang="en-US" sz="1400" dirty="0"/>
              <a:t>)</a:t>
            </a:r>
            <a:endParaRPr lang="el-GR" sz="1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CNVs</a:t>
            </a:r>
            <a:endParaRPr lang="el-GR" sz="2400" dirty="0"/>
          </a:p>
        </p:txBody>
      </p:sp>
      <p:pic>
        <p:nvPicPr>
          <p:cNvPr id="4" name="3 - Θέση περιεχομένου" descr="Different-types-of-copy-number-variations-CNVs-and-an-example-of-genome-wide-detecti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500174"/>
            <a:ext cx="6000792" cy="2972158"/>
          </a:xfrm>
        </p:spPr>
      </p:pic>
      <p:sp>
        <p:nvSpPr>
          <p:cNvPr id="5" name="4 - TextBox"/>
          <p:cNvSpPr txBox="1"/>
          <p:nvPr/>
        </p:nvSpPr>
        <p:spPr>
          <a:xfrm>
            <a:off x="1500166" y="4857760"/>
            <a:ext cx="721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l-G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bg2">
                    <a:lumMod val="25000"/>
                  </a:schemeClr>
                </a:solidFill>
              </a:rPr>
              <a:t>Διαφορετικός αριθμός αντιγράφων γονιδίων.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l-GR" sz="1400" dirty="0"/>
              <a:t>  </a:t>
            </a:r>
            <a:r>
              <a:rPr lang="el-GR" sz="1400" dirty="0">
                <a:solidFill>
                  <a:schemeClr val="bg2">
                    <a:lumMod val="25000"/>
                  </a:schemeClr>
                </a:solidFill>
              </a:rPr>
              <a:t>Συχνά το αποτέλεσμα μακρόχρονης περιβαλλοντικής «επίδρασης» στο γονιδίωμα.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l-GR" sz="1400" dirty="0">
                <a:solidFill>
                  <a:schemeClr val="bg2">
                    <a:lumMod val="25000"/>
                  </a:schemeClr>
                </a:solidFill>
              </a:rPr>
              <a:t> Παράδειγμα το γονίδιο ΑΜΥ1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l-GR" sz="1400" dirty="0"/>
          </a:p>
        </p:txBody>
      </p:sp>
      <p:sp>
        <p:nvSpPr>
          <p:cNvPr id="6" name="5 - TextBox"/>
          <p:cNvSpPr txBox="1"/>
          <p:nvPr/>
        </p:nvSpPr>
        <p:spPr>
          <a:xfrm>
            <a:off x="1214414" y="1643050"/>
            <a:ext cx="1714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i="1" dirty="0">
                <a:solidFill>
                  <a:srgbClr val="C00000"/>
                </a:solidFill>
              </a:rPr>
              <a:t>Μόνο το ~ 2,5%</a:t>
            </a:r>
            <a:r>
              <a:rPr lang="en-US" sz="1100" i="1" dirty="0">
                <a:solidFill>
                  <a:srgbClr val="C00000"/>
                </a:solidFill>
              </a:rPr>
              <a:t> </a:t>
            </a:r>
            <a:r>
              <a:rPr lang="el-GR" sz="1100" i="1" dirty="0">
                <a:solidFill>
                  <a:srgbClr val="C00000"/>
                </a:solidFill>
              </a:rPr>
              <a:t>του</a:t>
            </a:r>
            <a:r>
              <a:rPr lang="en-US" sz="1100" i="1" dirty="0">
                <a:solidFill>
                  <a:srgbClr val="C00000"/>
                </a:solidFill>
              </a:rPr>
              <a:t> </a:t>
            </a:r>
            <a:r>
              <a:rPr lang="el-GR" sz="1100" i="1" dirty="0">
                <a:solidFill>
                  <a:srgbClr val="C00000"/>
                </a:solidFill>
              </a:rPr>
              <a:t>γονιδιώματος περιέχει γονίδια </a:t>
            </a:r>
            <a:r>
              <a:rPr lang="en-US" sz="1100" i="1" dirty="0">
                <a:solidFill>
                  <a:srgbClr val="C00000"/>
                </a:solidFill>
              </a:rPr>
              <a:t> </a:t>
            </a:r>
            <a:r>
              <a:rPr lang="el-GR" sz="1100" i="1" dirty="0">
                <a:solidFill>
                  <a:srgbClr val="C00000"/>
                </a:solidFill>
              </a:rPr>
              <a:t>(κωδικοποιεί πρωτεΐνες/RNA)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674056" cy="792088"/>
          </a:xfrm>
        </p:spPr>
        <p:txBody>
          <a:bodyPr>
            <a:normAutofit/>
          </a:bodyPr>
          <a:lstStyle/>
          <a:p>
            <a:r>
              <a:rPr lang="el-GR" sz="1800" dirty="0"/>
              <a:t>Λειτουργική γονιδιωματική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608" y="1417638"/>
            <a:ext cx="7890080" cy="483076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H χαρτογράφηση των πολυμορφισμών (SNP) του ανθρώπου</a:t>
            </a:r>
          </a:p>
          <a:p>
            <a:pPr lvl="1">
              <a:buNone/>
            </a:pPr>
            <a:r>
              <a:rPr lang="el-GR" sz="1400" u="sng" dirty="0">
                <a:solidFill>
                  <a:srgbClr val="C00000"/>
                </a:solidFill>
              </a:rPr>
              <a:t>Περισσότερα από 100 εκατομμύρια SNPs</a:t>
            </a:r>
          </a:p>
          <a:p>
            <a:pPr>
              <a:buFont typeface="Wingdings" pitchFamily="2" charset="2"/>
              <a:buChar char="Ø"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Λειτουργική σχέση με: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>
                <a:solidFill>
                  <a:schemeClr val="accent1">
                    <a:lumMod val="75000"/>
                  </a:schemeClr>
                </a:solidFill>
              </a:rPr>
              <a:t> Νοσήματα (π.χ. παχυσαρκία, νευροεκφυλιστικά, καρδιαγγειακά κλπ)</a:t>
            </a:r>
          </a:p>
          <a:p>
            <a:pPr>
              <a:buFont typeface="Wingdings" pitchFamily="2" charset="2"/>
              <a:buChar char="Ø"/>
            </a:pPr>
            <a:r>
              <a:rPr lang="el-GR" sz="1800" dirty="0">
                <a:solidFill>
                  <a:schemeClr val="accent1">
                    <a:lumMod val="75000"/>
                  </a:schemeClr>
                </a:solidFill>
              </a:rPr>
              <a:t>Απόκριση σε φάρμακα (φαρμακογενετική)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/>
              <a:t> </a:t>
            </a:r>
            <a:r>
              <a:rPr lang="el-GR" sz="1400" dirty="0">
                <a:solidFill>
                  <a:schemeClr val="accent1">
                    <a:lumMod val="75000"/>
                  </a:schemeClr>
                </a:solidFill>
              </a:rPr>
              <a:t>Εξέλιξη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>
                <a:solidFill>
                  <a:schemeClr val="accent1">
                    <a:lumMod val="75000"/>
                  </a:schemeClr>
                </a:solidFill>
              </a:rPr>
              <a:t> Φυσική επιλογή</a:t>
            </a:r>
          </a:p>
          <a:p>
            <a:pPr>
              <a:buFont typeface="Wingdings" pitchFamily="2" charset="2"/>
              <a:buChar char="v"/>
            </a:pPr>
            <a:r>
              <a:rPr lang="el-GR" sz="1400" dirty="0">
                <a:solidFill>
                  <a:schemeClr val="accent1">
                    <a:lumMod val="75000"/>
                  </a:schemeClr>
                </a:solidFill>
              </a:rPr>
              <a:t>Φαινότυπο</a:t>
            </a:r>
          </a:p>
          <a:p>
            <a:pPr>
              <a:buFont typeface="Wingdings" pitchFamily="2" charset="2"/>
              <a:buChar char="v"/>
            </a:pPr>
            <a:endParaRPr lang="el-GR" sz="1800" dirty="0"/>
          </a:p>
          <a:p>
            <a:pPr marL="82296" indent="0" algn="just">
              <a:buNone/>
            </a:pPr>
            <a:r>
              <a:rPr lang="el-GR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Σχεδόν οι μισές πρωτεΐνες του ανθρώπου έχουν κάποια ομολογία με αντίστοιχες άλλων οργανισμών</a:t>
            </a:r>
            <a:r>
              <a:rPr lang="el-GR" sz="1400" dirty="0">
                <a:latin typeface="Arial Narrow" panose="020B0606020202030204" pitchFamily="34" charset="0"/>
              </a:rPr>
              <a:t> </a:t>
            </a:r>
            <a:r>
              <a:rPr lang="el-GR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(σε συμφωνία με τη θεωρία της εξέλιξης των Charles Darwin και Alfred Russel Wallace, 1858</a:t>
            </a:r>
            <a:r>
              <a:rPr lang="el-GR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>
                <a:effectLst/>
              </a:rPr>
              <a:t>Περίπου το 97,5% του γονιδιώματος είναι «JUNK»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lnSpc>
                <a:spcPct val="150000"/>
              </a:lnSpc>
              <a:buNone/>
            </a:pPr>
            <a:r>
              <a:rPr lang="el-GR" sz="1400" b="1" dirty="0">
                <a:solidFill>
                  <a:schemeClr val="accent3">
                    <a:lumMod val="75000"/>
                  </a:schemeClr>
                </a:solidFill>
              </a:rPr>
              <a:t>Είναι μακρές επαναλαμβανόμενες αλληλουχίες DNA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/>
              <a:t> </a:t>
            </a:r>
            <a:r>
              <a:rPr lang="el-GR" sz="1400" dirty="0">
                <a:solidFill>
                  <a:schemeClr val="accent6">
                    <a:lumMod val="75000"/>
                  </a:schemeClr>
                </a:solidFill>
              </a:rPr>
              <a:t>Μεγαλύτερο ποσοστό εμφανίζεται στον άνθρωπο από οποιοδήποτε οργανισμό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schemeClr val="accent6">
                    <a:lumMod val="75000"/>
                  </a:schemeClr>
                </a:solidFill>
              </a:rPr>
              <a:t> Αποτέλεσμα </a:t>
            </a:r>
            <a:r>
              <a:rPr lang="el-GR" sz="1400" b="1" dirty="0">
                <a:solidFill>
                  <a:schemeClr val="accent6">
                    <a:lumMod val="75000"/>
                  </a:schemeClr>
                </a:solidFill>
              </a:rPr>
              <a:t>μετακίνησης αλληλουχιών DNA </a:t>
            </a:r>
            <a:r>
              <a:rPr lang="el-GR" sz="1400" dirty="0">
                <a:solidFill>
                  <a:schemeClr val="accent6">
                    <a:lumMod val="75000"/>
                  </a:schemeClr>
                </a:solidFill>
              </a:rPr>
              <a:t>και ενσωμάτωσης </a:t>
            </a:r>
            <a:r>
              <a:rPr lang="el-GR" sz="1400" b="1" dirty="0">
                <a:solidFill>
                  <a:schemeClr val="accent6">
                    <a:lumMod val="75000"/>
                  </a:schemeClr>
                </a:solidFill>
              </a:rPr>
              <a:t>ρετροϊών στη διάρκεια της εξέλιξης.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schemeClr val="accent6">
                    <a:lumMod val="75000"/>
                  </a:schemeClr>
                </a:solidFill>
              </a:rPr>
              <a:t> Δεν έχει προφανή βιολογική λειτουργία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b="1" dirty="0">
                <a:solidFill>
                  <a:schemeClr val="accent1">
                    <a:lumMod val="75000"/>
                  </a:schemeClr>
                </a:solidFill>
              </a:rPr>
              <a:t>Eνδείξεις για:</a:t>
            </a:r>
          </a:p>
          <a:p>
            <a:pPr marL="482346" indent="-400050">
              <a:lnSpc>
                <a:spcPct val="150000"/>
              </a:lnSpc>
              <a:buFont typeface="+mj-lt"/>
              <a:buAutoNum type="romanUcPeriod"/>
            </a:pPr>
            <a:r>
              <a:rPr lang="el-GR" sz="1400" dirty="0">
                <a:solidFill>
                  <a:schemeClr val="accent3">
                    <a:lumMod val="75000"/>
                  </a:schemeClr>
                </a:solidFill>
              </a:rPr>
              <a:t> δομικό ρόλο στα χρωμοσώματα </a:t>
            </a:r>
          </a:p>
          <a:p>
            <a:pPr marL="482346" indent="-400050">
              <a:lnSpc>
                <a:spcPct val="150000"/>
              </a:lnSpc>
              <a:buFont typeface="+mj-lt"/>
              <a:buAutoNum type="romanUcPeriod"/>
            </a:pPr>
            <a:r>
              <a:rPr lang="el-GR" sz="1400" dirty="0">
                <a:solidFill>
                  <a:schemeClr val="accent3">
                    <a:lumMod val="75000"/>
                  </a:schemeClr>
                </a:solidFill>
              </a:rPr>
              <a:t>επιγενετική οργάνωση της χρωματίνης.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400" dirty="0"/>
              <a:t> </a:t>
            </a:r>
            <a:r>
              <a:rPr lang="el-GR" sz="1400" dirty="0">
                <a:solidFill>
                  <a:schemeClr val="accent1">
                    <a:lumMod val="75000"/>
                  </a:schemeClr>
                </a:solidFill>
              </a:rPr>
              <a:t>Μειώνει τον κίνδυνο μεταλλαγών σε γονίδια (Susumu Ohno, 1972)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82660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</a:rPr>
              <a:t>Genomic Medicine</a:t>
            </a:r>
            <a:endParaRPr lang="el-GR" sz="2000" dirty="0">
              <a:effectLst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5608" y="1484784"/>
            <a:ext cx="720836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97B848-0EE2-4921-B259-88E756A3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746064" cy="648072"/>
          </a:xfrm>
        </p:spPr>
        <p:txBody>
          <a:bodyPr>
            <a:normAutofit/>
          </a:bodyPr>
          <a:lstStyle/>
          <a:p>
            <a:r>
              <a:rPr lang="el-GR" sz="2000" b="1" dirty="0"/>
              <a:t>Καρκινικός φαινότυπος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4DBCC54-B390-4CE5-987B-41A5525C9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789277"/>
            <a:ext cx="4464496" cy="347022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C435E4-0975-457C-8B87-141970F7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645024"/>
            <a:ext cx="421196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54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B52B85-D7DB-4FB3-9F54-0DD06163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404664"/>
            <a:ext cx="7818072" cy="576064"/>
          </a:xfrm>
        </p:spPr>
        <p:txBody>
          <a:bodyPr>
            <a:normAutofit/>
          </a:bodyPr>
          <a:lstStyle/>
          <a:p>
            <a:r>
              <a:rPr lang="en-US" sz="2000" dirty="0"/>
              <a:t>Sustaining proliferative signaling</a:t>
            </a:r>
            <a:endParaRPr lang="el-GR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178F8-4CD1-425F-BA7F-6FD903849053}"/>
              </a:ext>
            </a:extLst>
          </p:cNvPr>
          <p:cNvSpPr txBox="1"/>
          <p:nvPr/>
        </p:nvSpPr>
        <p:spPr>
          <a:xfrm>
            <a:off x="1115616" y="1556792"/>
            <a:ext cx="7818072" cy="444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Key Signaling pathways: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Ras Pathway;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MAPK Signaling;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PTEN Pathway;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PI3K Pathway;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mTOR Pathway;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AKT Signaling;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Cyclins and Cell Cycle Regulation;</a:t>
            </a:r>
          </a:p>
        </p:txBody>
      </p:sp>
    </p:spTree>
    <p:extLst>
      <p:ext uri="{BB962C8B-B14F-4D97-AF65-F5344CB8AC3E}">
        <p14:creationId xmlns:p14="http://schemas.microsoft.com/office/powerpoint/2010/main" val="2108804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E6B850-4E89-49A5-A37E-15C00CE4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476673"/>
            <a:ext cx="5649105" cy="432048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Mechanisms of Contact Inhibition and Its Evasion</a:t>
            </a:r>
            <a:endParaRPr lang="el-GR" sz="1350" dirty="0">
              <a:solidFill>
                <a:srgbClr val="00206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1AE550-3D13-4F4B-B81F-DE0E23EF6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14" y="1340768"/>
            <a:ext cx="8604174" cy="4458586"/>
          </a:xfrm>
        </p:spPr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C00000"/>
                </a:solidFill>
              </a:rPr>
              <a:t>Το ογκοκατασταλτικό γονίδιο NF2 όταν απουσιάζει δημιουργεί μια μορφή νευροινωμάτωσης</a:t>
            </a:r>
          </a:p>
          <a:p>
            <a:pPr marL="0" indent="0">
              <a:buNone/>
            </a:pPr>
            <a:endParaRPr lang="el-GR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rgbClr val="C00000"/>
                </a:solidFill>
              </a:rPr>
              <a:t> 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4FA4DC-A97D-47BD-816F-96253D845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026" y="2234076"/>
            <a:ext cx="2996509" cy="1696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43C6C5-1ECC-431F-BDFF-E43BC4885945}"/>
              </a:ext>
            </a:extLst>
          </p:cNvPr>
          <p:cNvSpPr txBox="1"/>
          <p:nvPr/>
        </p:nvSpPr>
        <p:spPr>
          <a:xfrm>
            <a:off x="269913" y="2564453"/>
            <a:ext cx="5480892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Η διάγνωση της NF1 μπορεί να τεθεί εάν ένα άτομο πληροί δυο ή περισσότερα από τα ακόλουθα κριτήρια: 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Έξι ή περισσότερες κηλίδες cafe au lait με διάμετρο τουλάχιστον 5 mm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 Δύο ή περισσότερα νευρινώματα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 Εφηλίδες μασχαλιαίας ή βουβωνικής χώρας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Γλοίωμα οπτικού νεύρου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Ιστορικό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8325F10F-3515-4B6D-BDC9-13A514903CD0}"/>
              </a:ext>
            </a:extLst>
          </p:cNvPr>
          <p:cNvSpPr/>
          <p:nvPr/>
        </p:nvSpPr>
        <p:spPr>
          <a:xfrm>
            <a:off x="278176" y="2506744"/>
            <a:ext cx="5480892" cy="158120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C6AD42-8E97-421D-8B14-DF5EB333B525}"/>
              </a:ext>
            </a:extLst>
          </p:cNvPr>
          <p:cNvSpPr txBox="1"/>
          <p:nvPr/>
        </p:nvSpPr>
        <p:spPr>
          <a:xfrm>
            <a:off x="148729" y="4145655"/>
            <a:ext cx="5728850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l-GR" sz="1350" dirty="0">
                <a:solidFill>
                  <a:srgbClr val="C00000"/>
                </a:solidFill>
                <a:latin typeface="Corbel" panose="020B0503020204020204" pitchFamily="34" charset="0"/>
              </a:rPr>
              <a:t>Τα άτομα με NF1 έχουν 50% κίνδυνο να αποκτήσουν παιδί πάσχον από NF1. </a:t>
            </a:r>
          </a:p>
          <a:p>
            <a:pPr defTabSz="342900">
              <a:lnSpc>
                <a:spcPct val="150000"/>
              </a:lnSpc>
            </a:pPr>
            <a:r>
              <a:rPr lang="el-GR" sz="1350" dirty="0">
                <a:solidFill>
                  <a:srgbClr val="C00000"/>
                </a:solidFill>
                <a:latin typeface="Corbel" panose="020B0503020204020204" pitchFamily="34" charset="0"/>
              </a:rPr>
              <a:t>Αν και οι εκδηλώσεις στο παιδί μπορεί να είναι διαφορετικές από αυτές του πάσχοντος γονέως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C586D-40CD-4C2B-84D0-381904E71005}"/>
              </a:ext>
            </a:extLst>
          </p:cNvPr>
          <p:cNvSpPr txBox="1"/>
          <p:nvPr/>
        </p:nvSpPr>
        <p:spPr>
          <a:xfrm>
            <a:off x="4267200" y="4904910"/>
            <a:ext cx="473633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l-GR" sz="1350" dirty="0">
                <a:solidFill>
                  <a:srgbClr val="002060"/>
                </a:solidFill>
                <a:latin typeface="Corbel" panose="020B0503020204020204" pitchFamily="34" charset="0"/>
              </a:rPr>
              <a:t>Η προγεννητική διάγνωση είναι ακριβής </a:t>
            </a:r>
            <a:r>
              <a:rPr lang="el-GR" sz="1350" b="1" dirty="0">
                <a:solidFill>
                  <a:srgbClr val="C00000"/>
                </a:solidFill>
                <a:latin typeface="Corbel" panose="020B0503020204020204" pitchFamily="34" charset="0"/>
              </a:rPr>
              <a:t>ΔΕΝ</a:t>
            </a:r>
            <a:r>
              <a:rPr lang="el-GR" sz="1350" dirty="0">
                <a:solidFill>
                  <a:srgbClr val="002060"/>
                </a:solidFill>
                <a:latin typeface="Corbel" panose="020B0503020204020204" pitchFamily="34" charset="0"/>
              </a:rPr>
              <a:t> προσφέρει σημαντική προγνωστική πληροφόρηση λόγω της μεγάλης φαινοτυπικής ποικιλομορφίας της νόσου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29CCC134-1341-4979-B7FC-F7E1AF62D847}"/>
              </a:ext>
            </a:extLst>
          </p:cNvPr>
          <p:cNvSpPr/>
          <p:nvPr/>
        </p:nvSpPr>
        <p:spPr>
          <a:xfrm>
            <a:off x="4211959" y="4904909"/>
            <a:ext cx="4791575" cy="76627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9136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F7EEFC-A1EC-4B8A-9A31-5898DFE3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476672"/>
            <a:ext cx="6258238" cy="576063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Mechanisms of Contact Inhibition and Its Evasion </a:t>
            </a:r>
            <a:endParaRPr lang="el-GR" sz="1350" dirty="0">
              <a:solidFill>
                <a:srgbClr val="002060"/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BC1F620-5B76-4BBB-AA58-53E24FF91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" t="3566" r="2498" b="10664"/>
          <a:stretch/>
        </p:blipFill>
        <p:spPr>
          <a:xfrm>
            <a:off x="4974117" y="1873556"/>
            <a:ext cx="3585990" cy="237138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F5D70A9-22EF-4AF1-8342-0172BD88B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53" y="1866148"/>
            <a:ext cx="3481331" cy="2363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151566-CD1F-466B-AF0F-2C6842A4FE97}"/>
              </a:ext>
            </a:extLst>
          </p:cNvPr>
          <p:cNvSpPr txBox="1"/>
          <p:nvPr/>
        </p:nvSpPr>
        <p:spPr>
          <a:xfrm>
            <a:off x="66102" y="4410191"/>
            <a:ext cx="8973239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Corbel" panose="020B0503020204020204" pitchFamily="34" charset="0"/>
              </a:rPr>
              <a:t>Το Μerlin έως προϊόν του κυτταροπλασματικού γονιδίου ΝF2 οργανώνει την αναστολή επαφής μέσω σύζευξης των μορίων προσκόλλησης στην επιφάνεια του κυττάρου(πχ Ε-καχεντρίνη) και σε κινάσες- τυροσίνης διαμεμβρανικού υποδοχέα (πχ EGF)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Corbel" panose="020B0503020204020204" pitchFamily="34" charset="0"/>
              </a:rPr>
              <a:t>Το Μerlin μέσω των υποδοχέων αυξητικού παράγοντα περιορίζει την ικανότητα τους να εκπέμπουν μιτογόνα σήματα </a:t>
            </a:r>
          </a:p>
          <a:p>
            <a:pPr defTabSz="342900"/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86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52968CE-3DC8-4398-B028-72ACF1096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234" y="846272"/>
            <a:ext cx="3853261" cy="258272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3BC995C-E062-47B1-9973-C24A41704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" t="4106" r="2141" b="1691"/>
          <a:stretch/>
        </p:blipFill>
        <p:spPr>
          <a:xfrm>
            <a:off x="4908015" y="4293096"/>
            <a:ext cx="4213952" cy="1718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54BB4-1E8F-49F2-9C43-4C595D5B4E28}"/>
              </a:ext>
            </a:extLst>
          </p:cNvPr>
          <p:cNvSpPr txBox="1"/>
          <p:nvPr/>
        </p:nvSpPr>
        <p:spPr>
          <a:xfrm>
            <a:off x="0" y="927810"/>
            <a:ext cx="5131107" cy="144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Η πρωτεΐνη LKB1 η οποία οργανώνει τη δομή του επιθηλίου και βοηθά στην οργάνωση και διατήρηση της ακεραιότητας των ιστών</a:t>
            </a:r>
            <a:endParaRPr lang="en-US" sz="135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Η LKB1 μπορεί να παρακάμπτει τις μιτογόνες επιδράσεις του γονιδίου Myc</a:t>
            </a:r>
            <a:endParaRPr lang="en-US" sz="135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defTabSz="342900"/>
            <a:endParaRPr lang="el-GR" sz="1350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07FFE-D531-4C53-AA20-59AB4B98B773}"/>
              </a:ext>
            </a:extLst>
          </p:cNvPr>
          <p:cNvSpPr txBox="1"/>
          <p:nvPr/>
        </p:nvSpPr>
        <p:spPr>
          <a:xfrm>
            <a:off x="1619672" y="2564904"/>
            <a:ext cx="22059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l-GR" sz="1350" b="1" dirty="0">
                <a:solidFill>
                  <a:srgbClr val="C00000"/>
                </a:solidFill>
                <a:latin typeface="Corbel" panose="020B0503020204020204" pitchFamily="34" charset="0"/>
              </a:rPr>
              <a:t>ΑΝΤΙΘΕΤΑ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26254-2461-4826-A301-D9889154718F}"/>
              </a:ext>
            </a:extLst>
          </p:cNvPr>
          <p:cNvSpPr txBox="1"/>
          <p:nvPr/>
        </p:nvSpPr>
        <p:spPr>
          <a:xfrm>
            <a:off x="179512" y="3429000"/>
            <a:ext cx="46210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Καταστολή της </a:t>
            </a:r>
            <a:r>
              <a:rPr lang="en-US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LKB1</a:t>
            </a: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 οδηγεί σε αποσταθεροποίηση του επιθηλίου  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Τα επιθηλιακά κύτταρα γίνονται πιο ευαίσθητα σε μετασχηματισμό</a:t>
            </a:r>
            <a:r>
              <a:rPr lang="en-US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l-GR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από Μ</a:t>
            </a:r>
            <a:r>
              <a:rPr lang="en-US" sz="1350" dirty="0">
                <a:solidFill>
                  <a:srgbClr val="002060"/>
                </a:solidFill>
                <a:latin typeface="Arial Narrow" panose="020B0606020202030204" pitchFamily="34" charset="0"/>
              </a:rPr>
              <a:t>yc</a:t>
            </a:r>
            <a:endParaRPr lang="el-GR" sz="135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E892D7-8FD4-4168-A6FE-D848140E2254}"/>
              </a:ext>
            </a:extLst>
          </p:cNvPr>
          <p:cNvSpPr txBox="1"/>
          <p:nvPr/>
        </p:nvSpPr>
        <p:spPr>
          <a:xfrm>
            <a:off x="272667" y="4728683"/>
            <a:ext cx="421395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Wingdings" panose="05000000000000000000" pitchFamily="2" charset="2"/>
              <a:buChar char="ü"/>
            </a:pPr>
            <a:r>
              <a:rPr lang="el-GR" sz="1350" b="1" dirty="0">
                <a:solidFill>
                  <a:srgbClr val="C00000"/>
                </a:solidFill>
                <a:latin typeface="Corbel" panose="020B0503020204020204" pitchFamily="34" charset="0"/>
              </a:rPr>
              <a:t>LKB1 είναι ένα ογκοκατασταλτικό γονίδιο που χάνεται σε ορισμένες ανθρώπινες κακοήθειες</a:t>
            </a:r>
          </a:p>
          <a:p>
            <a:pPr marL="214313" indent="-214313" defTabSz="342900">
              <a:buFont typeface="Wingdings" panose="05000000000000000000" pitchFamily="2" charset="2"/>
              <a:buChar char="ü"/>
            </a:pPr>
            <a:r>
              <a:rPr lang="el-GR" sz="1350" b="1" dirty="0">
                <a:solidFill>
                  <a:srgbClr val="C00000"/>
                </a:solidFill>
                <a:latin typeface="Corbel" panose="020B0503020204020204" pitchFamily="34" charset="0"/>
              </a:rPr>
              <a:t> πιθανώς υποδηλώνεται η φυσιολογική λειτουργία του ως καταστολέας ακατάλληλου πολλαπλασιασμού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E91C3DC3-98E6-491A-B089-FC474E7F29B6}"/>
              </a:ext>
            </a:extLst>
          </p:cNvPr>
          <p:cNvSpPr/>
          <p:nvPr/>
        </p:nvSpPr>
        <p:spPr>
          <a:xfrm>
            <a:off x="272667" y="4682857"/>
            <a:ext cx="4370943" cy="116503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2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r>
              <a:rPr lang="el-GR" sz="1800" b="1" dirty="0">
                <a:effectLst/>
              </a:rPr>
              <a:t>ΒΑΣΙΚΕΣ ΑΡΧΕΣ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0336" y="1268760"/>
            <a:ext cx="6736763" cy="509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AB0FB3-99D5-4D15-97D9-03C9F76E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332657"/>
            <a:ext cx="4874111" cy="360040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Inducing Angiogenesis 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BFAC8DEA-916E-4B72-80FF-1B46474C6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6423" y="2167432"/>
            <a:ext cx="3598958" cy="2729300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8672991A-30FB-4702-ACF1-6D20EEC27211}"/>
              </a:ext>
            </a:extLst>
          </p:cNvPr>
          <p:cNvSpPr/>
          <p:nvPr/>
        </p:nvSpPr>
        <p:spPr>
          <a:xfrm>
            <a:off x="5969442" y="4202762"/>
            <a:ext cx="546774" cy="69397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C6FC7-132C-4A5C-811D-DD920C1FB84F}"/>
              </a:ext>
            </a:extLst>
          </p:cNvPr>
          <p:cNvSpPr txBox="1"/>
          <p:nvPr/>
        </p:nvSpPr>
        <p:spPr>
          <a:xfrm>
            <a:off x="107503" y="1700809"/>
            <a:ext cx="4508947" cy="491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Φυσιολογικά οι ιστοί απαιτούν θρεπτικά συστατικά και οξυγόνο για να επιβιώνουν</a:t>
            </a: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Έχουν την ικανότητα να αποβάλλουν τα μεταβολικά απόβλητα και διοξείδιο του άνθρακα</a:t>
            </a: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C00000"/>
                </a:solidFill>
                <a:latin typeface="Corbel" panose="020B0503020204020204" pitchFamily="34" charset="0"/>
              </a:rPr>
              <a:t>Το αγγειογεννετικό σύστημα που σχετίζεται με τον όγκο δημιουργείται από την διαδικασία της αγγειογένεσης</a:t>
            </a:r>
            <a:endParaRPr lang="en-US" sz="1050" dirty="0">
              <a:solidFill>
                <a:srgbClr val="C0000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E</a:t>
            </a: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μβρυογένεση</a:t>
            </a: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-</a:t>
            </a: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νέων ενθοθηλιακών αγγείων και συναρμολόγηση</a:t>
            </a:r>
          </a:p>
          <a:p>
            <a:pPr defTabSz="342900">
              <a:lnSpc>
                <a:spcPct val="150000"/>
              </a:lnSpc>
            </a:pP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050" dirty="0">
                <a:solidFill>
                  <a:srgbClr val="C00000"/>
                </a:solidFill>
                <a:latin typeface="Corbel" panose="020B0503020204020204" pitchFamily="34" charset="0"/>
              </a:rPr>
              <a:t>Στην διάρκεια εξέλιξης του όγκου ο «αγγειογόνος διακόπτης»</a:t>
            </a:r>
            <a:r>
              <a:rPr lang="en-US" sz="1050" dirty="0">
                <a:solidFill>
                  <a:srgbClr val="C00000"/>
                </a:solidFill>
                <a:latin typeface="Gill Sans MT" panose="020B0502020104020203"/>
              </a:rPr>
              <a:t>: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ενεργοποιείται και παραμένει ενεργός προκαλώντας αγγείωση η οποία συμβάλλει στην νεοπλασματική ανάπτυξη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Η αγγειογενετική αλλαγή διέπεται από αντισταθμιστικούς παράγοντες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Η σηματοδότηση VEGF μέσω κινασών-τυροσίνης τριών υποδοχέων VEGFR 1-3 ρυθμίζεται σε πολλαπλά επίπεδα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H έκφραση του γονιδίου VEGF μπορεί να ρυθμιστεί προς τα πάνω τόσο σε υποξία όσο κι σε σηματοδότηση ογκογονιδίων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sz="10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sz="10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sz="10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05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A39F743-F183-4DBC-AF99-0562A785F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1100" y="1007270"/>
            <a:ext cx="4063999" cy="266303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46CF734-4E8E-4E49-B711-F231A0E1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11140"/>
            <a:ext cx="4419600" cy="2238810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093EBB4-2847-456A-B907-412B516C7074}"/>
              </a:ext>
            </a:extLst>
          </p:cNvPr>
          <p:cNvSpPr/>
          <p:nvPr/>
        </p:nvSpPr>
        <p:spPr>
          <a:xfrm>
            <a:off x="5981700" y="3284984"/>
            <a:ext cx="966564" cy="3853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4995981-AE6A-4BFB-ACAA-B5C255CD4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1" y="3711139"/>
            <a:ext cx="4343399" cy="223881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D5CE290-8AA1-45BF-8985-739ABFCA2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65" y="1007270"/>
            <a:ext cx="4591637" cy="25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44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9B6284-F0C3-462C-AD6C-30075B19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404665"/>
            <a:ext cx="5553794" cy="432048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Activating Invasion and Metastasis</a:t>
            </a:r>
            <a:endParaRPr lang="el-GR" sz="1350" dirty="0">
              <a:solidFill>
                <a:srgbClr val="002060"/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5852D7F-BF14-40B3-8AA0-220D632BF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0949" y="2258219"/>
            <a:ext cx="3835401" cy="2555081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3188670-FF34-409A-AB5A-47FD2D9F7096}"/>
              </a:ext>
            </a:extLst>
          </p:cNvPr>
          <p:cNvSpPr/>
          <p:nvPr/>
        </p:nvSpPr>
        <p:spPr>
          <a:xfrm>
            <a:off x="7118350" y="4591050"/>
            <a:ext cx="1231901" cy="3873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F36F-0FA8-412B-AFBE-898E5FEA0ABB}"/>
              </a:ext>
            </a:extLst>
          </p:cNvPr>
          <p:cNvSpPr txBox="1"/>
          <p:nvPr/>
        </p:nvSpPr>
        <p:spPr>
          <a:xfrm>
            <a:off x="107504" y="1916833"/>
            <a:ext cx="4896296" cy="4535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Τα καρκινώματα που προέρχονται από επιθηλιακούς ιστούς εξελίσσονται  σε μεγαλύτερο βαθμό κακοήθειας</a:t>
            </a: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:</a:t>
            </a:r>
          </a:p>
          <a:p>
            <a:pPr defTabSz="342900">
              <a:lnSpc>
                <a:spcPct val="150000"/>
              </a:lnSpc>
            </a:pPr>
            <a:endParaRPr lang="el-GR" sz="10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σε τοπική εισβολή και απομακρυσμένες μεταστάσεις</a:t>
            </a: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Η Ε-καντερίνη βοηθά στη συναρμολόγηση των επιθηλιακών κυττάρων και στη διατήρηση της ηρεμίας των κυττάρων </a:t>
            </a: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H </a:t>
            </a: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αυξημένη έκφραση της Ε-καντερίνης ήταν καλά εδραιωμένη ως ανταγωνιστής της εισβολής και της μετάστασης</a:t>
            </a: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sz="10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To πρόγραμμα γνωστό ως «επιθηλιακή-μεσεγχυματική μετάβαση» (EMT)</a:t>
            </a: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: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Ενοχοποιείται ευρέος για τον μετασχηματισμό των επιθηλιακών κυττάρων και την ικανότητα τους να εισβάλλουν, να  αντιστέκονται και να μεταφέρονται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Ένα σύνολο μεταγραφικών παραγόντων πλειοτροπικής δράσης, συμπεριλαμβανομένων των </a:t>
            </a:r>
            <a:r>
              <a:rPr lang="el-GR" sz="1050" dirty="0">
                <a:solidFill>
                  <a:srgbClr val="C00000"/>
                </a:solidFill>
                <a:latin typeface="Corbel" panose="020B0503020204020204" pitchFamily="34" charset="0"/>
              </a:rPr>
              <a:t>Snail, Slug, Twist και Zeb1/2</a:t>
            </a: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, οργανώνουν το EMT και τις σχετικές μεταναστευτικές διαδικασίες κατά τη διάρκεια της εμβρυογένεσης</a:t>
            </a:r>
          </a:p>
          <a:p>
            <a:pPr defTabSz="342900"/>
            <a:endParaRPr lang="el-GR" sz="10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defTabSz="342900"/>
            <a:endParaRPr lang="el-GR" sz="10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14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A5E7EBA-892D-40AC-9D94-AD7BFDDA9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6097" y="931069"/>
            <a:ext cx="3707904" cy="2326481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C03FC57-E95A-4787-AB10-268C5D8B22C3}"/>
              </a:ext>
            </a:extLst>
          </p:cNvPr>
          <p:cNvSpPr/>
          <p:nvPr/>
        </p:nvSpPr>
        <p:spPr>
          <a:xfrm>
            <a:off x="7236297" y="2882900"/>
            <a:ext cx="936103" cy="4762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F763BB7-2E65-4AEB-8681-54047EF0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1" y="950120"/>
            <a:ext cx="4587020" cy="2326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641912-04EF-458C-9F62-144775C8CAE7}"/>
              </a:ext>
            </a:extLst>
          </p:cNvPr>
          <p:cNvSpPr txBox="1"/>
          <p:nvPr/>
        </p:nvSpPr>
        <p:spPr>
          <a:xfrm>
            <a:off x="57149" y="3428999"/>
            <a:ext cx="9175751" cy="1271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200" dirty="0">
                <a:solidFill>
                  <a:srgbClr val="002060"/>
                </a:solidFill>
                <a:latin typeface="Corbel" panose="020B0503020204020204" pitchFamily="34" charset="0"/>
              </a:rPr>
              <a:t>Υπάρχουν διάφορα αντισώματα που στοχεύουν τη σηματοδότηση HGF/c-</a:t>
            </a:r>
            <a:r>
              <a:rPr lang="en-US" sz="1200" dirty="0">
                <a:solidFill>
                  <a:srgbClr val="002060"/>
                </a:solidFill>
                <a:latin typeface="Gill Sans MT" panose="020B0502020104020203"/>
              </a:rPr>
              <a:t>Met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Rilotumumab (AMG-102)</a:t>
            </a:r>
            <a:r>
              <a:rPr lang="el-GR" sz="1350" dirty="0">
                <a:solidFill>
                  <a:srgbClr val="002060"/>
                </a:solidFill>
                <a:latin typeface="Corbel" panose="020B0503020204020204" pitchFamily="34" charset="0"/>
              </a:rPr>
              <a:t> δεσμεύει την ελαφριά αλυσίδα του HGF, αποκλείοντας τη δέσμευση του HGF/c-</a:t>
            </a: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Met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Ficlatuzumab (AV-299) </a:t>
            </a:r>
            <a:r>
              <a:rPr lang="el-GR" sz="1350" dirty="0">
                <a:solidFill>
                  <a:srgbClr val="002060"/>
                </a:solidFill>
                <a:latin typeface="Corbel" panose="020B0503020204020204" pitchFamily="34" charset="0"/>
              </a:rPr>
              <a:t>είναι ένα εξανθρωπισμένο μονοκλωνικό αντίσωμα κατά του HGF IgG1 που προσδένεται στον HGF, αναστέλλοντας έτσι την αλληλεπίδραση HGF/c-</a:t>
            </a: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Met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73A20272-9EC3-403A-AECC-13554896C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976" y="4544614"/>
            <a:ext cx="4225504" cy="20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07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43E66B-D946-4173-8CF3-89C53C4C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60649"/>
            <a:ext cx="5257503" cy="504055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Genome Instability and Mutation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FB83CA8-6C80-4762-A726-95C6B9CB7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024" y="2056362"/>
            <a:ext cx="4176464" cy="3368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21FE2-7C6C-4D15-A955-7E222C94B810}"/>
              </a:ext>
            </a:extLst>
          </p:cNvPr>
          <p:cNvSpPr txBox="1"/>
          <p:nvPr/>
        </p:nvSpPr>
        <p:spPr>
          <a:xfrm>
            <a:off x="107504" y="1916832"/>
            <a:ext cx="4536504" cy="418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Οι λειτουργίες αποκτώνται σε διαφορετικούς τύπους όγκων μέσω διακριτών μηχανισμών και σε διάφορους χρόνους κατά τη διάρκεια της ογκογένεσης.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Η πιο σημαντική είναι η ανάπτυξη γονιδιωματικής αστάθειας στα καρκινικά κύτταρα, κατά την οποία δημιουργούνται μεταλλάξεις, συμπεριλαμβανομένων χρωμοσωμικών αναδιατάξεων.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Ένα δεύτερο χαρακτηριστικό, περιλαμβάνει τη φλεγμονώδη κατάσταση των προ κακοηθών και κακοήθων βλαβών που οδηγείται από κύτταρα του ανοσοποιητικού συστήματος</a:t>
            </a:r>
            <a:endParaRPr lang="en-US" sz="1050" dirty="0">
              <a:solidFill>
                <a:srgbClr val="002060"/>
              </a:solidFill>
              <a:latin typeface="Gill Sans MT" panose="020B0502020104020203"/>
            </a:endParaRPr>
          </a:p>
          <a:p>
            <a:pPr defTabSz="342900">
              <a:lnSpc>
                <a:spcPct val="150000"/>
              </a:lnSpc>
            </a:pPr>
            <a:r>
              <a:rPr lang="el-GR" sz="1050" b="1" dirty="0">
                <a:solidFill>
                  <a:srgbClr val="002060"/>
                </a:solidFill>
                <a:latin typeface="Corbel" panose="020B0503020204020204" pitchFamily="34" charset="0"/>
              </a:rPr>
              <a:t>        </a:t>
            </a:r>
            <a:r>
              <a:rPr lang="el-GR" sz="1050" b="1" dirty="0">
                <a:solidFill>
                  <a:srgbClr val="C00000"/>
                </a:solidFill>
                <a:latin typeface="Corbel" panose="020B0503020204020204" pitchFamily="34" charset="0"/>
              </a:rPr>
              <a:t>ΧΑΡΑΚΤΗΡΙΣΤΙΚΑ ΚΑΡΚΙΝΟΥ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ικανότητα τροποποίησης ή επαναπρογραμματισμού του κυτταρικού μεταβολισμού προκειμένου να υποστηριχθεί αποτελεσματικότερα ο νεοπλασματικός πολλαπλασιασμός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050" dirty="0">
                <a:solidFill>
                  <a:srgbClr val="002060"/>
                </a:solidFill>
                <a:latin typeface="Corbel" panose="020B0503020204020204" pitchFamily="34" charset="0"/>
              </a:rPr>
              <a:t>επιτρέπει στα καρκινικά κύτταρα να αποφύγουν την ανοσολογική καταστροφή, ιδιαίτερα από τα Τ και Β λεμφοκύτταρα, τα μακροφάγα και τα φυσικά κύτταρα φονείς</a:t>
            </a:r>
          </a:p>
          <a:p>
            <a:pPr defTabSz="342900">
              <a:lnSpc>
                <a:spcPct val="150000"/>
              </a:lnSpc>
            </a:pPr>
            <a:endParaRPr lang="el-GR" sz="10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5843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9DEB9F-23C4-40DA-83BB-8F04150A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332655"/>
            <a:ext cx="5832648" cy="432049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Genome Instability and Mutation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24D6237-9B76-422E-A840-15BDD6DDD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3250" y="2029620"/>
            <a:ext cx="3257550" cy="4063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1F176-3DDB-41C7-9273-0DE9020F4E7C}"/>
              </a:ext>
            </a:extLst>
          </p:cNvPr>
          <p:cNvSpPr txBox="1"/>
          <p:nvPr/>
        </p:nvSpPr>
        <p:spPr>
          <a:xfrm>
            <a:off x="203200" y="2114549"/>
            <a:ext cx="5376912" cy="366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200" dirty="0">
                <a:solidFill>
                  <a:srgbClr val="002060"/>
                </a:solidFill>
                <a:latin typeface="Corbel" panose="020B0503020204020204" pitchFamily="34" charset="0"/>
              </a:rPr>
              <a:t>Επειδή οι κληρονομήσιμοι φαινότυποι, π.χ. αδρανοποίηση ογκοκατασταλτικών γονιδίων, μπορούν επίσης να αποκτηθούν μέσω επιγενετικών μηχανισμών όπως η μεθυλίωση του DNA και οι τροποποιήσεις ιστονών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200" dirty="0">
                <a:solidFill>
                  <a:srgbClr val="002060"/>
                </a:solidFill>
                <a:latin typeface="Corbel" panose="020B0503020204020204" pitchFamily="34" charset="0"/>
              </a:rPr>
              <a:t>Αυτή η μεταβλητότητα επιτυγχάνεται μέσω αυξημένης ευαισθησίας σε μεταλλαξιογόνους παράγοντες, μέσω διάσπασης σε ένα ή περισσότερα συστατικά του μηχανήματος γονιδιωματικής συντήρησης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200" dirty="0">
                <a:solidFill>
                  <a:srgbClr val="002060"/>
                </a:solidFill>
                <a:latin typeface="Corbel" panose="020B0503020204020204" pitchFamily="34" charset="0"/>
              </a:rPr>
              <a:t>Η συσσώρευση μεταλλάξεων μπορεί να επιταχυνθεί διακυβεύοντας τα συστήματα επιτήρησης που κανονικά παρακολουθούν τη γονιδιωματική ακεραιότητα και αναγκάζουν γενετικά κατεστραμμένα κύτταρα είτε σε γήρανση είτε σε απόπτωση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200" dirty="0">
                <a:solidFill>
                  <a:srgbClr val="C00000"/>
                </a:solidFill>
                <a:latin typeface="Corbel" panose="020B0503020204020204" pitchFamily="34" charset="0"/>
              </a:rPr>
              <a:t>Ο</a:t>
            </a:r>
            <a:r>
              <a:rPr lang="el-GR" sz="12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l-GR" sz="1200" dirty="0">
                <a:solidFill>
                  <a:srgbClr val="C00000"/>
                </a:solidFill>
                <a:latin typeface="Corbel" panose="020B0503020204020204" pitchFamily="34" charset="0"/>
              </a:rPr>
              <a:t>ρόλος του TP53 είναι κεντρικός εδώ, οδηγώντας στο να αποκαλείται «φύλακας του γονιδιώματος» </a:t>
            </a:r>
          </a:p>
        </p:txBody>
      </p:sp>
    </p:spTree>
    <p:extLst>
      <p:ext uri="{BB962C8B-B14F-4D97-AF65-F5344CB8AC3E}">
        <p14:creationId xmlns:p14="http://schemas.microsoft.com/office/powerpoint/2010/main" val="2403410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677A44-509F-4CFC-90F1-BEDFC77D4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32657"/>
            <a:ext cx="5638502" cy="442654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Genome Instability and Mutation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6B0B227-86CC-48D4-8580-93FFEC72C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1" y="2135815"/>
            <a:ext cx="3809999" cy="2561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EBAE87-B145-44BC-87B0-D490E2D9EA8F}"/>
              </a:ext>
            </a:extLst>
          </p:cNvPr>
          <p:cNvSpPr txBox="1"/>
          <p:nvPr/>
        </p:nvSpPr>
        <p:spPr>
          <a:xfrm>
            <a:off x="23900" y="1628800"/>
            <a:ext cx="4714357" cy="863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060"/>
                </a:solidFill>
                <a:latin typeface="Gill Sans MT" panose="020B0502020104020203"/>
              </a:rPr>
              <a:t>PARP inhibitors are a type of targeted cancer drug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060"/>
                </a:solidFill>
                <a:latin typeface="Gill Sans MT" panose="020B0502020104020203"/>
              </a:rPr>
              <a:t> Olaparib, niraparib and rucaparib are all examples of PARP inhibitors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sz="10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F60DCA7-FA8B-40B7-86E0-93D00F2F1C15}"/>
              </a:ext>
            </a:extLst>
          </p:cNvPr>
          <p:cNvSpPr/>
          <p:nvPr/>
        </p:nvSpPr>
        <p:spPr>
          <a:xfrm>
            <a:off x="5029201" y="3893474"/>
            <a:ext cx="1167938" cy="4426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FDDED73-67D2-4AA6-B3B5-DD6579E7C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0" y="2306233"/>
            <a:ext cx="4764124" cy="1842857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64DAB78E-4419-4930-918A-C638BA7EF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36127"/>
            <a:ext cx="4714355" cy="1724647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E0B74ABF-D743-4FF2-94D2-4220D7480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1" y="4719347"/>
            <a:ext cx="3809999" cy="18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838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0FF2DF-B45A-44F0-988D-5404E151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32657"/>
            <a:ext cx="5291633" cy="576064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Reprogramming Energy Metabolism</a:t>
            </a:r>
            <a:endParaRPr lang="el-GR" sz="1400" dirty="0">
              <a:solidFill>
                <a:srgbClr val="00206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10310B-7E38-4CC1-98A9-63B8FADD5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204865"/>
            <a:ext cx="4385872" cy="367240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</a:rPr>
              <a:t>E</a:t>
            </a:r>
            <a:r>
              <a:rPr lang="el-GR" sz="1400" dirty="0">
                <a:solidFill>
                  <a:srgbClr val="002060"/>
                </a:solidFill>
              </a:rPr>
              <a:t>χουν αναφερθεί ενεργοποιητικές μεταλλάξεις στα ένζυμα της αφυδρογονάσης 1/2 (IDH) στο γλοίωμα και σε άλλους ανθρώπινους όγκους </a:t>
            </a:r>
          </a:p>
          <a:p>
            <a:pPr>
              <a:lnSpc>
                <a:spcPct val="150000"/>
              </a:lnSpc>
            </a:pPr>
            <a:r>
              <a:rPr lang="el-GR" sz="1400" dirty="0">
                <a:solidFill>
                  <a:srgbClr val="002060"/>
                </a:solidFill>
              </a:rPr>
              <a:t>Oι μεταλλάξεις έχουν επιλεγεί κλωνικά για την ικανότητά τους να αλλάζουν τον ενεργειακό μεταβολισμό</a:t>
            </a:r>
          </a:p>
          <a:p>
            <a:pPr>
              <a:lnSpc>
                <a:spcPct val="150000"/>
              </a:lnSpc>
            </a:pPr>
            <a:r>
              <a:rPr lang="el-GR" sz="1400" dirty="0">
                <a:solidFill>
                  <a:srgbClr val="002060"/>
                </a:solidFill>
              </a:rPr>
              <a:t>Δεδομένα που συσχετίζουν τη δραστηριότητά τους με αυξημένη οξείδωση και σταθερότητα των παραγόντων μεταγραφής HIF-1 (κανονικά δρουν σε κατάσταση υποξίας ή μη μειωμένου οξυγόνου στα κύτταρα </a:t>
            </a:r>
          </a:p>
          <a:p>
            <a:endParaRPr lang="el-GR" sz="1050" dirty="0">
              <a:solidFill>
                <a:srgbClr val="00206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1B2893B-5D19-493B-9676-B1FA1E52E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348880"/>
            <a:ext cx="453650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8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09D9E9-FAC3-4BA3-9E97-A8F3172C6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2696"/>
            <a:ext cx="4571999" cy="5544616"/>
          </a:xfrm>
        </p:spPr>
        <p:txBody>
          <a:bodyPr>
            <a:normAutofit/>
          </a:bodyPr>
          <a:lstStyle/>
          <a:p>
            <a:r>
              <a:rPr lang="el-GR" sz="1400" dirty="0">
                <a:solidFill>
                  <a:srgbClr val="002060"/>
                </a:solidFill>
              </a:rPr>
              <a:t>Τα γλοιώματα είναι συνήθεις πρωτοπαθείς εγκεφαλικοί όγκοι</a:t>
            </a:r>
          </a:p>
          <a:p>
            <a:r>
              <a:rPr lang="el-GR" sz="1400" dirty="0">
                <a:solidFill>
                  <a:srgbClr val="002060"/>
                </a:solidFill>
              </a:rPr>
              <a:t> Προέρχονται από τα νευρογλοιακά κύτταρα και αντιπροσωπεύουν το 80% των κακοηθών εγκεφαλικών νεοπλασμάτων</a:t>
            </a:r>
          </a:p>
          <a:p>
            <a:r>
              <a:rPr lang="el-GR" sz="1400" dirty="0">
                <a:solidFill>
                  <a:srgbClr val="002060"/>
                </a:solidFill>
              </a:rPr>
              <a:t>Τα γλοιώματα υπό-κατηγοριοποιούνται σε ολιγοαστροκυτώματα, αστροκυτώματα, ολιγοδενδρογλοιώματα και επενδυμώματα, </a:t>
            </a:r>
          </a:p>
          <a:p>
            <a:r>
              <a:rPr lang="el-GR" sz="1400" dirty="0">
                <a:solidFill>
                  <a:srgbClr val="002060"/>
                </a:solidFill>
              </a:rPr>
              <a:t>Ταξινομούνται σε τέσσερις βαθμούς κακοήθειας (WHO grade I, II, III, IV) ανάλογα με τη μορφή του πυρήνα.</a:t>
            </a:r>
          </a:p>
          <a:p>
            <a:r>
              <a:rPr lang="el-GR" sz="1400" dirty="0">
                <a:solidFill>
                  <a:srgbClr val="002060"/>
                </a:solidFill>
              </a:rPr>
              <a:t> Οι βαθμοί κακοήθειας ΙΙΙ και IV σχετίζονται με χειρότερη πρόγνωση, δεδομένης της γρήγορης εξάπλωσης μέσα στον εγκέφαλο, καθιστώντας έτσι αδύνατη την προσπάθεια χειρουργικής αφαίρεσής τους.</a:t>
            </a:r>
          </a:p>
          <a:p>
            <a:r>
              <a:rPr lang="el-GR" sz="1400" dirty="0">
                <a:solidFill>
                  <a:srgbClr val="002060"/>
                </a:solidFill>
              </a:rPr>
              <a:t> Οι θεραπευτικές προσεγγίσεις δεν είναι ιδιαίτερα αποτελεσματικές, </a:t>
            </a:r>
          </a:p>
          <a:p>
            <a:r>
              <a:rPr lang="el-GR" sz="1400" dirty="0">
                <a:solidFill>
                  <a:srgbClr val="002060"/>
                </a:solidFill>
              </a:rPr>
              <a:t>Στοχευμένες χημειοθεραπείες απλώς παρατείνουν το προσδόκιμο ζωής των ασθενών, και ιδιαίτερα στην περίπτωση των ολιγοδενδρογλοιωμάτων, τα οποία παρουσιάζουν χημειοευαισθησία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045A744-4E9D-46E5-AECE-EC98CDFC2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844824"/>
            <a:ext cx="445198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040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9C382B-4088-42D9-9235-A7DECF32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60648"/>
            <a:ext cx="5328592" cy="432048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</a:rPr>
              <a:t>Μοριακη- ΓΕΝΕΤΙΚΗ βΑΣΗ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F71466-0A3A-4801-9D61-27DDF8454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4824"/>
            <a:ext cx="4706303" cy="432048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dirty="0">
                <a:solidFill>
                  <a:srgbClr val="002060"/>
                </a:solidFill>
              </a:rPr>
              <a:t>Το γλοιοβλάστωμα χαρακτηρίζεται συχνά από προσθήκες στα χρωμοσώματα 7 και 19.</a:t>
            </a:r>
          </a:p>
          <a:p>
            <a:r>
              <a:rPr lang="el-GR" dirty="0">
                <a:solidFill>
                  <a:srgbClr val="002060"/>
                </a:solidFill>
              </a:rPr>
              <a:t>Απώλειες στα χρωμοσώματα 10, 13 ενώ είναι χαρακτηριστική η απώλεια ετεροζυγωτίας της περιοχής 10q, η οποία παρατηρείται στο 80%-90% των γλοιοβλαστωμάτων.</a:t>
            </a:r>
          </a:p>
          <a:p>
            <a:r>
              <a:rPr lang="el-GR" dirty="0">
                <a:solidFill>
                  <a:srgbClr val="002060"/>
                </a:solidFill>
              </a:rPr>
              <a:t>Στην ανάπτυξη του γλοιώματος απορρυθμίζονται συγκεκριμένα μονοπάτια</a:t>
            </a:r>
          </a:p>
          <a:p>
            <a:endParaRPr lang="el-GR" dirty="0">
              <a:solidFill>
                <a:srgbClr val="002060"/>
              </a:solidFill>
            </a:endParaRPr>
          </a:p>
          <a:p>
            <a:r>
              <a:rPr lang="el-GR" dirty="0">
                <a:solidFill>
                  <a:srgbClr val="002060"/>
                </a:solidFill>
              </a:rPr>
              <a:t>Διαφορές που παρατηρούνται στο πρωτογενές και στο δευτερογενές γλοιοβλάστωμα:</a:t>
            </a:r>
          </a:p>
          <a:p>
            <a:r>
              <a:rPr lang="el-GR" dirty="0">
                <a:solidFill>
                  <a:srgbClr val="002060"/>
                </a:solidFill>
              </a:rPr>
              <a:t>Στο πρωτογενές συναντάμε κυρίως την υπερκέραση του υποδοχέα του επιδερμικού αυξητικού παράγοντα EGFR και μεταλλάξεις του γονιδίου PTEN</a:t>
            </a:r>
          </a:p>
          <a:p>
            <a:r>
              <a:rPr lang="el-GR" dirty="0">
                <a:solidFill>
                  <a:srgbClr val="002060"/>
                </a:solidFill>
              </a:rPr>
              <a:t> Στο δευτερογενές παίζει σημαντικό ρόλο το μονοπάτι της p53</a:t>
            </a:r>
          </a:p>
          <a:p>
            <a:r>
              <a:rPr lang="el-GR" dirty="0">
                <a:solidFill>
                  <a:srgbClr val="002060"/>
                </a:solidFill>
              </a:rPr>
              <a:t>Το μονοπάτι του ρετινοβλαστώματος φαίνεται να παίζει ρόλο και στους δύο τύπους γλοιοβλαστώματος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E42996E-0D05-4314-9087-57DBA5BB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304" y="1951508"/>
            <a:ext cx="4312138" cy="41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7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357166"/>
            <a:ext cx="7498080" cy="928694"/>
          </a:xfrm>
        </p:spPr>
        <p:txBody>
          <a:bodyPr>
            <a:normAutofit/>
          </a:bodyPr>
          <a:lstStyle/>
          <a:p>
            <a:r>
              <a:rPr lang="en-US" sz="2400" dirty="0"/>
              <a:t>RNA</a:t>
            </a:r>
            <a:endParaRPr lang="el-GR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00174"/>
            <a:ext cx="7215238" cy="50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1EB794-399E-4B5F-87FB-C1264AA7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32656"/>
            <a:ext cx="6067000" cy="504056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Μονοπάτι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</a:t>
            </a: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A597BE7-5688-49C3-B204-CCA98876AF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442" y="1916832"/>
            <a:ext cx="4318542" cy="3384376"/>
          </a:xfrm>
          <a:prstGeom prst="rect">
            <a:avLst/>
          </a:prstGeom>
        </p:spPr>
      </p:pic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81535EE-F0BC-4D5E-A317-F45F80724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84" y="1916832"/>
            <a:ext cx="4504349" cy="3886751"/>
          </a:xfrm>
        </p:spPr>
        <p:txBody>
          <a:bodyPr>
            <a:normAutofit lnSpcReduction="10000"/>
          </a:bodyPr>
          <a:lstStyle/>
          <a:p>
            <a:r>
              <a:rPr lang="el-GR" sz="1400" dirty="0">
                <a:solidFill>
                  <a:srgbClr val="002060"/>
                </a:solidFill>
              </a:rPr>
              <a:t>TP53 είναι ένα ογκοκατασταλτικό γονίδιο που είτε σταματάει τον κυτταρικό κύκλο στη G1 φάση, είτε οδηγεί το κύτταρο σε απόπτωση</a:t>
            </a:r>
          </a:p>
          <a:p>
            <a:r>
              <a:rPr lang="el-GR" sz="1400" dirty="0">
                <a:solidFill>
                  <a:srgbClr val="002060"/>
                </a:solidFill>
              </a:rPr>
              <a:t>Η έκφραση του γονιδίου TP53 ρυθμίζεται ανασταλτικά από το γονίδιο MDM2</a:t>
            </a:r>
          </a:p>
          <a:p>
            <a:r>
              <a:rPr lang="el-GR" sz="1400" dirty="0">
                <a:solidFill>
                  <a:srgbClr val="002060"/>
                </a:solidFill>
              </a:rPr>
              <a:t>Ενώ αντίστροφα, το γονίδιο TP53 ενεργοποιεί την έκφραση του γονιδίου MDM2.</a:t>
            </a:r>
          </a:p>
          <a:p>
            <a:r>
              <a:rPr lang="el-GR" sz="1400" dirty="0">
                <a:solidFill>
                  <a:srgbClr val="002060"/>
                </a:solidFill>
              </a:rPr>
              <a:t>Το μόριο P14arf που κωδικοποιείται από το γονίδιο CDKN2A μπορεί να προσδεθεί στο γονίδιο MDM2 και να αναστείλλει τη δράση του</a:t>
            </a:r>
          </a:p>
          <a:p>
            <a:r>
              <a:rPr lang="el-GR" sz="1400" dirty="0">
                <a:solidFill>
                  <a:srgbClr val="002060"/>
                </a:solidFill>
              </a:rPr>
              <a:t>Η απορρύθμιση του μονοπατιού p53 απαιτεί την ύπαρξη μεταλλάξεων σε ένα τουλάχιστον από τα γονίδια TP53, MDM2 και CDKN2A. </a:t>
            </a:r>
          </a:p>
          <a:p>
            <a:r>
              <a:rPr lang="el-GR" sz="1400" dirty="0">
                <a:solidFill>
                  <a:srgbClr val="002060"/>
                </a:solidFill>
              </a:rPr>
              <a:t>Οι μεταλλάξεις του γονιδίου TP53 συναντώνται κυρίως σε δευτερογενή  γλοιοβλαστώματα, αφορούν συνήθως μεταλλάξεις των κωδικονίων 248 και 273</a:t>
            </a:r>
          </a:p>
          <a:p>
            <a:endParaRPr lang="el-G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139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2DE6EA7-7B47-4924-8D9B-04858418670C}"/>
              </a:ext>
            </a:extLst>
          </p:cNvPr>
          <p:cNvSpPr txBox="1"/>
          <p:nvPr/>
        </p:nvSpPr>
        <p:spPr>
          <a:xfrm>
            <a:off x="770351" y="2529475"/>
            <a:ext cx="7722296" cy="74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  <a:latin typeface="Gill Sans MT" panose="020B0502020104020203"/>
              </a:rPr>
              <a:t>Molecular Testing in NSCLC</a:t>
            </a:r>
            <a:r>
              <a:rPr lang="el-GR" sz="1500" dirty="0">
                <a:solidFill>
                  <a:srgbClr val="002060"/>
                </a:solidFill>
                <a:latin typeface="Corbel" panose="020B0503020204020204" pitchFamily="34" charset="0"/>
              </a:rPr>
              <a:t>- </a:t>
            </a:r>
            <a:r>
              <a:rPr lang="en-US" sz="1500" dirty="0">
                <a:solidFill>
                  <a:srgbClr val="002060"/>
                </a:solidFill>
                <a:latin typeface="Gill Sans MT" panose="020B0502020104020203"/>
              </a:rPr>
              <a:t>Modern</a:t>
            </a:r>
            <a:br>
              <a:rPr lang="en-US" sz="1500" dirty="0">
                <a:solidFill>
                  <a:srgbClr val="002060"/>
                </a:solidFill>
                <a:latin typeface="Gill Sans MT" panose="020B0502020104020203"/>
              </a:rPr>
            </a:br>
            <a:r>
              <a:rPr lang="en-US" sz="1500" dirty="0">
                <a:solidFill>
                  <a:srgbClr val="002060"/>
                </a:solidFill>
                <a:latin typeface="Gill Sans MT" panose="020B0502020104020203"/>
              </a:rPr>
              <a:t>Diagnostic Methods-Comparison-Newer</a:t>
            </a:r>
            <a:r>
              <a:rPr lang="el-GR" sz="15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latin typeface="Gill Sans MT" panose="020B0502020104020203"/>
              </a:rPr>
              <a:t>guidelines</a:t>
            </a:r>
            <a:endParaRPr lang="el-GR" sz="150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346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FA09F8-EADF-47F5-A851-821B945A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404664"/>
            <a:ext cx="5234865" cy="504056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EGFR gene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25FD9B-A67F-4953-A5FA-712F69C6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620" y="2546663"/>
            <a:ext cx="3690342" cy="2694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B6241F-A033-4632-A547-7D8D1F32D2C6}"/>
              </a:ext>
            </a:extLst>
          </p:cNvPr>
          <p:cNvSpPr txBox="1"/>
          <p:nvPr/>
        </p:nvSpPr>
        <p:spPr>
          <a:xfrm>
            <a:off x="251520" y="2492896"/>
            <a:ext cx="4859099" cy="286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 gene sequencing differs minimally between organisms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 human gene is on chromosome 7 (7p11.2)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Consists of 28 exons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Covers 200kb of genomic DNA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 EGFR gene encodes a tyrosine kinase receptor on the surface of epithelial cells.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Activation of the receptor is involved in important biological functions.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350" dirty="0">
              <a:solidFill>
                <a:srgbClr val="002060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9789316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D03E0B-A49D-4ACD-B9DA-B3BE6B14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1" y="260648"/>
            <a:ext cx="4088899" cy="504057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EGFR mutation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D117B6B-6383-4605-B3F7-8F52D5398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612" y="3565477"/>
            <a:ext cx="3241109" cy="225677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3DD6C05-8AB0-4A00-8E0D-2FCACFD32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4" b="-4892"/>
          <a:stretch/>
        </p:blipFill>
        <p:spPr>
          <a:xfrm>
            <a:off x="5467611" y="1035745"/>
            <a:ext cx="3437282" cy="2393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AA1B95-386B-4A6C-A67C-B1A68C66A113}"/>
              </a:ext>
            </a:extLst>
          </p:cNvPr>
          <p:cNvSpPr txBox="1"/>
          <p:nvPr/>
        </p:nvSpPr>
        <p:spPr>
          <a:xfrm>
            <a:off x="395536" y="1268760"/>
            <a:ext cx="4592955" cy="395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EGFR TKI-sensitizing intragenic mutations were discovered in the year 2004 (gefitinib and erlotinib clinical trials)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10%-20% of non squamous NSCLC in Caucasians 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5%-10% in Asians 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EGFR mutations is three times higher in non smokers vs smokers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EGFR mutation is higher in women vs men</a:t>
            </a:r>
          </a:p>
        </p:txBody>
      </p:sp>
    </p:spTree>
    <p:extLst>
      <p:ext uri="{BB962C8B-B14F-4D97-AF65-F5344CB8AC3E}">
        <p14:creationId xmlns:p14="http://schemas.microsoft.com/office/powerpoint/2010/main" val="1748762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96B2F7-B98B-42B3-AC5C-22AF59E7F9CF}"/>
              </a:ext>
            </a:extLst>
          </p:cNvPr>
          <p:cNvSpPr txBox="1"/>
          <p:nvPr/>
        </p:nvSpPr>
        <p:spPr>
          <a:xfrm>
            <a:off x="413359" y="332656"/>
            <a:ext cx="7656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b="1" dirty="0">
                <a:solidFill>
                  <a:srgbClr val="002060"/>
                </a:solidFill>
                <a:latin typeface="Gill Sans MT" panose="020B0502020104020203"/>
              </a:rPr>
              <a:t>Different types of EGFR mutations: “EGFR mutant” is no</a:t>
            </a:r>
            <a:br>
              <a:rPr lang="en-US" b="1" dirty="0">
                <a:solidFill>
                  <a:srgbClr val="002060"/>
                </a:solidFill>
                <a:latin typeface="Gill Sans MT" panose="020B0502020104020203"/>
              </a:rPr>
            </a:br>
            <a:r>
              <a:rPr lang="en-US" b="1" dirty="0">
                <a:solidFill>
                  <a:srgbClr val="002060"/>
                </a:solidFill>
                <a:latin typeface="Gill Sans MT" panose="020B0502020104020203"/>
              </a:rPr>
              <a:t>longer adequate language</a:t>
            </a:r>
            <a:endParaRPr lang="el-GR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BE4AE-B4ED-4D41-B75C-97B155063B18}"/>
              </a:ext>
            </a:extLst>
          </p:cNvPr>
          <p:cNvSpPr txBox="1"/>
          <p:nvPr/>
        </p:nvSpPr>
        <p:spPr>
          <a:xfrm>
            <a:off x="4427984" y="1700808"/>
            <a:ext cx="4716016" cy="348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1.Common EGFR mutant NSCLC: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• Exon 19 deletion (del19) or L858R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• Acquired T790M: </a:t>
            </a:r>
            <a:r>
              <a:rPr lang="en-US" sz="1350" dirty="0" err="1">
                <a:solidFill>
                  <a:srgbClr val="002060"/>
                </a:solidFill>
                <a:latin typeface="Gill Sans MT" panose="020B0502020104020203"/>
              </a:rPr>
              <a:t>eg</a:t>
            </a: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L858R + T790M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2. Exon 20 insertions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3. Major uncommon EGFR mutant 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 NSCLC: EG G719X, S768I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4. Other uncommon EGFR mutant 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 NSCLC: EG L774X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5. Compound mutations: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• Exon 19 deletion + G719X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• G719X + L861Q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D2F12AE-7971-4751-AD3D-A89CD04A2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4" y="1772817"/>
            <a:ext cx="3485367" cy="2784856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AFCA3FD-2022-43A9-918F-7DD8C3629A9A}"/>
              </a:ext>
            </a:extLst>
          </p:cNvPr>
          <p:cNvSpPr/>
          <p:nvPr/>
        </p:nvSpPr>
        <p:spPr>
          <a:xfrm>
            <a:off x="413359" y="4784160"/>
            <a:ext cx="3832964" cy="8300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0809E-724B-4764-8AB0-D779B4BA5DAE}"/>
              </a:ext>
            </a:extLst>
          </p:cNvPr>
          <p:cNvSpPr txBox="1"/>
          <p:nvPr/>
        </p:nvSpPr>
        <p:spPr>
          <a:xfrm>
            <a:off x="526094" y="4849922"/>
            <a:ext cx="36544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dirty="0">
                <a:solidFill>
                  <a:srgbClr val="C00000"/>
                </a:solidFill>
                <a:latin typeface="Gill Sans MT" panose="020B0502020104020203"/>
              </a:rPr>
              <a:t>As we switch from allele special genotyping to NGS assays we will find more of such cases </a:t>
            </a:r>
          </a:p>
        </p:txBody>
      </p:sp>
    </p:spTree>
    <p:extLst>
      <p:ext uri="{BB962C8B-B14F-4D97-AF65-F5344CB8AC3E}">
        <p14:creationId xmlns:p14="http://schemas.microsoft.com/office/powerpoint/2010/main" val="19520369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A7194C9-C2DF-44E6-A167-8768A0067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24" y="1628800"/>
            <a:ext cx="4248472" cy="3802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5EA27E-9C40-4A49-BAD4-5CE5EDD0E877}"/>
              </a:ext>
            </a:extLst>
          </p:cNvPr>
          <p:cNvSpPr txBox="1"/>
          <p:nvPr/>
        </p:nvSpPr>
        <p:spPr>
          <a:xfrm>
            <a:off x="4499992" y="1772816"/>
            <a:ext cx="4392487" cy="346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Totally 1380 mutations in the EGFR gene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Two major types of EGFR mutations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EGRF alterations occur almost exclusively in the lung adenocarcinomas &amp; large-cell carcinomas. 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The detection of EGFR in presumably squamous NSCLC attributed to histological misdiagnosis than to the true biological phenomenon.</a:t>
            </a:r>
          </a:p>
        </p:txBody>
      </p:sp>
    </p:spTree>
    <p:extLst>
      <p:ext uri="{BB962C8B-B14F-4D97-AF65-F5344CB8AC3E}">
        <p14:creationId xmlns:p14="http://schemas.microsoft.com/office/powerpoint/2010/main" val="20809225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AF355B-EAB0-4011-9E49-D99197FCF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33691"/>
            <a:ext cx="5704857" cy="525826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Common and Rare EGFR Mutations 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A3C31-1BAA-440B-AED5-6A0778C1675A}"/>
              </a:ext>
            </a:extLst>
          </p:cNvPr>
          <p:cNvSpPr txBox="1"/>
          <p:nvPr/>
        </p:nvSpPr>
        <p:spPr>
          <a:xfrm>
            <a:off x="563672" y="2952227"/>
            <a:ext cx="3372632" cy="2107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Common EGFR mutations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2/3 In-frame deletions in the exon 19 (ex19del) 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1/3 L858R substitution located in the exon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EEF21-BF77-454C-B0C4-F7FE04D4B4C5}"/>
              </a:ext>
            </a:extLst>
          </p:cNvPr>
          <p:cNvSpPr txBox="1"/>
          <p:nvPr/>
        </p:nvSpPr>
        <p:spPr>
          <a:xfrm>
            <a:off x="755577" y="2132856"/>
            <a:ext cx="27110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Common Mutations 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D92BCFB8-E39A-4379-BD72-61472AC7B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61" y="3166087"/>
            <a:ext cx="3200678" cy="5258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8ACFD4-6D98-4B60-BF45-F77710627891}"/>
              </a:ext>
            </a:extLst>
          </p:cNvPr>
          <p:cNvSpPr txBox="1"/>
          <p:nvPr/>
        </p:nvSpPr>
        <p:spPr>
          <a:xfrm>
            <a:off x="4781811" y="3017990"/>
            <a:ext cx="3739018" cy="192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exon 18 nucleotide alterations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exon 19 in-frame insertions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exon 20 alterations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(A763_Y764insFQEA insertion, other insertions, S768I)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exon 21 mutation L861Q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E96D3-218C-4461-9853-74403262097B}"/>
              </a:ext>
            </a:extLst>
          </p:cNvPr>
          <p:cNvSpPr txBox="1"/>
          <p:nvPr/>
        </p:nvSpPr>
        <p:spPr>
          <a:xfrm>
            <a:off x="5004048" y="2204864"/>
            <a:ext cx="2032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Rare Mutations 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928336-F1A8-402E-BD63-67D92DA0C20F}"/>
              </a:ext>
            </a:extLst>
          </p:cNvPr>
          <p:cNvSpPr txBox="1"/>
          <p:nvPr/>
        </p:nvSpPr>
        <p:spPr>
          <a:xfrm>
            <a:off x="4640893" y="5162429"/>
            <a:ext cx="45031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C00000"/>
                </a:solidFill>
                <a:latin typeface="Gill Sans MT" panose="020B0502020104020203"/>
              </a:rPr>
              <a:t>All rare mutations except non A763_Y764insFQEA exon 20 insertions:</a:t>
            </a:r>
          </a:p>
          <a:p>
            <a:pPr defTabSz="342900"/>
            <a:r>
              <a:rPr lang="en-US" sz="1050" dirty="0">
                <a:solidFill>
                  <a:srgbClr val="C00000"/>
                </a:solidFill>
                <a:latin typeface="Gill Sans MT" panose="020B0502020104020203"/>
              </a:rPr>
              <a:t>Demonstrated some instances of response to conventional EGFR inhibitors</a:t>
            </a:r>
          </a:p>
          <a:p>
            <a:pPr defTabSz="342900"/>
            <a:r>
              <a:rPr lang="en-US" sz="1050" dirty="0">
                <a:solidFill>
                  <a:srgbClr val="C00000"/>
                </a:solidFill>
                <a:latin typeface="Gill Sans MT" panose="020B0502020104020203"/>
              </a:rPr>
              <a:t>Generally less responsive to TKIs than ex19del and L858R mutants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A91B6B-C3EB-4E8A-A318-2BE610F3F249}"/>
              </a:ext>
            </a:extLst>
          </p:cNvPr>
          <p:cNvSpPr txBox="1"/>
          <p:nvPr/>
        </p:nvSpPr>
        <p:spPr>
          <a:xfrm>
            <a:off x="112735" y="5036403"/>
            <a:ext cx="4390373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050" dirty="0">
                <a:solidFill>
                  <a:srgbClr val="C00000"/>
                </a:solidFill>
                <a:latin typeface="Gill Sans MT" panose="020B0502020104020203"/>
              </a:rPr>
              <a:t>Pre clinical and clinical data </a:t>
            </a:r>
          </a:p>
          <a:p>
            <a:pPr defTabSz="342900"/>
            <a:r>
              <a:rPr lang="en-US" sz="1050" dirty="0">
                <a:solidFill>
                  <a:srgbClr val="C00000"/>
                </a:solidFill>
                <a:latin typeface="Gill Sans MT" panose="020B0502020104020203"/>
              </a:rPr>
              <a:t>Suggest that distinct mutations may exert distinct sensitivity to various EGFR TKIs.</a:t>
            </a:r>
          </a:p>
          <a:p>
            <a:pPr defTabSz="342900"/>
            <a:r>
              <a:rPr lang="en-US" sz="1050" dirty="0">
                <a:solidFill>
                  <a:srgbClr val="C00000"/>
                </a:solidFill>
                <a:latin typeface="Gill Sans MT" panose="020B0502020104020203"/>
              </a:rPr>
              <a:t>The choice between gefitinib, erlotinib, afatinib and Osimertinib may depend on the type of EGFR lesion</a:t>
            </a:r>
            <a:r>
              <a:rPr lang="en-US" sz="1350" dirty="0">
                <a:solidFill>
                  <a:srgbClr val="C00000"/>
                </a:solidFill>
                <a:latin typeface="Gill Sans MT" panose="020B0502020104020203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644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FA9294-C7CB-4602-8A25-B4F15B6F7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332656"/>
            <a:ext cx="5930325" cy="504056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Diagnostic approaches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175396D-BE7E-4E94-BC52-58A603D32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00808"/>
            <a:ext cx="8698311" cy="475252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EGFR-mutated NSCLCs relied on conventional DNA sequencing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Sanger Sequencing can detecting all mutations within a genomic region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</a:rPr>
              <a:t>There is always a risk of obtaining false negative results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Current guidelines encourage the use of mutation-specific PCR kits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 None of the currently PCR kits covers the entire spectrum of EGFR TKI-sensitizing mutations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EGFR is included in all diagnostic next generation sequencing (NGS) panels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1791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657D11-1861-47CE-8496-F0F5EA815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404665"/>
            <a:ext cx="4953396" cy="504056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EGFR T790M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9BFE847-656F-43A8-A9C9-BE7C68218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7280" y="2287760"/>
            <a:ext cx="3823570" cy="286943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F8CB339-ADF9-40A4-893E-CE2371F80FD9}"/>
              </a:ext>
            </a:extLst>
          </p:cNvPr>
          <p:cNvSpPr/>
          <p:nvPr/>
        </p:nvSpPr>
        <p:spPr>
          <a:xfrm>
            <a:off x="6717083" y="2287759"/>
            <a:ext cx="1240076" cy="42116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C8195-B92F-4846-89CB-985D098264B1}"/>
              </a:ext>
            </a:extLst>
          </p:cNvPr>
          <p:cNvSpPr txBox="1"/>
          <p:nvPr/>
        </p:nvSpPr>
        <p:spPr>
          <a:xfrm>
            <a:off x="179512" y="1556792"/>
            <a:ext cx="4517749" cy="494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Detection of EGFR T790M mutation requires analysis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Tumor tissue is available for re- biopsy: the detection of the T790M substitution is usually not complicated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Not feasible re-biopsy: the analysis of circulating tumor DNA (ctDNA) may be used as a substitute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Droplet-digital PCR is the right method to detected EGFR T790M in the plasma</a:t>
            </a:r>
          </a:p>
        </p:txBody>
      </p:sp>
    </p:spTree>
    <p:extLst>
      <p:ext uri="{BB962C8B-B14F-4D97-AF65-F5344CB8AC3E}">
        <p14:creationId xmlns:p14="http://schemas.microsoft.com/office/powerpoint/2010/main" val="14975319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0A892BC-A811-4C73-813F-66B2836B5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467"/>
            <a:ext cx="4745183" cy="203160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FE7B3C0-E3DB-465D-995F-D68D2CFFB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321" y="1651973"/>
            <a:ext cx="4310679" cy="199429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8D32AEC-F257-4518-B416-D918A6B6E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182" y="3966069"/>
            <a:ext cx="4357255" cy="1655207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4EFC5435-9F25-47FC-BCF3-5BBDEED5139C}"/>
              </a:ext>
            </a:extLst>
          </p:cNvPr>
          <p:cNvSpPr/>
          <p:nvPr/>
        </p:nvSpPr>
        <p:spPr>
          <a:xfrm>
            <a:off x="187036" y="4085359"/>
            <a:ext cx="4128656" cy="112066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6669C-AB68-4404-AE27-775A5ECCB481}"/>
              </a:ext>
            </a:extLst>
          </p:cNvPr>
          <p:cNvSpPr txBox="1"/>
          <p:nvPr/>
        </p:nvSpPr>
        <p:spPr>
          <a:xfrm>
            <a:off x="242455" y="4085359"/>
            <a:ext cx="4184072" cy="990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Osimertinib, CNS active EGFR-TKI, is preferred first line treatment for EGFRm advanced NSCLC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PFS/OS benefit with Osimertinib vs EGFR TKIS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F1FA3-9DAF-4160-89ED-7BCF4E1D3298}"/>
              </a:ext>
            </a:extLst>
          </p:cNvPr>
          <p:cNvSpPr txBox="1"/>
          <p:nvPr/>
        </p:nvSpPr>
        <p:spPr>
          <a:xfrm>
            <a:off x="138546" y="1369481"/>
            <a:ext cx="353983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b="1" dirty="0">
                <a:solidFill>
                  <a:srgbClr val="002060"/>
                </a:solidFill>
                <a:latin typeface="Gill Sans MT" panose="020B0502020104020203"/>
              </a:rPr>
              <a:t>FLAURA double blind study design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C1A1F2-E5E5-4F92-887B-CE053F4A2B6B}"/>
              </a:ext>
            </a:extLst>
          </p:cNvPr>
          <p:cNvSpPr txBox="1"/>
          <p:nvPr/>
        </p:nvSpPr>
        <p:spPr>
          <a:xfrm>
            <a:off x="5354782" y="1369481"/>
            <a:ext cx="318654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Primary analysis: progression-free survival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EE8C1-3DC1-48F6-BA32-9A1BA8B4627B}"/>
              </a:ext>
            </a:extLst>
          </p:cNvPr>
          <p:cNvSpPr txBox="1"/>
          <p:nvPr/>
        </p:nvSpPr>
        <p:spPr>
          <a:xfrm>
            <a:off x="6144490" y="4018480"/>
            <a:ext cx="935183" cy="2769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sz="1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Final OS</a:t>
            </a:r>
            <a:endParaRPr lang="el-GR" sz="12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F575EA56-458B-4148-B807-8E192511D371}"/>
              </a:ext>
            </a:extLst>
          </p:cNvPr>
          <p:cNvSpPr/>
          <p:nvPr/>
        </p:nvSpPr>
        <p:spPr>
          <a:xfrm>
            <a:off x="6144490" y="4018480"/>
            <a:ext cx="935183" cy="2539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B1B35-F6D8-47A9-A80A-C01ADC732605}"/>
              </a:ext>
            </a:extLst>
          </p:cNvPr>
          <p:cNvSpPr txBox="1"/>
          <p:nvPr/>
        </p:nvSpPr>
        <p:spPr>
          <a:xfrm>
            <a:off x="2483768" y="332656"/>
            <a:ext cx="3307433" cy="30008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sz="1350" b="1" dirty="0">
                <a:solidFill>
                  <a:srgbClr val="C96731"/>
                </a:solidFill>
                <a:latin typeface="Gill Sans MT" panose="020B0502020104020203"/>
              </a:rPr>
              <a:t>Osimertinib first line gold standard </a:t>
            </a:r>
            <a:endParaRPr lang="el-GR" sz="1350" b="1" dirty="0">
              <a:solidFill>
                <a:srgbClr val="C9673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7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54032"/>
          </a:xfrm>
        </p:spPr>
        <p:txBody>
          <a:bodyPr>
            <a:normAutofit/>
          </a:bodyPr>
          <a:lstStyle/>
          <a:p>
            <a:r>
              <a:rPr lang="el-GR" sz="2400" b="1" dirty="0">
                <a:effectLst/>
              </a:rPr>
              <a:t>Βασικοί τύποι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0398" y="1071546"/>
            <a:ext cx="7456444" cy="541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EDF2A1-D087-48AA-9B42-249783557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6520229" cy="2510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EB6922-AAF3-4205-8956-95032996AF72}"/>
              </a:ext>
            </a:extLst>
          </p:cNvPr>
          <p:cNvSpPr txBox="1"/>
          <p:nvPr/>
        </p:nvSpPr>
        <p:spPr>
          <a:xfrm>
            <a:off x="179512" y="476672"/>
            <a:ext cx="6336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400" b="1" dirty="0">
                <a:solidFill>
                  <a:srgbClr val="002060"/>
                </a:solidFill>
                <a:latin typeface="Gill Sans MT" panose="020B0502020104020203"/>
              </a:rPr>
              <a:t>FLAURA 2: PFS of first line Osimertinib  +_ Chemotherapy in EGFRm Advanced NSCLC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65640-D6E5-4492-B38A-A43E45899E94}"/>
              </a:ext>
            </a:extLst>
          </p:cNvPr>
          <p:cNvSpPr txBox="1"/>
          <p:nvPr/>
        </p:nvSpPr>
        <p:spPr>
          <a:xfrm>
            <a:off x="179513" y="4509120"/>
            <a:ext cx="8208912" cy="1993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Gill Sans MT" panose="020B0502020104020203"/>
              </a:rPr>
              <a:t>Osimertinib with the addition of platinum/pemetrexed has demonstrated a statistically significant and clinically meaningful improvement in PFS over Osimertinib monotherapy in patients with EGFRm advanced NSCLC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C00000"/>
                </a:solidFill>
                <a:latin typeface="Gill Sans MT" panose="020B0502020104020203"/>
              </a:rPr>
              <a:t>Median PFS was improved by 8.8 months with Osimertinib plus chemotherapy vs Osimertinib monotherapy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C00000"/>
                </a:solidFill>
                <a:latin typeface="Gill Sans MT" panose="020B0502020104020203"/>
              </a:rPr>
              <a:t>Per BIRC median, median PFS was improved by 9.5 months with Osimertinib plus chemotherapy vs monotherapy</a:t>
            </a:r>
          </a:p>
        </p:txBody>
      </p:sp>
    </p:spTree>
    <p:extLst>
      <p:ext uri="{BB962C8B-B14F-4D97-AF65-F5344CB8AC3E}">
        <p14:creationId xmlns:p14="http://schemas.microsoft.com/office/powerpoint/2010/main" val="366813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C9416BC-D1E0-4F5F-823F-8F2CE283ADE2}"/>
              </a:ext>
            </a:extLst>
          </p:cNvPr>
          <p:cNvSpPr txBox="1"/>
          <p:nvPr/>
        </p:nvSpPr>
        <p:spPr>
          <a:xfrm>
            <a:off x="168783" y="548681"/>
            <a:ext cx="8656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b="1" dirty="0">
                <a:solidFill>
                  <a:srgbClr val="002060"/>
                </a:solidFill>
                <a:latin typeface="Gill Sans MT" panose="020B0502020104020203"/>
              </a:rPr>
              <a:t>MARIPOSSA-2: Amivantamab + Chemotherapy ± Lazertinib vs Chemotherapy in EGFRmut Advanced NSCLC after progression on Osimertinib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B01A3FF-8B51-4431-A552-52D2651B1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3" y="1652170"/>
            <a:ext cx="4403218" cy="221323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3ECF641-6F24-49C5-9A0A-9CC34C32E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536" y="1922310"/>
            <a:ext cx="4403218" cy="211283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B0DC0BB-D20A-4518-874C-14C516E6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769" y="4327254"/>
            <a:ext cx="4467231" cy="1673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965563-1C74-49AA-9936-DC17AC79B055}"/>
              </a:ext>
            </a:extLst>
          </p:cNvPr>
          <p:cNvSpPr txBox="1"/>
          <p:nvPr/>
        </p:nvSpPr>
        <p:spPr>
          <a:xfrm>
            <a:off x="5043056" y="1660653"/>
            <a:ext cx="40732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C96731"/>
                </a:solidFill>
                <a:latin typeface="Gill Sans MT" panose="020B0502020104020203"/>
              </a:rPr>
              <a:t>PFS benefit: </a:t>
            </a: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HR.041(8.2vs4.2)</a:t>
            </a:r>
            <a:r>
              <a:rPr lang="en-US" sz="1350" dirty="0">
                <a:solidFill>
                  <a:srgbClr val="C96731"/>
                </a:solidFill>
                <a:latin typeface="Gill Sans MT" panose="020B0502020104020203"/>
              </a:rPr>
              <a:t>&amp;</a:t>
            </a: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</a:t>
            </a:r>
            <a:r>
              <a:rPr lang="en-US" sz="1350" dirty="0">
                <a:solidFill>
                  <a:srgbClr val="7030A0"/>
                </a:solidFill>
                <a:latin typeface="Gill Sans MT" panose="020B0502020104020203"/>
              </a:rPr>
              <a:t>HR: 0.38 (8.3 vs 4.2)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3845662A-5872-46FB-BD66-28DFAE744C92}"/>
              </a:ext>
            </a:extLst>
          </p:cNvPr>
          <p:cNvSpPr/>
          <p:nvPr/>
        </p:nvSpPr>
        <p:spPr>
          <a:xfrm>
            <a:off x="8278092" y="4219881"/>
            <a:ext cx="838199" cy="167349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C7E116-157A-40EF-A86E-4A8554880F98}"/>
              </a:ext>
            </a:extLst>
          </p:cNvPr>
          <p:cNvSpPr txBox="1"/>
          <p:nvPr/>
        </p:nvSpPr>
        <p:spPr>
          <a:xfrm>
            <a:off x="221673" y="4099214"/>
            <a:ext cx="405938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Amivantamab+ chemotherapy &amp;</a:t>
            </a:r>
          </a:p>
          <a:p>
            <a:pPr defTabSz="342900"/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Amivantamab+Lazertinib+ chemotherapy improves PFS</a:t>
            </a:r>
          </a:p>
          <a:p>
            <a:pPr defTabSz="342900"/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&gt;50% reduction in progress or death compared with chemotherapy </a:t>
            </a:r>
          </a:p>
          <a:p>
            <a:pPr defTabSz="342900"/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In addition compared with chemo both Amivantamab-containing regiments showed </a:t>
            </a:r>
          </a:p>
          <a:p>
            <a:pPr defTabSz="342900"/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-PFS benefit across all subgroups </a:t>
            </a:r>
          </a:p>
          <a:p>
            <a:pPr defTabSz="342900"/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-ORR and numerically longer DOR </a:t>
            </a:r>
          </a:p>
          <a:p>
            <a:pPr defTabSz="342900"/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-Longer PFS suggesting Amivantamab may provide antitumor CNS effects</a:t>
            </a: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BC1575F6-7DCE-4888-B505-CFE0CFC5871E}"/>
              </a:ext>
            </a:extLst>
          </p:cNvPr>
          <p:cNvSpPr/>
          <p:nvPr/>
        </p:nvSpPr>
        <p:spPr>
          <a:xfrm>
            <a:off x="221673" y="4099214"/>
            <a:ext cx="4087091" cy="160942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465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DEE287-CB07-4DC1-831D-C1F6CEFA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476673"/>
            <a:ext cx="4815036" cy="504056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ros1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9B24F29-38FA-43F2-A5F9-4C9DD4510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" t="31224" b="15793"/>
          <a:stretch/>
        </p:blipFill>
        <p:spPr>
          <a:xfrm>
            <a:off x="4896429" y="2416365"/>
            <a:ext cx="4076370" cy="2025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53E498-2729-44A5-8FC5-49DE284EBEC8}"/>
              </a:ext>
            </a:extLst>
          </p:cNvPr>
          <p:cNvSpPr txBox="1"/>
          <p:nvPr/>
        </p:nvSpPr>
        <p:spPr>
          <a:xfrm>
            <a:off x="251520" y="1988841"/>
            <a:ext cx="4618930" cy="317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ROS1 gene located on chromosome 6.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Oncogenic ROS1 gene rearrangements occur at the 5’ end of exons 32,34 35or 36, or introns 31or 33.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 coil-coil domain is not included is ROS1 fusions.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In contrast with the intracytoplasmic KD, which fuses with the N-terminal end of gene partners.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 ROS1 fusion protein is an activated kinase with oncogenic properties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No activating ROS1 gene mutations or amplifications have been reported in NSCLC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893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B6DD2C-28AB-424A-B77E-16BC265A7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1" y="1160849"/>
            <a:ext cx="2965450" cy="2298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E5D0F7-4298-4315-944F-AC28F4FE4A16}"/>
              </a:ext>
            </a:extLst>
          </p:cNvPr>
          <p:cNvSpPr txBox="1"/>
          <p:nvPr/>
        </p:nvSpPr>
        <p:spPr>
          <a:xfrm>
            <a:off x="247649" y="404664"/>
            <a:ext cx="62166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Epidemiological, Clinical Histological Characteristics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9D367-3DC4-41FC-B3D5-98E04A5FFBFD}"/>
              </a:ext>
            </a:extLst>
          </p:cNvPr>
          <p:cNvSpPr txBox="1"/>
          <p:nvPr/>
        </p:nvSpPr>
        <p:spPr>
          <a:xfrm>
            <a:off x="247648" y="1340768"/>
            <a:ext cx="5480051" cy="192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ROS1 fusions are very uncommon in LC (0,9% to 2,9%).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ROS1 fusions are prevalent in young patients, women and never smokers.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Diagnosed in patients with advanced-stage TTF1-positive adenocarcinoma.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Rarely found is squamous cell or large cell carcinomas.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4534B-2D34-4E9A-9E33-95ABEEE57DFD}"/>
              </a:ext>
            </a:extLst>
          </p:cNvPr>
          <p:cNvSpPr txBox="1"/>
          <p:nvPr/>
        </p:nvSpPr>
        <p:spPr>
          <a:xfrm>
            <a:off x="323528" y="3266232"/>
            <a:ext cx="653447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dirty="0">
                <a:solidFill>
                  <a:srgbClr val="C00000"/>
                </a:solidFill>
                <a:latin typeface="Gill Sans MT" panose="020B0502020104020203"/>
              </a:rPr>
              <a:t>ROS1 Rearrangements </a:t>
            </a:r>
            <a:endParaRPr lang="el-GR" sz="135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46F89-6B64-4475-96D0-D36AF0766711}"/>
              </a:ext>
            </a:extLst>
          </p:cNvPr>
          <p:cNvSpPr txBox="1"/>
          <p:nvPr/>
        </p:nvSpPr>
        <p:spPr>
          <a:xfrm>
            <a:off x="127001" y="3620649"/>
            <a:ext cx="5753100" cy="130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ROS1- rearranged tumors have a solid architecture with cribriform features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Psammoma rich stroma and signet-ring tumor cells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Patients have increased risk of thromboembolic events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And disseminated intravascular coagulation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9929DF2-7DB4-443A-996C-480C9E354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738" y="4128819"/>
            <a:ext cx="2217612" cy="15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40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041A0-04BC-43E7-A40D-2E6D1DE21C46}"/>
              </a:ext>
            </a:extLst>
          </p:cNvPr>
          <p:cNvSpPr txBox="1"/>
          <p:nvPr/>
        </p:nvSpPr>
        <p:spPr>
          <a:xfrm>
            <a:off x="285751" y="2292350"/>
            <a:ext cx="8616950" cy="2600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2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FISH is the gold standard for ROS1 fusion detection.</a:t>
            </a:r>
          </a:p>
          <a:p>
            <a:pPr defTabSz="342900">
              <a:lnSpc>
                <a:spcPct val="2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 principle is to label the 3’ part of the fusion breakpoint with fluorochrome and 5’ part with another fluorochrome.</a:t>
            </a:r>
          </a:p>
          <a:p>
            <a:pPr defTabSz="342900">
              <a:lnSpc>
                <a:spcPct val="2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Two ROS1 rearrangement patterns are considered diagnostic. </a:t>
            </a:r>
          </a:p>
          <a:p>
            <a:pPr defTabSz="342900">
              <a:lnSpc>
                <a:spcPct val="2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One is the classic break-apart pattern with one fusion signal and 2 separated 3’ and 5’ signals.</a:t>
            </a:r>
          </a:p>
          <a:p>
            <a:pPr defTabSz="342900">
              <a:lnSpc>
                <a:spcPct val="2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 atypical takes into account an isolated 3’ (green signal) with one fusion signal and no 5’ signal.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12957-16A7-49BD-9E15-0961FC025016}"/>
              </a:ext>
            </a:extLst>
          </p:cNvPr>
          <p:cNvSpPr txBox="1"/>
          <p:nvPr/>
        </p:nvSpPr>
        <p:spPr>
          <a:xfrm>
            <a:off x="241299" y="476672"/>
            <a:ext cx="4235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b="1" dirty="0">
                <a:solidFill>
                  <a:srgbClr val="002060"/>
                </a:solidFill>
                <a:latin typeface="Gill Sans MT" panose="020B0502020104020203"/>
              </a:rPr>
              <a:t>Testing Strategies</a:t>
            </a:r>
            <a:endParaRPr lang="el-GR" sz="16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1473F36-59DF-4B46-A24F-17B6B8DB5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1" y="1147940"/>
            <a:ext cx="2711450" cy="168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64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7B69D3B8-2C93-4824-B5C9-3EFFF0CA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76672"/>
            <a:ext cx="5445968" cy="432048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Ros1 (fish)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23318-F4F1-4B92-B488-EB12E5AD8572}"/>
              </a:ext>
            </a:extLst>
          </p:cNvPr>
          <p:cNvSpPr txBox="1"/>
          <p:nvPr/>
        </p:nvSpPr>
        <p:spPr>
          <a:xfrm>
            <a:off x="251520" y="2002567"/>
            <a:ext cx="40537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050" dirty="0">
                <a:solidFill>
                  <a:srgbClr val="000000"/>
                </a:solidFill>
                <a:latin typeface="Gill Sans MT" panose="020B0502020104020203"/>
              </a:rPr>
              <a:t> </a:t>
            </a: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Spectrum Green Probe and Vysis LSI ROS1, Spectrum Orange Probe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4CC9C-90AE-4C10-A942-1B0BED5D7244}"/>
              </a:ext>
            </a:extLst>
          </p:cNvPr>
          <p:cNvSpPr txBox="1"/>
          <p:nvPr/>
        </p:nvSpPr>
        <p:spPr>
          <a:xfrm>
            <a:off x="323528" y="2636912"/>
            <a:ext cx="4140522" cy="335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Normal (negative) ROS1 pattern: two fused signals.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Typical ROS1-positive pattern with fused and split signals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Atypical ROS1-positive pattern with one fusion signal and isolated 3′ green signals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Increased ROS1 copy number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Split signals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Isolated 3′ green signals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012F253-95D9-42CE-B59C-F7E8AC5A1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888" y="2430448"/>
            <a:ext cx="3116560" cy="39338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EDD881-747B-498B-93E9-757CAE0CD86B}"/>
              </a:ext>
            </a:extLst>
          </p:cNvPr>
          <p:cNvSpPr txBox="1"/>
          <p:nvPr/>
        </p:nvSpPr>
        <p:spPr>
          <a:xfrm>
            <a:off x="5508104" y="2002566"/>
            <a:ext cx="35215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900" dirty="0">
                <a:solidFill>
                  <a:srgbClr val="002060"/>
                </a:solidFill>
                <a:latin typeface="Gill Sans MT" panose="020B0502020104020203"/>
              </a:rPr>
              <a:t>FISH signal patterns using ROS1 break-apart assays</a:t>
            </a:r>
          </a:p>
        </p:txBody>
      </p:sp>
    </p:spTree>
    <p:extLst>
      <p:ext uri="{BB962C8B-B14F-4D97-AF65-F5344CB8AC3E}">
        <p14:creationId xmlns:p14="http://schemas.microsoft.com/office/powerpoint/2010/main" val="3445068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5486E41-22C4-45CA-B6E4-7CCF61A8A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204864"/>
            <a:ext cx="3528392" cy="3430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82D833-F594-4315-8D4C-0A381782375C}"/>
              </a:ext>
            </a:extLst>
          </p:cNvPr>
          <p:cNvSpPr txBox="1"/>
          <p:nvPr/>
        </p:nvSpPr>
        <p:spPr>
          <a:xfrm>
            <a:off x="539552" y="476672"/>
            <a:ext cx="4934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b="1" dirty="0">
                <a:solidFill>
                  <a:srgbClr val="002060"/>
                </a:solidFill>
                <a:latin typeface="Gill Sans MT" panose="020B0502020104020203"/>
              </a:rPr>
              <a:t>Testing Strategies (IHC)</a:t>
            </a:r>
            <a:endParaRPr lang="el-GR" sz="135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B4A04-BD6D-4AC4-9629-6ADD2F97D5E2}"/>
              </a:ext>
            </a:extLst>
          </p:cNvPr>
          <p:cNvSpPr txBox="1"/>
          <p:nvPr/>
        </p:nvSpPr>
        <p:spPr>
          <a:xfrm>
            <a:off x="190303" y="1772817"/>
            <a:ext cx="4934100" cy="4450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FISH is time-consuming and not implemented in all laboratories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IHC can be used as a screening technique 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3 antibodies are available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D4D6 (clinical trials)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Clone SP384 &amp; clone 1A1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All have high sensitivity 90-100% but low specificity 70-90%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In IHC positive tumors required a method to confirm </a:t>
            </a:r>
          </a:p>
        </p:txBody>
      </p:sp>
    </p:spTree>
    <p:extLst>
      <p:ext uri="{BB962C8B-B14F-4D97-AF65-F5344CB8AC3E}">
        <p14:creationId xmlns:p14="http://schemas.microsoft.com/office/powerpoint/2010/main" val="21984048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C4E64AD-F844-4258-B2C9-A2A3DE78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2420888"/>
            <a:ext cx="3200399" cy="3332516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C726A142-008F-4982-B3D2-EDFFE32D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404664"/>
            <a:ext cx="5765627" cy="487507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Is the IHC the right method for ROS1 analysis?</a:t>
            </a:r>
            <a:endParaRPr lang="el-GR" sz="1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F8A314-0F67-4218-B08A-FF35B1178D40}"/>
              </a:ext>
            </a:extLst>
          </p:cNvPr>
          <p:cNvSpPr txBox="1"/>
          <p:nvPr/>
        </p:nvSpPr>
        <p:spPr>
          <a:xfrm>
            <a:off x="349251" y="2237098"/>
            <a:ext cx="4870821" cy="392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Cell line (cellblock; ×400)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NSCLC with diffuse, strongly positive staining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NSCLC with diffuse, granular cytoplasmic staining (×400)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Adenocarcinoma with heterogeneous staining (×200)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Non-neoplastic type II pneumocytes with weak ROS1 staining (×630)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Bone metastasis of a ROS1-negative NSCLC showing strong granular staining of non-neoplastic osteoclastic giant cells (×400)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g-h) Aberrant immunostaining of ROS1 in a transbronchial biopsy with lung adenocarcinoma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g) H&amp;E stain, asterisks show tumor cells.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h) ROS1 IHC in adjacent hyperplastic type II pneumocytes (arrows) but not in tumor cells (asterisks)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F77FB-6741-437B-93F8-5700F9E28749}"/>
              </a:ext>
            </a:extLst>
          </p:cNvPr>
          <p:cNvSpPr txBox="1"/>
          <p:nvPr/>
        </p:nvSpPr>
        <p:spPr>
          <a:xfrm>
            <a:off x="6140450" y="1804684"/>
            <a:ext cx="2559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002060"/>
                </a:solidFill>
                <a:latin typeface="Gill Sans MT" panose="020B0502020104020203"/>
              </a:rPr>
              <a:t>a-f) Examples of ROS1 IHC in histological NSCLC specimens 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42738AF-FB27-4477-8598-1AC32236FE33}"/>
              </a:ext>
            </a:extLst>
          </p:cNvPr>
          <p:cNvSpPr/>
          <p:nvPr/>
        </p:nvSpPr>
        <p:spPr>
          <a:xfrm>
            <a:off x="5969000" y="1809750"/>
            <a:ext cx="2641601" cy="38735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928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902C70-CBEC-4299-B620-E1FEA740043B}"/>
              </a:ext>
            </a:extLst>
          </p:cNvPr>
          <p:cNvSpPr txBox="1"/>
          <p:nvPr/>
        </p:nvSpPr>
        <p:spPr>
          <a:xfrm>
            <a:off x="395536" y="476672"/>
            <a:ext cx="26461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 answer… 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2097F-8CDA-4C42-85C9-B6CB46F3EAB5}"/>
              </a:ext>
            </a:extLst>
          </p:cNvPr>
          <p:cNvSpPr txBox="1"/>
          <p:nvPr/>
        </p:nvSpPr>
        <p:spPr>
          <a:xfrm>
            <a:off x="323528" y="1700808"/>
            <a:ext cx="8496944" cy="327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ROS1 IHC can detect rare positive cells or cell groups within a majority of non-neoplastic reactive cells that would be easily missed by other methods (FISH).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The general consensus seems to be that IHC, ISH and non-in situ methods all are promising for the detection of ROS1-positive cases, with concordance rates well above 90 %. 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342900"/>
            <a:endParaRPr lang="en-US" sz="1350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342900"/>
            <a:endParaRPr lang="en-US" sz="1350" dirty="0">
              <a:solidFill>
                <a:srgbClr val="000000"/>
              </a:solidFill>
              <a:latin typeface="Gill Sans MT" panose="020B0502020104020203"/>
            </a:endParaRP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C00000"/>
                </a:solidFill>
                <a:latin typeface="Gill Sans MT" panose="020B0502020104020203"/>
              </a:rPr>
              <a:t>But 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There is no universally accepted system for how to score IHC results.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Many studies suggest a role for IHC as a screening tool, but so far the lack of an IVD-classified IHC assay is problematic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45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CF15BD-296A-4CAF-AA1D-845C659EF58E}"/>
              </a:ext>
            </a:extLst>
          </p:cNvPr>
          <p:cNvSpPr txBox="1"/>
          <p:nvPr/>
        </p:nvSpPr>
        <p:spPr>
          <a:xfrm>
            <a:off x="251520" y="1849482"/>
            <a:ext cx="8892480" cy="376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dirty="0">
                <a:solidFill>
                  <a:srgbClr val="C00000"/>
                </a:solidFill>
                <a:latin typeface="Gill Sans MT" panose="020B0502020104020203"/>
              </a:rPr>
              <a:t>DATA</a:t>
            </a:r>
          </a:p>
          <a:p>
            <a:pPr defTabSz="342900"/>
            <a:endParaRPr lang="en-US" sz="13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While staining is cytoplasmatic and granular, Golgi body or membrane staining have been reported (CD74 and EZR). 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Normal type pneumocytes macrophages are often stained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C00000"/>
                </a:solidFill>
                <a:latin typeface="Gill Sans MT" panose="020B0502020104020203"/>
              </a:rPr>
              <a:t>Confirmation of ROS1 fusion in IHC positive tumor is required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Could be undertaken by FISH or molecular testing 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Multiplex reverse (RT-PCR) and NGS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Hybrid DNA-RNA or RNA based NGS designed for detecting rearrangements in intron regions are favored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Comprehensive genomic profiling technologies detect any fusions in up to 92% of ctDNA samples and 10 of 13 ROS1 fusions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C37B7-A295-46C7-98CA-29F697F5D00A}"/>
              </a:ext>
            </a:extLst>
          </p:cNvPr>
          <p:cNvSpPr txBox="1"/>
          <p:nvPr/>
        </p:nvSpPr>
        <p:spPr>
          <a:xfrm>
            <a:off x="444500" y="1549399"/>
            <a:ext cx="2381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endParaRPr lang="el-GR" sz="1350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2D7F4-C17F-4FFB-BECD-AFF42F42C94D}"/>
              </a:ext>
            </a:extLst>
          </p:cNvPr>
          <p:cNvSpPr txBox="1"/>
          <p:nvPr/>
        </p:nvSpPr>
        <p:spPr>
          <a:xfrm>
            <a:off x="395536" y="764704"/>
            <a:ext cx="24302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b="1" dirty="0">
                <a:solidFill>
                  <a:srgbClr val="C00000"/>
                </a:solidFill>
                <a:latin typeface="Gill Sans MT" panose="020B0502020104020203"/>
              </a:rPr>
              <a:t>The solution…</a:t>
            </a:r>
            <a:endParaRPr lang="el-GR" sz="135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36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effectLst/>
              </a:rPr>
              <a:t>Γενική δομή ενός υποθετικού γονιδίου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35608" y="1357298"/>
            <a:ext cx="7498080" cy="489110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schemeClr val="accent1"/>
                </a:solidFill>
              </a:rPr>
              <a:t>Η φυσική και λειτουργική μονάδα κληρονομικότητας με εν δυνάμει δυνατότητα παραγωγής λειτουργικού προϊόντος (πρωτεΐνη/RNA). </a:t>
            </a:r>
            <a:endParaRPr lang="en-US" sz="1400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schemeClr val="accent1"/>
                </a:solidFill>
              </a:rPr>
              <a:t>Περιλαμβάνει ρυθμιστικές αλληλουχίες.</a:t>
            </a:r>
          </a:p>
          <a:p>
            <a:pPr>
              <a:lnSpc>
                <a:spcPct val="150000"/>
              </a:lnSpc>
              <a:buNone/>
            </a:pPr>
            <a:endParaRPr lang="el-GR" dirty="0"/>
          </a:p>
        </p:txBody>
      </p:sp>
      <p:pic>
        <p:nvPicPr>
          <p:cNvPr id="10" name="9 - Εικόνα" descr="Pdf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608" y="2419476"/>
            <a:ext cx="7429552" cy="3442109"/>
          </a:xfrm>
          <a:prstGeom prst="rect">
            <a:avLst/>
          </a:prstGeom>
        </p:spPr>
      </p:pic>
      <p:sp>
        <p:nvSpPr>
          <p:cNvPr id="11" name="10 - TextBox"/>
          <p:cNvSpPr txBox="1"/>
          <p:nvPr/>
        </p:nvSpPr>
        <p:spPr>
          <a:xfrm>
            <a:off x="1857356" y="6176513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cxnSp>
        <p:nvCxnSpPr>
          <p:cNvPr id="14" name="13 - Ευθύγραμμο βέλος σύνδεσης"/>
          <p:cNvCxnSpPr/>
          <p:nvPr/>
        </p:nvCxnSpPr>
        <p:spPr>
          <a:xfrm rot="5400000">
            <a:off x="1393009" y="4607727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- TextBox"/>
          <p:cNvSpPr txBox="1"/>
          <p:nvPr/>
        </p:nvSpPr>
        <p:spPr>
          <a:xfrm>
            <a:off x="1285852" y="5429264"/>
            <a:ext cx="162837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Ο υποκινητής διαθέτει ειδικές αλληλουχίες σήματα στις οποίες συνδέονται οι παράγοντες μεταγραφής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042C197-644D-44E0-9D46-D4BCC807A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73" y="1421718"/>
            <a:ext cx="3576977" cy="200728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DC18E7-A0EC-491B-B43D-FEED56FC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2" y="3759200"/>
            <a:ext cx="3881777" cy="2007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8CCFB0-737D-4E06-9DC1-5688C512BC8E}"/>
              </a:ext>
            </a:extLst>
          </p:cNvPr>
          <p:cNvSpPr txBox="1"/>
          <p:nvPr/>
        </p:nvSpPr>
        <p:spPr>
          <a:xfrm>
            <a:off x="933451" y="4667251"/>
            <a:ext cx="1130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900" b="1" dirty="0">
                <a:solidFill>
                  <a:srgbClr val="C00000"/>
                </a:solidFill>
                <a:latin typeface="Gill Sans MT" panose="020B0502020104020203"/>
              </a:rPr>
              <a:t>MD: 22.4</a:t>
            </a:r>
            <a:endParaRPr lang="el-GR" sz="900" b="1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defTabSz="342900"/>
            <a:r>
              <a:rPr lang="en-US" sz="900" b="1" dirty="0">
                <a:solidFill>
                  <a:srgbClr val="C00000"/>
                </a:solidFill>
                <a:latin typeface="Gill Sans MT" panose="020B0502020104020203"/>
              </a:rPr>
              <a:t>Median OS: 51.4</a:t>
            </a:r>
          </a:p>
          <a:p>
            <a:pPr defTabSz="342900"/>
            <a:r>
              <a:rPr lang="en-US" sz="900" b="1" dirty="0">
                <a:solidFill>
                  <a:srgbClr val="C00000"/>
                </a:solidFill>
                <a:latin typeface="Gill Sans MT" panose="020B0502020104020203"/>
              </a:rPr>
              <a:t>ORR: 72%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37FFD9E-E58A-4F83-9EC8-5BA05E29D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27" y="3759200"/>
            <a:ext cx="4030323" cy="200728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5402E99F-AA92-446E-B600-22C3BF385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228" y="1542380"/>
            <a:ext cx="3941405" cy="1652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A834AA-BD3E-4F14-9C72-FABE12650A30}"/>
              </a:ext>
            </a:extLst>
          </p:cNvPr>
          <p:cNvSpPr txBox="1"/>
          <p:nvPr/>
        </p:nvSpPr>
        <p:spPr>
          <a:xfrm>
            <a:off x="163173" y="404664"/>
            <a:ext cx="8002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Crizotinib and Entrectinib are the 2 agents that US (FDA) and EMA approved for testing ROS1-rearranged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FEA6676D-85EA-477C-B62F-07FE1AE31909}"/>
              </a:ext>
            </a:extLst>
          </p:cNvPr>
          <p:cNvSpPr/>
          <p:nvPr/>
        </p:nvSpPr>
        <p:spPr>
          <a:xfrm>
            <a:off x="163173" y="1421718"/>
            <a:ext cx="3576977" cy="5213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855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3E593C1-6166-415B-ACEF-E1B713F9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4" y="998866"/>
            <a:ext cx="3851140" cy="214438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5CE0725-64BF-407B-A59F-7FA2AA884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" t="2480" r="1280" b="3346"/>
          <a:stretch/>
        </p:blipFill>
        <p:spPr>
          <a:xfrm>
            <a:off x="1" y="3472493"/>
            <a:ext cx="4344626" cy="214438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DE93DB-2FC3-42FC-8A4D-2FC3B7351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4" t="864" r="1365" b="756"/>
          <a:stretch/>
        </p:blipFill>
        <p:spPr>
          <a:xfrm>
            <a:off x="4647233" y="2952084"/>
            <a:ext cx="4269394" cy="2991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A39A5-D7DE-4EE5-B692-CEB95D5FFD79}"/>
              </a:ext>
            </a:extLst>
          </p:cNvPr>
          <p:cNvSpPr txBox="1"/>
          <p:nvPr/>
        </p:nvSpPr>
        <p:spPr>
          <a:xfrm>
            <a:off x="4344628" y="836712"/>
            <a:ext cx="4572000" cy="13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Targets ROS1 fusions in NSCLC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STARTRK-2 confirmed  entrectinib in 172 patients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ORR of 69% median PFS 17.7 months and 1year OS of 81%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CNS penetration the ORR was 79.2% for brain metastases. 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7EFCE2E-8DB7-4BD4-BAC0-DD01296D2714}"/>
              </a:ext>
            </a:extLst>
          </p:cNvPr>
          <p:cNvSpPr/>
          <p:nvPr/>
        </p:nvSpPr>
        <p:spPr>
          <a:xfrm>
            <a:off x="0" y="1241122"/>
            <a:ext cx="3926114" cy="6511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l-GR" sz="135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06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0051CB-E603-49C5-9836-4586103E5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2" y="1486697"/>
            <a:ext cx="6080252" cy="1704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8A73F2-6B04-475B-A264-34EB2D01ADBC}"/>
              </a:ext>
            </a:extLst>
          </p:cNvPr>
          <p:cNvSpPr txBox="1"/>
          <p:nvPr/>
        </p:nvSpPr>
        <p:spPr>
          <a:xfrm>
            <a:off x="82551" y="1124744"/>
            <a:ext cx="25272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Phase III Clinical Trials for ROS 1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085C626-F62C-41C9-8A18-55AEEF586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1" y="3429000"/>
            <a:ext cx="6248400" cy="996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28499A-B3CB-46D8-A57D-988062C756CB}"/>
              </a:ext>
            </a:extLst>
          </p:cNvPr>
          <p:cNvSpPr txBox="1"/>
          <p:nvPr/>
        </p:nvSpPr>
        <p:spPr>
          <a:xfrm>
            <a:off x="82550" y="4629150"/>
            <a:ext cx="7801817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Primary Endpoint: Response according to Evaluation Criteria in Solid Tumors (RECIST) v1.1</a:t>
            </a:r>
          </a:p>
          <a:p>
            <a:pPr defTabSz="342900">
              <a:lnSpc>
                <a:spcPct val="150000"/>
              </a:lnSpc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The purpose of this study is to evaluate the efficacy and safety of </a:t>
            </a:r>
            <a:r>
              <a:rPr lang="en-US" sz="1350" dirty="0">
                <a:solidFill>
                  <a:srgbClr val="C00000"/>
                </a:solidFill>
                <a:latin typeface="Gill Sans MT" panose="020B0502020104020203"/>
              </a:rPr>
              <a:t>repotrectinib </a:t>
            </a: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and </a:t>
            </a:r>
            <a:r>
              <a:rPr lang="en-US" sz="1350" dirty="0">
                <a:solidFill>
                  <a:srgbClr val="C00000"/>
                </a:solidFill>
                <a:latin typeface="Gill Sans MT" panose="020B0502020104020203"/>
              </a:rPr>
              <a:t>crizotinib</a:t>
            </a: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in participants with locally advanced or metastatic TKI-naïve ROS1-positive non-small cell lung cancer (NSCLC)</a:t>
            </a:r>
          </a:p>
          <a:p>
            <a:pPr defTabSz="342900"/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EE8CF-B3DE-4381-8491-F55B128328A2}"/>
              </a:ext>
            </a:extLst>
          </p:cNvPr>
          <p:cNvSpPr txBox="1"/>
          <p:nvPr/>
        </p:nvSpPr>
        <p:spPr>
          <a:xfrm>
            <a:off x="82551" y="116633"/>
            <a:ext cx="892809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dirty="0">
                <a:solidFill>
                  <a:srgbClr val="C00000"/>
                </a:solidFill>
                <a:latin typeface="Gill Sans MT" panose="020B0502020104020203"/>
              </a:rPr>
              <a:t>A Study of Repotrectinib Versus Crizotinib in Participants With Locally Advanced or Metastatic Tyrosine Kinase Inhibitor (TKI)-naïve ROS1-positive Non-Small Cell Lung Cancer (NSCLC) (TRIDENT-3)</a:t>
            </a:r>
            <a:endParaRPr lang="el-GR" sz="135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728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D34CA41E-689C-49CD-8A29-35A54A6CA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0" t="6724" r="5630" b="1903"/>
          <a:stretch/>
        </p:blipFill>
        <p:spPr>
          <a:xfrm>
            <a:off x="4572001" y="1490836"/>
            <a:ext cx="4572000" cy="20066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3A44B35-D137-415C-A461-01190FA13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1" y="3721102"/>
            <a:ext cx="4165599" cy="1646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DD42F-AF26-4332-BB18-0DFFCA608051}"/>
              </a:ext>
            </a:extLst>
          </p:cNvPr>
          <p:cNvSpPr txBox="1"/>
          <p:nvPr/>
        </p:nvSpPr>
        <p:spPr>
          <a:xfrm>
            <a:off x="0" y="1358901"/>
            <a:ext cx="4470400" cy="601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ALK gene is located on the short arm of chromosome 2 (2p23)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Encodes a receptor tyrosine kinase that belongs to the insulin receptor superfamily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Subsequent activation of multiple signaling pathways (P13K)/Akt , JAK/STAT with roles in cell growth differentiation and survival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 ALK-rearranged lung adenocarcinoma constitutes 4% to 5% of lung adenocarcinoma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Similar incidence reported in Asian and non Asian populations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Less associated with female sex 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Higher portion of people present with advanced-stage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ALK rearrangement in LC is associated with adenocarcinoma histology </a:t>
            </a:r>
          </a:p>
          <a:p>
            <a:pPr defTabSz="342900"/>
            <a:endParaRPr lang="en-US" sz="1350" dirty="0">
              <a:solidFill>
                <a:srgbClr val="002060"/>
              </a:solidFill>
              <a:latin typeface="Gill Sans MT" panose="020B0502020104020203"/>
            </a:endParaRPr>
          </a:p>
          <a:p>
            <a:pPr defTabSz="342900"/>
            <a:endParaRPr lang="en-US" sz="13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endParaRPr lang="en-US" sz="1350" dirty="0">
              <a:solidFill>
                <a:srgbClr val="002060"/>
              </a:solidFill>
              <a:latin typeface="Gill Sans MT" panose="020B0502020104020203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endParaRPr lang="en-US" sz="1350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342900"/>
            <a:endParaRPr lang="en-US" sz="1350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342900"/>
            <a:endParaRPr lang="en-US" sz="1350" dirty="0">
              <a:solidFill>
                <a:srgbClr val="000000"/>
              </a:solidFill>
              <a:latin typeface="Gill Sans MT" panose="020B050202010402020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14F33-90BC-4F83-BF16-555A7F2E3FD0}"/>
              </a:ext>
            </a:extLst>
          </p:cNvPr>
          <p:cNvSpPr txBox="1"/>
          <p:nvPr/>
        </p:nvSpPr>
        <p:spPr>
          <a:xfrm>
            <a:off x="179512" y="764704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400" b="1" dirty="0">
                <a:solidFill>
                  <a:srgbClr val="002060"/>
                </a:solidFill>
                <a:latin typeface="Gill Sans MT" panose="020B0502020104020203"/>
              </a:rPr>
              <a:t>ALK</a:t>
            </a:r>
            <a:endParaRPr lang="el-GR" sz="14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218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90A1D4-1388-4BD4-9F46-B9E085262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260649"/>
            <a:ext cx="5256584" cy="432048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Testing Strategies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5C9782-90E6-4680-93A4-7CC386D6FCC7}"/>
              </a:ext>
            </a:extLst>
          </p:cNvPr>
          <p:cNvSpPr txBox="1"/>
          <p:nvPr/>
        </p:nvSpPr>
        <p:spPr>
          <a:xfrm>
            <a:off x="251520" y="1637093"/>
            <a:ext cx="4804370" cy="485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Fluorescence In Situ Hybrization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FISH was the first companion diagnostic test used to detect ALK fusions in NSCLC.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Break apart probes rather dual- fusion signal probes were adopted for detecting a rearrangement of the fusion partner.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EML4::ALK fusion, split FISH signals are often observed in close proximity because of the small inversion on chromosome 2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A positive cell by FISH  is defined by spit signals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/>
              </a:rPr>
              <a:t>With separation at least twice the diameter of the largest signal or loss of the 5’ signal in at least 15% of cells with a min of 50 cells counted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A8C2D13-E69F-42AF-92F3-870C16DDC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469" y="3759320"/>
            <a:ext cx="3140831" cy="208958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24AE4E0-7AA3-42FB-8078-36E15010C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469" y="1637094"/>
            <a:ext cx="3140831" cy="21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473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3153955-AE37-4662-A1F9-31655A991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51" y="1277518"/>
            <a:ext cx="3328550" cy="220846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CFD418F-7C14-4418-9794-3C0301D8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801" y="3634338"/>
            <a:ext cx="3644200" cy="2085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6B02BC-47CA-4D4D-8DC7-119DC908A32E}"/>
              </a:ext>
            </a:extLst>
          </p:cNvPr>
          <p:cNvSpPr txBox="1"/>
          <p:nvPr/>
        </p:nvSpPr>
        <p:spPr>
          <a:xfrm>
            <a:off x="323528" y="404664"/>
            <a:ext cx="4731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400" dirty="0">
                <a:solidFill>
                  <a:srgbClr val="002060"/>
                </a:solidFill>
                <a:latin typeface="Gill Sans MT" panose="020B0502020104020203"/>
              </a:rPr>
              <a:t>Immunohistochemistry</a:t>
            </a:r>
            <a:endParaRPr lang="el-GR" sz="140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09B15-933F-481D-8A02-F220117A6A15}"/>
              </a:ext>
            </a:extLst>
          </p:cNvPr>
          <p:cNvSpPr txBox="1"/>
          <p:nvPr/>
        </p:nvSpPr>
        <p:spPr>
          <a:xfrm>
            <a:off x="127000" y="1612899"/>
            <a:ext cx="4927601" cy="376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ALK IHC use high sensitivity clones  such as D5F3 or 5A4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The express of fused ALK protein was lower in NSLC than in lymphoma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High affinity clones use more sensitive detection methods are required for ALK IHC in NSCLC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Ventana ALK D5F3 have been approved as companion diagnostics for selection of the anti-ALK inhibitor alectinib</a:t>
            </a:r>
          </a:p>
          <a:p>
            <a:pPr marL="214313" indent="-214313" defTabSz="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ALK IHC-positive/FISH-negative cases are less responsive to treatment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4ED59-ADDB-4677-AF9A-6688D038E4FE}"/>
              </a:ext>
            </a:extLst>
          </p:cNvPr>
          <p:cNvSpPr txBox="1"/>
          <p:nvPr/>
        </p:nvSpPr>
        <p:spPr>
          <a:xfrm>
            <a:off x="5499801" y="5771485"/>
            <a:ext cx="3961699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825" dirty="0">
                <a:solidFill>
                  <a:srgbClr val="C96731">
                    <a:lumMod val="75000"/>
                  </a:srgbClr>
                </a:solidFill>
                <a:latin typeface="Gill Sans MT" panose="020B0502020104020203"/>
              </a:rPr>
              <a:t>“NSCLC tissue samples stained with the VENTANA ALK (D5F3) </a:t>
            </a:r>
            <a:r>
              <a:rPr lang="en-US" sz="825" dirty="0" err="1">
                <a:solidFill>
                  <a:srgbClr val="C96731">
                    <a:lumMod val="75000"/>
                  </a:srgbClr>
                </a:solidFill>
                <a:latin typeface="Gill Sans MT" panose="020B0502020104020203"/>
              </a:rPr>
              <a:t>CDx</a:t>
            </a:r>
            <a:r>
              <a:rPr lang="en-US" sz="825" dirty="0">
                <a:solidFill>
                  <a:srgbClr val="C96731">
                    <a:lumMod val="75000"/>
                  </a:srgbClr>
                </a:solidFill>
                <a:latin typeface="Gill Sans MT" panose="020B0502020104020203"/>
              </a:rPr>
              <a:t> Assay”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0369F-6F4B-4A97-9282-C066167E2432}"/>
              </a:ext>
            </a:extLst>
          </p:cNvPr>
          <p:cNvSpPr txBox="1"/>
          <p:nvPr/>
        </p:nvSpPr>
        <p:spPr>
          <a:xfrm>
            <a:off x="6337300" y="1028699"/>
            <a:ext cx="2565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C96731">
                    <a:lumMod val="75000"/>
                  </a:srgbClr>
                </a:solidFill>
                <a:latin typeface="Gill Sans MT" panose="020B0502020104020203"/>
              </a:rPr>
              <a:t>“</a:t>
            </a:r>
            <a:r>
              <a:rPr lang="en-US" sz="1050" dirty="0">
                <a:solidFill>
                  <a:srgbClr val="C96731">
                    <a:lumMod val="75000"/>
                  </a:srgbClr>
                </a:solidFill>
                <a:latin typeface="Gill Sans MT" panose="020B0502020104020203"/>
              </a:rPr>
              <a:t>ALK positive adenocarcinoma”</a:t>
            </a:r>
          </a:p>
        </p:txBody>
      </p:sp>
    </p:spTree>
    <p:extLst>
      <p:ext uri="{BB962C8B-B14F-4D97-AF65-F5344CB8AC3E}">
        <p14:creationId xmlns:p14="http://schemas.microsoft.com/office/powerpoint/2010/main" val="8585133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7E1418-40D9-4CBF-91BC-86CF423D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476672"/>
            <a:ext cx="6212285" cy="432048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Next Generation Sequencing Assays (NGS)</a:t>
            </a:r>
            <a:endParaRPr lang="el-GR" sz="1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AC557-276C-458F-9D29-73912DEDAC34}"/>
              </a:ext>
            </a:extLst>
          </p:cNvPr>
          <p:cNvSpPr txBox="1"/>
          <p:nvPr/>
        </p:nvSpPr>
        <p:spPr>
          <a:xfrm>
            <a:off x="323527" y="1628800"/>
            <a:ext cx="8649023" cy="385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>
              <a:lnSpc>
                <a:spcPct val="3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Gill Sans MT" panose="020B0502020104020203"/>
              </a:rPr>
              <a:t>ALK fusions can detected by NGS using DNA or RNA based assays from FEPE</a:t>
            </a:r>
          </a:p>
          <a:p>
            <a:pPr marL="214313" indent="-214313" defTabSz="342900">
              <a:lnSpc>
                <a:spcPct val="3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Gill Sans MT" panose="020B0502020104020203"/>
              </a:rPr>
              <a:t>NGS assays have the advantage of identifying the fusion-partner/variant</a:t>
            </a:r>
          </a:p>
          <a:p>
            <a:pPr marL="214313" indent="-214313" defTabSz="342900">
              <a:lnSpc>
                <a:spcPct val="3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  <a:latin typeface="Gill Sans MT" panose="020B0502020104020203"/>
              </a:rPr>
              <a:t>Limitations of NGS assays in identifying ALK-rearranged NSCLC include:</a:t>
            </a:r>
          </a:p>
          <a:p>
            <a:pPr marL="214313" indent="-214313" defTabSz="342900">
              <a:lnSpc>
                <a:spcPct val="3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Gill Sans MT" panose="020B0502020104020203"/>
              </a:rPr>
              <a:t>Requirement of relatively large amounts of tissue</a:t>
            </a:r>
          </a:p>
          <a:p>
            <a:pPr marL="214313" indent="-214313" defTabSz="342900">
              <a:lnSpc>
                <a:spcPct val="3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Gill Sans MT" panose="020B0502020104020203"/>
              </a:rPr>
              <a:t>False negatives in DNA based NGS assays</a:t>
            </a:r>
          </a:p>
          <a:p>
            <a:pPr marL="214313" indent="-214313" defTabSz="342900">
              <a:lnSpc>
                <a:spcPct val="3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Gill Sans MT" panose="020B0502020104020203"/>
              </a:rPr>
              <a:t>Suboptimal sensitivity for specimens with low tumor cell content</a:t>
            </a:r>
          </a:p>
        </p:txBody>
      </p:sp>
    </p:spTree>
    <p:extLst>
      <p:ext uri="{BB962C8B-B14F-4D97-AF65-F5344CB8AC3E}">
        <p14:creationId xmlns:p14="http://schemas.microsoft.com/office/powerpoint/2010/main" val="36890588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026C822-17EA-452D-9261-10A2B5756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98" y="908720"/>
            <a:ext cx="867740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285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387299A-A641-4889-B315-5B2D9FDF6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6" y="1340768"/>
            <a:ext cx="8907028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73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5FB71C-DA2E-4135-9C02-ADD67818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1" y="332657"/>
            <a:ext cx="4829770" cy="432048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Clinical Implications</a:t>
            </a:r>
            <a:endParaRPr lang="el-GR" sz="135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0B2AF-6537-4CA8-B314-638E1C4E2C0D}"/>
              </a:ext>
            </a:extLst>
          </p:cNvPr>
          <p:cNvSpPr txBox="1"/>
          <p:nvPr/>
        </p:nvSpPr>
        <p:spPr>
          <a:xfrm>
            <a:off x="179512" y="1268761"/>
            <a:ext cx="6678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200" dirty="0">
                <a:solidFill>
                  <a:srgbClr val="C00000"/>
                </a:solidFill>
                <a:latin typeface="Gill Sans MT" panose="020B0502020104020203"/>
              </a:rPr>
              <a:t>Management of ALK+ NSCLC</a:t>
            </a:r>
            <a:r>
              <a:rPr lang="el-GR" sz="1200" dirty="0">
                <a:solidFill>
                  <a:srgbClr val="C00000"/>
                </a:solidFill>
                <a:latin typeface="Corbel" panose="020B0503020204020204" pitchFamily="34" charset="0"/>
              </a:rPr>
              <a:t> / </a:t>
            </a:r>
            <a:r>
              <a:rPr lang="en-US" sz="1200" dirty="0">
                <a:solidFill>
                  <a:srgbClr val="C00000"/>
                </a:solidFill>
                <a:latin typeface="Gill Sans MT" panose="020B0502020104020203"/>
              </a:rPr>
              <a:t>1</a:t>
            </a:r>
            <a:r>
              <a:rPr lang="en-US" sz="1200" baseline="30000" dirty="0">
                <a:solidFill>
                  <a:srgbClr val="C00000"/>
                </a:solidFill>
                <a:latin typeface="Gill Sans MT" panose="020B0502020104020203"/>
              </a:rPr>
              <a:t>st</a:t>
            </a:r>
            <a:r>
              <a:rPr lang="en-US" sz="1200" dirty="0">
                <a:solidFill>
                  <a:srgbClr val="C00000"/>
                </a:solidFill>
                <a:latin typeface="Gill Sans MT" panose="020B0502020104020203"/>
              </a:rPr>
              <a:t> line treatment</a:t>
            </a:r>
            <a:endParaRPr lang="el-GR" sz="12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53BCE-80FB-486A-979A-99B2149C928E}"/>
              </a:ext>
            </a:extLst>
          </p:cNvPr>
          <p:cNvSpPr txBox="1"/>
          <p:nvPr/>
        </p:nvSpPr>
        <p:spPr>
          <a:xfrm>
            <a:off x="247651" y="2075292"/>
            <a:ext cx="6610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050" b="1" dirty="0">
                <a:solidFill>
                  <a:srgbClr val="002060"/>
                </a:solidFill>
                <a:latin typeface="Gill Sans MT" panose="020B0502020104020203"/>
              </a:rPr>
              <a:t>FIRST LINE TREATMENT</a:t>
            </a:r>
          </a:p>
          <a:p>
            <a:pPr defTabSz="342900"/>
            <a:r>
              <a:rPr lang="en-US" sz="1350" b="1" dirty="0">
                <a:solidFill>
                  <a:srgbClr val="002060"/>
                </a:solidFill>
                <a:latin typeface="Gill Sans MT" panose="020B0502020104020203"/>
              </a:rPr>
              <a:t>Crizotinib Vs chemotherapy</a:t>
            </a:r>
            <a:endParaRPr lang="el-GR" sz="135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E338520-85A0-4FCC-9E66-664CEB4A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" y="2603118"/>
            <a:ext cx="4832351" cy="322738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BFCB25E-3846-452D-BD6C-3818CE60F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49" y="2603118"/>
            <a:ext cx="4085210" cy="32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16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03648" y="750075"/>
            <a:ext cx="707236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63323AB-DA46-4AC7-B6E1-8F5899A3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0" y="2244858"/>
            <a:ext cx="4495349" cy="292404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0BA4D46-642F-4CB6-A055-3C43A744C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65" y="2244857"/>
            <a:ext cx="4304849" cy="29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74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4B75B1-E41F-4470-9D48-DC561BE1BF08}"/>
              </a:ext>
            </a:extLst>
          </p:cNvPr>
          <p:cNvSpPr txBox="1"/>
          <p:nvPr/>
        </p:nvSpPr>
        <p:spPr>
          <a:xfrm>
            <a:off x="152401" y="692696"/>
            <a:ext cx="67056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900" b="1" dirty="0">
                <a:solidFill>
                  <a:srgbClr val="C00000"/>
                </a:solidFill>
                <a:latin typeface="Gill Sans MT" panose="020B0502020104020203"/>
              </a:rPr>
              <a:t>FIRST LINE TREATMENT</a:t>
            </a:r>
          </a:p>
          <a:p>
            <a:pPr defTabSz="342900"/>
            <a:r>
              <a:rPr lang="en-US" sz="1350" dirty="0">
                <a:solidFill>
                  <a:srgbClr val="002060"/>
                </a:solidFill>
                <a:latin typeface="Gill Sans MT" panose="020B0502020104020203"/>
              </a:rPr>
              <a:t>Ceritinib Vs chemotherapy</a:t>
            </a:r>
            <a:endParaRPr lang="el-GR" sz="135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B3189CF-AE14-4F6D-A825-2C7A874D8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1" b="-975"/>
          <a:stretch/>
        </p:blipFill>
        <p:spPr>
          <a:xfrm>
            <a:off x="152401" y="2000135"/>
            <a:ext cx="4121150" cy="285773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70F06B7-03B0-4618-A13C-7171FABD8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32" b="7968"/>
          <a:stretch/>
        </p:blipFill>
        <p:spPr>
          <a:xfrm>
            <a:off x="4572001" y="2000135"/>
            <a:ext cx="4419600" cy="27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624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712394" cy="940102"/>
          </a:xfrm>
        </p:spPr>
        <p:txBody>
          <a:bodyPr>
            <a:normAutofit/>
          </a:bodyPr>
          <a:lstStyle/>
          <a:p>
            <a:r>
              <a:rPr lang="el-GR" altLang="en-US" sz="2000" b="1" dirty="0">
                <a:effectLst/>
              </a:rPr>
              <a:t>ΠΟΤΕ </a:t>
            </a:r>
            <a:r>
              <a:rPr lang="en-US" altLang="en-US" sz="2000" b="1" dirty="0">
                <a:effectLst/>
              </a:rPr>
              <a:t>BRCA?</a:t>
            </a:r>
            <a:endParaRPr lang="el-GR" sz="2000" b="1" dirty="0">
              <a:effectLst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00" y="1714488"/>
            <a:ext cx="8032973" cy="448394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4414" y="274320"/>
            <a:ext cx="7719274" cy="1082978"/>
          </a:xfrm>
        </p:spPr>
        <p:txBody>
          <a:bodyPr>
            <a:normAutofit/>
          </a:bodyPr>
          <a:lstStyle/>
          <a:p>
            <a:r>
              <a:rPr lang="en-US" sz="1800" dirty="0"/>
              <a:t>BRCA TESTING </a:t>
            </a:r>
            <a:endParaRPr lang="el-GR" sz="1800" dirty="0"/>
          </a:p>
        </p:txBody>
      </p:sp>
      <p:pic>
        <p:nvPicPr>
          <p:cNvPr id="3" name="Content Placeholde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38" y="1643050"/>
            <a:ext cx="7938437" cy="39479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8153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28600" y="48768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560840" cy="1280890"/>
          </a:xfrm>
        </p:spPr>
        <p:txBody>
          <a:bodyPr>
            <a:normAutofit/>
          </a:bodyPr>
          <a:lstStyle/>
          <a:p>
            <a:r>
              <a:rPr lang="en-US" altLang="en-US" sz="2000" b="1" dirty="0">
                <a:effectLst/>
              </a:rPr>
              <a:t>BRCA Deletion/Duplication Results</a:t>
            </a:r>
            <a:r>
              <a:rPr lang="el-GR" altLang="en-US" sz="2000" b="1" dirty="0">
                <a:effectLst/>
              </a:rPr>
              <a:t>:</a:t>
            </a:r>
            <a:br>
              <a:rPr lang="el-GR" altLang="en-US" sz="2000" b="1" dirty="0">
                <a:effectLst/>
              </a:rPr>
            </a:br>
            <a:r>
              <a:rPr lang="el-GR" sz="2000" b="1" dirty="0">
                <a:effectLst/>
              </a:rPr>
              <a:t>Νέες τεχνικές</a:t>
            </a:r>
            <a:endParaRPr lang="en-US" sz="2000" b="1" dirty="0">
              <a:effectLst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94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57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0"/>
          <a:lstStyle>
            <a:lvl1pPr>
              <a:defRPr sz="2800" b="1">
                <a:solidFill>
                  <a:srgbClr val="535A5D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rgbClr val="535A5D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rgbClr val="535A5D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rgbClr val="535A5D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rgbClr val="535A5D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35A5D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35A5D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35A5D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35A5D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2DA47-C281-4BF6-A812-10FF8537F721}" type="slidenum">
              <a:rPr lang="en-US" altLang="en-US" sz="1200" b="0">
                <a:solidFill>
                  <a:schemeClr val="bg1"/>
                </a:solidFill>
              </a:rPr>
              <a:pPr/>
              <a:t>95</a:t>
            </a:fld>
            <a:endParaRPr lang="en-US" altLang="en-US" sz="1200" b="0" dirty="0">
              <a:solidFill>
                <a:schemeClr val="bg1"/>
              </a:solidFill>
            </a:endParaRP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09" y="642918"/>
            <a:ext cx="8033791" cy="600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2976" y="3143248"/>
            <a:ext cx="7858180" cy="1143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11083559"/>
              </p:ext>
            </p:extLst>
          </p:nvPr>
        </p:nvGraphicFramePr>
        <p:xfrm>
          <a:off x="2309934" y="1412776"/>
          <a:ext cx="4561579" cy="333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973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5072066" y="2857496"/>
            <a:ext cx="3581400" cy="838200"/>
          </a:xfrm>
          <a:prstGeom prst="roundRect">
            <a:avLst>
              <a:gd name="adj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ClrTx/>
              <a:buFontTx/>
              <a:buNone/>
            </a:pPr>
            <a:r>
              <a:rPr lang="el-GR" altLang="el-G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Σποραδικός</a:t>
            </a: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2143108" y="1500174"/>
            <a:ext cx="4800600" cy="838200"/>
          </a:xfrm>
          <a:prstGeom prst="roundRect">
            <a:avLst>
              <a:gd name="adj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50400" tIns="25200" rIns="50400" bIns="252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l-GR" altLang="el-G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Ταξινόμηση</a:t>
            </a: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1071538" y="4572008"/>
            <a:ext cx="4146749" cy="990600"/>
          </a:xfrm>
          <a:prstGeom prst="roundRect">
            <a:avLst>
              <a:gd name="adj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50400" tIns="25200" rIns="50400" bIns="252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l-GR" altLang="el-G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Κληρονομικός</a:t>
            </a: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1428728" y="2912269"/>
            <a:ext cx="2989284" cy="8382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50400" tIns="25200" rIns="50400" bIns="252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l-GR" altLang="el-G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Οικογενής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267200" y="3810000"/>
            <a:ext cx="1143000" cy="1588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560840" cy="1141599"/>
          </a:xfrm>
        </p:spPr>
        <p:txBody>
          <a:bodyPr>
            <a:normAutofit/>
          </a:bodyPr>
          <a:lstStyle/>
          <a:p>
            <a:r>
              <a:rPr lang="el-GR" altLang="el-GR" sz="3200" dirty="0"/>
              <a:t>Καρκίνος του μαστού και ωοθηκών</a:t>
            </a:r>
            <a:endParaRPr lang="el-GR" sz="3200" dirty="0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4419600" y="3962400"/>
            <a:ext cx="1143000" cy="1588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sz="2400" dirty="0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4418013" y="5562600"/>
            <a:ext cx="536575" cy="1588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sz="2400" dirty="0"/>
          </a:p>
        </p:txBody>
      </p:sp>
      <p:sp>
        <p:nvSpPr>
          <p:cNvPr id="18" name="Down Arrow 17"/>
          <p:cNvSpPr/>
          <p:nvPr/>
        </p:nvSpPr>
        <p:spPr>
          <a:xfrm>
            <a:off x="2555776" y="2391259"/>
            <a:ext cx="288032" cy="511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400" dirty="0"/>
          </a:p>
        </p:txBody>
      </p:sp>
      <p:sp>
        <p:nvSpPr>
          <p:cNvPr id="19" name="Down Arrow 18"/>
          <p:cNvSpPr/>
          <p:nvPr/>
        </p:nvSpPr>
        <p:spPr>
          <a:xfrm>
            <a:off x="2555776" y="3857558"/>
            <a:ext cx="360040" cy="573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400" dirty="0"/>
          </a:p>
        </p:txBody>
      </p:sp>
      <p:sp>
        <p:nvSpPr>
          <p:cNvPr id="20" name="Down Arrow 19"/>
          <p:cNvSpPr/>
          <p:nvPr/>
        </p:nvSpPr>
        <p:spPr>
          <a:xfrm>
            <a:off x="5562600" y="2391259"/>
            <a:ext cx="360040" cy="49931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96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24609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274320"/>
            <a:ext cx="7933588" cy="868664"/>
          </a:xfrm>
        </p:spPr>
        <p:txBody>
          <a:bodyPr>
            <a:normAutofit/>
          </a:bodyPr>
          <a:lstStyle/>
          <a:p>
            <a:r>
              <a:rPr lang="en-US" altLang="el-GR" sz="2000" b="1" dirty="0">
                <a:effectLst/>
              </a:rPr>
              <a:t>BRCA </a:t>
            </a:r>
            <a:r>
              <a:rPr lang="el-GR" altLang="el-GR" sz="2000" b="1" dirty="0">
                <a:effectLst/>
              </a:rPr>
              <a:t>γονίδια</a:t>
            </a:r>
            <a:endParaRPr lang="en-US" altLang="el-GR" sz="2000" b="1" dirty="0">
              <a:effectLst/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35608" y="1524000"/>
            <a:ext cx="3779334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l-GR" sz="1800" b="1" u="sng" dirty="0">
                <a:latin typeface="Corbel" pitchFamily="34" charset="0"/>
              </a:rPr>
              <a:t>BRCA1</a:t>
            </a:r>
            <a:r>
              <a:rPr lang="en-US" altLang="el-GR" sz="1800" dirty="0">
                <a:latin typeface="Corbel" pitchFamily="34" charset="0"/>
              </a:rPr>
              <a:t> (17q21) 19941</a:t>
            </a:r>
          </a:p>
          <a:p>
            <a:pPr marL="0" indent="0">
              <a:buNone/>
            </a:pPr>
            <a:r>
              <a:rPr lang="en-US" altLang="el-GR" sz="1800" b="1" u="sng" dirty="0">
                <a:latin typeface="Corbel" pitchFamily="34" charset="0"/>
              </a:rPr>
              <a:t>BRCA2</a:t>
            </a:r>
            <a:r>
              <a:rPr lang="en-US" altLang="el-GR" sz="1800" dirty="0">
                <a:latin typeface="Corbel" pitchFamily="34" charset="0"/>
              </a:rPr>
              <a:t> (13q12) 19952</a:t>
            </a:r>
          </a:p>
          <a:p>
            <a:endParaRPr lang="en-US" altLang="el-GR" sz="1800" dirty="0">
              <a:latin typeface="Corbel" pitchFamily="34" charset="0"/>
            </a:endParaRPr>
          </a:p>
          <a:p>
            <a:r>
              <a:rPr lang="el-GR" altLang="el-GR" sz="1800" dirty="0">
                <a:latin typeface="Corbel" pitchFamily="34" charset="0"/>
              </a:rPr>
              <a:t>Συχνότητα:</a:t>
            </a:r>
            <a:endParaRPr lang="en-US" altLang="el-GR" sz="1800" dirty="0">
              <a:latin typeface="Corbel" pitchFamily="34" charset="0"/>
            </a:endParaRPr>
          </a:p>
          <a:p>
            <a:pPr lvl="1"/>
            <a:r>
              <a:rPr lang="en-US" altLang="el-GR" sz="1800" dirty="0">
                <a:latin typeface="Corbel" pitchFamily="34" charset="0"/>
              </a:rPr>
              <a:t>1/500-1/800 (0.2%) </a:t>
            </a:r>
            <a:r>
              <a:rPr lang="el-GR" altLang="el-GR" sz="1800" dirty="0">
                <a:latin typeface="Corbel" pitchFamily="34" charset="0"/>
              </a:rPr>
              <a:t>στο γενικό πληθυσμό</a:t>
            </a:r>
            <a:endParaRPr lang="en-US" altLang="el-GR" sz="1800" dirty="0">
              <a:latin typeface="Corbel" pitchFamily="34" charset="0"/>
            </a:endParaRPr>
          </a:p>
          <a:p>
            <a:pPr lvl="1"/>
            <a:r>
              <a:rPr lang="en-US" altLang="el-GR" sz="1800" dirty="0">
                <a:latin typeface="Corbel" pitchFamily="34" charset="0"/>
              </a:rPr>
              <a:t>1/50 (2%) </a:t>
            </a:r>
            <a:r>
              <a:rPr lang="el-GR" altLang="el-GR" sz="1800" dirty="0">
                <a:latin typeface="Corbel" pitchFamily="34" charset="0"/>
              </a:rPr>
              <a:t>στη φυλή ασκενάζυ</a:t>
            </a:r>
            <a:endParaRPr lang="en-US" altLang="el-GR" sz="1800" dirty="0">
              <a:latin typeface="Corbel" pitchFamily="34" charset="0"/>
            </a:endParaRPr>
          </a:p>
          <a:p>
            <a:r>
              <a:rPr lang="el-GR" altLang="el-GR" sz="1800" dirty="0">
                <a:latin typeface="Corbel" pitchFamily="34" charset="0"/>
              </a:rPr>
              <a:t>Διαφορετικές μεταλλάξεις εντοπίζονται σε διαφορετικούς πληθυσμούς</a:t>
            </a:r>
            <a:endParaRPr lang="en-US" altLang="el-GR" sz="1800" dirty="0">
              <a:latin typeface="Corbel" pitchFamily="34" charset="0"/>
            </a:endParaRPr>
          </a:p>
          <a:p>
            <a:pPr lvl="2"/>
            <a:endParaRPr lang="en-US" altLang="el-G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5" y="2982312"/>
            <a:ext cx="3197225" cy="2076064"/>
          </a:xfrm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3275856" y="6374513"/>
            <a:ext cx="56886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1200" dirty="0">
                <a:solidFill>
                  <a:schemeClr val="bg1"/>
                </a:solidFill>
                <a:latin typeface="Tahoma" pitchFamily="34" charset="0"/>
              </a:rPr>
              <a:t>Miki </a:t>
            </a:r>
            <a:r>
              <a:rPr lang="en-US" altLang="el-GR" sz="1200" i="1" dirty="0">
                <a:solidFill>
                  <a:schemeClr val="bg1"/>
                </a:solidFill>
                <a:latin typeface="Tahoma" pitchFamily="34" charset="0"/>
              </a:rPr>
              <a:t>et al</a:t>
            </a:r>
            <a:r>
              <a:rPr lang="en-US" altLang="el-GR" sz="1200" dirty="0">
                <a:solidFill>
                  <a:schemeClr val="bg1"/>
                </a:solidFill>
                <a:latin typeface="Tahoma" pitchFamily="34" charset="0"/>
              </a:rPr>
              <a:t>. </a:t>
            </a:r>
            <a:r>
              <a:rPr lang="en-US" altLang="el-GR" sz="1200" i="1" dirty="0">
                <a:solidFill>
                  <a:schemeClr val="bg1"/>
                </a:solidFill>
                <a:latin typeface="Tahoma" pitchFamily="34" charset="0"/>
              </a:rPr>
              <a:t>Science</a:t>
            </a:r>
            <a:r>
              <a:rPr lang="en-US" altLang="el-GR" sz="1200" dirty="0">
                <a:solidFill>
                  <a:schemeClr val="bg1"/>
                </a:solidFill>
                <a:latin typeface="Tahoma" pitchFamily="34" charset="0"/>
              </a:rPr>
              <a:t> 266: 66-71, 1994</a:t>
            </a:r>
            <a:r>
              <a:rPr lang="el-GR" altLang="el-GR" sz="1200" dirty="0">
                <a:solidFill>
                  <a:schemeClr val="bg1"/>
                </a:solidFill>
                <a:latin typeface="Tahoma" pitchFamily="34" charset="0"/>
              </a:rPr>
              <a:t>  </a:t>
            </a:r>
            <a:r>
              <a:rPr lang="en-US" altLang="el-GR" sz="1200" dirty="0">
                <a:solidFill>
                  <a:schemeClr val="bg1"/>
                </a:solidFill>
                <a:latin typeface="Tahoma" pitchFamily="34" charset="0"/>
              </a:rPr>
              <a:t>Wooster et al. </a:t>
            </a:r>
            <a:r>
              <a:rPr lang="en-US" altLang="el-GR" sz="1200" i="1" dirty="0">
                <a:solidFill>
                  <a:schemeClr val="bg1"/>
                </a:solidFill>
                <a:latin typeface="Tahoma" pitchFamily="34" charset="0"/>
              </a:rPr>
              <a:t>Nature</a:t>
            </a:r>
            <a:r>
              <a:rPr lang="en-US" altLang="el-GR" sz="1200" dirty="0">
                <a:solidFill>
                  <a:schemeClr val="bg1"/>
                </a:solidFill>
                <a:latin typeface="Tahoma" pitchFamily="34" charset="0"/>
              </a:rPr>
              <a:t>  378: 789-792, 1995.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97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50364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400" b="1" dirty="0">
                <a:effectLst/>
              </a:rPr>
              <a:t>Κληρονομικό σύνδρομο μαστού και ωοθηκών</a:t>
            </a:r>
            <a:endParaRPr lang="en-US" altLang="el-GR" sz="2400" b="1" dirty="0">
              <a:effectLst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300000"/>
              </a:lnSpc>
              <a:buFont typeface="Wingdings" pitchFamily="2" charset="2"/>
              <a:buChar char="q"/>
            </a:pPr>
            <a:r>
              <a:rPr lang="en-US" altLang="el-GR" sz="1600" dirty="0"/>
              <a:t>~90% </a:t>
            </a:r>
            <a:r>
              <a:rPr lang="el-GR" altLang="el-GR" sz="1600" dirty="0"/>
              <a:t>του κληρονομικού ωοθηκικού καρκίνου</a:t>
            </a:r>
            <a:endParaRPr lang="en-US" altLang="el-GR" sz="1600" dirty="0"/>
          </a:p>
          <a:p>
            <a:pPr>
              <a:lnSpc>
                <a:spcPct val="300000"/>
              </a:lnSpc>
              <a:buFont typeface="Wingdings" pitchFamily="2" charset="2"/>
              <a:buChar char="q"/>
            </a:pPr>
            <a:r>
              <a:rPr lang="en-US" altLang="el-GR" sz="1600" dirty="0"/>
              <a:t>30-70% </a:t>
            </a:r>
            <a:r>
              <a:rPr lang="el-GR" altLang="el-GR" sz="1600" dirty="0"/>
              <a:t>του κληρονομικού καρκίνου του μαστού</a:t>
            </a:r>
            <a:endParaRPr lang="en-US" altLang="el-GR" sz="1600" dirty="0"/>
          </a:p>
          <a:p>
            <a:pPr>
              <a:lnSpc>
                <a:spcPct val="300000"/>
              </a:lnSpc>
              <a:buFont typeface="Wingdings" pitchFamily="2" charset="2"/>
              <a:buChar char="q"/>
            </a:pPr>
            <a:r>
              <a:rPr lang="el-GR" altLang="el-GR" sz="1600" dirty="0"/>
              <a:t>Αυξημένο κίνδυνο εμφάνισης καρκίνου προστάτη </a:t>
            </a:r>
            <a:endParaRPr lang="en-US" altLang="el-GR" sz="1600" dirty="0"/>
          </a:p>
          <a:p>
            <a:pPr>
              <a:lnSpc>
                <a:spcPct val="300000"/>
              </a:lnSpc>
              <a:buFont typeface="Wingdings" pitchFamily="2" charset="2"/>
              <a:buChar char="q"/>
            </a:pPr>
            <a:r>
              <a:rPr lang="el-GR" altLang="el-GR" sz="1600" dirty="0"/>
              <a:t>Υπεύθυνα γονίδια </a:t>
            </a:r>
            <a:r>
              <a:rPr lang="en-US" altLang="el-GR" sz="1600" dirty="0"/>
              <a:t>:  BRCA1, BRCA2</a:t>
            </a:r>
            <a:endParaRPr lang="el-GR" altLang="el-GR" sz="1600" dirty="0"/>
          </a:p>
          <a:p>
            <a:pPr>
              <a:lnSpc>
                <a:spcPct val="300000"/>
              </a:lnSpc>
              <a:buFont typeface="Wingdings" pitchFamily="2" charset="2"/>
              <a:buChar char="q"/>
            </a:pPr>
            <a:r>
              <a:rPr lang="el-GR" altLang="el-GR" sz="1600" dirty="0"/>
              <a:t>Συχνά τριπλά αρνητικοί καρκίνοι του μαστού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98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830695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b="1" dirty="0">
                <a:effectLst/>
              </a:rPr>
              <a:t>Σύνδρομο κληρονομικού </a:t>
            </a:r>
            <a:br>
              <a:rPr lang="el-GR" sz="1800" b="1" dirty="0">
                <a:effectLst/>
              </a:rPr>
            </a:br>
            <a:r>
              <a:rPr lang="el-GR" sz="1800" b="1" dirty="0">
                <a:effectLst/>
              </a:rPr>
              <a:t>Καρκίνου μαστού /ωοθηκών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08298"/>
              </p:ext>
            </p:extLst>
          </p:nvPr>
        </p:nvGraphicFramePr>
        <p:xfrm>
          <a:off x="1943100" y="2133600"/>
          <a:ext cx="65913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88224" y="170080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Κίνδυνος (%) εμφάνισης νεοπλασμάτων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95F7-43F0-4E10-9297-F9B96736ED0E}" type="slidenum">
              <a:rPr lang="el-GR" smtClean="0"/>
              <a:pPr/>
              <a:t>99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84999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Ηλιοστάσιο">
  <a:themeElements>
    <a:clrScheme name="Ηλιοστάσιο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Ηλιοστάσιο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Συγκέντρωση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Δέμα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7178</TotalTime>
  <Words>5706</Words>
  <Application>Microsoft Office PowerPoint</Application>
  <PresentationFormat>Προβολή στην οθόνη (4:3)</PresentationFormat>
  <Paragraphs>660</Paragraphs>
  <Slides>114</Slides>
  <Notes>12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16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114</vt:i4>
      </vt:variant>
    </vt:vector>
  </HeadingPairs>
  <TitlesOfParts>
    <vt:vector size="133" baseType="lpstr">
      <vt:lpstr>Arial</vt:lpstr>
      <vt:lpstr>Arial Narrow</vt:lpstr>
      <vt:lpstr>Bahnschrift SemiBold</vt:lpstr>
      <vt:lpstr>Bahnschrift SemiBold SemiConden</vt:lpstr>
      <vt:lpstr>Baskerville Old Face</vt:lpstr>
      <vt:lpstr>Calibri</vt:lpstr>
      <vt:lpstr>Calibri Light</vt:lpstr>
      <vt:lpstr>Corbel</vt:lpstr>
      <vt:lpstr>Courier New</vt:lpstr>
      <vt:lpstr>Gill Sans MT</vt:lpstr>
      <vt:lpstr>Helvetica</vt:lpstr>
      <vt:lpstr>Palatino Linotype</vt:lpstr>
      <vt:lpstr>Tahoma</vt:lpstr>
      <vt:lpstr>Verdana</vt:lpstr>
      <vt:lpstr>Wingdings</vt:lpstr>
      <vt:lpstr>Wingdings 2</vt:lpstr>
      <vt:lpstr>Ηλιοστάσιο</vt:lpstr>
      <vt:lpstr>Θέμα του Office</vt:lpstr>
      <vt:lpstr>Δέμα</vt:lpstr>
      <vt:lpstr>ΑΝΘΡΩΠΙΝΟ ΓΟΝΙΔΙΩΜΑ &amp; ΚΑΡΚΙΝΟΓΕΝΕΣΗ </vt:lpstr>
      <vt:lpstr>ΓΕΝΕΤΙΚΟ ΥΛΙΚΟ</vt:lpstr>
      <vt:lpstr>Επανάληψη πειράματος από Avery&amp;McCarthy</vt:lpstr>
      <vt:lpstr>Τι είναι το DNA</vt:lpstr>
      <vt:lpstr>ΒΑΣΙΚΕΣ ΑΡΧΕΣ </vt:lpstr>
      <vt:lpstr>RNA</vt:lpstr>
      <vt:lpstr>Βασικοί τύποι </vt:lpstr>
      <vt:lpstr>Γενική δομή ενός υποθετικού γονιδίου</vt:lpstr>
      <vt:lpstr>Παρουσίαση του PowerPoint</vt:lpstr>
      <vt:lpstr>Σημαντικών-από ιατρικής πλευράς-γονιδίων</vt:lpstr>
      <vt:lpstr>Παρουσίαση του PowerPoint</vt:lpstr>
      <vt:lpstr>ΓΟΝΙΔΙΟ &amp; ΓΟΝΙΔΙΩΜΑ</vt:lpstr>
      <vt:lpstr>Γονιδίωμα</vt:lpstr>
      <vt:lpstr>Γονιδίωμα</vt:lpstr>
      <vt:lpstr>Μendel</vt:lpstr>
      <vt:lpstr>Παρουσίαση του PowerPoint</vt:lpstr>
      <vt:lpstr>Παρουσίαση του PowerPoint</vt:lpstr>
      <vt:lpstr>Μεταλλάξεις</vt:lpstr>
      <vt:lpstr>Ανθρώπινο γονιδίωμα</vt:lpstr>
      <vt:lpstr>Το γονιδίωμα περιέχει αλληλουχίες που μεταγράφονται αλλά δεν μεταφράζονται</vt:lpstr>
      <vt:lpstr> Το γονιδίωμα περιέχει αλληλουχίες που μεταγράφονται αλλά δεν μεταφράζονται</vt:lpstr>
      <vt:lpstr>Γονιδίωμα και ποικιλομορφία</vt:lpstr>
      <vt:lpstr>Ουδέτερες μεταλλάξεις</vt:lpstr>
      <vt:lpstr>Ουδέτερες μεταλλάξεις</vt:lpstr>
      <vt:lpstr>Το πρόγραμμα χαρτογράφησης του γονιδιώματος  του ανθρώπου  </vt:lpstr>
      <vt:lpstr>Tι έχουμε μάθει από την αλληλούχησης  του ανθρώπινου γονιδιώματος</vt:lpstr>
      <vt:lpstr>Χαρτογράφηση </vt:lpstr>
      <vt:lpstr>Παρουσίαση του PowerPoint</vt:lpstr>
      <vt:lpstr>Χαρτογράφηση</vt:lpstr>
      <vt:lpstr>Χαρτογράφηση </vt:lpstr>
      <vt:lpstr>Καρυότυπος</vt:lpstr>
      <vt:lpstr>Μεταλλάξεις</vt:lpstr>
      <vt:lpstr>Gene amplification </vt:lpstr>
      <vt:lpstr>Παρουσίαση του PowerPoint</vt:lpstr>
      <vt:lpstr>Παρουσίαση του PowerPoint</vt:lpstr>
      <vt:lpstr>Παρουσίαση του PowerPoint</vt:lpstr>
      <vt:lpstr>Διαφορά ανάμεσα σε γενετικές μεταλλάξεις (germline) και σωματικές(somatic) μεταλλάξεις</vt:lpstr>
      <vt:lpstr>Παρουσίαση του PowerPoint</vt:lpstr>
      <vt:lpstr>Σύνδρομα κληρονομικής προδιάθεσης</vt:lpstr>
      <vt:lpstr>SNPs</vt:lpstr>
      <vt:lpstr>CNVs</vt:lpstr>
      <vt:lpstr>Λειτουργική γονιδιωματική</vt:lpstr>
      <vt:lpstr>Περίπου το 97,5% του γονιδιώματος είναι «JUNK»</vt:lpstr>
      <vt:lpstr>Genomic Medicine</vt:lpstr>
      <vt:lpstr>Καρκινικός φαινότυπος</vt:lpstr>
      <vt:lpstr>Sustaining proliferative signaling</vt:lpstr>
      <vt:lpstr>Mechanisms of Contact Inhibition and Its Evasion</vt:lpstr>
      <vt:lpstr>Mechanisms of Contact Inhibition and Its Evasion </vt:lpstr>
      <vt:lpstr>Παρουσίαση του PowerPoint</vt:lpstr>
      <vt:lpstr>Inducing Angiogenesis </vt:lpstr>
      <vt:lpstr>Παρουσίαση του PowerPoint</vt:lpstr>
      <vt:lpstr>Activating Invasion and Metastasis</vt:lpstr>
      <vt:lpstr>Παρουσίαση του PowerPoint</vt:lpstr>
      <vt:lpstr>Genome Instability and Mutation</vt:lpstr>
      <vt:lpstr>Genome Instability and Mutation</vt:lpstr>
      <vt:lpstr>Genome Instability and Mutation</vt:lpstr>
      <vt:lpstr>Reprogramming Energy Metabolism</vt:lpstr>
      <vt:lpstr>Παρουσίαση του PowerPoint</vt:lpstr>
      <vt:lpstr>Μοριακη- ΓΕΝΕΤΙΚΗ βΑΣΗ</vt:lpstr>
      <vt:lpstr>Μονοπάτι p53</vt:lpstr>
      <vt:lpstr>Παρουσίαση του PowerPoint</vt:lpstr>
      <vt:lpstr>EGFR gene</vt:lpstr>
      <vt:lpstr>EGFR mutation</vt:lpstr>
      <vt:lpstr>Παρουσίαση του PowerPoint</vt:lpstr>
      <vt:lpstr>Παρουσίαση του PowerPoint</vt:lpstr>
      <vt:lpstr>Common and Rare EGFR Mutations </vt:lpstr>
      <vt:lpstr>Diagnostic approaches</vt:lpstr>
      <vt:lpstr>EGFR T790M</vt:lpstr>
      <vt:lpstr>Παρουσίαση του PowerPoint</vt:lpstr>
      <vt:lpstr>Παρουσίαση του PowerPoint</vt:lpstr>
      <vt:lpstr>Παρουσίαση του PowerPoint</vt:lpstr>
      <vt:lpstr>ros1</vt:lpstr>
      <vt:lpstr>Παρουσίαση του PowerPoint</vt:lpstr>
      <vt:lpstr>Παρουσίαση του PowerPoint</vt:lpstr>
      <vt:lpstr>Ros1 (fish)</vt:lpstr>
      <vt:lpstr>Παρουσίαση του PowerPoint</vt:lpstr>
      <vt:lpstr>Is the IHC the right method for ROS1 analysis?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Testing Strategies</vt:lpstr>
      <vt:lpstr>Παρουσίαση του PowerPoint</vt:lpstr>
      <vt:lpstr>Next Generation Sequencing Assays (NGS)</vt:lpstr>
      <vt:lpstr>Παρουσίαση του PowerPoint</vt:lpstr>
      <vt:lpstr>Παρουσίαση του PowerPoint</vt:lpstr>
      <vt:lpstr>Clinical Implications</vt:lpstr>
      <vt:lpstr>Παρουσίαση του PowerPoint</vt:lpstr>
      <vt:lpstr>Παρουσίαση του PowerPoint</vt:lpstr>
      <vt:lpstr>ΠΟΤΕ BRCA?</vt:lpstr>
      <vt:lpstr>BRCA TESTING </vt:lpstr>
      <vt:lpstr>BRCA Deletion/Duplication Results: Νέες τεχνικές</vt:lpstr>
      <vt:lpstr>Παρουσίαση του PowerPoint</vt:lpstr>
      <vt:lpstr>Καρκίνος του μαστού και ωοθηκών</vt:lpstr>
      <vt:lpstr>BRCA γονίδια</vt:lpstr>
      <vt:lpstr>Κληρονομικό σύνδρομο μαστού και ωοθηκών</vt:lpstr>
      <vt:lpstr>Σύνδρομο κληρονομικού  Καρκίνου μαστού /ωοθηκών</vt:lpstr>
      <vt:lpstr>Γονίδια σχετιζόμενα με τον καρκίνο μαστού &amp; ωοθηκών</vt:lpstr>
      <vt:lpstr>Μετάλλαξη-BRCA γονίδια</vt:lpstr>
      <vt:lpstr>Μεταλλάξεις στα γονίδια BRCA1 &amp; BRCA2 εξηγούν μόνο ένα ποσοστό των περιπτώσεων μαστού/ωοθηκών</vt:lpstr>
      <vt:lpstr>Διαδικασία γενετικής συμβουλευτικής</vt:lpstr>
      <vt:lpstr>Πληροφορίες ατομικού αναμνηστικού </vt:lpstr>
      <vt:lpstr>Λήψη οικογενειακού ιστορικού</vt:lpstr>
      <vt:lpstr>Στρατηγική γονιδιακού ελέγχου</vt:lpstr>
      <vt:lpstr>Μαθηματικά μοντέλα  Πιθανότητα φορείας μεταλλάξεων </vt:lpstr>
      <vt:lpstr>Πώς διενεργείται ο Γονιδιακός έλεγχος;</vt:lpstr>
      <vt:lpstr>Μέθοδος</vt:lpstr>
      <vt:lpstr>Γονιδιακός έλεγχος Που;</vt:lpstr>
      <vt:lpstr>Γονιδιακός έλεγχος Γιατί;</vt:lpstr>
      <vt:lpstr>Αποτελέσματα γονιδιακού ελέγχου</vt:lpstr>
      <vt:lpstr>Conclusions 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ΑΝΘΡΩΠΙΝΟ ΓΟΝΙΔΙΩΜΑ &amp; ΚΑΡΚΙΝΟΓΕΝΕΣΗ</dc:title>
  <dc:creator>ClinicalTrials</dc:creator>
  <cp:lastModifiedBy>anastasiagew107@gmail.com</cp:lastModifiedBy>
  <cp:revision>243</cp:revision>
  <dcterms:created xsi:type="dcterms:W3CDTF">2023-04-27T10:02:21Z</dcterms:created>
  <dcterms:modified xsi:type="dcterms:W3CDTF">2024-05-17T11:58:32Z</dcterms:modified>
</cp:coreProperties>
</file>