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95" r:id="rId4"/>
    <p:sldId id="257" r:id="rId5"/>
    <p:sldId id="267" r:id="rId6"/>
    <p:sldId id="268" r:id="rId7"/>
    <p:sldId id="273" r:id="rId8"/>
    <p:sldId id="281" r:id="rId9"/>
    <p:sldId id="259" r:id="rId10"/>
    <p:sldId id="262" r:id="rId11"/>
    <p:sldId id="265" r:id="rId12"/>
    <p:sldId id="271" r:id="rId13"/>
    <p:sldId id="272" r:id="rId14"/>
    <p:sldId id="270" r:id="rId15"/>
    <p:sldId id="275" r:id="rId16"/>
    <p:sldId id="276" r:id="rId17"/>
    <p:sldId id="277" r:id="rId18"/>
    <p:sldId id="278" r:id="rId19"/>
    <p:sldId id="298" r:id="rId20"/>
    <p:sldId id="279" r:id="rId21"/>
    <p:sldId id="280" r:id="rId22"/>
    <p:sldId id="288" r:id="rId23"/>
    <p:sldId id="287" r:id="rId24"/>
    <p:sldId id="274" r:id="rId25"/>
    <p:sldId id="289" r:id="rId26"/>
    <p:sldId id="290" r:id="rId27"/>
    <p:sldId id="293" r:id="rId28"/>
    <p:sldId id="294" r:id="rId29"/>
    <p:sldId id="2146847553" r:id="rId30"/>
    <p:sldId id="261" r:id="rId31"/>
    <p:sldId id="2146847549" r:id="rId32"/>
    <p:sldId id="260" r:id="rId33"/>
    <p:sldId id="263" r:id="rId34"/>
    <p:sldId id="2146847550" r:id="rId35"/>
    <p:sldId id="2146847551" r:id="rId36"/>
    <p:sldId id="2146847552" r:id="rId37"/>
    <p:sldId id="214684754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15"/>
    <p:restoredTop sz="96327"/>
  </p:normalViewPr>
  <p:slideViewPr>
    <p:cSldViewPr snapToGrid="0">
      <p:cViewPr varScale="1">
        <p:scale>
          <a:sx n="104" d="100"/>
          <a:sy n="104" d="100"/>
        </p:scale>
        <p:origin x="208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61C9A-6650-0C4F-AFD0-1361113C72F7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AF41-E71B-294C-8B57-E95EEBAEFB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7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9EA55-9948-B74D-8FF0-4C96953BF0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0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3E419-9706-8A05-FB6E-21BAEF5AA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B57BE-2415-0D66-8353-34D65E7B9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F4E5B-5F44-5C00-EB3C-62833820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ABE1A-0C99-50C9-DD66-62C685E5A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FC791-9C01-995B-C481-22AB66063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3E7B2-5E3D-1A86-C75B-6CE24873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ED661-72D2-4941-4BCA-AA883C20E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18330-803B-F6E1-C127-F955545D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4B0D8-3822-191E-CA55-9D2A5E4D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E1DAC-4009-1849-4182-17EB2896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2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82472F-F1EC-9CB0-FF0F-89010DFDD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C3444-EFFC-EB94-8A72-EF3709AB5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F942B-3AB6-6C46-F7AA-8411897C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9C831-1FA5-BBB8-83F8-5F877738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28CF4-F05E-EA0D-473E-2B8704B0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85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B742C25-F858-4D21-BD8D-AB4BBB9DB8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8761"/>
            <a:ext cx="2673350" cy="9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82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4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133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3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53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42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06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122F-8E03-1566-E1C4-75C2104B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A6D68-D20D-E312-04A9-323E0B4C9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59A79-336C-961B-3BE5-167E75908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0831-A490-CDF7-1451-70C6B880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14DDE-C6F7-B348-47A0-AE2B635A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3EDF-57C9-2999-1745-95FB5994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E6CFE-9531-388F-EC48-8D20233C6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F4F27-CE88-C936-40E3-862945C8E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7E95C-6F54-9192-5EDA-2A867A00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782DC-0AD3-6D91-FCA4-CF5E6E16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5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3DAE-7DF4-39AE-F47C-7835B728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2FA46-ED20-4319-1C63-CF0EC31E2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2B970-3DDE-1B18-EAE6-7B42092C8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6F281-E216-A04E-930C-BADB6140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8E950-523D-1177-CBCD-304839ED6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7C90-D472-AE3D-211B-08ED015A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6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9FA8-8D55-CB96-42E7-28CFEDE7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BB5DD-8F11-AC43-1F86-C6AAA097B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24B7F-DBBD-B162-D4D6-7DE641515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0A3F3-8B8E-E5E9-E039-27C51F074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855C4-EE64-CD93-688D-9E8F33CE0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C27F2-9DB3-B502-4DB3-3D00E7A0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C67F0-DFE3-2131-A29D-8C767413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66A76C-C258-9DB8-D7B5-16D36C94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7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043F-ADBB-EDD2-F9BE-30C21AE9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355EA-EA3E-30CC-1650-2E9A8548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51D08-9C1D-B1C7-1561-C923C6FA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353EF-378D-B7B4-19DF-EB8D4BC9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5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D9C7F-CB02-48C1-3255-99B4FEC9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B5F637-0164-A9DF-B966-ADE00299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8E80F-3CFC-DCE8-9DD3-2305AEF5E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4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497F-70B3-DA18-D38D-22D7D5E2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2EC28-82A3-CD57-4DE8-13CEA83C7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2FC47-2619-96CD-C3C6-30156F014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E8AFF-25EF-8E00-3390-9049624F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6DEA3-0CE8-A827-2415-B822A56F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0FCED-AE66-CA0C-9547-1AC7133A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5563-B6F9-A2F5-88BC-1F3CD8F3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C7863-A770-6DDA-3CB8-8CFC52AD4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CBF0A-AA24-563F-1A41-D4A9177AE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C806D-987D-260F-B522-F338AAFA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93341-CFBB-1694-F07C-2E47FB10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02D06-5547-D625-0963-CF65245C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DFD590-A1C5-256A-3445-23A64EB6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F8241-7D62-BE49-3DE3-6E370CEE7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D8B2B-ACB9-B3DF-EB16-7F85A694B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1A57D-D64C-2B47-8C1D-B8D07618CC1C}" type="datetimeFigureOut">
              <a:rPr lang="en-US" smtClean="0"/>
              <a:pPr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BD7CB-3FF6-7925-183B-5FC7FB585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C782F-FFE4-CB26-79B4-B99BFAC04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93499-F4B4-1047-9203-B6BD57121F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5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.png"/><Relationship Id="rId21" Type="http://schemas.openxmlformats.org/officeDocument/2006/relationships/image" Target="../media/image42.png"/><Relationship Id="rId42" Type="http://schemas.openxmlformats.org/officeDocument/2006/relationships/image" Target="../media/image63.png"/><Relationship Id="rId47" Type="http://schemas.openxmlformats.org/officeDocument/2006/relationships/image" Target="../media/image68.png"/><Relationship Id="rId63" Type="http://schemas.openxmlformats.org/officeDocument/2006/relationships/image" Target="../media/image84.png"/><Relationship Id="rId68" Type="http://schemas.openxmlformats.org/officeDocument/2006/relationships/image" Target="../media/image89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9" Type="http://schemas.openxmlformats.org/officeDocument/2006/relationships/image" Target="../media/image50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45" Type="http://schemas.openxmlformats.org/officeDocument/2006/relationships/image" Target="../media/image66.png"/><Relationship Id="rId53" Type="http://schemas.openxmlformats.org/officeDocument/2006/relationships/image" Target="../media/image74.png"/><Relationship Id="rId58" Type="http://schemas.openxmlformats.org/officeDocument/2006/relationships/image" Target="../media/image79.png"/><Relationship Id="rId66" Type="http://schemas.openxmlformats.org/officeDocument/2006/relationships/image" Target="../media/image87.png"/><Relationship Id="rId74" Type="http://schemas.openxmlformats.org/officeDocument/2006/relationships/image" Target="../media/image95.png"/><Relationship Id="rId5" Type="http://schemas.openxmlformats.org/officeDocument/2006/relationships/image" Target="../media/image26.png"/><Relationship Id="rId61" Type="http://schemas.openxmlformats.org/officeDocument/2006/relationships/image" Target="../media/image82.png"/><Relationship Id="rId19" Type="http://schemas.openxmlformats.org/officeDocument/2006/relationships/image" Target="../media/image4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48" Type="http://schemas.openxmlformats.org/officeDocument/2006/relationships/image" Target="../media/image69.png"/><Relationship Id="rId56" Type="http://schemas.openxmlformats.org/officeDocument/2006/relationships/image" Target="../media/image77.png"/><Relationship Id="rId64" Type="http://schemas.openxmlformats.org/officeDocument/2006/relationships/image" Target="../media/image85.png"/><Relationship Id="rId69" Type="http://schemas.openxmlformats.org/officeDocument/2006/relationships/image" Target="../media/image90.png"/><Relationship Id="rId8" Type="http://schemas.openxmlformats.org/officeDocument/2006/relationships/image" Target="../media/image29.png"/><Relationship Id="rId51" Type="http://schemas.openxmlformats.org/officeDocument/2006/relationships/image" Target="../media/image72.png"/><Relationship Id="rId72" Type="http://schemas.openxmlformats.org/officeDocument/2006/relationships/image" Target="../media/image93.png"/><Relationship Id="rId3" Type="http://schemas.openxmlformats.org/officeDocument/2006/relationships/image" Target="../media/image24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7.png"/><Relationship Id="rId59" Type="http://schemas.openxmlformats.org/officeDocument/2006/relationships/image" Target="../media/image80.png"/><Relationship Id="rId67" Type="http://schemas.openxmlformats.org/officeDocument/2006/relationships/image" Target="../media/image88.png"/><Relationship Id="rId20" Type="http://schemas.openxmlformats.org/officeDocument/2006/relationships/image" Target="../media/image41.png"/><Relationship Id="rId41" Type="http://schemas.openxmlformats.org/officeDocument/2006/relationships/image" Target="../media/image62.png"/><Relationship Id="rId54" Type="http://schemas.openxmlformats.org/officeDocument/2006/relationships/image" Target="../media/image75.png"/><Relationship Id="rId62" Type="http://schemas.openxmlformats.org/officeDocument/2006/relationships/image" Target="../media/image83.png"/><Relationship Id="rId70" Type="http://schemas.openxmlformats.org/officeDocument/2006/relationships/image" Target="../media/image91.png"/><Relationship Id="rId7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49" Type="http://schemas.openxmlformats.org/officeDocument/2006/relationships/image" Target="../media/image70.png"/><Relationship Id="rId57" Type="http://schemas.openxmlformats.org/officeDocument/2006/relationships/image" Target="../media/image78.png"/><Relationship Id="rId10" Type="http://schemas.openxmlformats.org/officeDocument/2006/relationships/image" Target="../media/image31.png"/><Relationship Id="rId31" Type="http://schemas.openxmlformats.org/officeDocument/2006/relationships/image" Target="../media/image52.png"/><Relationship Id="rId44" Type="http://schemas.openxmlformats.org/officeDocument/2006/relationships/image" Target="../media/image65.png"/><Relationship Id="rId52" Type="http://schemas.openxmlformats.org/officeDocument/2006/relationships/image" Target="../media/image73.png"/><Relationship Id="rId60" Type="http://schemas.openxmlformats.org/officeDocument/2006/relationships/image" Target="../media/image81.png"/><Relationship Id="rId65" Type="http://schemas.openxmlformats.org/officeDocument/2006/relationships/image" Target="../media/image86.png"/><Relationship Id="rId73" Type="http://schemas.openxmlformats.org/officeDocument/2006/relationships/image" Target="../media/image94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9" Type="http://schemas.openxmlformats.org/officeDocument/2006/relationships/image" Target="../media/image60.png"/><Relationship Id="rId34" Type="http://schemas.openxmlformats.org/officeDocument/2006/relationships/image" Target="../media/image55.png"/><Relationship Id="rId50" Type="http://schemas.openxmlformats.org/officeDocument/2006/relationships/image" Target="../media/image71.png"/><Relationship Id="rId55" Type="http://schemas.openxmlformats.org/officeDocument/2006/relationships/image" Target="../media/image76.png"/><Relationship Id="rId7" Type="http://schemas.openxmlformats.org/officeDocument/2006/relationships/image" Target="../media/image28.png"/><Relationship Id="rId71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65C1-25FD-90FF-38C9-D5DBEAEFB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b="1" dirty="0">
                <a:latin typeface="+mn-lt"/>
              </a:rPr>
              <a:t>Head and neck cancer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Skin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2DE58-0B02-FB6D-EF9B-94ECF49C8D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i="1" dirty="0" err="1"/>
              <a:t>Ioannis</a:t>
            </a:r>
            <a:r>
              <a:rPr lang="en-US" sz="2000" i="1" dirty="0"/>
              <a:t> </a:t>
            </a:r>
            <a:r>
              <a:rPr lang="en-US" sz="2000" i="1" dirty="0" err="1"/>
              <a:t>Vathiotis</a:t>
            </a:r>
            <a:r>
              <a:rPr lang="en-US" sz="2000" i="1" dirty="0"/>
              <a:t> MD</a:t>
            </a:r>
            <a:r>
              <a:rPr lang="en-US" sz="2000" i="1"/>
              <a:t>, MSc, PhD</a:t>
            </a:r>
            <a:endParaRPr lang="en-US" sz="2000" i="1" dirty="0"/>
          </a:p>
          <a:p>
            <a:pPr algn="l"/>
            <a:r>
              <a:rPr lang="en-US" sz="2000" i="1" dirty="0"/>
              <a:t>Medical Oncologist</a:t>
            </a:r>
          </a:p>
          <a:p>
            <a:pPr algn="l"/>
            <a:r>
              <a:rPr lang="en-US" sz="2000" i="1" dirty="0"/>
              <a:t>Third Department of Internal Medicine, </a:t>
            </a:r>
            <a:r>
              <a:rPr lang="en-US" sz="2000" i="1" dirty="0" err="1"/>
              <a:t>Sotiria</a:t>
            </a:r>
            <a:r>
              <a:rPr lang="en-US" sz="2000" i="1" dirty="0"/>
              <a:t> Hospital for Chest Diseases, NKUA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1967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87ED38F-D2E0-489C-73C7-9A4B6063E455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Time-varying survival effects for HNSCC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4899F-EB99-955C-3968-79F1EC0E5FD3}"/>
              </a:ext>
            </a:extLst>
          </p:cNvPr>
          <p:cNvSpPr txBox="1"/>
          <p:nvPr/>
        </p:nvSpPr>
        <p:spPr>
          <a:xfrm>
            <a:off x="7772400" y="6604084"/>
            <a:ext cx="441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Pulte et al. 2010; Brouwer et</a:t>
            </a:r>
            <a:r>
              <a:rPr lang="en-US" sz="105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pic>
        <p:nvPicPr>
          <p:cNvPr id="10" name="Picture 9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6D665CEA-4F85-AE13-D7CF-886DD65B8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293" y="1187309"/>
            <a:ext cx="8429413" cy="5231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75162D-2C07-71B8-0F6F-534B07F3717A}"/>
              </a:ext>
            </a:extLst>
          </p:cNvPr>
          <p:cNvSpPr txBox="1"/>
          <p:nvPr/>
        </p:nvSpPr>
        <p:spPr>
          <a:xfrm>
            <a:off x="1881293" y="6407876"/>
            <a:ext cx="8429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5-year OS: 55% (1992–1996) &gt; 66% (2002–2006)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61890"/>
            <a:ext cx="9428479" cy="124820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Clinical presentation depends on the anatomical site and etiology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9DA4A7BA-A0A5-7A73-FCBF-2003BA78347A}"/>
              </a:ext>
            </a:extLst>
          </p:cNvPr>
          <p:cNvSpPr txBox="1"/>
          <p:nvPr/>
        </p:nvSpPr>
        <p:spPr>
          <a:xfrm>
            <a:off x="714586" y="1513802"/>
            <a:ext cx="9428479" cy="5344198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Oral cavity: Non-healing mouth sore or ulcer – early stage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HPV- Oropharynx/hypopharynx: dysphagia, odynophagia, otalgia – late stage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HPV+ Oropharynx: neck mass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Larynx: hoarseness, dyspnea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Nasopharynx: neck mass, unilateral nasal obstruction, epistaxis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70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cs typeface="Arial" panose="020B0604020202020204" pitchFamily="34" charset="0"/>
              </a:rPr>
              <a:t>Johnson et</a:t>
            </a:r>
            <a:r>
              <a:rPr lang="en-US" sz="1050" spc="7" dirty="0">
                <a:cs typeface="Arial" panose="020B0604020202020204" pitchFamily="34" charset="0"/>
              </a:rPr>
              <a:t> </a:t>
            </a:r>
            <a:r>
              <a:rPr lang="en-US" sz="1050" spc="-7" dirty="0">
                <a:cs typeface="Arial" panose="020B0604020202020204" pitchFamily="34" charset="0"/>
              </a:rPr>
              <a:t>al.</a:t>
            </a:r>
            <a:r>
              <a:rPr lang="en-US" sz="1050" spc="-13" dirty="0">
                <a:cs typeface="Arial" panose="020B0604020202020204" pitchFamily="34" charset="0"/>
              </a:rPr>
              <a:t> </a:t>
            </a:r>
            <a:r>
              <a:rPr lang="en-US" sz="1050" dirty="0">
                <a:cs typeface="Arial" panose="020B0604020202020204" pitchFamily="34" charset="0"/>
              </a:rPr>
              <a:t>2020; Taberna et al. 2017 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9DA4A7BA-A0A5-7A73-FCBF-2003BA78347A}"/>
              </a:ext>
            </a:extLst>
          </p:cNvPr>
          <p:cNvSpPr txBox="1"/>
          <p:nvPr/>
        </p:nvSpPr>
        <p:spPr>
          <a:xfrm>
            <a:off x="714587" y="1125888"/>
            <a:ext cx="4388345" cy="5605808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dirty="0">
                <a:cs typeface="Arial" panose="020B0604020202020204" pitchFamily="34" charset="0"/>
              </a:rPr>
              <a:t>Biopsy of the primary tumor and/or neck mass: FNA &gt; excisional (non-diagnostic, unknown primary site, concurrent non-cervical lymphadenopathy)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dirty="0">
              <a:cs typeface="Arial" panose="020B060402020202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dirty="0">
                <a:cs typeface="Arial" panose="020B0604020202020204" pitchFamily="34" charset="0"/>
              </a:rPr>
              <a:t>Routine H&amp;E is adequate for diagnosis: </a:t>
            </a:r>
            <a:r>
              <a:rPr lang="en-US" b="1" dirty="0">
                <a:cs typeface="Arial" panose="020B0604020202020204" pitchFamily="34" charset="0"/>
              </a:rPr>
              <a:t>&gt;90% squamous cell carcinoma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dirty="0">
              <a:cs typeface="Arial" panose="020B060402020202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IHC for poorly differentiated/basaloid tumors: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PanCK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, CK5/6, p63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b="1" dirty="0">
                <a:solidFill>
                  <a:srgbClr val="222222"/>
                </a:solidFill>
                <a:cs typeface="Arial" panose="020B0604020202020204" pitchFamily="34" charset="0"/>
              </a:rPr>
              <a:t>HPV testing for all oropharyngeal and unknown primary tumors</a:t>
            </a:r>
            <a:r>
              <a:rPr lang="en-US" dirty="0">
                <a:solidFill>
                  <a:srgbClr val="222222"/>
                </a:solidFill>
                <a:cs typeface="Arial" panose="020B0604020202020204" pitchFamily="34" charset="0"/>
              </a:rPr>
              <a:t>: </a:t>
            </a:r>
            <a:r>
              <a:rPr lang="en-US" i="0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p16</a:t>
            </a:r>
            <a:r>
              <a:rPr lang="en-US" i="0" u="none" strike="noStrike" baseline="3000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INK4A </a:t>
            </a:r>
            <a:r>
              <a:rPr lang="en-US" i="0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(diffuse nuclear and cytoplasmic staining in &gt;70% of tumor cells) - is not a direct measure of HPV infection, </a:t>
            </a:r>
            <a:r>
              <a:rPr lang="en-US" b="0" i="1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E6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 and </a:t>
            </a:r>
            <a:r>
              <a:rPr lang="en-US" b="0" i="1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E7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 mRNA (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rtPCR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), HPV DNA (PCR, ISH)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ink, child art, art&#10;&#10;Description automatically generated">
            <a:extLst>
              <a:ext uri="{FF2B5EF4-FFF2-40B4-BE49-F238E27FC236}">
                <a16:creationId xmlns:a16="http://schemas.microsoft.com/office/drawing/2014/main" id="{30C0F68D-4566-15FA-15C9-4754D4A87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926" y="493237"/>
            <a:ext cx="655566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10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2E46525-A555-651D-C237-7DBDF95BE79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Mandal et al. 2016; </a:t>
            </a:r>
            <a:r>
              <a:rPr lang="en-US" sz="1050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Partlova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2015; Ward et al. 2014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B19B228-1C62-0EF2-A8FE-D84EFF668D30}"/>
              </a:ext>
            </a:extLst>
          </p:cNvPr>
          <p:cNvSpPr txBox="1"/>
          <p:nvPr/>
        </p:nvSpPr>
        <p:spPr>
          <a:xfrm>
            <a:off x="714587" y="1125888"/>
            <a:ext cx="6424149" cy="5226217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cs typeface="Arial" panose="020B0604020202020204" pitchFamily="34" charset="0"/>
              </a:rPr>
              <a:t>Highly immunosuppressive</a:t>
            </a:r>
          </a:p>
          <a:p>
            <a:pPr marL="358986" indent="-342900">
              <a:spcBef>
                <a:spcPts val="993"/>
              </a:spcBef>
              <a:buFont typeface="Arial" panose="020B0604020202020204" pitchFamily="34" charset="0"/>
              <a:buChar char="•"/>
              <a:tabLst>
                <a:tab pos="359824" algn="l"/>
                <a:tab pos="360671" algn="l"/>
              </a:tabLst>
            </a:pPr>
            <a:r>
              <a:rPr lang="en-US" sz="2000" dirty="0">
                <a:cs typeface="Arial" panose="020B0604020202020204" pitchFamily="34" charset="0"/>
              </a:rPr>
              <a:t>T</a:t>
            </a:r>
            <a:r>
              <a:rPr lang="en-US" sz="2000" baseline="-25000" dirty="0">
                <a:cs typeface="Arial" panose="020B0604020202020204" pitchFamily="34" charset="0"/>
              </a:rPr>
              <a:t>eff</a:t>
            </a:r>
            <a:r>
              <a:rPr lang="en-US" sz="2000" dirty="0">
                <a:cs typeface="Arial" panose="020B0604020202020204" pitchFamily="34" charset="0"/>
              </a:rPr>
              <a:t>, NK cells vs T</a:t>
            </a:r>
            <a:r>
              <a:rPr lang="en-US" sz="2000" baseline="-25000" dirty="0">
                <a:cs typeface="Arial" panose="020B0604020202020204" pitchFamily="34" charset="0"/>
              </a:rPr>
              <a:t>reg</a:t>
            </a:r>
            <a:r>
              <a:rPr lang="en-US" sz="2000" dirty="0">
                <a:cs typeface="Arial" panose="020B0604020202020204" pitchFamily="34" charset="0"/>
              </a:rPr>
              <a:t>, MDSCs and M2 macrophages</a:t>
            </a:r>
          </a:p>
          <a:p>
            <a:pPr marL="358986" indent="-342900">
              <a:spcBef>
                <a:spcPts val="993"/>
              </a:spcBef>
              <a:buFont typeface="Arial" panose="020B0604020202020204" pitchFamily="34" charset="0"/>
              <a:buChar char="•"/>
              <a:tabLst>
                <a:tab pos="359824" algn="l"/>
                <a:tab pos="360671" algn="l"/>
              </a:tabLst>
            </a:pPr>
            <a:r>
              <a:rPr lang="en-US" sz="2000" dirty="0">
                <a:cs typeface="Arial" panose="020B0604020202020204" pitchFamily="34" charset="0"/>
              </a:rPr>
              <a:t>Growth factors and cytokines (IL-10, TGF</a:t>
            </a:r>
            <a:r>
              <a:rPr lang="el-GR" sz="2000" dirty="0">
                <a:cs typeface="Arial" panose="020B0604020202020204" pitchFamily="34" charset="0"/>
              </a:rPr>
              <a:t>β)</a:t>
            </a:r>
          </a:p>
          <a:p>
            <a:pPr marL="358986" indent="-342900">
              <a:spcBef>
                <a:spcPts val="993"/>
              </a:spcBef>
              <a:buFont typeface="Arial" panose="020B0604020202020204" pitchFamily="34" charset="0"/>
              <a:buChar char="•"/>
              <a:tabLst>
                <a:tab pos="359824" algn="l"/>
                <a:tab pos="360671" algn="l"/>
              </a:tabLst>
            </a:pPr>
            <a:r>
              <a:rPr lang="en-US" sz="2000" dirty="0">
                <a:cs typeface="Arial" panose="020B0604020202020204" pitchFamily="34" charset="0"/>
              </a:rPr>
              <a:t>Decreased HLA and defects in antigen processing</a:t>
            </a:r>
          </a:p>
          <a:p>
            <a:pPr marL="358986" indent="-342900">
              <a:spcBef>
                <a:spcPts val="993"/>
              </a:spcBef>
              <a:buFont typeface="Arial" panose="020B0604020202020204" pitchFamily="34" charset="0"/>
              <a:buChar char="•"/>
              <a:tabLst>
                <a:tab pos="359824" algn="l"/>
                <a:tab pos="360671" algn="l"/>
              </a:tabLst>
            </a:pPr>
            <a:r>
              <a:rPr lang="en-US" sz="2000" dirty="0">
                <a:cs typeface="Arial" panose="020B0604020202020204" pitchFamily="34" charset="0"/>
              </a:rPr>
              <a:t>Upregulation of PD-L1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cs typeface="Arial" panose="020B060402020202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cs typeface="Arial" panose="020B0604020202020204" pitchFamily="34" charset="0"/>
              </a:rPr>
              <a:t>Hypoxia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cs typeface="Arial" panose="020B060402020202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cs typeface="Arial" panose="020B0604020202020204" pitchFamily="34" charset="0"/>
              </a:rPr>
              <a:t>Oral microbiota?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cs typeface="Arial" panose="020B060402020202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b="1" dirty="0">
                <a:cs typeface="Arial" panose="020B0604020202020204" pitchFamily="34" charset="0"/>
              </a:rPr>
              <a:t>Differences between HPV+ and HPV- disease</a:t>
            </a:r>
          </a:p>
        </p:txBody>
      </p:sp>
      <p:pic>
        <p:nvPicPr>
          <p:cNvPr id="5" name="Picture 4" descr="A picture containing diagram, plan, text, parallel&#10;&#10;Description automatically generated">
            <a:extLst>
              <a:ext uri="{FF2B5EF4-FFF2-40B4-BE49-F238E27FC236}">
                <a16:creationId xmlns:a16="http://schemas.microsoft.com/office/drawing/2014/main" id="{6A14F05D-B075-FA7F-7CF5-BEE627CC4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996" y="685800"/>
            <a:ext cx="4494098" cy="548640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BAF8D2B0-1628-444F-64B5-9DA5AEFBDA75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Tumor microenvironment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71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A281E60-C2F6-549F-336D-428C265F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284" y="137160"/>
            <a:ext cx="8674076" cy="658368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53BF06B6-8F67-0B33-8291-DAAA962E425C}"/>
              </a:ext>
            </a:extLst>
          </p:cNvPr>
          <p:cNvSpPr txBox="1"/>
          <p:nvPr/>
        </p:nvSpPr>
        <p:spPr>
          <a:xfrm>
            <a:off x="131641" y="137160"/>
            <a:ext cx="3167613" cy="5821251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Stage and HPV status are major determinants of HNSCC prognosis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Classification of disease within each anatomical subsite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omplete head and neck exam with direct inspection of the oral cavity and fiberoptic </a:t>
            </a:r>
            <a:r>
              <a:rPr lang="en-US" sz="2000" b="0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nasopharyngolaryngoscopy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CT or MRI of the head and neck, PET/CT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Panendoscopy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40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2020; </a:t>
            </a:r>
            <a:r>
              <a:rPr lang="en-US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Chatuverdi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2018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9DA4A7BA-A0A5-7A73-FCBF-2003BA78347A}"/>
              </a:ext>
            </a:extLst>
          </p:cNvPr>
          <p:cNvSpPr txBox="1"/>
          <p:nvPr/>
        </p:nvSpPr>
        <p:spPr>
          <a:xfrm>
            <a:off x="714588" y="1483264"/>
            <a:ext cx="5999474" cy="4897922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Involves interventions to reduce the incidence of disease in the first place, by decreasing exposures, altering modifiable behaviors or increasing resistance in healthy people who are at risk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986" indent="-342900">
              <a:spcBef>
                <a:spcPts val="993"/>
              </a:spcBef>
              <a:buFont typeface="Wingdings" pitchFamily="2" charset="2"/>
              <a:buChar char="v"/>
              <a:tabLst>
                <a:tab pos="359824" algn="l"/>
                <a:tab pos="360671" algn="l"/>
              </a:tabLs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Tobacco cessation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986" indent="-342900">
              <a:spcBef>
                <a:spcPts val="993"/>
              </a:spcBef>
              <a:buFont typeface="Wingdings" pitchFamily="2" charset="2"/>
              <a:buChar char="v"/>
              <a:tabLst>
                <a:tab pos="359824" algn="l"/>
                <a:tab pos="360671" algn="l"/>
              </a:tabLs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Vaccination against HPV</a:t>
            </a:r>
          </a:p>
          <a:p>
            <a:pPr marL="358986" indent="-342900">
              <a:spcBef>
                <a:spcPts val="993"/>
              </a:spcBef>
              <a:buFont typeface="Arial" panose="020B0604020202020204" pitchFamily="34" charset="0"/>
              <a:buChar char="•"/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US CDC recommends HPV vaccination for all children and adults aged 9–26 years </a:t>
            </a:r>
          </a:p>
          <a:p>
            <a:pPr marL="358986" indent="-342900">
              <a:spcBef>
                <a:spcPts val="993"/>
              </a:spcBef>
              <a:buFont typeface="Arial" panose="020B0604020202020204" pitchFamily="34" charset="0"/>
              <a:buChar char="•"/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FDA approved HPV vaccination for adults aged 27–45 years who had not been adequately vaccinated earlier</a:t>
            </a:r>
          </a:p>
        </p:txBody>
      </p:sp>
      <p:pic>
        <p:nvPicPr>
          <p:cNvPr id="4" name="Picture 3" descr="A graph of vaccinations&#10;&#10;Description automatically generated with low confidence">
            <a:extLst>
              <a:ext uri="{FF2B5EF4-FFF2-40B4-BE49-F238E27FC236}">
                <a16:creationId xmlns:a16="http://schemas.microsoft.com/office/drawing/2014/main" id="{87953C11-EA8C-7C69-1173-91E5B441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143" y="1483263"/>
            <a:ext cx="5053067" cy="3967589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96EA8A2A-340D-1C04-D423-0EBC842BC4E8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Primary prevention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02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2020; Chan et al. 2017 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9DA4A7BA-A0A5-7A73-FCBF-2003BA78347A}"/>
              </a:ext>
            </a:extLst>
          </p:cNvPr>
          <p:cNvSpPr txBox="1"/>
          <p:nvPr/>
        </p:nvSpPr>
        <p:spPr>
          <a:xfrm>
            <a:off x="714587" y="1125888"/>
            <a:ext cx="10762826" cy="4718385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Refers to the early detection of latent, asymptomatic disease and subsequent interventions to halt disease progression to a harmful state; typically involves screening, such as mammography or Papanicolaou smears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HPV- HNSCC: chronic exposure to carcinogens &gt; “field cancerization”: high risk of a second primary tumor; chemoprevention?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OPLs (leukoplakia,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erythroplakia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dysplastic leukoplakia) are associated with an increased risk of HPV- HNSCC – most do not transform into invasive cancer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 validated tool exists for screening for HPV+ HNSCC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7CE9322-7D8E-C603-E3AB-45842A96DFD3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Secondary prevention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75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C3FE259-5C39-65EB-DEF5-34F09EE539DE}"/>
              </a:ext>
            </a:extLst>
          </p:cNvPr>
          <p:cNvSpPr txBox="1"/>
          <p:nvPr/>
        </p:nvSpPr>
        <p:spPr>
          <a:xfrm>
            <a:off x="714586" y="1125888"/>
            <a:ext cx="10762827" cy="4754293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patients with HNSCC should be treated in </a:t>
            </a:r>
            <a:r>
              <a:rPr lang="en-US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high-volume 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centers by experienced </a:t>
            </a:r>
            <a:r>
              <a:rPr lang="en-US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multidisciplinary</a:t>
            </a: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teams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treatment approach is guided by anatomical subsite, stage, patient age/performance status/comorbidities, local expertise, functional considerations and patient wishes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Localized disease: one treatment modality vs locally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advanced disease: multimodality treatment (surgery, radiation and systemic therapy) with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curative intent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Pathological features indicative of increased risk of recurrence include extra-nodal extension and positive surgical margins &gt; concurrent chemoradiotherapy with cisplatin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event of treatment failure after single modality radiation or surgery salvage with the alternative modality offers a high chance of cure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A3F3EAB2-A0C5-E6EF-C54B-C577BF91EDC6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Management of early-stage disease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93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8"/>
          <p:cNvGrpSpPr/>
          <p:nvPr/>
        </p:nvGrpSpPr>
        <p:grpSpPr>
          <a:xfrm>
            <a:off x="6096000" y="955040"/>
            <a:ext cx="3660987" cy="1728893"/>
            <a:chOff x="4572000" y="716280"/>
            <a:chExt cx="2745740" cy="129667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716280"/>
              <a:ext cx="2745486" cy="129616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4692" y="1014984"/>
              <a:ext cx="2343150" cy="34518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79371" y="1401404"/>
            <a:ext cx="28227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Pembrolizumab</a:t>
            </a:r>
            <a:r>
              <a:rPr sz="1600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1600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Q3W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8160" y="1816607"/>
            <a:ext cx="2063496" cy="46024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981274" y="1864698"/>
            <a:ext cx="18177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up to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 35</a:t>
            </a:r>
            <a:r>
              <a:rPr sz="1600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cycles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120363" y="4762929"/>
            <a:ext cx="3618653" cy="1692487"/>
            <a:chOff x="4590272" y="3572196"/>
            <a:chExt cx="2713990" cy="126936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0272" y="3572196"/>
              <a:ext cx="2713508" cy="12688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2688" y="3645408"/>
              <a:ext cx="1730502" cy="34518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5644" y="3665220"/>
              <a:ext cx="203453" cy="2385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5748" y="3645408"/>
              <a:ext cx="557009" cy="34518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5224" y="3665220"/>
              <a:ext cx="203453" cy="2385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2280" y="3645408"/>
              <a:ext cx="296405" cy="3451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15484" y="3819144"/>
              <a:ext cx="1863089" cy="34518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32248" y="3992880"/>
              <a:ext cx="1597913" cy="34518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2616" y="4012692"/>
              <a:ext cx="203454" cy="2385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21196" y="3992880"/>
              <a:ext cx="340614" cy="34518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60976" y="4166616"/>
              <a:ext cx="293382" cy="34518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46320" y="4166616"/>
              <a:ext cx="258317" cy="34518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96612" y="4166616"/>
              <a:ext cx="1239774" cy="34518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8840" y="4186428"/>
              <a:ext cx="203453" cy="23851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84748" y="4166616"/>
              <a:ext cx="1105661" cy="34518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69764" y="4416552"/>
              <a:ext cx="1911858" cy="34518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402831" y="4910667"/>
            <a:ext cx="2980267" cy="1297621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marL="50799" marR="40639" algn="ctr">
              <a:lnSpc>
                <a:spcPct val="95100"/>
              </a:lnSpc>
              <a:spcBef>
                <a:spcPts val="227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Cetuximab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250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mg/m</a:t>
            </a:r>
            <a:r>
              <a:rPr sz="1600" b="1" baseline="243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209" baseline="24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Q1W</a:t>
            </a:r>
            <a:r>
              <a:rPr sz="1600" b="1" baseline="2430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b="1" spc="160" baseline="24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00" b="1" spc="-4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Carboplatin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AUC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5 OR </a:t>
            </a:r>
            <a:r>
              <a:rPr sz="1600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Cisplatin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 100</a:t>
            </a:r>
            <a:r>
              <a:rPr sz="1600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mg/m</a:t>
            </a:r>
            <a:r>
              <a:rPr sz="1600" b="1" baseline="243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209" baseline="24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827"/>
              </a:lnSpc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5-FU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1000</a:t>
            </a:r>
            <a:r>
              <a:rPr sz="1600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mg/m</a:t>
            </a:r>
            <a:r>
              <a:rPr sz="1600" b="1" baseline="243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/d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for 4 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1600">
              <a:latin typeface="Arial"/>
              <a:cs typeface="Arial"/>
            </a:endParaRPr>
          </a:p>
          <a:p>
            <a:pPr algn="ctr">
              <a:spcBef>
                <a:spcPts val="700"/>
              </a:spcBef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cycles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(each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7" dirty="0">
                <a:solidFill>
                  <a:srgbClr val="FFFFFF"/>
                </a:solidFill>
                <a:latin typeface="Arial"/>
                <a:cs typeface="Arial"/>
              </a:rPr>
              <a:t>wk)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02661" y="3307922"/>
            <a:ext cx="966344" cy="779604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3833706" y="3439498"/>
            <a:ext cx="428413" cy="42648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indent="135463">
              <a:spcBef>
                <a:spcPts val="127"/>
              </a:spcBef>
            </a:pPr>
            <a:r>
              <a:rPr sz="1333" b="1" spc="-7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333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33" b="1" spc="-7" dirty="0">
                <a:solidFill>
                  <a:srgbClr val="FFFFFF"/>
                </a:solidFill>
                <a:latin typeface="Arial"/>
                <a:cs typeface="Arial"/>
              </a:rPr>
              <a:t>1:1:1</a:t>
            </a:r>
            <a:endParaRPr sz="1333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983137" y="4762929"/>
            <a:ext cx="2058247" cy="1692487"/>
            <a:chOff x="7487352" y="3572196"/>
            <a:chExt cx="1543685" cy="1269365"/>
          </a:xfrm>
        </p:grpSpPr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87352" y="3572196"/>
              <a:ext cx="1543169" cy="126887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44967" y="3944112"/>
              <a:ext cx="1029462" cy="34518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59039" y="4117848"/>
              <a:ext cx="910590" cy="34518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92083" y="4137660"/>
              <a:ext cx="203453" cy="2385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60663" y="4117848"/>
              <a:ext cx="557009" cy="345185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0160001" y="5309344"/>
            <a:ext cx="1634913" cy="496716"/>
          </a:xfrm>
          <a:prstGeom prst="rect">
            <a:avLst/>
          </a:prstGeom>
        </p:spPr>
        <p:txBody>
          <a:bodyPr vert="horz" wrap="square" lIns="0" tIns="34712" rIns="0" bIns="0" rtlCol="0">
            <a:spAutoFit/>
          </a:bodyPr>
          <a:lstStyle/>
          <a:p>
            <a:pPr marL="50799" marR="40639" indent="247220">
              <a:lnSpc>
                <a:spcPts val="1827"/>
              </a:lnSpc>
              <a:spcBef>
                <a:spcPts val="272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Cetuximab </a:t>
            </a:r>
            <a:r>
              <a:rPr sz="1600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250</a:t>
            </a:r>
            <a:r>
              <a:rPr sz="1600" b="1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mg/m</a:t>
            </a:r>
            <a:r>
              <a:rPr sz="1600" b="1" baseline="243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139" baseline="24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Q1W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82864" y="4458127"/>
            <a:ext cx="10021993" cy="1997287"/>
            <a:chOff x="137147" y="3343595"/>
            <a:chExt cx="7516495" cy="1497965"/>
          </a:xfrm>
        </p:grpSpPr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11568" y="4076700"/>
              <a:ext cx="441972" cy="25610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237475" y="4142232"/>
              <a:ext cx="263525" cy="76200"/>
            </a:xfrm>
            <a:custGeom>
              <a:avLst/>
              <a:gdLst/>
              <a:ahLst/>
              <a:cxnLst/>
              <a:rect l="l" t="t" r="r" b="b"/>
              <a:pathLst>
                <a:path w="263525" h="76200">
                  <a:moveTo>
                    <a:pt x="187325" y="0"/>
                  </a:moveTo>
                  <a:lnTo>
                    <a:pt x="187325" y="76200"/>
                  </a:lnTo>
                  <a:lnTo>
                    <a:pt x="250825" y="44450"/>
                  </a:lnTo>
                  <a:lnTo>
                    <a:pt x="200025" y="44450"/>
                  </a:lnTo>
                  <a:lnTo>
                    <a:pt x="200025" y="31750"/>
                  </a:lnTo>
                  <a:lnTo>
                    <a:pt x="250825" y="31750"/>
                  </a:lnTo>
                  <a:lnTo>
                    <a:pt x="187325" y="0"/>
                  </a:lnTo>
                  <a:close/>
                </a:path>
                <a:path w="263525" h="76200">
                  <a:moveTo>
                    <a:pt x="187325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187325" y="44450"/>
                  </a:lnTo>
                  <a:lnTo>
                    <a:pt x="187325" y="31750"/>
                  </a:lnTo>
                  <a:close/>
                </a:path>
                <a:path w="263525" h="76200">
                  <a:moveTo>
                    <a:pt x="250825" y="31750"/>
                  </a:moveTo>
                  <a:lnTo>
                    <a:pt x="200025" y="31750"/>
                  </a:lnTo>
                  <a:lnTo>
                    <a:pt x="200025" y="44450"/>
                  </a:lnTo>
                  <a:lnTo>
                    <a:pt x="250825" y="44450"/>
                  </a:lnTo>
                  <a:lnTo>
                    <a:pt x="263525" y="38100"/>
                  </a:lnTo>
                  <a:lnTo>
                    <a:pt x="250825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7147" y="3343595"/>
              <a:ext cx="2576346" cy="149749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1123" y="3384816"/>
              <a:ext cx="1584197" cy="31469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5175" y="3625596"/>
              <a:ext cx="226314" cy="29338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3379" y="3611880"/>
              <a:ext cx="383273" cy="31469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6927" y="3611880"/>
              <a:ext cx="236969" cy="31469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4171" y="3611880"/>
              <a:ext cx="1131569" cy="31469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84959" y="3630168"/>
              <a:ext cx="185165" cy="21716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73379" y="3762756"/>
              <a:ext cx="546354" cy="31469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29995" y="3762756"/>
              <a:ext cx="1186434" cy="31469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5175" y="3977640"/>
              <a:ext cx="226314" cy="29338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73379" y="3963924"/>
              <a:ext cx="1846326" cy="31469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73379" y="4114800"/>
              <a:ext cx="1608582" cy="31469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5175" y="4331208"/>
              <a:ext cx="226314" cy="29338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73379" y="4317492"/>
              <a:ext cx="1936242" cy="31469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3379" y="4468368"/>
              <a:ext cx="669798" cy="314693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413309" y="4476969"/>
            <a:ext cx="2583180" cy="1797137"/>
          </a:xfrm>
          <a:prstGeom prst="rect">
            <a:avLst/>
          </a:prstGeom>
        </p:spPr>
        <p:txBody>
          <a:bodyPr vert="horz" wrap="square" lIns="0" tIns="95673" rIns="0" bIns="0" rtlCol="0">
            <a:spAutoFit/>
          </a:bodyPr>
          <a:lstStyle/>
          <a:p>
            <a:pPr marL="519840">
              <a:spcBef>
                <a:spcPts val="753"/>
              </a:spcBef>
            </a:pP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Stratification</a:t>
            </a:r>
            <a:r>
              <a:rPr sz="1467" b="1" spc="-8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Factors</a:t>
            </a:r>
            <a:endParaRPr sz="1467" dirty="0">
              <a:latin typeface="Arial"/>
              <a:cs typeface="Arial"/>
            </a:endParaRPr>
          </a:p>
          <a:p>
            <a:pPr marL="203195" marR="565559" indent="-152396">
              <a:lnSpc>
                <a:spcPts val="1587"/>
              </a:lnSpc>
              <a:spcBef>
                <a:spcPts val="820"/>
              </a:spcBef>
              <a:buFont typeface="Arial MT"/>
              <a:buChar char="•"/>
              <a:tabLst>
                <a:tab pos="203195" algn="l"/>
              </a:tabLst>
            </a:pP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PD-L1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expression</a:t>
            </a:r>
            <a:r>
              <a:rPr sz="1400" b="1" baseline="27777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400" b="1" spc="9" baseline="277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(TPS</a:t>
            </a:r>
            <a:r>
              <a:rPr sz="1467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≥50%</a:t>
            </a:r>
            <a:r>
              <a:rPr sz="1467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spc="-13" dirty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sz="1467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&lt;50%)</a:t>
            </a:r>
            <a:endParaRPr sz="1467" dirty="0">
              <a:latin typeface="Arial"/>
              <a:cs typeface="Arial"/>
            </a:endParaRPr>
          </a:p>
          <a:p>
            <a:pPr marL="203195" indent="-152396">
              <a:lnSpc>
                <a:spcPts val="1673"/>
              </a:lnSpc>
              <a:spcBef>
                <a:spcPts val="327"/>
              </a:spcBef>
              <a:buFont typeface="Arial MT"/>
              <a:buChar char="•"/>
              <a:tabLst>
                <a:tab pos="203195" algn="l"/>
              </a:tabLst>
            </a:pP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p16</a:t>
            </a:r>
            <a:r>
              <a:rPr sz="1467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r>
              <a:rPr sz="1467" b="1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67" b="1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oropharynx</a:t>
            </a:r>
            <a:endParaRPr sz="1467" dirty="0">
              <a:latin typeface="Arial"/>
              <a:cs typeface="Arial"/>
            </a:endParaRPr>
          </a:p>
          <a:p>
            <a:pPr marL="203195">
              <a:lnSpc>
                <a:spcPts val="1673"/>
              </a:lnSpc>
            </a:pP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(positive</a:t>
            </a:r>
            <a:r>
              <a:rPr sz="1467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spc="-13" dirty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 negative)</a:t>
            </a:r>
            <a:endParaRPr sz="1467" dirty="0">
              <a:latin typeface="Arial"/>
              <a:cs typeface="Arial"/>
            </a:endParaRPr>
          </a:p>
          <a:p>
            <a:pPr marL="203195" marR="40639" indent="-152396">
              <a:lnSpc>
                <a:spcPts val="1587"/>
              </a:lnSpc>
              <a:spcBef>
                <a:spcPts val="573"/>
              </a:spcBef>
              <a:buFont typeface="Arial MT"/>
              <a:buChar char="•"/>
              <a:tabLst>
                <a:tab pos="203195" algn="l"/>
              </a:tabLst>
            </a:pP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ECOG</a:t>
            </a:r>
            <a:r>
              <a:rPr sz="1467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performance</a:t>
            </a:r>
            <a:r>
              <a:rPr sz="1467" b="1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status </a:t>
            </a:r>
            <a:r>
              <a:rPr sz="1467" b="1" spc="-3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(0</a:t>
            </a:r>
            <a:r>
              <a:rPr sz="1467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spc="-13" dirty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sz="1467" b="1" dirty="0">
                <a:solidFill>
                  <a:srgbClr val="FFFFFF"/>
                </a:solidFill>
                <a:latin typeface="Arial"/>
                <a:cs typeface="Arial"/>
              </a:rPr>
              <a:t> 1)</a:t>
            </a:r>
            <a:endParaRPr sz="1467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1119" y="6469211"/>
            <a:ext cx="11824547" cy="318891"/>
          </a:xfrm>
          <a:prstGeom prst="rect">
            <a:avLst/>
          </a:prstGeom>
        </p:spPr>
        <p:txBody>
          <a:bodyPr vert="horz" wrap="square" lIns="0" tIns="36407" rIns="0" bIns="0" rtlCol="0">
            <a:spAutoFit/>
          </a:bodyPr>
          <a:lstStyle/>
          <a:p>
            <a:pPr marL="50799" marR="40639">
              <a:lnSpc>
                <a:spcPts val="1147"/>
              </a:lnSpc>
              <a:spcBef>
                <a:spcPts val="287"/>
              </a:spcBef>
            </a:pPr>
            <a:r>
              <a:rPr sz="1000" spc="40" baseline="27777" dirty="0">
                <a:latin typeface="Arial MT"/>
                <a:cs typeface="Arial MT"/>
              </a:rPr>
              <a:t>a</a:t>
            </a:r>
            <a:r>
              <a:rPr sz="1067" spc="27" dirty="0">
                <a:latin typeface="Arial MT"/>
                <a:cs typeface="Arial MT"/>
              </a:rPr>
              <a:t>Assessed</a:t>
            </a:r>
            <a:r>
              <a:rPr sz="1067" spc="6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using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the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PD-L1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IHC</a:t>
            </a:r>
            <a:r>
              <a:rPr sz="1067" spc="6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22C3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pharmDx</a:t>
            </a:r>
            <a:r>
              <a:rPr sz="1067" spc="53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assay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(Agilent).</a:t>
            </a:r>
            <a:r>
              <a:rPr sz="1067" spc="4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TPS</a:t>
            </a:r>
            <a:r>
              <a:rPr sz="1067" spc="53" dirty="0">
                <a:latin typeface="Arial MT"/>
                <a:cs typeface="Arial MT"/>
              </a:rPr>
              <a:t> </a:t>
            </a:r>
            <a:r>
              <a:rPr sz="1067" dirty="0">
                <a:latin typeface="Arial MT"/>
                <a:cs typeface="Arial MT"/>
              </a:rPr>
              <a:t>=</a:t>
            </a:r>
            <a:r>
              <a:rPr sz="1067" spc="80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tumor</a:t>
            </a:r>
            <a:r>
              <a:rPr sz="1067" spc="4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proportion</a:t>
            </a:r>
            <a:r>
              <a:rPr sz="1067" spc="9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score</a:t>
            </a:r>
            <a:r>
              <a:rPr sz="1067" spc="47" dirty="0">
                <a:latin typeface="Arial MT"/>
                <a:cs typeface="Arial MT"/>
              </a:rPr>
              <a:t> </a:t>
            </a:r>
            <a:r>
              <a:rPr sz="1067" dirty="0">
                <a:latin typeface="Arial MT"/>
                <a:cs typeface="Arial MT"/>
              </a:rPr>
              <a:t>=</a:t>
            </a:r>
            <a:r>
              <a:rPr sz="1067" spc="80" dirty="0">
                <a:latin typeface="Arial MT"/>
                <a:cs typeface="Arial MT"/>
              </a:rPr>
              <a:t> </a:t>
            </a:r>
            <a:r>
              <a:rPr sz="1067" dirty="0">
                <a:latin typeface="Arial MT"/>
                <a:cs typeface="Arial MT"/>
              </a:rPr>
              <a:t>%</a:t>
            </a:r>
            <a:r>
              <a:rPr sz="1067" spc="53" dirty="0">
                <a:latin typeface="Arial MT"/>
                <a:cs typeface="Arial MT"/>
              </a:rPr>
              <a:t> </a:t>
            </a:r>
            <a:r>
              <a:rPr sz="1067" spc="13" dirty="0">
                <a:latin typeface="Arial MT"/>
                <a:cs typeface="Arial MT"/>
              </a:rPr>
              <a:t>of</a:t>
            </a:r>
            <a:r>
              <a:rPr sz="1067" spc="93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tumor</a:t>
            </a:r>
            <a:r>
              <a:rPr sz="1067" spc="3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cells</a:t>
            </a:r>
            <a:r>
              <a:rPr sz="1067" spc="53" dirty="0">
                <a:latin typeface="Arial MT"/>
                <a:cs typeface="Arial MT"/>
              </a:rPr>
              <a:t> </a:t>
            </a:r>
            <a:r>
              <a:rPr sz="1067" spc="13" dirty="0">
                <a:latin typeface="Arial MT"/>
                <a:cs typeface="Arial MT"/>
              </a:rPr>
              <a:t>with</a:t>
            </a:r>
            <a:r>
              <a:rPr sz="1067" spc="80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membranous</a:t>
            </a:r>
            <a:r>
              <a:rPr sz="1067" spc="3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PD</a:t>
            </a:r>
            <a:r>
              <a:rPr sz="1067" spc="-14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-L1</a:t>
            </a:r>
            <a:r>
              <a:rPr sz="1067" spc="8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expression.</a:t>
            </a:r>
            <a:r>
              <a:rPr sz="1067" spc="127" dirty="0">
                <a:latin typeface="Arial MT"/>
                <a:cs typeface="Arial MT"/>
              </a:rPr>
              <a:t> </a:t>
            </a:r>
            <a:r>
              <a:rPr sz="1000" spc="40" baseline="27777" dirty="0">
                <a:latin typeface="Arial MT"/>
                <a:cs typeface="Arial MT"/>
              </a:rPr>
              <a:t>b</a:t>
            </a:r>
            <a:r>
              <a:rPr sz="1067" spc="27" dirty="0">
                <a:latin typeface="Arial MT"/>
                <a:cs typeface="Arial MT"/>
              </a:rPr>
              <a:t>Assessed</a:t>
            </a:r>
            <a:r>
              <a:rPr sz="1067" spc="47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using</a:t>
            </a:r>
            <a:r>
              <a:rPr sz="1067" spc="6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the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CINtec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p16 </a:t>
            </a:r>
            <a:r>
              <a:rPr sz="1067" spc="27" dirty="0">
                <a:latin typeface="Arial MT"/>
                <a:cs typeface="Arial MT"/>
              </a:rPr>
              <a:t> Histology</a:t>
            </a:r>
            <a:r>
              <a:rPr sz="1067" spc="40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assay</a:t>
            </a:r>
            <a:r>
              <a:rPr sz="1067" spc="40" dirty="0">
                <a:latin typeface="Arial MT"/>
                <a:cs typeface="Arial MT"/>
              </a:rPr>
              <a:t> </a:t>
            </a:r>
            <a:r>
              <a:rPr sz="1067" spc="13" dirty="0">
                <a:latin typeface="Arial MT"/>
                <a:cs typeface="Arial MT"/>
              </a:rPr>
              <a:t>(Ventana);</a:t>
            </a:r>
            <a:r>
              <a:rPr sz="1067" spc="87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cutpoint</a:t>
            </a:r>
            <a:r>
              <a:rPr sz="1067" spc="5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for</a:t>
            </a:r>
            <a:r>
              <a:rPr sz="1067" spc="60" dirty="0">
                <a:latin typeface="Arial MT"/>
                <a:cs typeface="Arial MT"/>
              </a:rPr>
              <a:t> </a:t>
            </a:r>
            <a:r>
              <a:rPr sz="1067" spc="27" dirty="0">
                <a:latin typeface="Arial MT"/>
                <a:cs typeface="Arial MT"/>
              </a:rPr>
              <a:t>positivity </a:t>
            </a:r>
            <a:r>
              <a:rPr sz="1067" dirty="0">
                <a:latin typeface="Arial MT"/>
                <a:cs typeface="Arial MT"/>
              </a:rPr>
              <a:t>=</a:t>
            </a:r>
            <a:r>
              <a:rPr sz="1067" spc="47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70%.</a:t>
            </a:r>
            <a:r>
              <a:rPr sz="1067" spc="140" dirty="0">
                <a:latin typeface="Arial MT"/>
                <a:cs typeface="Arial MT"/>
              </a:rPr>
              <a:t> </a:t>
            </a:r>
            <a:r>
              <a:rPr sz="1000" spc="29" baseline="27777" dirty="0">
                <a:latin typeface="Arial MT"/>
                <a:cs typeface="Arial MT"/>
              </a:rPr>
              <a:t>c</a:t>
            </a:r>
            <a:r>
              <a:rPr sz="1067" spc="20" dirty="0">
                <a:latin typeface="Arial MT"/>
                <a:cs typeface="Arial MT"/>
              </a:rPr>
              <a:t>Following</a:t>
            </a:r>
            <a:r>
              <a:rPr sz="1067" spc="67" dirty="0">
                <a:latin typeface="Arial MT"/>
                <a:cs typeface="Arial MT"/>
              </a:rPr>
              <a:t> </a:t>
            </a:r>
            <a:r>
              <a:rPr sz="1067" dirty="0">
                <a:latin typeface="Arial MT"/>
                <a:cs typeface="Arial MT"/>
              </a:rPr>
              <a:t>a</a:t>
            </a:r>
            <a:r>
              <a:rPr sz="1067" spc="6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loading</a:t>
            </a:r>
            <a:r>
              <a:rPr sz="1067" spc="80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dose</a:t>
            </a:r>
            <a:r>
              <a:rPr sz="1067" spc="60" dirty="0">
                <a:latin typeface="Arial MT"/>
                <a:cs typeface="Arial MT"/>
              </a:rPr>
              <a:t> </a:t>
            </a:r>
            <a:r>
              <a:rPr sz="1067" spc="13" dirty="0">
                <a:latin typeface="Arial MT"/>
                <a:cs typeface="Arial MT"/>
              </a:rPr>
              <a:t>of</a:t>
            </a:r>
            <a:r>
              <a:rPr sz="1067" spc="73" dirty="0">
                <a:latin typeface="Arial MT"/>
                <a:cs typeface="Arial MT"/>
              </a:rPr>
              <a:t> </a:t>
            </a:r>
            <a:r>
              <a:rPr sz="1067" spc="20" dirty="0">
                <a:latin typeface="Arial MT"/>
                <a:cs typeface="Arial MT"/>
              </a:rPr>
              <a:t>400</a:t>
            </a:r>
            <a:r>
              <a:rPr sz="1067" spc="80" dirty="0">
                <a:latin typeface="Arial MT"/>
                <a:cs typeface="Arial MT"/>
              </a:rPr>
              <a:t> </a:t>
            </a:r>
            <a:r>
              <a:rPr sz="1067" spc="33" dirty="0">
                <a:latin typeface="Arial MT"/>
                <a:cs typeface="Arial MT"/>
              </a:rPr>
              <a:t>mg/m</a:t>
            </a:r>
            <a:r>
              <a:rPr sz="1000" spc="49" baseline="27777" dirty="0">
                <a:latin typeface="Arial MT"/>
                <a:cs typeface="Arial MT"/>
              </a:rPr>
              <a:t>2</a:t>
            </a:r>
            <a:r>
              <a:rPr sz="1067" spc="33" dirty="0">
                <a:latin typeface="Arial MT"/>
                <a:cs typeface="Arial MT"/>
              </a:rPr>
              <a:t>.</a:t>
            </a:r>
            <a:endParaRPr sz="1067">
              <a:latin typeface="Arial MT"/>
              <a:cs typeface="Arial M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6120363" y="2869087"/>
            <a:ext cx="3618653" cy="1692487"/>
            <a:chOff x="4590272" y="2151815"/>
            <a:chExt cx="2713990" cy="1269365"/>
          </a:xfrm>
        </p:grpSpPr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90272" y="2151815"/>
              <a:ext cx="2713508" cy="126887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04232" y="2225039"/>
              <a:ext cx="2041398" cy="34518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015484" y="2398775"/>
              <a:ext cx="1863089" cy="34518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032248" y="2572511"/>
              <a:ext cx="1597913" cy="34518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452616" y="2592311"/>
              <a:ext cx="203454" cy="2385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521196" y="2572511"/>
              <a:ext cx="340614" cy="34518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760976" y="2746247"/>
              <a:ext cx="293382" cy="34518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846320" y="2746247"/>
              <a:ext cx="258317" cy="34518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896612" y="2746247"/>
              <a:ext cx="1239774" cy="34518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958840" y="2766047"/>
              <a:ext cx="203453" cy="23851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984748" y="2746247"/>
              <a:ext cx="1105661" cy="34518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969764" y="2996183"/>
              <a:ext cx="1911858" cy="345186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6427215" y="3014809"/>
            <a:ext cx="2929467" cy="129351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241294" marR="232828" algn="ctr">
              <a:lnSpc>
                <a:spcPts val="1827"/>
              </a:lnSpc>
              <a:spcBef>
                <a:spcPts val="267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Pembrolizumab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600" b="1" spc="-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Carboplatin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AUC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600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Cisplatin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mg/m</a:t>
            </a:r>
            <a:r>
              <a:rPr sz="1600" b="1" baseline="243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209" baseline="24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773"/>
              </a:lnSpc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5-FU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1000</a:t>
            </a:r>
            <a:r>
              <a:rPr sz="1600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mg/m</a:t>
            </a:r>
            <a:r>
              <a:rPr sz="1600" b="1" baseline="243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/d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for 4 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endParaRPr sz="1600">
              <a:latin typeface="Arial"/>
              <a:cs typeface="Arial"/>
            </a:endParaRPr>
          </a:p>
          <a:p>
            <a:pPr algn="ctr">
              <a:spcBef>
                <a:spcPts val="707"/>
              </a:spcBef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cycles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(each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7" dirty="0">
                <a:solidFill>
                  <a:srgbClr val="FFFFFF"/>
                </a:solidFill>
                <a:latin typeface="Arial"/>
                <a:cs typeface="Arial"/>
              </a:rPr>
              <a:t>wk)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9983137" y="2869087"/>
            <a:ext cx="2058247" cy="1692487"/>
            <a:chOff x="7487352" y="2151815"/>
            <a:chExt cx="1543685" cy="1269365"/>
          </a:xfrm>
        </p:grpSpPr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487352" y="2151815"/>
              <a:ext cx="1543169" cy="126887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66659" y="2311907"/>
              <a:ext cx="1386077" cy="34518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676387" y="2485643"/>
              <a:ext cx="1165098" cy="34518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825739" y="2735579"/>
              <a:ext cx="870966" cy="34518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15427" y="2909315"/>
              <a:ext cx="1247394" cy="345186"/>
            </a:xfrm>
            <a:prstGeom prst="rect">
              <a:avLst/>
            </a:prstGeom>
          </p:spPr>
        </p:pic>
      </p:grpSp>
      <p:sp>
        <p:nvSpPr>
          <p:cNvPr id="81" name="object 81"/>
          <p:cNvSpPr txBox="1"/>
          <p:nvPr/>
        </p:nvSpPr>
        <p:spPr>
          <a:xfrm>
            <a:off x="10204025" y="3130635"/>
            <a:ext cx="1549400" cy="106012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62556" marR="6773" indent="-146470">
              <a:lnSpc>
                <a:spcPts val="1827"/>
              </a:lnSpc>
              <a:spcBef>
                <a:spcPts val="267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mbrolizumab 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600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mg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Q3W</a:t>
            </a:r>
            <a:endParaRPr sz="1600">
              <a:latin typeface="Arial"/>
              <a:cs typeface="Arial"/>
            </a:endParaRPr>
          </a:p>
          <a:p>
            <a:pPr marL="81278" marR="72812" indent="280240">
              <a:lnSpc>
                <a:spcPts val="1827"/>
              </a:lnSpc>
              <a:spcBef>
                <a:spcPts val="800"/>
              </a:spcBef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b="1" spc="4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600" b="1" spc="4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600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35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cycles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164593" y="1097280"/>
            <a:ext cx="10040620" cy="4682067"/>
            <a:chOff x="123444" y="822960"/>
            <a:chExt cx="7530465" cy="3511550"/>
          </a:xfrm>
        </p:grpSpPr>
        <p:pic>
          <p:nvPicPr>
            <p:cNvPr id="83" name="object 8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334511" y="2654858"/>
              <a:ext cx="1417319" cy="256108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3360292" y="2719705"/>
              <a:ext cx="1239520" cy="76200"/>
            </a:xfrm>
            <a:custGeom>
              <a:avLst/>
              <a:gdLst/>
              <a:ahLst/>
              <a:cxnLst/>
              <a:rect l="l" t="t" r="r" b="b"/>
              <a:pathLst>
                <a:path w="1239520" h="76200">
                  <a:moveTo>
                    <a:pt x="1163320" y="0"/>
                  </a:moveTo>
                  <a:lnTo>
                    <a:pt x="1163002" y="31750"/>
                  </a:lnTo>
                  <a:lnTo>
                    <a:pt x="1175766" y="31876"/>
                  </a:lnTo>
                  <a:lnTo>
                    <a:pt x="1175639" y="44576"/>
                  </a:lnTo>
                  <a:lnTo>
                    <a:pt x="1162874" y="44576"/>
                  </a:lnTo>
                  <a:lnTo>
                    <a:pt x="1162558" y="76200"/>
                  </a:lnTo>
                  <a:lnTo>
                    <a:pt x="1227417" y="44576"/>
                  </a:lnTo>
                  <a:lnTo>
                    <a:pt x="1175639" y="44576"/>
                  </a:lnTo>
                  <a:lnTo>
                    <a:pt x="1227677" y="44450"/>
                  </a:lnTo>
                  <a:lnTo>
                    <a:pt x="1239139" y="38862"/>
                  </a:lnTo>
                  <a:lnTo>
                    <a:pt x="1163320" y="0"/>
                  </a:lnTo>
                  <a:close/>
                </a:path>
                <a:path w="1239520" h="76200">
                  <a:moveTo>
                    <a:pt x="1163002" y="31750"/>
                  </a:moveTo>
                  <a:lnTo>
                    <a:pt x="1162875" y="44450"/>
                  </a:lnTo>
                  <a:lnTo>
                    <a:pt x="1175639" y="44576"/>
                  </a:lnTo>
                  <a:lnTo>
                    <a:pt x="1175766" y="31876"/>
                  </a:lnTo>
                  <a:lnTo>
                    <a:pt x="1163002" y="31750"/>
                  </a:lnTo>
                  <a:close/>
                </a:path>
                <a:path w="1239520" h="76200">
                  <a:moveTo>
                    <a:pt x="127" y="20193"/>
                  </a:moveTo>
                  <a:lnTo>
                    <a:pt x="0" y="32893"/>
                  </a:lnTo>
                  <a:lnTo>
                    <a:pt x="1162875" y="44450"/>
                  </a:lnTo>
                  <a:lnTo>
                    <a:pt x="1163002" y="31750"/>
                  </a:lnTo>
                  <a:lnTo>
                    <a:pt x="127" y="201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85" name="object 8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003804" y="1234440"/>
              <a:ext cx="1748027" cy="1336548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3029458" y="1299972"/>
              <a:ext cx="1570355" cy="1196340"/>
            </a:xfrm>
            <a:custGeom>
              <a:avLst/>
              <a:gdLst/>
              <a:ahLst/>
              <a:cxnLst/>
              <a:rect l="l" t="t" r="r" b="b"/>
              <a:pathLst>
                <a:path w="1570354" h="1196339">
                  <a:moveTo>
                    <a:pt x="1493774" y="31750"/>
                  </a:moveTo>
                  <a:lnTo>
                    <a:pt x="2793" y="31750"/>
                  </a:lnTo>
                  <a:lnTo>
                    <a:pt x="0" y="34543"/>
                  </a:lnTo>
                  <a:lnTo>
                    <a:pt x="0" y="1195832"/>
                  </a:lnTo>
                  <a:lnTo>
                    <a:pt x="12700" y="1195832"/>
                  </a:lnTo>
                  <a:lnTo>
                    <a:pt x="12700" y="44450"/>
                  </a:lnTo>
                  <a:lnTo>
                    <a:pt x="6350" y="44450"/>
                  </a:lnTo>
                  <a:lnTo>
                    <a:pt x="12700" y="38100"/>
                  </a:lnTo>
                  <a:lnTo>
                    <a:pt x="1493774" y="38100"/>
                  </a:lnTo>
                  <a:lnTo>
                    <a:pt x="1493774" y="31750"/>
                  </a:lnTo>
                  <a:close/>
                </a:path>
                <a:path w="1570354" h="1196339">
                  <a:moveTo>
                    <a:pt x="1493774" y="0"/>
                  </a:moveTo>
                  <a:lnTo>
                    <a:pt x="1493774" y="76200"/>
                  </a:lnTo>
                  <a:lnTo>
                    <a:pt x="1557274" y="44450"/>
                  </a:lnTo>
                  <a:lnTo>
                    <a:pt x="1506474" y="44450"/>
                  </a:lnTo>
                  <a:lnTo>
                    <a:pt x="1506474" y="31750"/>
                  </a:lnTo>
                  <a:lnTo>
                    <a:pt x="1557274" y="31750"/>
                  </a:lnTo>
                  <a:lnTo>
                    <a:pt x="1493774" y="0"/>
                  </a:lnTo>
                  <a:close/>
                </a:path>
                <a:path w="1570354" h="1196339">
                  <a:moveTo>
                    <a:pt x="12700" y="38100"/>
                  </a:moveTo>
                  <a:lnTo>
                    <a:pt x="6350" y="44450"/>
                  </a:lnTo>
                  <a:lnTo>
                    <a:pt x="12700" y="44450"/>
                  </a:lnTo>
                  <a:lnTo>
                    <a:pt x="12700" y="38100"/>
                  </a:lnTo>
                  <a:close/>
                </a:path>
                <a:path w="1570354" h="1196339">
                  <a:moveTo>
                    <a:pt x="1493774" y="38100"/>
                  </a:moveTo>
                  <a:lnTo>
                    <a:pt x="12700" y="38100"/>
                  </a:lnTo>
                  <a:lnTo>
                    <a:pt x="12700" y="44450"/>
                  </a:lnTo>
                  <a:lnTo>
                    <a:pt x="1493774" y="44450"/>
                  </a:lnTo>
                  <a:lnTo>
                    <a:pt x="1493774" y="38100"/>
                  </a:lnTo>
                  <a:close/>
                </a:path>
                <a:path w="1570354" h="1196339">
                  <a:moveTo>
                    <a:pt x="1557274" y="31750"/>
                  </a:moveTo>
                  <a:lnTo>
                    <a:pt x="1506474" y="31750"/>
                  </a:lnTo>
                  <a:lnTo>
                    <a:pt x="1506474" y="44450"/>
                  </a:lnTo>
                  <a:lnTo>
                    <a:pt x="1557274" y="44450"/>
                  </a:lnTo>
                  <a:lnTo>
                    <a:pt x="1569974" y="38100"/>
                  </a:lnTo>
                  <a:lnTo>
                    <a:pt x="1557274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87" name="object 8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03804" y="2973311"/>
              <a:ext cx="1748027" cy="136093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029458" y="2999232"/>
              <a:ext cx="1570355" cy="1220470"/>
            </a:xfrm>
            <a:custGeom>
              <a:avLst/>
              <a:gdLst/>
              <a:ahLst/>
              <a:cxnLst/>
              <a:rect l="l" t="t" r="r" b="b"/>
              <a:pathLst>
                <a:path w="1570354" h="1220470">
                  <a:moveTo>
                    <a:pt x="1493774" y="1144206"/>
                  </a:moveTo>
                  <a:lnTo>
                    <a:pt x="1493774" y="1220406"/>
                  </a:lnTo>
                  <a:lnTo>
                    <a:pt x="1557274" y="1188656"/>
                  </a:lnTo>
                  <a:lnTo>
                    <a:pt x="1506474" y="1188656"/>
                  </a:lnTo>
                  <a:lnTo>
                    <a:pt x="1506474" y="1175956"/>
                  </a:lnTo>
                  <a:lnTo>
                    <a:pt x="1557274" y="1175956"/>
                  </a:lnTo>
                  <a:lnTo>
                    <a:pt x="1493774" y="1144206"/>
                  </a:lnTo>
                  <a:close/>
                </a:path>
                <a:path w="1570354" h="1220470">
                  <a:moveTo>
                    <a:pt x="12700" y="0"/>
                  </a:moveTo>
                  <a:lnTo>
                    <a:pt x="0" y="0"/>
                  </a:lnTo>
                  <a:lnTo>
                    <a:pt x="0" y="1185824"/>
                  </a:lnTo>
                  <a:lnTo>
                    <a:pt x="2793" y="1188656"/>
                  </a:lnTo>
                  <a:lnTo>
                    <a:pt x="1493774" y="1188656"/>
                  </a:lnTo>
                  <a:lnTo>
                    <a:pt x="1493774" y="1182306"/>
                  </a:lnTo>
                  <a:lnTo>
                    <a:pt x="12700" y="1182306"/>
                  </a:lnTo>
                  <a:lnTo>
                    <a:pt x="6350" y="1175956"/>
                  </a:lnTo>
                  <a:lnTo>
                    <a:pt x="12700" y="1175956"/>
                  </a:lnTo>
                  <a:lnTo>
                    <a:pt x="12700" y="0"/>
                  </a:lnTo>
                  <a:close/>
                </a:path>
                <a:path w="1570354" h="1220470">
                  <a:moveTo>
                    <a:pt x="1557274" y="1175956"/>
                  </a:moveTo>
                  <a:lnTo>
                    <a:pt x="1506474" y="1175956"/>
                  </a:lnTo>
                  <a:lnTo>
                    <a:pt x="1506474" y="1188656"/>
                  </a:lnTo>
                  <a:lnTo>
                    <a:pt x="1557274" y="1188656"/>
                  </a:lnTo>
                  <a:lnTo>
                    <a:pt x="1569974" y="1182306"/>
                  </a:lnTo>
                  <a:lnTo>
                    <a:pt x="1557274" y="1175956"/>
                  </a:lnTo>
                  <a:close/>
                </a:path>
                <a:path w="1570354" h="1220470">
                  <a:moveTo>
                    <a:pt x="12700" y="1175956"/>
                  </a:moveTo>
                  <a:lnTo>
                    <a:pt x="6350" y="1175956"/>
                  </a:lnTo>
                  <a:lnTo>
                    <a:pt x="12700" y="1182306"/>
                  </a:lnTo>
                  <a:lnTo>
                    <a:pt x="12700" y="1175956"/>
                  </a:lnTo>
                  <a:close/>
                </a:path>
                <a:path w="1570354" h="1220470">
                  <a:moveTo>
                    <a:pt x="1493774" y="1175956"/>
                  </a:moveTo>
                  <a:lnTo>
                    <a:pt x="12700" y="1175956"/>
                  </a:lnTo>
                  <a:lnTo>
                    <a:pt x="12700" y="1182306"/>
                  </a:lnTo>
                  <a:lnTo>
                    <a:pt x="1493774" y="1182306"/>
                  </a:lnTo>
                  <a:lnTo>
                    <a:pt x="1493774" y="1175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89" name="object 8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418588" y="2714244"/>
              <a:ext cx="368820" cy="11430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11567" y="2656382"/>
              <a:ext cx="441972" cy="256108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7237475" y="2721864"/>
              <a:ext cx="263525" cy="76200"/>
            </a:xfrm>
            <a:custGeom>
              <a:avLst/>
              <a:gdLst/>
              <a:ahLst/>
              <a:cxnLst/>
              <a:rect l="l" t="t" r="r" b="b"/>
              <a:pathLst>
                <a:path w="263525" h="76200">
                  <a:moveTo>
                    <a:pt x="187325" y="0"/>
                  </a:moveTo>
                  <a:lnTo>
                    <a:pt x="187325" y="76200"/>
                  </a:lnTo>
                  <a:lnTo>
                    <a:pt x="250825" y="44450"/>
                  </a:lnTo>
                  <a:lnTo>
                    <a:pt x="200025" y="44450"/>
                  </a:lnTo>
                  <a:lnTo>
                    <a:pt x="200025" y="31750"/>
                  </a:lnTo>
                  <a:lnTo>
                    <a:pt x="250825" y="31750"/>
                  </a:lnTo>
                  <a:lnTo>
                    <a:pt x="187325" y="0"/>
                  </a:lnTo>
                  <a:close/>
                </a:path>
                <a:path w="263525" h="76200">
                  <a:moveTo>
                    <a:pt x="187325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187325" y="44450"/>
                  </a:lnTo>
                  <a:lnTo>
                    <a:pt x="187325" y="31750"/>
                  </a:lnTo>
                  <a:close/>
                </a:path>
                <a:path w="263525" h="76200">
                  <a:moveTo>
                    <a:pt x="250825" y="31750"/>
                  </a:moveTo>
                  <a:lnTo>
                    <a:pt x="200025" y="31750"/>
                  </a:lnTo>
                  <a:lnTo>
                    <a:pt x="200025" y="44450"/>
                  </a:lnTo>
                  <a:lnTo>
                    <a:pt x="250825" y="44450"/>
                  </a:lnTo>
                  <a:lnTo>
                    <a:pt x="263525" y="38100"/>
                  </a:lnTo>
                  <a:lnTo>
                    <a:pt x="250825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2" name="object 9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3444" y="822960"/>
              <a:ext cx="2603754" cy="250012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10539" y="871728"/>
              <a:ext cx="1786889" cy="345186"/>
            </a:xfrm>
            <a:prstGeom prst="rect">
              <a:avLst/>
            </a:prstGeom>
          </p:spPr>
        </p:pic>
      </p:grpSp>
      <p:sp>
        <p:nvSpPr>
          <p:cNvPr id="94" name="object 94"/>
          <p:cNvSpPr txBox="1"/>
          <p:nvPr/>
        </p:nvSpPr>
        <p:spPr>
          <a:xfrm>
            <a:off x="794240" y="1211580"/>
            <a:ext cx="21369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1600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Eligibility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 Criteria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404367" y="1483359"/>
            <a:ext cx="2929467" cy="2612813"/>
            <a:chOff x="303275" y="1112519"/>
            <a:chExt cx="2197100" cy="1959610"/>
          </a:xfrm>
        </p:grpSpPr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3275" y="1126248"/>
              <a:ext cx="249174" cy="32383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11479" y="1112519"/>
              <a:ext cx="1954530" cy="34518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11479" y="1277111"/>
              <a:ext cx="2088642" cy="34518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11479" y="1441703"/>
              <a:ext cx="893826" cy="34518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3275" y="1696224"/>
              <a:ext cx="249174" cy="32383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1479" y="1682495"/>
              <a:ext cx="2071877" cy="34518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11479" y="1847087"/>
              <a:ext cx="1277874" cy="34518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3275" y="2101608"/>
              <a:ext cx="249174" cy="32383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11479" y="2087880"/>
              <a:ext cx="1354074" cy="34518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3275" y="2342400"/>
              <a:ext cx="249174" cy="32383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11479" y="2328672"/>
              <a:ext cx="1757933" cy="34518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961387" y="2328672"/>
              <a:ext cx="258318" cy="34518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011680" y="2328672"/>
              <a:ext cx="428993" cy="34518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11479" y="2493263"/>
              <a:ext cx="1079753" cy="34518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313687" y="2513063"/>
              <a:ext cx="203453" cy="23851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3275" y="2747784"/>
              <a:ext cx="249174" cy="323837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3250523" y="3380233"/>
            <a:ext cx="41486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397077" algn="l"/>
              </a:tabLst>
            </a:pPr>
            <a:r>
              <a:rPr sz="1067" b="1" u="sng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1067">
              <a:latin typeface="Arial"/>
              <a:cs typeface="Arial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548640" y="3645408"/>
            <a:ext cx="2675467" cy="679873"/>
            <a:chOff x="411480" y="2734055"/>
            <a:chExt cx="2006600" cy="509905"/>
          </a:xfrm>
        </p:grpSpPr>
        <p:pic>
          <p:nvPicPr>
            <p:cNvPr id="114" name="object 11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11480" y="2734055"/>
              <a:ext cx="2006345" cy="34518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11480" y="2898647"/>
              <a:ext cx="1043177" cy="34518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277112" y="2918447"/>
              <a:ext cx="209537" cy="238518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475894" y="1532636"/>
            <a:ext cx="2694940" cy="2637474"/>
          </a:xfrm>
          <a:prstGeom prst="rect">
            <a:avLst/>
          </a:prstGeom>
        </p:spPr>
        <p:txBody>
          <a:bodyPr vert="horz" wrap="square" lIns="0" tIns="44027" rIns="0" bIns="0" rtlCol="0">
            <a:spAutoFit/>
          </a:bodyPr>
          <a:lstStyle/>
          <a:p>
            <a:pPr marL="203195" marR="40639" indent="-152396">
              <a:lnSpc>
                <a:spcPts val="1733"/>
              </a:lnSpc>
              <a:spcBef>
                <a:spcPts val="347"/>
              </a:spcBef>
              <a:buFont typeface="Arial MT"/>
              <a:buChar char="•"/>
              <a:tabLst>
                <a:tab pos="203195" algn="l"/>
              </a:tabLst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SCC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the oropharynx,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oral</a:t>
            </a:r>
            <a:r>
              <a:rPr sz="1600" b="1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FFFFFF"/>
                </a:solidFill>
                <a:latin typeface="Arial"/>
                <a:cs typeface="Arial"/>
              </a:rPr>
              <a:t>cavity,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 hypopharynx, </a:t>
            </a:r>
            <a:r>
              <a:rPr sz="1600" b="1" spc="-4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 larynx</a:t>
            </a:r>
            <a:endParaRPr sz="1600" dirty="0">
              <a:latin typeface="Arial"/>
              <a:cs typeface="Arial"/>
            </a:endParaRPr>
          </a:p>
          <a:p>
            <a:pPr marL="203195" indent="-152396">
              <a:lnSpc>
                <a:spcPts val="1827"/>
              </a:lnSpc>
              <a:spcBef>
                <a:spcPts val="567"/>
              </a:spcBef>
              <a:buFont typeface="Arial MT"/>
              <a:buChar char="•"/>
              <a:tabLst>
                <a:tab pos="203195" algn="l"/>
              </a:tabLst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R/M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sz="1600" b="1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incurable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600" dirty="0">
              <a:latin typeface="Arial"/>
              <a:cs typeface="Arial"/>
            </a:endParaRPr>
          </a:p>
          <a:p>
            <a:pPr marL="203195">
              <a:lnSpc>
                <a:spcPts val="1827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1600" b="1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therapies</a:t>
            </a:r>
            <a:endParaRPr sz="1600" dirty="0">
              <a:latin typeface="Arial"/>
              <a:cs typeface="Arial"/>
            </a:endParaRPr>
          </a:p>
          <a:p>
            <a:pPr marL="203195" indent="-152396">
              <a:spcBef>
                <a:spcPts val="612"/>
              </a:spcBef>
              <a:buFont typeface="Arial MT"/>
              <a:buChar char="•"/>
              <a:tabLst>
                <a:tab pos="203195" algn="l"/>
              </a:tabLst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ECOG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r>
              <a:rPr sz="1600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  <a:p>
            <a:pPr marL="203195" marR="110064" indent="-152396">
              <a:lnSpc>
                <a:spcPts val="1733"/>
              </a:lnSpc>
              <a:spcBef>
                <a:spcPts val="820"/>
              </a:spcBef>
              <a:buFont typeface="Arial MT"/>
              <a:buChar char="•"/>
              <a:tabLst>
                <a:tab pos="203195" algn="l"/>
              </a:tabLst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Tissue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sample</a:t>
            </a:r>
            <a:r>
              <a:rPr sz="1600" b="1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PD-L1 </a:t>
            </a:r>
            <a:r>
              <a:rPr sz="1600" b="1" spc="-4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r>
              <a:rPr sz="1600" b="1" spc="-9" baseline="243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600" baseline="24305" dirty="0">
              <a:latin typeface="Arial"/>
              <a:cs typeface="Arial"/>
            </a:endParaRPr>
          </a:p>
          <a:p>
            <a:pPr marL="203195" indent="-152396">
              <a:lnSpc>
                <a:spcPts val="1827"/>
              </a:lnSpc>
              <a:spcBef>
                <a:spcPts val="579"/>
              </a:spcBef>
              <a:buFont typeface="Arial MT"/>
              <a:buChar char="•"/>
              <a:tabLst>
                <a:tab pos="203195" algn="l"/>
              </a:tabLst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Known</a:t>
            </a:r>
            <a:r>
              <a:rPr sz="1600" b="1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p16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1600" dirty="0">
              <a:latin typeface="Arial"/>
              <a:cs typeface="Arial"/>
            </a:endParaRPr>
          </a:p>
          <a:p>
            <a:pPr marL="203195">
              <a:lnSpc>
                <a:spcPts val="1827"/>
              </a:lnSpc>
            </a:pPr>
            <a:r>
              <a:rPr sz="1600" b="1" spc="-7" dirty="0">
                <a:solidFill>
                  <a:srgbClr val="FFFFFF"/>
                </a:solidFill>
                <a:latin typeface="Arial"/>
                <a:cs typeface="Arial"/>
              </a:rPr>
              <a:t>oropharynx</a:t>
            </a:r>
            <a:r>
              <a:rPr sz="1600" b="1" spc="-9" baseline="2430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600" baseline="24305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4498510" y="1309625"/>
            <a:ext cx="1485053" cy="4694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32077" marR="6773" indent="-115990">
              <a:spcBef>
                <a:spcPts val="140"/>
              </a:spcBef>
            </a:pPr>
            <a:r>
              <a:rPr sz="1467" b="1" spc="40" dirty="0">
                <a:latin typeface="Arial"/>
                <a:cs typeface="Arial"/>
              </a:rPr>
              <a:t>Pe</a:t>
            </a:r>
            <a:r>
              <a:rPr sz="1467" b="1" spc="47" dirty="0">
                <a:latin typeface="Arial"/>
                <a:cs typeface="Arial"/>
              </a:rPr>
              <a:t>m</a:t>
            </a:r>
            <a:r>
              <a:rPr sz="1467" b="1" spc="40" dirty="0">
                <a:latin typeface="Arial"/>
                <a:cs typeface="Arial"/>
              </a:rPr>
              <a:t>b</a:t>
            </a:r>
            <a:r>
              <a:rPr sz="1467" b="1" spc="47" dirty="0">
                <a:latin typeface="Arial"/>
                <a:cs typeface="Arial"/>
              </a:rPr>
              <a:t>r</a:t>
            </a:r>
            <a:r>
              <a:rPr sz="1467" b="1" spc="20" dirty="0">
                <a:latin typeface="Arial"/>
                <a:cs typeface="Arial"/>
              </a:rPr>
              <a:t>o</a:t>
            </a:r>
            <a:r>
              <a:rPr sz="1467" b="1" spc="33" dirty="0">
                <a:latin typeface="Arial"/>
                <a:cs typeface="Arial"/>
              </a:rPr>
              <a:t>li</a:t>
            </a:r>
            <a:r>
              <a:rPr sz="1467" b="1" spc="27" dirty="0">
                <a:latin typeface="Arial"/>
                <a:cs typeface="Arial"/>
              </a:rPr>
              <a:t>z</a:t>
            </a:r>
            <a:r>
              <a:rPr sz="1467" b="1" spc="20" dirty="0">
                <a:latin typeface="Arial"/>
                <a:cs typeface="Arial"/>
              </a:rPr>
              <a:t>u</a:t>
            </a:r>
            <a:r>
              <a:rPr sz="1467" b="1" spc="33" dirty="0">
                <a:latin typeface="Arial"/>
                <a:cs typeface="Arial"/>
              </a:rPr>
              <a:t>m</a:t>
            </a:r>
            <a:r>
              <a:rPr sz="1467" b="1" spc="40" dirty="0">
                <a:latin typeface="Arial"/>
                <a:cs typeface="Arial"/>
              </a:rPr>
              <a:t>a</a:t>
            </a:r>
            <a:r>
              <a:rPr sz="1467" b="1" dirty="0">
                <a:latin typeface="Arial"/>
                <a:cs typeface="Arial"/>
              </a:rPr>
              <a:t>b  </a:t>
            </a:r>
            <a:r>
              <a:rPr sz="1467" b="1" spc="33" dirty="0">
                <a:latin typeface="Arial"/>
                <a:cs typeface="Arial"/>
              </a:rPr>
              <a:t>Monotherapy</a:t>
            </a:r>
            <a:endParaRPr sz="1467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460409" y="3198977"/>
            <a:ext cx="1568027" cy="4694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55032">
              <a:spcBef>
                <a:spcPts val="140"/>
              </a:spcBef>
            </a:pPr>
            <a:r>
              <a:rPr sz="1467" b="1" spc="33" dirty="0">
                <a:latin typeface="Arial"/>
                <a:cs typeface="Arial"/>
              </a:rPr>
              <a:t>Pembrolizumab</a:t>
            </a:r>
            <a:endParaRPr sz="1467">
              <a:latin typeface="Arial"/>
              <a:cs typeface="Arial"/>
            </a:endParaRPr>
          </a:p>
          <a:p>
            <a:pPr marL="16933"/>
            <a:r>
              <a:rPr sz="1467" b="1" dirty="0">
                <a:latin typeface="Arial"/>
                <a:cs typeface="Arial"/>
              </a:rPr>
              <a:t>+</a:t>
            </a:r>
            <a:r>
              <a:rPr sz="1467" b="1" spc="-13" dirty="0">
                <a:latin typeface="Arial"/>
                <a:cs typeface="Arial"/>
              </a:rPr>
              <a:t> </a:t>
            </a:r>
            <a:r>
              <a:rPr sz="1467" b="1" spc="33" dirty="0">
                <a:latin typeface="Arial"/>
                <a:cs typeface="Arial"/>
              </a:rPr>
              <a:t>Chemotherapy</a:t>
            </a:r>
            <a:endParaRPr sz="1467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602987" y="5320317"/>
            <a:ext cx="968587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b="1" spc="40" dirty="0">
                <a:latin typeface="Arial"/>
                <a:cs typeface="Arial"/>
              </a:rPr>
              <a:t>EX</a:t>
            </a:r>
            <a:r>
              <a:rPr sz="1467" b="1" spc="20" dirty="0">
                <a:latin typeface="Arial"/>
                <a:cs typeface="Arial"/>
              </a:rPr>
              <a:t>T</a:t>
            </a:r>
            <a:r>
              <a:rPr sz="1467" b="1" spc="33" dirty="0">
                <a:latin typeface="Arial"/>
                <a:cs typeface="Arial"/>
              </a:rPr>
              <a:t>R</a:t>
            </a:r>
            <a:r>
              <a:rPr sz="1467" b="1" spc="40" dirty="0">
                <a:latin typeface="Arial"/>
                <a:cs typeface="Arial"/>
              </a:rPr>
              <a:t>E</a:t>
            </a:r>
            <a:r>
              <a:rPr sz="1467" b="1" spc="47" dirty="0">
                <a:latin typeface="Arial"/>
                <a:cs typeface="Arial"/>
              </a:rPr>
              <a:t>M</a:t>
            </a:r>
            <a:r>
              <a:rPr sz="1467" b="1" dirty="0">
                <a:latin typeface="Arial"/>
                <a:cs typeface="Arial"/>
              </a:rPr>
              <a:t>E</a:t>
            </a:r>
            <a:endParaRPr sz="1467">
              <a:latin typeface="Arial"/>
              <a:cs typeface="Arial"/>
            </a:endParaRPr>
          </a:p>
        </p:txBody>
      </p:sp>
      <p:sp>
        <p:nvSpPr>
          <p:cNvPr id="121" name="object 2">
            <a:extLst>
              <a:ext uri="{FF2B5EF4-FFF2-40B4-BE49-F238E27FC236}">
                <a16:creationId xmlns:a16="http://schemas.microsoft.com/office/drawing/2014/main" id="{FCE1DDD4-CAA5-EB6A-5A92-1F3081C3427B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Recurrent/metastatic disease: KEYNOTE-048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ABD74D8-910A-8D14-E5B9-8279E5BD3167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Burtness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Burtness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pic>
        <p:nvPicPr>
          <p:cNvPr id="4" name="Picture 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3D3AF48A-3D32-6B71-25F6-E7C68878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7" y="0"/>
            <a:ext cx="6163193" cy="2834640"/>
          </a:xfrm>
          <a:prstGeom prst="rect">
            <a:avLst/>
          </a:prstGeom>
        </p:spPr>
      </p:pic>
      <p:pic>
        <p:nvPicPr>
          <p:cNvPr id="6" name="Picture 5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C230276-5432-FC7B-E447-83EA3967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50" y="195590"/>
            <a:ext cx="5673867" cy="640080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D8AB5319-6A76-15F4-860F-871B25AB3624}"/>
              </a:ext>
            </a:extLst>
          </p:cNvPr>
          <p:cNvSpPr txBox="1"/>
          <p:nvPr/>
        </p:nvSpPr>
        <p:spPr>
          <a:xfrm>
            <a:off x="359764" y="2834640"/>
            <a:ext cx="5306518" cy="2897374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PD-L1 expression associated with benefit from pembrolizumab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arly exposure to pembrolizumab might induce durable alterations in the tumor microenvironment, altering the natural history of HNSCC and sensitizing it to subsequent therapy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5563D-50CE-F6B0-F5A4-E726933C576B}"/>
              </a:ext>
            </a:extLst>
          </p:cNvPr>
          <p:cNvSpPr txBox="1"/>
          <p:nvPr/>
        </p:nvSpPr>
        <p:spPr>
          <a:xfrm>
            <a:off x="8591108" y="867961"/>
            <a:ext cx="6911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spc="-7" dirty="0">
                <a:cs typeface="Arial"/>
              </a:rPr>
              <a:t>CPS</a:t>
            </a:r>
            <a:r>
              <a:rPr lang="en-US" sz="1000" b="1" spc="-33" dirty="0">
                <a:cs typeface="Arial"/>
              </a:rPr>
              <a:t> </a:t>
            </a:r>
            <a:r>
              <a:rPr lang="en-US" sz="1000" b="1" dirty="0">
                <a:cs typeface="Arial"/>
              </a:rPr>
              <a:t>≥20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E2382-7010-AD26-849C-1CEAF2A12BD2}"/>
              </a:ext>
            </a:extLst>
          </p:cNvPr>
          <p:cNvSpPr txBox="1"/>
          <p:nvPr/>
        </p:nvSpPr>
        <p:spPr>
          <a:xfrm>
            <a:off x="11162801" y="867961"/>
            <a:ext cx="6911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spc="-7" dirty="0">
                <a:cs typeface="Arial"/>
              </a:rPr>
              <a:t>CPS</a:t>
            </a:r>
            <a:r>
              <a:rPr lang="en-US" sz="1000" b="1" spc="-33" dirty="0">
                <a:cs typeface="Arial"/>
              </a:rPr>
              <a:t> </a:t>
            </a:r>
            <a:r>
              <a:rPr lang="en-US" sz="1000" b="1" dirty="0">
                <a:cs typeface="Arial"/>
              </a:rPr>
              <a:t>≥1</a:t>
            </a:r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9A4BA-9926-63C6-1EB8-29DEF74620B0}"/>
              </a:ext>
            </a:extLst>
          </p:cNvPr>
          <p:cNvSpPr txBox="1"/>
          <p:nvPr/>
        </p:nvSpPr>
        <p:spPr>
          <a:xfrm>
            <a:off x="8591108" y="2381328"/>
            <a:ext cx="6911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spc="-7" dirty="0">
                <a:cs typeface="Arial"/>
              </a:rPr>
              <a:t>Total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E3453-2438-A75E-01AF-AF2BE4F87787}"/>
              </a:ext>
            </a:extLst>
          </p:cNvPr>
          <p:cNvSpPr txBox="1"/>
          <p:nvPr/>
        </p:nvSpPr>
        <p:spPr>
          <a:xfrm>
            <a:off x="11162801" y="2381328"/>
            <a:ext cx="6911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spc="-7" dirty="0">
                <a:cs typeface="Arial"/>
              </a:rPr>
              <a:t>Total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84973-A7CC-B76B-42C4-F181AE40597F}"/>
              </a:ext>
            </a:extLst>
          </p:cNvPr>
          <p:cNvSpPr txBox="1"/>
          <p:nvPr/>
        </p:nvSpPr>
        <p:spPr>
          <a:xfrm>
            <a:off x="8591108" y="3905328"/>
            <a:ext cx="6911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spc="-7" dirty="0">
                <a:cs typeface="Arial"/>
              </a:rPr>
              <a:t>Total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21A17-9AB3-C5B7-E828-292CA98BF00E}"/>
              </a:ext>
            </a:extLst>
          </p:cNvPr>
          <p:cNvSpPr txBox="1"/>
          <p:nvPr/>
        </p:nvSpPr>
        <p:spPr>
          <a:xfrm>
            <a:off x="11162801" y="3905328"/>
            <a:ext cx="6911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spc="-7" dirty="0">
                <a:cs typeface="Arial"/>
              </a:rPr>
              <a:t>CPS</a:t>
            </a:r>
            <a:r>
              <a:rPr lang="en-US" sz="1000" b="1" spc="-33" dirty="0">
                <a:cs typeface="Arial"/>
              </a:rPr>
              <a:t> </a:t>
            </a:r>
            <a:r>
              <a:rPr lang="en-US" sz="1000" b="1" dirty="0">
                <a:cs typeface="Arial"/>
              </a:rPr>
              <a:t>≥20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66F4D-591F-A304-D4C2-DB225172A809}"/>
              </a:ext>
            </a:extLst>
          </p:cNvPr>
          <p:cNvSpPr txBox="1"/>
          <p:nvPr/>
        </p:nvSpPr>
        <p:spPr>
          <a:xfrm>
            <a:off x="8591108" y="5592361"/>
            <a:ext cx="6911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spc="-7" dirty="0">
                <a:cs typeface="Arial"/>
              </a:rPr>
              <a:t>CPS</a:t>
            </a:r>
            <a:r>
              <a:rPr lang="en-US" sz="1000" b="1" spc="-33" dirty="0">
                <a:cs typeface="Arial"/>
              </a:rPr>
              <a:t> </a:t>
            </a:r>
            <a:r>
              <a:rPr lang="en-US" sz="1000" b="1" dirty="0">
                <a:cs typeface="Arial"/>
              </a:rPr>
              <a:t>≥1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4687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DE75-1463-BBE2-9149-E38BAB2D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Arial" panose="020B0604020202020204" pitchFamily="34" charset="0"/>
              </a:rPr>
              <a:t>Head and neck cancer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EAC61-E7EE-0573-7E74-63B1FA059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75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61890"/>
            <a:ext cx="10338223" cy="124820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Survivorship: living with, through and beyond HNSCC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Verdonck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-de Leeuw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2014; Quinten et al. 2009; Rettig et al. 2016 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C3FE259-5C39-65EB-DEF5-34F09EE539DE}"/>
              </a:ext>
            </a:extLst>
          </p:cNvPr>
          <p:cNvSpPr txBox="1"/>
          <p:nvPr/>
        </p:nvSpPr>
        <p:spPr>
          <a:xfrm>
            <a:off x="714586" y="1752045"/>
            <a:ext cx="10338223" cy="3595001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 algn="just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solidFill>
                  <a:srgbClr val="222222"/>
                </a:solidFill>
                <a:cs typeface="Arial" panose="020B0604020202020204" pitchFamily="34" charset="0"/>
              </a:rPr>
              <a:t>Different physical, emotional, functional and social sequelae, occupational dysfunction, as well as profound effect on the families</a:t>
            </a:r>
          </a:p>
          <a:p>
            <a:pPr marL="16086" algn="just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econd highest rate of suicide among survivors (63.4/100,000): psychological distress and compromised QOL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 algn="just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6086" algn="just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400" dirty="0">
                <a:solidFill>
                  <a:srgbClr val="222222"/>
                </a:solidFill>
                <a:cs typeface="Arial" panose="020B0604020202020204" pitchFamily="34" charset="0"/>
              </a:rPr>
              <a:t>Swallowing and speech impairments occur in most HNSCC survivors</a:t>
            </a:r>
            <a:endParaRPr lang="en-US" sz="2400" dirty="0">
              <a:cs typeface="Arial" panose="020B0604020202020204" pitchFamily="34" charset="0"/>
            </a:endParaRPr>
          </a:p>
          <a:p>
            <a:pPr marL="16086" algn="just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9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Anatomical sites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pink&#10;&#10;Description automatically generated">
            <a:extLst>
              <a:ext uri="{FF2B5EF4-FFF2-40B4-BE49-F238E27FC236}">
                <a16:creationId xmlns:a16="http://schemas.microsoft.com/office/drawing/2014/main" id="{2F8491AB-9A07-79B0-E1C2-81196547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20" y="1235594"/>
            <a:ext cx="9661359" cy="512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E46525-A555-651D-C237-7DBDF95BE79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F041B1-5EBA-545B-6BE0-5E57CB6B509C}"/>
              </a:ext>
            </a:extLst>
          </p:cNvPr>
          <p:cNvSpPr/>
          <p:nvPr/>
        </p:nvSpPr>
        <p:spPr>
          <a:xfrm>
            <a:off x="1265320" y="3561907"/>
            <a:ext cx="988782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9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1143001"/>
            <a:ext cx="9061703" cy="514807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40734" y="2058163"/>
            <a:ext cx="1461770" cy="1286891"/>
          </a:xfrm>
          <a:prstGeom prst="rect">
            <a:avLst/>
          </a:prstGeom>
          <a:solidFill>
            <a:srgbClr val="71BEC5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algn="just">
              <a:spcBef>
                <a:spcPts val="315"/>
              </a:spcBef>
            </a:pPr>
            <a:r>
              <a:rPr sz="1350" dirty="0">
                <a:solidFill>
                  <a:srgbClr val="FFFFFF"/>
                </a:solidFill>
                <a:cs typeface="Arial MT"/>
              </a:rPr>
              <a:t>Harbin</a:t>
            </a:r>
            <a:r>
              <a:rPr sz="1350" spc="-80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:</a:t>
            </a:r>
            <a:r>
              <a:rPr sz="1350" spc="-40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1.3</a:t>
            </a:r>
            <a:endParaRPr sz="1350" dirty="0">
              <a:cs typeface="Arial MT"/>
            </a:endParaRPr>
          </a:p>
          <a:p>
            <a:pPr marL="91440" marR="424815" algn="just"/>
            <a:r>
              <a:rPr sz="1350" spc="-5" dirty="0">
                <a:solidFill>
                  <a:srgbClr val="FFFFFF"/>
                </a:solidFill>
                <a:cs typeface="Arial MT"/>
              </a:rPr>
              <a:t>Beijing </a:t>
            </a:r>
            <a:r>
              <a:rPr sz="1350" dirty="0">
                <a:solidFill>
                  <a:srgbClr val="FFFFFF"/>
                </a:solidFill>
                <a:cs typeface="Arial MT"/>
              </a:rPr>
              <a:t>: 0.8 </a:t>
            </a:r>
            <a:r>
              <a:rPr sz="1350" spc="-365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Guang</a:t>
            </a:r>
            <a:r>
              <a:rPr sz="1350" spc="5" dirty="0">
                <a:solidFill>
                  <a:srgbClr val="FFFFFF"/>
                </a:solidFill>
                <a:cs typeface="Arial MT"/>
              </a:rPr>
              <a:t>z</a:t>
            </a:r>
            <a:r>
              <a:rPr sz="1350" spc="-10" dirty="0">
                <a:solidFill>
                  <a:srgbClr val="FFFFFF"/>
                </a:solidFill>
                <a:cs typeface="Arial MT"/>
              </a:rPr>
              <a:t>h</a:t>
            </a:r>
            <a:r>
              <a:rPr sz="1350" dirty="0">
                <a:solidFill>
                  <a:srgbClr val="FFFFFF"/>
                </a:solidFill>
                <a:cs typeface="Arial MT"/>
              </a:rPr>
              <a:t>o</a:t>
            </a:r>
            <a:r>
              <a:rPr sz="1350" spc="-10" dirty="0">
                <a:solidFill>
                  <a:srgbClr val="FFFFFF"/>
                </a:solidFill>
                <a:cs typeface="Arial MT"/>
              </a:rPr>
              <a:t>u</a:t>
            </a:r>
            <a:r>
              <a:rPr sz="1350" dirty="0">
                <a:solidFill>
                  <a:srgbClr val="FFFFFF"/>
                </a:solidFill>
                <a:cs typeface="Arial MT"/>
              </a:rPr>
              <a:t>:  13.9</a:t>
            </a:r>
            <a:endParaRPr sz="1350" dirty="0">
              <a:cs typeface="Arial MT"/>
            </a:endParaRPr>
          </a:p>
          <a:p>
            <a:pPr marL="91440" algn="just">
              <a:spcBef>
                <a:spcPts val="5"/>
              </a:spcBef>
            </a:pPr>
            <a:r>
              <a:rPr sz="1350" spc="5" dirty="0">
                <a:solidFill>
                  <a:srgbClr val="FFFFFF"/>
                </a:solidFill>
                <a:cs typeface="Arial MT"/>
              </a:rPr>
              <a:t>H</a:t>
            </a:r>
            <a:r>
              <a:rPr sz="1350" dirty="0">
                <a:solidFill>
                  <a:srgbClr val="FFFFFF"/>
                </a:solidFill>
                <a:cs typeface="Arial MT"/>
              </a:rPr>
              <a:t>ong</a:t>
            </a:r>
            <a:r>
              <a:rPr sz="1350" spc="5" dirty="0">
                <a:solidFill>
                  <a:srgbClr val="FFFFFF"/>
                </a:solidFill>
                <a:cs typeface="Arial MT"/>
              </a:rPr>
              <a:t>k</a:t>
            </a:r>
            <a:r>
              <a:rPr sz="1350" spc="-10" dirty="0">
                <a:solidFill>
                  <a:srgbClr val="FFFFFF"/>
                </a:solidFill>
                <a:cs typeface="Arial MT"/>
              </a:rPr>
              <a:t>o</a:t>
            </a:r>
            <a:r>
              <a:rPr sz="1350" dirty="0">
                <a:solidFill>
                  <a:srgbClr val="FFFFFF"/>
                </a:solidFill>
                <a:cs typeface="Arial MT"/>
              </a:rPr>
              <a:t>n</a:t>
            </a:r>
            <a:r>
              <a:rPr sz="1350" spc="-10" dirty="0">
                <a:solidFill>
                  <a:srgbClr val="FFFFFF"/>
                </a:solidFill>
                <a:cs typeface="Arial MT"/>
              </a:rPr>
              <a:t>g</a:t>
            </a:r>
            <a:r>
              <a:rPr sz="1350" dirty="0">
                <a:solidFill>
                  <a:srgbClr val="FFFFFF"/>
                </a:solidFill>
                <a:cs typeface="Arial MT"/>
              </a:rPr>
              <a:t>:</a:t>
            </a:r>
            <a:r>
              <a:rPr sz="1350" spc="-35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12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.</a:t>
            </a:r>
            <a:r>
              <a:rPr sz="1350" dirty="0">
                <a:solidFill>
                  <a:srgbClr val="FFFFFF"/>
                </a:solidFill>
                <a:cs typeface="Arial MT"/>
              </a:rPr>
              <a:t>8</a:t>
            </a:r>
            <a:endParaRPr sz="1350" dirty="0">
              <a:cs typeface="Arial MT"/>
            </a:endParaRPr>
          </a:p>
          <a:p>
            <a:pPr marL="91440" algn="just"/>
            <a:r>
              <a:rPr sz="1350" dirty="0">
                <a:solidFill>
                  <a:srgbClr val="FFFFFF"/>
                </a:solidFill>
                <a:cs typeface="Arial MT"/>
              </a:rPr>
              <a:t>Zhongshan</a:t>
            </a:r>
            <a:r>
              <a:rPr sz="1350" spc="-55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:</a:t>
            </a:r>
            <a:r>
              <a:rPr sz="1350" spc="-70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25</a:t>
            </a:r>
            <a:endParaRPr sz="1350" dirty="0"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20587" y="3695082"/>
            <a:ext cx="1461770" cy="871392"/>
          </a:xfrm>
          <a:prstGeom prst="rect">
            <a:avLst/>
          </a:prstGeom>
          <a:solidFill>
            <a:srgbClr val="71BEC5"/>
          </a:solidFill>
        </p:spPr>
        <p:txBody>
          <a:bodyPr vert="horz" wrap="square" lIns="0" tIns="40005" rIns="0" bIns="0" rtlCol="0">
            <a:spAutoFit/>
          </a:bodyPr>
          <a:lstStyle/>
          <a:p>
            <a:pPr marR="83820" algn="r">
              <a:spcBef>
                <a:spcPts val="315"/>
              </a:spcBef>
            </a:pPr>
            <a:r>
              <a:rPr sz="1350" spc="-5" dirty="0">
                <a:solidFill>
                  <a:srgbClr val="FFFFFF"/>
                </a:solidFill>
                <a:cs typeface="Arial MT"/>
              </a:rPr>
              <a:t>P</a:t>
            </a:r>
            <a:r>
              <a:rPr sz="1350" dirty="0">
                <a:solidFill>
                  <a:srgbClr val="FFFFFF"/>
                </a:solidFill>
                <a:cs typeface="Arial MT"/>
              </a:rPr>
              <a:t>enang:</a:t>
            </a:r>
            <a:r>
              <a:rPr sz="1350" spc="-35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10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.</a:t>
            </a:r>
            <a:r>
              <a:rPr sz="1350" dirty="0">
                <a:solidFill>
                  <a:srgbClr val="FFFFFF"/>
                </a:solidFill>
                <a:cs typeface="Arial MT"/>
              </a:rPr>
              <a:t>6</a:t>
            </a:r>
            <a:endParaRPr sz="1350" dirty="0">
              <a:cs typeface="Arial MT"/>
            </a:endParaRPr>
          </a:p>
          <a:p>
            <a:pPr marR="83185" algn="r"/>
            <a:r>
              <a:rPr sz="1350" spc="5" dirty="0">
                <a:solidFill>
                  <a:srgbClr val="FFFFFF"/>
                </a:solidFill>
                <a:cs typeface="Arial MT"/>
              </a:rPr>
              <a:t>C</a:t>
            </a:r>
            <a:r>
              <a:rPr sz="1350" dirty="0">
                <a:solidFill>
                  <a:srgbClr val="FFFFFF"/>
                </a:solidFill>
                <a:cs typeface="Arial MT"/>
              </a:rPr>
              <a:t>h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i</a:t>
            </a:r>
            <a:r>
              <a:rPr sz="1350" dirty="0">
                <a:solidFill>
                  <a:srgbClr val="FFFFFF"/>
                </a:solidFill>
                <a:cs typeface="Arial MT"/>
              </a:rPr>
              <a:t>ne</a:t>
            </a:r>
            <a:r>
              <a:rPr sz="1350" spc="5" dirty="0">
                <a:solidFill>
                  <a:srgbClr val="FFFFFF"/>
                </a:solidFill>
                <a:cs typeface="Arial MT"/>
              </a:rPr>
              <a:t>s</a:t>
            </a:r>
            <a:r>
              <a:rPr sz="1350" spc="-10" dirty="0">
                <a:solidFill>
                  <a:srgbClr val="FFFFFF"/>
                </a:solidFill>
                <a:cs typeface="Arial MT"/>
              </a:rPr>
              <a:t>e</a:t>
            </a:r>
            <a:r>
              <a:rPr sz="1350" dirty="0">
                <a:solidFill>
                  <a:srgbClr val="FFFFFF"/>
                </a:solidFill>
                <a:cs typeface="Arial MT"/>
              </a:rPr>
              <a:t>:</a:t>
            </a:r>
            <a:r>
              <a:rPr sz="1350" spc="-35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16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.</a:t>
            </a:r>
            <a:r>
              <a:rPr sz="1350" dirty="0">
                <a:solidFill>
                  <a:srgbClr val="FFFFFF"/>
                </a:solidFill>
                <a:cs typeface="Arial MT"/>
              </a:rPr>
              <a:t>1</a:t>
            </a:r>
            <a:endParaRPr sz="1350" dirty="0">
              <a:cs typeface="Arial MT"/>
            </a:endParaRPr>
          </a:p>
          <a:p>
            <a:pPr marR="83185" algn="r"/>
            <a:r>
              <a:rPr sz="1350" spc="-10" dirty="0">
                <a:solidFill>
                  <a:srgbClr val="FFFFFF"/>
                </a:solidFill>
                <a:cs typeface="Arial MT"/>
              </a:rPr>
              <a:t>M</a:t>
            </a:r>
            <a:r>
              <a:rPr sz="1350" dirty="0">
                <a:solidFill>
                  <a:srgbClr val="FFFFFF"/>
                </a:solidFill>
                <a:cs typeface="Arial MT"/>
              </a:rPr>
              <a:t>a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l</a:t>
            </a:r>
            <a:r>
              <a:rPr sz="1350" dirty="0">
                <a:solidFill>
                  <a:srgbClr val="FFFFFF"/>
                </a:solidFill>
                <a:cs typeface="Arial MT"/>
              </a:rPr>
              <a:t>a</a:t>
            </a:r>
            <a:r>
              <a:rPr sz="1350" spc="-20" dirty="0">
                <a:solidFill>
                  <a:srgbClr val="FFFFFF"/>
                </a:solidFill>
                <a:cs typeface="Arial MT"/>
              </a:rPr>
              <a:t>y</a:t>
            </a:r>
            <a:r>
              <a:rPr sz="1350" dirty="0">
                <a:solidFill>
                  <a:srgbClr val="FFFFFF"/>
                </a:solidFill>
                <a:cs typeface="Arial MT"/>
              </a:rPr>
              <a:t>: 4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.</a:t>
            </a:r>
            <a:r>
              <a:rPr sz="1350" dirty="0">
                <a:solidFill>
                  <a:srgbClr val="FFFFFF"/>
                </a:solidFill>
                <a:cs typeface="Arial MT"/>
              </a:rPr>
              <a:t>2</a:t>
            </a:r>
            <a:endParaRPr sz="1350" dirty="0">
              <a:cs typeface="Arial MT"/>
            </a:endParaRPr>
          </a:p>
          <a:p>
            <a:pPr marR="83185" algn="r"/>
            <a:r>
              <a:rPr sz="1350" spc="-5" dirty="0">
                <a:solidFill>
                  <a:srgbClr val="FFFFFF"/>
                </a:solidFill>
                <a:cs typeface="Arial MT"/>
              </a:rPr>
              <a:t>I</a:t>
            </a:r>
            <a:r>
              <a:rPr sz="1350" dirty="0">
                <a:solidFill>
                  <a:srgbClr val="FFFFFF"/>
                </a:solidFill>
                <a:cs typeface="Arial MT"/>
              </a:rPr>
              <a:t>nd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i</a:t>
            </a:r>
            <a:r>
              <a:rPr sz="1350" dirty="0">
                <a:solidFill>
                  <a:srgbClr val="FFFFFF"/>
                </a:solidFill>
                <a:cs typeface="Arial MT"/>
              </a:rPr>
              <a:t>an:</a:t>
            </a:r>
            <a:r>
              <a:rPr sz="1350" spc="-25" dirty="0">
                <a:solidFill>
                  <a:srgbClr val="FFFFFF"/>
                </a:solidFill>
                <a:cs typeface="Arial MT"/>
              </a:rPr>
              <a:t> </a:t>
            </a:r>
            <a:r>
              <a:rPr sz="1350" dirty="0">
                <a:solidFill>
                  <a:srgbClr val="FFFFFF"/>
                </a:solidFill>
                <a:cs typeface="Arial MT"/>
              </a:rPr>
              <a:t>1</a:t>
            </a:r>
            <a:r>
              <a:rPr sz="1350" spc="-5" dirty="0">
                <a:solidFill>
                  <a:srgbClr val="FFFFFF"/>
                </a:solidFill>
                <a:cs typeface="Arial MT"/>
              </a:rPr>
              <a:t>.</a:t>
            </a:r>
            <a:r>
              <a:rPr sz="1350" dirty="0">
                <a:solidFill>
                  <a:srgbClr val="FFFFFF"/>
                </a:solidFill>
                <a:cs typeface="Arial MT"/>
              </a:rPr>
              <a:t>8</a:t>
            </a:r>
            <a:endParaRPr sz="1350" dirty="0"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0801" y="3053097"/>
            <a:ext cx="2599729" cy="1398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>
                <a:latin typeface="Calibri"/>
                <a:cs typeface="Calibri"/>
              </a:rPr>
              <a:t>M/F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: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2.75-3</a:t>
            </a:r>
          </a:p>
          <a:p>
            <a:pPr marL="12700" marR="567690"/>
            <a:r>
              <a:rPr spc="-10" dirty="0">
                <a:latin typeface="Calibri"/>
                <a:cs typeface="Calibri"/>
              </a:rPr>
              <a:t>Low </a:t>
            </a:r>
            <a:r>
              <a:rPr dirty="0">
                <a:latin typeface="Calibri"/>
                <a:cs typeface="Calibri"/>
              </a:rPr>
              <a:t>incidence : </a:t>
            </a:r>
            <a:r>
              <a:rPr spc="-10" dirty="0">
                <a:latin typeface="Calibri"/>
                <a:cs typeface="Calibri"/>
              </a:rPr>
              <a:t>EBV- </a:t>
            </a:r>
            <a:r>
              <a:rPr spc="-5" dirty="0">
                <a:latin typeface="Calibri"/>
                <a:cs typeface="Calibri"/>
              </a:rPr>
              <a:t> High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Incidence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: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EBV+</a:t>
            </a:r>
            <a:endParaRPr dirty="0">
              <a:latin typeface="Calibri"/>
              <a:cs typeface="Calibri"/>
            </a:endParaRPr>
          </a:p>
          <a:p>
            <a:pPr marL="12700" marR="5080"/>
            <a:r>
              <a:rPr spc="-5" dirty="0">
                <a:latin typeface="Calibri"/>
                <a:cs typeface="Calibri"/>
              </a:rPr>
              <a:t>High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among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immigrant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from </a:t>
            </a:r>
            <a:r>
              <a:rPr spc="-3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incidence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area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24000" y="2980183"/>
            <a:ext cx="2716530" cy="1704339"/>
          </a:xfrm>
          <a:custGeom>
            <a:avLst/>
            <a:gdLst/>
            <a:ahLst/>
            <a:cxnLst/>
            <a:rect l="l" t="t" r="r" b="b"/>
            <a:pathLst>
              <a:path w="2716530" h="1704339">
                <a:moveTo>
                  <a:pt x="0" y="0"/>
                </a:moveTo>
                <a:lnTo>
                  <a:pt x="2716529" y="0"/>
                </a:lnTo>
                <a:lnTo>
                  <a:pt x="2716529" y="1703832"/>
                </a:lnTo>
                <a:lnTo>
                  <a:pt x="0" y="1703832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F73956DA-9B3D-4039-6FAA-440D41E4E63C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10578253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Incidence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09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168623C-48D3-8D80-6BA4-32E82742E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25888"/>
            <a:ext cx="7772400" cy="5049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A829AE-9A86-03C5-20C9-05A07008BDFB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cs typeface="Arial" panose="020B0604020202020204" pitchFamily="34" charset="0"/>
              </a:rPr>
              <a:t>Wong et</a:t>
            </a:r>
            <a:r>
              <a:rPr lang="en-US" sz="1050" spc="7" dirty="0">
                <a:cs typeface="Arial" panose="020B0604020202020204" pitchFamily="34" charset="0"/>
              </a:rPr>
              <a:t> </a:t>
            </a:r>
            <a:r>
              <a:rPr lang="en-US" sz="1050" spc="-7" dirty="0">
                <a:cs typeface="Arial" panose="020B0604020202020204" pitchFamily="34" charset="0"/>
              </a:rPr>
              <a:t>al.</a:t>
            </a:r>
            <a:r>
              <a:rPr lang="en-US" sz="1050" spc="-13" dirty="0">
                <a:cs typeface="Arial" panose="020B0604020202020204" pitchFamily="34" charset="0"/>
              </a:rPr>
              <a:t> </a:t>
            </a:r>
            <a:r>
              <a:rPr lang="en-US" sz="1050" dirty="0">
                <a:cs typeface="Arial" panose="020B0604020202020204" pitchFamily="34" charset="0"/>
              </a:rPr>
              <a:t>2021 </a:t>
            </a:r>
            <a:endParaRPr lang="en-US" sz="1050" dirty="0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31858B6E-83A1-8439-A385-2F97CD824AC5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755293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Hypothetical model of carcinogenesis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633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Nasopharyngeal cancer (NPC)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C3FE259-5C39-65EB-DEF5-34F09EE539DE}"/>
              </a:ext>
            </a:extLst>
          </p:cNvPr>
          <p:cNvSpPr txBox="1"/>
          <p:nvPr/>
        </p:nvSpPr>
        <p:spPr>
          <a:xfrm>
            <a:off x="714586" y="1504511"/>
            <a:ext cx="5661499" cy="5336503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2065" marR="5080">
              <a:lnSpc>
                <a:spcPct val="100000"/>
              </a:lnSpc>
              <a:tabLst>
                <a:tab pos="355600" algn="l"/>
                <a:tab pos="356235" algn="l"/>
              </a:tabLst>
            </a:pPr>
            <a:r>
              <a:rPr lang="en-US" sz="2400" spc="-5" dirty="0">
                <a:cs typeface="Arial" panose="020B0604020202020204" pitchFamily="34" charset="0"/>
              </a:rPr>
              <a:t>Diagnosis is standard H&amp;E; EBER nearly confirmatory as &gt; 95% are positive</a:t>
            </a:r>
          </a:p>
          <a:p>
            <a:pPr marL="12065" marR="5080">
              <a:lnSpc>
                <a:spcPct val="100000"/>
              </a:lnSpc>
              <a:tabLst>
                <a:tab pos="355600" algn="l"/>
                <a:tab pos="356235" algn="l"/>
              </a:tabLst>
            </a:pPr>
            <a:endParaRPr lang="en-US" sz="2400" spc="-5" dirty="0">
              <a:cs typeface="Arial" panose="020B0604020202020204" pitchFamily="34" charset="0"/>
            </a:endParaRPr>
          </a:p>
          <a:p>
            <a:pPr marL="12065" marR="5080">
              <a:tabLst>
                <a:tab pos="355600" algn="l"/>
                <a:tab pos="356235" algn="l"/>
              </a:tabLst>
            </a:pPr>
            <a:r>
              <a:rPr lang="en-US" sz="2400" spc="-5" dirty="0">
                <a:cs typeface="Arial" panose="020B0604020202020204" pitchFamily="34" charset="0"/>
              </a:rPr>
              <a:t>Treatment</a:t>
            </a:r>
            <a:r>
              <a:rPr lang="en-US" sz="2400" spc="-40" dirty="0">
                <a:cs typeface="Arial" panose="020B0604020202020204" pitchFamily="34" charset="0"/>
              </a:rPr>
              <a:t> </a:t>
            </a:r>
            <a:r>
              <a:rPr lang="en-US" sz="2400" spc="-5" dirty="0">
                <a:cs typeface="Arial" panose="020B0604020202020204" pitchFamily="34" charset="0"/>
              </a:rPr>
              <a:t>is largely</a:t>
            </a:r>
            <a:r>
              <a:rPr lang="en-US" sz="2400" spc="-20" dirty="0">
                <a:cs typeface="Arial" panose="020B0604020202020204" pitchFamily="34" charset="0"/>
              </a:rPr>
              <a:t> </a:t>
            </a:r>
            <a:r>
              <a:rPr lang="en-US" sz="2400" spc="-5" dirty="0">
                <a:cs typeface="Arial" panose="020B0604020202020204" pitchFamily="34" charset="0"/>
              </a:rPr>
              <a:t>non-surgical</a:t>
            </a:r>
            <a:r>
              <a:rPr lang="en-US" sz="2400" spc="-40" dirty="0">
                <a:cs typeface="Arial" panose="020B0604020202020204" pitchFamily="34" charset="0"/>
              </a:rPr>
              <a:t> </a:t>
            </a:r>
            <a:r>
              <a:rPr lang="en-US" sz="2400" spc="-5" dirty="0">
                <a:cs typeface="Arial" panose="020B0604020202020204" pitchFamily="34" charset="0"/>
              </a:rPr>
              <a:t>based</a:t>
            </a:r>
            <a:r>
              <a:rPr lang="en-US" sz="2400" spc="-30" dirty="0">
                <a:cs typeface="Arial" panose="020B0604020202020204" pitchFamily="34" charset="0"/>
              </a:rPr>
              <a:t> </a:t>
            </a:r>
            <a:r>
              <a:rPr lang="en-US" sz="2400" spc="-10" dirty="0">
                <a:cs typeface="Arial" panose="020B0604020202020204" pitchFamily="34" charset="0"/>
              </a:rPr>
              <a:t>on </a:t>
            </a:r>
            <a:r>
              <a:rPr lang="en-US" sz="2400" spc="-875" dirty="0">
                <a:cs typeface="Arial" panose="020B0604020202020204" pitchFamily="34" charset="0"/>
              </a:rPr>
              <a:t> </a:t>
            </a:r>
            <a:r>
              <a:rPr lang="en-US" sz="2400" spc="-5" dirty="0">
                <a:cs typeface="Arial" panose="020B0604020202020204" pitchFamily="34" charset="0"/>
              </a:rPr>
              <a:t>staging (radiotherapy, chemotherapy)</a:t>
            </a:r>
            <a:endParaRPr lang="en-US" sz="2400" dirty="0">
              <a:cs typeface="Arial" panose="020B0604020202020204" pitchFamily="34" charset="0"/>
            </a:endParaRPr>
          </a:p>
          <a:p>
            <a:pPr marL="12065" marR="5080">
              <a:lnSpc>
                <a:spcPct val="100000"/>
              </a:lnSpc>
              <a:spcBef>
                <a:spcPts val="105"/>
              </a:spcBef>
              <a:tabLst>
                <a:tab pos="355600" algn="l"/>
                <a:tab pos="356235" algn="l"/>
              </a:tabLst>
            </a:pPr>
            <a:endParaRPr lang="en-US" sz="2400" spc="-5" dirty="0">
              <a:cs typeface="Arial" panose="020B0604020202020204" pitchFamily="34" charset="0"/>
            </a:endParaRPr>
          </a:p>
          <a:p>
            <a:pPr marL="12065" marR="5080">
              <a:lnSpc>
                <a:spcPct val="100000"/>
              </a:lnSpc>
              <a:spcBef>
                <a:spcPts val="105"/>
              </a:spcBef>
              <a:tabLst>
                <a:tab pos="355600" algn="l"/>
                <a:tab pos="356235" algn="l"/>
              </a:tabLst>
            </a:pPr>
            <a:r>
              <a:rPr lang="en-US" sz="2400" spc="-5" dirty="0">
                <a:cs typeface="Arial" panose="020B0604020202020204" pitchFamily="34" charset="0"/>
              </a:rPr>
              <a:t>Treatment of metastatic disease is based on the combination of chemotherapy with PD-1 inhibitors</a:t>
            </a:r>
          </a:p>
          <a:p>
            <a:pPr marL="12065" marR="5080">
              <a:lnSpc>
                <a:spcPct val="100000"/>
              </a:lnSpc>
              <a:spcBef>
                <a:spcPts val="105"/>
              </a:spcBef>
              <a:tabLst>
                <a:tab pos="355600" algn="l"/>
                <a:tab pos="356235" algn="l"/>
              </a:tabLst>
            </a:pPr>
            <a:endParaRPr lang="en-US" sz="2400" dirty="0">
              <a:cs typeface="Arial" panose="020B0604020202020204" pitchFamily="34" charset="0"/>
            </a:endParaRPr>
          </a:p>
          <a:p>
            <a:pPr marL="12065" marR="636905">
              <a:tabLst>
                <a:tab pos="355600" algn="l"/>
                <a:tab pos="356235" algn="l"/>
              </a:tabLst>
            </a:pPr>
            <a:r>
              <a:rPr lang="en-US" sz="2400" dirty="0">
                <a:cs typeface="Arial" panose="020B0604020202020204" pitchFamily="34" charset="0"/>
              </a:rPr>
              <a:t>Plasma EBV DNA detection </a:t>
            </a:r>
            <a:r>
              <a:rPr lang="en-US" sz="2400" i="1" dirty="0">
                <a:cs typeface="Arial" panose="020B0604020202020204" pitchFamily="34" charset="0"/>
              </a:rPr>
              <a:t>may </a:t>
            </a:r>
            <a:r>
              <a:rPr lang="en-US" sz="2400" dirty="0">
                <a:cs typeface="Arial" panose="020B0604020202020204" pitchFamily="34" charset="0"/>
              </a:rPr>
              <a:t>be useful for prognostication and surveillance</a:t>
            </a:r>
          </a:p>
          <a:p>
            <a:pPr marL="12065" marR="636905">
              <a:tabLst>
                <a:tab pos="355600" algn="l"/>
                <a:tab pos="356235" algn="l"/>
              </a:tabLst>
            </a:pPr>
            <a:endParaRPr lang="en-US" sz="2400" i="1" dirty="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B246A-7306-A944-F9AD-ADAA3D8D5FB4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cs typeface="Arial" panose="020B0604020202020204" pitchFamily="34" charset="0"/>
              </a:rPr>
              <a:t>Chan et al. 2017 </a:t>
            </a:r>
            <a:endParaRPr lang="en-US" sz="1050" dirty="0"/>
          </a:p>
        </p:txBody>
      </p:sp>
      <p:pic>
        <p:nvPicPr>
          <p:cNvPr id="6" name="Picture 5" descr="Histology-and-marker-expression-of-NPC-tissue-FG014-200-Consecutive-sections-at-4-m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421" y="3408220"/>
            <a:ext cx="5029200" cy="2070883"/>
          </a:xfrm>
          <a:prstGeom prst="rect">
            <a:avLst/>
          </a:prstGeom>
        </p:spPr>
      </p:pic>
      <p:pic>
        <p:nvPicPr>
          <p:cNvPr id="7" name="Picture 6" descr="Cap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421" y="1504511"/>
            <a:ext cx="5029200" cy="164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80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Anatomical sites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text, pink&#10;&#10;Description automatically generated">
            <a:extLst>
              <a:ext uri="{FF2B5EF4-FFF2-40B4-BE49-F238E27FC236}">
                <a16:creationId xmlns:a16="http://schemas.microsoft.com/office/drawing/2014/main" id="{2F8491AB-9A07-79B0-E1C2-81196547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20" y="1235594"/>
            <a:ext cx="9661359" cy="512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E46525-A555-651D-C237-7DBDF95BE79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54DBEC-DCEE-B481-52AE-3C90564AEB93}"/>
              </a:ext>
            </a:extLst>
          </p:cNvPr>
          <p:cNvSpPr/>
          <p:nvPr/>
        </p:nvSpPr>
        <p:spPr>
          <a:xfrm>
            <a:off x="5284427" y="4731489"/>
            <a:ext cx="988782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3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Salivary gland cancer (SGC)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C3FE259-5C39-65EB-DEF5-34F09EE539DE}"/>
              </a:ext>
            </a:extLst>
          </p:cNvPr>
          <p:cNvSpPr txBox="1"/>
          <p:nvPr/>
        </p:nvSpPr>
        <p:spPr>
          <a:xfrm>
            <a:off x="5428826" y="1232410"/>
            <a:ext cx="6048589" cy="5330989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933" marR="1192077">
              <a:lnSpc>
                <a:spcPct val="121900"/>
              </a:lnSpc>
              <a:spcBef>
                <a:spcPts val="133"/>
              </a:spcBef>
            </a:pP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3 pairs of </a:t>
            </a:r>
            <a:r>
              <a:rPr lang="en-US" sz="2400" spc="-13" dirty="0">
                <a:latin typeface="Calibri" panose="020F0502020204030204" pitchFamily="34" charset="0"/>
                <a:cs typeface="Calibri" panose="020F0502020204030204" pitchFamily="34" charset="0"/>
              </a:rPr>
              <a:t>major 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salivary glands/minor</a:t>
            </a:r>
            <a:r>
              <a:rPr lang="en-US" sz="2400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salivary</a:t>
            </a:r>
            <a:r>
              <a:rPr lang="en-US" sz="24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glands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933" marR="1192077">
              <a:lnSpc>
                <a:spcPct val="121900"/>
              </a:lnSpc>
              <a:spcBef>
                <a:spcPts val="133"/>
              </a:spcBef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933" marR="1192077">
              <a:lnSpc>
                <a:spcPct val="121900"/>
              </a:lnSpc>
              <a:spcBef>
                <a:spcPts val="133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en-US" sz="2400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en-US" sz="2400" spc="-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en-US" sz="2400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4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7" dirty="0">
                <a:latin typeface="Calibri" panose="020F0502020204030204" pitchFamily="34" charset="0"/>
                <a:cs typeface="Calibri" panose="020F0502020204030204" pitchFamily="34" charset="0"/>
              </a:rPr>
              <a:t>parotid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687705">
              <a:lnSpc>
                <a:spcPct val="121900"/>
              </a:lnSpc>
              <a:spcBef>
                <a:spcPts val="100"/>
              </a:spcBef>
            </a:pPr>
            <a:endParaRPr lang="en-US" sz="24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687705">
              <a:lnSpc>
                <a:spcPct val="121900"/>
              </a:lnSpc>
              <a:spcBef>
                <a:spcPts val="100"/>
              </a:spcBef>
            </a:pP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6-8%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head and neck cancers</a:t>
            </a:r>
          </a:p>
          <a:p>
            <a:pPr marL="12700" marR="687705">
              <a:lnSpc>
                <a:spcPct val="121900"/>
              </a:lnSpc>
              <a:spcBef>
                <a:spcPts val="100"/>
              </a:spcBef>
            </a:pPr>
            <a:endParaRPr lang="en-US" sz="24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687705">
              <a:lnSpc>
                <a:spcPct val="121900"/>
              </a:lnSpc>
              <a:spcBef>
                <a:spcPts val="100"/>
              </a:spcBef>
            </a:pP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Incidence: 1-3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100,000/year</a:t>
            </a:r>
          </a:p>
          <a:p>
            <a:pPr marL="12700" marR="5080">
              <a:lnSpc>
                <a:spcPts val="2270"/>
              </a:lnSpc>
              <a:spcBef>
                <a:spcPts val="835"/>
              </a:spcBef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ts val="2270"/>
              </a:lnSpc>
              <a:spcBef>
                <a:spcPts val="835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WHO classification, 5th ed: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24 distinct histologic subtypes</a:t>
            </a:r>
          </a:p>
          <a:p>
            <a:pPr marL="16933" marR="1192077">
              <a:lnSpc>
                <a:spcPct val="121900"/>
              </a:lnSpc>
              <a:spcBef>
                <a:spcPts val="133"/>
              </a:spcBef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ject 14">
            <a:extLst>
              <a:ext uri="{FF2B5EF4-FFF2-40B4-BE49-F238E27FC236}">
                <a16:creationId xmlns:a16="http://schemas.microsoft.com/office/drawing/2014/main" id="{A7B91DFF-3BDF-8825-646C-91BC1BEEF8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585" y="1504511"/>
            <a:ext cx="411944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22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C3FE259-5C39-65EB-DEF5-34F09EE539DE}"/>
              </a:ext>
            </a:extLst>
          </p:cNvPr>
          <p:cNvSpPr txBox="1"/>
          <p:nvPr/>
        </p:nvSpPr>
        <p:spPr>
          <a:xfrm>
            <a:off x="714588" y="1580896"/>
            <a:ext cx="5058891" cy="3850968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933">
              <a:spcBef>
                <a:spcPts val="1153"/>
              </a:spcBef>
            </a:pPr>
            <a:r>
              <a:rPr lang="en-US" sz="2400" spc="-13" dirty="0">
                <a:cs typeface="Arial" panose="020B0604020202020204" pitchFamily="34" charset="0"/>
              </a:rPr>
              <a:t>Traditionally</a:t>
            </a:r>
            <a:r>
              <a:rPr lang="en-US" sz="2400" spc="40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a</a:t>
            </a:r>
            <a:r>
              <a:rPr lang="en-US" sz="2400" spc="-13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surgical</a:t>
            </a:r>
            <a:r>
              <a:rPr lang="en-US" sz="2400" spc="33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disease: surgery is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both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diagnostic</a:t>
            </a:r>
            <a:r>
              <a:rPr lang="en-US" sz="2400" spc="47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and </a:t>
            </a:r>
            <a:r>
              <a:rPr lang="en-US" sz="2400" spc="-679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therapeutic</a:t>
            </a:r>
            <a:endParaRPr lang="en-US" sz="2400" dirty="0">
              <a:cs typeface="Arial" panose="020B0604020202020204" pitchFamily="34" charset="0"/>
            </a:endParaRPr>
          </a:p>
          <a:p>
            <a:pPr>
              <a:spcBef>
                <a:spcPts val="20"/>
              </a:spcBef>
            </a:pPr>
            <a:endParaRPr lang="en-US" sz="2400" dirty="0">
              <a:cs typeface="Arial" panose="020B0604020202020204" pitchFamily="34" charset="0"/>
            </a:endParaRPr>
          </a:p>
          <a:p>
            <a:pPr marL="16933"/>
            <a:r>
              <a:rPr lang="en-US" sz="2400" spc="-7" dirty="0">
                <a:cs typeface="Arial" panose="020B0604020202020204" pitchFamily="34" charset="0"/>
              </a:rPr>
              <a:t>Adjuvant</a:t>
            </a:r>
            <a:r>
              <a:rPr lang="en-US" sz="2400" spc="7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(chemo)radiotherapy</a:t>
            </a:r>
          </a:p>
          <a:p>
            <a:pPr marL="16933"/>
            <a:endParaRPr lang="en-US" sz="2400" dirty="0">
              <a:cs typeface="Arial" panose="020B0604020202020204" pitchFamily="34" charset="0"/>
            </a:endParaRPr>
          </a:p>
          <a:p>
            <a:pPr marL="16933" marR="545240">
              <a:lnSpc>
                <a:spcPct val="70000"/>
              </a:lnSpc>
              <a:spcBef>
                <a:spcPts val="1053"/>
              </a:spcBef>
            </a:pPr>
            <a:r>
              <a:rPr lang="en-US" sz="2400" spc="-7" dirty="0">
                <a:cs typeface="Arial" panose="020B0604020202020204" pitchFamily="34" charset="0"/>
              </a:rPr>
              <a:t>Most</a:t>
            </a:r>
            <a:r>
              <a:rPr lang="en-US" sz="2400" spc="-13" dirty="0">
                <a:cs typeface="Arial" panose="020B0604020202020204" pitchFamily="34" charset="0"/>
              </a:rPr>
              <a:t> </a:t>
            </a:r>
            <a:r>
              <a:rPr lang="en-US" sz="2400" spc="-7" dirty="0">
                <a:cs typeface="Arial" panose="020B0604020202020204" pitchFamily="34" charset="0"/>
              </a:rPr>
              <a:t>subtypes not </a:t>
            </a:r>
            <a:r>
              <a:rPr lang="en-US" sz="2400" spc="-7" dirty="0" err="1">
                <a:cs typeface="Arial" panose="020B0604020202020204" pitchFamily="34" charset="0"/>
              </a:rPr>
              <a:t>chemosensitive</a:t>
            </a:r>
            <a:endParaRPr lang="en-US" sz="24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Molecular characterization &gt; histology-driven abnormalities: opportunities for targeted therapies </a:t>
            </a:r>
          </a:p>
        </p:txBody>
      </p:sp>
      <p:pic>
        <p:nvPicPr>
          <p:cNvPr id="5" name="object 11">
            <a:extLst>
              <a:ext uri="{FF2B5EF4-FFF2-40B4-BE49-F238E27FC236}">
                <a16:creationId xmlns:a16="http://schemas.microsoft.com/office/drawing/2014/main" id="{852F1F12-C982-27A3-37D9-21E8FDB688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1580896"/>
            <a:ext cx="5299335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86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DE75-1463-BBE2-9149-E38BAB2D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latin typeface="+mn-lt"/>
                <a:cs typeface="Arial" panose="020B0604020202020204" pitchFamily="34" charset="0"/>
              </a:rPr>
              <a:t>Skin cancer </a:t>
            </a:r>
            <a:r>
              <a:rPr lang="en-US" sz="4800" b="1" dirty="0">
                <a:latin typeface="+mn-lt"/>
                <a:cs typeface="Arial" panose="020B0604020202020204" pitchFamily="34" charset="0"/>
              </a:rPr>
              <a:t>(melanoma)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EAC61-E7EE-0573-7E74-63B1FA059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46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7A605-BEF6-5FEC-6AFA-68F9F4061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88" y="1325563"/>
            <a:ext cx="5970418" cy="485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Melanoma is a malignancy of melanocytes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1% of skin cancers; &gt;80% of skin cancer deaths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Median age at diagnosis is 59 years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Subtypes: cutaneous, acral, mucosal, uveal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D0006-46DC-84C8-E753-48D388A3EED0}"/>
              </a:ext>
            </a:extLst>
          </p:cNvPr>
          <p:cNvSpPr txBox="1"/>
          <p:nvPr/>
        </p:nvSpPr>
        <p:spPr>
          <a:xfrm>
            <a:off x="5084619" y="6596390"/>
            <a:ext cx="710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-13" dirty="0" err="1">
                <a:cs typeface="Calibri" panose="020F0502020204030204" pitchFamily="34" charset="0"/>
              </a:rPr>
              <a:t>Kibbi</a:t>
            </a:r>
            <a:r>
              <a:rPr lang="en-US" sz="1200" spc="-13" dirty="0">
                <a:cs typeface="Calibri" panose="020F0502020204030204" pitchFamily="34" charset="0"/>
              </a:rPr>
              <a:t> et</a:t>
            </a:r>
            <a:r>
              <a:rPr lang="en-US" sz="1200" spc="7" dirty="0">
                <a:cs typeface="Calibri" panose="020F0502020204030204" pitchFamily="34" charset="0"/>
              </a:rPr>
              <a:t> </a:t>
            </a:r>
            <a:r>
              <a:rPr lang="en-US" sz="1200" spc="-7" dirty="0">
                <a:cs typeface="Calibri" panose="020F0502020204030204" pitchFamily="34" charset="0"/>
              </a:rPr>
              <a:t>al.</a:t>
            </a:r>
            <a:r>
              <a:rPr lang="en-US" sz="1200" spc="-13" dirty="0">
                <a:cs typeface="Calibri" panose="020F0502020204030204" pitchFamily="34" charset="0"/>
              </a:rPr>
              <a:t> </a:t>
            </a:r>
            <a:r>
              <a:rPr lang="en-US" sz="1200" dirty="0">
                <a:cs typeface="Calibri" panose="020F0502020204030204" pitchFamily="34" charset="0"/>
              </a:rPr>
              <a:t>2016; </a:t>
            </a:r>
            <a:r>
              <a:rPr lang="en-US" sz="1200" dirty="0" err="1">
                <a:cs typeface="Calibri" panose="020F0502020204030204" pitchFamily="34" charset="0"/>
              </a:rPr>
              <a:t>Rabbie</a:t>
            </a:r>
            <a:r>
              <a:rPr lang="en-US" sz="1200" dirty="0">
                <a:cs typeface="Calibri" panose="020F0502020204030204" pitchFamily="34" charset="0"/>
              </a:rPr>
              <a:t> et al. 2019; Bleyer et al. 2006;</a:t>
            </a:r>
            <a:r>
              <a:rPr lang="en-US" sz="1200" spc="-13" dirty="0">
                <a:cs typeface="Calibri" panose="020F0502020204030204" pitchFamily="34" charset="0"/>
              </a:rPr>
              <a:t> Long et al. 2023</a:t>
            </a:r>
            <a:endParaRPr lang="en-US" sz="1200" dirty="0">
              <a:cs typeface="Calibri" panose="020F0502020204030204" pitchFamily="34" charset="0"/>
            </a:endParaRPr>
          </a:p>
          <a:p>
            <a:pPr algn="r"/>
            <a:endParaRPr lang="en-US" sz="1200" dirty="0">
              <a:cs typeface="Calibri" panose="020F0502020204030204" pitchFamily="34" charset="0"/>
            </a:endParaRPr>
          </a:p>
        </p:txBody>
      </p:sp>
      <p:pic>
        <p:nvPicPr>
          <p:cNvPr id="6" name="Picture 5" descr="A screenshot of a table&#10;&#10;Description automatically generated">
            <a:extLst>
              <a:ext uri="{FF2B5EF4-FFF2-40B4-BE49-F238E27FC236}">
                <a16:creationId xmlns:a16="http://schemas.microsoft.com/office/drawing/2014/main" id="{462BC903-DDBB-F3D0-F240-6520E6C3245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0" y="381306"/>
            <a:ext cx="4389120" cy="6095388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9F14FAFD-9AD3-4984-F6A3-83A45CA51C9B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Epidemiology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1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Calibri" panose="020F0502020204030204" pitchFamily="34" charset="0"/>
              </a:rPr>
              <a:t>Anatomical sites</a:t>
            </a:r>
            <a:endParaRPr lang="en-US" sz="4000" b="1" spc="-20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pink&#10;&#10;Description automatically generated">
            <a:extLst>
              <a:ext uri="{FF2B5EF4-FFF2-40B4-BE49-F238E27FC236}">
                <a16:creationId xmlns:a16="http://schemas.microsoft.com/office/drawing/2014/main" id="{2F8491AB-9A07-79B0-E1C2-81196547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20" y="1235594"/>
            <a:ext cx="9661359" cy="512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E46525-A555-651D-C237-7DBDF95BE79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91FAF2-131B-F505-98AA-1FE024B89131}"/>
              </a:ext>
            </a:extLst>
          </p:cNvPr>
          <p:cNvCxnSpPr/>
          <p:nvPr/>
        </p:nvCxnSpPr>
        <p:spPr>
          <a:xfrm>
            <a:off x="1382229" y="3732029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B51B07-1F44-04B1-8EBB-FE61BCC47480}"/>
              </a:ext>
            </a:extLst>
          </p:cNvPr>
          <p:cNvCxnSpPr/>
          <p:nvPr/>
        </p:nvCxnSpPr>
        <p:spPr>
          <a:xfrm>
            <a:off x="5364480" y="4905154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white and blue lines&#10;&#10;Description automatically generated">
            <a:extLst>
              <a:ext uri="{FF2B5EF4-FFF2-40B4-BE49-F238E27FC236}">
                <a16:creationId xmlns:a16="http://schemas.microsoft.com/office/drawing/2014/main" id="{D2A2AF5F-9AE5-D694-1162-A1BE561BE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6042" y="1251705"/>
            <a:ext cx="4937760" cy="4279393"/>
          </a:xfrm>
        </p:spPr>
      </p:pic>
      <p:pic>
        <p:nvPicPr>
          <p:cNvPr id="7" name="Picture 6" descr="A comparison of two people&#10;&#10;Description automatically generated">
            <a:extLst>
              <a:ext uri="{FF2B5EF4-FFF2-40B4-BE49-F238E27FC236}">
                <a16:creationId xmlns:a16="http://schemas.microsoft.com/office/drawing/2014/main" id="{F7E0DDBB-292E-BADF-C3C6-D1398942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51705"/>
            <a:ext cx="4937760" cy="4235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AF913-28AC-5DD9-DD89-CF63CE57ADB0}"/>
              </a:ext>
            </a:extLst>
          </p:cNvPr>
          <p:cNvSpPr txBox="1"/>
          <p:nvPr/>
        </p:nvSpPr>
        <p:spPr>
          <a:xfrm>
            <a:off x="7772400" y="659639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Siegel et</a:t>
            </a:r>
            <a:r>
              <a:rPr lang="en-US" sz="12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2023; Guy et al. 2015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48769-DDB9-793A-105C-27387533EE66}"/>
              </a:ext>
            </a:extLst>
          </p:cNvPr>
          <p:cNvSpPr txBox="1"/>
          <p:nvPr/>
        </p:nvSpPr>
        <p:spPr>
          <a:xfrm>
            <a:off x="838198" y="5531098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Mediterranean 3-5/100k, Northern Europe 12-35/100k, Oceania &gt;50/100k; systematically underestimated: </a:t>
            </a:r>
            <a:r>
              <a:rPr lang="en-US" sz="1400" i="1" dirty="0"/>
              <a:t>in situ </a:t>
            </a:r>
            <a:r>
              <a:rPr lang="en-US" sz="1400" dirty="0"/>
              <a:t>melanoma treated on outpatient basis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681C26-FA5C-0A4A-AD9F-771C5F8A33BA}"/>
              </a:ext>
            </a:extLst>
          </p:cNvPr>
          <p:cNvSpPr/>
          <p:nvPr/>
        </p:nvSpPr>
        <p:spPr>
          <a:xfrm>
            <a:off x="838198" y="2254253"/>
            <a:ext cx="4937760" cy="1411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051E1A-4BA6-63E1-7736-FB5520F8FC56}"/>
              </a:ext>
            </a:extLst>
          </p:cNvPr>
          <p:cNvCxnSpPr>
            <a:cxnSpLocks/>
          </p:cNvCxnSpPr>
          <p:nvPr/>
        </p:nvCxnSpPr>
        <p:spPr>
          <a:xfrm>
            <a:off x="9549114" y="1251705"/>
            <a:ext cx="0" cy="388745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2">
            <a:extLst>
              <a:ext uri="{FF2B5EF4-FFF2-40B4-BE49-F238E27FC236}">
                <a16:creationId xmlns:a16="http://schemas.microsoft.com/office/drawing/2014/main" id="{2705AF04-2152-1B9A-B858-362695380879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Incidence and mortality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over with a cartoon of a duckling&#10;&#10;Description automatically generated">
            <a:extLst>
              <a:ext uri="{FF2B5EF4-FFF2-40B4-BE49-F238E27FC236}">
                <a16:creationId xmlns:a16="http://schemas.microsoft.com/office/drawing/2014/main" id="{C65D06E9-47FB-41A0-6EEC-27F4E1A4A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1" r="1" b="19415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pic>
        <p:nvPicPr>
          <p:cNvPr id="4" name="Picture 3" descr="A poster of moles and skin diseases&#10;&#10;Description automatically generated with medium confidence">
            <a:extLst>
              <a:ext uri="{FF2B5EF4-FFF2-40B4-BE49-F238E27FC236}">
                <a16:creationId xmlns:a16="http://schemas.microsoft.com/office/drawing/2014/main" id="{0D01BD30-E81B-BDCF-31C6-49E67AA69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72" y="1325563"/>
            <a:ext cx="4663440" cy="45211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3FAB5C-A132-27AD-03F4-9F48F7EAA291}"/>
              </a:ext>
            </a:extLst>
          </p:cNvPr>
          <p:cNvSpPr txBox="1"/>
          <p:nvPr/>
        </p:nvSpPr>
        <p:spPr>
          <a:xfrm>
            <a:off x="7772400" y="659639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Grob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et al. 1998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erson with a beard and a beard with a duckling on his back&#10;&#10;Description automatically generated">
            <a:extLst>
              <a:ext uri="{FF2B5EF4-FFF2-40B4-BE49-F238E27FC236}">
                <a16:creationId xmlns:a16="http://schemas.microsoft.com/office/drawing/2014/main" id="{4B6FE797-9EF0-0FF9-CB9A-9217E420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78" y="1130505"/>
            <a:ext cx="4114800" cy="4139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2FC853-C2D0-3BE7-638F-CAE994A94EC3}"/>
              </a:ext>
            </a:extLst>
          </p:cNvPr>
          <p:cNvSpPr txBox="1"/>
          <p:nvPr/>
        </p:nvSpPr>
        <p:spPr>
          <a:xfrm>
            <a:off x="3485322" y="6109817"/>
            <a:ext cx="8315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Diagnosis: excision biopsy </a:t>
            </a:r>
            <a:r>
              <a:rPr lang="en-US" sz="1400" dirty="0"/>
              <a:t>(wide local excision with adequate margins, sentinel LN biopsy)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F4CBC0A-0DD7-6FC1-954E-2300954EBCCF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Early diagnosis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44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D0006-46DC-84C8-E753-48D388A3EED0}"/>
              </a:ext>
            </a:extLst>
          </p:cNvPr>
          <p:cNvSpPr txBox="1"/>
          <p:nvPr/>
        </p:nvSpPr>
        <p:spPr>
          <a:xfrm>
            <a:off x="7772400" y="659639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200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ershenwald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et</a:t>
            </a:r>
            <a:r>
              <a:rPr lang="en-US" sz="12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pic>
        <p:nvPicPr>
          <p:cNvPr id="12" name="Content Placeholder 11" descr="A graph showing the number of patients with different colored lines&#10;&#10;Description automatically generated">
            <a:extLst>
              <a:ext uri="{FF2B5EF4-FFF2-40B4-BE49-F238E27FC236}">
                <a16:creationId xmlns:a16="http://schemas.microsoft.com/office/drawing/2014/main" id="{92BC350B-D826-8921-306F-8BB36BA42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2196" y="1269240"/>
            <a:ext cx="3383280" cy="2544224"/>
          </a:xfrm>
        </p:spPr>
      </p:pic>
      <p:pic>
        <p:nvPicPr>
          <p:cNvPr id="14" name="Picture 1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C6CD88C-1B29-601B-82C2-B52F3E005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96" y="3899648"/>
            <a:ext cx="3383280" cy="2512534"/>
          </a:xfrm>
          <a:prstGeom prst="rect">
            <a:avLst/>
          </a:prstGeom>
        </p:spPr>
      </p:pic>
      <p:pic>
        <p:nvPicPr>
          <p:cNvPr id="20" name="Picture 19" descr="A chart of medical information&#10;&#10;Description automatically generated with medium confidence">
            <a:extLst>
              <a:ext uri="{FF2B5EF4-FFF2-40B4-BE49-F238E27FC236}">
                <a16:creationId xmlns:a16="http://schemas.microsoft.com/office/drawing/2014/main" id="{97C80D5F-0FF4-F61C-F484-156E5C8828F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1269241"/>
            <a:ext cx="5943600" cy="514294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A71725FE-2A97-4463-C04B-62C51A3D2DD5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Staging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68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D0006-46DC-84C8-E753-48D388A3EED0}"/>
              </a:ext>
            </a:extLst>
          </p:cNvPr>
          <p:cNvSpPr txBox="1"/>
          <p:nvPr/>
        </p:nvSpPr>
        <p:spPr>
          <a:xfrm>
            <a:off x="7772400" y="659639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Middleton et</a:t>
            </a:r>
            <a:r>
              <a:rPr lang="en-US" sz="12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2000; Hodi et al. 2010 </a:t>
            </a:r>
          </a:p>
        </p:txBody>
      </p:sp>
      <p:pic>
        <p:nvPicPr>
          <p:cNvPr id="13" name="Content Placeholder 12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9772C38B-5B57-60C1-BEAA-A584AD6C3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4947"/>
            <a:ext cx="4572000" cy="363732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555D13-DC3B-B13E-8654-1D04AC8B103B}"/>
              </a:ext>
            </a:extLst>
          </p:cNvPr>
          <p:cNvSpPr txBox="1"/>
          <p:nvPr/>
        </p:nvSpPr>
        <p:spPr>
          <a:xfrm>
            <a:off x="2208475" y="2749573"/>
            <a:ext cx="217666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Temozolomide vs DTIC</a:t>
            </a:r>
          </a:p>
          <a:p>
            <a:r>
              <a:rPr lang="en-US" sz="1400" dirty="0"/>
              <a:t>Median OS ≃ 6 months</a:t>
            </a:r>
          </a:p>
          <a:p>
            <a:r>
              <a:rPr lang="en-US" sz="1400" b="1" dirty="0"/>
              <a:t>5-year OS ≃ 6%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9B5000-4AC2-F9ED-1A96-C608C0105209}"/>
              </a:ext>
            </a:extLst>
          </p:cNvPr>
          <p:cNvSpPr txBox="1"/>
          <p:nvPr/>
        </p:nvSpPr>
        <p:spPr>
          <a:xfrm>
            <a:off x="1939124" y="5611284"/>
            <a:ext cx="27153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&lt; 2011</a:t>
            </a:r>
          </a:p>
        </p:txBody>
      </p:sp>
      <p:pic>
        <p:nvPicPr>
          <p:cNvPr id="20" name="Picture 19" descr="A graph of survival and months&#10;&#10;Description automatically generated">
            <a:extLst>
              <a:ext uri="{FF2B5EF4-FFF2-40B4-BE49-F238E27FC236}">
                <a16:creationId xmlns:a16="http://schemas.microsoft.com/office/drawing/2014/main" id="{D30D7A8D-1F90-3202-99FE-806158AF2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224" y="1891448"/>
            <a:ext cx="5577840" cy="34233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4C11FA-FF99-FBDA-9EC6-14405555177C}"/>
              </a:ext>
            </a:extLst>
          </p:cNvPr>
          <p:cNvSpPr txBox="1"/>
          <p:nvPr/>
        </p:nvSpPr>
        <p:spPr>
          <a:xfrm>
            <a:off x="7262854" y="5585640"/>
            <a:ext cx="27153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2011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D4A6A2-57A7-1765-DFE6-2F9DA8FC758D}"/>
              </a:ext>
            </a:extLst>
          </p:cNvPr>
          <p:cNvSpPr txBox="1"/>
          <p:nvPr/>
        </p:nvSpPr>
        <p:spPr>
          <a:xfrm>
            <a:off x="7772400" y="2749573"/>
            <a:ext cx="2205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Ipilimumab</a:t>
            </a:r>
          </a:p>
          <a:p>
            <a:r>
              <a:rPr lang="en-US" sz="1400" dirty="0"/>
              <a:t>Median OS 10.1 months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5D1D082-8872-535C-AB07-80A89007B8F2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Treatment of unresectable disease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11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ell cycle&#10;&#10;Description automatically generated">
            <a:extLst>
              <a:ext uri="{FF2B5EF4-FFF2-40B4-BE49-F238E27FC236}">
                <a16:creationId xmlns:a16="http://schemas.microsoft.com/office/drawing/2014/main" id="{2EA63EC2-DC12-E258-93A2-167191BE6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1" y="430357"/>
            <a:ext cx="9809018" cy="5997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EA10C-5D54-B107-E9E2-C4DFAE724D76}"/>
              </a:ext>
            </a:extLst>
          </p:cNvPr>
          <p:cNvSpPr txBox="1"/>
          <p:nvPr/>
        </p:nvSpPr>
        <p:spPr>
          <a:xfrm>
            <a:off x="7772400" y="659639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-13" dirty="0" err="1">
                <a:latin typeface="Calibri" panose="020F0502020204030204" pitchFamily="34" charset="0"/>
                <a:cs typeface="Calibri" panose="020F0502020204030204" pitchFamily="34" charset="0"/>
              </a:rPr>
              <a:t>Ribas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et al. 2012 </a:t>
            </a:r>
          </a:p>
        </p:txBody>
      </p:sp>
    </p:spTree>
    <p:extLst>
      <p:ext uri="{BB962C8B-B14F-4D97-AF65-F5344CB8AC3E}">
        <p14:creationId xmlns:p14="http://schemas.microsoft.com/office/powerpoint/2010/main" val="269412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D0006-46DC-84C8-E753-48D388A3EED0}"/>
              </a:ext>
            </a:extLst>
          </p:cNvPr>
          <p:cNvSpPr txBox="1"/>
          <p:nvPr/>
        </p:nvSpPr>
        <p:spPr>
          <a:xfrm>
            <a:off x="7772400" y="659639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Larkin et</a:t>
            </a:r>
            <a:r>
              <a:rPr lang="en-US" sz="12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2015; 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Larkin et</a:t>
            </a:r>
            <a:r>
              <a:rPr lang="en-US" sz="12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20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2019;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Wolchok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2022</a:t>
            </a:r>
          </a:p>
        </p:txBody>
      </p:sp>
      <p:pic>
        <p:nvPicPr>
          <p:cNvPr id="19" name="Content Placeholder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55122F3-6EF6-5B05-CCD2-1A2A4528D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81802" y="1013115"/>
            <a:ext cx="4389120" cy="2669493"/>
          </a:xfrm>
        </p:spPr>
      </p:pic>
      <p:pic>
        <p:nvPicPr>
          <p:cNvPr id="21" name="Picture 20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CF259AC4-4AE9-DD11-7FEC-1C825D168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2" y="3682902"/>
            <a:ext cx="4389120" cy="291319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8BD8321-6D3F-FDD5-8CF9-BCD1902DB89B}"/>
              </a:ext>
            </a:extLst>
          </p:cNvPr>
          <p:cNvSpPr txBox="1">
            <a:spLocks/>
          </p:cNvSpPr>
          <p:nvPr/>
        </p:nvSpPr>
        <p:spPr>
          <a:xfrm>
            <a:off x="838200" y="1325563"/>
            <a:ext cx="5943602" cy="485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Phase 3, Randomized 1:1:1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Primary endpoints: PFS, 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Median 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72.1 months Nivolumab plus Ipilimumab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36.9 months Nivolumab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19.9 months Ipilimumab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0000"/>
                </a:solidFill>
              </a:rPr>
              <a:t>No predictive biomarkers!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7E73770-6429-ABA1-D217-EB1712C6BD11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77629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Combination immunotherapy: CheckMate067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10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0C10-D440-E6BF-3C88-9EE1E20B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AB7C4-0F23-8AAB-3A02-64E4CCF61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14586" y="1500624"/>
            <a:ext cx="3659705" cy="444977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049">
              <a:spcBef>
                <a:spcPts val="79"/>
              </a:spcBef>
              <a:buSzPct val="96428"/>
              <a:tabLst>
                <a:tab pos="224790" algn="l"/>
              </a:tabLst>
            </a:pPr>
            <a:r>
              <a:rPr sz="2200" spc="4" dirty="0">
                <a:cs typeface="Arial" panose="020B0604020202020204" pitchFamily="34" charset="0"/>
              </a:rPr>
              <a:t>Sixth</a:t>
            </a:r>
            <a:r>
              <a:rPr sz="2200" spc="-38" dirty="0">
                <a:cs typeface="Arial" panose="020B0604020202020204" pitchFamily="34" charset="0"/>
              </a:rPr>
              <a:t> </a:t>
            </a:r>
            <a:r>
              <a:rPr sz="2200" spc="-4" dirty="0">
                <a:cs typeface="Arial" panose="020B0604020202020204" pitchFamily="34" charset="0"/>
              </a:rPr>
              <a:t>most</a:t>
            </a:r>
            <a:r>
              <a:rPr sz="2200" spc="-30" dirty="0">
                <a:cs typeface="Arial" panose="020B0604020202020204" pitchFamily="34" charset="0"/>
              </a:rPr>
              <a:t> </a:t>
            </a:r>
            <a:r>
              <a:rPr sz="2200" spc="-8" dirty="0">
                <a:cs typeface="Arial" panose="020B0604020202020204" pitchFamily="34" charset="0"/>
              </a:rPr>
              <a:t>common</a:t>
            </a:r>
            <a:r>
              <a:rPr sz="2200" spc="19" dirty="0">
                <a:cs typeface="Arial" panose="020B0604020202020204" pitchFamily="34" charset="0"/>
              </a:rPr>
              <a:t> </a:t>
            </a:r>
            <a:r>
              <a:rPr lang="en-US" sz="2200" dirty="0">
                <a:cs typeface="Arial" panose="020B0604020202020204" pitchFamily="34" charset="0"/>
              </a:rPr>
              <a:t>cancer: 4-6% of all cancers</a:t>
            </a:r>
          </a:p>
          <a:p>
            <a:pPr marL="9049">
              <a:spcBef>
                <a:spcPts val="79"/>
              </a:spcBef>
              <a:buSzPct val="96428"/>
              <a:tabLst>
                <a:tab pos="224790" algn="l"/>
              </a:tabLst>
            </a:pPr>
            <a:endParaRPr lang="en-US" sz="2200" spc="4" dirty="0">
              <a:cs typeface="Arial" panose="020B0604020202020204" pitchFamily="34" charset="0"/>
            </a:endParaRPr>
          </a:p>
          <a:p>
            <a:pPr marL="9049">
              <a:spcBef>
                <a:spcPts val="79"/>
              </a:spcBef>
              <a:buSzPct val="96428"/>
              <a:tabLst>
                <a:tab pos="224790" algn="l"/>
              </a:tabLst>
            </a:pPr>
            <a:r>
              <a:rPr lang="en-US" sz="2200" spc="4" dirty="0">
                <a:cs typeface="Arial" panose="020B0604020202020204" pitchFamily="34" charset="0"/>
              </a:rPr>
              <a:t>900,000 new cases and 400,000 deaths worldwide</a:t>
            </a:r>
          </a:p>
          <a:p>
            <a:pPr marL="9049">
              <a:spcBef>
                <a:spcPts val="79"/>
              </a:spcBef>
              <a:buSzPct val="96428"/>
              <a:tabLst>
                <a:tab pos="224790" algn="l"/>
              </a:tabLst>
            </a:pPr>
            <a:endParaRPr lang="en-US" sz="2200" spc="4" dirty="0">
              <a:cs typeface="Arial" panose="020B0604020202020204" pitchFamily="34" charset="0"/>
            </a:endParaRPr>
          </a:p>
          <a:p>
            <a:pPr marL="9049">
              <a:buSzPct val="96428"/>
              <a:tabLst>
                <a:tab pos="224790" algn="l"/>
              </a:tabLst>
            </a:pPr>
            <a:r>
              <a:rPr lang="en-US" sz="2200" spc="4" dirty="0">
                <a:cs typeface="Arial" panose="020B0604020202020204" pitchFamily="34" charset="0"/>
              </a:rPr>
              <a:t>Incidence is rising: &gt; 1,000,000 new cases by 2030</a:t>
            </a:r>
          </a:p>
          <a:p>
            <a:pPr marL="9049">
              <a:buSzPct val="96428"/>
              <a:tabLst>
                <a:tab pos="224790" algn="l"/>
              </a:tabLst>
            </a:pPr>
            <a:endParaRPr lang="en-US" sz="2200" spc="4" dirty="0">
              <a:cs typeface="Arial" panose="020B0604020202020204" pitchFamily="34" charset="0"/>
            </a:endParaRPr>
          </a:p>
          <a:p>
            <a:pPr marL="9049">
              <a:buSzPct val="96428"/>
              <a:tabLst>
                <a:tab pos="224790" algn="l"/>
              </a:tabLst>
            </a:pPr>
            <a:r>
              <a:rPr lang="en-US" sz="2200" spc="4" dirty="0">
                <a:cs typeface="Arial" panose="020B0604020202020204" pitchFamily="34" charset="0"/>
              </a:rPr>
              <a:t>M/F: 2-4</a:t>
            </a:r>
          </a:p>
          <a:p>
            <a:pPr marL="9049">
              <a:buSzPct val="96428"/>
              <a:tabLst>
                <a:tab pos="224790" algn="l"/>
              </a:tabLst>
            </a:pPr>
            <a:endParaRPr lang="en-US" sz="2200" spc="4" dirty="0">
              <a:cs typeface="Arial" panose="020B0604020202020204" pitchFamily="34" charset="0"/>
            </a:endParaRPr>
          </a:p>
          <a:p>
            <a:pPr marL="9049">
              <a:buSzPct val="96428"/>
              <a:tabLst>
                <a:tab pos="224790" algn="l"/>
              </a:tabLst>
            </a:pPr>
            <a:r>
              <a:rPr lang="en-US" sz="2200" dirty="0">
                <a:cs typeface="Arial" panose="020B0604020202020204" pitchFamily="34" charset="0"/>
              </a:rPr>
              <a:t>Median age: 66 years (HPV-)/53 years (HPV+)</a:t>
            </a:r>
            <a:endParaRPr sz="2200" dirty="0">
              <a:cs typeface="Arial" panose="020B06040202020202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Incidence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EA5B7357-DE1A-420F-EE2B-84363B38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061" y="522232"/>
            <a:ext cx="7315200" cy="3288570"/>
          </a:xfrm>
          <a:prstGeom prst="rect">
            <a:avLst/>
          </a:prstGeom>
        </p:spPr>
      </p:pic>
      <p:pic>
        <p:nvPicPr>
          <p:cNvPr id="6" name="Picture 5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021BFC69-3C6E-9565-0D6E-E2B129216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0802"/>
            <a:ext cx="5828261" cy="2768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2020; </a:t>
            </a:r>
            <a:r>
              <a:rPr lang="en-US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www.rarecancernet.eu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851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</a:p>
        </p:txBody>
      </p:sp>
      <p:pic>
        <p:nvPicPr>
          <p:cNvPr id="6" name="Picture 5" descr="A close-up of cigarettes&#10;&#10;Description automatically generated with medium confidence">
            <a:extLst>
              <a:ext uri="{FF2B5EF4-FFF2-40B4-BE49-F238E27FC236}">
                <a16:creationId xmlns:a16="http://schemas.microsoft.com/office/drawing/2014/main" id="{AA620746-FEED-3740-394D-D174C270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055" y="1498128"/>
            <a:ext cx="3151758" cy="2103120"/>
          </a:xfrm>
          <a:prstGeom prst="rect">
            <a:avLst/>
          </a:prstGeom>
        </p:spPr>
      </p:pic>
      <p:pic>
        <p:nvPicPr>
          <p:cNvPr id="9" name="Picture 8" descr="A close-up of a glass of liquid&#10;&#10;Description automatically generated with low confidence">
            <a:extLst>
              <a:ext uri="{FF2B5EF4-FFF2-40B4-BE49-F238E27FC236}">
                <a16:creationId xmlns:a16="http://schemas.microsoft.com/office/drawing/2014/main" id="{71484DD9-CDA0-46EE-F1D0-2A5E8A2E7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677" y="1498128"/>
            <a:ext cx="3154680" cy="2103120"/>
          </a:xfrm>
          <a:prstGeom prst="rect">
            <a:avLst/>
          </a:prstGeom>
        </p:spPr>
      </p:pic>
      <p:pic>
        <p:nvPicPr>
          <p:cNvPr id="12" name="Picture 11" descr="A picture containing food, snack, donut, confectionery&#10;&#10;Description automatically generated">
            <a:extLst>
              <a:ext uri="{FF2B5EF4-FFF2-40B4-BE49-F238E27FC236}">
                <a16:creationId xmlns:a16="http://schemas.microsoft.com/office/drawing/2014/main" id="{8D20D85E-3E12-CA2B-4B23-E27A26F62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055" y="3656950"/>
            <a:ext cx="3154680" cy="2081162"/>
          </a:xfrm>
          <a:prstGeom prst="rect">
            <a:avLst/>
          </a:prstGeom>
        </p:spPr>
      </p:pic>
      <p:pic>
        <p:nvPicPr>
          <p:cNvPr id="14" name="Picture 13" descr="A close-up of a dna&#10;&#10;Description automatically generated">
            <a:extLst>
              <a:ext uri="{FF2B5EF4-FFF2-40B4-BE49-F238E27FC236}">
                <a16:creationId xmlns:a16="http://schemas.microsoft.com/office/drawing/2014/main" id="{3926977D-609C-C4FE-B6E3-5906E18C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677" y="3656950"/>
            <a:ext cx="3154680" cy="2081162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33DAA4E0-0E57-8386-E529-5E7FDB26F8AD}"/>
              </a:ext>
            </a:extLst>
          </p:cNvPr>
          <p:cNvSpPr txBox="1"/>
          <p:nvPr/>
        </p:nvSpPr>
        <p:spPr>
          <a:xfrm>
            <a:off x="714587" y="1493284"/>
            <a:ext cx="4419600" cy="5103106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Tobacco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Excessive alcohol consumption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HPV, EBV (NPC)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Immunodeficiency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Areca nut or “Betel quid” (India, Taiwan, China)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Genetic factors (Fanconi anemia)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8883EA1-F71C-0641-E0E9-458CDE276D91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Risk factors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6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Carcinogenesis in HPV- disease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Johnson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pic>
        <p:nvPicPr>
          <p:cNvPr id="3" name="Picture 2" descr="A picture containing text, pink, screenshot&#10;&#10;Description automatically generated">
            <a:extLst>
              <a:ext uri="{FF2B5EF4-FFF2-40B4-BE49-F238E27FC236}">
                <a16:creationId xmlns:a16="http://schemas.microsoft.com/office/drawing/2014/main" id="{125B235B-3E5D-A4E6-2253-1A4A8FA0C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339601"/>
            <a:ext cx="7772400" cy="2046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6A0257-B63A-0E0E-2B42-007E16DA14C5}"/>
              </a:ext>
            </a:extLst>
          </p:cNvPr>
          <p:cNvSpPr txBox="1"/>
          <p:nvPr/>
        </p:nvSpPr>
        <p:spPr>
          <a:xfrm>
            <a:off x="714585" y="1342410"/>
            <a:ext cx="1036942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Calibri" panose="020F0502020204030204" pitchFamily="34" charset="0"/>
              </a:rPr>
              <a:t>Originates from the mucosal epithelial cells that line the upper aerodigestive tract</a:t>
            </a:r>
            <a:endParaRPr lang="en-US" sz="2400" u="none" strike="noStrike" dirty="0">
              <a:effectLst/>
              <a:cs typeface="Arial" panose="020B0604020202020204" pitchFamily="34" charset="0"/>
            </a:endParaRP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u="none" strike="noStrike" dirty="0">
                <a:effectLst/>
                <a:cs typeface="Arial" panose="020B0604020202020204" pitchFamily="34" charset="0"/>
              </a:rPr>
              <a:t>Loss of tumor suppressor genes 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T</a:t>
            </a:r>
            <a:r>
              <a:rPr lang="en-US" sz="2400" u="none" strike="noStrike" dirty="0">
                <a:effectLst/>
                <a:cs typeface="Arial" panose="020B0604020202020204" pitchFamily="34" charset="0"/>
              </a:rPr>
              <a:t>emporal sequence vs collective accumulation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“Field cancerization”: second primary tumors</a:t>
            </a:r>
          </a:p>
          <a:p>
            <a:endParaRPr lang="en-US" sz="2400" u="none" strike="noStrike" dirty="0"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7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E1F6C3E-6785-E147-8D34-1DA49702EEB7}"/>
              </a:ext>
            </a:extLst>
          </p:cNvPr>
          <p:cNvSpPr txBox="1">
            <a:spLocks/>
          </p:cNvSpPr>
          <p:nvPr/>
        </p:nvSpPr>
        <p:spPr>
          <a:xfrm>
            <a:off x="714587" y="369667"/>
            <a:ext cx="9428479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+mn-lt"/>
                <a:cs typeface="Arial" panose="020B0604020202020204" pitchFamily="34" charset="0"/>
              </a:rPr>
              <a:t>HPV-driven carcinogenesis</a:t>
            </a:r>
            <a:endParaRPr lang="en-US" sz="4000" b="1" spc="-2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702BA-134A-0FE2-F87F-C926E51BE73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Lechner 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pic>
        <p:nvPicPr>
          <p:cNvPr id="7" name="Picture 6" descr="A picture containing text, screenshot, template&#10;&#10;Description automatically generated">
            <a:extLst>
              <a:ext uri="{FF2B5EF4-FFF2-40B4-BE49-F238E27FC236}">
                <a16:creationId xmlns:a16="http://schemas.microsoft.com/office/drawing/2014/main" id="{3734A448-3605-4148-9409-D821133B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66" y="493237"/>
            <a:ext cx="4373595" cy="2743200"/>
          </a:xfrm>
          <a:prstGeom prst="rect">
            <a:avLst/>
          </a:prstGeom>
        </p:spPr>
      </p:pic>
      <p:pic>
        <p:nvPicPr>
          <p:cNvPr id="11" name="Picture 10" descr="A picture containing text, diagram, screenshot, circle&#10;&#10;Description automatically generated">
            <a:extLst>
              <a:ext uri="{FF2B5EF4-FFF2-40B4-BE49-F238E27FC236}">
                <a16:creationId xmlns:a16="http://schemas.microsoft.com/office/drawing/2014/main" id="{7BA8E3B9-66D9-CCAF-79E7-881CECCD2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66" y="3429000"/>
            <a:ext cx="4373595" cy="27432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F8A4C15-FAD3-0CCB-A848-A0907E9D36D1}"/>
              </a:ext>
            </a:extLst>
          </p:cNvPr>
          <p:cNvSpPr txBox="1"/>
          <p:nvPr/>
        </p:nvSpPr>
        <p:spPr>
          <a:xfrm>
            <a:off x="714587" y="1483264"/>
            <a:ext cx="6314863" cy="3225669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APOBEC-mediated editing of the viral genome clears the infection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Activation of the PI3K signaling pathway 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3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587" y="61890"/>
            <a:ext cx="9818826" cy="124820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b="1" spc="-13" dirty="0">
                <a:latin typeface="+mn-lt"/>
                <a:cs typeface="Arial" panose="020B0604020202020204" pitchFamily="34" charset="0"/>
              </a:rPr>
              <a:t>HPV</a:t>
            </a:r>
            <a:r>
              <a:rPr lang="en-US" sz="4000" b="1" spc="-20" dirty="0">
                <a:latin typeface="+mn-lt"/>
                <a:cs typeface="Arial" panose="020B0604020202020204" pitchFamily="34" charset="0"/>
              </a:rPr>
              <a:t>+ </a:t>
            </a:r>
            <a:r>
              <a:rPr lang="en-US" sz="4000" b="1" spc="-13" dirty="0">
                <a:latin typeface="+mn-lt"/>
                <a:cs typeface="Arial" panose="020B0604020202020204" pitchFamily="34" charset="0"/>
              </a:rPr>
              <a:t>oropharyngeal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spc="-20" dirty="0">
                <a:latin typeface="+mn-lt"/>
                <a:cs typeface="Arial" panose="020B0604020202020204" pitchFamily="34" charset="0"/>
              </a:rPr>
              <a:t>squamous cell carcinoma (OPSCC)</a:t>
            </a:r>
            <a:endParaRPr sz="4000" b="1" spc="-2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A9CE5B3-8AEA-9C6D-9590-C9A94AE32011}"/>
              </a:ext>
            </a:extLst>
          </p:cNvPr>
          <p:cNvSpPr txBox="1"/>
          <p:nvPr/>
        </p:nvSpPr>
        <p:spPr>
          <a:xfrm>
            <a:off x="714587" y="1483264"/>
            <a:ext cx="6029113" cy="4846626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&gt;70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sz="2000" spc="-5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OP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3" dirty="0">
                <a:latin typeface="Calibri" panose="020F0502020204030204" pitchFamily="34" charset="0"/>
                <a:cs typeface="Calibri" panose="020F0502020204030204" pitchFamily="34" charset="0"/>
              </a:rPr>
              <a:t>positive</a:t>
            </a:r>
            <a:r>
              <a:rPr sz="2000" spc="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7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00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3" dirty="0">
                <a:latin typeface="Calibri" panose="020F0502020204030204" pitchFamily="34" charset="0"/>
                <a:cs typeface="Calibri" panose="020F0502020204030204" pitchFamily="34" charset="0"/>
              </a:rPr>
              <a:t>HPV</a:t>
            </a:r>
            <a:endParaRPr lang="en-US" sz="2000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HPV-16</a:t>
            </a:r>
            <a:r>
              <a:rPr lang="en-US" sz="2000" spc="-13" dirty="0">
                <a:latin typeface="Calibri" panose="020F0502020204030204" pitchFamily="34" charset="0"/>
                <a:cs typeface="Calibri" panose="020F0502020204030204" pitchFamily="34" charset="0"/>
              </a:rPr>
              <a:t> (85%) &gt;&gt; HPV-18, HPV-31, HPV-33, HPV-52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spc="-13" dirty="0">
                <a:latin typeface="Calibri" panose="020F0502020204030204" pitchFamily="34" charset="0"/>
                <a:cs typeface="Calibri" panose="020F0502020204030204" pitchFamily="34" charset="0"/>
              </a:rPr>
              <a:t>Sexually</a:t>
            </a:r>
            <a:r>
              <a:rPr lang="en-US" sz="200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transmitted </a:t>
            </a:r>
            <a:r>
              <a:rPr lang="en-US" sz="2000" spc="-7" dirty="0">
                <a:latin typeface="Calibri" panose="020F0502020204030204" pitchFamily="34" charset="0"/>
                <a:cs typeface="Calibri" panose="020F0502020204030204" pitchFamily="34" charset="0"/>
              </a:rPr>
              <a:t>disease, strong association with the number of lifetime oral sex partners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spc="-13" dirty="0">
                <a:latin typeface="Calibri" panose="020F0502020204030204" pitchFamily="34" charset="0"/>
                <a:cs typeface="Calibri" panose="020F0502020204030204" pitchFamily="34" charset="0"/>
              </a:rPr>
              <a:t>High-income countries, young, minimal to no smoking history</a:t>
            </a: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endParaRPr lang="en-US" sz="2000" spc="-1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86">
              <a:spcBef>
                <a:spcPts val="993"/>
              </a:spcBef>
              <a:tabLst>
                <a:tab pos="359824" algn="l"/>
                <a:tab pos="360671" algn="l"/>
              </a:tabLst>
            </a:pPr>
            <a:r>
              <a:rPr lang="en-US" sz="200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USA, the incidence of OPSCC in men has surpassed that of cervical cancer in women</a:t>
            </a:r>
            <a:endParaRPr lang="en-US" sz="2000" spc="-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49411-7814-170B-8C31-6AD29962734C}"/>
              </a:ext>
            </a:extLst>
          </p:cNvPr>
          <p:cNvSpPr txBox="1"/>
          <p:nvPr/>
        </p:nvSpPr>
        <p:spPr>
          <a:xfrm>
            <a:off x="7772400" y="659639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D´Souza</a:t>
            </a:r>
            <a:r>
              <a:rPr lang="en-US" sz="1050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n-US" sz="105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2007;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 Miller</a:t>
            </a:r>
            <a:r>
              <a:rPr lang="en-US" sz="1050" spc="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050" spc="-7" dirty="0" err="1">
                <a:latin typeface="Calibri" panose="020F0502020204030204" pitchFamily="34" charset="0"/>
                <a:cs typeface="Calibri" panose="020F0502020204030204" pitchFamily="34" charset="0"/>
              </a:rPr>
              <a:t>Gillison</a:t>
            </a:r>
            <a:r>
              <a:rPr lang="en-US" sz="1050" spc="4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n-US" sz="1050" spc="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2006 </a:t>
            </a:r>
          </a:p>
        </p:txBody>
      </p:sp>
      <p:pic>
        <p:nvPicPr>
          <p:cNvPr id="9" name="Picture 8" descr="A newspaper cover with a person's face&#10;&#10;Description automatically generated with low confidence">
            <a:extLst>
              <a:ext uri="{FF2B5EF4-FFF2-40B4-BE49-F238E27FC236}">
                <a16:creationId xmlns:a16="http://schemas.microsoft.com/office/drawing/2014/main" id="{FE59B331-D292-B91D-50DD-B8744007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733" y="1610939"/>
            <a:ext cx="4297680" cy="48081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8704" y="1421070"/>
            <a:ext cx="45720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FA351-BF00-F42E-EF51-388628057CD1}"/>
              </a:ext>
            </a:extLst>
          </p:cNvPr>
          <p:cNvSpPr txBox="1"/>
          <p:nvPr/>
        </p:nvSpPr>
        <p:spPr>
          <a:xfrm>
            <a:off x="5280660" y="6604084"/>
            <a:ext cx="69113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Carvalho et</a:t>
            </a:r>
            <a:r>
              <a:rPr lang="en-US" sz="105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2005;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 Chaturvedi</a:t>
            </a:r>
            <a:r>
              <a:rPr lang="en-US" sz="1050" spc="-5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en-US" sz="105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en-US" sz="1050" spc="-2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2011; </a:t>
            </a:r>
            <a:r>
              <a:rPr lang="en-US" sz="1050" spc="-13" dirty="0">
                <a:latin typeface="Calibri" panose="020F0502020204030204" pitchFamily="34" charset="0"/>
                <a:cs typeface="Calibri" panose="020F0502020204030204" pitchFamily="34" charset="0"/>
              </a:rPr>
              <a:t>Ang et</a:t>
            </a:r>
            <a:r>
              <a:rPr lang="en-US" sz="105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spc="-7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6B90EAB-398A-958A-8D4B-5E2293FE557E}"/>
              </a:ext>
            </a:extLst>
          </p:cNvPr>
          <p:cNvSpPr txBox="1">
            <a:spLocks/>
          </p:cNvSpPr>
          <p:nvPr/>
        </p:nvSpPr>
        <p:spPr>
          <a:xfrm>
            <a:off x="714587" y="61890"/>
            <a:ext cx="9428479" cy="124820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b="1" spc="-13" dirty="0">
                <a:latin typeface="Calibri" panose="020F0502020204030204" pitchFamily="34" charset="0"/>
                <a:cs typeface="Calibri" panose="020F0502020204030204" pitchFamily="34" charset="0"/>
              </a:rPr>
              <a:t>Increasing incidence and better prognosis of HPV+ OPSCC</a:t>
            </a:r>
            <a:endParaRPr lang="en-US" sz="4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CB645DE-4B67-377C-515D-56A9F1DA0FB5}"/>
              </a:ext>
            </a:extLst>
          </p:cNvPr>
          <p:cNvSpPr txBox="1"/>
          <p:nvPr/>
        </p:nvSpPr>
        <p:spPr>
          <a:xfrm>
            <a:off x="6268704" y="5197752"/>
            <a:ext cx="45720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Calibri" panose="020F0502020204030204" pitchFamily="34" charset="0"/>
                <a:cs typeface="Calibri" panose="020F0502020204030204" pitchFamily="34" charset="0"/>
              </a:rPr>
              <a:t>3-year</a:t>
            </a:r>
            <a:r>
              <a:rPr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25" dirty="0">
                <a:latin typeface="Calibri" panose="020F0502020204030204" pitchFamily="34" charset="0"/>
                <a:cs typeface="Calibri" panose="020F0502020204030204" pitchFamily="34" charset="0"/>
              </a:rPr>
              <a:t>OS with CRT: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82.4%,</a:t>
            </a:r>
            <a:r>
              <a:rPr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pc="-5" dirty="0">
                <a:latin typeface="Calibri" panose="020F0502020204030204" pitchFamily="34" charset="0"/>
                <a:cs typeface="Calibri" panose="020F0502020204030204" pitchFamily="34" charset="0"/>
              </a:rPr>
              <a:t>vs.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57.1%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4532C282-814E-FBB9-B91B-D67C929ECB7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587" y="1421070"/>
            <a:ext cx="3931920" cy="5120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4967</TotalTime>
  <Words>1726</Words>
  <Application>Microsoft Macintosh PowerPoint</Application>
  <PresentationFormat>Widescreen</PresentationFormat>
  <Paragraphs>269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MT</vt:lpstr>
      <vt:lpstr>Calibri</vt:lpstr>
      <vt:lpstr>Calibri Light</vt:lpstr>
      <vt:lpstr>Wingdings</vt:lpstr>
      <vt:lpstr>Office Theme</vt:lpstr>
      <vt:lpstr>4_2017_HTAA_Diabetes</vt:lpstr>
      <vt:lpstr>Head and neck cancer Skin cancer</vt:lpstr>
      <vt:lpstr>Head and neck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HPV+ oropharyngeal squamous cell carcinoma (OPSCC)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Skin cancer (melanoma)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Vathiotis, Ioannis</dc:creator>
  <cp:lastModifiedBy>Vathiotis, Ioannis</cp:lastModifiedBy>
  <cp:revision>145</cp:revision>
  <dcterms:created xsi:type="dcterms:W3CDTF">2023-05-11T18:01:58Z</dcterms:created>
  <dcterms:modified xsi:type="dcterms:W3CDTF">2024-04-04T04:56:17Z</dcterms:modified>
</cp:coreProperties>
</file>