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81" r:id="rId9"/>
    <p:sldId id="282" r:id="rId10"/>
    <p:sldId id="283" r:id="rId11"/>
    <p:sldId id="265" r:id="rId12"/>
    <p:sldId id="266" r:id="rId13"/>
    <p:sldId id="285" r:id="rId14"/>
    <p:sldId id="284" r:id="rId15"/>
    <p:sldId id="267" r:id="rId16"/>
    <p:sldId id="268" r:id="rId17"/>
    <p:sldId id="269" r:id="rId18"/>
    <p:sldId id="270" r:id="rId19"/>
    <p:sldId id="273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6" r:id="rId29"/>
    <p:sldId id="280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6694-2DAB-4FFE-B676-653C5459D381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FE93-80A8-44D1-90D4-A653895E69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872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5FE93-80A8-44D1-90D4-A653895E69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744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250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269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8208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0747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407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83868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941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81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2993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129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8962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1371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0827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10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482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118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2117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6135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E6B2AA-5C40-4C17-8AAA-BB226B4FDE04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2EAF7B-A7C9-4613-BD82-F9CD37E6E75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13093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9D4A02-6C32-41EC-A0FA-7A2DDC28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26" y="4395413"/>
            <a:ext cx="8233874" cy="45016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sz="2700" b="1" dirty="0"/>
              <a:t>ΔΑΦΝΙΟΣ ΝΙΚΟΣ </a:t>
            </a:r>
            <a:br>
              <a:rPr lang="el-GR" sz="2700" b="1" dirty="0"/>
            </a:br>
            <a:r>
              <a:rPr lang="el-GR" sz="2700" b="1" dirty="0"/>
              <a:t>ΚΑΘΗΓΗΤΗΣ ΧΕΙΡΟΥΡΓΙΚΗΣ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448CB57-3B86-486E-A27F-98BD4B4F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96116"/>
            <a:ext cx="8534400" cy="2043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>
                <a:solidFill>
                  <a:schemeClr val="tx1"/>
                </a:solidFill>
                <a:latin typeface="Arial Black" panose="020B0A04020102020204" pitchFamily="34" charset="0"/>
              </a:rPr>
              <a:t>ΚΑΛΟΗΘΕΙΣ ΠΑΘΗΣΕΙΣ </a:t>
            </a:r>
          </a:p>
          <a:p>
            <a:pPr marL="0" indent="0" algn="ctr">
              <a:buNone/>
            </a:pPr>
            <a:r>
              <a:rPr lang="el-GR" sz="3600" dirty="0">
                <a:solidFill>
                  <a:schemeClr val="tx1"/>
                </a:solidFill>
                <a:latin typeface="Arial Black" panose="020B0A04020102020204" pitchFamily="34" charset="0"/>
              </a:rPr>
              <a:t>ΤΟΥ ΘΥΡΕΟΕΙΔΟΥΣ</a:t>
            </a:r>
          </a:p>
        </p:txBody>
      </p:sp>
    </p:spTree>
    <p:extLst>
      <p:ext uri="{BB962C8B-B14F-4D97-AF65-F5344CB8AC3E}">
        <p14:creationId xmlns:p14="http://schemas.microsoft.com/office/powerpoint/2010/main" xmlns="" val="2544311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4841AE-514E-43C9-A50B-388590F2D0C7}"/>
              </a:ext>
            </a:extLst>
          </p:cNvPr>
          <p:cNvSpPr txBox="1"/>
          <p:nvPr/>
        </p:nvSpPr>
        <p:spPr>
          <a:xfrm>
            <a:off x="1629295" y="423949"/>
            <a:ext cx="53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CT &amp; MRI </a:t>
            </a:r>
            <a:r>
              <a:rPr lang="el-GR" b="1" dirty="0"/>
              <a:t>ΘΥΡΕΟΕΙΔΟΥΣ</a:t>
            </a:r>
          </a:p>
        </p:txBody>
      </p:sp>
      <p:pic>
        <p:nvPicPr>
          <p:cNvPr id="20482" name="Picture 2" descr="https://lh3.googleusercontent.com/3zQd5w-ldQfJW3qEAIFE_ar2y1_Kd5b22JfjJo5nqX-nnjlc7zyEX5VQTg1u3HwOvD8EcDavRrX103kAwrkOje4HaCP9CXtxSH2bWRzUwAveg0i-boi5qvnqDQwyEY8W5UFbM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65" y="1373619"/>
            <a:ext cx="8707087" cy="405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56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DF1CD5-3272-411F-84B6-7F43C7D2024E}"/>
              </a:ext>
            </a:extLst>
          </p:cNvPr>
          <p:cNvSpPr txBox="1"/>
          <p:nvPr/>
        </p:nvSpPr>
        <p:spPr>
          <a:xfrm>
            <a:off x="246610" y="216132"/>
            <a:ext cx="843187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prstClr val="white"/>
              </a:buClr>
            </a:pPr>
            <a:r>
              <a:rPr lang="el-GR" sz="2400" dirty="0">
                <a:latin typeface="Arial Black" panose="020B0A04020102020204" pitchFamily="34" charset="0"/>
                <a:cs typeface="Arial" panose="020B0604020202020204" pitchFamily="34" charset="0"/>
              </a:rPr>
              <a:t>ΛΕΙΤΟΥΡΓΙΚΕΣ ΠΑΘΗΣΕΙΣ ΘΥΡΕΟΕΙΔΟΥΣ</a:t>
            </a:r>
          </a:p>
          <a:p>
            <a:pPr>
              <a:buClr>
                <a:prstClr val="white"/>
              </a:buClr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l-GR" b="1" dirty="0">
                <a:cs typeface="Arial" panose="020B0604020202020204" pitchFamily="34" charset="0"/>
              </a:rPr>
              <a:t>Νόσος </a:t>
            </a:r>
            <a:r>
              <a:rPr lang="en-US" b="1" dirty="0">
                <a:cs typeface="Arial" panose="020B0604020202020204" pitchFamily="34" charset="0"/>
              </a:rPr>
              <a:t>Graves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cs typeface="Arial" panose="020B0604020202020204" pitchFamily="34" charset="0"/>
              </a:rPr>
              <a:t>Αυτοάνοσος πάθηση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cs typeface="Arial" panose="020B0604020202020204" pitchFamily="34" charset="0"/>
              </a:rPr>
              <a:t>Γενετική προδιάθεση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cs typeface="Arial" panose="020B0604020202020204" pitchFamily="34" charset="0"/>
              </a:rPr>
              <a:t>Επικράτηση στις γυναίκες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cs typeface="Arial" panose="020B0604020202020204" pitchFamily="34" charset="0"/>
              </a:rPr>
              <a:t>Η πρώτη εκδήλωση συνήθως είναι ο </a:t>
            </a:r>
            <a:r>
              <a:rPr lang="el-GR" dirty="0" smtClean="0">
                <a:cs typeface="Arial" panose="020B0604020202020204" pitchFamily="34" charset="0"/>
              </a:rPr>
              <a:t>εξόφθαλμος</a:t>
            </a:r>
            <a:endParaRPr lang="el-GR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cs typeface="Arial" panose="020B0604020202020204" pitchFamily="34" charset="0"/>
              </a:rPr>
              <a:t>Μεγάλη διόγκωση του θυρεοειδούς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T3 </a:t>
            </a: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n-US" dirty="0">
                <a:cs typeface="Arial" panose="020B0604020202020204" pitchFamily="34" charset="0"/>
              </a:rPr>
              <a:t>, T4</a:t>
            </a: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 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l-GR" dirty="0">
                <a:cs typeface="Arial" panose="020B0604020202020204" pitchFamily="34" charset="0"/>
              </a:rPr>
              <a:t>Τ</a:t>
            </a:r>
            <a:r>
              <a:rPr lang="en-US" dirty="0">
                <a:cs typeface="Arial" panose="020B0604020202020204" pitchFamily="34" charset="0"/>
              </a:rPr>
              <a:t>SH</a:t>
            </a: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  <a:endParaRPr lang="el-GR" dirty="0"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0B08469-D6A5-44BA-AE76-87A5596804E1}"/>
              </a:ext>
            </a:extLst>
          </p:cNvPr>
          <p:cNvSpPr txBox="1"/>
          <p:nvPr/>
        </p:nvSpPr>
        <p:spPr>
          <a:xfrm>
            <a:off x="3728568" y="889461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Υπερθυρεοειδισμός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E7A320-E93B-4829-9B7A-34A118430214}"/>
              </a:ext>
            </a:extLst>
          </p:cNvPr>
          <p:cNvSpPr txBox="1"/>
          <p:nvPr/>
        </p:nvSpPr>
        <p:spPr>
          <a:xfrm>
            <a:off x="465512" y="2173199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Νόσος </a:t>
            </a:r>
          </a:p>
          <a:p>
            <a:r>
              <a:rPr lang="en-US" dirty="0"/>
              <a:t>Graves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B0DC66-8823-48E9-8020-D1A344634B8E}"/>
              </a:ext>
            </a:extLst>
          </p:cNvPr>
          <p:cNvSpPr txBox="1"/>
          <p:nvPr/>
        </p:nvSpPr>
        <p:spPr>
          <a:xfrm>
            <a:off x="2524160" y="2094563"/>
            <a:ext cx="16145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Πολυοζώδης</a:t>
            </a:r>
          </a:p>
          <a:p>
            <a:r>
              <a:rPr lang="el-GR" dirty="0"/>
              <a:t>Τοξική</a:t>
            </a:r>
          </a:p>
          <a:p>
            <a:r>
              <a:rPr lang="el-GR" dirty="0"/>
              <a:t>βρογχοκήλη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E3E76D-9B0C-4FEB-900E-D34082EEE70D}"/>
              </a:ext>
            </a:extLst>
          </p:cNvPr>
          <p:cNvSpPr txBox="1"/>
          <p:nvPr/>
        </p:nvSpPr>
        <p:spPr>
          <a:xfrm>
            <a:off x="5214038" y="2229752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Τοξικό</a:t>
            </a:r>
          </a:p>
          <a:p>
            <a:r>
              <a:rPr lang="el-GR" dirty="0"/>
              <a:t>αδένωμα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62E2DD-FE84-4FD1-A728-11545F1B4E26}"/>
              </a:ext>
            </a:extLst>
          </p:cNvPr>
          <p:cNvSpPr txBox="1"/>
          <p:nvPr/>
        </p:nvSpPr>
        <p:spPr>
          <a:xfrm>
            <a:off x="7194702" y="231169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Θυρεοειδίτιδα </a:t>
            </a: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xmlns="" id="{B96F21CA-B34F-44FF-80DA-66FCAF939008}"/>
              </a:ext>
            </a:extLst>
          </p:cNvPr>
          <p:cNvCxnSpPr>
            <a:cxnSpLocks/>
          </p:cNvCxnSpPr>
          <p:nvPr/>
        </p:nvCxnSpPr>
        <p:spPr>
          <a:xfrm flipH="1">
            <a:off x="1410393" y="1275016"/>
            <a:ext cx="3294231" cy="77822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xmlns="" id="{4D1F834D-C2FA-4038-9707-BC7008B056D7}"/>
              </a:ext>
            </a:extLst>
          </p:cNvPr>
          <p:cNvCxnSpPr>
            <a:cxnSpLocks/>
          </p:cNvCxnSpPr>
          <p:nvPr/>
        </p:nvCxnSpPr>
        <p:spPr>
          <a:xfrm flipH="1">
            <a:off x="3544741" y="1275016"/>
            <a:ext cx="1159884" cy="81954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xmlns="" id="{0F927E11-DCE0-421D-9064-A6A8593A6B17}"/>
              </a:ext>
            </a:extLst>
          </p:cNvPr>
          <p:cNvCxnSpPr>
            <a:cxnSpLocks/>
          </p:cNvCxnSpPr>
          <p:nvPr/>
        </p:nvCxnSpPr>
        <p:spPr>
          <a:xfrm>
            <a:off x="4727359" y="1299123"/>
            <a:ext cx="795011" cy="93062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xmlns="" id="{6EECF96F-8748-4DD2-A5BF-4714B8472A3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652408" y="1253993"/>
            <a:ext cx="3412084" cy="105770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908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6.googleusercontent.com/ORlvKgcYdryZYfTPnVnvF4fTNU1XQsv4VSYvSOKfr4M-baTz_nOXFbsi2cuPahvtHfMvXJqQwpUhnqdBaYnqUP0hhLGhidcIF7PEmZJAN0QKlE4-m9Ygpbt6gshfsQFswytJJ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79" y="944933"/>
            <a:ext cx="7797029" cy="481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441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4.googleusercontent.com/Zc-_BkAqI4XXujdw0IIxzba9bThu2Cwmxl-3CYuOuKtIcPB7-Ksrzt9JKoh67SwO0MHgWei6CcJWwjjiHWHBLlDqCtyUCQ4WOAC4yoh42BlWmg4SnEEPg9H0DsBOOLknjdXSP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559" y="266467"/>
            <a:ext cx="6499344" cy="623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795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6C1A6F-FBE2-4763-8BCF-C655DCF42744}"/>
              </a:ext>
            </a:extLst>
          </p:cNvPr>
          <p:cNvSpPr txBox="1"/>
          <p:nvPr/>
        </p:nvSpPr>
        <p:spPr>
          <a:xfrm>
            <a:off x="424177" y="701696"/>
            <a:ext cx="8088056" cy="2496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Θεραπεία</a:t>
            </a:r>
          </a:p>
          <a:p>
            <a:endParaRPr lang="el-G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Φαρμακευτική αγωγή – θειοναμίδες – β-αναστολείς – αντιθυρεοδειδικό φάρμακο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Ραδιενεργό Ιώδιο – πλήρες αποτέλεσμα 2-3 μήνες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Χειρουργική θεραπεία – άμεση ανταπόκριση</a:t>
            </a:r>
          </a:p>
        </p:txBody>
      </p:sp>
    </p:spTree>
    <p:extLst>
      <p:ext uri="{BB962C8B-B14F-4D97-AF65-F5344CB8AC3E}">
        <p14:creationId xmlns:p14="http://schemas.microsoft.com/office/powerpoint/2010/main" xmlns="" val="308368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DA9A25-6551-4933-BED1-BF6E6C96EE9D}"/>
              </a:ext>
            </a:extLst>
          </p:cNvPr>
          <p:cNvSpPr txBox="1"/>
          <p:nvPr/>
        </p:nvSpPr>
        <p:spPr>
          <a:xfrm>
            <a:off x="241583" y="505122"/>
            <a:ext cx="847908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Τοξική πολυζοώδης βρογχοκήλη (θυρεοτοξίκωση)</a:t>
            </a:r>
          </a:p>
          <a:p>
            <a:endParaRPr lang="el-GR" b="1" dirty="0"/>
          </a:p>
          <a:p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Μεγάλη αύξηση μεγέθους θυρεοειδούς αδένα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Ευθυρεοειδική </a:t>
            </a:r>
            <a:r>
              <a:rPr lang="el-GR" sz="2000" dirty="0"/>
              <a:t>πολυοζώδης βρογχοκήλη εξαρτάται από την </a:t>
            </a:r>
            <a:r>
              <a:rPr lang="en-US" sz="2000" dirty="0"/>
              <a:t>TSH </a:t>
            </a:r>
            <a:r>
              <a:rPr lang="en-US" sz="2000" dirty="0">
                <a:sym typeface="Symbol" panose="05050102010706020507" pitchFamily="18" charset="2"/>
              </a:rPr>
              <a:t> </a:t>
            </a:r>
            <a:r>
              <a:rPr lang="el-GR" sz="2000" dirty="0">
                <a:sym typeface="Symbol" panose="05050102010706020507" pitchFamily="18" charset="2"/>
              </a:rPr>
              <a:t>αυτονομία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l-GR" sz="2000" dirty="0">
                <a:sym typeface="Symbol" panose="05050102010706020507" pitchFamily="18" charset="2"/>
              </a:rPr>
              <a:t> δεν καταστέλλεται από την Τ4</a:t>
            </a:r>
            <a:r>
              <a:rPr lang="en-US" sz="2000" dirty="0">
                <a:sym typeface="Symbol" panose="05050102010706020507" pitchFamily="18" charset="2"/>
              </a:rPr>
              <a:t> </a:t>
            </a:r>
            <a:r>
              <a:rPr lang="el-GR" sz="2000" dirty="0">
                <a:sym typeface="Symbol" panose="05050102010706020507" pitchFamily="18" charset="2"/>
              </a:rPr>
              <a:t> τοξική κατάσταση με υπερέκκριση Τ3, Τ4 από τους όζους με αποτέλεσμα την καταστολή της </a:t>
            </a:r>
            <a:r>
              <a:rPr lang="en-US" sz="2000" dirty="0">
                <a:sym typeface="Symbol" panose="05050102010706020507" pitchFamily="18" charset="2"/>
              </a:rPr>
              <a:t>TSH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Επίσης μπορεί να συμβεί σε μια μη τοξική πολυοζώδη βρογχοκήλη λόγω χορήγησης μεγάλου φορτίου ιωδίου </a:t>
            </a:r>
            <a:r>
              <a:rPr lang="en-US" sz="2000" dirty="0">
                <a:sym typeface="Symbol" panose="05050102010706020507" pitchFamily="18" charset="2"/>
              </a:rPr>
              <a:t>(Bosedow)</a:t>
            </a:r>
            <a:endParaRPr lang="el-GR" sz="2000" dirty="0">
              <a:sym typeface="Symbol" panose="05050102010706020507" pitchFamily="18" charset="2"/>
            </a:endParaRPr>
          </a:p>
          <a:p>
            <a:r>
              <a:rPr lang="el-GR" sz="2000" dirty="0">
                <a:sym typeface="Symbol" panose="05050102010706020507" pitchFamily="18" charset="2"/>
              </a:rPr>
              <a:t>	-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I</a:t>
            </a:r>
            <a:r>
              <a:rPr lang="el-GR" sz="2000" dirty="0" smtClean="0">
                <a:sym typeface="Symbol" panose="05050102010706020507" pitchFamily="18" charset="2"/>
              </a:rPr>
              <a:t>ιωδίωση </a:t>
            </a:r>
            <a:r>
              <a:rPr lang="el-GR" sz="2000" dirty="0">
                <a:sym typeface="Symbol" panose="05050102010706020507" pitchFamily="18" charset="2"/>
              </a:rPr>
              <a:t>των τροφών σε περιοχή με έλλειμα</a:t>
            </a:r>
          </a:p>
          <a:p>
            <a:r>
              <a:rPr lang="el-GR" sz="2000" dirty="0">
                <a:sym typeface="Symbol" panose="05050102010706020507" pitchFamily="18" charset="2"/>
              </a:rPr>
              <a:t>	- Χορήγηση σκιαγραφικού ιωδιούχου</a:t>
            </a:r>
          </a:p>
          <a:p>
            <a:r>
              <a:rPr lang="el-GR" sz="2000" dirty="0">
                <a:sym typeface="Symbol" panose="05050102010706020507" pitchFamily="18" charset="2"/>
              </a:rPr>
              <a:t>	- Χορήγηση φαρμάκων που περιέχουν ιώδιο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Θεραπευτικά απαιτείται ολική θυρεοειδεκτομή λόγω υπερθυρεοειδισμού βαριάς μορφής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Η θεραπεία με αντιθυρεοειδικά φάρμακα ή </a:t>
            </a:r>
            <a:r>
              <a:rPr lang="el-GR" sz="2000" dirty="0" smtClean="0">
                <a:sym typeface="Symbol" panose="05050102010706020507" pitchFamily="18" charset="2"/>
              </a:rPr>
              <a:t>ραδιενεργό </a:t>
            </a:r>
            <a:endParaRPr lang="el-GR" sz="2000" dirty="0">
              <a:sym typeface="Symbol" panose="05050102010706020507" pitchFamily="18" charset="2"/>
            </a:endParaRPr>
          </a:p>
          <a:p>
            <a:r>
              <a:rPr lang="el-GR" sz="2000" dirty="0">
                <a:sym typeface="Symbol" panose="05050102010706020507" pitchFamily="18" charset="2"/>
              </a:rPr>
              <a:t>    ιώδιο δεν αποδίδει.</a:t>
            </a:r>
            <a:endParaRPr lang="en-US" sz="2000" dirty="0">
              <a:sym typeface="Symbol" panose="05050102010706020507" pitchFamily="18" charset="2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40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FD5014-90D4-4B69-B1C8-F71013520238}"/>
              </a:ext>
            </a:extLst>
          </p:cNvPr>
          <p:cNvSpPr txBox="1"/>
          <p:nvPr/>
        </p:nvSpPr>
        <p:spPr>
          <a:xfrm>
            <a:off x="283763" y="504857"/>
            <a:ext cx="836917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Τοξικό αδένωμα</a:t>
            </a:r>
          </a:p>
          <a:p>
            <a:endParaRPr lang="el-GR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Ασθενής με μονήρη όζο του θυρεοειδούς και υπερθυρεοειδισμό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Όζοι συνήθως μεγέθους </a:t>
            </a:r>
            <a:r>
              <a:rPr lang="en-US" sz="2000" dirty="0">
                <a:sym typeface="Symbol" panose="05050102010706020507" pitchFamily="18" charset="2"/>
              </a:rPr>
              <a:t>&gt; 2cm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T3 </a:t>
            </a:r>
            <a:r>
              <a:rPr lang="en-US" sz="2000" dirty="0"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en-US" sz="2000" dirty="0">
                <a:cs typeface="Arial" panose="020B0604020202020204" pitchFamily="34" charset="0"/>
              </a:rPr>
              <a:t>, T4</a:t>
            </a:r>
            <a:r>
              <a:rPr lang="en-US" sz="2000" dirty="0">
                <a:cs typeface="Arial" panose="020B0604020202020204" pitchFamily="34" charset="0"/>
                <a:sym typeface="Symbol" panose="05050102010706020507" pitchFamily="18" charset="2"/>
              </a:rPr>
              <a:t> 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el-GR" sz="2000" dirty="0">
                <a:cs typeface="Arial" panose="020B0604020202020204" pitchFamily="34" charset="0"/>
              </a:rPr>
              <a:t>Τ</a:t>
            </a:r>
            <a:r>
              <a:rPr lang="en-US" sz="2000" dirty="0">
                <a:cs typeface="Arial" panose="020B0604020202020204" pitchFamily="34" charset="0"/>
              </a:rPr>
              <a:t>SH</a:t>
            </a:r>
            <a:r>
              <a:rPr lang="en-US" sz="2000" dirty="0">
                <a:cs typeface="Arial" panose="020B0604020202020204" pitchFamily="34" charset="0"/>
                <a:sym typeface="Symbol" panose="05050102010706020507" pitchFamily="18" charset="2"/>
              </a:rPr>
              <a:t>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cs typeface="Arial" panose="020B0604020202020204" pitchFamily="34" charset="0"/>
                <a:sym typeface="Symbol" panose="05050102010706020507" pitchFamily="18" charset="2"/>
              </a:rPr>
              <a:t>Σπινθηρογραφικά αναδεικνύεται μονήρης θερμός όζος που υπερλειτουργεί με το υπόλοιπο παρέγχυμα κατεσταλμένο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cs typeface="Arial" panose="020B0604020202020204" pitchFamily="34" charset="0"/>
                <a:sym typeface="Symbol" panose="05050102010706020507" pitchFamily="18" charset="2"/>
              </a:rPr>
              <a:t>Συχνότητα κακοήθειας σχεδόν μηδενική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cs typeface="Arial" panose="020B0604020202020204" pitchFamily="34" charset="0"/>
                <a:sym typeface="Symbol" panose="05050102010706020507" pitchFamily="18" charset="2"/>
              </a:rPr>
              <a:t>Θεραπεία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cs typeface="Arial" panose="020B0604020202020204" pitchFamily="34" charset="0"/>
                <a:sym typeface="Symbol" panose="05050102010706020507" pitchFamily="18" charset="2"/>
              </a:rPr>
              <a:t>Χορήγηση ραδιενεργού ιωδίου (μειονέκτημα ή παραμονή υπολείμματος μορφωμάτων)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000" dirty="0">
                <a:cs typeface="Arial" panose="020B0604020202020204" pitchFamily="34" charset="0"/>
                <a:sym typeface="Symbol" panose="05050102010706020507" pitchFamily="18" charset="2"/>
              </a:rPr>
              <a:t>Χειρουργική εκτομή σύστοιχου λοβού + ισθμού</a:t>
            </a:r>
            <a:endParaRPr lang="el-GR" sz="2000" dirty="0"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7130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DA80A6-D10D-45A1-B7CF-24A202E848CA}"/>
              </a:ext>
            </a:extLst>
          </p:cNvPr>
          <p:cNvSpPr txBox="1"/>
          <p:nvPr/>
        </p:nvSpPr>
        <p:spPr>
          <a:xfrm>
            <a:off x="2416404" y="282804"/>
            <a:ext cx="5392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ΥΠΟΘΥΡΕΟΕΙΔΙΣΜΟΣ</a:t>
            </a:r>
          </a:p>
          <a:p>
            <a:endParaRPr lang="el-GR" sz="2400" b="1" dirty="0"/>
          </a:p>
          <a:p>
            <a:endParaRPr lang="el-GR" sz="2400" b="1" dirty="0"/>
          </a:p>
          <a:p>
            <a:endParaRPr lang="el-G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F5BA15-263B-4231-9243-B1591243DB98}"/>
              </a:ext>
            </a:extLst>
          </p:cNvPr>
          <p:cNvSpPr txBox="1"/>
          <p:nvPr/>
        </p:nvSpPr>
        <p:spPr>
          <a:xfrm>
            <a:off x="406399" y="1852464"/>
            <a:ext cx="8348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Πρωτοπαθής								Δευτεροπαθής</a:t>
            </a:r>
          </a:p>
          <a:p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Θυρεοειδική πάθηση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Ιατρογενής αφαίρεση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Δράση αντιθυρεοειδικών </a:t>
            </a:r>
          </a:p>
          <a:p>
            <a:r>
              <a:rPr lang="el-GR" dirty="0"/>
              <a:t>    φαρμάκων </a:t>
            </a:r>
            <a:r>
              <a:rPr lang="en-US" dirty="0"/>
              <a:t>(Hashimoto)</a:t>
            </a:r>
          </a:p>
          <a:p>
            <a:endParaRPr lang="el-GR" dirty="0"/>
          </a:p>
          <a:p>
            <a:r>
              <a:rPr lang="el-GR" b="1" dirty="0"/>
              <a:t>Θεραπεία – Χορήγηση Τ4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6C954C-B59A-453A-BA2A-BF79FABD41A8}"/>
              </a:ext>
            </a:extLst>
          </p:cNvPr>
          <p:cNvSpPr txBox="1"/>
          <p:nvPr/>
        </p:nvSpPr>
        <p:spPr>
          <a:xfrm>
            <a:off x="5112470" y="2591127"/>
            <a:ext cx="834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Βλάβη υπόφυσης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86902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0C4F5F-4693-482E-B31C-24075E662AB7}"/>
              </a:ext>
            </a:extLst>
          </p:cNvPr>
          <p:cNvSpPr txBox="1"/>
          <p:nvPr/>
        </p:nvSpPr>
        <p:spPr>
          <a:xfrm>
            <a:off x="806849" y="663064"/>
            <a:ext cx="7406126" cy="458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ΘΥΡΕΟΕΙΔΙΤΙΔΕΣ</a:t>
            </a:r>
          </a:p>
          <a:p>
            <a:endParaRPr lang="el-GR" b="1" dirty="0"/>
          </a:p>
          <a:p>
            <a:endParaRPr lang="el-GR" b="1" dirty="0"/>
          </a:p>
          <a:p>
            <a:pPr>
              <a:lnSpc>
                <a:spcPct val="150000"/>
              </a:lnSpc>
            </a:pPr>
            <a:r>
              <a:rPr lang="el-GR" sz="2000" dirty="0"/>
              <a:t>1. Θυρεοειδίτιδα </a:t>
            </a:r>
            <a:r>
              <a:rPr lang="en-US" sz="2000" dirty="0"/>
              <a:t>Hashimoto </a:t>
            </a:r>
            <a:r>
              <a:rPr lang="el-GR" sz="2000" dirty="0"/>
              <a:t>(χρόνιο αυτοάνοσο) ή λεμφοκυτταρική θυρεοειδίτιδα)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Προσβάλλει το 10% του πληθυσμού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Συχνότερο αίτιο υποθυρεοειδισμού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Συχνότητα 30-60 ετών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Αναλογία άνδρες-γυναίκες 1-9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Ιστολογικά χαρακτηρίζεται από λεμφοκυτταρική διήθηση με ίνωση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5874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0C4F5F-4693-482E-B31C-24075E662AB7}"/>
              </a:ext>
            </a:extLst>
          </p:cNvPr>
          <p:cNvSpPr txBox="1"/>
          <p:nvPr/>
        </p:nvSpPr>
        <p:spPr>
          <a:xfrm>
            <a:off x="241583" y="872947"/>
            <a:ext cx="8479083" cy="511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Κλινικά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Εμφανίζεται με ανώδυνη βρογχοκήλη με υποθυρεοειδισμό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Ανάλογα με το μέγεθος συμπτωματολογία πίεσης (δυσφαγία-δύσπνοια)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Πιθανή εμφάνιση όζων (αποκλεισμός κακοήθειας)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Εργαστηριακά </a:t>
            </a:r>
            <a:r>
              <a:rPr lang="el-GR" sz="2000" dirty="0">
                <a:sym typeface="Symbol" panose="05050102010706020507" pitchFamily="18" charset="2"/>
              </a:rPr>
              <a:t> θυρεοειδική υπεροξειδάση </a:t>
            </a:r>
            <a:r>
              <a:rPr lang="en-US" sz="2000" dirty="0">
                <a:sym typeface="Symbol" panose="05050102010706020507" pitchFamily="18" charset="2"/>
              </a:rPr>
              <a:t>(TPOAb)</a:t>
            </a:r>
            <a:endParaRPr lang="el-GR" sz="2000" dirty="0">
              <a:sym typeface="Symbol" panose="05050102010706020507" pitchFamily="18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Θεραπευτικά χορήγηση Τ4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Χειρουργική αντιμετώπιση μόνο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ym typeface="Symbol" panose="05050102010706020507" pitchFamily="18" charset="2"/>
              </a:rPr>
              <a:t>	- Πιεστικά φαινόμενα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ym typeface="Symbol" panose="05050102010706020507" pitchFamily="18" charset="2"/>
              </a:rPr>
              <a:t>	- Υποψία κακοήθειας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ym typeface="Symbol" panose="05050102010706020507" pitchFamily="18" charset="2"/>
              </a:rPr>
              <a:t>	- Μη ανταπόκριση στη φαρμακευτική αγωγή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05438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D8E393A-25FB-4FD4-8E07-762C925F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378" y="364481"/>
            <a:ext cx="8712175" cy="1237958"/>
          </a:xfrm>
        </p:spPr>
        <p:txBody>
          <a:bodyPr>
            <a:normAutofit/>
          </a:bodyPr>
          <a:lstStyle/>
          <a:p>
            <a:r>
              <a:rPr lang="el-GR" b="1" dirty="0"/>
              <a:t>ΑΝΑΤΟΜΙΑ ΘΥΡΕΟΕΙΔΟΥΣ ΑΔΕΝΑ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EE49CA1-E0D3-43AE-869E-F3219763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86" y="1318976"/>
            <a:ext cx="9002492" cy="525767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Βρίσκεται στο κεντρικό διαμέρισμα του τραχήλου</a:t>
            </a:r>
          </a:p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Βάρος 15-20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gr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 , μήκος 5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cm</a:t>
            </a:r>
            <a:endParaRPr lang="el-G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Καλύπτεται μπροστά από τον στερνοκλειδομαστοειδή  μυ και τον στερνουοειδή. Οπισθίως έρχεται σε επαφή με την τραχεία και τον κρικοειδή χόνδρο ( σύνδεσμος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berry).</a:t>
            </a:r>
          </a:p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Πυραμοειδής λοβός στο 50%  (το τμήμα στον ισθμό προς τα αριστερά</a:t>
            </a:r>
            <a:r>
              <a:rPr lang="el-GR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</a:endParaRPr>
          </a:p>
          <a:p>
            <a:endParaRPr lang="el-GR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l-G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756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C34920-20CF-4AA9-8923-96DFCA60A3C0}"/>
              </a:ext>
            </a:extLst>
          </p:cNvPr>
          <p:cNvSpPr txBox="1"/>
          <p:nvPr/>
        </p:nvSpPr>
        <p:spPr>
          <a:xfrm>
            <a:off x="266521" y="114424"/>
            <a:ext cx="84790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ΘΥΡΕΟΕΙΔΙΤΙΔΕΣ</a:t>
            </a:r>
          </a:p>
          <a:p>
            <a:endParaRPr lang="el-GR" b="1" dirty="0"/>
          </a:p>
          <a:p>
            <a:endParaRPr lang="el-GR" b="1" dirty="0"/>
          </a:p>
          <a:p>
            <a:pPr>
              <a:lnSpc>
                <a:spcPct val="150000"/>
              </a:lnSpc>
            </a:pPr>
            <a:r>
              <a:rPr lang="el-GR" sz="2000" b="1" dirty="0"/>
              <a:t>2. Θυρεοειδίτιδα μετά τον τοκετό</a:t>
            </a:r>
          </a:p>
          <a:p>
            <a:pPr>
              <a:lnSpc>
                <a:spcPct val="150000"/>
              </a:lnSpc>
            </a:pPr>
            <a:endParaRPr lang="el-GR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Αυτοάνοσος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Μικρή γενετική προδιάθεση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 </a:t>
            </a:r>
            <a:r>
              <a:rPr lang="el-GR" sz="2000" dirty="0" smtClean="0">
                <a:sym typeface="Symbol" panose="05050102010706020507" pitchFamily="18" charset="2"/>
              </a:rPr>
              <a:t>θυρεοειδικών </a:t>
            </a:r>
            <a:r>
              <a:rPr lang="el-GR" sz="2000" dirty="0">
                <a:sym typeface="Symbol" panose="05050102010706020507" pitchFamily="18" charset="2"/>
              </a:rPr>
              <a:t>αντισωμάτων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Θεραπευτικά χορήγηση Τ4</a:t>
            </a:r>
          </a:p>
        </p:txBody>
      </p:sp>
    </p:spTree>
    <p:extLst>
      <p:ext uri="{BB962C8B-B14F-4D97-AF65-F5344CB8AC3E}">
        <p14:creationId xmlns:p14="http://schemas.microsoft.com/office/powerpoint/2010/main" xmlns="" val="2014239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F89E4D-F902-46EF-AB3B-75B2A27357FF}"/>
              </a:ext>
            </a:extLst>
          </p:cNvPr>
          <p:cNvSpPr txBox="1"/>
          <p:nvPr/>
        </p:nvSpPr>
        <p:spPr>
          <a:xfrm>
            <a:off x="266521" y="114424"/>
            <a:ext cx="847908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ΥΠΟΞΙΑ ΘΥΡΕΟΕΙΔΙΤΙΔΑ (</a:t>
            </a:r>
            <a:r>
              <a:rPr lang="en-US" sz="2000" b="1" dirty="0"/>
              <a:t>de Quervain)</a:t>
            </a:r>
            <a:endParaRPr lang="el-GR" sz="2000" b="1" dirty="0"/>
          </a:p>
          <a:p>
            <a:endParaRPr lang="el-GR" b="1" dirty="0"/>
          </a:p>
          <a:p>
            <a:endParaRPr lang="el-GR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Συχνότερα στο </a:t>
            </a:r>
            <a:r>
              <a:rPr lang="el-GR" sz="2000" dirty="0" smtClean="0"/>
              <a:t>θήλεα άτομα </a:t>
            </a:r>
            <a:r>
              <a:rPr lang="el-GR" sz="2000" dirty="0"/>
              <a:t>5:1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Εμφάνιση μεταξύ 20-60 ετών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Αίτιο ασαφή (ιοί, λοίμωξη αναπνευστικού)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Κλινικά εμφανίζει πυρετό, πόνο, κακουχία </a:t>
            </a:r>
            <a:r>
              <a:rPr lang="el-GR" sz="2000" dirty="0">
                <a:sym typeface="Symbol" panose="05050102010706020507" pitchFamily="18" charset="2"/>
              </a:rPr>
              <a:t> πιθανή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ym typeface="Symbol" panose="05050102010706020507" pitchFamily="18" charset="2"/>
              </a:rPr>
              <a:t> η εμφάνιση θυρεοτοξίκωσης που ακολουθείται από υποθυρεοειδισμό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ym typeface="Symbol" panose="05050102010706020507" pitchFamily="18" charset="2"/>
              </a:rPr>
              <a:t>Θεραπευτικά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l-GR" sz="2000" dirty="0">
                <a:sym typeface="Symbol" panose="05050102010706020507" pitchFamily="18" charset="2"/>
              </a:rPr>
              <a:t>β-αναστολείς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l-GR" sz="2000" dirty="0">
                <a:sym typeface="Symbol" panose="05050102010706020507" pitchFamily="18" charset="2"/>
              </a:rPr>
              <a:t>Αναλγητικά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l-GR" sz="2000" dirty="0">
                <a:sym typeface="Symbol" panose="05050102010706020507" pitchFamily="18" charset="2"/>
              </a:rPr>
              <a:t>Αντιπυρετικά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l-GR" sz="2000" dirty="0">
                <a:sym typeface="Symbol" panose="05050102010706020507" pitchFamily="18" charset="2"/>
              </a:rPr>
              <a:t>Κορτικοστεροειδή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7317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445685-8CD1-4A9F-AFCF-F68C959AD869}"/>
              </a:ext>
            </a:extLst>
          </p:cNvPr>
          <p:cNvSpPr txBox="1"/>
          <p:nvPr/>
        </p:nvSpPr>
        <p:spPr>
          <a:xfrm>
            <a:off x="266521" y="114424"/>
            <a:ext cx="8479083" cy="412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ΟΞΕΙΑ ΘΥΡΕΟΕΙΔΙΤΙΔΑ</a:t>
            </a:r>
          </a:p>
          <a:p>
            <a:endParaRPr lang="el-GR" b="1" dirty="0"/>
          </a:p>
          <a:p>
            <a:endParaRPr lang="el-GR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Σπάνια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Οφείλεται σε βακτηρίδια </a:t>
            </a:r>
            <a:r>
              <a:rPr lang="en-US" sz="2000" dirty="0"/>
              <a:t>(Staph. Aureus-</a:t>
            </a:r>
            <a:r>
              <a:rPr lang="en-US" sz="2000" dirty="0" err="1"/>
              <a:t>Strept</a:t>
            </a:r>
            <a:r>
              <a:rPr lang="en-US" sz="2000" dirty="0"/>
              <a:t>. Pyogenes)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l-GR" sz="2000" dirty="0">
                <a:sym typeface="Symbol" panose="05050102010706020507" pitchFamily="18" charset="2"/>
              </a:rPr>
              <a:t> φλεγμονή θυρεοειδούς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Εμφάνιση σε παιδιά και νέους 20-40 ετών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Κλινικά πυρετό, καταβολή, πόνο, ψηλαφητικά επώδυνο μόρφωμα στην περιοχή ου θυρεοειδούς (απόστημα)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Θεραπευτικά αντιβιοτική αγωγή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144878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CEA7EF-A22C-49D4-876F-A7B758EE0622}"/>
              </a:ext>
            </a:extLst>
          </p:cNvPr>
          <p:cNvSpPr txBox="1"/>
          <p:nvPr/>
        </p:nvSpPr>
        <p:spPr>
          <a:xfrm>
            <a:off x="266521" y="114424"/>
            <a:ext cx="8479083" cy="458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ΘΥΡΕΟΕΙΔΙΤΙΔΑ </a:t>
            </a:r>
            <a:r>
              <a:rPr lang="en-US" sz="2000" b="1" dirty="0"/>
              <a:t>Riedel (</a:t>
            </a:r>
            <a:r>
              <a:rPr lang="el-GR" sz="2000" b="1" dirty="0"/>
              <a:t>ινώδης)</a:t>
            </a:r>
          </a:p>
          <a:p>
            <a:endParaRPr lang="el-GR" b="1" dirty="0"/>
          </a:p>
          <a:p>
            <a:endParaRPr lang="el-GR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Σπάνια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Εμφάνιση στις γυναίκες 4:1  30-60 ετών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Αίτια άγνωστα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Κλινικά αρχικά ευθυρεοειδισμός και εν συνεχεία υποθυρεοειδισμό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Ψηλαφητικά σκληρός και καθηλωμένος θυρεοειδής (διαφορική διάγνωση από αναπλαστικό </a:t>
            </a:r>
            <a:r>
              <a:rPr lang="en-US" sz="2000" dirty="0"/>
              <a:t>Ca) </a:t>
            </a:r>
            <a:r>
              <a:rPr lang="en-US" sz="2000" dirty="0">
                <a:sym typeface="Symbol" panose="05050102010706020507" pitchFamily="18" charset="2"/>
              </a:rPr>
              <a:t> FNA 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ym typeface="Symbol" panose="05050102010706020507" pitchFamily="18" charset="2"/>
              </a:rPr>
              <a:t>Χειρουργική θεραπεία επί πιεστικών φαινομένων (αφαιρείται μόνοι πάσχον τμήμα)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832786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D7D9A6-27D4-49C1-9098-1BE3D8713785}"/>
              </a:ext>
            </a:extLst>
          </p:cNvPr>
          <p:cNvSpPr txBox="1"/>
          <p:nvPr/>
        </p:nvSpPr>
        <p:spPr>
          <a:xfrm>
            <a:off x="332458" y="463558"/>
            <a:ext cx="8479083" cy="551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ΒΡΟΓΧΟΚΗΛΗ</a:t>
            </a:r>
          </a:p>
          <a:p>
            <a:endParaRPr lang="el-GR" b="1" dirty="0"/>
          </a:p>
          <a:p>
            <a:endParaRPr lang="el-GR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Ονομάζεται κάθε διόγκωση του θυρεοειδή αδένα που δεν συνοδεύεται από υπερλειτουργία-φλεγμονή ή κακοήθεια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Κλινικά συμπωματική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Εμφάνιση κατά την κύηση, εφηβεία, εμμηνόπαυση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Ενδημικά σε περιοχές με ελαττωμένη πρόσληψη ιωδίου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Σποραδικά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Εμφάνιση με 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α) διάχυτη διόγκωση (απλή βρογχοκήλη)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β) Πολλαπλούς όζους (πολυοζώδης βρογχοκήλη)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	γ) Μονήρη όζο (μονήρης όζος θυρεοειδούς)</a:t>
            </a:r>
          </a:p>
        </p:txBody>
      </p:sp>
    </p:spTree>
    <p:extLst>
      <p:ext uri="{BB962C8B-B14F-4D97-AF65-F5344CB8AC3E}">
        <p14:creationId xmlns:p14="http://schemas.microsoft.com/office/powerpoint/2010/main" xmlns="" val="3909753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2A19B0-DA0B-483D-92E0-958CD542D0E3}"/>
              </a:ext>
            </a:extLst>
          </p:cNvPr>
          <p:cNvSpPr txBox="1"/>
          <p:nvPr/>
        </p:nvSpPr>
        <p:spPr>
          <a:xfrm>
            <a:off x="332458" y="463558"/>
            <a:ext cx="84790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ΑΠΛΗ ΒΡΟΓΧΟΚΗΛΗ</a:t>
            </a:r>
          </a:p>
          <a:p>
            <a:endParaRPr lang="el-GR" b="1" dirty="0"/>
          </a:p>
          <a:p>
            <a:endParaRPr lang="el-GR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Θεραπευτική χορήγηση θυροξίνης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Χειρουργική αφαίρεση με ανταπόκριση σε εμφάνιση πιεστικών φαινομένων λόγω μεγέθους (τραχεία, οισοφάγος, άνω κοίλη φλέβα)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Συνιστάται ολική </a:t>
            </a:r>
            <a:r>
              <a:rPr lang="el-GR" sz="2000" dirty="0" smtClean="0"/>
              <a:t>θυρεοειδεκτομή(υψηλό </a:t>
            </a:r>
            <a:r>
              <a:rPr lang="el-GR" sz="2000" dirty="0"/>
              <a:t>ποσοστό υποτροπής επί μερικής αφαίρεσης)</a:t>
            </a:r>
          </a:p>
        </p:txBody>
      </p:sp>
    </p:spTree>
    <p:extLst>
      <p:ext uri="{BB962C8B-B14F-4D97-AF65-F5344CB8AC3E}">
        <p14:creationId xmlns:p14="http://schemas.microsoft.com/office/powerpoint/2010/main" xmlns="" val="338593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528A0C-8B6D-4772-9807-DA166A5E1248}"/>
              </a:ext>
            </a:extLst>
          </p:cNvPr>
          <p:cNvSpPr txBox="1"/>
          <p:nvPr/>
        </p:nvSpPr>
        <p:spPr>
          <a:xfrm>
            <a:off x="332458" y="463558"/>
            <a:ext cx="8479083" cy="320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ΠΟΛΥΖΟΩΔΗΣ ΒΡΟΓΧΟΚΗΛΗ</a:t>
            </a:r>
          </a:p>
          <a:p>
            <a:endParaRPr lang="el-GR" b="1" dirty="0"/>
          </a:p>
          <a:p>
            <a:endParaRPr lang="el-GR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Παρουσία πολλαπλών όζων χωρίς κλινική συμπτωματολογία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Αποκλεισμός κακοήθειας </a:t>
            </a:r>
            <a:r>
              <a:rPr lang="en-US" sz="2000" dirty="0"/>
              <a:t>(FNA </a:t>
            </a:r>
            <a:r>
              <a:rPr lang="el-GR" sz="2000" dirty="0"/>
              <a:t>σε ύποπτους όζους)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Θεραπευτική χορήγηση θυροξίνης χειρουργική αφαίρεση σε κακοήθεια ή έντονη υποψία κακοήθειας, για αισθητικούς λόγους και επί πιεστικών φαινομένων</a:t>
            </a:r>
          </a:p>
        </p:txBody>
      </p:sp>
    </p:spTree>
    <p:extLst>
      <p:ext uri="{BB962C8B-B14F-4D97-AF65-F5344CB8AC3E}">
        <p14:creationId xmlns:p14="http://schemas.microsoft.com/office/powerpoint/2010/main" xmlns="" val="207434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1DC336-5E28-439F-B09D-C6ED93B8B44F}"/>
              </a:ext>
            </a:extLst>
          </p:cNvPr>
          <p:cNvSpPr txBox="1"/>
          <p:nvPr/>
        </p:nvSpPr>
        <p:spPr>
          <a:xfrm>
            <a:off x="216080" y="97798"/>
            <a:ext cx="8479083" cy="645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ΜΟΝΗΡΗΣ ΟΖΟΣ ΘΥΡΕΟΕΙΔΟΥΣ</a:t>
            </a:r>
          </a:p>
          <a:p>
            <a:endParaRPr lang="el-GR" b="1" dirty="0"/>
          </a:p>
          <a:p>
            <a:endParaRPr lang="el-GR" b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Εμφάνιση και ψηλάφηση μονήρη όζου στο θυρεοειδή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Εμφανίζεται στο 4-7% του πληθυσμού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Όζος συμπαγής ή μικτής σύστασης (αδένωμα, εκφυλιστικοί όζοι, καρκίνος, ή οφειλόμενος σε θυρεοειδίτιδα)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ΑΠΑΡΑΙΤΗΣΗ ΠΡΟΫΠΟΘΕΣΗ Ο ΑΠΟΚΛΕΙΣΜΟΣ ΚΑΚΟΗΘΕΙΑΣ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Ηλικία και εμφάνιση όζου σε νεαρή ηλικία ή σε πολύ προχωρημένη έχει μεγάλη πιθανότητα να είναι κακοήθης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Φύλο δεν αποτελεί ιδιαίτερο παράγοντα κινδύνου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Χαρακτηριστικά (μέγεθος, καθήλωση στα πέριξ)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Άλλα ευρήματα – ανεύρεση ψηλαφητών τραχηλικών λεμφαδένων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Ιστορικό ακτινοβολίας τραχήλου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2000" dirty="0"/>
              <a:t>Ιστορικό οικογενειακό (μυελοειδούς </a:t>
            </a:r>
            <a:r>
              <a:rPr lang="en-US" sz="2000" dirty="0"/>
              <a:t>Ca</a:t>
            </a:r>
            <a:r>
              <a:rPr lang="el-GR" sz="2000" dirty="0"/>
              <a:t> θυρεοειδούς)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U/S</a:t>
            </a:r>
            <a:r>
              <a:rPr lang="el-GR" sz="2000" dirty="0"/>
              <a:t> (κυστικοί, συμπαγής αποτιτανώσεις, ανώμαλα όρια)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FNA</a:t>
            </a:r>
          </a:p>
          <a:p>
            <a:pPr>
              <a:lnSpc>
                <a:spcPct val="120000"/>
              </a:lnSpc>
            </a:pPr>
            <a:r>
              <a:rPr lang="el-GR" sz="2000" dirty="0"/>
              <a:t>Πιθανότητα κακοήθειας ανάλογα με το μέγεθος του όζου</a:t>
            </a:r>
          </a:p>
        </p:txBody>
      </p:sp>
    </p:spTree>
    <p:extLst>
      <p:ext uri="{BB962C8B-B14F-4D97-AF65-F5344CB8AC3E}">
        <p14:creationId xmlns:p14="http://schemas.microsoft.com/office/powerpoint/2010/main" xmlns="" val="89998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4.googleusercontent.com/skpSZasdyXvW5oRIsneTJlSxoeURZrqpczeinKIpuh_wF-BdxeePk4L_d7c9LkghGjKZQyS8KuYFn-mL1SEtf-DIpepWvvLGbpT_ekeJHH22ZQMwwBWZ7hxd5tmKwsR6raUEH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51" y="136324"/>
            <a:ext cx="4457637" cy="6536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989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B183C2-DAF2-4652-8046-9AA65FB89D9A}"/>
              </a:ext>
            </a:extLst>
          </p:cNvPr>
          <p:cNvSpPr txBox="1"/>
          <p:nvPr/>
        </p:nvSpPr>
        <p:spPr>
          <a:xfrm>
            <a:off x="2335877" y="5045825"/>
            <a:ext cx="430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800" b="1" dirty="0"/>
              <a:t>Ευχαριστώ </a:t>
            </a:r>
          </a:p>
        </p:txBody>
      </p:sp>
    </p:spTree>
    <p:extLst>
      <p:ext uri="{BB962C8B-B14F-4D97-AF65-F5344CB8AC3E}">
        <p14:creationId xmlns:p14="http://schemas.microsoft.com/office/powerpoint/2010/main" xmlns="" val="142383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05EA151-4994-43EB-A19B-57A37780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549" y="548638"/>
            <a:ext cx="2011680" cy="689318"/>
          </a:xfrm>
        </p:spPr>
        <p:txBody>
          <a:bodyPr>
            <a:normAutofit fontScale="90000"/>
          </a:bodyPr>
          <a:lstStyle/>
          <a:p>
            <a:r>
              <a:rPr lang="el-GR" sz="3100" b="1" dirty="0"/>
              <a:t>Αγγειωση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3F6C640-9043-4DAE-9B5B-58BE6CFF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741" y="893297"/>
            <a:ext cx="8004517" cy="60350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Άνω </a:t>
            </a:r>
            <a:r>
              <a:rPr lang="el-GR" sz="2000" dirty="0">
                <a:solidFill>
                  <a:schemeClr val="tx1"/>
                </a:solidFill>
                <a:cs typeface="Arial" panose="020B0604020202020204" pitchFamily="34" charset="0"/>
              </a:rPr>
              <a:t>θυρεοειδική αρτηρία (έξω καρωτίδα)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cs typeface="Arial" panose="020B0604020202020204" pitchFamily="34" charset="0"/>
              </a:rPr>
              <a:t>Κάτω θυρεοειδική αρτηρία (θυραυχενικό στέλεχος)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cs typeface="Arial" panose="020B0604020202020204" pitchFamily="34" charset="0"/>
              </a:rPr>
              <a:t>Φλεβική απορροή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cs typeface="Arial" panose="020B0604020202020204" pitchFamily="34" charset="0"/>
              </a:rPr>
              <a:t>Άνω θυρεοειδική φλέβα (έσω σφαγίτιδα)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cs typeface="Arial" panose="020B0604020202020204" pitchFamily="34" charset="0"/>
              </a:rPr>
              <a:t>Κάτω θυρεοειδική φλέβα (ανώνυμος ή βραχιοκεφαλική)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cs typeface="Arial" panose="020B0604020202020204" pitchFamily="34" charset="0"/>
              </a:rPr>
              <a:t>Μέση θυρεοειδική φλέβα 50% (έσω σφαγίτιδα)</a:t>
            </a:r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ΝΕΥΡΩΣΗ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  <a:cs typeface="Arial" panose="020B0604020202020204" pitchFamily="34" charset="0"/>
              </a:rPr>
              <a:t>Συμπαθητική νεύρωση από το άνω και μέσο τραχηλικό γάγγλιο και παρασυμπαθητική νεύρωση           πνευμονογαστρικό            άνω και κάτω παλίνδρομο λαρυγγικό</a:t>
            </a:r>
          </a:p>
          <a:p>
            <a:endParaRPr lang="el-GR" sz="1600" dirty="0">
              <a:solidFill>
                <a:schemeClr val="tx1"/>
              </a:solidFill>
            </a:endParaRPr>
          </a:p>
          <a:p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636CDD20-A000-4972-9BD9-5F8A278E197E}"/>
              </a:ext>
            </a:extLst>
          </p:cNvPr>
          <p:cNvSpPr/>
          <p:nvPr/>
        </p:nvSpPr>
        <p:spPr>
          <a:xfrm>
            <a:off x="3523106" y="5223935"/>
            <a:ext cx="443134" cy="208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xmlns="" id="{41A8736B-6680-4659-BD8B-F1A6046ED036}"/>
              </a:ext>
            </a:extLst>
          </p:cNvPr>
          <p:cNvSpPr/>
          <p:nvPr/>
        </p:nvSpPr>
        <p:spPr>
          <a:xfrm>
            <a:off x="7448948" y="5223935"/>
            <a:ext cx="443134" cy="208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667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4.googleusercontent.com/gMovwKms6N4dndogqxq0s-F7BvkJi3XN7mp0ieK0phW6AYeVS1ndq3hhBt6OTF3XwO3xB4XV9R6RmzoC7_r4BELAZ9Y-CIv2ns2VH0w9bqzLNnKSRwXfLm1nd4LRMHOnXP5a3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18" y="745154"/>
            <a:ext cx="8511589" cy="5315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078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59B49AB-D58D-4866-8FDB-17663C3F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18" y="249381"/>
            <a:ext cx="7492536" cy="732799"/>
          </a:xfrm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l-GR" sz="2800" cap="none" dirty="0">
                <a:ln>
                  <a:noFill/>
                </a:ln>
                <a:latin typeface="Arial Black" panose="020B0A04020102020204" pitchFamily="34" charset="0"/>
                <a:ea typeface="+mn-ea"/>
                <a:cs typeface="+mn-cs"/>
              </a:rPr>
              <a:t>ΦΥΣΙΟΛΟΓΙΑ ΘΥΡΕΟΕΙΔΟΥΣ ΑΔΕΝΑ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8A45E8D-E125-4458-8E10-082E06DAF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10" y="1347941"/>
            <a:ext cx="7714012" cy="5617936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chemeClr val="tx1"/>
                </a:solidFill>
              </a:rPr>
              <a:t>Παράγει τρεις ορμόνες: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Τ4 Θυροξίνη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Τ3 τριιωδοθυρονίνη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Καλσιτονίνη</a:t>
            </a:r>
          </a:p>
          <a:p>
            <a:r>
              <a:rPr lang="el-GR" sz="2000" dirty="0">
                <a:solidFill>
                  <a:schemeClr val="tx1"/>
                </a:solidFill>
              </a:rPr>
              <a:t>Απαραίτητο στοιχείο για την παραγωγή των Θ.Ο είναι το ιώδιο(100-150 </a:t>
            </a:r>
            <a:r>
              <a:rPr lang="en-US" sz="2000" dirty="0">
                <a:solidFill>
                  <a:schemeClr val="tx1"/>
                </a:solidFill>
              </a:rPr>
              <a:t>mg</a:t>
            </a:r>
            <a:r>
              <a:rPr lang="el-GR" sz="2000" dirty="0">
                <a:solidFill>
                  <a:schemeClr val="tx1"/>
                </a:solidFill>
              </a:rPr>
              <a:t> ανά 24ωρο)</a:t>
            </a:r>
          </a:p>
          <a:p>
            <a:r>
              <a:rPr lang="el-GR" sz="2000" dirty="0">
                <a:solidFill>
                  <a:schemeClr val="tx1"/>
                </a:solidFill>
              </a:rPr>
              <a:t>Η έκκριση των Θ.Ο γίνεται με την δράση της θυρεοειδοτρόπου ορμόνης </a:t>
            </a:r>
            <a:r>
              <a:rPr lang="en-US" sz="2000" dirty="0">
                <a:solidFill>
                  <a:schemeClr val="tx1"/>
                </a:solidFill>
              </a:rPr>
              <a:t>( TSH)</a:t>
            </a:r>
            <a:r>
              <a:rPr lang="el-GR" sz="2000" dirty="0">
                <a:solidFill>
                  <a:schemeClr val="tx1"/>
                </a:solidFill>
              </a:rPr>
              <a:t> , η οποία παράγεται στον πρόσθιο λοβό της υπόφυσης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Κυκλοφορία στο πλάσμα μετά σύνδεση με σφαιρίνη </a:t>
            </a:r>
            <a:r>
              <a:rPr lang="en-US" sz="2000" dirty="0">
                <a:solidFill>
                  <a:schemeClr val="tx1"/>
                </a:solidFill>
              </a:rPr>
              <a:t>TG</a:t>
            </a:r>
            <a:r>
              <a:rPr lang="el-GR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2489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DFAF7C2-765E-45DE-97B2-0900D2EE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716" y="-425414"/>
            <a:ext cx="10803988" cy="1228969"/>
          </a:xfrm>
        </p:spPr>
        <p:txBody>
          <a:bodyPr>
            <a:normAutofit/>
          </a:bodyPr>
          <a:lstStyle/>
          <a:p>
            <a:pPr algn="ctr"/>
            <a:r>
              <a:rPr lang="el-GR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ΕΡΓΑΣΤΗΡΙΑΚΕΣ </a:t>
            </a:r>
            <a:r>
              <a:rPr lang="el-GR" sz="2000" dirty="0">
                <a:latin typeface="Arial Black" panose="020B0A04020102020204" pitchFamily="34" charset="0"/>
                <a:cs typeface="Arial" panose="020B0604020202020204" pitchFamily="34" charset="0"/>
              </a:rPr>
              <a:t>ΕΞΕΤΑΣΕΙΣ </a:t>
            </a:r>
            <a:br>
              <a:rPr lang="el-GR" sz="20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l-GR" sz="2000" dirty="0">
                <a:latin typeface="Arial Black" panose="020B0A04020102020204" pitchFamily="34" charset="0"/>
                <a:cs typeface="Arial" panose="020B0604020202020204" pitchFamily="34" charset="0"/>
              </a:rPr>
              <a:t>ΕΛΕΓΧΟΥ ΘΥΡΕΟΕΙΔΙΚΗΣ ΛΕΙΤΟΥΡΓΙΑΣ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56C206D-AAD8-40BB-94C3-C207D14C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182" y="1157389"/>
            <a:ext cx="8857611" cy="5164407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Μέτρηση  Τ3 ,Τ4,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TSH</a:t>
            </a:r>
            <a:endParaRPr lang="el-G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TSH ,   T3, T4                  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υποθυρεοειδισμός</a:t>
            </a: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TSH     T3, T4,                  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υπερθυρεοειδισμός</a:t>
            </a:r>
          </a:p>
          <a:p>
            <a:endParaRPr lang="el-G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Μέτρηση Τ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g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 θυρεοσφαιρίνης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Σημαντική ως καρκινικός δείκτης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Αυξάνεται και σε τραύμα ή φλεγμονή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Αυξάνεται στο 20% σε διαφοροποιημένο καρκίνο θυρεοειδούς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Μέτρηση θυρεοειδικών αυτοαντισωμάτων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Θυρεοειδική υπεροξειδάση (Τ.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P.OAb)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είναι ευαίσθητο τεστ για ανίχνευση αυτοάνοσων </a:t>
            </a:r>
            <a:r>
              <a:rPr lang="el-GR" dirty="0" smtClean="0">
                <a:solidFill>
                  <a:schemeClr val="tx1"/>
                </a:solidFill>
                <a:cs typeface="Arial" panose="020B0604020202020204" pitchFamily="34" charset="0"/>
              </a:rPr>
              <a:t>παθήσεων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του </a:t>
            </a:r>
            <a:r>
              <a:rPr lang="el-GR" dirty="0" smtClean="0">
                <a:solidFill>
                  <a:schemeClr val="tx1"/>
                </a:solidFill>
                <a:cs typeface="Arial" panose="020B0604020202020204" pitchFamily="34" charset="0"/>
              </a:rPr>
              <a:t>θυρεοειδούς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Hashimoto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Tg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 θυρεοσφαιρίνη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Καλσιτονίνη , αυξάνει σε μυελοειδές καρκίνο θυρεοειδούς.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Βέλος: Επάνω 3">
            <a:extLst>
              <a:ext uri="{FF2B5EF4-FFF2-40B4-BE49-F238E27FC236}">
                <a16:creationId xmlns:a16="http://schemas.microsoft.com/office/drawing/2014/main" xmlns="" id="{68E4B3E3-C3EE-416D-99C4-FC0662E18F33}"/>
              </a:ext>
            </a:extLst>
          </p:cNvPr>
          <p:cNvSpPr/>
          <p:nvPr/>
        </p:nvSpPr>
        <p:spPr>
          <a:xfrm>
            <a:off x="439213" y="1561510"/>
            <a:ext cx="107438" cy="2250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xmlns="" id="{705631BC-76D3-489D-AE8E-3BAAAA8707E8}"/>
              </a:ext>
            </a:extLst>
          </p:cNvPr>
          <p:cNvSpPr/>
          <p:nvPr/>
        </p:nvSpPr>
        <p:spPr>
          <a:xfrm>
            <a:off x="1131807" y="1579163"/>
            <a:ext cx="107438" cy="225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xmlns="" id="{EEFEF283-5CA6-4108-A965-FC35597DC1A5}"/>
              </a:ext>
            </a:extLst>
          </p:cNvPr>
          <p:cNvSpPr/>
          <p:nvPr/>
        </p:nvSpPr>
        <p:spPr>
          <a:xfrm>
            <a:off x="2062500" y="1579162"/>
            <a:ext cx="691950" cy="225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BDDFC739-8412-4444-BC3E-9F173D79CE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044" y="1907503"/>
            <a:ext cx="164606" cy="249958"/>
          </a:xfrm>
          <a:prstGeom prst="rect">
            <a:avLst/>
          </a:prstGeom>
        </p:spPr>
      </p:pic>
      <p:sp>
        <p:nvSpPr>
          <p:cNvPr id="9" name="Βέλος: Επάνω 8">
            <a:extLst>
              <a:ext uri="{FF2B5EF4-FFF2-40B4-BE49-F238E27FC236}">
                <a16:creationId xmlns:a16="http://schemas.microsoft.com/office/drawing/2014/main" xmlns="" id="{A643131B-45ED-4470-AD8E-2B751C99E962}"/>
              </a:ext>
            </a:extLst>
          </p:cNvPr>
          <p:cNvSpPr/>
          <p:nvPr/>
        </p:nvSpPr>
        <p:spPr>
          <a:xfrm>
            <a:off x="1074166" y="1876510"/>
            <a:ext cx="107438" cy="249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Βέλος: Δεξιό 9">
            <a:extLst>
              <a:ext uri="{FF2B5EF4-FFF2-40B4-BE49-F238E27FC236}">
                <a16:creationId xmlns:a16="http://schemas.microsoft.com/office/drawing/2014/main" xmlns="" id="{707BEB0E-8994-4C49-88D1-114FCEEE6494}"/>
              </a:ext>
            </a:extLst>
          </p:cNvPr>
          <p:cNvSpPr/>
          <p:nvPr/>
        </p:nvSpPr>
        <p:spPr>
          <a:xfrm>
            <a:off x="2062500" y="1905958"/>
            <a:ext cx="691950" cy="249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C66FF8C-40A1-44CE-8C26-497038E3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90" y="-191193"/>
            <a:ext cx="8222146" cy="6858000"/>
          </a:xfrm>
        </p:spPr>
        <p:txBody>
          <a:bodyPr>
            <a:normAutofit/>
          </a:bodyPr>
          <a:lstStyle/>
          <a:p>
            <a:pPr marL="0" indent="0" algn="ctr">
              <a:buClr>
                <a:prstClr val="white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ΑΠΕΙΚΟΝΙΣΤΙΚΕΣ ΜΕΘΟΔΟΙ ΓΙΑ </a:t>
            </a:r>
          </a:p>
          <a:p>
            <a:pPr marL="0" indent="0" algn="ctr">
              <a:buClr>
                <a:prstClr val="white"/>
              </a:buClr>
              <a:buNone/>
            </a:pPr>
            <a:r>
              <a:rPr lang="el-GR" sz="24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ΔΙΕΡΕΥΝΗΣΗ ΠΑΘΗΣΕΩΝ  ΘΥΡΕΟΕΙΔΟΥΣ  </a:t>
            </a:r>
          </a:p>
          <a:p>
            <a:pPr marL="0" indent="0">
              <a:buClr>
                <a:prstClr val="white"/>
              </a:buClr>
              <a:buNone/>
            </a:pPr>
            <a:endParaRPr lang="el-G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U/S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, η πρώτη εξέταση για διερεύνηση παθήσεων του θυρεοειδούς αδένα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Δυνατότητα καθορισμού συμπαγούς ή κυστικού όζου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Δυνατότητα για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FNA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σε ύποπτο όζο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Καθορισμός μεγέθους , αριθμού όζων και διαστάσεων του θυρεοειδούς αδένα</a:t>
            </a:r>
          </a:p>
          <a:p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Σπινθηρογράφημα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Σημαντικό για την λειτουργική εικόνα του θυρεοειδούς αδένα</a:t>
            </a: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CT </a:t>
            </a: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και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 MRI</a:t>
            </a:r>
            <a:endParaRPr lang="el-G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  <a:cs typeface="Arial" panose="020B0604020202020204" pitchFamily="34" charset="0"/>
              </a:rPr>
              <a:t>Σπάνια η χρήση ,μόνο σε καρκίνο θυρεοειδούς με διήθηση των πέριξ ανατομικών στοιχείων</a:t>
            </a:r>
          </a:p>
        </p:txBody>
      </p:sp>
    </p:spTree>
    <p:extLst>
      <p:ext uri="{BB962C8B-B14F-4D97-AF65-F5344CB8AC3E}">
        <p14:creationId xmlns:p14="http://schemas.microsoft.com/office/powerpoint/2010/main" xmlns="" val="418091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4D4E7F-C70C-4740-B38C-79AD2D3313EC}"/>
              </a:ext>
            </a:extLst>
          </p:cNvPr>
          <p:cNvSpPr txBox="1"/>
          <p:nvPr/>
        </p:nvSpPr>
        <p:spPr>
          <a:xfrm>
            <a:off x="2119745" y="423949"/>
            <a:ext cx="49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ΥΠΕΡΗΧΟΓΡΑΦΗΜΑ ΘΥΡΕΟΕΙΔΟΥΣ ΑΔΕΝΑ</a:t>
            </a:r>
          </a:p>
        </p:txBody>
      </p:sp>
      <p:pic>
        <p:nvPicPr>
          <p:cNvPr id="22530" name="Picture 2" descr="https://lh4.googleusercontent.com/-MgI968hmfhnZGGX8E9GN_e2Gq5qrkh90PkiMxebF7caZ-8hM9Xe1wWSVTxBisXsG6VmsJjpUqj48v-3QJI0jS3oSqZoqLoiZ4ERZEfl88nlEPUs9okc4XVPD8FarbPcFJo-0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80" y="1552682"/>
            <a:ext cx="8514795" cy="2895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888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4841AE-514E-43C9-A50B-388590F2D0C7}"/>
              </a:ext>
            </a:extLst>
          </p:cNvPr>
          <p:cNvSpPr txBox="1"/>
          <p:nvPr/>
        </p:nvSpPr>
        <p:spPr>
          <a:xfrm>
            <a:off x="1629295" y="423949"/>
            <a:ext cx="539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ΣΠΙΝΘΗΡΟΓΡΑΦΗΜΑ ΘΥΡΕΟΕΙΔΟΥΣ ΑΔΕΝΑ</a:t>
            </a:r>
          </a:p>
        </p:txBody>
      </p:sp>
      <p:pic>
        <p:nvPicPr>
          <p:cNvPr id="21506" name="Picture 2" descr="https://lh4.googleusercontent.com/eA1c1lMgAZDiN92CCzpwSNL2fQikIQr463HBMS7YmTGRG_pm4hCoqvuKKZ8BVQp-rQk2FSYI4w0ECZsnh9CSw3WCOq2M_W-ZRDKPUvCrNJ2jUTZf3Dx-57254gmOr7T0PJLvs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91" y="1063101"/>
            <a:ext cx="7692069" cy="4940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1522664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564</TotalTime>
  <Words>945</Words>
  <Application>Microsoft Office PowerPoint</Application>
  <PresentationFormat>Προβολή στην οθόνη (4:3)</PresentationFormat>
  <Paragraphs>223</Paragraphs>
  <Slides>29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Κομμάτι</vt:lpstr>
      <vt:lpstr>  ΔΑΦΝΙΟΣ ΝΙΚΟΣ  ΚΑΘΗΓΗΤΗΣ ΧΕΙΡΟΥΡΓΙΚΗΣ</vt:lpstr>
      <vt:lpstr>ΑΝΑΤΟΜΙΑ ΘΥΡΕΟΕΙΔΟΥΣ ΑΔΕΝΑ </vt:lpstr>
      <vt:lpstr>Αγγειωση  </vt:lpstr>
      <vt:lpstr>Διαφάνεια 4</vt:lpstr>
      <vt:lpstr>ΦΥΣΙΟΛΟΓΙΑ ΘΥΡΕΟΕΙΔΟΥΣ ΑΔΕΝΑ </vt:lpstr>
      <vt:lpstr>ΕΡΓΑΣΤΗΡΙΑΚΕΣ ΕΞΕΤΑΣΕΙΣ  ΕΛΕΓΧΟΥ ΘΥΡΕΟΕΙΔΙΚΗΣ ΛΕΙΤΟΥΡΓΙΑΣ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nikos</cp:lastModifiedBy>
  <cp:revision>42</cp:revision>
  <cp:lastPrinted>2021-01-11T14:22:36Z</cp:lastPrinted>
  <dcterms:created xsi:type="dcterms:W3CDTF">2021-01-10T16:44:02Z</dcterms:created>
  <dcterms:modified xsi:type="dcterms:W3CDTF">2021-01-14T06:05:43Z</dcterms:modified>
</cp:coreProperties>
</file>