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sldIdLst>
    <p:sldId id="256" r:id="rId4"/>
    <p:sldId id="260" r:id="rId5"/>
    <p:sldId id="257" r:id="rId6"/>
    <p:sldId id="258" r:id="rId7"/>
    <p:sldId id="259" r:id="rId8"/>
    <p:sldId id="290" r:id="rId9"/>
    <p:sldId id="299" r:id="rId10"/>
    <p:sldId id="261" r:id="rId11"/>
    <p:sldId id="264" r:id="rId12"/>
    <p:sldId id="262" r:id="rId13"/>
    <p:sldId id="263" r:id="rId14"/>
    <p:sldId id="300" r:id="rId15"/>
    <p:sldId id="291" r:id="rId16"/>
    <p:sldId id="309" r:id="rId17"/>
    <p:sldId id="310" r:id="rId18"/>
    <p:sldId id="301" r:id="rId19"/>
    <p:sldId id="302" r:id="rId20"/>
    <p:sldId id="303" r:id="rId21"/>
    <p:sldId id="304" r:id="rId22"/>
    <p:sldId id="305" r:id="rId23"/>
    <p:sldId id="292" r:id="rId24"/>
    <p:sldId id="293" r:id="rId25"/>
    <p:sldId id="294" r:id="rId26"/>
    <p:sldId id="296" r:id="rId27"/>
    <p:sldId id="295" r:id="rId28"/>
    <p:sldId id="297" r:id="rId29"/>
    <p:sldId id="298" r:id="rId30"/>
    <p:sldId id="306" r:id="rId31"/>
    <p:sldId id="307" r:id="rId32"/>
    <p:sldId id="308" r:id="rId33"/>
    <p:sldId id="317" r:id="rId34"/>
    <p:sldId id="320" r:id="rId35"/>
    <p:sldId id="280" r:id="rId36"/>
    <p:sldId id="316" r:id="rId37"/>
    <p:sldId id="311" r:id="rId38"/>
    <p:sldId id="313" r:id="rId39"/>
    <p:sldId id="312" r:id="rId40"/>
    <p:sldId id="315" r:id="rId41"/>
    <p:sldId id="319" r:id="rId42"/>
    <p:sldId id="318" r:id="rId43"/>
    <p:sldId id="321" r:id="rId44"/>
    <p:sldId id="322" r:id="rId45"/>
    <p:sldId id="323" r:id="rId46"/>
    <p:sldId id="324" r:id="rId47"/>
    <p:sldId id="329" r:id="rId48"/>
    <p:sldId id="325" r:id="rId49"/>
    <p:sldId id="326" r:id="rId50"/>
    <p:sldId id="327" r:id="rId51"/>
    <p:sldId id="275" r:id="rId52"/>
    <p:sldId id="338" r:id="rId53"/>
    <p:sldId id="286" r:id="rId54"/>
    <p:sldId id="265" r:id="rId55"/>
    <p:sldId id="285" r:id="rId56"/>
    <p:sldId id="339" r:id="rId57"/>
    <p:sldId id="343" r:id="rId58"/>
    <p:sldId id="340" r:id="rId59"/>
    <p:sldId id="341" r:id="rId60"/>
    <p:sldId id="342" r:id="rId61"/>
    <p:sldId id="269" r:id="rId62"/>
    <p:sldId id="28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bramis" initials="kb" lastIdx="1" clrIdx="0">
    <p:extLst>
      <p:ext uri="{19B8F6BF-5375-455C-9EA6-DF929625EA0E}">
        <p15:presenceInfo xmlns:p15="http://schemas.microsoft.com/office/powerpoint/2012/main" userId="a2b2501583781a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6E1E-BFCA-4CFA-B240-B32BB8ABD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6A6FEC-F35A-47EC-8F30-42BB750D2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6D8A32-8B4C-425F-B82B-856F8A2B1385}"/>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5" name="Footer Placeholder 4">
            <a:extLst>
              <a:ext uri="{FF2B5EF4-FFF2-40B4-BE49-F238E27FC236}">
                <a16:creationId xmlns:a16="http://schemas.microsoft.com/office/drawing/2014/main" id="{F817F3DB-F25E-41E6-9AC7-2C6F261D9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1DB1F-A8FF-4BA3-AAB6-48BB8CEEDEAD}"/>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145523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5AA2-86C6-4C03-863F-54C608A45C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822455-D0B6-432C-A29B-27F8750AC7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8691D7-4E57-4A12-8BD2-6CBB65800FB6}"/>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5" name="Footer Placeholder 4">
            <a:extLst>
              <a:ext uri="{FF2B5EF4-FFF2-40B4-BE49-F238E27FC236}">
                <a16:creationId xmlns:a16="http://schemas.microsoft.com/office/drawing/2014/main" id="{C5E6CBDB-0C44-46CF-8EF9-1D663595C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0212F0-CE7A-4232-AB76-F466EB4851F8}"/>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110541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D2DDF-194A-4681-919C-4A6B56BD33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6891E-07DB-4710-B6F9-D822E1C57C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E50A1-3DBB-4FC1-BD10-B98B521944B1}"/>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5" name="Footer Placeholder 4">
            <a:extLst>
              <a:ext uri="{FF2B5EF4-FFF2-40B4-BE49-F238E27FC236}">
                <a16:creationId xmlns:a16="http://schemas.microsoft.com/office/drawing/2014/main" id="{0A5A42AD-B350-473A-9B95-77B5F1A29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E6223-0925-4A0E-8F1C-D0A3397F07E1}"/>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310282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2"/>
            <a:ext cx="8534401" cy="1752600"/>
          </a:xfrm>
        </p:spPr>
        <p:txBody>
          <a:bodyPr/>
          <a:lstStyle>
            <a:lvl1pPr marL="0" indent="0" algn="ctr">
              <a:buNone/>
              <a:defRPr/>
            </a:lvl1pPr>
            <a:lvl2pPr marL="450846" indent="0" algn="ctr">
              <a:buNone/>
              <a:defRPr/>
            </a:lvl2pPr>
            <a:lvl3pPr marL="901697" indent="0" algn="ctr">
              <a:buNone/>
              <a:defRPr/>
            </a:lvl3pPr>
            <a:lvl4pPr marL="1352546" indent="0" algn="ctr">
              <a:buNone/>
              <a:defRPr/>
            </a:lvl4pPr>
            <a:lvl5pPr marL="1803400" indent="0" algn="ctr">
              <a:buNone/>
              <a:defRPr/>
            </a:lvl5pPr>
            <a:lvl6pPr marL="2254251" indent="0" algn="ctr">
              <a:buNone/>
              <a:defRPr/>
            </a:lvl6pPr>
            <a:lvl7pPr marL="2705084" indent="0" algn="ctr">
              <a:buNone/>
              <a:defRPr/>
            </a:lvl7pPr>
            <a:lvl8pPr marL="3155933" indent="0" algn="ctr">
              <a:buNone/>
              <a:defRPr/>
            </a:lvl8pPr>
            <a:lvl9pPr marL="3606786"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D7544-3975-4931-A854-A6FA916ECC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1041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A11589-FFF2-43DC-B10F-A50FD81478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2777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7036"/>
            <a:ext cx="10363200" cy="1362075"/>
          </a:xfrm>
        </p:spPr>
        <p:txBody>
          <a:bodyPr anchor="t"/>
          <a:lstStyle>
            <a:lvl1pPr algn="l">
              <a:defRPr sz="3992" b="1" cap="all"/>
            </a:lvl1pPr>
          </a:lstStyle>
          <a:p>
            <a:r>
              <a:rPr lang="en-US"/>
              <a:t>Click to edit Master title style</a:t>
            </a:r>
            <a:endParaRPr lang="el-GR"/>
          </a:p>
        </p:txBody>
      </p:sp>
      <p:sp>
        <p:nvSpPr>
          <p:cNvPr id="3" name="Text Placeholder 2"/>
          <p:cNvSpPr>
            <a:spLocks noGrp="1"/>
          </p:cNvSpPr>
          <p:nvPr>
            <p:ph type="body" idx="1"/>
          </p:nvPr>
        </p:nvSpPr>
        <p:spPr>
          <a:xfrm>
            <a:off x="963085" y="2906718"/>
            <a:ext cx="10363200" cy="1500187"/>
          </a:xfrm>
        </p:spPr>
        <p:txBody>
          <a:bodyPr anchor="b"/>
          <a:lstStyle>
            <a:lvl1pPr marL="0" indent="0">
              <a:buNone/>
              <a:defRPr sz="1996"/>
            </a:lvl1pPr>
            <a:lvl2pPr marL="450846" indent="0">
              <a:buNone/>
              <a:defRPr sz="1814"/>
            </a:lvl2pPr>
            <a:lvl3pPr marL="901697" indent="0">
              <a:buNone/>
              <a:defRPr sz="1633"/>
            </a:lvl3pPr>
            <a:lvl4pPr marL="1352546" indent="0">
              <a:buNone/>
              <a:defRPr sz="1361"/>
            </a:lvl4pPr>
            <a:lvl5pPr marL="1803400" indent="0">
              <a:buNone/>
              <a:defRPr sz="1361"/>
            </a:lvl5pPr>
            <a:lvl6pPr marL="2254251" indent="0">
              <a:buNone/>
              <a:defRPr sz="1361"/>
            </a:lvl6pPr>
            <a:lvl7pPr marL="2705084" indent="0">
              <a:buNone/>
              <a:defRPr sz="1361"/>
            </a:lvl7pPr>
            <a:lvl8pPr marL="3155933" indent="0">
              <a:buNone/>
              <a:defRPr sz="1361"/>
            </a:lvl8pPr>
            <a:lvl9pPr marL="3606786" indent="0">
              <a:buNone/>
              <a:defRPr sz="136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7851E-71FA-488F-8684-EC399B97A2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315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79999" cy="4114800"/>
          </a:xfrm>
        </p:spPr>
        <p:txBody>
          <a:bodyPr/>
          <a:lstStyle>
            <a:lvl1pPr>
              <a:defRPr sz="2812"/>
            </a:lvl1pPr>
            <a:lvl2pPr>
              <a:defRPr sz="2359"/>
            </a:lvl2pPr>
            <a:lvl3pPr>
              <a:defRPr sz="199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1" y="1981200"/>
            <a:ext cx="5079999" cy="4114800"/>
          </a:xfrm>
        </p:spPr>
        <p:txBody>
          <a:bodyPr/>
          <a:lstStyle>
            <a:lvl1pPr>
              <a:defRPr sz="2812"/>
            </a:lvl1pPr>
            <a:lvl2pPr>
              <a:defRPr sz="2359"/>
            </a:lvl2pPr>
            <a:lvl3pPr>
              <a:defRPr sz="199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EFCE46-8745-4099-907E-9E80F3BAE4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610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2359" b="1"/>
            </a:lvl1pPr>
            <a:lvl2pPr marL="450846" indent="0">
              <a:buNone/>
              <a:defRPr sz="1996" b="1"/>
            </a:lvl2pPr>
            <a:lvl3pPr marL="901697" indent="0">
              <a:buNone/>
              <a:defRPr sz="1814" b="1"/>
            </a:lvl3pPr>
            <a:lvl4pPr marL="1352546" indent="0">
              <a:buNone/>
              <a:defRPr sz="1633" b="1"/>
            </a:lvl4pPr>
            <a:lvl5pPr marL="1803400" indent="0">
              <a:buNone/>
              <a:defRPr sz="1633" b="1"/>
            </a:lvl5pPr>
            <a:lvl6pPr marL="2254251" indent="0">
              <a:buNone/>
              <a:defRPr sz="1633" b="1"/>
            </a:lvl6pPr>
            <a:lvl7pPr marL="2705084" indent="0">
              <a:buNone/>
              <a:defRPr sz="1633" b="1"/>
            </a:lvl7pPr>
            <a:lvl8pPr marL="3155933" indent="0">
              <a:buNone/>
              <a:defRPr sz="1633" b="1"/>
            </a:lvl8pPr>
            <a:lvl9pPr marL="3606786" indent="0">
              <a:buNone/>
              <a:defRPr sz="1633"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359"/>
            </a:lvl1pPr>
            <a:lvl2pPr>
              <a:defRPr sz="199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7" y="1535114"/>
            <a:ext cx="5389033" cy="639762"/>
          </a:xfrm>
        </p:spPr>
        <p:txBody>
          <a:bodyPr anchor="b"/>
          <a:lstStyle>
            <a:lvl1pPr marL="0" indent="0">
              <a:buNone/>
              <a:defRPr sz="2359" b="1"/>
            </a:lvl1pPr>
            <a:lvl2pPr marL="450846" indent="0">
              <a:buNone/>
              <a:defRPr sz="1996" b="1"/>
            </a:lvl2pPr>
            <a:lvl3pPr marL="901697" indent="0">
              <a:buNone/>
              <a:defRPr sz="1814" b="1"/>
            </a:lvl3pPr>
            <a:lvl4pPr marL="1352546" indent="0">
              <a:buNone/>
              <a:defRPr sz="1633" b="1"/>
            </a:lvl4pPr>
            <a:lvl5pPr marL="1803400" indent="0">
              <a:buNone/>
              <a:defRPr sz="1633" b="1"/>
            </a:lvl5pPr>
            <a:lvl6pPr marL="2254251" indent="0">
              <a:buNone/>
              <a:defRPr sz="1633" b="1"/>
            </a:lvl6pPr>
            <a:lvl7pPr marL="2705084" indent="0">
              <a:buNone/>
              <a:defRPr sz="1633" b="1"/>
            </a:lvl7pPr>
            <a:lvl8pPr marL="3155933" indent="0">
              <a:buNone/>
              <a:defRPr sz="1633" b="1"/>
            </a:lvl8pPr>
            <a:lvl9pPr marL="3606786" indent="0">
              <a:buNone/>
              <a:defRPr sz="1633"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359"/>
            </a:lvl1pPr>
            <a:lvl2pPr>
              <a:defRPr sz="199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23C605-0591-49F5-ADE9-F40E7D7BE2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4167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0C8CC5-F3C7-45A3-924B-4B413E2120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32124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BCD0AA-A1AB-4678-9DF2-DBEE012DA6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980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96" b="1"/>
            </a:lvl1pPr>
          </a:lstStyle>
          <a:p>
            <a:r>
              <a:rPr lang="en-US"/>
              <a:t>Click to edit Master title style</a:t>
            </a:r>
            <a:endParaRPr lang="el-GR"/>
          </a:p>
        </p:txBody>
      </p:sp>
      <p:sp>
        <p:nvSpPr>
          <p:cNvPr id="3" name="Content Placeholder 2"/>
          <p:cNvSpPr>
            <a:spLocks noGrp="1"/>
          </p:cNvSpPr>
          <p:nvPr>
            <p:ph idx="1"/>
          </p:nvPr>
        </p:nvSpPr>
        <p:spPr>
          <a:xfrm>
            <a:off x="4766740" y="273186"/>
            <a:ext cx="6815666" cy="5853113"/>
          </a:xfrm>
        </p:spPr>
        <p:txBody>
          <a:bodyPr/>
          <a:lstStyle>
            <a:lvl1pPr>
              <a:defRPr sz="3175"/>
            </a:lvl1pPr>
            <a:lvl2pPr>
              <a:defRPr sz="2812"/>
            </a:lvl2pPr>
            <a:lvl3pPr>
              <a:defRPr sz="2359"/>
            </a:lvl3pPr>
            <a:lvl4pPr>
              <a:defRPr sz="1996"/>
            </a:lvl4pPr>
            <a:lvl5pPr>
              <a:defRPr sz="1996"/>
            </a:lvl5pPr>
            <a:lvl6pPr>
              <a:defRPr sz="1996"/>
            </a:lvl6pPr>
            <a:lvl7pPr>
              <a:defRPr sz="1996"/>
            </a:lvl7pPr>
            <a:lvl8pPr>
              <a:defRPr sz="1996"/>
            </a:lvl8pPr>
            <a:lvl9pPr>
              <a:defRPr sz="19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361"/>
            </a:lvl1pPr>
            <a:lvl2pPr marL="450846" indent="0">
              <a:buNone/>
              <a:defRPr sz="1179"/>
            </a:lvl2pPr>
            <a:lvl3pPr marL="901697" indent="0">
              <a:buNone/>
              <a:defRPr sz="998"/>
            </a:lvl3pPr>
            <a:lvl4pPr marL="1352546" indent="0">
              <a:buNone/>
              <a:defRPr sz="907"/>
            </a:lvl4pPr>
            <a:lvl5pPr marL="1803400" indent="0">
              <a:buNone/>
              <a:defRPr sz="907"/>
            </a:lvl5pPr>
            <a:lvl6pPr marL="2254251" indent="0">
              <a:buNone/>
              <a:defRPr sz="907"/>
            </a:lvl6pPr>
            <a:lvl7pPr marL="2705084" indent="0">
              <a:buNone/>
              <a:defRPr sz="907"/>
            </a:lvl7pPr>
            <a:lvl8pPr marL="3155933" indent="0">
              <a:buNone/>
              <a:defRPr sz="907"/>
            </a:lvl8pPr>
            <a:lvl9pPr marL="3606786" indent="0">
              <a:buNone/>
              <a:defRPr sz="9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8CFAAD-7BC4-4202-BF6B-6B49C0C37F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640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1B52-4435-4990-9DF5-C2830A162E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BF6299-2CD8-4306-BA81-2347EC99B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38F21C-F90E-4704-9AF5-5078F07B88A2}"/>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5" name="Footer Placeholder 4">
            <a:extLst>
              <a:ext uri="{FF2B5EF4-FFF2-40B4-BE49-F238E27FC236}">
                <a16:creationId xmlns:a16="http://schemas.microsoft.com/office/drawing/2014/main" id="{FD9613D7-BD94-4EA9-AEB1-7347DB07B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60A0A4-1D29-4EE0-84C5-73A8F9F1460A}"/>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3415805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6" b="1"/>
            </a:lvl1pPr>
          </a:lstStyle>
          <a:p>
            <a:r>
              <a:rPr lang="en-US"/>
              <a:t>Click to edit Master title style</a:t>
            </a:r>
            <a:endParaRPr lang="el-GR"/>
          </a:p>
        </p:txBody>
      </p:sp>
      <p:sp>
        <p:nvSpPr>
          <p:cNvPr id="3" name="Picture Placeholder 2"/>
          <p:cNvSpPr>
            <a:spLocks noGrp="1"/>
          </p:cNvSpPr>
          <p:nvPr>
            <p:ph type="pic" idx="1"/>
          </p:nvPr>
        </p:nvSpPr>
        <p:spPr>
          <a:xfrm>
            <a:off x="2389718" y="612775"/>
            <a:ext cx="7315200" cy="4114800"/>
          </a:xfrm>
        </p:spPr>
        <p:txBody>
          <a:bodyPr/>
          <a:lstStyle>
            <a:lvl1pPr marL="0" indent="0">
              <a:buNone/>
              <a:defRPr sz="3175"/>
            </a:lvl1pPr>
            <a:lvl2pPr marL="450846" indent="0">
              <a:buNone/>
              <a:defRPr sz="2812"/>
            </a:lvl2pPr>
            <a:lvl3pPr marL="901697" indent="0">
              <a:buNone/>
              <a:defRPr sz="2359"/>
            </a:lvl3pPr>
            <a:lvl4pPr marL="1352546" indent="0">
              <a:buNone/>
              <a:defRPr sz="1996"/>
            </a:lvl4pPr>
            <a:lvl5pPr marL="1803400" indent="0">
              <a:buNone/>
              <a:defRPr sz="1996"/>
            </a:lvl5pPr>
            <a:lvl6pPr marL="2254251" indent="0">
              <a:buNone/>
              <a:defRPr sz="1996"/>
            </a:lvl6pPr>
            <a:lvl7pPr marL="2705084" indent="0">
              <a:buNone/>
              <a:defRPr sz="1996"/>
            </a:lvl7pPr>
            <a:lvl8pPr marL="3155933" indent="0">
              <a:buNone/>
              <a:defRPr sz="1996"/>
            </a:lvl8pPr>
            <a:lvl9pPr marL="3606786" indent="0">
              <a:buNone/>
              <a:defRPr sz="1996"/>
            </a:lvl9pPr>
          </a:lstStyle>
          <a:p>
            <a:pPr lvl="0"/>
            <a:endParaRPr lang="el-GR"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361"/>
            </a:lvl1pPr>
            <a:lvl2pPr marL="450846" indent="0">
              <a:buNone/>
              <a:defRPr sz="1179"/>
            </a:lvl2pPr>
            <a:lvl3pPr marL="901697" indent="0">
              <a:buNone/>
              <a:defRPr sz="998"/>
            </a:lvl3pPr>
            <a:lvl4pPr marL="1352546" indent="0">
              <a:buNone/>
              <a:defRPr sz="907"/>
            </a:lvl4pPr>
            <a:lvl5pPr marL="1803400" indent="0">
              <a:buNone/>
              <a:defRPr sz="907"/>
            </a:lvl5pPr>
            <a:lvl6pPr marL="2254251" indent="0">
              <a:buNone/>
              <a:defRPr sz="907"/>
            </a:lvl6pPr>
            <a:lvl7pPr marL="2705084" indent="0">
              <a:buNone/>
              <a:defRPr sz="907"/>
            </a:lvl7pPr>
            <a:lvl8pPr marL="3155933" indent="0">
              <a:buNone/>
              <a:defRPr sz="907"/>
            </a:lvl8pPr>
            <a:lvl9pPr marL="3606786" indent="0">
              <a:buNone/>
              <a:defRPr sz="9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03426-1B5B-48A7-93A4-3A01665FBC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224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A18D6-9947-44EE-94F1-648294B476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8156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86375E-BF53-43F6-A5B3-FF6BB7F1ED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66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quarter" idx="1"/>
          </p:nvPr>
        </p:nvSpPr>
        <p:spPr>
          <a:xfrm>
            <a:off x="914400"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914400" y="41148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half" idx="3"/>
          </p:nvPr>
        </p:nvSpPr>
        <p:spPr>
          <a:xfrm>
            <a:off x="6197601"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8C5BFB5-C94E-414E-9FB1-19B37BD7E8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5770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197601"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DB7849-7138-4993-9AC7-D7E260478D4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9629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1"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B56961-48AB-4649-B47C-0F90350AD5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332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quarter" idx="1"/>
          </p:nvPr>
        </p:nvSpPr>
        <p:spPr>
          <a:xfrm>
            <a:off x="914400"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1"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half" idx="3"/>
          </p:nvPr>
        </p:nvSpPr>
        <p:spPr>
          <a:xfrm>
            <a:off x="914401"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57D9D79-F071-4755-8DC4-EE9DC3F909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39726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4401"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914401"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442D33-FD22-4BFF-BA2F-B26BDE3D28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08560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1"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1" y="41148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31004D0-1200-4AC4-894D-F20876BA63B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6841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1"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CCC7D4-3E0E-406C-B8E4-9F745E7D50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417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E428-733D-4992-B7EA-3ABD93143A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85C6AC-AB77-4051-9116-E289FC867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F5E7A-F065-455D-921B-7FE7D625621A}"/>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5" name="Footer Placeholder 4">
            <a:extLst>
              <a:ext uri="{FF2B5EF4-FFF2-40B4-BE49-F238E27FC236}">
                <a16:creationId xmlns:a16="http://schemas.microsoft.com/office/drawing/2014/main" id="{9BCDF3EB-EF86-45DE-9931-D42E9C6988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281A5-78C3-4EB9-B46B-15038F6D0825}"/>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1807253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1"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1" y="41148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A7E5B6C-E196-4D7E-B699-A47ED1E97E2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413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2"/>
            <a:ext cx="8534401" cy="1752600"/>
          </a:xfrm>
        </p:spPr>
        <p:txBody>
          <a:bodyPr/>
          <a:lstStyle>
            <a:lvl1pPr marL="0" indent="0" algn="ctr">
              <a:buNone/>
              <a:defRPr/>
            </a:lvl1pPr>
            <a:lvl2pPr marL="451501" indent="0" algn="ctr">
              <a:buNone/>
              <a:defRPr/>
            </a:lvl2pPr>
            <a:lvl3pPr marL="903007" indent="0" algn="ctr">
              <a:buNone/>
              <a:defRPr/>
            </a:lvl3pPr>
            <a:lvl4pPr marL="1354511" indent="0" algn="ctr">
              <a:buNone/>
              <a:defRPr/>
            </a:lvl4pPr>
            <a:lvl5pPr marL="1806019" indent="0" algn="ctr">
              <a:buNone/>
              <a:defRPr/>
            </a:lvl5pPr>
            <a:lvl6pPr marL="2257528" indent="0" algn="ctr">
              <a:buNone/>
              <a:defRPr/>
            </a:lvl6pPr>
            <a:lvl7pPr marL="2709012" indent="0" algn="ctr">
              <a:buNone/>
              <a:defRPr/>
            </a:lvl7pPr>
            <a:lvl8pPr marL="3160516" indent="0" algn="ctr">
              <a:buNone/>
              <a:defRPr/>
            </a:lvl8pPr>
            <a:lvl9pPr marL="3612025"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D7544-3975-4931-A854-A6FA916ECC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92415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A11589-FFF2-43DC-B10F-A50FD81478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5160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7022"/>
            <a:ext cx="10363200" cy="1362075"/>
          </a:xfrm>
        </p:spPr>
        <p:txBody>
          <a:bodyPr anchor="t"/>
          <a:lstStyle>
            <a:lvl1pPr algn="l">
              <a:defRPr sz="3992" b="1" cap="all"/>
            </a:lvl1pPr>
          </a:lstStyle>
          <a:p>
            <a:r>
              <a:rPr lang="en-US"/>
              <a:t>Click to edit Master title style</a:t>
            </a:r>
            <a:endParaRPr lang="el-GR"/>
          </a:p>
        </p:txBody>
      </p:sp>
      <p:sp>
        <p:nvSpPr>
          <p:cNvPr id="3" name="Text Placeholder 2"/>
          <p:cNvSpPr>
            <a:spLocks noGrp="1"/>
          </p:cNvSpPr>
          <p:nvPr>
            <p:ph type="body" idx="1"/>
          </p:nvPr>
        </p:nvSpPr>
        <p:spPr>
          <a:xfrm>
            <a:off x="963085" y="2906718"/>
            <a:ext cx="10363200" cy="1500187"/>
          </a:xfrm>
        </p:spPr>
        <p:txBody>
          <a:bodyPr anchor="b"/>
          <a:lstStyle>
            <a:lvl1pPr marL="0" indent="0">
              <a:buNone/>
              <a:defRPr sz="1996"/>
            </a:lvl1pPr>
            <a:lvl2pPr marL="451501" indent="0">
              <a:buNone/>
              <a:defRPr sz="1814"/>
            </a:lvl2pPr>
            <a:lvl3pPr marL="903007" indent="0">
              <a:buNone/>
              <a:defRPr sz="1633"/>
            </a:lvl3pPr>
            <a:lvl4pPr marL="1354511" indent="0">
              <a:buNone/>
              <a:defRPr sz="1361"/>
            </a:lvl4pPr>
            <a:lvl5pPr marL="1806019" indent="0">
              <a:buNone/>
              <a:defRPr sz="1361"/>
            </a:lvl5pPr>
            <a:lvl6pPr marL="2257528" indent="0">
              <a:buNone/>
              <a:defRPr sz="1361"/>
            </a:lvl6pPr>
            <a:lvl7pPr marL="2709012" indent="0">
              <a:buNone/>
              <a:defRPr sz="1361"/>
            </a:lvl7pPr>
            <a:lvl8pPr marL="3160516" indent="0">
              <a:buNone/>
              <a:defRPr sz="1361"/>
            </a:lvl8pPr>
            <a:lvl9pPr marL="3612025" indent="0">
              <a:buNone/>
              <a:defRPr sz="136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7851E-71FA-488F-8684-EC399B97A2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15581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79999" cy="4114800"/>
          </a:xfrm>
        </p:spPr>
        <p:txBody>
          <a:bodyPr/>
          <a:lstStyle>
            <a:lvl1pPr>
              <a:defRPr sz="2812"/>
            </a:lvl1pPr>
            <a:lvl2pPr>
              <a:defRPr sz="2359"/>
            </a:lvl2pPr>
            <a:lvl3pPr>
              <a:defRPr sz="199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1" y="1981200"/>
            <a:ext cx="5079999" cy="4114800"/>
          </a:xfrm>
        </p:spPr>
        <p:txBody>
          <a:bodyPr/>
          <a:lstStyle>
            <a:lvl1pPr>
              <a:defRPr sz="2812"/>
            </a:lvl1pPr>
            <a:lvl2pPr>
              <a:defRPr sz="2359"/>
            </a:lvl2pPr>
            <a:lvl3pPr>
              <a:defRPr sz="199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EFCE46-8745-4099-907E-9E80F3BAE4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4633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2359" b="1"/>
            </a:lvl1pPr>
            <a:lvl2pPr marL="451501" indent="0">
              <a:buNone/>
              <a:defRPr sz="1996" b="1"/>
            </a:lvl2pPr>
            <a:lvl3pPr marL="903007" indent="0">
              <a:buNone/>
              <a:defRPr sz="1814" b="1"/>
            </a:lvl3pPr>
            <a:lvl4pPr marL="1354511" indent="0">
              <a:buNone/>
              <a:defRPr sz="1633" b="1"/>
            </a:lvl4pPr>
            <a:lvl5pPr marL="1806019" indent="0">
              <a:buNone/>
              <a:defRPr sz="1633" b="1"/>
            </a:lvl5pPr>
            <a:lvl6pPr marL="2257528" indent="0">
              <a:buNone/>
              <a:defRPr sz="1633" b="1"/>
            </a:lvl6pPr>
            <a:lvl7pPr marL="2709012" indent="0">
              <a:buNone/>
              <a:defRPr sz="1633" b="1"/>
            </a:lvl7pPr>
            <a:lvl8pPr marL="3160516" indent="0">
              <a:buNone/>
              <a:defRPr sz="1633" b="1"/>
            </a:lvl8pPr>
            <a:lvl9pPr marL="3612025" indent="0">
              <a:buNone/>
              <a:defRPr sz="1633"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359"/>
            </a:lvl1pPr>
            <a:lvl2pPr>
              <a:defRPr sz="199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7" y="1535114"/>
            <a:ext cx="5389033" cy="639762"/>
          </a:xfrm>
        </p:spPr>
        <p:txBody>
          <a:bodyPr anchor="b"/>
          <a:lstStyle>
            <a:lvl1pPr marL="0" indent="0">
              <a:buNone/>
              <a:defRPr sz="2359" b="1"/>
            </a:lvl1pPr>
            <a:lvl2pPr marL="451501" indent="0">
              <a:buNone/>
              <a:defRPr sz="1996" b="1"/>
            </a:lvl2pPr>
            <a:lvl3pPr marL="903007" indent="0">
              <a:buNone/>
              <a:defRPr sz="1814" b="1"/>
            </a:lvl3pPr>
            <a:lvl4pPr marL="1354511" indent="0">
              <a:buNone/>
              <a:defRPr sz="1633" b="1"/>
            </a:lvl4pPr>
            <a:lvl5pPr marL="1806019" indent="0">
              <a:buNone/>
              <a:defRPr sz="1633" b="1"/>
            </a:lvl5pPr>
            <a:lvl6pPr marL="2257528" indent="0">
              <a:buNone/>
              <a:defRPr sz="1633" b="1"/>
            </a:lvl6pPr>
            <a:lvl7pPr marL="2709012" indent="0">
              <a:buNone/>
              <a:defRPr sz="1633" b="1"/>
            </a:lvl7pPr>
            <a:lvl8pPr marL="3160516" indent="0">
              <a:buNone/>
              <a:defRPr sz="1633" b="1"/>
            </a:lvl8pPr>
            <a:lvl9pPr marL="3612025" indent="0">
              <a:buNone/>
              <a:defRPr sz="1633"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359"/>
            </a:lvl1pPr>
            <a:lvl2pPr>
              <a:defRPr sz="1996"/>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23C605-0591-49F5-ADE9-F40E7D7BE2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8937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0C8CC5-F3C7-45A3-924B-4B413E2120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54686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BCD0AA-A1AB-4678-9DF2-DBEE012DA6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03215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96" b="1"/>
            </a:lvl1pPr>
          </a:lstStyle>
          <a:p>
            <a:r>
              <a:rPr lang="en-US"/>
              <a:t>Click to edit Master title style</a:t>
            </a:r>
            <a:endParaRPr lang="el-GR"/>
          </a:p>
        </p:txBody>
      </p:sp>
      <p:sp>
        <p:nvSpPr>
          <p:cNvPr id="3" name="Content Placeholder 2"/>
          <p:cNvSpPr>
            <a:spLocks noGrp="1"/>
          </p:cNvSpPr>
          <p:nvPr>
            <p:ph idx="1"/>
          </p:nvPr>
        </p:nvSpPr>
        <p:spPr>
          <a:xfrm>
            <a:off x="4766740" y="273172"/>
            <a:ext cx="6815666" cy="5853113"/>
          </a:xfrm>
        </p:spPr>
        <p:txBody>
          <a:bodyPr/>
          <a:lstStyle>
            <a:lvl1pPr>
              <a:defRPr sz="3175"/>
            </a:lvl1pPr>
            <a:lvl2pPr>
              <a:defRPr sz="2812"/>
            </a:lvl2pPr>
            <a:lvl3pPr>
              <a:defRPr sz="2359"/>
            </a:lvl3pPr>
            <a:lvl4pPr>
              <a:defRPr sz="1996"/>
            </a:lvl4pPr>
            <a:lvl5pPr>
              <a:defRPr sz="1996"/>
            </a:lvl5pPr>
            <a:lvl6pPr>
              <a:defRPr sz="1996"/>
            </a:lvl6pPr>
            <a:lvl7pPr>
              <a:defRPr sz="1996"/>
            </a:lvl7pPr>
            <a:lvl8pPr>
              <a:defRPr sz="1996"/>
            </a:lvl8pPr>
            <a:lvl9pPr>
              <a:defRPr sz="19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361"/>
            </a:lvl1pPr>
            <a:lvl2pPr marL="451501" indent="0">
              <a:buNone/>
              <a:defRPr sz="1179"/>
            </a:lvl2pPr>
            <a:lvl3pPr marL="903007" indent="0">
              <a:buNone/>
              <a:defRPr sz="998"/>
            </a:lvl3pPr>
            <a:lvl4pPr marL="1354511" indent="0">
              <a:buNone/>
              <a:defRPr sz="907"/>
            </a:lvl4pPr>
            <a:lvl5pPr marL="1806019" indent="0">
              <a:buNone/>
              <a:defRPr sz="907"/>
            </a:lvl5pPr>
            <a:lvl6pPr marL="2257528" indent="0">
              <a:buNone/>
              <a:defRPr sz="907"/>
            </a:lvl6pPr>
            <a:lvl7pPr marL="2709012" indent="0">
              <a:buNone/>
              <a:defRPr sz="907"/>
            </a:lvl7pPr>
            <a:lvl8pPr marL="3160516" indent="0">
              <a:buNone/>
              <a:defRPr sz="907"/>
            </a:lvl8pPr>
            <a:lvl9pPr marL="3612025" indent="0">
              <a:buNone/>
              <a:defRPr sz="9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8CFAAD-7BC4-4202-BF6B-6B49C0C37F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040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6" b="1"/>
            </a:lvl1pPr>
          </a:lstStyle>
          <a:p>
            <a:r>
              <a:rPr lang="en-US"/>
              <a:t>Click to edit Master title style</a:t>
            </a:r>
            <a:endParaRPr lang="el-GR"/>
          </a:p>
        </p:txBody>
      </p:sp>
      <p:sp>
        <p:nvSpPr>
          <p:cNvPr id="3" name="Picture Placeholder 2"/>
          <p:cNvSpPr>
            <a:spLocks noGrp="1"/>
          </p:cNvSpPr>
          <p:nvPr>
            <p:ph type="pic" idx="1"/>
          </p:nvPr>
        </p:nvSpPr>
        <p:spPr>
          <a:xfrm>
            <a:off x="2389718" y="612775"/>
            <a:ext cx="7315200" cy="4114800"/>
          </a:xfrm>
        </p:spPr>
        <p:txBody>
          <a:bodyPr/>
          <a:lstStyle>
            <a:lvl1pPr marL="0" indent="0">
              <a:buNone/>
              <a:defRPr sz="3175"/>
            </a:lvl1pPr>
            <a:lvl2pPr marL="451501" indent="0">
              <a:buNone/>
              <a:defRPr sz="2812"/>
            </a:lvl2pPr>
            <a:lvl3pPr marL="903007" indent="0">
              <a:buNone/>
              <a:defRPr sz="2359"/>
            </a:lvl3pPr>
            <a:lvl4pPr marL="1354511" indent="0">
              <a:buNone/>
              <a:defRPr sz="1996"/>
            </a:lvl4pPr>
            <a:lvl5pPr marL="1806019" indent="0">
              <a:buNone/>
              <a:defRPr sz="1996"/>
            </a:lvl5pPr>
            <a:lvl6pPr marL="2257528" indent="0">
              <a:buNone/>
              <a:defRPr sz="1996"/>
            </a:lvl6pPr>
            <a:lvl7pPr marL="2709012" indent="0">
              <a:buNone/>
              <a:defRPr sz="1996"/>
            </a:lvl7pPr>
            <a:lvl8pPr marL="3160516" indent="0">
              <a:buNone/>
              <a:defRPr sz="1996"/>
            </a:lvl8pPr>
            <a:lvl9pPr marL="3612025" indent="0">
              <a:buNone/>
              <a:defRPr sz="1996"/>
            </a:lvl9pPr>
          </a:lstStyle>
          <a:p>
            <a:pPr lvl="0"/>
            <a:endParaRPr lang="el-GR"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361"/>
            </a:lvl1pPr>
            <a:lvl2pPr marL="451501" indent="0">
              <a:buNone/>
              <a:defRPr sz="1179"/>
            </a:lvl2pPr>
            <a:lvl3pPr marL="903007" indent="0">
              <a:buNone/>
              <a:defRPr sz="998"/>
            </a:lvl3pPr>
            <a:lvl4pPr marL="1354511" indent="0">
              <a:buNone/>
              <a:defRPr sz="907"/>
            </a:lvl4pPr>
            <a:lvl5pPr marL="1806019" indent="0">
              <a:buNone/>
              <a:defRPr sz="907"/>
            </a:lvl5pPr>
            <a:lvl6pPr marL="2257528" indent="0">
              <a:buNone/>
              <a:defRPr sz="907"/>
            </a:lvl6pPr>
            <a:lvl7pPr marL="2709012" indent="0">
              <a:buNone/>
              <a:defRPr sz="907"/>
            </a:lvl7pPr>
            <a:lvl8pPr marL="3160516" indent="0">
              <a:buNone/>
              <a:defRPr sz="907"/>
            </a:lvl8pPr>
            <a:lvl9pPr marL="3612025" indent="0">
              <a:buNone/>
              <a:defRPr sz="9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03426-1B5B-48A7-93A4-3A01665FBC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981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F573-0ABD-40ED-AE58-9F7C8B29E7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3F1939-BE16-4E9B-BE7A-8265AC019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486CC6-D24F-447D-A155-A0C2C89B9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51160A-E647-48DF-A4C0-756A2E9DF2D5}"/>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6" name="Footer Placeholder 5">
            <a:extLst>
              <a:ext uri="{FF2B5EF4-FFF2-40B4-BE49-F238E27FC236}">
                <a16:creationId xmlns:a16="http://schemas.microsoft.com/office/drawing/2014/main" id="{DEC9C9A7-1C59-4BB1-9F32-1DB2D1D5D2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AFFCB-09A0-4046-A8C9-18E629C64D7F}"/>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2940359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A18D6-9947-44EE-94F1-648294B476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78962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86375E-BF53-43F6-A5B3-FF6BB7F1ED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32250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quarter" idx="1"/>
          </p:nvPr>
        </p:nvSpPr>
        <p:spPr>
          <a:xfrm>
            <a:off x="914400"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914400" y="41148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half" idx="3"/>
          </p:nvPr>
        </p:nvSpPr>
        <p:spPr>
          <a:xfrm>
            <a:off x="6197601"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8C5BFB5-C94E-414E-9FB1-19B37BD7E8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06230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197601"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DB7849-7138-4993-9AC7-D7E260478D4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6963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1"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B56961-48AB-4649-B47C-0F90350AD5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3947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quarter" idx="1"/>
          </p:nvPr>
        </p:nvSpPr>
        <p:spPr>
          <a:xfrm>
            <a:off x="914400"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1"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half" idx="3"/>
          </p:nvPr>
        </p:nvSpPr>
        <p:spPr>
          <a:xfrm>
            <a:off x="914401"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57D9D79-F071-4755-8DC4-EE9DC3F909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8518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4401"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914401"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442D33-FD22-4BFF-BA2F-B26BDE3D28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5089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1"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1" y="41148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31004D0-1200-4AC4-894D-F20876BA63B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38654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1"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CCC7D4-3E0E-406C-B8E4-9F745E7D50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6282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1" y="19812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1" y="4114800"/>
            <a:ext cx="507999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A7E5B6C-E196-4D7E-B699-A47ED1E97E2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331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B946-BA66-4F8C-814B-94909B2DF5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897224-DDB1-432D-8331-D791DD424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89757C-2847-4FC2-B2AC-13EEB737B0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1ED54C-B739-45EE-9D13-371FA92BD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4F07D-8470-4429-B7F3-7892949F9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4C3A55-5716-4759-B01C-A1CA34DB03AE}"/>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8" name="Footer Placeholder 7">
            <a:extLst>
              <a:ext uri="{FF2B5EF4-FFF2-40B4-BE49-F238E27FC236}">
                <a16:creationId xmlns:a16="http://schemas.microsoft.com/office/drawing/2014/main" id="{86A426F6-141D-440B-BBFB-523DC3DF54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ECF89C-2185-4893-A9C2-4725D6DA8BB8}"/>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92231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483-7010-4C95-A792-B2F9AB8148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AD1D79-73D2-4275-9015-6195902FBBE0}"/>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4" name="Footer Placeholder 3">
            <a:extLst>
              <a:ext uri="{FF2B5EF4-FFF2-40B4-BE49-F238E27FC236}">
                <a16:creationId xmlns:a16="http://schemas.microsoft.com/office/drawing/2014/main" id="{BE483C1A-8359-4DB7-9460-0BE6C7D672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5B4338-05D1-4F67-A3A8-D0CD1D7AC16B}"/>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161418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99235-D9C7-4EF7-B646-DED9CB5C171A}"/>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3" name="Footer Placeholder 2">
            <a:extLst>
              <a:ext uri="{FF2B5EF4-FFF2-40B4-BE49-F238E27FC236}">
                <a16:creationId xmlns:a16="http://schemas.microsoft.com/office/drawing/2014/main" id="{62583F2F-3FF5-401F-9480-012DA1B3DA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1EBC2E-EBAE-4116-9740-AD9E3B1A3B40}"/>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34515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CC11-2C7A-47D6-AFFD-3AD891407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12F5D-6B48-484B-939E-CF2DFA031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6D0AD2-2FCA-4C6A-A293-7BE83D815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09A26-EB50-458B-AA5A-954A0BFCBEB3}"/>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6" name="Footer Placeholder 5">
            <a:extLst>
              <a:ext uri="{FF2B5EF4-FFF2-40B4-BE49-F238E27FC236}">
                <a16:creationId xmlns:a16="http://schemas.microsoft.com/office/drawing/2014/main" id="{84A17F8D-7B22-4508-AC83-0CADEE5D1A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03ADDF-4742-4AE9-983A-3E677FBDD6E0}"/>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398964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8B63-582E-49F2-B55B-12C39F9B7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B67BAC-B39A-441D-B9EB-9EDD973760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358C24-2DB2-4518-99F6-119A3B57F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3D6EF-2F4D-49CC-973A-E3C66C51B8F5}"/>
              </a:ext>
            </a:extLst>
          </p:cNvPr>
          <p:cNvSpPr>
            <a:spLocks noGrp="1"/>
          </p:cNvSpPr>
          <p:nvPr>
            <p:ph type="dt" sz="half" idx="10"/>
          </p:nvPr>
        </p:nvSpPr>
        <p:spPr/>
        <p:txBody>
          <a:bodyPr/>
          <a:lstStyle/>
          <a:p>
            <a:fld id="{688B03C3-9961-4646-BDA2-F33F253AED15}" type="datetimeFigureOut">
              <a:rPr lang="en-GB" smtClean="0"/>
              <a:t>06/04/2023</a:t>
            </a:fld>
            <a:endParaRPr lang="en-GB"/>
          </a:p>
        </p:txBody>
      </p:sp>
      <p:sp>
        <p:nvSpPr>
          <p:cNvPr id="6" name="Footer Placeholder 5">
            <a:extLst>
              <a:ext uri="{FF2B5EF4-FFF2-40B4-BE49-F238E27FC236}">
                <a16:creationId xmlns:a16="http://schemas.microsoft.com/office/drawing/2014/main" id="{A9FD929A-D667-4745-84F2-310D3D15AB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A9AD02-7E8B-446C-A07B-92545D59C671}"/>
              </a:ext>
            </a:extLst>
          </p:cNvPr>
          <p:cNvSpPr>
            <a:spLocks noGrp="1"/>
          </p:cNvSpPr>
          <p:nvPr>
            <p:ph type="sldNum" sz="quarter" idx="12"/>
          </p:nvPr>
        </p:nvSpPr>
        <p:spPr/>
        <p:txBody>
          <a:bodyPr/>
          <a:lstStyle/>
          <a:p>
            <a:fld id="{BDBC368D-E8F8-4CF0-8E29-CD0CA3D4C132}" type="slidenum">
              <a:rPr lang="en-GB" smtClean="0"/>
              <a:t>‹#›</a:t>
            </a:fld>
            <a:endParaRPr lang="en-GB"/>
          </a:p>
        </p:txBody>
      </p:sp>
    </p:spTree>
    <p:extLst>
      <p:ext uri="{BB962C8B-B14F-4D97-AF65-F5344CB8AC3E}">
        <p14:creationId xmlns:p14="http://schemas.microsoft.com/office/powerpoint/2010/main" val="187909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01BD6-5E58-408C-A33D-BA01B7262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75B682-1DD2-48C8-AB83-A5EFDA548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377779-CD2A-4A4E-A718-E0853DF23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B03C3-9961-4646-BDA2-F33F253AED15}" type="datetimeFigureOut">
              <a:rPr lang="en-GB" smtClean="0"/>
              <a:t>06/04/2023</a:t>
            </a:fld>
            <a:endParaRPr lang="en-GB"/>
          </a:p>
        </p:txBody>
      </p:sp>
      <p:sp>
        <p:nvSpPr>
          <p:cNvPr id="5" name="Footer Placeholder 4">
            <a:extLst>
              <a:ext uri="{FF2B5EF4-FFF2-40B4-BE49-F238E27FC236}">
                <a16:creationId xmlns:a16="http://schemas.microsoft.com/office/drawing/2014/main" id="{8E3382DD-C306-463E-AF9D-F66F3AD1A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0319F0-D4EC-4278-91F3-3B2F82197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C368D-E8F8-4CF0-8E29-CD0CA3D4C132}" type="slidenum">
              <a:rPr lang="en-GB" smtClean="0"/>
              <a:t>‹#›</a:t>
            </a:fld>
            <a:endParaRPr lang="en-GB"/>
          </a:p>
        </p:txBody>
      </p:sp>
    </p:spTree>
    <p:extLst>
      <p:ext uri="{BB962C8B-B14F-4D97-AF65-F5344CB8AC3E}">
        <p14:creationId xmlns:p14="http://schemas.microsoft.com/office/powerpoint/2010/main" val="24779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1"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38" tIns="49672" rIns="99338" bIns="49672"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1"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38" tIns="49672" rIns="99338" bIns="4967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38" tIns="49672" rIns="99338" bIns="49672" numCol="1" anchor="t" anchorCtr="0" compatLnSpc="1">
            <a:prstTxWarp prst="textNoShape">
              <a:avLst/>
            </a:prstTxWarp>
          </a:bodyPr>
          <a:lstStyle>
            <a:lvl1pPr>
              <a:defRPr sz="1361" smtClean="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1"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38" tIns="49672" rIns="99338" bIns="49672" numCol="1" anchor="t" anchorCtr="0" compatLnSpc="1">
            <a:prstTxWarp prst="textNoShape">
              <a:avLst/>
            </a:prstTxWarp>
          </a:bodyPr>
          <a:lstStyle>
            <a:lvl1pPr algn="ctr">
              <a:defRPr sz="1361" smtClean="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38" tIns="49672" rIns="99338" bIns="49672" numCol="1" anchor="t" anchorCtr="0" compatLnSpc="1">
            <a:prstTxWarp prst="textNoShape">
              <a:avLst/>
            </a:prstTxWarp>
          </a:bodyPr>
          <a:lstStyle>
            <a:lvl1pPr algn="r">
              <a:defRPr sz="1361" smtClean="0"/>
            </a:lvl1pPr>
          </a:lstStyle>
          <a:p>
            <a:pPr fontAlgn="base">
              <a:spcBef>
                <a:spcPct val="0"/>
              </a:spcBef>
              <a:spcAft>
                <a:spcPct val="0"/>
              </a:spcAft>
              <a:defRPr/>
            </a:pPr>
            <a:fld id="{1FEFB42E-A99E-420D-B2F9-FAC55DFD88E0}"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3498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rtl="0" eaLnBrk="0" fontAlgn="base" hangingPunct="0">
        <a:spcBef>
          <a:spcPct val="0"/>
        </a:spcBef>
        <a:spcAft>
          <a:spcPct val="0"/>
        </a:spcAft>
        <a:defRPr sz="4445">
          <a:solidFill>
            <a:schemeClr val="tx2"/>
          </a:solidFill>
          <a:latin typeface="+mj-lt"/>
          <a:ea typeface="+mj-ea"/>
          <a:cs typeface="+mj-cs"/>
        </a:defRPr>
      </a:lvl1pPr>
      <a:lvl2pPr algn="ctr" rtl="0" eaLnBrk="0" fontAlgn="base" hangingPunct="0">
        <a:spcBef>
          <a:spcPct val="0"/>
        </a:spcBef>
        <a:spcAft>
          <a:spcPct val="0"/>
        </a:spcAft>
        <a:defRPr sz="4445">
          <a:solidFill>
            <a:schemeClr val="tx2"/>
          </a:solidFill>
          <a:latin typeface="Times New Roman" pitchFamily="18" charset="0"/>
        </a:defRPr>
      </a:lvl2pPr>
      <a:lvl3pPr algn="ctr" rtl="0" eaLnBrk="0" fontAlgn="base" hangingPunct="0">
        <a:spcBef>
          <a:spcPct val="0"/>
        </a:spcBef>
        <a:spcAft>
          <a:spcPct val="0"/>
        </a:spcAft>
        <a:defRPr sz="4445">
          <a:solidFill>
            <a:schemeClr val="tx2"/>
          </a:solidFill>
          <a:latin typeface="Times New Roman" pitchFamily="18" charset="0"/>
        </a:defRPr>
      </a:lvl3pPr>
      <a:lvl4pPr algn="ctr" rtl="0" eaLnBrk="0" fontAlgn="base" hangingPunct="0">
        <a:spcBef>
          <a:spcPct val="0"/>
        </a:spcBef>
        <a:spcAft>
          <a:spcPct val="0"/>
        </a:spcAft>
        <a:defRPr sz="4445">
          <a:solidFill>
            <a:schemeClr val="tx2"/>
          </a:solidFill>
          <a:latin typeface="Times New Roman" pitchFamily="18" charset="0"/>
        </a:defRPr>
      </a:lvl4pPr>
      <a:lvl5pPr algn="ctr" rtl="0" eaLnBrk="0" fontAlgn="base" hangingPunct="0">
        <a:spcBef>
          <a:spcPct val="0"/>
        </a:spcBef>
        <a:spcAft>
          <a:spcPct val="0"/>
        </a:spcAft>
        <a:defRPr sz="4445">
          <a:solidFill>
            <a:schemeClr val="tx2"/>
          </a:solidFill>
          <a:latin typeface="Times New Roman" pitchFamily="18" charset="0"/>
        </a:defRPr>
      </a:lvl5pPr>
      <a:lvl6pPr marL="450846" algn="ctr" rtl="0" fontAlgn="base">
        <a:spcBef>
          <a:spcPct val="0"/>
        </a:spcBef>
        <a:spcAft>
          <a:spcPct val="0"/>
        </a:spcAft>
        <a:defRPr sz="4445">
          <a:solidFill>
            <a:schemeClr val="tx2"/>
          </a:solidFill>
          <a:latin typeface="Times New Roman" pitchFamily="18" charset="0"/>
        </a:defRPr>
      </a:lvl6pPr>
      <a:lvl7pPr marL="901697" algn="ctr" rtl="0" fontAlgn="base">
        <a:spcBef>
          <a:spcPct val="0"/>
        </a:spcBef>
        <a:spcAft>
          <a:spcPct val="0"/>
        </a:spcAft>
        <a:defRPr sz="4445">
          <a:solidFill>
            <a:schemeClr val="tx2"/>
          </a:solidFill>
          <a:latin typeface="Times New Roman" pitchFamily="18" charset="0"/>
        </a:defRPr>
      </a:lvl7pPr>
      <a:lvl8pPr marL="1352546" algn="ctr" rtl="0" fontAlgn="base">
        <a:spcBef>
          <a:spcPct val="0"/>
        </a:spcBef>
        <a:spcAft>
          <a:spcPct val="0"/>
        </a:spcAft>
        <a:defRPr sz="4445">
          <a:solidFill>
            <a:schemeClr val="tx2"/>
          </a:solidFill>
          <a:latin typeface="Times New Roman" pitchFamily="18" charset="0"/>
        </a:defRPr>
      </a:lvl8pPr>
      <a:lvl9pPr marL="1803400" algn="ctr" rtl="0" fontAlgn="base">
        <a:spcBef>
          <a:spcPct val="0"/>
        </a:spcBef>
        <a:spcAft>
          <a:spcPct val="0"/>
        </a:spcAft>
        <a:defRPr sz="4445">
          <a:solidFill>
            <a:schemeClr val="tx2"/>
          </a:solidFill>
          <a:latin typeface="Times New Roman" pitchFamily="18" charset="0"/>
        </a:defRPr>
      </a:lvl9pPr>
    </p:titleStyle>
    <p:bodyStyle>
      <a:lvl1pPr marL="338137" indent="-338137" algn="l" rtl="0" eaLnBrk="0" fontAlgn="base" hangingPunct="0">
        <a:spcBef>
          <a:spcPct val="20000"/>
        </a:spcBef>
        <a:spcAft>
          <a:spcPct val="0"/>
        </a:spcAft>
        <a:buChar char="•"/>
        <a:defRPr sz="3175">
          <a:solidFill>
            <a:schemeClr val="tx1"/>
          </a:solidFill>
          <a:latin typeface="+mn-lt"/>
          <a:ea typeface="+mn-ea"/>
          <a:cs typeface="+mn-cs"/>
        </a:defRPr>
      </a:lvl1pPr>
      <a:lvl2pPr marL="732627" indent="-281794" algn="l" rtl="0" eaLnBrk="0" fontAlgn="base" hangingPunct="0">
        <a:spcBef>
          <a:spcPct val="20000"/>
        </a:spcBef>
        <a:spcAft>
          <a:spcPct val="0"/>
        </a:spcAft>
        <a:buChar char="–"/>
        <a:defRPr sz="2812">
          <a:solidFill>
            <a:schemeClr val="tx1"/>
          </a:solidFill>
          <a:latin typeface="+mn-lt"/>
        </a:defRPr>
      </a:lvl2pPr>
      <a:lvl3pPr marL="1127143" indent="-225424" algn="l" rtl="0" eaLnBrk="0" fontAlgn="base" hangingPunct="0">
        <a:spcBef>
          <a:spcPct val="20000"/>
        </a:spcBef>
        <a:spcAft>
          <a:spcPct val="0"/>
        </a:spcAft>
        <a:buChar char="•"/>
        <a:defRPr sz="2359">
          <a:solidFill>
            <a:schemeClr val="tx1"/>
          </a:solidFill>
          <a:latin typeface="+mn-lt"/>
        </a:defRPr>
      </a:lvl3pPr>
      <a:lvl4pPr marL="1577944" indent="-225424" algn="l" rtl="0" eaLnBrk="0" fontAlgn="base" hangingPunct="0">
        <a:spcBef>
          <a:spcPct val="20000"/>
        </a:spcBef>
        <a:spcAft>
          <a:spcPct val="0"/>
        </a:spcAft>
        <a:buChar char="–"/>
        <a:defRPr sz="1996">
          <a:solidFill>
            <a:schemeClr val="tx1"/>
          </a:solidFill>
          <a:latin typeface="+mn-lt"/>
        </a:defRPr>
      </a:lvl4pPr>
      <a:lvl5pPr marL="2028818" indent="-225424" algn="l" rtl="0" eaLnBrk="0" fontAlgn="base" hangingPunct="0">
        <a:spcBef>
          <a:spcPct val="20000"/>
        </a:spcBef>
        <a:spcAft>
          <a:spcPct val="0"/>
        </a:spcAft>
        <a:buChar char="»"/>
        <a:defRPr sz="1996">
          <a:solidFill>
            <a:schemeClr val="tx1"/>
          </a:solidFill>
          <a:latin typeface="+mn-lt"/>
        </a:defRPr>
      </a:lvl5pPr>
      <a:lvl6pPr marL="2479665" indent="-225424" algn="l" rtl="0" fontAlgn="base">
        <a:spcBef>
          <a:spcPct val="20000"/>
        </a:spcBef>
        <a:spcAft>
          <a:spcPct val="0"/>
        </a:spcAft>
        <a:buChar char="»"/>
        <a:defRPr sz="1996">
          <a:solidFill>
            <a:schemeClr val="tx1"/>
          </a:solidFill>
          <a:latin typeface="+mn-lt"/>
        </a:defRPr>
      </a:lvl6pPr>
      <a:lvl7pPr marL="2930519" indent="-225424" algn="l" rtl="0" fontAlgn="base">
        <a:spcBef>
          <a:spcPct val="20000"/>
        </a:spcBef>
        <a:spcAft>
          <a:spcPct val="0"/>
        </a:spcAft>
        <a:buChar char="»"/>
        <a:defRPr sz="1996">
          <a:solidFill>
            <a:schemeClr val="tx1"/>
          </a:solidFill>
          <a:latin typeface="+mn-lt"/>
        </a:defRPr>
      </a:lvl7pPr>
      <a:lvl8pPr marL="3381372" indent="-225424" algn="l" rtl="0" fontAlgn="base">
        <a:spcBef>
          <a:spcPct val="20000"/>
        </a:spcBef>
        <a:spcAft>
          <a:spcPct val="0"/>
        </a:spcAft>
        <a:buChar char="»"/>
        <a:defRPr sz="1996">
          <a:solidFill>
            <a:schemeClr val="tx1"/>
          </a:solidFill>
          <a:latin typeface="+mn-lt"/>
        </a:defRPr>
      </a:lvl8pPr>
      <a:lvl9pPr marL="3832209" indent="-225424" algn="l" rtl="0" fontAlgn="base">
        <a:spcBef>
          <a:spcPct val="20000"/>
        </a:spcBef>
        <a:spcAft>
          <a:spcPct val="0"/>
        </a:spcAft>
        <a:buChar char="»"/>
        <a:defRPr sz="1996">
          <a:solidFill>
            <a:schemeClr val="tx1"/>
          </a:solidFill>
          <a:latin typeface="+mn-lt"/>
        </a:defRPr>
      </a:lvl9pPr>
    </p:bodyStyle>
    <p:otherStyle>
      <a:defPPr>
        <a:defRPr lang="el-GR"/>
      </a:defPPr>
      <a:lvl1pPr marL="0" algn="l" defTabSz="901697" rtl="0" eaLnBrk="1" latinLnBrk="0" hangingPunct="1">
        <a:defRPr sz="1814" kern="1200">
          <a:solidFill>
            <a:schemeClr val="tx1"/>
          </a:solidFill>
          <a:latin typeface="+mn-lt"/>
          <a:ea typeface="+mn-ea"/>
          <a:cs typeface="+mn-cs"/>
        </a:defRPr>
      </a:lvl1pPr>
      <a:lvl2pPr marL="450846" algn="l" defTabSz="901697" rtl="0" eaLnBrk="1" latinLnBrk="0" hangingPunct="1">
        <a:defRPr sz="1814" kern="1200">
          <a:solidFill>
            <a:schemeClr val="tx1"/>
          </a:solidFill>
          <a:latin typeface="+mn-lt"/>
          <a:ea typeface="+mn-ea"/>
          <a:cs typeface="+mn-cs"/>
        </a:defRPr>
      </a:lvl2pPr>
      <a:lvl3pPr marL="901697" algn="l" defTabSz="901697" rtl="0" eaLnBrk="1" latinLnBrk="0" hangingPunct="1">
        <a:defRPr sz="1814" kern="1200">
          <a:solidFill>
            <a:schemeClr val="tx1"/>
          </a:solidFill>
          <a:latin typeface="+mn-lt"/>
          <a:ea typeface="+mn-ea"/>
          <a:cs typeface="+mn-cs"/>
        </a:defRPr>
      </a:lvl3pPr>
      <a:lvl4pPr marL="1352546" algn="l" defTabSz="901697" rtl="0" eaLnBrk="1" latinLnBrk="0" hangingPunct="1">
        <a:defRPr sz="1814" kern="1200">
          <a:solidFill>
            <a:schemeClr val="tx1"/>
          </a:solidFill>
          <a:latin typeface="+mn-lt"/>
          <a:ea typeface="+mn-ea"/>
          <a:cs typeface="+mn-cs"/>
        </a:defRPr>
      </a:lvl4pPr>
      <a:lvl5pPr marL="1803400" algn="l" defTabSz="901697" rtl="0" eaLnBrk="1" latinLnBrk="0" hangingPunct="1">
        <a:defRPr sz="1814" kern="1200">
          <a:solidFill>
            <a:schemeClr val="tx1"/>
          </a:solidFill>
          <a:latin typeface="+mn-lt"/>
          <a:ea typeface="+mn-ea"/>
          <a:cs typeface="+mn-cs"/>
        </a:defRPr>
      </a:lvl5pPr>
      <a:lvl6pPr marL="2254251" algn="l" defTabSz="901697" rtl="0" eaLnBrk="1" latinLnBrk="0" hangingPunct="1">
        <a:defRPr sz="1814" kern="1200">
          <a:solidFill>
            <a:schemeClr val="tx1"/>
          </a:solidFill>
          <a:latin typeface="+mn-lt"/>
          <a:ea typeface="+mn-ea"/>
          <a:cs typeface="+mn-cs"/>
        </a:defRPr>
      </a:lvl6pPr>
      <a:lvl7pPr marL="2705084" algn="l" defTabSz="901697" rtl="0" eaLnBrk="1" latinLnBrk="0" hangingPunct="1">
        <a:defRPr sz="1814" kern="1200">
          <a:solidFill>
            <a:schemeClr val="tx1"/>
          </a:solidFill>
          <a:latin typeface="+mn-lt"/>
          <a:ea typeface="+mn-ea"/>
          <a:cs typeface="+mn-cs"/>
        </a:defRPr>
      </a:lvl7pPr>
      <a:lvl8pPr marL="3155933" algn="l" defTabSz="901697" rtl="0" eaLnBrk="1" latinLnBrk="0" hangingPunct="1">
        <a:defRPr sz="1814" kern="1200">
          <a:solidFill>
            <a:schemeClr val="tx1"/>
          </a:solidFill>
          <a:latin typeface="+mn-lt"/>
          <a:ea typeface="+mn-ea"/>
          <a:cs typeface="+mn-cs"/>
        </a:defRPr>
      </a:lvl8pPr>
      <a:lvl9pPr marL="3606786" algn="l" defTabSz="901697" rtl="0" eaLnBrk="1" latinLnBrk="0" hangingPunct="1">
        <a:defRPr sz="18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1"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489" tIns="49747" rIns="99489" bIns="49747"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1"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489" tIns="49747" rIns="99489" bIns="4974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489" tIns="49747" rIns="99489" bIns="49747" numCol="1" anchor="t" anchorCtr="0" compatLnSpc="1">
            <a:prstTxWarp prst="textNoShape">
              <a:avLst/>
            </a:prstTxWarp>
          </a:bodyPr>
          <a:lstStyle>
            <a:lvl1pPr>
              <a:defRPr sz="1361" smtClean="0"/>
            </a:lvl1pPr>
          </a:lstStyle>
          <a:p>
            <a:pPr defTabSz="819195"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1"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489" tIns="49747" rIns="99489" bIns="49747" numCol="1" anchor="t" anchorCtr="0" compatLnSpc="1">
            <a:prstTxWarp prst="textNoShape">
              <a:avLst/>
            </a:prstTxWarp>
          </a:bodyPr>
          <a:lstStyle>
            <a:lvl1pPr algn="ctr">
              <a:defRPr sz="1361" smtClean="0"/>
            </a:lvl1pPr>
          </a:lstStyle>
          <a:p>
            <a:pPr defTabSz="819195"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489" tIns="49747" rIns="99489" bIns="49747" numCol="1" anchor="t" anchorCtr="0" compatLnSpc="1">
            <a:prstTxWarp prst="textNoShape">
              <a:avLst/>
            </a:prstTxWarp>
          </a:bodyPr>
          <a:lstStyle>
            <a:lvl1pPr algn="r">
              <a:defRPr sz="1361" smtClean="0"/>
            </a:lvl1pPr>
          </a:lstStyle>
          <a:p>
            <a:pPr defTabSz="819195" fontAlgn="base">
              <a:spcBef>
                <a:spcPct val="0"/>
              </a:spcBef>
              <a:spcAft>
                <a:spcPct val="0"/>
              </a:spcAft>
              <a:defRPr/>
            </a:pPr>
            <a:fld id="{1FEFB42E-A99E-420D-B2F9-FAC55DFD88E0}" type="slidenum">
              <a:rPr lang="en-GB" smtClean="0">
                <a:solidFill>
                  <a:srgbClr val="000000"/>
                </a:solidFill>
              </a:rPr>
              <a:pPr defTabSz="819195"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982700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rtl="0" eaLnBrk="0" fontAlgn="base" hangingPunct="0">
        <a:spcBef>
          <a:spcPct val="0"/>
        </a:spcBef>
        <a:spcAft>
          <a:spcPct val="0"/>
        </a:spcAft>
        <a:defRPr sz="4445">
          <a:solidFill>
            <a:schemeClr val="tx2"/>
          </a:solidFill>
          <a:latin typeface="+mj-lt"/>
          <a:ea typeface="+mj-ea"/>
          <a:cs typeface="+mj-cs"/>
        </a:defRPr>
      </a:lvl1pPr>
      <a:lvl2pPr algn="ctr" rtl="0" eaLnBrk="0" fontAlgn="base" hangingPunct="0">
        <a:spcBef>
          <a:spcPct val="0"/>
        </a:spcBef>
        <a:spcAft>
          <a:spcPct val="0"/>
        </a:spcAft>
        <a:defRPr sz="4445">
          <a:solidFill>
            <a:schemeClr val="tx2"/>
          </a:solidFill>
          <a:latin typeface="Times New Roman" pitchFamily="18" charset="0"/>
        </a:defRPr>
      </a:lvl2pPr>
      <a:lvl3pPr algn="ctr" rtl="0" eaLnBrk="0" fontAlgn="base" hangingPunct="0">
        <a:spcBef>
          <a:spcPct val="0"/>
        </a:spcBef>
        <a:spcAft>
          <a:spcPct val="0"/>
        </a:spcAft>
        <a:defRPr sz="4445">
          <a:solidFill>
            <a:schemeClr val="tx2"/>
          </a:solidFill>
          <a:latin typeface="Times New Roman" pitchFamily="18" charset="0"/>
        </a:defRPr>
      </a:lvl3pPr>
      <a:lvl4pPr algn="ctr" rtl="0" eaLnBrk="0" fontAlgn="base" hangingPunct="0">
        <a:spcBef>
          <a:spcPct val="0"/>
        </a:spcBef>
        <a:spcAft>
          <a:spcPct val="0"/>
        </a:spcAft>
        <a:defRPr sz="4445">
          <a:solidFill>
            <a:schemeClr val="tx2"/>
          </a:solidFill>
          <a:latin typeface="Times New Roman" pitchFamily="18" charset="0"/>
        </a:defRPr>
      </a:lvl4pPr>
      <a:lvl5pPr algn="ctr" rtl="0" eaLnBrk="0" fontAlgn="base" hangingPunct="0">
        <a:spcBef>
          <a:spcPct val="0"/>
        </a:spcBef>
        <a:spcAft>
          <a:spcPct val="0"/>
        </a:spcAft>
        <a:defRPr sz="4445">
          <a:solidFill>
            <a:schemeClr val="tx2"/>
          </a:solidFill>
          <a:latin typeface="Times New Roman" pitchFamily="18" charset="0"/>
        </a:defRPr>
      </a:lvl5pPr>
      <a:lvl6pPr marL="451501" algn="ctr" rtl="0" fontAlgn="base">
        <a:spcBef>
          <a:spcPct val="0"/>
        </a:spcBef>
        <a:spcAft>
          <a:spcPct val="0"/>
        </a:spcAft>
        <a:defRPr sz="4445">
          <a:solidFill>
            <a:schemeClr val="tx2"/>
          </a:solidFill>
          <a:latin typeface="Times New Roman" pitchFamily="18" charset="0"/>
        </a:defRPr>
      </a:lvl6pPr>
      <a:lvl7pPr marL="903007" algn="ctr" rtl="0" fontAlgn="base">
        <a:spcBef>
          <a:spcPct val="0"/>
        </a:spcBef>
        <a:spcAft>
          <a:spcPct val="0"/>
        </a:spcAft>
        <a:defRPr sz="4445">
          <a:solidFill>
            <a:schemeClr val="tx2"/>
          </a:solidFill>
          <a:latin typeface="Times New Roman" pitchFamily="18" charset="0"/>
        </a:defRPr>
      </a:lvl7pPr>
      <a:lvl8pPr marL="1354511" algn="ctr" rtl="0" fontAlgn="base">
        <a:spcBef>
          <a:spcPct val="0"/>
        </a:spcBef>
        <a:spcAft>
          <a:spcPct val="0"/>
        </a:spcAft>
        <a:defRPr sz="4445">
          <a:solidFill>
            <a:schemeClr val="tx2"/>
          </a:solidFill>
          <a:latin typeface="Times New Roman" pitchFamily="18" charset="0"/>
        </a:defRPr>
      </a:lvl8pPr>
      <a:lvl9pPr marL="1806019" algn="ctr" rtl="0" fontAlgn="base">
        <a:spcBef>
          <a:spcPct val="0"/>
        </a:spcBef>
        <a:spcAft>
          <a:spcPct val="0"/>
        </a:spcAft>
        <a:defRPr sz="4445">
          <a:solidFill>
            <a:schemeClr val="tx2"/>
          </a:solidFill>
          <a:latin typeface="Times New Roman" pitchFamily="18" charset="0"/>
        </a:defRPr>
      </a:lvl9pPr>
    </p:titleStyle>
    <p:bodyStyle>
      <a:lvl1pPr marL="338628" indent="-338628" algn="l" rtl="0" eaLnBrk="0" fontAlgn="base" hangingPunct="0">
        <a:spcBef>
          <a:spcPct val="20000"/>
        </a:spcBef>
        <a:spcAft>
          <a:spcPct val="0"/>
        </a:spcAft>
        <a:buChar char="•"/>
        <a:defRPr sz="3175">
          <a:solidFill>
            <a:schemeClr val="tx1"/>
          </a:solidFill>
          <a:latin typeface="+mn-lt"/>
          <a:ea typeface="+mn-ea"/>
          <a:cs typeface="+mn-cs"/>
        </a:defRPr>
      </a:lvl1pPr>
      <a:lvl2pPr marL="733691" indent="-282204" algn="l" rtl="0" eaLnBrk="0" fontAlgn="base" hangingPunct="0">
        <a:spcBef>
          <a:spcPct val="20000"/>
        </a:spcBef>
        <a:spcAft>
          <a:spcPct val="0"/>
        </a:spcAft>
        <a:buChar char="–"/>
        <a:defRPr sz="2812">
          <a:solidFill>
            <a:schemeClr val="tx1"/>
          </a:solidFill>
          <a:latin typeface="+mn-lt"/>
        </a:defRPr>
      </a:lvl2pPr>
      <a:lvl3pPr marL="1128782" indent="-225751" algn="l" rtl="0" eaLnBrk="0" fontAlgn="base" hangingPunct="0">
        <a:spcBef>
          <a:spcPct val="20000"/>
        </a:spcBef>
        <a:spcAft>
          <a:spcPct val="0"/>
        </a:spcAft>
        <a:buChar char="•"/>
        <a:defRPr sz="2359">
          <a:solidFill>
            <a:schemeClr val="tx1"/>
          </a:solidFill>
          <a:latin typeface="+mn-lt"/>
        </a:defRPr>
      </a:lvl3pPr>
      <a:lvl4pPr marL="1580236" indent="-225751" algn="l" rtl="0" eaLnBrk="0" fontAlgn="base" hangingPunct="0">
        <a:spcBef>
          <a:spcPct val="20000"/>
        </a:spcBef>
        <a:spcAft>
          <a:spcPct val="0"/>
        </a:spcAft>
        <a:buChar char="–"/>
        <a:defRPr sz="1996">
          <a:solidFill>
            <a:schemeClr val="tx1"/>
          </a:solidFill>
          <a:latin typeface="+mn-lt"/>
        </a:defRPr>
      </a:lvl4pPr>
      <a:lvl5pPr marL="2031764" indent="-225751" algn="l" rtl="0" eaLnBrk="0" fontAlgn="base" hangingPunct="0">
        <a:spcBef>
          <a:spcPct val="20000"/>
        </a:spcBef>
        <a:spcAft>
          <a:spcPct val="0"/>
        </a:spcAft>
        <a:buChar char="»"/>
        <a:defRPr sz="1996">
          <a:solidFill>
            <a:schemeClr val="tx1"/>
          </a:solidFill>
          <a:latin typeface="+mn-lt"/>
        </a:defRPr>
      </a:lvl5pPr>
      <a:lvl6pPr marL="2483269" indent="-225751" algn="l" rtl="0" fontAlgn="base">
        <a:spcBef>
          <a:spcPct val="20000"/>
        </a:spcBef>
        <a:spcAft>
          <a:spcPct val="0"/>
        </a:spcAft>
        <a:buChar char="»"/>
        <a:defRPr sz="1996">
          <a:solidFill>
            <a:schemeClr val="tx1"/>
          </a:solidFill>
          <a:latin typeface="+mn-lt"/>
        </a:defRPr>
      </a:lvl6pPr>
      <a:lvl7pPr marL="2934777" indent="-225751" algn="l" rtl="0" fontAlgn="base">
        <a:spcBef>
          <a:spcPct val="20000"/>
        </a:spcBef>
        <a:spcAft>
          <a:spcPct val="0"/>
        </a:spcAft>
        <a:buChar char="»"/>
        <a:defRPr sz="1996">
          <a:solidFill>
            <a:schemeClr val="tx1"/>
          </a:solidFill>
          <a:latin typeface="+mn-lt"/>
        </a:defRPr>
      </a:lvl7pPr>
      <a:lvl8pPr marL="3386284" indent="-225751" algn="l" rtl="0" fontAlgn="base">
        <a:spcBef>
          <a:spcPct val="20000"/>
        </a:spcBef>
        <a:spcAft>
          <a:spcPct val="0"/>
        </a:spcAft>
        <a:buChar char="»"/>
        <a:defRPr sz="1996">
          <a:solidFill>
            <a:schemeClr val="tx1"/>
          </a:solidFill>
          <a:latin typeface="+mn-lt"/>
        </a:defRPr>
      </a:lvl8pPr>
      <a:lvl9pPr marL="3837776" indent="-225751" algn="l" rtl="0" fontAlgn="base">
        <a:spcBef>
          <a:spcPct val="20000"/>
        </a:spcBef>
        <a:spcAft>
          <a:spcPct val="0"/>
        </a:spcAft>
        <a:buChar char="»"/>
        <a:defRPr sz="1996">
          <a:solidFill>
            <a:schemeClr val="tx1"/>
          </a:solidFill>
          <a:latin typeface="+mn-lt"/>
        </a:defRPr>
      </a:lvl9pPr>
    </p:bodyStyle>
    <p:otherStyle>
      <a:defPPr>
        <a:defRPr lang="el-GR"/>
      </a:defPPr>
      <a:lvl1pPr marL="0" algn="l" defTabSz="903007" rtl="0" eaLnBrk="1" latinLnBrk="0" hangingPunct="1">
        <a:defRPr sz="1814" kern="1200">
          <a:solidFill>
            <a:schemeClr val="tx1"/>
          </a:solidFill>
          <a:latin typeface="+mn-lt"/>
          <a:ea typeface="+mn-ea"/>
          <a:cs typeface="+mn-cs"/>
        </a:defRPr>
      </a:lvl1pPr>
      <a:lvl2pPr marL="451501" algn="l" defTabSz="903007" rtl="0" eaLnBrk="1" latinLnBrk="0" hangingPunct="1">
        <a:defRPr sz="1814" kern="1200">
          <a:solidFill>
            <a:schemeClr val="tx1"/>
          </a:solidFill>
          <a:latin typeface="+mn-lt"/>
          <a:ea typeface="+mn-ea"/>
          <a:cs typeface="+mn-cs"/>
        </a:defRPr>
      </a:lvl2pPr>
      <a:lvl3pPr marL="903007" algn="l" defTabSz="903007" rtl="0" eaLnBrk="1" latinLnBrk="0" hangingPunct="1">
        <a:defRPr sz="1814" kern="1200">
          <a:solidFill>
            <a:schemeClr val="tx1"/>
          </a:solidFill>
          <a:latin typeface="+mn-lt"/>
          <a:ea typeface="+mn-ea"/>
          <a:cs typeface="+mn-cs"/>
        </a:defRPr>
      </a:lvl3pPr>
      <a:lvl4pPr marL="1354511" algn="l" defTabSz="903007" rtl="0" eaLnBrk="1" latinLnBrk="0" hangingPunct="1">
        <a:defRPr sz="1814" kern="1200">
          <a:solidFill>
            <a:schemeClr val="tx1"/>
          </a:solidFill>
          <a:latin typeface="+mn-lt"/>
          <a:ea typeface="+mn-ea"/>
          <a:cs typeface="+mn-cs"/>
        </a:defRPr>
      </a:lvl4pPr>
      <a:lvl5pPr marL="1806019" algn="l" defTabSz="903007" rtl="0" eaLnBrk="1" latinLnBrk="0" hangingPunct="1">
        <a:defRPr sz="1814" kern="1200">
          <a:solidFill>
            <a:schemeClr val="tx1"/>
          </a:solidFill>
          <a:latin typeface="+mn-lt"/>
          <a:ea typeface="+mn-ea"/>
          <a:cs typeface="+mn-cs"/>
        </a:defRPr>
      </a:lvl5pPr>
      <a:lvl6pPr marL="2257528" algn="l" defTabSz="903007" rtl="0" eaLnBrk="1" latinLnBrk="0" hangingPunct="1">
        <a:defRPr sz="1814" kern="1200">
          <a:solidFill>
            <a:schemeClr val="tx1"/>
          </a:solidFill>
          <a:latin typeface="+mn-lt"/>
          <a:ea typeface="+mn-ea"/>
          <a:cs typeface="+mn-cs"/>
        </a:defRPr>
      </a:lvl6pPr>
      <a:lvl7pPr marL="2709012" algn="l" defTabSz="903007" rtl="0" eaLnBrk="1" latinLnBrk="0" hangingPunct="1">
        <a:defRPr sz="1814" kern="1200">
          <a:solidFill>
            <a:schemeClr val="tx1"/>
          </a:solidFill>
          <a:latin typeface="+mn-lt"/>
          <a:ea typeface="+mn-ea"/>
          <a:cs typeface="+mn-cs"/>
        </a:defRPr>
      </a:lvl7pPr>
      <a:lvl8pPr marL="3160516" algn="l" defTabSz="903007" rtl="0" eaLnBrk="1" latinLnBrk="0" hangingPunct="1">
        <a:defRPr sz="1814" kern="1200">
          <a:solidFill>
            <a:schemeClr val="tx1"/>
          </a:solidFill>
          <a:latin typeface="+mn-lt"/>
          <a:ea typeface="+mn-ea"/>
          <a:cs typeface="+mn-cs"/>
        </a:defRPr>
      </a:lvl8pPr>
      <a:lvl9pPr marL="3612025" algn="l" defTabSz="903007"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2.bin"/><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053E-8FB2-4541-9E5D-B6CA3FAA7B7C}"/>
              </a:ext>
            </a:extLst>
          </p:cNvPr>
          <p:cNvSpPr>
            <a:spLocks noGrp="1"/>
          </p:cNvSpPr>
          <p:nvPr>
            <p:ph type="ctrTitle"/>
          </p:nvPr>
        </p:nvSpPr>
        <p:spPr>
          <a:xfrm>
            <a:off x="1524000" y="1636157"/>
            <a:ext cx="9144000" cy="2387600"/>
          </a:xfrm>
        </p:spPr>
        <p:txBody>
          <a:bodyPr/>
          <a:lstStyle/>
          <a:p>
            <a:r>
              <a:rPr lang="el-GR" b="1" dirty="0">
                <a:effectLst>
                  <a:outerShdw blurRad="38100" dist="38100" dir="2700000" algn="tl">
                    <a:srgbClr val="000000">
                      <a:alpha val="43137"/>
                    </a:srgbClr>
                  </a:outerShdw>
                </a:effectLst>
              </a:rPr>
              <a:t>ΟΞΕΙΑ </a:t>
            </a:r>
            <a:r>
              <a:rPr lang="el-GR" b="1" dirty="0" smtClean="0">
                <a:effectLst>
                  <a:outerShdw blurRad="38100" dist="38100" dir="2700000" algn="tl">
                    <a:srgbClr val="000000">
                      <a:alpha val="43137"/>
                    </a:srgbClr>
                  </a:outerShdw>
                </a:effectLst>
              </a:rPr>
              <a:t>&amp; ΧΡΟΝΙΑ ΠΑΓΚΡΕΑΤΙΤΙΔΑ</a:t>
            </a:r>
            <a:endParaRPr lang="en-GB"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947E12E-8F4D-483D-88BD-3F105240D4FF}"/>
              </a:ext>
            </a:extLst>
          </p:cNvPr>
          <p:cNvSpPr>
            <a:spLocks noGrp="1"/>
          </p:cNvSpPr>
          <p:nvPr>
            <p:ph type="subTitle" idx="1"/>
          </p:nvPr>
        </p:nvSpPr>
        <p:spPr>
          <a:xfrm>
            <a:off x="1524000" y="4029550"/>
            <a:ext cx="9144000" cy="2387600"/>
          </a:xfrm>
        </p:spPr>
        <p:txBody>
          <a:bodyPr>
            <a:normAutofit/>
          </a:bodyPr>
          <a:lstStyle/>
          <a:p>
            <a:r>
              <a:rPr lang="el-GR" dirty="0"/>
              <a:t>Κωνσταντίνος Ι. Μπράμης</a:t>
            </a:r>
          </a:p>
          <a:p>
            <a:r>
              <a:rPr lang="el-GR" dirty="0" err="1" smtClean="0"/>
              <a:t>Επίκ</a:t>
            </a:r>
            <a:r>
              <a:rPr lang="el-GR" dirty="0" smtClean="0"/>
              <a:t>. Καθηγητής Χειρουργικής</a:t>
            </a:r>
            <a:endParaRPr lang="el-GR" dirty="0"/>
          </a:p>
          <a:p>
            <a:r>
              <a:rPr lang="el-GR" dirty="0"/>
              <a:t>Β` Χειρουργική Κλινική, ΕΚΠΑ</a:t>
            </a:r>
          </a:p>
          <a:p>
            <a:r>
              <a:rPr lang="el-GR" dirty="0" err="1" smtClean="0"/>
              <a:t>Διευθ</a:t>
            </a:r>
            <a:r>
              <a:rPr lang="el-GR" dirty="0" smtClean="0"/>
              <a:t>/</a:t>
            </a:r>
            <a:r>
              <a:rPr lang="el-GR" dirty="0" err="1" smtClean="0"/>
              <a:t>ντής</a:t>
            </a:r>
            <a:r>
              <a:rPr lang="el-GR" dirty="0" smtClean="0"/>
              <a:t>: </a:t>
            </a:r>
            <a:r>
              <a:rPr lang="el-GR" dirty="0"/>
              <a:t>Καθ. Μ.Μ. Κωνσταντουλάκης</a:t>
            </a:r>
          </a:p>
          <a:p>
            <a:r>
              <a:rPr lang="el-GR" dirty="0"/>
              <a:t>Αρεταίειο Νοσοκομείο, Αθήνα</a:t>
            </a:r>
          </a:p>
          <a:p>
            <a:endParaRPr lang="en-GB" dirty="0"/>
          </a:p>
        </p:txBody>
      </p:sp>
      <p:pic>
        <p:nvPicPr>
          <p:cNvPr id="4" name="Picture 9" descr="FIFURE 09">
            <a:extLst>
              <a:ext uri="{FF2B5EF4-FFF2-40B4-BE49-F238E27FC236}">
                <a16:creationId xmlns:a16="http://schemas.microsoft.com/office/drawing/2014/main" id="{F254B099-3FC0-4C3E-AC14-9D4020322EF3}"/>
              </a:ext>
            </a:extLst>
          </p:cNvPr>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4079875" y="96441"/>
            <a:ext cx="4032250"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04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5884-0810-4138-AA2C-72DF538925A5}"/>
              </a:ext>
            </a:extLst>
          </p:cNvPr>
          <p:cNvSpPr>
            <a:spLocks noGrp="1"/>
          </p:cNvSpPr>
          <p:nvPr>
            <p:ph type="title"/>
          </p:nvPr>
        </p:nvSpPr>
        <p:spPr>
          <a:xfrm>
            <a:off x="838200" y="365125"/>
            <a:ext cx="10515600" cy="1325563"/>
          </a:xfrm>
        </p:spPr>
        <p:txBody>
          <a:bodyPr/>
          <a:lstStyle/>
          <a:p>
            <a:pPr algn="ctr"/>
            <a:r>
              <a:rPr lang="el-GR" dirty="0"/>
              <a:t>Ορισμός τύπων οξείας παγκρεατίτιδας</a:t>
            </a:r>
            <a:endParaRPr lang="en-GB" dirty="0"/>
          </a:p>
        </p:txBody>
      </p:sp>
      <p:sp>
        <p:nvSpPr>
          <p:cNvPr id="3" name="Content Placeholder 2">
            <a:extLst>
              <a:ext uri="{FF2B5EF4-FFF2-40B4-BE49-F238E27FC236}">
                <a16:creationId xmlns:a16="http://schemas.microsoft.com/office/drawing/2014/main" id="{0890E44B-8DB5-4762-A9E8-926DF52FAD59}"/>
              </a:ext>
            </a:extLst>
          </p:cNvPr>
          <p:cNvSpPr>
            <a:spLocks noGrp="1"/>
          </p:cNvSpPr>
          <p:nvPr>
            <p:ph idx="1"/>
          </p:nvPr>
        </p:nvSpPr>
        <p:spPr>
          <a:xfrm>
            <a:off x="838200" y="1690688"/>
            <a:ext cx="10515600" cy="4351338"/>
          </a:xfrm>
        </p:spPr>
        <p:txBody>
          <a:bodyPr/>
          <a:lstStyle/>
          <a:p>
            <a:r>
              <a:rPr lang="el-GR" dirty="0"/>
              <a:t>Νεκρωτική</a:t>
            </a:r>
            <a:r>
              <a:rPr lang="en-US" dirty="0"/>
              <a:t> </a:t>
            </a:r>
            <a:r>
              <a:rPr lang="el-GR" dirty="0"/>
              <a:t>παγκρεατίτιδα ( </a:t>
            </a:r>
            <a:r>
              <a:rPr lang="en-US" dirty="0"/>
              <a:t>necrotizing pancreatitis)</a:t>
            </a:r>
            <a:endParaRPr lang="en-GB" dirty="0"/>
          </a:p>
        </p:txBody>
      </p:sp>
      <p:pic>
        <p:nvPicPr>
          <p:cNvPr id="4" name="Picture 3">
            <a:extLst>
              <a:ext uri="{FF2B5EF4-FFF2-40B4-BE49-F238E27FC236}">
                <a16:creationId xmlns:a16="http://schemas.microsoft.com/office/drawing/2014/main" id="{45A873BD-5227-4E27-A0CB-1149976A5FF9}"/>
              </a:ext>
            </a:extLst>
          </p:cNvPr>
          <p:cNvPicPr>
            <a:picLocks noChangeAspect="1"/>
          </p:cNvPicPr>
          <p:nvPr/>
        </p:nvPicPr>
        <p:blipFill>
          <a:blip r:embed="rId2"/>
          <a:stretch>
            <a:fillRect/>
          </a:stretch>
        </p:blipFill>
        <p:spPr>
          <a:xfrm>
            <a:off x="838201" y="2411730"/>
            <a:ext cx="6705599" cy="4268152"/>
          </a:xfrm>
          <a:prstGeom prst="rect">
            <a:avLst/>
          </a:prstGeom>
        </p:spPr>
      </p:pic>
      <p:pic>
        <p:nvPicPr>
          <p:cNvPr id="5" name="Picture 4">
            <a:extLst>
              <a:ext uri="{FF2B5EF4-FFF2-40B4-BE49-F238E27FC236}">
                <a16:creationId xmlns:a16="http://schemas.microsoft.com/office/drawing/2014/main" id="{CEB07545-2EFC-4F30-83B1-069082D96649}"/>
              </a:ext>
            </a:extLst>
          </p:cNvPr>
          <p:cNvPicPr>
            <a:picLocks noChangeAspect="1"/>
          </p:cNvPicPr>
          <p:nvPr/>
        </p:nvPicPr>
        <p:blipFill>
          <a:blip r:embed="rId3"/>
          <a:stretch>
            <a:fillRect/>
          </a:stretch>
        </p:blipFill>
        <p:spPr>
          <a:xfrm>
            <a:off x="7452167" y="2411730"/>
            <a:ext cx="4739833" cy="4268152"/>
          </a:xfrm>
          <a:prstGeom prst="rect">
            <a:avLst/>
          </a:prstGeom>
        </p:spPr>
      </p:pic>
    </p:spTree>
    <p:extLst>
      <p:ext uri="{BB962C8B-B14F-4D97-AF65-F5344CB8AC3E}">
        <p14:creationId xmlns:p14="http://schemas.microsoft.com/office/powerpoint/2010/main" val="207718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61E4-5CF9-48E9-8750-1A78F502EDAC}"/>
              </a:ext>
            </a:extLst>
          </p:cNvPr>
          <p:cNvSpPr>
            <a:spLocks noGrp="1"/>
          </p:cNvSpPr>
          <p:nvPr>
            <p:ph type="title"/>
          </p:nvPr>
        </p:nvSpPr>
        <p:spPr/>
        <p:txBody>
          <a:bodyPr>
            <a:normAutofit fontScale="90000"/>
          </a:bodyPr>
          <a:lstStyle/>
          <a:p>
            <a:pPr algn="ctr"/>
            <a:r>
              <a:rPr lang="el-GR" dirty="0"/>
              <a:t>Νεκρωτική</a:t>
            </a:r>
            <a:r>
              <a:rPr lang="en-US" dirty="0"/>
              <a:t> </a:t>
            </a:r>
            <a:r>
              <a:rPr lang="el-GR" dirty="0"/>
              <a:t>παγκρεατίτιδα ( </a:t>
            </a:r>
            <a:r>
              <a:rPr lang="en-US" dirty="0"/>
              <a:t>necrotizing pancreatitis)</a:t>
            </a:r>
            <a:r>
              <a:rPr lang="en-GB" dirty="0"/>
              <a:t/>
            </a:r>
            <a:br>
              <a:rPr lang="en-GB" dirty="0"/>
            </a:br>
            <a:endParaRPr lang="en-GB" dirty="0"/>
          </a:p>
        </p:txBody>
      </p:sp>
      <p:pic>
        <p:nvPicPr>
          <p:cNvPr id="4" name="Content Placeholder 3">
            <a:extLst>
              <a:ext uri="{FF2B5EF4-FFF2-40B4-BE49-F238E27FC236}">
                <a16:creationId xmlns:a16="http://schemas.microsoft.com/office/drawing/2014/main" id="{2139CB82-CB3F-4A18-8E40-96547600B999}"/>
              </a:ext>
            </a:extLst>
          </p:cNvPr>
          <p:cNvPicPr>
            <a:picLocks noGrp="1" noChangeAspect="1"/>
          </p:cNvPicPr>
          <p:nvPr>
            <p:ph idx="1"/>
          </p:nvPr>
        </p:nvPicPr>
        <p:blipFill>
          <a:blip r:embed="rId2"/>
          <a:stretch>
            <a:fillRect/>
          </a:stretch>
        </p:blipFill>
        <p:spPr>
          <a:xfrm>
            <a:off x="673778" y="1690688"/>
            <a:ext cx="5655223" cy="4351338"/>
          </a:xfrm>
          <a:prstGeom prst="rect">
            <a:avLst/>
          </a:prstGeom>
        </p:spPr>
      </p:pic>
      <p:pic>
        <p:nvPicPr>
          <p:cNvPr id="5" name="Picture 4">
            <a:extLst>
              <a:ext uri="{FF2B5EF4-FFF2-40B4-BE49-F238E27FC236}">
                <a16:creationId xmlns:a16="http://schemas.microsoft.com/office/drawing/2014/main" id="{875EB2EE-A072-49CB-8EA6-007D56CE5284}"/>
              </a:ext>
            </a:extLst>
          </p:cNvPr>
          <p:cNvPicPr>
            <a:picLocks noChangeAspect="1"/>
          </p:cNvPicPr>
          <p:nvPr/>
        </p:nvPicPr>
        <p:blipFill>
          <a:blip r:embed="rId3"/>
          <a:stretch>
            <a:fillRect/>
          </a:stretch>
        </p:blipFill>
        <p:spPr>
          <a:xfrm>
            <a:off x="6587490" y="1690688"/>
            <a:ext cx="4766310" cy="4351338"/>
          </a:xfrm>
          <a:prstGeom prst="rect">
            <a:avLst/>
          </a:prstGeom>
        </p:spPr>
      </p:pic>
    </p:spTree>
    <p:extLst>
      <p:ext uri="{BB962C8B-B14F-4D97-AF65-F5344CB8AC3E}">
        <p14:creationId xmlns:p14="http://schemas.microsoft.com/office/powerpoint/2010/main" val="395747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A5D8-B974-4505-8D18-0512D4B3E53D}"/>
              </a:ext>
            </a:extLst>
          </p:cNvPr>
          <p:cNvSpPr>
            <a:spLocks noGrp="1"/>
          </p:cNvSpPr>
          <p:nvPr>
            <p:ph type="title"/>
          </p:nvPr>
        </p:nvSpPr>
        <p:spPr/>
        <p:txBody>
          <a:bodyPr/>
          <a:lstStyle/>
          <a:p>
            <a:pPr algn="ctr"/>
            <a:r>
              <a:rPr lang="el-GR" dirty="0"/>
              <a:t>Φάσεις οξείας παγκρεατίτιδας</a:t>
            </a:r>
            <a:endParaRPr lang="en-GB" dirty="0"/>
          </a:p>
        </p:txBody>
      </p:sp>
      <p:sp>
        <p:nvSpPr>
          <p:cNvPr id="3" name="Content Placeholder 2">
            <a:extLst>
              <a:ext uri="{FF2B5EF4-FFF2-40B4-BE49-F238E27FC236}">
                <a16:creationId xmlns:a16="http://schemas.microsoft.com/office/drawing/2014/main" id="{D66F7D1B-CE89-4D33-9DBB-C1C8F1BC70CF}"/>
              </a:ext>
            </a:extLst>
          </p:cNvPr>
          <p:cNvSpPr>
            <a:spLocks noGrp="1"/>
          </p:cNvSpPr>
          <p:nvPr>
            <p:ph idx="1"/>
          </p:nvPr>
        </p:nvSpPr>
        <p:spPr>
          <a:xfrm>
            <a:off x="838200" y="1825624"/>
            <a:ext cx="10515600" cy="4929505"/>
          </a:xfrm>
        </p:spPr>
        <p:txBody>
          <a:bodyPr>
            <a:normAutofit/>
          </a:bodyPr>
          <a:lstStyle/>
          <a:p>
            <a:r>
              <a:rPr lang="el-GR" dirty="0"/>
              <a:t>Πρώιμη φάση: συνήθως την 1</a:t>
            </a:r>
            <a:r>
              <a:rPr lang="el-GR" baseline="30000" dirty="0"/>
              <a:t>η</a:t>
            </a:r>
            <a:r>
              <a:rPr lang="el-GR" dirty="0"/>
              <a:t> εβδομάδα της νόσου</a:t>
            </a:r>
          </a:p>
          <a:p>
            <a:r>
              <a:rPr lang="el-GR" dirty="0"/>
              <a:t>Χαρακτηρίζεται από την αντίδραση του οργανισμού στην παγκρεατική φλεγμονή και την ενεργοποίηση</a:t>
            </a:r>
            <a:r>
              <a:rPr lang="en-US" dirty="0"/>
              <a:t> </a:t>
            </a:r>
            <a:r>
              <a:rPr lang="el-GR" dirty="0"/>
              <a:t>των κυττοκινών- εγκατάσταση </a:t>
            </a:r>
            <a:r>
              <a:rPr lang="en-US" dirty="0"/>
              <a:t>SIRS</a:t>
            </a:r>
            <a:r>
              <a:rPr lang="el-GR" dirty="0"/>
              <a:t> </a:t>
            </a:r>
          </a:p>
          <a:p>
            <a:r>
              <a:rPr lang="en-US" dirty="0"/>
              <a:t>SIRS                               </a:t>
            </a:r>
            <a:r>
              <a:rPr lang="el-GR" dirty="0"/>
              <a:t>ανεπάρκεια οργάνων</a:t>
            </a:r>
          </a:p>
          <a:p>
            <a:r>
              <a:rPr lang="el-GR" dirty="0"/>
              <a:t>Σοβαρότητα νόσου: ύπαρξη και διάρκεια ανεπάρκειας οργάνων</a:t>
            </a:r>
          </a:p>
          <a:p>
            <a:pPr>
              <a:buFont typeface="Wingdings" panose="05000000000000000000" pitchFamily="2" charset="2"/>
              <a:buChar char="Ø"/>
            </a:pPr>
            <a:r>
              <a:rPr lang="el-GR" dirty="0"/>
              <a:t> &lt; 48 ώρες: παροδική ανεπάρκεια οργάνων ( </a:t>
            </a:r>
            <a:r>
              <a:rPr lang="en-US" dirty="0"/>
              <a:t>transient)</a:t>
            </a:r>
            <a:r>
              <a:rPr lang="el-GR" dirty="0"/>
              <a:t>        </a:t>
            </a:r>
            <a:r>
              <a:rPr lang="en-US" dirty="0"/>
              <a:t>moderately severe</a:t>
            </a:r>
            <a:r>
              <a:rPr lang="el-GR" dirty="0"/>
              <a:t>      </a:t>
            </a:r>
            <a:r>
              <a:rPr lang="en-US" dirty="0"/>
              <a:t>                           </a:t>
            </a:r>
          </a:p>
          <a:p>
            <a:pPr>
              <a:buFont typeface="Wingdings" panose="05000000000000000000" pitchFamily="2" charset="2"/>
              <a:buChar char="Ø"/>
            </a:pPr>
            <a:r>
              <a:rPr lang="en-US" dirty="0"/>
              <a:t> &gt; 48%: </a:t>
            </a:r>
            <a:r>
              <a:rPr lang="el-GR" dirty="0"/>
              <a:t>εμμένουσα ανεπάρκεια οργάνων ( </a:t>
            </a:r>
            <a:r>
              <a:rPr lang="en-US" dirty="0"/>
              <a:t>persistent)              severe</a:t>
            </a:r>
            <a:endParaRPr lang="en-GB" dirty="0"/>
          </a:p>
        </p:txBody>
      </p:sp>
      <p:cxnSp>
        <p:nvCxnSpPr>
          <p:cNvPr id="5" name="Straight Arrow Connector 4">
            <a:extLst>
              <a:ext uri="{FF2B5EF4-FFF2-40B4-BE49-F238E27FC236}">
                <a16:creationId xmlns:a16="http://schemas.microsoft.com/office/drawing/2014/main" id="{EFF3BC2D-45EF-4958-9042-7C91269DAECD}"/>
              </a:ext>
            </a:extLst>
          </p:cNvPr>
          <p:cNvCxnSpPr>
            <a:cxnSpLocks/>
          </p:cNvCxnSpPr>
          <p:nvPr/>
        </p:nvCxnSpPr>
        <p:spPr>
          <a:xfrm>
            <a:off x="2400300" y="3817620"/>
            <a:ext cx="1520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8A1943-E7CD-4EA2-9F78-9B7F6B348F63}"/>
              </a:ext>
            </a:extLst>
          </p:cNvPr>
          <p:cNvCxnSpPr>
            <a:cxnSpLocks/>
          </p:cNvCxnSpPr>
          <p:nvPr/>
        </p:nvCxnSpPr>
        <p:spPr>
          <a:xfrm>
            <a:off x="9246870" y="4846320"/>
            <a:ext cx="445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B14B09-D22E-4A41-BE27-FD5C7FEAA617}"/>
              </a:ext>
            </a:extLst>
          </p:cNvPr>
          <p:cNvCxnSpPr>
            <a:cxnSpLocks/>
          </p:cNvCxnSpPr>
          <p:nvPr/>
        </p:nvCxnSpPr>
        <p:spPr>
          <a:xfrm>
            <a:off x="9336405" y="5798820"/>
            <a:ext cx="445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0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412E-937D-4D9B-A07F-A75D769D4C28}"/>
              </a:ext>
            </a:extLst>
          </p:cNvPr>
          <p:cNvPicPr>
            <a:picLocks noChangeAspect="1"/>
          </p:cNvPicPr>
          <p:nvPr/>
        </p:nvPicPr>
        <p:blipFill>
          <a:blip r:embed="rId2"/>
          <a:stretch>
            <a:fillRect/>
          </a:stretch>
        </p:blipFill>
        <p:spPr>
          <a:xfrm>
            <a:off x="0" y="548640"/>
            <a:ext cx="12192000" cy="6915149"/>
          </a:xfrm>
          <a:prstGeom prst="rect">
            <a:avLst/>
          </a:prstGeom>
        </p:spPr>
      </p:pic>
      <p:pic>
        <p:nvPicPr>
          <p:cNvPr id="3" name="Picture 2">
            <a:extLst>
              <a:ext uri="{FF2B5EF4-FFF2-40B4-BE49-F238E27FC236}">
                <a16:creationId xmlns:a16="http://schemas.microsoft.com/office/drawing/2014/main" id="{18746DAA-741A-4806-83E9-4F4CAC4602E8}"/>
              </a:ext>
            </a:extLst>
          </p:cNvPr>
          <p:cNvPicPr>
            <a:picLocks noChangeAspect="1"/>
          </p:cNvPicPr>
          <p:nvPr/>
        </p:nvPicPr>
        <p:blipFill>
          <a:blip r:embed="rId3"/>
          <a:stretch>
            <a:fillRect/>
          </a:stretch>
        </p:blipFill>
        <p:spPr>
          <a:xfrm>
            <a:off x="1799505" y="-211125"/>
            <a:ext cx="7815749" cy="1176630"/>
          </a:xfrm>
          <a:prstGeom prst="rect">
            <a:avLst/>
          </a:prstGeom>
        </p:spPr>
      </p:pic>
    </p:spTree>
    <p:extLst>
      <p:ext uri="{BB962C8B-B14F-4D97-AF65-F5344CB8AC3E}">
        <p14:creationId xmlns:p14="http://schemas.microsoft.com/office/powerpoint/2010/main" val="48182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D88A-2549-4AB9-BD98-1F3C2BC5643E}"/>
              </a:ext>
            </a:extLst>
          </p:cNvPr>
          <p:cNvSpPr>
            <a:spLocks noGrp="1"/>
          </p:cNvSpPr>
          <p:nvPr>
            <p:ph type="title"/>
          </p:nvPr>
        </p:nvSpPr>
        <p:spPr/>
        <p:txBody>
          <a:bodyPr/>
          <a:lstStyle/>
          <a:p>
            <a:pPr algn="ctr"/>
            <a:r>
              <a:rPr lang="el-GR" dirty="0"/>
              <a:t>Πρόγνωση</a:t>
            </a:r>
            <a:endParaRPr lang="en-GB" dirty="0"/>
          </a:p>
        </p:txBody>
      </p:sp>
      <p:sp>
        <p:nvSpPr>
          <p:cNvPr id="3" name="Content Placeholder 2">
            <a:extLst>
              <a:ext uri="{FF2B5EF4-FFF2-40B4-BE49-F238E27FC236}">
                <a16:creationId xmlns:a16="http://schemas.microsoft.com/office/drawing/2014/main" id="{5A091C90-C8B0-45AF-B07D-10FD08175A67}"/>
              </a:ext>
            </a:extLst>
          </p:cNvPr>
          <p:cNvSpPr>
            <a:spLocks noGrp="1"/>
          </p:cNvSpPr>
          <p:nvPr>
            <p:ph idx="1"/>
          </p:nvPr>
        </p:nvSpPr>
        <p:spPr>
          <a:xfrm>
            <a:off x="838200" y="1825624"/>
            <a:ext cx="10515600" cy="4838065"/>
          </a:xfrm>
        </p:spPr>
        <p:txBody>
          <a:bodyPr>
            <a:normAutofit/>
          </a:bodyPr>
          <a:lstStyle/>
          <a:p>
            <a:r>
              <a:rPr lang="en-GB" dirty="0"/>
              <a:t>C-reactive Protein level ≥150 mg/l at third day can be used as a prognostic factor for severe acute pancreatitis (2A). sensitivity and specificity</a:t>
            </a:r>
            <a:r>
              <a:rPr lang="el-GR" dirty="0"/>
              <a:t> </a:t>
            </a:r>
            <a:r>
              <a:rPr lang="en-GB" dirty="0"/>
              <a:t> 89 to 90%, respectively</a:t>
            </a:r>
            <a:endParaRPr lang="el-GR" dirty="0"/>
          </a:p>
          <a:p>
            <a:r>
              <a:rPr lang="en-GB" dirty="0"/>
              <a:t> </a:t>
            </a:r>
            <a:r>
              <a:rPr lang="en-GB" dirty="0" err="1"/>
              <a:t>Hematocrit</a:t>
            </a:r>
            <a:r>
              <a:rPr lang="en-GB" dirty="0"/>
              <a:t> &gt;44% represents an independent risk factor of pancreatic necrosis (1B). </a:t>
            </a:r>
            <a:endParaRPr lang="el-GR" dirty="0"/>
          </a:p>
          <a:p>
            <a:r>
              <a:rPr lang="en-GB" dirty="0"/>
              <a:t>Urea &gt;20 mg/dl represents itself as an independent predictor of mortality (2B). </a:t>
            </a:r>
            <a:endParaRPr lang="el-GR" dirty="0"/>
          </a:p>
          <a:p>
            <a:r>
              <a:rPr lang="en-GB" dirty="0"/>
              <a:t>Procalcitonin is the most sensitive laboratory test for detection of pancreatic infection</a:t>
            </a:r>
            <a:r>
              <a:rPr lang="el-GR" dirty="0"/>
              <a:t> </a:t>
            </a:r>
            <a:r>
              <a:rPr lang="en-GB" dirty="0"/>
              <a:t>(2A)</a:t>
            </a:r>
            <a:endParaRPr lang="el-GR" dirty="0"/>
          </a:p>
          <a:p>
            <a:pPr marL="0" indent="0">
              <a:buNone/>
            </a:pPr>
            <a:r>
              <a:rPr lang="el-GR" sz="2200" b="1" dirty="0"/>
              <a:t>                                                 </a:t>
            </a:r>
            <a:r>
              <a:rPr lang="en-GB" sz="2200" b="1" dirty="0" err="1"/>
              <a:t>Leppäniemi</a:t>
            </a:r>
            <a:r>
              <a:rPr lang="en-GB" sz="2200" b="1" dirty="0"/>
              <a:t> et al. World Journal of Emergency Surgery</a:t>
            </a:r>
            <a:r>
              <a:rPr lang="el-GR" sz="2200" b="1" dirty="0"/>
              <a:t> </a:t>
            </a:r>
            <a:r>
              <a:rPr lang="en-GB" sz="2200" b="1" dirty="0"/>
              <a:t>(2019)</a:t>
            </a:r>
          </a:p>
        </p:txBody>
      </p:sp>
    </p:spTree>
    <p:extLst>
      <p:ext uri="{BB962C8B-B14F-4D97-AF65-F5344CB8AC3E}">
        <p14:creationId xmlns:p14="http://schemas.microsoft.com/office/powerpoint/2010/main" val="27009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F808-064B-4639-B5EB-B38EECD7225F}"/>
              </a:ext>
            </a:extLst>
          </p:cNvPr>
          <p:cNvSpPr>
            <a:spLocks noGrp="1"/>
          </p:cNvSpPr>
          <p:nvPr>
            <p:ph type="title"/>
          </p:nvPr>
        </p:nvSpPr>
        <p:spPr/>
        <p:txBody>
          <a:bodyPr/>
          <a:lstStyle/>
          <a:p>
            <a:pPr algn="ctr"/>
            <a:r>
              <a:rPr lang="el-GR" dirty="0"/>
              <a:t>Πρόγνωση</a:t>
            </a:r>
            <a:endParaRPr lang="en-GB" dirty="0"/>
          </a:p>
        </p:txBody>
      </p:sp>
      <p:pic>
        <p:nvPicPr>
          <p:cNvPr id="4" name="Content Placeholder 3">
            <a:extLst>
              <a:ext uri="{FF2B5EF4-FFF2-40B4-BE49-F238E27FC236}">
                <a16:creationId xmlns:a16="http://schemas.microsoft.com/office/drawing/2014/main" id="{BF21C124-64DC-477C-9524-0F36F8399BA9}"/>
              </a:ext>
            </a:extLst>
          </p:cNvPr>
          <p:cNvPicPr>
            <a:picLocks noGrp="1" noChangeAspect="1"/>
          </p:cNvPicPr>
          <p:nvPr>
            <p:ph idx="1"/>
          </p:nvPr>
        </p:nvPicPr>
        <p:blipFill>
          <a:blip r:embed="rId2"/>
          <a:stretch>
            <a:fillRect/>
          </a:stretch>
        </p:blipFill>
        <p:spPr>
          <a:xfrm>
            <a:off x="838200" y="2187734"/>
            <a:ext cx="7400925" cy="4418806"/>
          </a:xfrm>
          <a:prstGeom prst="rect">
            <a:avLst/>
          </a:prstGeom>
        </p:spPr>
      </p:pic>
      <p:sp>
        <p:nvSpPr>
          <p:cNvPr id="5" name="Rectangle 4">
            <a:extLst>
              <a:ext uri="{FF2B5EF4-FFF2-40B4-BE49-F238E27FC236}">
                <a16:creationId xmlns:a16="http://schemas.microsoft.com/office/drawing/2014/main" id="{87EBEA60-45BD-4E58-9508-EF994274D649}"/>
              </a:ext>
            </a:extLst>
          </p:cNvPr>
          <p:cNvSpPr/>
          <p:nvPr/>
        </p:nvSpPr>
        <p:spPr>
          <a:xfrm>
            <a:off x="8239125" y="2187734"/>
            <a:ext cx="3568065" cy="4110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Παρόμοια αποτελέσματα με </a:t>
            </a:r>
            <a:r>
              <a:rPr lang="en-US" sz="2400" b="1" dirty="0"/>
              <a:t>APACHE- II</a:t>
            </a:r>
          </a:p>
          <a:p>
            <a:pPr algn="ctr"/>
            <a:r>
              <a:rPr lang="el-GR" sz="2400" b="1" dirty="0"/>
              <a:t>Καλύτερο σύστημα πρόγνωσης απο </a:t>
            </a:r>
            <a:r>
              <a:rPr lang="en-US" sz="2400" b="1" dirty="0"/>
              <a:t>CRP, CT  severity index, </a:t>
            </a:r>
            <a:r>
              <a:rPr lang="en-US" sz="2400" b="1" dirty="0" err="1"/>
              <a:t>Ranson</a:t>
            </a:r>
            <a:r>
              <a:rPr lang="en-US" sz="2400" b="1" dirty="0"/>
              <a:t>, </a:t>
            </a:r>
            <a:r>
              <a:rPr lang="en-US" sz="2400" b="1" dirty="0" err="1"/>
              <a:t>Ht</a:t>
            </a:r>
            <a:r>
              <a:rPr lang="en-US" sz="2400" b="1" dirty="0"/>
              <a:t>, BMI</a:t>
            </a:r>
          </a:p>
          <a:p>
            <a:pPr algn="ctr"/>
            <a:endParaRPr lang="en-US" sz="2400" b="1" dirty="0"/>
          </a:p>
          <a:p>
            <a:pPr algn="ctr"/>
            <a:r>
              <a:rPr lang="el-GR" sz="2400" b="1" dirty="0"/>
              <a:t>Πλεονέκτημα: απλό</a:t>
            </a:r>
            <a:endParaRPr lang="en-GB" sz="2400" b="1" dirty="0"/>
          </a:p>
        </p:txBody>
      </p:sp>
    </p:spTree>
    <p:extLst>
      <p:ext uri="{BB962C8B-B14F-4D97-AF65-F5344CB8AC3E}">
        <p14:creationId xmlns:p14="http://schemas.microsoft.com/office/powerpoint/2010/main" val="126175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80C8-CC09-4385-A748-16A4B0A4EA28}"/>
              </a:ext>
            </a:extLst>
          </p:cNvPr>
          <p:cNvSpPr>
            <a:spLocks noGrp="1"/>
          </p:cNvSpPr>
          <p:nvPr>
            <p:ph type="title"/>
          </p:nvPr>
        </p:nvSpPr>
        <p:spPr/>
        <p:txBody>
          <a:bodyPr/>
          <a:lstStyle/>
          <a:p>
            <a:pPr algn="ctr"/>
            <a:r>
              <a:rPr lang="el-GR" dirty="0"/>
              <a:t>Πρώιμη φάση</a:t>
            </a:r>
            <a:r>
              <a:rPr lang="en-US" dirty="0"/>
              <a:t> </a:t>
            </a:r>
            <a:r>
              <a:rPr lang="el-GR" dirty="0"/>
              <a:t>οξείας παγκρεατίτιδας</a:t>
            </a:r>
            <a:endParaRPr lang="en-GB" dirty="0"/>
          </a:p>
        </p:txBody>
      </p:sp>
      <p:sp>
        <p:nvSpPr>
          <p:cNvPr id="3" name="Content Placeholder 2">
            <a:extLst>
              <a:ext uri="{FF2B5EF4-FFF2-40B4-BE49-F238E27FC236}">
                <a16:creationId xmlns:a16="http://schemas.microsoft.com/office/drawing/2014/main" id="{DAA98BB4-C2AF-4B73-9DF0-D288F1C025B3}"/>
              </a:ext>
            </a:extLst>
          </p:cNvPr>
          <p:cNvSpPr>
            <a:spLocks noGrp="1"/>
          </p:cNvSpPr>
          <p:nvPr>
            <p:ph idx="1"/>
          </p:nvPr>
        </p:nvSpPr>
        <p:spPr/>
        <p:txBody>
          <a:bodyPr>
            <a:normAutofit fontScale="85000" lnSpcReduction="20000"/>
          </a:bodyPr>
          <a:lstStyle/>
          <a:p>
            <a:r>
              <a:rPr lang="el-GR" dirty="0"/>
              <a:t>Πιθανή ύπαρξη τοπικών επιπλοκών</a:t>
            </a:r>
          </a:p>
          <a:p>
            <a:endParaRPr lang="el-GR" dirty="0"/>
          </a:p>
          <a:p>
            <a:r>
              <a:rPr lang="el-GR" dirty="0"/>
              <a:t>Μη αξιόπιστη η αξιολόγηση της έκτασης της νέκρωσης του οργάνου τις πρώτες μέρες</a:t>
            </a:r>
          </a:p>
          <a:p>
            <a:endParaRPr lang="el-GR" dirty="0"/>
          </a:p>
          <a:p>
            <a:r>
              <a:rPr lang="el-GR" dirty="0"/>
              <a:t>Οι μορφολογικές αλλοιώσεις ( </a:t>
            </a:r>
            <a:r>
              <a:rPr lang="en-US" dirty="0"/>
              <a:t>CT)</a:t>
            </a:r>
            <a:r>
              <a:rPr lang="el-GR" dirty="0"/>
              <a:t> δεν είναι απευθείας ανάλογες της σοβαρότητας της νόσου στην πρώιμη φάση</a:t>
            </a:r>
          </a:p>
          <a:p>
            <a:pPr marL="0" indent="0">
              <a:buNone/>
            </a:pPr>
            <a:endParaRPr lang="el-GR" dirty="0"/>
          </a:p>
          <a:p>
            <a:r>
              <a:rPr lang="el-GR" dirty="0"/>
              <a:t>Η σοβαρότητα της νόσου στην πρώιμη φάση εξαρτάται από την ύπαρξη και την διάρκεια ανεπάρκειας οργάνων</a:t>
            </a:r>
          </a:p>
          <a:p>
            <a:pPr marL="0" indent="0">
              <a:buNone/>
            </a:pPr>
            <a:endParaRPr lang="el-GR" dirty="0"/>
          </a:p>
          <a:p>
            <a:pPr marL="0" indent="0">
              <a:buNone/>
            </a:pPr>
            <a:r>
              <a:rPr lang="el-GR" dirty="0"/>
              <a:t>  </a:t>
            </a:r>
            <a:endParaRPr lang="en-GB" dirty="0"/>
          </a:p>
        </p:txBody>
      </p:sp>
    </p:spTree>
    <p:extLst>
      <p:ext uri="{BB962C8B-B14F-4D97-AF65-F5344CB8AC3E}">
        <p14:creationId xmlns:p14="http://schemas.microsoft.com/office/powerpoint/2010/main" val="2728915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009B-3C8F-48C5-AA70-489285DA4364}"/>
              </a:ext>
            </a:extLst>
          </p:cNvPr>
          <p:cNvSpPr>
            <a:spLocks noGrp="1"/>
          </p:cNvSpPr>
          <p:nvPr>
            <p:ph type="title"/>
          </p:nvPr>
        </p:nvSpPr>
        <p:spPr/>
        <p:txBody>
          <a:bodyPr/>
          <a:lstStyle/>
          <a:p>
            <a:pPr algn="ctr"/>
            <a:r>
              <a:rPr lang="el-GR" dirty="0"/>
              <a:t>Όψιμη φάση</a:t>
            </a:r>
            <a:endParaRPr lang="en-GB" dirty="0"/>
          </a:p>
        </p:txBody>
      </p:sp>
      <p:sp>
        <p:nvSpPr>
          <p:cNvPr id="3" name="Content Placeholder 2">
            <a:extLst>
              <a:ext uri="{FF2B5EF4-FFF2-40B4-BE49-F238E27FC236}">
                <a16:creationId xmlns:a16="http://schemas.microsoft.com/office/drawing/2014/main" id="{904AC1DD-8566-4517-BFCC-E0522EDEED13}"/>
              </a:ext>
            </a:extLst>
          </p:cNvPr>
          <p:cNvSpPr>
            <a:spLocks noGrp="1"/>
          </p:cNvSpPr>
          <p:nvPr>
            <p:ph idx="1"/>
          </p:nvPr>
        </p:nvSpPr>
        <p:spPr>
          <a:xfrm>
            <a:off x="838200" y="1825624"/>
            <a:ext cx="10515600" cy="5032375"/>
          </a:xfrm>
        </p:spPr>
        <p:txBody>
          <a:bodyPr>
            <a:normAutofit fontScale="92500" lnSpcReduction="10000"/>
          </a:bodyPr>
          <a:lstStyle/>
          <a:p>
            <a:r>
              <a:rPr lang="el-GR" dirty="0"/>
              <a:t>Παραμονή συστηματικών σημείων φλεγμονής</a:t>
            </a:r>
          </a:p>
          <a:p>
            <a:endParaRPr lang="el-GR" dirty="0"/>
          </a:p>
          <a:p>
            <a:r>
              <a:rPr lang="el-GR" dirty="0"/>
              <a:t>Ύπαρξη τοπικών επιπλοκών </a:t>
            </a:r>
          </a:p>
          <a:p>
            <a:endParaRPr lang="el-GR" dirty="0"/>
          </a:p>
          <a:p>
            <a:r>
              <a:rPr lang="el-GR" dirty="0"/>
              <a:t>Μόνο σε ασθενείς με ενδοιάμεσης σοβαρότητας και σοβαρής παγκρεατίτιδας</a:t>
            </a:r>
          </a:p>
          <a:p>
            <a:endParaRPr lang="el-GR" dirty="0"/>
          </a:p>
          <a:p>
            <a:r>
              <a:rPr lang="el-GR" dirty="0"/>
              <a:t>Ο χαρακτηρισμός της βαρύτητας της νόσου απαιτεί κλινικά και μορφολογικά ( </a:t>
            </a:r>
            <a:r>
              <a:rPr lang="en-US" dirty="0"/>
              <a:t>CT)</a:t>
            </a:r>
            <a:r>
              <a:rPr lang="el-GR" dirty="0"/>
              <a:t> κριτήρια</a:t>
            </a:r>
          </a:p>
          <a:p>
            <a:pPr marL="0" indent="0">
              <a:buNone/>
            </a:pPr>
            <a:endParaRPr lang="el-GR" dirty="0"/>
          </a:p>
          <a:p>
            <a:r>
              <a:rPr lang="el-GR" dirty="0"/>
              <a:t>Η ανεπάρκεια οργάνων βασική παράμετρος χαρακτηρισμού της σοβαρότητας της νόσου</a:t>
            </a:r>
          </a:p>
          <a:p>
            <a:endParaRPr lang="en-GB" dirty="0"/>
          </a:p>
        </p:txBody>
      </p:sp>
    </p:spTree>
    <p:extLst>
      <p:ext uri="{BB962C8B-B14F-4D97-AF65-F5344CB8AC3E}">
        <p14:creationId xmlns:p14="http://schemas.microsoft.com/office/powerpoint/2010/main" val="233230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2802-2713-4FC5-AB6B-619B5A6572B7}"/>
              </a:ext>
            </a:extLst>
          </p:cNvPr>
          <p:cNvSpPr>
            <a:spLocks noGrp="1"/>
          </p:cNvSpPr>
          <p:nvPr>
            <p:ph type="title"/>
          </p:nvPr>
        </p:nvSpPr>
        <p:spPr/>
        <p:txBody>
          <a:bodyPr/>
          <a:lstStyle/>
          <a:p>
            <a:pPr algn="ctr"/>
            <a:r>
              <a:rPr lang="el-GR" dirty="0"/>
              <a:t>Σοβαρότητα οξείας παγκρεατίτιδας</a:t>
            </a:r>
            <a:endParaRPr lang="en-GB" dirty="0"/>
          </a:p>
        </p:txBody>
      </p:sp>
      <p:sp>
        <p:nvSpPr>
          <p:cNvPr id="3" name="Content Placeholder 2">
            <a:extLst>
              <a:ext uri="{FF2B5EF4-FFF2-40B4-BE49-F238E27FC236}">
                <a16:creationId xmlns:a16="http://schemas.microsoft.com/office/drawing/2014/main" id="{D45F4875-06E9-4B72-98CF-0631BBC1BAAC}"/>
              </a:ext>
            </a:extLst>
          </p:cNvPr>
          <p:cNvSpPr>
            <a:spLocks noGrp="1"/>
          </p:cNvSpPr>
          <p:nvPr>
            <p:ph idx="1"/>
          </p:nvPr>
        </p:nvSpPr>
        <p:spPr>
          <a:xfrm>
            <a:off x="838200" y="1825624"/>
            <a:ext cx="10515600" cy="4815205"/>
          </a:xfrm>
        </p:spPr>
        <p:txBody>
          <a:bodyPr/>
          <a:lstStyle/>
          <a:p>
            <a:pPr>
              <a:buFont typeface="Wingdings" panose="05000000000000000000" pitchFamily="2" charset="2"/>
              <a:buChar char="Ø"/>
            </a:pPr>
            <a:r>
              <a:rPr lang="el-GR" b="1" i="1" dirty="0"/>
              <a:t> Ήπια οξεία παγκρεατίτιδα: </a:t>
            </a:r>
          </a:p>
          <a:p>
            <a:endParaRPr lang="el-GR" dirty="0"/>
          </a:p>
          <a:p>
            <a:r>
              <a:rPr lang="el-GR" dirty="0"/>
              <a:t>Απουσία ανεπάρκειας οργάνων</a:t>
            </a:r>
          </a:p>
          <a:p>
            <a:endParaRPr lang="el-GR" dirty="0"/>
          </a:p>
          <a:p>
            <a:r>
              <a:rPr lang="el-GR" dirty="0"/>
              <a:t>Απουσία τοπικών ή συστηματικών επιπλοκών</a:t>
            </a:r>
          </a:p>
          <a:p>
            <a:endParaRPr lang="el-GR" dirty="0"/>
          </a:p>
          <a:p>
            <a:r>
              <a:rPr lang="el-GR" dirty="0"/>
              <a:t>Θνητότητα σπάνια</a:t>
            </a:r>
          </a:p>
          <a:p>
            <a:pPr marL="0" indent="0">
              <a:buNone/>
            </a:pPr>
            <a:endParaRPr lang="el-GR" dirty="0"/>
          </a:p>
          <a:p>
            <a:r>
              <a:rPr lang="el-GR" dirty="0"/>
              <a:t>Απεικόνιση: σπάνια ????? </a:t>
            </a:r>
            <a:endParaRPr lang="en-GB" dirty="0"/>
          </a:p>
        </p:txBody>
      </p:sp>
    </p:spTree>
    <p:extLst>
      <p:ext uri="{BB962C8B-B14F-4D97-AF65-F5344CB8AC3E}">
        <p14:creationId xmlns:p14="http://schemas.microsoft.com/office/powerpoint/2010/main" val="350071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9FC9-7428-46E6-A3F0-6FA4B12A69C4}"/>
              </a:ext>
            </a:extLst>
          </p:cNvPr>
          <p:cNvSpPr>
            <a:spLocks noGrp="1"/>
          </p:cNvSpPr>
          <p:nvPr>
            <p:ph type="title"/>
          </p:nvPr>
        </p:nvSpPr>
        <p:spPr/>
        <p:txBody>
          <a:bodyPr/>
          <a:lstStyle/>
          <a:p>
            <a:pPr algn="ctr"/>
            <a:r>
              <a:rPr lang="el-GR" dirty="0"/>
              <a:t>Σοβαρότητα οξείας παγκρεατίτιδας</a:t>
            </a:r>
            <a:endParaRPr lang="en-GB" dirty="0"/>
          </a:p>
        </p:txBody>
      </p:sp>
      <p:sp>
        <p:nvSpPr>
          <p:cNvPr id="3" name="Content Placeholder 2">
            <a:extLst>
              <a:ext uri="{FF2B5EF4-FFF2-40B4-BE49-F238E27FC236}">
                <a16:creationId xmlns:a16="http://schemas.microsoft.com/office/drawing/2014/main" id="{3A10CEA8-CF14-4001-B766-71985BA0F0E9}"/>
              </a:ext>
            </a:extLst>
          </p:cNvPr>
          <p:cNvSpPr>
            <a:spLocks noGrp="1"/>
          </p:cNvSpPr>
          <p:nvPr>
            <p:ph idx="1"/>
          </p:nvPr>
        </p:nvSpPr>
        <p:spPr/>
        <p:txBody>
          <a:bodyPr/>
          <a:lstStyle/>
          <a:p>
            <a:pPr>
              <a:buFont typeface="Wingdings" panose="05000000000000000000" pitchFamily="2" charset="2"/>
              <a:buChar char="Ø"/>
            </a:pPr>
            <a:r>
              <a:rPr lang="en-US" b="1" i="1" dirty="0"/>
              <a:t> </a:t>
            </a:r>
            <a:r>
              <a:rPr lang="el-GR" b="1" i="1" dirty="0"/>
              <a:t>Μέτριας βαρύτητας οξεία παγκρεατίτιδα ( </a:t>
            </a:r>
            <a:r>
              <a:rPr lang="en-US" b="1" i="1" dirty="0"/>
              <a:t>moderately severe)</a:t>
            </a:r>
          </a:p>
          <a:p>
            <a:pPr marL="0" indent="0">
              <a:buNone/>
            </a:pPr>
            <a:endParaRPr lang="en-US" b="1" i="1" dirty="0"/>
          </a:p>
          <a:p>
            <a:r>
              <a:rPr lang="el-GR" dirty="0"/>
              <a:t>Παροδική ανεπάρκεια οργάνων ( &lt; 48 ώρες)</a:t>
            </a:r>
          </a:p>
          <a:p>
            <a:endParaRPr lang="el-GR" dirty="0"/>
          </a:p>
          <a:p>
            <a:r>
              <a:rPr lang="el-GR" dirty="0"/>
              <a:t>Τοπικές επιπλοκές ή συστηματικές επιπλοκές</a:t>
            </a:r>
          </a:p>
          <a:p>
            <a:endParaRPr lang="el-GR" dirty="0"/>
          </a:p>
          <a:p>
            <a:r>
              <a:rPr lang="el-GR" dirty="0"/>
              <a:t>Μικρότερη θνητότητα από την σοβαρή οξεία παγκρεατίτιδα</a:t>
            </a:r>
            <a:endParaRPr lang="en-GB" dirty="0"/>
          </a:p>
        </p:txBody>
      </p:sp>
    </p:spTree>
    <p:extLst>
      <p:ext uri="{BB962C8B-B14F-4D97-AF65-F5344CB8AC3E}">
        <p14:creationId xmlns:p14="http://schemas.microsoft.com/office/powerpoint/2010/main" val="425420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F21C-1C6E-4E3A-B839-9F9DB6E39616}"/>
              </a:ext>
            </a:extLst>
          </p:cNvPr>
          <p:cNvPicPr>
            <a:picLocks noChangeAspect="1"/>
          </p:cNvPicPr>
          <p:nvPr/>
        </p:nvPicPr>
        <p:blipFill>
          <a:blip r:embed="rId2"/>
          <a:stretch>
            <a:fillRect/>
          </a:stretch>
        </p:blipFill>
        <p:spPr>
          <a:xfrm>
            <a:off x="0" y="571500"/>
            <a:ext cx="12192000" cy="5749290"/>
          </a:xfrm>
          <a:prstGeom prst="rect">
            <a:avLst/>
          </a:prstGeom>
        </p:spPr>
      </p:pic>
    </p:spTree>
    <p:extLst>
      <p:ext uri="{BB962C8B-B14F-4D97-AF65-F5344CB8AC3E}">
        <p14:creationId xmlns:p14="http://schemas.microsoft.com/office/powerpoint/2010/main" val="383170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2074-3612-4FD1-A9BF-C06CB4DA128C}"/>
              </a:ext>
            </a:extLst>
          </p:cNvPr>
          <p:cNvSpPr>
            <a:spLocks noGrp="1"/>
          </p:cNvSpPr>
          <p:nvPr>
            <p:ph type="title"/>
          </p:nvPr>
        </p:nvSpPr>
        <p:spPr/>
        <p:txBody>
          <a:bodyPr/>
          <a:lstStyle/>
          <a:p>
            <a:pPr algn="ctr"/>
            <a:r>
              <a:rPr lang="el-GR" dirty="0"/>
              <a:t>Σοβαρότητα οξείας παγκρεατίτιδας</a:t>
            </a:r>
            <a:endParaRPr lang="en-GB" dirty="0"/>
          </a:p>
        </p:txBody>
      </p:sp>
      <p:sp>
        <p:nvSpPr>
          <p:cNvPr id="3" name="Content Placeholder 2">
            <a:extLst>
              <a:ext uri="{FF2B5EF4-FFF2-40B4-BE49-F238E27FC236}">
                <a16:creationId xmlns:a16="http://schemas.microsoft.com/office/drawing/2014/main" id="{E82E382A-053C-40C9-A424-33D870BA9A74}"/>
              </a:ext>
            </a:extLst>
          </p:cNvPr>
          <p:cNvSpPr>
            <a:spLocks noGrp="1"/>
          </p:cNvSpPr>
          <p:nvPr>
            <p:ph idx="1"/>
          </p:nvPr>
        </p:nvSpPr>
        <p:spPr/>
        <p:txBody>
          <a:bodyPr/>
          <a:lstStyle/>
          <a:p>
            <a:pPr>
              <a:buFont typeface="Wingdings" panose="05000000000000000000" pitchFamily="2" charset="2"/>
              <a:buChar char="Ø"/>
            </a:pPr>
            <a:r>
              <a:rPr lang="el-GR" b="1" i="1" dirty="0"/>
              <a:t> Σοβαρή οξεία παγκρεατίτιδα </a:t>
            </a:r>
            <a:r>
              <a:rPr lang="en-US" b="1" i="1" dirty="0"/>
              <a:t>( severe)</a:t>
            </a:r>
          </a:p>
          <a:p>
            <a:r>
              <a:rPr lang="el-GR" dirty="0"/>
              <a:t>Εμμένουσα ανεπάρκεια οργάνων</a:t>
            </a:r>
          </a:p>
          <a:p>
            <a:endParaRPr lang="el-GR" dirty="0"/>
          </a:p>
          <a:p>
            <a:r>
              <a:rPr lang="el-GR" dirty="0"/>
              <a:t>Συνήθως ύπαρξη τοπικών επιπλοκών</a:t>
            </a:r>
          </a:p>
          <a:p>
            <a:endParaRPr lang="el-GR" dirty="0"/>
          </a:p>
          <a:p>
            <a:r>
              <a:rPr lang="el-GR" dirty="0"/>
              <a:t>Θνητότητα: 36- 50%</a:t>
            </a:r>
          </a:p>
          <a:p>
            <a:endParaRPr lang="el-GR" dirty="0"/>
          </a:p>
          <a:p>
            <a:r>
              <a:rPr lang="el-GR" dirty="0"/>
              <a:t>Επιμόλυνση νεκρώσεων: εξαιρετικά </a:t>
            </a:r>
            <a:r>
              <a:rPr lang="el-GR"/>
              <a:t>υψηλή θνητότητα</a:t>
            </a:r>
            <a:endParaRPr lang="en-US" dirty="0"/>
          </a:p>
          <a:p>
            <a:endParaRPr lang="en-US" b="1" i="1" dirty="0"/>
          </a:p>
          <a:p>
            <a:endParaRPr lang="en-GB" b="1" i="1" dirty="0"/>
          </a:p>
        </p:txBody>
      </p:sp>
    </p:spTree>
    <p:extLst>
      <p:ext uri="{BB962C8B-B14F-4D97-AF65-F5344CB8AC3E}">
        <p14:creationId xmlns:p14="http://schemas.microsoft.com/office/powerpoint/2010/main" val="283752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22600-3082-433F-8652-E993D62E30CA}"/>
              </a:ext>
            </a:extLst>
          </p:cNvPr>
          <p:cNvPicPr>
            <a:picLocks noChangeAspect="1"/>
          </p:cNvPicPr>
          <p:nvPr/>
        </p:nvPicPr>
        <p:blipFill>
          <a:blip r:embed="rId2"/>
          <a:stretch>
            <a:fillRect/>
          </a:stretch>
        </p:blipFill>
        <p:spPr>
          <a:xfrm>
            <a:off x="0" y="1497330"/>
            <a:ext cx="12192000" cy="5051702"/>
          </a:xfrm>
          <a:prstGeom prst="rect">
            <a:avLst/>
          </a:prstGeom>
        </p:spPr>
      </p:pic>
      <p:pic>
        <p:nvPicPr>
          <p:cNvPr id="5" name="Picture 4">
            <a:extLst>
              <a:ext uri="{FF2B5EF4-FFF2-40B4-BE49-F238E27FC236}">
                <a16:creationId xmlns:a16="http://schemas.microsoft.com/office/drawing/2014/main" id="{B23C0F1C-2B74-4172-AD0F-6027C3078F53}"/>
              </a:ext>
            </a:extLst>
          </p:cNvPr>
          <p:cNvPicPr>
            <a:picLocks noChangeAspect="1"/>
          </p:cNvPicPr>
          <p:nvPr/>
        </p:nvPicPr>
        <p:blipFill>
          <a:blip r:embed="rId3"/>
          <a:stretch>
            <a:fillRect/>
          </a:stretch>
        </p:blipFill>
        <p:spPr>
          <a:xfrm>
            <a:off x="734103" y="582931"/>
            <a:ext cx="10723793" cy="794054"/>
          </a:xfrm>
          <a:prstGeom prst="rect">
            <a:avLst/>
          </a:prstGeom>
        </p:spPr>
      </p:pic>
      <p:pic>
        <p:nvPicPr>
          <p:cNvPr id="4" name="Picture 3">
            <a:extLst>
              <a:ext uri="{FF2B5EF4-FFF2-40B4-BE49-F238E27FC236}">
                <a16:creationId xmlns:a16="http://schemas.microsoft.com/office/drawing/2014/main" id="{DFFC7F54-3D60-43A1-9025-D9DFB9AD5684}"/>
              </a:ext>
            </a:extLst>
          </p:cNvPr>
          <p:cNvPicPr>
            <a:picLocks noChangeAspect="1"/>
          </p:cNvPicPr>
          <p:nvPr/>
        </p:nvPicPr>
        <p:blipFill>
          <a:blip r:embed="rId4"/>
          <a:stretch>
            <a:fillRect/>
          </a:stretch>
        </p:blipFill>
        <p:spPr>
          <a:xfrm>
            <a:off x="1799505" y="-256846"/>
            <a:ext cx="7815749" cy="1239825"/>
          </a:xfrm>
          <a:prstGeom prst="rect">
            <a:avLst/>
          </a:prstGeom>
        </p:spPr>
      </p:pic>
    </p:spTree>
    <p:extLst>
      <p:ext uri="{BB962C8B-B14F-4D97-AF65-F5344CB8AC3E}">
        <p14:creationId xmlns:p14="http://schemas.microsoft.com/office/powerpoint/2010/main" val="312598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2CB833-C29D-452D-A16B-9A80CB8AF5B7}"/>
              </a:ext>
            </a:extLst>
          </p:cNvPr>
          <p:cNvPicPr>
            <a:picLocks noChangeAspect="1"/>
          </p:cNvPicPr>
          <p:nvPr/>
        </p:nvPicPr>
        <p:blipFill>
          <a:blip r:embed="rId2"/>
          <a:stretch>
            <a:fillRect/>
          </a:stretch>
        </p:blipFill>
        <p:spPr>
          <a:xfrm>
            <a:off x="0" y="1255394"/>
            <a:ext cx="8103869" cy="4779645"/>
          </a:xfrm>
          <a:prstGeom prst="rect">
            <a:avLst/>
          </a:prstGeom>
        </p:spPr>
      </p:pic>
      <p:sp>
        <p:nvSpPr>
          <p:cNvPr id="3" name="Rectangle 2">
            <a:extLst>
              <a:ext uri="{FF2B5EF4-FFF2-40B4-BE49-F238E27FC236}">
                <a16:creationId xmlns:a16="http://schemas.microsoft.com/office/drawing/2014/main" id="{E1E5AD44-6692-46ED-B827-A75A321DFC91}"/>
              </a:ext>
            </a:extLst>
          </p:cNvPr>
          <p:cNvSpPr/>
          <p:nvPr/>
        </p:nvSpPr>
        <p:spPr>
          <a:xfrm>
            <a:off x="8309610" y="1570671"/>
            <a:ext cx="3634740" cy="414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t>Οξεία περιπαγκρεατική συλλογή- </a:t>
            </a:r>
            <a:r>
              <a:rPr lang="en-US" sz="3200" b="1" dirty="0"/>
              <a:t>acute peripancreatic fluid collection (APFC</a:t>
            </a:r>
            <a:r>
              <a:rPr lang="el-GR" sz="3200" b="1" dirty="0"/>
              <a:t>)</a:t>
            </a:r>
            <a:endParaRPr lang="en-GB" sz="3200" b="1" dirty="0"/>
          </a:p>
        </p:txBody>
      </p:sp>
    </p:spTree>
    <p:extLst>
      <p:ext uri="{BB962C8B-B14F-4D97-AF65-F5344CB8AC3E}">
        <p14:creationId xmlns:p14="http://schemas.microsoft.com/office/powerpoint/2010/main" val="2960296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A8D9D-A313-4205-941E-2FF3FED63586}"/>
              </a:ext>
            </a:extLst>
          </p:cNvPr>
          <p:cNvPicPr>
            <a:picLocks noChangeAspect="1"/>
          </p:cNvPicPr>
          <p:nvPr/>
        </p:nvPicPr>
        <p:blipFill>
          <a:blip r:embed="rId2"/>
          <a:stretch>
            <a:fillRect/>
          </a:stretch>
        </p:blipFill>
        <p:spPr>
          <a:xfrm>
            <a:off x="212443" y="938706"/>
            <a:ext cx="5011067" cy="4980587"/>
          </a:xfrm>
          <a:prstGeom prst="rect">
            <a:avLst/>
          </a:prstGeom>
        </p:spPr>
      </p:pic>
      <p:sp>
        <p:nvSpPr>
          <p:cNvPr id="3" name="Rectangle 2">
            <a:extLst>
              <a:ext uri="{FF2B5EF4-FFF2-40B4-BE49-F238E27FC236}">
                <a16:creationId xmlns:a16="http://schemas.microsoft.com/office/drawing/2014/main" id="{4FB7A298-5F2A-4712-8061-51DE066A9383}"/>
              </a:ext>
            </a:extLst>
          </p:cNvPr>
          <p:cNvSpPr/>
          <p:nvPr/>
        </p:nvSpPr>
        <p:spPr>
          <a:xfrm>
            <a:off x="6332220" y="1187273"/>
            <a:ext cx="5533037" cy="4183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t>Οξεία νεκρωτική συλλογή- </a:t>
            </a:r>
            <a:r>
              <a:rPr lang="en-US" sz="3200" b="1" dirty="0"/>
              <a:t>Acute necrotic collection ( ANC)</a:t>
            </a:r>
            <a:endParaRPr lang="en-GB" sz="3200" b="1" dirty="0"/>
          </a:p>
        </p:txBody>
      </p:sp>
    </p:spTree>
    <p:extLst>
      <p:ext uri="{BB962C8B-B14F-4D97-AF65-F5344CB8AC3E}">
        <p14:creationId xmlns:p14="http://schemas.microsoft.com/office/powerpoint/2010/main" val="3065868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72256-4E52-4CA6-812D-48F5227DEA68}"/>
              </a:ext>
            </a:extLst>
          </p:cNvPr>
          <p:cNvPicPr>
            <a:picLocks noChangeAspect="1"/>
          </p:cNvPicPr>
          <p:nvPr/>
        </p:nvPicPr>
        <p:blipFill>
          <a:blip r:embed="rId2"/>
          <a:stretch>
            <a:fillRect/>
          </a:stretch>
        </p:blipFill>
        <p:spPr>
          <a:xfrm>
            <a:off x="28575" y="113347"/>
            <a:ext cx="6067425" cy="6573203"/>
          </a:xfrm>
          <a:prstGeom prst="rect">
            <a:avLst/>
          </a:prstGeom>
        </p:spPr>
      </p:pic>
      <p:sp>
        <p:nvSpPr>
          <p:cNvPr id="3" name="Rectangle 2">
            <a:extLst>
              <a:ext uri="{FF2B5EF4-FFF2-40B4-BE49-F238E27FC236}">
                <a16:creationId xmlns:a16="http://schemas.microsoft.com/office/drawing/2014/main" id="{1D41A8EA-DECD-455F-A746-9AECEE221DFB}"/>
              </a:ext>
            </a:extLst>
          </p:cNvPr>
          <p:cNvSpPr/>
          <p:nvPr/>
        </p:nvSpPr>
        <p:spPr>
          <a:xfrm>
            <a:off x="7080885" y="240030"/>
            <a:ext cx="4057650" cy="206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Ψευδοκύστη παγκρέατος</a:t>
            </a:r>
            <a:endParaRPr lang="en-GB" sz="3600" b="1" dirty="0"/>
          </a:p>
        </p:txBody>
      </p:sp>
      <p:pic>
        <p:nvPicPr>
          <p:cNvPr id="4" name="Picture 3">
            <a:extLst>
              <a:ext uri="{FF2B5EF4-FFF2-40B4-BE49-F238E27FC236}">
                <a16:creationId xmlns:a16="http://schemas.microsoft.com/office/drawing/2014/main" id="{612969DD-EC88-4B2D-995D-B12302178A6E}"/>
              </a:ext>
            </a:extLst>
          </p:cNvPr>
          <p:cNvPicPr>
            <a:picLocks noChangeAspect="1"/>
          </p:cNvPicPr>
          <p:nvPr/>
        </p:nvPicPr>
        <p:blipFill>
          <a:blip r:embed="rId3"/>
          <a:stretch>
            <a:fillRect/>
          </a:stretch>
        </p:blipFill>
        <p:spPr>
          <a:xfrm>
            <a:off x="6275070" y="2434590"/>
            <a:ext cx="5669280" cy="4331970"/>
          </a:xfrm>
          <a:prstGeom prst="rect">
            <a:avLst/>
          </a:prstGeom>
        </p:spPr>
      </p:pic>
    </p:spTree>
    <p:extLst>
      <p:ext uri="{BB962C8B-B14F-4D97-AF65-F5344CB8AC3E}">
        <p14:creationId xmlns:p14="http://schemas.microsoft.com/office/powerpoint/2010/main" val="397839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7CFC6C-4BE7-4299-9168-1782CDED2ECA}"/>
              </a:ext>
            </a:extLst>
          </p:cNvPr>
          <p:cNvPicPr>
            <a:picLocks noChangeAspect="1"/>
          </p:cNvPicPr>
          <p:nvPr/>
        </p:nvPicPr>
        <p:blipFill>
          <a:blip r:embed="rId2"/>
          <a:stretch>
            <a:fillRect/>
          </a:stretch>
        </p:blipFill>
        <p:spPr>
          <a:xfrm>
            <a:off x="423862" y="884872"/>
            <a:ext cx="6086475" cy="5705475"/>
          </a:xfrm>
          <a:prstGeom prst="rect">
            <a:avLst/>
          </a:prstGeom>
        </p:spPr>
      </p:pic>
      <p:sp>
        <p:nvSpPr>
          <p:cNvPr id="3" name="Rectangle 2">
            <a:extLst>
              <a:ext uri="{FF2B5EF4-FFF2-40B4-BE49-F238E27FC236}">
                <a16:creationId xmlns:a16="http://schemas.microsoft.com/office/drawing/2014/main" id="{91AD4B25-5A0B-425E-B773-C9133A0395C6}"/>
              </a:ext>
            </a:extLst>
          </p:cNvPr>
          <p:cNvSpPr/>
          <p:nvPr/>
        </p:nvSpPr>
        <p:spPr>
          <a:xfrm>
            <a:off x="6858000" y="1187273"/>
            <a:ext cx="5007257" cy="4183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Περιχαρακωμένη νέκρωση- </a:t>
            </a:r>
            <a:r>
              <a:rPr lang="en-US" sz="3600" b="1" dirty="0"/>
              <a:t>Walled off necrosis (WON)</a:t>
            </a:r>
            <a:endParaRPr lang="en-GB" sz="3600" b="1" dirty="0"/>
          </a:p>
        </p:txBody>
      </p:sp>
    </p:spTree>
    <p:extLst>
      <p:ext uri="{BB962C8B-B14F-4D97-AF65-F5344CB8AC3E}">
        <p14:creationId xmlns:p14="http://schemas.microsoft.com/office/powerpoint/2010/main" val="3882411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51EF-B36F-4A03-A334-4EBF42855679}"/>
              </a:ext>
            </a:extLst>
          </p:cNvPr>
          <p:cNvSpPr>
            <a:spLocks noGrp="1"/>
          </p:cNvSpPr>
          <p:nvPr>
            <p:ph type="title"/>
          </p:nvPr>
        </p:nvSpPr>
        <p:spPr/>
        <p:txBody>
          <a:bodyPr/>
          <a:lstStyle/>
          <a:p>
            <a:r>
              <a:rPr lang="el-GR" dirty="0"/>
              <a:t>Περιοχικές επιπλοκές οξείας παγκρεατίτιδας</a:t>
            </a:r>
            <a:endParaRPr lang="en-GB" dirty="0"/>
          </a:p>
        </p:txBody>
      </p:sp>
      <p:sp>
        <p:nvSpPr>
          <p:cNvPr id="3" name="Content Placeholder 2">
            <a:extLst>
              <a:ext uri="{FF2B5EF4-FFF2-40B4-BE49-F238E27FC236}">
                <a16:creationId xmlns:a16="http://schemas.microsoft.com/office/drawing/2014/main" id="{3360657F-B482-42F1-A13B-75C72470DF87}"/>
              </a:ext>
            </a:extLst>
          </p:cNvPr>
          <p:cNvSpPr>
            <a:spLocks noGrp="1"/>
          </p:cNvSpPr>
          <p:nvPr>
            <p:ph idx="1"/>
          </p:nvPr>
        </p:nvSpPr>
        <p:spPr/>
        <p:txBody>
          <a:bodyPr>
            <a:normAutofit lnSpcReduction="10000"/>
          </a:bodyPr>
          <a:lstStyle/>
          <a:p>
            <a:r>
              <a:rPr lang="el-GR" dirty="0"/>
              <a:t>Εμμένων κοιλιακό άλγος</a:t>
            </a:r>
          </a:p>
          <a:p>
            <a:pPr marL="0" indent="0">
              <a:buNone/>
            </a:pPr>
            <a:endParaRPr lang="el-GR" dirty="0"/>
          </a:p>
          <a:p>
            <a:r>
              <a:rPr lang="el-GR" dirty="0"/>
              <a:t>Υποτροπή κοιλιακού άλγους</a:t>
            </a:r>
          </a:p>
          <a:p>
            <a:pPr marL="0" indent="0">
              <a:buNone/>
            </a:pPr>
            <a:endParaRPr lang="el-GR" dirty="0"/>
          </a:p>
          <a:p>
            <a:r>
              <a:rPr lang="el-GR" dirty="0"/>
              <a:t>Εκ νέου αύξηση αμυλάσης ορού</a:t>
            </a:r>
          </a:p>
          <a:p>
            <a:endParaRPr lang="el-GR" dirty="0"/>
          </a:p>
          <a:p>
            <a:r>
              <a:rPr lang="el-GR" dirty="0"/>
              <a:t>Αυξανόμενη ανεπάρκεια οργάνων</a:t>
            </a:r>
          </a:p>
          <a:p>
            <a:endParaRPr lang="el-GR" dirty="0"/>
          </a:p>
          <a:p>
            <a:r>
              <a:rPr lang="el-GR" dirty="0"/>
              <a:t>Σημεία σήψης: πυρετός, λευκοκυττάρωση</a:t>
            </a:r>
            <a:endParaRPr lang="en-GB" dirty="0"/>
          </a:p>
        </p:txBody>
      </p:sp>
    </p:spTree>
    <p:extLst>
      <p:ext uri="{BB962C8B-B14F-4D97-AF65-F5344CB8AC3E}">
        <p14:creationId xmlns:p14="http://schemas.microsoft.com/office/powerpoint/2010/main" val="187874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E373-AEB5-40D4-B7A6-32A3953C2CC3}"/>
              </a:ext>
            </a:extLst>
          </p:cNvPr>
          <p:cNvSpPr>
            <a:spLocks noGrp="1"/>
          </p:cNvSpPr>
          <p:nvPr>
            <p:ph type="title"/>
          </p:nvPr>
        </p:nvSpPr>
        <p:spPr/>
        <p:txBody>
          <a:bodyPr/>
          <a:lstStyle/>
          <a:p>
            <a:r>
              <a:rPr lang="el-GR" dirty="0"/>
              <a:t>Περιοχικές επιπλοκές οξείας παγκρεατίτιδας</a:t>
            </a:r>
            <a:endParaRPr lang="en-GB" dirty="0"/>
          </a:p>
        </p:txBody>
      </p:sp>
      <p:sp>
        <p:nvSpPr>
          <p:cNvPr id="3" name="Content Placeholder 2">
            <a:extLst>
              <a:ext uri="{FF2B5EF4-FFF2-40B4-BE49-F238E27FC236}">
                <a16:creationId xmlns:a16="http://schemas.microsoft.com/office/drawing/2014/main" id="{D9A52CE8-6DC7-4C7C-BB9F-B3280FDA3ECD}"/>
              </a:ext>
            </a:extLst>
          </p:cNvPr>
          <p:cNvSpPr>
            <a:spLocks noGrp="1"/>
          </p:cNvSpPr>
          <p:nvPr>
            <p:ph idx="1"/>
          </p:nvPr>
        </p:nvSpPr>
        <p:spPr/>
        <p:txBody>
          <a:bodyPr/>
          <a:lstStyle/>
          <a:p>
            <a:r>
              <a:rPr lang="el-GR" dirty="0"/>
              <a:t>Απαραίτητη η απεικόνιση με αξονική τομογραφία με ενδοφλεβιο σκιαγραφικό</a:t>
            </a:r>
          </a:p>
          <a:p>
            <a:endParaRPr lang="el-GR" dirty="0"/>
          </a:p>
          <a:p>
            <a:endParaRPr lang="el-GR" dirty="0"/>
          </a:p>
          <a:p>
            <a:r>
              <a:rPr lang="el-GR" dirty="0"/>
              <a:t>Οι τοπικές επιπλοκές από μόνες τους δεν χαρακτηρίζουν τη σοβαρότητα της οξείας παγκρεατίτιδας</a:t>
            </a:r>
          </a:p>
          <a:p>
            <a:endParaRPr lang="el-GR" dirty="0"/>
          </a:p>
          <a:p>
            <a:r>
              <a:rPr lang="el-GR" dirty="0"/>
              <a:t>Άλλες τοπικοπεριοχικές επιπλοκές: θρόμβωση σπληνικής και πυλαίας φλέβας, απόφραξη γαστρικής εξόδου, νέκρωση παχέος εντέρου</a:t>
            </a:r>
            <a:endParaRPr lang="en-GB" dirty="0"/>
          </a:p>
        </p:txBody>
      </p:sp>
    </p:spTree>
    <p:extLst>
      <p:ext uri="{BB962C8B-B14F-4D97-AF65-F5344CB8AC3E}">
        <p14:creationId xmlns:p14="http://schemas.microsoft.com/office/powerpoint/2010/main" val="377433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8FD9-AB9D-4D35-A269-B7437AB3C753}"/>
              </a:ext>
            </a:extLst>
          </p:cNvPr>
          <p:cNvSpPr>
            <a:spLocks noGrp="1"/>
          </p:cNvSpPr>
          <p:nvPr>
            <p:ph type="title"/>
          </p:nvPr>
        </p:nvSpPr>
        <p:spPr/>
        <p:txBody>
          <a:bodyPr/>
          <a:lstStyle/>
          <a:p>
            <a:pPr algn="ctr"/>
            <a:r>
              <a:rPr lang="el-GR" dirty="0"/>
              <a:t>Επιμολυσμένη νέκρωση</a:t>
            </a:r>
            <a:endParaRPr lang="en-GB" dirty="0"/>
          </a:p>
        </p:txBody>
      </p:sp>
      <p:sp>
        <p:nvSpPr>
          <p:cNvPr id="3" name="Content Placeholder 2">
            <a:extLst>
              <a:ext uri="{FF2B5EF4-FFF2-40B4-BE49-F238E27FC236}">
                <a16:creationId xmlns:a16="http://schemas.microsoft.com/office/drawing/2014/main" id="{EB55F383-9615-4C35-AB4C-5D73F1C6453D}"/>
              </a:ext>
            </a:extLst>
          </p:cNvPr>
          <p:cNvSpPr>
            <a:spLocks noGrp="1"/>
          </p:cNvSpPr>
          <p:nvPr>
            <p:ph idx="1"/>
          </p:nvPr>
        </p:nvSpPr>
        <p:spPr/>
        <p:txBody>
          <a:bodyPr/>
          <a:lstStyle/>
          <a:p>
            <a:r>
              <a:rPr lang="el-GR" dirty="0"/>
              <a:t>Υποψία επί επιδείνωσης κλινικής εικόνας</a:t>
            </a:r>
          </a:p>
          <a:p>
            <a:endParaRPr lang="el-GR" dirty="0"/>
          </a:p>
          <a:p>
            <a:r>
              <a:rPr lang="el-GR" dirty="0"/>
              <a:t>Χαρακτηριστική απεικονιστική εικόνα με ύπαρξη εξωαυλικών φυσαλίδων αέρα σε περιχαρακωμένες νεκρώσεις ή οξείες νεκρωτικές συλλογές στην αξονική τομογραφία</a:t>
            </a:r>
          </a:p>
          <a:p>
            <a:endParaRPr lang="el-GR" dirty="0"/>
          </a:p>
          <a:p>
            <a:r>
              <a:rPr lang="el-GR" dirty="0"/>
              <a:t>Συνήθως δε χρειάζεται επιβεβαίωση με </a:t>
            </a:r>
            <a:r>
              <a:rPr lang="en-US" dirty="0"/>
              <a:t>FNA</a:t>
            </a:r>
            <a:r>
              <a:rPr lang="el-GR" dirty="0"/>
              <a:t> εκτός και αν έχει παρθεί η απόφαση διαδερμικής παροχέτευσης </a:t>
            </a:r>
          </a:p>
        </p:txBody>
      </p:sp>
    </p:spTree>
    <p:extLst>
      <p:ext uri="{BB962C8B-B14F-4D97-AF65-F5344CB8AC3E}">
        <p14:creationId xmlns:p14="http://schemas.microsoft.com/office/powerpoint/2010/main" val="216282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91BBB9-6D13-4AF0-9E9F-AAC5AC00738D}"/>
              </a:ext>
            </a:extLst>
          </p:cNvPr>
          <p:cNvPicPr>
            <a:picLocks noChangeAspect="1"/>
          </p:cNvPicPr>
          <p:nvPr/>
        </p:nvPicPr>
        <p:blipFill>
          <a:blip r:embed="rId2"/>
          <a:stretch>
            <a:fillRect/>
          </a:stretch>
        </p:blipFill>
        <p:spPr>
          <a:xfrm>
            <a:off x="307657" y="612457"/>
            <a:ext cx="7210425" cy="6051233"/>
          </a:xfrm>
          <a:prstGeom prst="rect">
            <a:avLst/>
          </a:prstGeom>
        </p:spPr>
      </p:pic>
      <p:sp>
        <p:nvSpPr>
          <p:cNvPr id="3" name="Rectangle 2">
            <a:extLst>
              <a:ext uri="{FF2B5EF4-FFF2-40B4-BE49-F238E27FC236}">
                <a16:creationId xmlns:a16="http://schemas.microsoft.com/office/drawing/2014/main" id="{CAC81C74-A595-4C45-AFFB-5F9F38345D0D}"/>
              </a:ext>
            </a:extLst>
          </p:cNvPr>
          <p:cNvSpPr/>
          <p:nvPr/>
        </p:nvSpPr>
        <p:spPr>
          <a:xfrm>
            <a:off x="7920990" y="800100"/>
            <a:ext cx="3471863" cy="2251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t>Επιμολυσμένη νέκρωση </a:t>
            </a:r>
            <a:endParaRPr lang="en-GB" sz="2800" b="1" i="1" dirty="0"/>
          </a:p>
        </p:txBody>
      </p:sp>
    </p:spTree>
    <p:extLst>
      <p:ext uri="{BB962C8B-B14F-4D97-AF65-F5344CB8AC3E}">
        <p14:creationId xmlns:p14="http://schemas.microsoft.com/office/powerpoint/2010/main" val="93950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421A-AD09-4044-8A76-C85A9871AE4E}"/>
              </a:ext>
            </a:extLst>
          </p:cNvPr>
          <p:cNvSpPr>
            <a:spLocks noGrp="1"/>
          </p:cNvSpPr>
          <p:nvPr>
            <p:ph type="title"/>
          </p:nvPr>
        </p:nvSpPr>
        <p:spPr/>
        <p:txBody>
          <a:bodyPr/>
          <a:lstStyle/>
          <a:p>
            <a:r>
              <a:rPr lang="el-GR" dirty="0"/>
              <a:t>Διάγνωση- </a:t>
            </a:r>
            <a:r>
              <a:rPr lang="el-GR" b="1" dirty="0"/>
              <a:t>Αναθεωρημένα κριτήρια </a:t>
            </a:r>
            <a:r>
              <a:rPr lang="en-GB" b="1" dirty="0"/>
              <a:t>Atlanta</a:t>
            </a:r>
            <a:r>
              <a:rPr lang="en-GB" dirty="0"/>
              <a:t/>
            </a:r>
            <a:br>
              <a:rPr lang="en-GB" dirty="0"/>
            </a:br>
            <a:endParaRPr lang="en-GB" dirty="0"/>
          </a:p>
        </p:txBody>
      </p:sp>
      <p:sp>
        <p:nvSpPr>
          <p:cNvPr id="3" name="Content Placeholder 2">
            <a:extLst>
              <a:ext uri="{FF2B5EF4-FFF2-40B4-BE49-F238E27FC236}">
                <a16:creationId xmlns:a16="http://schemas.microsoft.com/office/drawing/2014/main" id="{D7087F59-E8C0-4CF4-A03B-9567F34D9FF0}"/>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l-GR" b="1" i="1" dirty="0"/>
              <a:t>Απαιτεί την ύπαρξη δύο απο τα παρακάτω τρία χαρακτηριστικά:</a:t>
            </a:r>
          </a:p>
          <a:p>
            <a:endParaRPr lang="el-GR" dirty="0"/>
          </a:p>
          <a:p>
            <a:r>
              <a:rPr lang="el-GR" dirty="0"/>
              <a:t>Κοιλιακό  άλγος με τυπικούς χαρακτήρες οξείας παγκρεατίτιτδας ( αιφνίδιο εμμένν οξύ επιγαστρικό άλγος με αντανάκλαση στην οσφύ)</a:t>
            </a:r>
          </a:p>
          <a:p>
            <a:endParaRPr lang="el-GR" dirty="0"/>
          </a:p>
          <a:p>
            <a:r>
              <a:rPr lang="el-GR" dirty="0"/>
              <a:t> ↑ της αμυλάσης ( ή λιπάσης) τουλάχιστον 3 φορές πάνω από το φυσιολογικό (λιπάση: πιο ειδικός δείκτης  - παραμένει υψηλή και μετά από 48 h από την εγκατάσταση της νόσου)</a:t>
            </a:r>
          </a:p>
          <a:p>
            <a:endParaRPr lang="el-GR" dirty="0"/>
          </a:p>
          <a:p>
            <a:r>
              <a:rPr lang="el-GR" dirty="0"/>
              <a:t>  χαρακτηριστική εικόνα σε CT με i.v σκιαγραφικό</a:t>
            </a:r>
          </a:p>
          <a:p>
            <a:endParaRPr lang="en-GB" dirty="0"/>
          </a:p>
        </p:txBody>
      </p:sp>
    </p:spTree>
    <p:extLst>
      <p:ext uri="{BB962C8B-B14F-4D97-AF65-F5344CB8AC3E}">
        <p14:creationId xmlns:p14="http://schemas.microsoft.com/office/powerpoint/2010/main" val="309135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A0B7-3F20-40CA-96B3-04AA1767201B}"/>
              </a:ext>
            </a:extLst>
          </p:cNvPr>
          <p:cNvSpPr>
            <a:spLocks noGrp="1"/>
          </p:cNvSpPr>
          <p:nvPr>
            <p:ph type="title"/>
          </p:nvPr>
        </p:nvSpPr>
        <p:spPr/>
        <p:txBody>
          <a:bodyPr/>
          <a:lstStyle/>
          <a:p>
            <a:pPr algn="ctr"/>
            <a:r>
              <a:rPr lang="el-GR" dirty="0"/>
              <a:t>Απεικόνιση </a:t>
            </a:r>
            <a:endParaRPr lang="en-GB" dirty="0"/>
          </a:p>
        </p:txBody>
      </p:sp>
      <p:sp>
        <p:nvSpPr>
          <p:cNvPr id="3" name="Content Placeholder 2">
            <a:extLst>
              <a:ext uri="{FF2B5EF4-FFF2-40B4-BE49-F238E27FC236}">
                <a16:creationId xmlns:a16="http://schemas.microsoft.com/office/drawing/2014/main" id="{610E46D6-A996-4980-9629-B806FC27A925}"/>
              </a:ext>
            </a:extLst>
          </p:cNvPr>
          <p:cNvSpPr>
            <a:spLocks noGrp="1"/>
          </p:cNvSpPr>
          <p:nvPr>
            <p:ph idx="1"/>
          </p:nvPr>
        </p:nvSpPr>
        <p:spPr/>
        <p:txBody>
          <a:bodyPr/>
          <a:lstStyle/>
          <a:p>
            <a:r>
              <a:rPr lang="el-GR" dirty="0"/>
              <a:t>Κατά την εισαγωγή </a:t>
            </a:r>
            <a:r>
              <a:rPr lang="en-US" dirty="0"/>
              <a:t>U/S </a:t>
            </a:r>
            <a:r>
              <a:rPr lang="el-GR" dirty="0"/>
              <a:t>για διευκρίνιση αιτιολογίας</a:t>
            </a:r>
          </a:p>
          <a:p>
            <a:r>
              <a:rPr lang="el-GR" dirty="0"/>
              <a:t>Αμφίβολη διάγνωση </a:t>
            </a:r>
          </a:p>
          <a:p>
            <a:r>
              <a:rPr lang="el-GR" dirty="0"/>
              <a:t>Σε όλους τους ασθενείς με σοβαρή οξεία παγκρεατίτιδα πρέπει να γίνεται </a:t>
            </a:r>
            <a:r>
              <a:rPr lang="en-US" dirty="0"/>
              <a:t>CT </a:t>
            </a:r>
            <a:r>
              <a:rPr lang="el-GR" dirty="0"/>
              <a:t>ή </a:t>
            </a:r>
            <a:r>
              <a:rPr lang="en-US" dirty="0"/>
              <a:t>MRI. </a:t>
            </a:r>
            <a:r>
              <a:rPr lang="el-GR" dirty="0"/>
              <a:t>Ιδανικός χρόνος είναι 72-96 ώρες μετά την έναρξη των συμπτωμάτων</a:t>
            </a:r>
          </a:p>
          <a:p>
            <a:r>
              <a:rPr lang="en-US" dirty="0"/>
              <a:t>MRCP </a:t>
            </a:r>
            <a:r>
              <a:rPr lang="el-GR" dirty="0"/>
              <a:t>ή </a:t>
            </a:r>
            <a:r>
              <a:rPr lang="en-US" dirty="0"/>
              <a:t>EUS </a:t>
            </a:r>
            <a:r>
              <a:rPr lang="el-GR" dirty="0"/>
              <a:t>για την εξακρίβωση χοληδοχολιθίασης όταν δεν υπάρχει εμφανής αιτιολογία ή επί αύξησης ηπατικών ενζύμων </a:t>
            </a:r>
          </a:p>
          <a:p>
            <a:r>
              <a:rPr lang="en-US" dirty="0"/>
              <a:t>FU </a:t>
            </a:r>
            <a:r>
              <a:rPr lang="el-GR" dirty="0"/>
              <a:t>απεικόνιση: 7-10 μέρες</a:t>
            </a:r>
            <a:endParaRPr lang="en-GB" dirty="0"/>
          </a:p>
        </p:txBody>
      </p:sp>
    </p:spTree>
    <p:extLst>
      <p:ext uri="{BB962C8B-B14F-4D97-AF65-F5344CB8AC3E}">
        <p14:creationId xmlns:p14="http://schemas.microsoft.com/office/powerpoint/2010/main" val="1878992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090DF9DE-AECC-4348-BE99-434815858A6A}"/>
              </a:ext>
            </a:extLst>
          </p:cNvPr>
          <p:cNvSpPr txBox="1">
            <a:spLocks noChangeArrowheads="1"/>
          </p:cNvSpPr>
          <p:nvPr/>
        </p:nvSpPr>
        <p:spPr bwMode="auto">
          <a:xfrm>
            <a:off x="1847850" y="476251"/>
            <a:ext cx="8351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b="1" dirty="0">
                <a:sym typeface="Wingdings" panose="05000000000000000000" pitchFamily="2" charset="2"/>
              </a:rPr>
              <a:t>ΒΑΣΙΚΗ ΘΕΡΑΠΕΙΑ</a:t>
            </a:r>
            <a:r>
              <a:rPr lang="el-GR" altLang="en-US" b="1" dirty="0"/>
              <a:t> </a:t>
            </a:r>
          </a:p>
        </p:txBody>
      </p:sp>
      <p:graphicFrame>
        <p:nvGraphicFramePr>
          <p:cNvPr id="20495" name="Group 15">
            <a:extLst>
              <a:ext uri="{FF2B5EF4-FFF2-40B4-BE49-F238E27FC236}">
                <a16:creationId xmlns:a16="http://schemas.microsoft.com/office/drawing/2014/main" id="{24122DC8-6EB7-42EB-8D60-EB9364F2AF5B}"/>
              </a:ext>
            </a:extLst>
          </p:cNvPr>
          <p:cNvGraphicFramePr>
            <a:graphicFrameLocks noGrp="1"/>
          </p:cNvGraphicFramePr>
          <p:nvPr>
            <p:extLst>
              <p:ext uri="{D42A27DB-BD31-4B8C-83A1-F6EECF244321}">
                <p14:modId xmlns:p14="http://schemas.microsoft.com/office/powerpoint/2010/main" val="1898082480"/>
              </p:ext>
            </p:extLst>
          </p:nvPr>
        </p:nvGraphicFramePr>
        <p:xfrm>
          <a:off x="1367790" y="1388744"/>
          <a:ext cx="10096499" cy="5270617"/>
        </p:xfrm>
        <a:graphic>
          <a:graphicData uri="http://schemas.openxmlformats.org/drawingml/2006/table">
            <a:tbl>
              <a:tblPr/>
              <a:tblGrid>
                <a:gridCol w="5067300">
                  <a:extLst>
                    <a:ext uri="{9D8B030D-6E8A-4147-A177-3AD203B41FA5}">
                      <a16:colId xmlns:a16="http://schemas.microsoft.com/office/drawing/2014/main" val="20000"/>
                    </a:ext>
                  </a:extLst>
                </a:gridCol>
                <a:gridCol w="5029199">
                  <a:extLst>
                    <a:ext uri="{9D8B030D-6E8A-4147-A177-3AD203B41FA5}">
                      <a16:colId xmlns:a16="http://schemas.microsoft.com/office/drawing/2014/main" val="20001"/>
                    </a:ext>
                  </a:extLst>
                </a:gridCol>
              </a:tblGrid>
              <a:tr h="76215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400" b="1" i="1" u="none" strike="noStrike" cap="none" normalizeH="0" baseline="0" dirty="0">
                          <a:ln>
                            <a:noFill/>
                          </a:ln>
                          <a:solidFill>
                            <a:schemeClr val="tx1"/>
                          </a:solidFill>
                          <a:effectLst/>
                          <a:latin typeface="Calibri" pitchFamily="34" charset="0"/>
                        </a:rPr>
                        <a:t>ΑΠΟΛΥΤΩΣ ΑΠΑΡΑΙΤΗΤΑ</a:t>
                      </a:r>
                    </a:p>
                  </a:txBody>
                  <a:tcPr marT="47033" marB="470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800" b="1" i="0" u="none" strike="noStrike" cap="none" normalizeH="0" baseline="0" dirty="0">
                          <a:ln>
                            <a:noFill/>
                          </a:ln>
                          <a:solidFill>
                            <a:schemeClr val="tx1"/>
                          </a:solidFill>
                          <a:effectLst/>
                          <a:latin typeface="Calibri" pitchFamily="34" charset="0"/>
                        </a:rPr>
                        <a:t>ΣΧΕΤΙΚΕΣ ΕΝΔΕΙΞΕΙΣ</a:t>
                      </a:r>
                    </a:p>
                  </a:txBody>
                  <a:tcPr marT="47033" marB="470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49898">
                <a:tc>
                  <a:txBody>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l-GR" sz="2800" b="0" i="0" u="none" strike="noStrike" cap="none" normalizeH="0" baseline="0" dirty="0">
                          <a:ln>
                            <a:noFill/>
                          </a:ln>
                          <a:solidFill>
                            <a:schemeClr val="bg1"/>
                          </a:solidFill>
                          <a:effectLst/>
                          <a:latin typeface="Calibri" pitchFamily="34" charset="0"/>
                        </a:rPr>
                        <a:t>Εισαγωγή στο νοσοκομείο</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l-GR" sz="2800" b="0" i="0" u="none" strike="noStrike" cap="none" normalizeH="0" baseline="0" dirty="0">
                          <a:ln>
                            <a:noFill/>
                          </a:ln>
                          <a:solidFill>
                            <a:schemeClr val="bg1"/>
                          </a:solidFill>
                          <a:effectLst/>
                          <a:latin typeface="Calibri" pitchFamily="34" charset="0"/>
                        </a:rPr>
                        <a:t> Ουδέν </a:t>
                      </a:r>
                      <a:r>
                        <a:rPr kumimoji="0" lang="en-US" sz="2800" b="0" i="0" u="none" strike="noStrike" cap="none" normalizeH="0" baseline="0" dirty="0">
                          <a:ln>
                            <a:noFill/>
                          </a:ln>
                          <a:solidFill>
                            <a:schemeClr val="bg1"/>
                          </a:solidFill>
                          <a:effectLst/>
                          <a:latin typeface="Calibri" pitchFamily="34" charset="0"/>
                        </a:rPr>
                        <a:t>per </a:t>
                      </a:r>
                      <a:r>
                        <a:rPr kumimoji="0" lang="en-US" sz="2800" b="0" i="0" u="none" strike="noStrike" cap="none" normalizeH="0" baseline="0" dirty="0" err="1">
                          <a:ln>
                            <a:noFill/>
                          </a:ln>
                          <a:solidFill>
                            <a:schemeClr val="bg1"/>
                          </a:solidFill>
                          <a:effectLst/>
                          <a:latin typeface="Calibri" pitchFamily="34" charset="0"/>
                        </a:rPr>
                        <a:t>os</a:t>
                      </a:r>
                      <a:r>
                        <a:rPr kumimoji="0" lang="en-US" sz="2800" b="0" i="0" u="none" strike="noStrike" cap="none" normalizeH="0" baseline="0" dirty="0">
                          <a:ln>
                            <a:noFill/>
                          </a:ln>
                          <a:solidFill>
                            <a:schemeClr val="bg1"/>
                          </a:solidFill>
                          <a:effectLst/>
                          <a:latin typeface="Calibri" pitchFamily="34" charset="0"/>
                        </a:rPr>
                        <a:t> ?</a:t>
                      </a:r>
                      <a:endParaRPr kumimoji="0" lang="el-GR" sz="28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50000"/>
                        </a:lnSpc>
                        <a:spcBef>
                          <a:spcPct val="0"/>
                        </a:spcBef>
                        <a:spcAft>
                          <a:spcPct val="0"/>
                        </a:spcAft>
                        <a:buClrTx/>
                        <a:buSzTx/>
                        <a:buFontTx/>
                        <a:buChar char="-"/>
                        <a:tabLst/>
                      </a:pPr>
                      <a:r>
                        <a:rPr kumimoji="0" lang="el-GR" sz="2800" b="0" i="0" u="none" strike="noStrike" cap="none" normalizeH="0" baseline="0" dirty="0">
                          <a:ln>
                            <a:noFill/>
                          </a:ln>
                          <a:solidFill>
                            <a:schemeClr val="bg1"/>
                          </a:solidFill>
                          <a:effectLst/>
                          <a:latin typeface="Calibri" pitchFamily="34" charset="0"/>
                        </a:rPr>
                        <a:t> Μέτρηση ΑΠ, σφύξεων, Τ</a:t>
                      </a:r>
                      <a:r>
                        <a:rPr kumimoji="0" lang="en-US" sz="2800" b="0" i="0" u="none" strike="noStrike" cap="none" normalizeH="0" baseline="30000" dirty="0" err="1">
                          <a:ln>
                            <a:noFill/>
                          </a:ln>
                          <a:solidFill>
                            <a:schemeClr val="bg1"/>
                          </a:solidFill>
                          <a:effectLst/>
                          <a:latin typeface="Calibri" pitchFamily="34" charset="0"/>
                        </a:rPr>
                        <a:t>o</a:t>
                      </a:r>
                      <a:r>
                        <a:rPr kumimoji="0" lang="en-US" sz="2800" b="0" i="0" u="none" strike="noStrike" cap="none" normalizeH="0" baseline="0" dirty="0" err="1">
                          <a:ln>
                            <a:noFill/>
                          </a:ln>
                          <a:solidFill>
                            <a:schemeClr val="bg1"/>
                          </a:solidFill>
                          <a:effectLst/>
                          <a:latin typeface="Calibri" pitchFamily="34" charset="0"/>
                        </a:rPr>
                        <a:t>C</a:t>
                      </a:r>
                      <a:endParaRPr kumimoji="0" lang="en-US" sz="28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2800" b="0" i="0" u="none" strike="noStrike" cap="none" normalizeH="0" baseline="0" dirty="0">
                          <a:ln>
                            <a:noFill/>
                          </a:ln>
                          <a:solidFill>
                            <a:schemeClr val="bg1"/>
                          </a:solidFill>
                          <a:effectLst/>
                          <a:latin typeface="Calibri" pitchFamily="34" charset="0"/>
                        </a:rPr>
                        <a:t> </a:t>
                      </a:r>
                      <a:r>
                        <a:rPr kumimoji="0" lang="el-GR" sz="2800" b="0" i="0" u="none" strike="noStrike" cap="none" normalizeH="0" baseline="0" dirty="0">
                          <a:ln>
                            <a:noFill/>
                          </a:ln>
                          <a:solidFill>
                            <a:schemeClr val="bg1"/>
                          </a:solidFill>
                          <a:effectLst/>
                          <a:latin typeface="Calibri" pitchFamily="34" charset="0"/>
                        </a:rPr>
                        <a:t>Τοποθέτηση ΚΦ και </a:t>
                      </a:r>
                      <a:r>
                        <a:rPr kumimoji="0" lang="en-US" sz="2800" b="0" i="0" u="none" strike="noStrike" cap="none" normalizeH="0" baseline="0" dirty="0" err="1">
                          <a:ln>
                            <a:noFill/>
                          </a:ln>
                          <a:solidFill>
                            <a:schemeClr val="bg1"/>
                          </a:solidFill>
                          <a:effectLst/>
                          <a:latin typeface="Calibri" pitchFamily="34" charset="0"/>
                        </a:rPr>
                        <a:t>folley</a:t>
                      </a:r>
                      <a:endParaRPr kumimoji="0" lang="en-US" sz="28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2800" b="0" i="0" u="none" strike="noStrike" cap="none" normalizeH="0" baseline="0" dirty="0">
                          <a:ln>
                            <a:noFill/>
                          </a:ln>
                          <a:solidFill>
                            <a:schemeClr val="bg1"/>
                          </a:solidFill>
                          <a:effectLst/>
                          <a:latin typeface="Calibri" pitchFamily="34" charset="0"/>
                        </a:rPr>
                        <a:t> </a:t>
                      </a:r>
                      <a:r>
                        <a:rPr kumimoji="0" lang="el-GR" sz="2800" b="0" i="0" u="none" strike="noStrike" cap="none" normalizeH="0" baseline="0" dirty="0">
                          <a:ln>
                            <a:noFill/>
                          </a:ln>
                          <a:solidFill>
                            <a:schemeClr val="bg1"/>
                          </a:solidFill>
                          <a:effectLst/>
                          <a:latin typeface="Calibri" pitchFamily="34" charset="0"/>
                        </a:rPr>
                        <a:t>Αναπλήρωση υγρών – ηλεκτρολυτών</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l-GR" sz="2800" b="0" i="0" u="none" strike="noStrike" cap="none" normalizeH="0" baseline="0" dirty="0">
                          <a:ln>
                            <a:noFill/>
                          </a:ln>
                          <a:solidFill>
                            <a:schemeClr val="bg1"/>
                          </a:solidFill>
                          <a:effectLst/>
                          <a:latin typeface="Calibri" pitchFamily="34" charset="0"/>
                        </a:rPr>
                        <a:t> Αναλγησία </a:t>
                      </a:r>
                    </a:p>
                  </a:txBody>
                  <a:tcPr marT="47033" marB="470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50000"/>
                        </a:lnSpc>
                        <a:spcBef>
                          <a:spcPct val="0"/>
                        </a:spcBef>
                        <a:spcAft>
                          <a:spcPct val="0"/>
                        </a:spcAft>
                        <a:buClrTx/>
                        <a:buSzTx/>
                        <a:buFont typeface="Arial" charset="0"/>
                        <a:buChar char="•"/>
                        <a:tabLst/>
                      </a:pPr>
                      <a:r>
                        <a:rPr kumimoji="0" lang="en-US" sz="2100" b="0" i="0" u="none" strike="noStrike" cap="none" normalizeH="0" baseline="0" dirty="0">
                          <a:ln>
                            <a:noFill/>
                          </a:ln>
                          <a:solidFill>
                            <a:schemeClr val="tx1"/>
                          </a:solidFill>
                          <a:effectLst/>
                          <a:latin typeface="Calibri" pitchFamily="34" charset="0"/>
                        </a:rPr>
                        <a:t> </a:t>
                      </a:r>
                      <a:r>
                        <a:rPr kumimoji="0" lang="el-GR" sz="2800" b="0" i="0" u="none" strike="noStrike" cap="none" normalizeH="0" baseline="0" dirty="0">
                          <a:ln>
                            <a:noFill/>
                          </a:ln>
                          <a:solidFill>
                            <a:schemeClr val="bg1"/>
                          </a:solidFill>
                          <a:effectLst/>
                          <a:latin typeface="Calibri" pitchFamily="34" charset="0"/>
                        </a:rPr>
                        <a:t>Ρινογαστρικός σωλήνας</a:t>
                      </a:r>
                      <a:r>
                        <a:rPr kumimoji="0" lang="en-US" sz="2800" b="0" i="0" u="none" strike="noStrike" cap="none" normalizeH="0" baseline="0" dirty="0">
                          <a:ln>
                            <a:noFill/>
                          </a:ln>
                          <a:solidFill>
                            <a:schemeClr val="bg1"/>
                          </a:solidFill>
                          <a:effectLst/>
                          <a:latin typeface="Calibri" pitchFamily="34" charset="0"/>
                        </a:rPr>
                        <a:t> ?</a:t>
                      </a:r>
                      <a:endParaRPr kumimoji="0" lang="el-GR" sz="28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50000"/>
                        </a:lnSpc>
                        <a:spcBef>
                          <a:spcPct val="0"/>
                        </a:spcBef>
                        <a:spcAft>
                          <a:spcPct val="0"/>
                        </a:spcAft>
                        <a:buClrTx/>
                        <a:buSzTx/>
                        <a:buFont typeface="Arial" charset="0"/>
                        <a:buChar char="•"/>
                        <a:tabLst/>
                      </a:pPr>
                      <a:r>
                        <a:rPr kumimoji="0" lang="el-GR" sz="2800" b="0" i="0" u="none" strike="noStrike" cap="none" normalizeH="0" baseline="0" dirty="0">
                          <a:ln>
                            <a:noFill/>
                          </a:ln>
                          <a:solidFill>
                            <a:schemeClr val="bg1"/>
                          </a:solidFill>
                          <a:effectLst/>
                          <a:latin typeface="Calibri" pitchFamily="34" charset="0"/>
                        </a:rPr>
                        <a:t> Προφύλαξη για έλκη από </a:t>
                      </a:r>
                      <a:r>
                        <a:rPr kumimoji="0" lang="en-US" sz="2800" b="0" i="0" u="none" strike="noStrike" cap="none" normalizeH="0" baseline="0" dirty="0">
                          <a:ln>
                            <a:noFill/>
                          </a:ln>
                          <a:solidFill>
                            <a:schemeClr val="bg1"/>
                          </a:solidFill>
                          <a:effectLst/>
                          <a:latin typeface="Calibri" pitchFamily="34" charset="0"/>
                        </a:rPr>
                        <a:t>stress</a:t>
                      </a:r>
                      <a:r>
                        <a:rPr kumimoji="0" lang="el-GR" sz="2800" b="0" i="0" u="none" strike="noStrike" cap="none" normalizeH="0" baseline="0" dirty="0">
                          <a:ln>
                            <a:noFill/>
                          </a:ln>
                          <a:solidFill>
                            <a:schemeClr val="bg1"/>
                          </a:solidFill>
                          <a:effectLst/>
                          <a:latin typeface="Calibri" pitchFamily="34" charset="0"/>
                        </a:rPr>
                        <a:t> </a:t>
                      </a:r>
                      <a:endParaRPr kumimoji="0" lang="en-US" sz="28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50000"/>
                        </a:lnSpc>
                        <a:spcBef>
                          <a:spcPct val="0"/>
                        </a:spcBef>
                        <a:spcAft>
                          <a:spcPct val="0"/>
                        </a:spcAft>
                        <a:buClrTx/>
                        <a:buSzTx/>
                        <a:buFont typeface="Arial" charset="0"/>
                        <a:buChar char="•"/>
                        <a:tabLst/>
                      </a:pPr>
                      <a:r>
                        <a:rPr kumimoji="0" lang="el-GR" sz="2800" b="0" i="0" u="none" strike="noStrike" cap="none" normalizeH="0" baseline="0" dirty="0">
                          <a:ln>
                            <a:noFill/>
                          </a:ln>
                          <a:solidFill>
                            <a:schemeClr val="bg1"/>
                          </a:solidFill>
                          <a:effectLst/>
                          <a:latin typeface="Calibri" pitchFamily="34" charset="0"/>
                        </a:rPr>
                        <a:t> Επισκληρίδιος αναλγησία- </a:t>
                      </a:r>
                      <a:r>
                        <a:rPr kumimoji="0" lang="en-US" sz="2800" b="0" i="0" u="none" strike="noStrike" cap="none" normalizeH="0" baseline="0" dirty="0">
                          <a:ln>
                            <a:noFill/>
                          </a:ln>
                          <a:solidFill>
                            <a:schemeClr val="bg1"/>
                          </a:solidFill>
                          <a:effectLst/>
                          <a:latin typeface="Calibri" pitchFamily="34" charset="0"/>
                        </a:rPr>
                        <a:t>PCA</a:t>
                      </a:r>
                      <a:endParaRPr kumimoji="0" lang="el-GR" sz="2800" b="0" i="0" u="none" strike="noStrike" cap="none" normalizeH="0" baseline="0" dirty="0">
                        <a:ln>
                          <a:noFill/>
                        </a:ln>
                        <a:solidFill>
                          <a:schemeClr val="bg1"/>
                        </a:solidFill>
                        <a:effectLst/>
                        <a:latin typeface="Calibri" pitchFamily="34" charset="0"/>
                      </a:endParaRPr>
                    </a:p>
                    <a:p>
                      <a:pPr marL="0" marR="0" lvl="0" indent="0" algn="l" defTabSz="914400" rtl="0" eaLnBrk="1" fontAlgn="base" latinLnBrk="0" hangingPunct="1">
                        <a:lnSpc>
                          <a:spcPct val="150000"/>
                        </a:lnSpc>
                        <a:spcBef>
                          <a:spcPct val="0"/>
                        </a:spcBef>
                        <a:spcAft>
                          <a:spcPct val="0"/>
                        </a:spcAft>
                        <a:buClrTx/>
                        <a:buSzTx/>
                        <a:buFont typeface="Arial" charset="0"/>
                        <a:buChar char="•"/>
                        <a:tabLst/>
                      </a:pPr>
                      <a:r>
                        <a:rPr kumimoji="0" lang="el-GR" sz="2800" b="0" i="0" u="none" strike="noStrike" cap="none" normalizeH="0" baseline="0" dirty="0">
                          <a:ln>
                            <a:noFill/>
                          </a:ln>
                          <a:solidFill>
                            <a:schemeClr val="bg1"/>
                          </a:solidFill>
                          <a:effectLst/>
                          <a:latin typeface="Calibri" pitchFamily="34" charset="0"/>
                        </a:rPr>
                        <a:t> Παρεντερική – εντερική διατροφή</a:t>
                      </a:r>
                    </a:p>
                  </a:txBody>
                  <a:tcPr marT="47033" marB="470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293D-6B49-439C-88FD-A38124835EB9}"/>
              </a:ext>
            </a:extLst>
          </p:cNvPr>
          <p:cNvSpPr>
            <a:spLocks noGrp="1"/>
          </p:cNvSpPr>
          <p:nvPr>
            <p:ph type="title"/>
          </p:nvPr>
        </p:nvSpPr>
        <p:spPr/>
        <p:txBody>
          <a:bodyPr/>
          <a:lstStyle/>
          <a:p>
            <a:pPr algn="ctr"/>
            <a:r>
              <a:rPr lang="el-GR" b="1" dirty="0"/>
              <a:t>Χορήγηση υγρών</a:t>
            </a:r>
            <a:endParaRPr lang="en-GB" b="1" dirty="0"/>
          </a:p>
        </p:txBody>
      </p:sp>
      <p:sp>
        <p:nvSpPr>
          <p:cNvPr id="3" name="Content Placeholder 2">
            <a:extLst>
              <a:ext uri="{FF2B5EF4-FFF2-40B4-BE49-F238E27FC236}">
                <a16:creationId xmlns:a16="http://schemas.microsoft.com/office/drawing/2014/main" id="{2EF126E2-2854-46CA-80F0-F86599FC742B}"/>
              </a:ext>
            </a:extLst>
          </p:cNvPr>
          <p:cNvSpPr>
            <a:spLocks noGrp="1"/>
          </p:cNvSpPr>
          <p:nvPr>
            <p:ph idx="1"/>
          </p:nvPr>
        </p:nvSpPr>
        <p:spPr>
          <a:xfrm>
            <a:off x="838200" y="1825624"/>
            <a:ext cx="10515600" cy="4883785"/>
          </a:xfrm>
        </p:spPr>
        <p:txBody>
          <a:bodyPr>
            <a:normAutofit lnSpcReduction="10000"/>
          </a:bodyPr>
          <a:lstStyle/>
          <a:p>
            <a:r>
              <a:rPr lang="el-GR" dirty="0"/>
              <a:t>Στόχος η μείωση του </a:t>
            </a:r>
            <a:r>
              <a:rPr lang="en-US" dirty="0" err="1"/>
              <a:t>Ht</a:t>
            </a:r>
            <a:r>
              <a:rPr lang="en-US" dirty="0"/>
              <a:t> </a:t>
            </a:r>
            <a:r>
              <a:rPr lang="el-GR" dirty="0"/>
              <a:t>και της </a:t>
            </a:r>
            <a:r>
              <a:rPr lang="en-US" dirty="0"/>
              <a:t>BUN </a:t>
            </a:r>
            <a:r>
              <a:rPr lang="el-GR" dirty="0"/>
              <a:t>το πρώτο 24ωρο από την εισαγωγή</a:t>
            </a:r>
            <a:endParaRPr lang="en-US" dirty="0"/>
          </a:p>
          <a:p>
            <a:pPr marL="0" indent="0">
              <a:buNone/>
            </a:pPr>
            <a:endParaRPr lang="el-GR" dirty="0"/>
          </a:p>
          <a:p>
            <a:pPr>
              <a:buFont typeface="Wingdings" panose="05000000000000000000" pitchFamily="2" charset="2"/>
              <a:buChar char="Ø"/>
            </a:pPr>
            <a:r>
              <a:rPr lang="el-GR" dirty="0"/>
              <a:t>Πρώιμη επιθετική αναπλήρωση με υγρά 250- 500 </a:t>
            </a:r>
            <a:r>
              <a:rPr lang="en-US" dirty="0"/>
              <a:t>ml/</a:t>
            </a:r>
            <a:r>
              <a:rPr lang="en-US" dirty="0" err="1"/>
              <a:t>hr</a:t>
            </a:r>
            <a:r>
              <a:rPr lang="en-US" dirty="0"/>
              <a:t> </a:t>
            </a:r>
            <a:r>
              <a:rPr lang="el-GR" dirty="0"/>
              <a:t>με ισότονα κρυσταλλοειδή ( </a:t>
            </a:r>
            <a:r>
              <a:rPr lang="en-US" dirty="0"/>
              <a:t>RL)</a:t>
            </a:r>
            <a:r>
              <a:rPr lang="el-GR" dirty="0"/>
              <a:t> τις πρώτες 12-24 ώρες ή ωριαία διούρηση 0.5 </a:t>
            </a:r>
            <a:r>
              <a:rPr lang="en-US" dirty="0"/>
              <a:t>ml/ kg/ </a:t>
            </a:r>
            <a:r>
              <a:rPr lang="en-US" dirty="0" err="1"/>
              <a:t>hr</a:t>
            </a:r>
            <a:endParaRPr lang="en-US" dirty="0"/>
          </a:p>
          <a:p>
            <a:pPr>
              <a:buFont typeface="Wingdings" panose="05000000000000000000" pitchFamily="2" charset="2"/>
              <a:buChar char="Ø"/>
            </a:pPr>
            <a:endParaRPr lang="en-US" dirty="0"/>
          </a:p>
          <a:p>
            <a:r>
              <a:rPr lang="el-GR" dirty="0"/>
              <a:t>Μειωμένη μικροκυκλοφορική διήθηση του παγκρεατικού                παρεγχύματος            ισχαιμία           απελευθέρωση κυττοκινών, </a:t>
            </a:r>
            <a:r>
              <a:rPr lang="en-US" dirty="0"/>
              <a:t>SIRS</a:t>
            </a:r>
          </a:p>
          <a:p>
            <a:endParaRPr lang="en-US" dirty="0"/>
          </a:p>
          <a:p>
            <a:pPr marL="0" indent="0">
              <a:buNone/>
            </a:pPr>
            <a:r>
              <a:rPr lang="el-GR" dirty="0"/>
              <a:t>                </a:t>
            </a:r>
            <a:r>
              <a:rPr lang="en-GB" dirty="0" err="1"/>
              <a:t>Janisch</a:t>
            </a:r>
            <a:r>
              <a:rPr lang="en-GB" dirty="0"/>
              <a:t> and Gardner Gastroenterol Clin North Am. 2017</a:t>
            </a:r>
          </a:p>
        </p:txBody>
      </p:sp>
      <p:cxnSp>
        <p:nvCxnSpPr>
          <p:cNvPr id="5" name="Straight Arrow Connector 4">
            <a:extLst>
              <a:ext uri="{FF2B5EF4-FFF2-40B4-BE49-F238E27FC236}">
                <a16:creationId xmlns:a16="http://schemas.microsoft.com/office/drawing/2014/main" id="{9B057BD6-39B9-41B3-9190-0AFC2FBC67AA}"/>
              </a:ext>
            </a:extLst>
          </p:cNvPr>
          <p:cNvCxnSpPr>
            <a:cxnSpLocks/>
          </p:cNvCxnSpPr>
          <p:nvPr/>
        </p:nvCxnSpPr>
        <p:spPr>
          <a:xfrm>
            <a:off x="3348990" y="5257800"/>
            <a:ext cx="777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455AD-E2D4-46F8-A09B-DF5CB9444637}"/>
              </a:ext>
            </a:extLst>
          </p:cNvPr>
          <p:cNvCxnSpPr>
            <a:cxnSpLocks/>
          </p:cNvCxnSpPr>
          <p:nvPr/>
        </p:nvCxnSpPr>
        <p:spPr>
          <a:xfrm>
            <a:off x="5650230" y="5257800"/>
            <a:ext cx="6057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537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8851F414-295E-4EA7-9707-0298F72471D0}"/>
              </a:ext>
            </a:extLst>
          </p:cNvPr>
          <p:cNvSpPr txBox="1">
            <a:spLocks noChangeArrowheads="1"/>
          </p:cNvSpPr>
          <p:nvPr/>
        </p:nvSpPr>
        <p:spPr bwMode="auto">
          <a:xfrm>
            <a:off x="1847851" y="476250"/>
            <a:ext cx="8424863" cy="5451942"/>
          </a:xfrm>
          <a:prstGeom prst="rect">
            <a:avLst/>
          </a:prstGeom>
          <a:noFill/>
          <a:ln w="9525">
            <a:noFill/>
            <a:miter lim="800000"/>
            <a:headEnd/>
            <a:tailEnd/>
          </a:ln>
        </p:spPr>
        <p:txBody>
          <a:bodyPr>
            <a:spAutoFit/>
          </a:bodyPr>
          <a:lstStyle/>
          <a:p>
            <a:pPr algn="ctr" eaLnBrk="1" hangingPunct="1">
              <a:defRPr/>
            </a:pPr>
            <a:r>
              <a:rPr lang="el-GR" sz="2800" b="1" dirty="0">
                <a:latin typeface="Calibri" pitchFamily="34" charset="0"/>
              </a:rPr>
              <a:t>ΑΝΤΙΜΕΤΩΠΙΣΗ ΤΟΥ ΠΟΝΟΥ</a:t>
            </a:r>
          </a:p>
          <a:p>
            <a:pPr eaLnBrk="1" hangingPunct="1">
              <a:defRPr/>
            </a:pPr>
            <a:endParaRPr lang="el-GR" dirty="0">
              <a:latin typeface="Calibri" pitchFamily="34" charset="0"/>
            </a:endParaRPr>
          </a:p>
          <a:p>
            <a:pPr eaLnBrk="1" hangingPunct="1">
              <a:defRPr/>
            </a:pPr>
            <a:endParaRPr lang="el-GR" dirty="0">
              <a:latin typeface="Calibri" pitchFamily="34" charset="0"/>
            </a:endParaRPr>
          </a:p>
          <a:p>
            <a:pPr marL="354013" indent="-354013" algn="just">
              <a:lnSpc>
                <a:spcPct val="150000"/>
              </a:lnSpc>
              <a:buFont typeface="Wingdings" pitchFamily="2" charset="2"/>
              <a:buChar char="Ø"/>
              <a:defRPr/>
            </a:pPr>
            <a:r>
              <a:rPr lang="el-GR" dirty="0">
                <a:latin typeface="Calibri" pitchFamily="34" charset="0"/>
              </a:rPr>
              <a:t> </a:t>
            </a:r>
            <a:r>
              <a:rPr lang="el-GR" sz="2400" dirty="0">
                <a:latin typeface="Calibri" pitchFamily="34" charset="0"/>
              </a:rPr>
              <a:t>Ουδεμία ανταπόκριση στην </a:t>
            </a:r>
            <a:r>
              <a:rPr lang="en-US" sz="2400" dirty="0">
                <a:latin typeface="Calibri" pitchFamily="34" charset="0"/>
              </a:rPr>
              <a:t>per </a:t>
            </a:r>
            <a:r>
              <a:rPr lang="en-US" sz="2400" dirty="0" err="1">
                <a:latin typeface="Calibri" pitchFamily="34" charset="0"/>
              </a:rPr>
              <a:t>os</a:t>
            </a:r>
            <a:r>
              <a:rPr lang="en-US" sz="2400" dirty="0">
                <a:latin typeface="Calibri" pitchFamily="34" charset="0"/>
              </a:rPr>
              <a:t> </a:t>
            </a:r>
            <a:r>
              <a:rPr lang="el-GR" sz="2400" dirty="0">
                <a:latin typeface="Calibri" pitchFamily="34" charset="0"/>
              </a:rPr>
              <a:t>αγωγή ακόμα και σε ήπια οιδηματώδη παγκρεατίτιδα.</a:t>
            </a:r>
          </a:p>
          <a:p>
            <a:pPr marL="354013" indent="-354013" algn="just">
              <a:lnSpc>
                <a:spcPct val="150000"/>
              </a:lnSpc>
              <a:buFont typeface="Wingdings" pitchFamily="2" charset="2"/>
              <a:buChar char="Ø"/>
              <a:defRPr/>
            </a:pPr>
            <a:r>
              <a:rPr lang="el-GR" sz="2400" dirty="0">
                <a:latin typeface="Calibri" pitchFamily="34" charset="0"/>
              </a:rPr>
              <a:t> Αναλγησία με αντλία συνεχούς χορήγησης </a:t>
            </a:r>
            <a:r>
              <a:rPr lang="en-US" sz="2400" dirty="0">
                <a:latin typeface="Calibri" pitchFamily="34" charset="0"/>
              </a:rPr>
              <a:t>(</a:t>
            </a:r>
            <a:r>
              <a:rPr lang="en-US" sz="2400" dirty="0" err="1">
                <a:latin typeface="Calibri" pitchFamily="34" charset="0"/>
              </a:rPr>
              <a:t>PCA</a:t>
            </a:r>
            <a:r>
              <a:rPr lang="en-US" sz="2400" dirty="0">
                <a:latin typeface="Calibri" pitchFamily="34" charset="0"/>
              </a:rPr>
              <a:t>)</a:t>
            </a:r>
            <a:endParaRPr lang="el-GR" sz="2400" dirty="0">
              <a:latin typeface="Calibri" pitchFamily="34" charset="0"/>
            </a:endParaRPr>
          </a:p>
          <a:p>
            <a:pPr marL="354013" indent="-354013" algn="just">
              <a:lnSpc>
                <a:spcPct val="150000"/>
              </a:lnSpc>
              <a:buFont typeface="Wingdings" pitchFamily="2" charset="2"/>
              <a:buChar char="Ø"/>
              <a:defRPr/>
            </a:pPr>
            <a:r>
              <a:rPr lang="el-GR" sz="2400" dirty="0">
                <a:latin typeface="Calibri" pitchFamily="34" charset="0"/>
              </a:rPr>
              <a:t> Δυνατόν να απαιτηθεί και </a:t>
            </a:r>
            <a:r>
              <a:rPr lang="el-GR" sz="2400" dirty="0" err="1">
                <a:latin typeface="Calibri" pitchFamily="34" charset="0"/>
              </a:rPr>
              <a:t>επισκληρίδιος</a:t>
            </a:r>
            <a:r>
              <a:rPr lang="el-GR" sz="2400" dirty="0">
                <a:latin typeface="Calibri" pitchFamily="34" charset="0"/>
              </a:rPr>
              <a:t> αναλγησία</a:t>
            </a:r>
          </a:p>
          <a:p>
            <a:pPr marL="354013" indent="-354013" algn="just">
              <a:lnSpc>
                <a:spcPct val="150000"/>
              </a:lnSpc>
              <a:buFont typeface="Wingdings" pitchFamily="2" charset="2"/>
              <a:buChar char="Ø"/>
              <a:defRPr/>
            </a:pPr>
            <a:r>
              <a:rPr lang="el-GR" sz="2400" dirty="0">
                <a:latin typeface="Calibri" pitchFamily="34" charset="0"/>
              </a:rPr>
              <a:t> Δίδεται </a:t>
            </a:r>
            <a:r>
              <a:rPr lang="el-GR" sz="2400" dirty="0" err="1">
                <a:latin typeface="Calibri" pitchFamily="34" charset="0"/>
              </a:rPr>
              <a:t>μεπεριδίνη</a:t>
            </a:r>
            <a:r>
              <a:rPr lang="el-GR" sz="2400" dirty="0">
                <a:latin typeface="Calibri" pitchFamily="34" charset="0"/>
              </a:rPr>
              <a:t>, </a:t>
            </a:r>
            <a:r>
              <a:rPr lang="el-GR" sz="2400" dirty="0" err="1">
                <a:latin typeface="Calibri" pitchFamily="34" charset="0"/>
              </a:rPr>
              <a:t>φεντανύλη</a:t>
            </a:r>
            <a:endParaRPr lang="el-GR" sz="2400" dirty="0">
              <a:latin typeface="Calibri" pitchFamily="34" charset="0"/>
            </a:endParaRPr>
          </a:p>
          <a:p>
            <a:pPr marL="354013" indent="-354013" algn="just">
              <a:lnSpc>
                <a:spcPct val="150000"/>
              </a:lnSpc>
              <a:buFont typeface="Wingdings" pitchFamily="2" charset="2"/>
              <a:buChar char="Ø"/>
              <a:defRPr/>
            </a:pPr>
            <a:r>
              <a:rPr lang="el-GR" sz="2400" dirty="0">
                <a:latin typeface="Calibri" pitchFamily="34" charset="0"/>
              </a:rPr>
              <a:t> Δεν έχει αποδειχθεί η θεωρία της επίτασης του άλγους λόγω σπασμού του σφιγκτήρα του Ο</a:t>
            </a:r>
            <a:r>
              <a:rPr lang="en-US" sz="2400" dirty="0" err="1">
                <a:latin typeface="Calibri" pitchFamily="34" charset="0"/>
              </a:rPr>
              <a:t>ddi</a:t>
            </a:r>
            <a:r>
              <a:rPr lang="el-GR" sz="2400" dirty="0">
                <a:latin typeface="Calibri" pitchFamily="34" charset="0"/>
              </a:rPr>
              <a:t> με την χορήγηση παραγώγων μορφίνης.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EBD9-1F16-418D-9000-5188C176BF5E}"/>
              </a:ext>
            </a:extLst>
          </p:cNvPr>
          <p:cNvSpPr>
            <a:spLocks noGrp="1"/>
          </p:cNvSpPr>
          <p:nvPr>
            <p:ph type="title"/>
          </p:nvPr>
        </p:nvSpPr>
        <p:spPr/>
        <p:txBody>
          <a:bodyPr/>
          <a:lstStyle/>
          <a:p>
            <a:pPr algn="ctr"/>
            <a:r>
              <a:rPr lang="el-GR" b="1" dirty="0"/>
              <a:t>Εισαγωγή στη ΜΕΘ</a:t>
            </a:r>
            <a:endParaRPr lang="en-GB" b="1" dirty="0"/>
          </a:p>
        </p:txBody>
      </p:sp>
      <p:sp>
        <p:nvSpPr>
          <p:cNvPr id="3" name="Content Placeholder 2">
            <a:extLst>
              <a:ext uri="{FF2B5EF4-FFF2-40B4-BE49-F238E27FC236}">
                <a16:creationId xmlns:a16="http://schemas.microsoft.com/office/drawing/2014/main" id="{B8F44408-9903-472D-AB04-976A5E130F30}"/>
              </a:ext>
            </a:extLst>
          </p:cNvPr>
          <p:cNvSpPr>
            <a:spLocks noGrp="1"/>
          </p:cNvSpPr>
          <p:nvPr>
            <p:ph idx="1"/>
          </p:nvPr>
        </p:nvSpPr>
        <p:spPr/>
        <p:txBody>
          <a:bodyPr/>
          <a:lstStyle/>
          <a:p>
            <a:r>
              <a:rPr lang="en-GB" sz="3600" b="1" dirty="0"/>
              <a:t>Continuous vital signs monitoring in high dependency care unit is needed if organ dysfunction occurs. Persistent organ dysfunction or organ failure occurrence despite adequate fluid resuscitation is an indication for ICU admission (1C).</a:t>
            </a:r>
          </a:p>
          <a:p>
            <a:endParaRPr lang="en-GB" dirty="0"/>
          </a:p>
        </p:txBody>
      </p:sp>
      <p:pic>
        <p:nvPicPr>
          <p:cNvPr id="4" name="Picture 3">
            <a:extLst>
              <a:ext uri="{FF2B5EF4-FFF2-40B4-BE49-F238E27FC236}">
                <a16:creationId xmlns:a16="http://schemas.microsoft.com/office/drawing/2014/main" id="{961B6E41-44C0-416A-9A4B-AF94C14C2D88}"/>
              </a:ext>
            </a:extLst>
          </p:cNvPr>
          <p:cNvPicPr>
            <a:picLocks noChangeAspect="1"/>
          </p:cNvPicPr>
          <p:nvPr/>
        </p:nvPicPr>
        <p:blipFill>
          <a:blip r:embed="rId2"/>
          <a:stretch>
            <a:fillRect/>
          </a:stretch>
        </p:blipFill>
        <p:spPr>
          <a:xfrm>
            <a:off x="4121337" y="5505590"/>
            <a:ext cx="7401185" cy="591363"/>
          </a:xfrm>
          <a:prstGeom prst="rect">
            <a:avLst/>
          </a:prstGeom>
        </p:spPr>
      </p:pic>
    </p:spTree>
    <p:extLst>
      <p:ext uri="{BB962C8B-B14F-4D97-AF65-F5344CB8AC3E}">
        <p14:creationId xmlns:p14="http://schemas.microsoft.com/office/powerpoint/2010/main" val="2859970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D4BE-C043-41E6-9076-FD02CA187E6E}"/>
              </a:ext>
            </a:extLst>
          </p:cNvPr>
          <p:cNvSpPr>
            <a:spLocks noGrp="1"/>
          </p:cNvSpPr>
          <p:nvPr>
            <p:ph type="title"/>
          </p:nvPr>
        </p:nvSpPr>
        <p:spPr/>
        <p:txBody>
          <a:bodyPr/>
          <a:lstStyle/>
          <a:p>
            <a:pPr algn="ctr"/>
            <a:r>
              <a:rPr lang="el-GR" dirty="0"/>
              <a:t>Αντιμετώπιση- Αντιβιοτικά</a:t>
            </a:r>
            <a:endParaRPr lang="en-GB" dirty="0"/>
          </a:p>
        </p:txBody>
      </p:sp>
      <p:sp>
        <p:nvSpPr>
          <p:cNvPr id="3" name="Content Placeholder 2">
            <a:extLst>
              <a:ext uri="{FF2B5EF4-FFF2-40B4-BE49-F238E27FC236}">
                <a16:creationId xmlns:a16="http://schemas.microsoft.com/office/drawing/2014/main" id="{0E967C66-842F-4D76-9A13-AEC7722CF3F0}"/>
              </a:ext>
            </a:extLst>
          </p:cNvPr>
          <p:cNvSpPr>
            <a:spLocks noGrp="1"/>
          </p:cNvSpPr>
          <p:nvPr>
            <p:ph idx="1"/>
          </p:nvPr>
        </p:nvSpPr>
        <p:spPr/>
        <p:txBody>
          <a:bodyPr/>
          <a:lstStyle/>
          <a:p>
            <a:pPr>
              <a:buFont typeface="Wingdings" panose="05000000000000000000" pitchFamily="2" charset="2"/>
              <a:buChar char="Ø"/>
            </a:pPr>
            <a:r>
              <a:rPr lang="el-GR" dirty="0"/>
              <a:t> Προφυλακτική αντιβιοτική αγωγή</a:t>
            </a:r>
          </a:p>
          <a:p>
            <a:pPr>
              <a:buFont typeface="Wingdings" panose="05000000000000000000" pitchFamily="2" charset="2"/>
              <a:buChar char="Ø"/>
            </a:pPr>
            <a:endParaRPr lang="el-GR" dirty="0"/>
          </a:p>
          <a:p>
            <a:r>
              <a:rPr lang="el-GR" dirty="0"/>
              <a:t>Δεν σχετίζεται με μειωμένη νοσηρότητα και θνητότητα</a:t>
            </a:r>
          </a:p>
          <a:p>
            <a:endParaRPr lang="el-GR" dirty="0"/>
          </a:p>
          <a:p>
            <a:r>
              <a:rPr lang="el-GR" dirty="0"/>
              <a:t>Δεν συστήνεται η χρήση τους προφυλακτικά ως ρουτίνα</a:t>
            </a:r>
          </a:p>
          <a:p>
            <a:endParaRPr lang="el-GR" dirty="0"/>
          </a:p>
          <a:p>
            <a:r>
              <a:rPr lang="en-US" dirty="0"/>
              <a:t>Level of evidence 1A</a:t>
            </a:r>
            <a:endParaRPr lang="el-GR" dirty="0"/>
          </a:p>
          <a:p>
            <a:endParaRPr lang="el-GR" dirty="0"/>
          </a:p>
          <a:p>
            <a:endParaRPr lang="en-GB" dirty="0"/>
          </a:p>
        </p:txBody>
      </p:sp>
      <p:pic>
        <p:nvPicPr>
          <p:cNvPr id="4" name="Picture 3">
            <a:extLst>
              <a:ext uri="{FF2B5EF4-FFF2-40B4-BE49-F238E27FC236}">
                <a16:creationId xmlns:a16="http://schemas.microsoft.com/office/drawing/2014/main" id="{07E8E4E7-7BCD-46EA-8B58-287B4AB81246}"/>
              </a:ext>
            </a:extLst>
          </p:cNvPr>
          <p:cNvPicPr>
            <a:picLocks noChangeAspect="1"/>
          </p:cNvPicPr>
          <p:nvPr/>
        </p:nvPicPr>
        <p:blipFill>
          <a:blip r:embed="rId2"/>
          <a:stretch>
            <a:fillRect/>
          </a:stretch>
        </p:blipFill>
        <p:spPr>
          <a:xfrm>
            <a:off x="4322185" y="6016218"/>
            <a:ext cx="7401185" cy="591363"/>
          </a:xfrm>
          <a:prstGeom prst="rect">
            <a:avLst/>
          </a:prstGeom>
        </p:spPr>
      </p:pic>
    </p:spTree>
    <p:extLst>
      <p:ext uri="{BB962C8B-B14F-4D97-AF65-F5344CB8AC3E}">
        <p14:creationId xmlns:p14="http://schemas.microsoft.com/office/powerpoint/2010/main" val="1724532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5A75-9B41-4417-995B-72823F8108BA}"/>
              </a:ext>
            </a:extLst>
          </p:cNvPr>
          <p:cNvSpPr>
            <a:spLocks noGrp="1"/>
          </p:cNvSpPr>
          <p:nvPr>
            <p:ph type="title"/>
          </p:nvPr>
        </p:nvSpPr>
        <p:spPr/>
        <p:txBody>
          <a:bodyPr/>
          <a:lstStyle/>
          <a:p>
            <a:pPr algn="ctr"/>
            <a:r>
              <a:rPr lang="el-GR" dirty="0"/>
              <a:t>Αντιμετώπιση- Αντιβιοτική θεραπεία</a:t>
            </a:r>
            <a:endParaRPr lang="en-GB" dirty="0"/>
          </a:p>
        </p:txBody>
      </p:sp>
      <p:sp>
        <p:nvSpPr>
          <p:cNvPr id="3" name="Content Placeholder 2">
            <a:extLst>
              <a:ext uri="{FF2B5EF4-FFF2-40B4-BE49-F238E27FC236}">
                <a16:creationId xmlns:a16="http://schemas.microsoft.com/office/drawing/2014/main" id="{1CF11224-5753-473F-B684-48C84047320F}"/>
              </a:ext>
            </a:extLst>
          </p:cNvPr>
          <p:cNvSpPr>
            <a:spLocks noGrp="1"/>
          </p:cNvSpPr>
          <p:nvPr>
            <p:ph idx="1"/>
          </p:nvPr>
        </p:nvSpPr>
        <p:spPr/>
        <p:txBody>
          <a:bodyPr/>
          <a:lstStyle/>
          <a:p>
            <a:pPr marL="357188" indent="-357188">
              <a:buFont typeface="Wingdings" pitchFamily="2" charset="2"/>
              <a:buChar char="Ø"/>
              <a:defRPr/>
            </a:pPr>
            <a:r>
              <a:rPr lang="el-GR" dirty="0">
                <a:latin typeface="Calibri" pitchFamily="34" charset="0"/>
              </a:rPr>
              <a:t>Τα αντιβιοτικά που χορηγούνται πρέπει να καλύπτουν το μικροβιακό φάσμα που ανευρίσκεται συνήθως σε ΟΝΠ </a:t>
            </a:r>
          </a:p>
          <a:p>
            <a:pPr marL="357188" indent="-357188">
              <a:buFont typeface="Wingdings" pitchFamily="2" charset="2"/>
              <a:buChar char="Ø"/>
              <a:defRPr/>
            </a:pPr>
            <a:endParaRPr lang="el-GR" dirty="0">
              <a:latin typeface="Calibri" pitchFamily="34" charset="0"/>
            </a:endParaRPr>
          </a:p>
          <a:p>
            <a:pPr marL="357188" indent="-357188">
              <a:buFont typeface="Wingdings" pitchFamily="2" charset="2"/>
              <a:buChar char="Ø"/>
              <a:defRPr/>
            </a:pPr>
            <a:r>
              <a:rPr lang="en-US" dirty="0">
                <a:latin typeface="Calibri" pitchFamily="34" charset="0"/>
              </a:rPr>
              <a:t> </a:t>
            </a:r>
            <a:r>
              <a:rPr lang="el-GR" dirty="0">
                <a:latin typeface="Calibri" pitchFamily="34" charset="0"/>
              </a:rPr>
              <a:t>Σημασία έχει η ικανότητα του φαρμάκου να περνά τον αιματικό φραγμό του παγκρέατος – ικανή συγκέντρωση στον παγκρεατικό ιστό.</a:t>
            </a:r>
          </a:p>
          <a:p>
            <a:pPr marL="357188" indent="-357188">
              <a:buFont typeface="Wingdings" pitchFamily="2" charset="2"/>
              <a:buChar char="Ø"/>
              <a:defRPr/>
            </a:pPr>
            <a:endParaRPr lang="el-GR" dirty="0">
              <a:latin typeface="Calibri" pitchFamily="34" charset="0"/>
            </a:endParaRPr>
          </a:p>
          <a:p>
            <a:pPr marL="357188" indent="-357188">
              <a:buFont typeface="Wingdings" pitchFamily="2" charset="2"/>
              <a:buChar char="Ø"/>
              <a:defRPr/>
            </a:pPr>
            <a:r>
              <a:rPr lang="el-GR" dirty="0">
                <a:latin typeface="Calibri" pitchFamily="34" charset="0"/>
              </a:rPr>
              <a:t> Προτιμάται ο συνδυασμός κινολόνης με μετρονιδαζόλη ή ιμιπενέμη </a:t>
            </a:r>
            <a:endParaRPr lang="el-GR" sz="2400" dirty="0">
              <a:latin typeface="Calibri" pitchFamily="34" charset="0"/>
            </a:endParaRPr>
          </a:p>
          <a:p>
            <a:endParaRPr lang="en-GB" dirty="0"/>
          </a:p>
        </p:txBody>
      </p:sp>
    </p:spTree>
    <p:extLst>
      <p:ext uri="{BB962C8B-B14F-4D97-AF65-F5344CB8AC3E}">
        <p14:creationId xmlns:p14="http://schemas.microsoft.com/office/powerpoint/2010/main" val="1335140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AF4-5C55-4FEE-ACC5-C65A7F4A91E6}"/>
              </a:ext>
            </a:extLst>
          </p:cNvPr>
          <p:cNvSpPr>
            <a:spLocks noGrp="1"/>
          </p:cNvSpPr>
          <p:nvPr>
            <p:ph type="title"/>
          </p:nvPr>
        </p:nvSpPr>
        <p:spPr/>
        <p:txBody>
          <a:bodyPr/>
          <a:lstStyle/>
          <a:p>
            <a:pPr algn="ctr"/>
            <a:r>
              <a:rPr lang="el-GR" dirty="0"/>
              <a:t>Αντιμετώπιση- Αντιβιοτική θεραπεία</a:t>
            </a:r>
            <a:endParaRPr lang="en-GB" dirty="0"/>
          </a:p>
        </p:txBody>
      </p:sp>
      <p:sp>
        <p:nvSpPr>
          <p:cNvPr id="3" name="Content Placeholder 2">
            <a:extLst>
              <a:ext uri="{FF2B5EF4-FFF2-40B4-BE49-F238E27FC236}">
                <a16:creationId xmlns:a16="http://schemas.microsoft.com/office/drawing/2014/main" id="{5C7C96C8-136C-43C1-8C56-FDE5B1781832}"/>
              </a:ext>
            </a:extLst>
          </p:cNvPr>
          <p:cNvSpPr>
            <a:spLocks noGrp="1"/>
          </p:cNvSpPr>
          <p:nvPr>
            <p:ph idx="1"/>
          </p:nvPr>
        </p:nvSpPr>
        <p:spPr/>
        <p:txBody>
          <a:bodyPr/>
          <a:lstStyle/>
          <a:p>
            <a:r>
              <a:rPr lang="it-IT" dirty="0"/>
              <a:t>Gram-negative bacteria (Escherichia coli, Proteus, Klebsiella pneumonia), </a:t>
            </a:r>
            <a:endParaRPr lang="el-GR" dirty="0"/>
          </a:p>
          <a:p>
            <a:endParaRPr lang="el-GR" dirty="0"/>
          </a:p>
          <a:p>
            <a:r>
              <a:rPr lang="en-GB" dirty="0"/>
              <a:t> Gram</a:t>
            </a:r>
            <a:r>
              <a:rPr lang="el-GR" dirty="0"/>
              <a:t>- </a:t>
            </a:r>
            <a:r>
              <a:rPr lang="en-GB" dirty="0"/>
              <a:t>positive bacteria (Staphylococcus aureus, Streptococcus faecalis, Enterococcus)</a:t>
            </a:r>
            <a:endParaRPr lang="el-GR" dirty="0"/>
          </a:p>
          <a:p>
            <a:endParaRPr lang="el-GR" dirty="0"/>
          </a:p>
          <a:p>
            <a:r>
              <a:rPr lang="en-GB" dirty="0"/>
              <a:t> </a:t>
            </a:r>
            <a:r>
              <a:rPr lang="el-GR" dirty="0"/>
              <a:t>Αναερόβια</a:t>
            </a:r>
          </a:p>
          <a:p>
            <a:endParaRPr lang="el-GR" dirty="0"/>
          </a:p>
          <a:p>
            <a:r>
              <a:rPr lang="el-GR" dirty="0"/>
              <a:t>Μύκητες: </a:t>
            </a:r>
            <a:r>
              <a:rPr lang="en-GB" dirty="0"/>
              <a:t>Candida albicans</a:t>
            </a:r>
          </a:p>
        </p:txBody>
      </p:sp>
    </p:spTree>
    <p:extLst>
      <p:ext uri="{BB962C8B-B14F-4D97-AF65-F5344CB8AC3E}">
        <p14:creationId xmlns:p14="http://schemas.microsoft.com/office/powerpoint/2010/main" val="133580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B3CE427C-4BB9-4428-B5F3-808C6BED4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880110"/>
            <a:ext cx="10184129" cy="547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F95E-9C32-4B1E-B2F7-A3F4A6A9DEF5}"/>
              </a:ext>
            </a:extLst>
          </p:cNvPr>
          <p:cNvSpPr>
            <a:spLocks noGrp="1"/>
          </p:cNvSpPr>
          <p:nvPr>
            <p:ph type="title"/>
          </p:nvPr>
        </p:nvSpPr>
        <p:spPr/>
        <p:txBody>
          <a:bodyPr/>
          <a:lstStyle/>
          <a:p>
            <a:pPr algn="ctr"/>
            <a:r>
              <a:rPr lang="el-GR" dirty="0"/>
              <a:t>Σίτιση</a:t>
            </a:r>
            <a:endParaRPr lang="en-GB" dirty="0"/>
          </a:p>
        </p:txBody>
      </p:sp>
      <p:sp>
        <p:nvSpPr>
          <p:cNvPr id="3" name="Content Placeholder 2">
            <a:extLst>
              <a:ext uri="{FF2B5EF4-FFF2-40B4-BE49-F238E27FC236}">
                <a16:creationId xmlns:a16="http://schemas.microsoft.com/office/drawing/2014/main" id="{480BC359-44A2-4227-A9DF-1733B825AE6A}"/>
              </a:ext>
            </a:extLst>
          </p:cNvPr>
          <p:cNvSpPr>
            <a:spLocks noGrp="1"/>
          </p:cNvSpPr>
          <p:nvPr>
            <p:ph idx="1"/>
          </p:nvPr>
        </p:nvSpPr>
        <p:spPr/>
        <p:txBody>
          <a:bodyPr>
            <a:normAutofit/>
          </a:bodyPr>
          <a:lstStyle/>
          <a:p>
            <a:r>
              <a:rPr lang="en-US" dirty="0"/>
              <a:t>NPO </a:t>
            </a:r>
            <a:r>
              <a:rPr lang="el-GR" dirty="0"/>
              <a:t>δεν ισχύει πλέον </a:t>
            </a:r>
          </a:p>
          <a:p>
            <a:r>
              <a:rPr lang="el-GR" dirty="0"/>
              <a:t>Όχι ρινογαστρικός σωλήνας σε ήπια οιδηματώδη παγκρεατίτιδα </a:t>
            </a:r>
          </a:p>
          <a:p>
            <a:r>
              <a:rPr lang="el-GR" dirty="0"/>
              <a:t>Έναρξη από του στόματος σίτιση το συντομότερο εφόσον είναι ανεκτό</a:t>
            </a:r>
          </a:p>
          <a:p>
            <a:r>
              <a:rPr lang="el-GR" dirty="0"/>
              <a:t>Εντερική σίτιση μέσα στις πρώτες 72 ώρες σε σοβαρή οξεία παγκρεατίτιδα</a:t>
            </a:r>
          </a:p>
          <a:p>
            <a:r>
              <a:rPr lang="el-GR" dirty="0"/>
              <a:t>Εντερική σίτιση μέσω ρινογαστρικού σωλήνα το ίδιο αποτελεσματική με αυτή μέσω ρινονηστιδικού </a:t>
            </a:r>
          </a:p>
          <a:p>
            <a:r>
              <a:rPr lang="el-GR" dirty="0"/>
              <a:t>Εντερική σίτιση προτιμότερη έναντι </a:t>
            </a:r>
            <a:r>
              <a:rPr lang="en-US" dirty="0"/>
              <a:t>TPN</a:t>
            </a:r>
            <a:endParaRPr lang="en-GB" dirty="0"/>
          </a:p>
        </p:txBody>
      </p:sp>
      <p:sp>
        <p:nvSpPr>
          <p:cNvPr id="4" name="Rectangle 3">
            <a:extLst>
              <a:ext uri="{FF2B5EF4-FFF2-40B4-BE49-F238E27FC236}">
                <a16:creationId xmlns:a16="http://schemas.microsoft.com/office/drawing/2014/main" id="{DEC756AE-0594-4096-BE84-6F7C1E18937C}"/>
              </a:ext>
            </a:extLst>
          </p:cNvPr>
          <p:cNvSpPr/>
          <p:nvPr/>
        </p:nvSpPr>
        <p:spPr>
          <a:xfrm>
            <a:off x="4839651" y="5935920"/>
            <a:ext cx="6800850" cy="400110"/>
          </a:xfrm>
          <a:prstGeom prst="rect">
            <a:avLst/>
          </a:prstGeom>
        </p:spPr>
        <p:txBody>
          <a:bodyPr wrap="square">
            <a:spAutoFit/>
          </a:bodyPr>
          <a:lstStyle/>
          <a:p>
            <a:r>
              <a:rPr lang="en-GB" sz="2000" b="1" dirty="0" err="1"/>
              <a:t>Leppäniemi</a:t>
            </a:r>
            <a:r>
              <a:rPr lang="en-GB" sz="2000" b="1" dirty="0"/>
              <a:t> et al. World Journal of Emergency Surgery (2019) </a:t>
            </a:r>
          </a:p>
        </p:txBody>
      </p:sp>
    </p:spTree>
    <p:extLst>
      <p:ext uri="{BB962C8B-B14F-4D97-AF65-F5344CB8AC3E}">
        <p14:creationId xmlns:p14="http://schemas.microsoft.com/office/powerpoint/2010/main" val="91986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EE47-452C-4450-A18D-345721B4DC28}"/>
              </a:ext>
            </a:extLst>
          </p:cNvPr>
          <p:cNvSpPr>
            <a:spLocks noGrp="1"/>
          </p:cNvSpPr>
          <p:nvPr>
            <p:ph type="title"/>
          </p:nvPr>
        </p:nvSpPr>
        <p:spPr/>
        <p:txBody>
          <a:bodyPr/>
          <a:lstStyle/>
          <a:p>
            <a:pPr algn="ctr"/>
            <a:r>
              <a:rPr lang="el-GR" dirty="0"/>
              <a:t>Διάγνωση- </a:t>
            </a:r>
            <a:r>
              <a:rPr lang="el-GR" b="1" dirty="0"/>
              <a:t>Αναθεωρημένα κριτήρια </a:t>
            </a:r>
            <a:r>
              <a:rPr lang="en-GB" b="1" dirty="0"/>
              <a:t>Atlanta</a:t>
            </a:r>
            <a:r>
              <a:rPr lang="en-GB" dirty="0"/>
              <a:t/>
            </a:r>
            <a:br>
              <a:rPr lang="en-GB" dirty="0"/>
            </a:br>
            <a:endParaRPr lang="en-GB" dirty="0"/>
          </a:p>
        </p:txBody>
      </p:sp>
      <p:sp>
        <p:nvSpPr>
          <p:cNvPr id="3" name="Content Placeholder 2">
            <a:extLst>
              <a:ext uri="{FF2B5EF4-FFF2-40B4-BE49-F238E27FC236}">
                <a16:creationId xmlns:a16="http://schemas.microsoft.com/office/drawing/2014/main" id="{B722053C-9A39-4D5D-9C7F-8C68F158FD1D}"/>
              </a:ext>
            </a:extLst>
          </p:cNvPr>
          <p:cNvSpPr>
            <a:spLocks noGrp="1"/>
          </p:cNvSpPr>
          <p:nvPr>
            <p:ph idx="1"/>
          </p:nvPr>
        </p:nvSpPr>
        <p:spPr/>
        <p:txBody>
          <a:bodyPr>
            <a:normAutofit/>
          </a:bodyPr>
          <a:lstStyle/>
          <a:p>
            <a:r>
              <a:rPr lang="el-GR" sz="3200" dirty="0"/>
              <a:t>Αξονική τομογραφία:</a:t>
            </a:r>
          </a:p>
          <a:p>
            <a:endParaRPr lang="el-GR" sz="3200" dirty="0"/>
          </a:p>
          <a:p>
            <a:pPr>
              <a:buFont typeface="Wingdings" panose="05000000000000000000" pitchFamily="2" charset="2"/>
              <a:buChar char="Ø"/>
            </a:pPr>
            <a:r>
              <a:rPr lang="el-GR" sz="3200" dirty="0"/>
              <a:t> Όταν αμυλάση ορού κάτω  από 3 φορές του φυσιολογικού και οξύ κοιλιακό άλγος με τυπικούς χαρακτήρες οξείας παγκρεατίτιδας</a:t>
            </a:r>
          </a:p>
          <a:p>
            <a:pPr>
              <a:buFont typeface="Wingdings" panose="05000000000000000000" pitchFamily="2" charset="2"/>
              <a:buChar char="Ø"/>
            </a:pPr>
            <a:endParaRPr lang="el-GR" sz="3200" dirty="0"/>
          </a:p>
          <a:p>
            <a:pPr>
              <a:buFont typeface="Wingdings" panose="05000000000000000000" pitchFamily="2" charset="2"/>
              <a:buChar char="§"/>
            </a:pPr>
            <a:r>
              <a:rPr lang="el-GR" sz="3200" dirty="0"/>
              <a:t> Καθυστερημένη εμφάνιση του ασθενή (</a:t>
            </a:r>
            <a:r>
              <a:rPr lang="en-US" sz="3200" dirty="0"/>
              <a:t>delayed presentation)</a:t>
            </a:r>
            <a:endParaRPr lang="en-GB" sz="3200" dirty="0"/>
          </a:p>
        </p:txBody>
      </p:sp>
    </p:spTree>
    <p:extLst>
      <p:ext uri="{BB962C8B-B14F-4D97-AF65-F5344CB8AC3E}">
        <p14:creationId xmlns:p14="http://schemas.microsoft.com/office/powerpoint/2010/main" val="1904123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CB5E42-D634-45B2-983C-CFD41F03C961}"/>
              </a:ext>
            </a:extLst>
          </p:cNvPr>
          <p:cNvSpPr/>
          <p:nvPr/>
        </p:nvSpPr>
        <p:spPr>
          <a:xfrm>
            <a:off x="367030" y="77926"/>
            <a:ext cx="8445500" cy="2000548"/>
          </a:xfrm>
          <a:prstGeom prst="rect">
            <a:avLst/>
          </a:prstGeom>
        </p:spPr>
        <p:txBody>
          <a:bodyPr wrap="square">
            <a:spAutoFit/>
          </a:bodyPr>
          <a:lstStyle/>
          <a:p>
            <a:pPr algn="just">
              <a:spcBef>
                <a:spcPct val="0"/>
              </a:spcBef>
            </a:pPr>
            <a:r>
              <a:rPr lang="el-GR" altLang="en-US" sz="2800" b="1" dirty="0"/>
              <a:t>Καλύτερα αποτελέσματα με την εντερική διατροφή</a:t>
            </a:r>
          </a:p>
          <a:p>
            <a:pPr algn="just">
              <a:spcBef>
                <a:spcPct val="0"/>
              </a:spcBef>
              <a:buFontTx/>
              <a:buChar char="-"/>
            </a:pPr>
            <a:r>
              <a:rPr lang="el-GR" altLang="en-US" dirty="0"/>
              <a:t> </a:t>
            </a:r>
            <a:r>
              <a:rPr lang="el-GR" altLang="en-US" sz="2400" dirty="0"/>
              <a:t>μείωση μικροβιακής μετάθεσης </a:t>
            </a:r>
          </a:p>
          <a:p>
            <a:pPr algn="just">
              <a:spcBef>
                <a:spcPct val="0"/>
              </a:spcBef>
              <a:buFontTx/>
              <a:buChar char="-"/>
            </a:pPr>
            <a:r>
              <a:rPr lang="el-GR" altLang="en-US" sz="2400" dirty="0"/>
              <a:t> βελτίωση στην αιματική εντερική ροή</a:t>
            </a:r>
          </a:p>
          <a:p>
            <a:pPr algn="just">
              <a:spcBef>
                <a:spcPct val="0"/>
              </a:spcBef>
              <a:buFontTx/>
              <a:buChar char="-"/>
            </a:pPr>
            <a:r>
              <a:rPr lang="el-GR" altLang="en-US" sz="2400" dirty="0"/>
              <a:t> διατήρηση</a:t>
            </a:r>
            <a:r>
              <a:rPr lang="en-US" altLang="en-US" sz="2400" dirty="0"/>
              <a:t> </a:t>
            </a:r>
            <a:r>
              <a:rPr lang="el-GR" altLang="en-US" sz="2400" dirty="0"/>
              <a:t>αρχιτεκτονικής εντερικού</a:t>
            </a:r>
            <a:r>
              <a:rPr lang="en-US" altLang="en-US" sz="2400" dirty="0"/>
              <a:t> </a:t>
            </a:r>
            <a:r>
              <a:rPr lang="el-GR" altLang="en-US" sz="2400" dirty="0"/>
              <a:t>βλεννογόνου</a:t>
            </a:r>
          </a:p>
          <a:p>
            <a:pPr algn="just">
              <a:spcBef>
                <a:spcPct val="0"/>
              </a:spcBef>
              <a:buFontTx/>
              <a:buChar char="-"/>
            </a:pPr>
            <a:r>
              <a:rPr lang="el-GR" altLang="en-US" sz="2400" dirty="0"/>
              <a:t> αποφυγή επιπλοκών παρεντερικής</a:t>
            </a:r>
          </a:p>
        </p:txBody>
      </p:sp>
      <p:pic>
        <p:nvPicPr>
          <p:cNvPr id="3" name="Picture 2">
            <a:extLst>
              <a:ext uri="{FF2B5EF4-FFF2-40B4-BE49-F238E27FC236}">
                <a16:creationId xmlns:a16="http://schemas.microsoft.com/office/drawing/2014/main" id="{BD508FCB-2B78-4271-BB20-1A8ED015D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565083"/>
            <a:ext cx="5859780" cy="41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624DB37E-CBBC-4C91-B620-F16D6AAC9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720" y="2608272"/>
            <a:ext cx="5745479" cy="41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E52D126-4C34-408F-A590-01C79A99430F}"/>
              </a:ext>
            </a:extLst>
          </p:cNvPr>
          <p:cNvSpPr/>
          <p:nvPr/>
        </p:nvSpPr>
        <p:spPr>
          <a:xfrm>
            <a:off x="8995410" y="434340"/>
            <a:ext cx="3145789" cy="1840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Marik PE et al. BMJ 2004</a:t>
            </a:r>
            <a:endParaRPr lang="en-GB" sz="2000" b="1" dirty="0"/>
          </a:p>
        </p:txBody>
      </p:sp>
    </p:spTree>
    <p:extLst>
      <p:ext uri="{BB962C8B-B14F-4D97-AF65-F5344CB8AC3E}">
        <p14:creationId xmlns:p14="http://schemas.microsoft.com/office/powerpoint/2010/main" val="4207419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E756DB-B685-4869-A5E2-D2E8A21D1AE1}"/>
              </a:ext>
            </a:extLst>
          </p:cNvPr>
          <p:cNvPicPr>
            <a:picLocks noChangeAspect="1"/>
          </p:cNvPicPr>
          <p:nvPr/>
        </p:nvPicPr>
        <p:blipFill>
          <a:blip r:embed="rId2"/>
          <a:stretch>
            <a:fillRect/>
          </a:stretch>
        </p:blipFill>
        <p:spPr>
          <a:xfrm>
            <a:off x="523874" y="419100"/>
            <a:ext cx="8631555" cy="4907280"/>
          </a:xfrm>
          <a:prstGeom prst="rect">
            <a:avLst/>
          </a:prstGeom>
        </p:spPr>
      </p:pic>
      <p:sp>
        <p:nvSpPr>
          <p:cNvPr id="3" name="Rectangle 2">
            <a:extLst>
              <a:ext uri="{FF2B5EF4-FFF2-40B4-BE49-F238E27FC236}">
                <a16:creationId xmlns:a16="http://schemas.microsoft.com/office/drawing/2014/main" id="{BA7C998D-514D-422F-BA28-AFDF285C6939}"/>
              </a:ext>
            </a:extLst>
          </p:cNvPr>
          <p:cNvSpPr/>
          <p:nvPr/>
        </p:nvSpPr>
        <p:spPr>
          <a:xfrm>
            <a:off x="4839651" y="5935920"/>
            <a:ext cx="6800850" cy="400110"/>
          </a:xfrm>
          <a:prstGeom prst="rect">
            <a:avLst/>
          </a:prstGeom>
        </p:spPr>
        <p:txBody>
          <a:bodyPr wrap="square">
            <a:spAutoFit/>
          </a:bodyPr>
          <a:lstStyle/>
          <a:p>
            <a:r>
              <a:rPr lang="en-GB" sz="2000" b="1" dirty="0" err="1"/>
              <a:t>Leppäniemi</a:t>
            </a:r>
            <a:r>
              <a:rPr lang="en-GB" sz="2000" b="1" dirty="0"/>
              <a:t> et al. World Journal of Emergency Surgery (2019) </a:t>
            </a:r>
          </a:p>
        </p:txBody>
      </p:sp>
    </p:spTree>
    <p:extLst>
      <p:ext uri="{BB962C8B-B14F-4D97-AF65-F5344CB8AC3E}">
        <p14:creationId xmlns:p14="http://schemas.microsoft.com/office/powerpoint/2010/main" val="3586989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1005-AB68-4C4E-8C7D-956DDBBB282E}"/>
              </a:ext>
            </a:extLst>
          </p:cNvPr>
          <p:cNvSpPr>
            <a:spLocks noGrp="1"/>
          </p:cNvSpPr>
          <p:nvPr>
            <p:ph type="title"/>
          </p:nvPr>
        </p:nvSpPr>
        <p:spPr/>
        <p:txBody>
          <a:bodyPr/>
          <a:lstStyle/>
          <a:p>
            <a:pPr algn="ctr"/>
            <a:r>
              <a:rPr lang="el-GR" dirty="0"/>
              <a:t>Επεμβατική αντιμετώπιση- </a:t>
            </a:r>
            <a:r>
              <a:rPr lang="en-US" dirty="0"/>
              <a:t>step up approach</a:t>
            </a:r>
            <a:endParaRPr lang="en-GB" dirty="0"/>
          </a:p>
        </p:txBody>
      </p:sp>
      <p:sp>
        <p:nvSpPr>
          <p:cNvPr id="3" name="Content Placeholder 2">
            <a:extLst>
              <a:ext uri="{FF2B5EF4-FFF2-40B4-BE49-F238E27FC236}">
                <a16:creationId xmlns:a16="http://schemas.microsoft.com/office/drawing/2014/main" id="{9C11A045-3E66-49E4-A962-4FF1DACFED17}"/>
              </a:ext>
            </a:extLst>
          </p:cNvPr>
          <p:cNvSpPr>
            <a:spLocks noGrp="1"/>
          </p:cNvSpPr>
          <p:nvPr>
            <p:ph idx="1"/>
          </p:nvPr>
        </p:nvSpPr>
        <p:spPr>
          <a:xfrm>
            <a:off x="838200" y="1825624"/>
            <a:ext cx="10515600" cy="4769485"/>
          </a:xfrm>
        </p:spPr>
        <p:txBody>
          <a:bodyPr>
            <a:normAutofit fontScale="92500" lnSpcReduction="10000"/>
          </a:bodyPr>
          <a:lstStyle/>
          <a:p>
            <a:r>
              <a:rPr lang="el-GR" b="1" dirty="0"/>
              <a:t>Ενδείξεις διαδερμικής και ενδοσκοπικής παροχέτευσης περιπαγκρεατικών συλλογών &gt; 4 εβδ</a:t>
            </a:r>
            <a:endParaRPr lang="en-US" b="1" dirty="0"/>
          </a:p>
          <a:p>
            <a:pPr marL="514350" indent="-514350">
              <a:buAutoNum type="arabicPeriod"/>
            </a:pPr>
            <a:r>
              <a:rPr lang="el-GR" dirty="0"/>
              <a:t>Κλινική επιδείνωση με σημεία ή ενδείξεις επιμολυσμένης νεκρωτικής παγκρεατίτιδας</a:t>
            </a:r>
          </a:p>
          <a:p>
            <a:pPr marL="514350" indent="-514350">
              <a:buAutoNum type="arabicPeriod"/>
            </a:pPr>
            <a:r>
              <a:rPr lang="el-GR" dirty="0"/>
              <a:t>Απόφραξη γαστρικής εξόδου</a:t>
            </a:r>
          </a:p>
          <a:p>
            <a:pPr marL="514350" indent="-514350">
              <a:buAutoNum type="arabicPeriod"/>
            </a:pPr>
            <a:r>
              <a:rPr lang="el-GR" dirty="0"/>
              <a:t>Απόφραξη χοληφόρων</a:t>
            </a:r>
          </a:p>
          <a:p>
            <a:pPr marL="514350" indent="-514350">
              <a:buAutoNum type="arabicPeriod"/>
            </a:pPr>
            <a:r>
              <a:rPr lang="el-GR" dirty="0"/>
              <a:t>Εντερική απόφραξη</a:t>
            </a:r>
          </a:p>
          <a:p>
            <a:pPr marL="514350" indent="-514350">
              <a:buAutoNum type="arabicPeriod"/>
            </a:pPr>
            <a:r>
              <a:rPr lang="el-GR" dirty="0"/>
              <a:t>Συμπτωματική ψευδοκύστη</a:t>
            </a:r>
          </a:p>
          <a:p>
            <a:pPr marL="514350" indent="-514350">
              <a:buAutoNum type="arabicPeriod"/>
            </a:pPr>
            <a:r>
              <a:rPr lang="en-US" dirty="0"/>
              <a:t>Disconnected duct syndrome                                            (grade 1C)</a:t>
            </a:r>
          </a:p>
          <a:p>
            <a:pPr marL="0" indent="0">
              <a:buNone/>
            </a:pPr>
            <a:r>
              <a:rPr lang="en-GB" dirty="0"/>
              <a:t>                                        </a:t>
            </a:r>
          </a:p>
          <a:p>
            <a:pPr marL="0" indent="0">
              <a:buNone/>
            </a:pPr>
            <a:r>
              <a:rPr lang="en-GB" dirty="0"/>
              <a:t>                            </a:t>
            </a:r>
          </a:p>
        </p:txBody>
      </p:sp>
      <p:sp>
        <p:nvSpPr>
          <p:cNvPr id="4" name="Rectangle 3">
            <a:extLst>
              <a:ext uri="{FF2B5EF4-FFF2-40B4-BE49-F238E27FC236}">
                <a16:creationId xmlns:a16="http://schemas.microsoft.com/office/drawing/2014/main" id="{B0001E4B-BA8C-4DEE-B659-4DA2C17BB562}"/>
              </a:ext>
            </a:extLst>
          </p:cNvPr>
          <p:cNvSpPr/>
          <p:nvPr/>
        </p:nvSpPr>
        <p:spPr>
          <a:xfrm>
            <a:off x="4999671" y="6092765"/>
            <a:ext cx="6800850" cy="400110"/>
          </a:xfrm>
          <a:prstGeom prst="rect">
            <a:avLst/>
          </a:prstGeom>
        </p:spPr>
        <p:txBody>
          <a:bodyPr wrap="square">
            <a:spAutoFit/>
          </a:bodyPr>
          <a:lstStyle/>
          <a:p>
            <a:r>
              <a:rPr lang="en-GB" sz="2000" b="1" dirty="0" err="1"/>
              <a:t>Leppäniemi</a:t>
            </a:r>
            <a:r>
              <a:rPr lang="en-GB" sz="2000" b="1" dirty="0"/>
              <a:t> et al. World Journal of Emergency Surgery (2019) </a:t>
            </a:r>
          </a:p>
        </p:txBody>
      </p:sp>
    </p:spTree>
    <p:extLst>
      <p:ext uri="{BB962C8B-B14F-4D97-AF65-F5344CB8AC3E}">
        <p14:creationId xmlns:p14="http://schemas.microsoft.com/office/powerpoint/2010/main" val="2588450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3F6C-FE9F-4EF8-BE91-BD27D1DD223D}"/>
              </a:ext>
            </a:extLst>
          </p:cNvPr>
          <p:cNvSpPr>
            <a:spLocks noGrp="1"/>
          </p:cNvSpPr>
          <p:nvPr>
            <p:ph type="title"/>
          </p:nvPr>
        </p:nvSpPr>
        <p:spPr/>
        <p:txBody>
          <a:bodyPr/>
          <a:lstStyle/>
          <a:p>
            <a:r>
              <a:rPr lang="el-GR" dirty="0"/>
              <a:t>Επεμβατική αντιμετώπιση- </a:t>
            </a:r>
            <a:r>
              <a:rPr lang="en-US" dirty="0"/>
              <a:t>step up approach</a:t>
            </a:r>
            <a:endParaRPr lang="en-GB" dirty="0"/>
          </a:p>
        </p:txBody>
      </p:sp>
      <p:sp>
        <p:nvSpPr>
          <p:cNvPr id="3" name="Content Placeholder 2">
            <a:extLst>
              <a:ext uri="{FF2B5EF4-FFF2-40B4-BE49-F238E27FC236}">
                <a16:creationId xmlns:a16="http://schemas.microsoft.com/office/drawing/2014/main" id="{0FECF962-662F-4DA9-BE09-06DB88EAC79E}"/>
              </a:ext>
            </a:extLst>
          </p:cNvPr>
          <p:cNvSpPr>
            <a:spLocks noGrp="1"/>
          </p:cNvSpPr>
          <p:nvPr>
            <p:ph idx="1"/>
          </p:nvPr>
        </p:nvSpPr>
        <p:spPr/>
        <p:txBody>
          <a:bodyPr>
            <a:normAutofit/>
          </a:bodyPr>
          <a:lstStyle/>
          <a:p>
            <a:r>
              <a:rPr lang="el-GR" b="1" dirty="0"/>
              <a:t>Χειρουργική αντιμετώπιση: </a:t>
            </a:r>
            <a:r>
              <a:rPr lang="el-GR" dirty="0"/>
              <a:t>Αναβολή για περισσότερο απο 4 εβδ. μειώνει πολύ τη θνητότητα</a:t>
            </a:r>
            <a:endParaRPr lang="el-GR" b="1" dirty="0"/>
          </a:p>
          <a:p>
            <a:pPr marL="0" indent="0">
              <a:buNone/>
            </a:pPr>
            <a:endParaRPr lang="el-GR" dirty="0"/>
          </a:p>
          <a:p>
            <a:pPr marL="514350" indent="-514350">
              <a:buAutoNum type="arabicPeriod"/>
            </a:pPr>
            <a:r>
              <a:rPr lang="el-GR" dirty="0"/>
              <a:t>Ως συνέχεια των ενδοσκοπικών και διαδερμικών μεθόδων με τις ίδιες ενδείξεις ( αποτυχία)</a:t>
            </a:r>
          </a:p>
          <a:p>
            <a:pPr marL="514350" indent="-514350">
              <a:buAutoNum type="arabicPeriod"/>
            </a:pPr>
            <a:r>
              <a:rPr lang="el-GR" dirty="0"/>
              <a:t>Σύνδρομο διαμερίσματος- λαπαροστομία</a:t>
            </a:r>
          </a:p>
          <a:p>
            <a:pPr marL="514350" indent="-514350">
              <a:buAutoNum type="arabicPeriod"/>
            </a:pPr>
            <a:r>
              <a:rPr lang="el-GR" dirty="0"/>
              <a:t>Αιμορραγία ( επί αποτυχίας ενδαγγειακών μεθόδων)</a:t>
            </a:r>
          </a:p>
          <a:p>
            <a:pPr marL="514350" indent="-514350">
              <a:buAutoNum type="arabicPeriod"/>
            </a:pPr>
            <a:r>
              <a:rPr lang="el-GR" dirty="0"/>
              <a:t>Εντερική ισχαιμία και νεκρωτική χολοκυστίτιδα</a:t>
            </a:r>
          </a:p>
          <a:p>
            <a:pPr marL="514350" indent="-514350">
              <a:buAutoNum type="arabicPeriod"/>
            </a:pPr>
            <a:r>
              <a:rPr lang="el-GR" dirty="0"/>
              <a:t>Εντερικά συρίγγια εκτεινόμενα στις περιπαγκρεατικές συλλογές</a:t>
            </a:r>
            <a:endParaRPr lang="en-GB" dirty="0"/>
          </a:p>
        </p:txBody>
      </p:sp>
      <p:sp>
        <p:nvSpPr>
          <p:cNvPr id="6" name="Rectangle 5">
            <a:extLst>
              <a:ext uri="{FF2B5EF4-FFF2-40B4-BE49-F238E27FC236}">
                <a16:creationId xmlns:a16="http://schemas.microsoft.com/office/drawing/2014/main" id="{93C51C46-5BAA-4871-A01E-013C347F5593}"/>
              </a:ext>
            </a:extLst>
          </p:cNvPr>
          <p:cNvSpPr/>
          <p:nvPr/>
        </p:nvSpPr>
        <p:spPr>
          <a:xfrm>
            <a:off x="4782501" y="6038790"/>
            <a:ext cx="6800850" cy="400110"/>
          </a:xfrm>
          <a:prstGeom prst="rect">
            <a:avLst/>
          </a:prstGeom>
        </p:spPr>
        <p:txBody>
          <a:bodyPr wrap="square">
            <a:spAutoFit/>
          </a:bodyPr>
          <a:lstStyle/>
          <a:p>
            <a:r>
              <a:rPr lang="en-GB" sz="2000" b="1" dirty="0" err="1"/>
              <a:t>Leppäniemi</a:t>
            </a:r>
            <a:r>
              <a:rPr lang="en-GB" sz="2000" b="1" dirty="0"/>
              <a:t> et al. World Journal of Emergency Surgery (2019) </a:t>
            </a:r>
          </a:p>
        </p:txBody>
      </p:sp>
    </p:spTree>
    <p:extLst>
      <p:ext uri="{BB962C8B-B14F-4D97-AF65-F5344CB8AC3E}">
        <p14:creationId xmlns:p14="http://schemas.microsoft.com/office/powerpoint/2010/main" val="4217375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0395-2DBB-4B3A-843B-B7B5F7C7D6E8}"/>
              </a:ext>
            </a:extLst>
          </p:cNvPr>
          <p:cNvSpPr>
            <a:spLocks noGrp="1"/>
          </p:cNvSpPr>
          <p:nvPr>
            <p:ph type="title"/>
          </p:nvPr>
        </p:nvSpPr>
        <p:spPr/>
        <p:txBody>
          <a:bodyPr/>
          <a:lstStyle/>
          <a:p>
            <a:pPr algn="ctr"/>
            <a:r>
              <a:rPr lang="el-GR" b="1" dirty="0"/>
              <a:t>Επεμβατική αντιμετώπιση</a:t>
            </a:r>
            <a:endParaRPr lang="en-GB" b="1" dirty="0"/>
          </a:p>
        </p:txBody>
      </p:sp>
      <p:sp>
        <p:nvSpPr>
          <p:cNvPr id="3" name="Content Placeholder 2">
            <a:extLst>
              <a:ext uri="{FF2B5EF4-FFF2-40B4-BE49-F238E27FC236}">
                <a16:creationId xmlns:a16="http://schemas.microsoft.com/office/drawing/2014/main" id="{DDABB4C0-44F2-4D60-BCB3-859A42D19913}"/>
              </a:ext>
            </a:extLst>
          </p:cNvPr>
          <p:cNvSpPr>
            <a:spLocks noGrp="1"/>
          </p:cNvSpPr>
          <p:nvPr>
            <p:ph idx="1"/>
          </p:nvPr>
        </p:nvSpPr>
        <p:spPr/>
        <p:txBody>
          <a:bodyPr/>
          <a:lstStyle/>
          <a:p>
            <a:r>
              <a:rPr lang="el-GR" dirty="0"/>
              <a:t>Ελάχιστα επεμβατικές μέθοδοι όπως διαγαστρική ενδοσκοπική νεκροσεκτομή ή </a:t>
            </a:r>
            <a:r>
              <a:rPr lang="en-US" dirty="0"/>
              <a:t>VARD (video assisted retroperitoneal debridement) </a:t>
            </a:r>
            <a:r>
              <a:rPr lang="el-GR" dirty="0"/>
              <a:t>έχουν σαν αποτέλεσμα μικρότερα ποσοστά οργανικής ανεπάρκειας αλλά πιθανά απαιτούν περισσότερες παρεμβάσεις</a:t>
            </a:r>
          </a:p>
          <a:p>
            <a:endParaRPr lang="el-GR" dirty="0"/>
          </a:p>
          <a:p>
            <a:r>
              <a:rPr lang="el-GR" dirty="0"/>
              <a:t>Ανεπαρκή αποτελέσματα όσον αφορά την θνητότητα συγκρίνοντας την ανοιχτή χειρουργική με τις ελάχιστα επεμβατικές τεχνικές</a:t>
            </a:r>
            <a:endParaRPr lang="en-GB" dirty="0"/>
          </a:p>
        </p:txBody>
      </p:sp>
      <p:sp>
        <p:nvSpPr>
          <p:cNvPr id="6" name="Rectangle 5">
            <a:extLst>
              <a:ext uri="{FF2B5EF4-FFF2-40B4-BE49-F238E27FC236}">
                <a16:creationId xmlns:a16="http://schemas.microsoft.com/office/drawing/2014/main" id="{72F09346-FD2F-4931-B422-27FEE4D1C82D}"/>
              </a:ext>
            </a:extLst>
          </p:cNvPr>
          <p:cNvSpPr/>
          <p:nvPr/>
        </p:nvSpPr>
        <p:spPr>
          <a:xfrm>
            <a:off x="4782501" y="6038790"/>
            <a:ext cx="6800850" cy="400110"/>
          </a:xfrm>
          <a:prstGeom prst="rect">
            <a:avLst/>
          </a:prstGeom>
        </p:spPr>
        <p:txBody>
          <a:bodyPr wrap="square">
            <a:spAutoFit/>
          </a:bodyPr>
          <a:lstStyle/>
          <a:p>
            <a:r>
              <a:rPr lang="en-GB" sz="2000" b="1" dirty="0" err="1"/>
              <a:t>Leppäniemi</a:t>
            </a:r>
            <a:r>
              <a:rPr lang="en-GB" sz="2000" b="1" dirty="0"/>
              <a:t> et al. World Journal of Emergency Surgery (2019) </a:t>
            </a:r>
          </a:p>
        </p:txBody>
      </p:sp>
    </p:spTree>
    <p:extLst>
      <p:ext uri="{BB962C8B-B14F-4D97-AF65-F5344CB8AC3E}">
        <p14:creationId xmlns:p14="http://schemas.microsoft.com/office/powerpoint/2010/main" val="1054253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B2A1-0B03-432D-A9A7-2123B3E0BBEF}"/>
              </a:ext>
            </a:extLst>
          </p:cNvPr>
          <p:cNvSpPr>
            <a:spLocks noGrp="1"/>
          </p:cNvSpPr>
          <p:nvPr>
            <p:ph type="title"/>
          </p:nvPr>
        </p:nvSpPr>
        <p:spPr/>
        <p:txBody>
          <a:bodyPr/>
          <a:lstStyle/>
          <a:p>
            <a:pPr algn="ctr"/>
            <a:r>
              <a:rPr lang="el-GR" b="1" dirty="0"/>
              <a:t>Χειρουργική αντιμετώπιση</a:t>
            </a:r>
            <a:endParaRPr lang="en-GB" dirty="0"/>
          </a:p>
        </p:txBody>
      </p:sp>
      <p:sp>
        <p:nvSpPr>
          <p:cNvPr id="3" name="Content Placeholder 2">
            <a:extLst>
              <a:ext uri="{FF2B5EF4-FFF2-40B4-BE49-F238E27FC236}">
                <a16:creationId xmlns:a16="http://schemas.microsoft.com/office/drawing/2014/main" id="{721859FD-81C5-4AD3-ACED-2868C6D8624D}"/>
              </a:ext>
            </a:extLst>
          </p:cNvPr>
          <p:cNvSpPr>
            <a:spLocks noGrp="1"/>
          </p:cNvSpPr>
          <p:nvPr>
            <p:ph idx="1"/>
          </p:nvPr>
        </p:nvSpPr>
        <p:spPr/>
        <p:txBody>
          <a:bodyPr/>
          <a:lstStyle/>
          <a:p>
            <a:pPr>
              <a:buFont typeface="Wingdings" panose="05000000000000000000" pitchFamily="2" charset="2"/>
              <a:buChar char="Ø"/>
            </a:pPr>
            <a:r>
              <a:rPr lang="el-GR" dirty="0"/>
              <a:t> </a:t>
            </a:r>
            <a:r>
              <a:rPr lang="el-GR" sz="3200" b="1" dirty="0"/>
              <a:t>Ψευδοκύστη παγκρέατος: αντιμετώπιση</a:t>
            </a:r>
          </a:p>
          <a:p>
            <a:pPr marL="0" indent="0">
              <a:buNone/>
            </a:pPr>
            <a:endParaRPr lang="el-GR" sz="3200" b="1" dirty="0"/>
          </a:p>
          <a:p>
            <a:r>
              <a:rPr lang="el-GR" dirty="0"/>
              <a:t>Διαγαστρική ενδοσκοπική παροχέτευση</a:t>
            </a:r>
          </a:p>
          <a:p>
            <a:r>
              <a:rPr lang="el-GR" dirty="0"/>
              <a:t>Χειρουργική γαστροκυστοστομία</a:t>
            </a:r>
          </a:p>
          <a:p>
            <a:r>
              <a:rPr lang="el-GR" dirty="0"/>
              <a:t>Χειρουργική Roux en Y νηστιδοκυστοστομία</a:t>
            </a:r>
          </a:p>
          <a:p>
            <a:endParaRPr lang="el-GR" dirty="0"/>
          </a:p>
          <a:p>
            <a:pPr>
              <a:buFont typeface="Wingdings" panose="05000000000000000000" pitchFamily="2" charset="2"/>
              <a:buChar char="q"/>
            </a:pPr>
            <a:r>
              <a:rPr lang="el-GR" dirty="0"/>
              <a:t> Συμπτωματική </a:t>
            </a:r>
          </a:p>
          <a:p>
            <a:pPr>
              <a:buFont typeface="Wingdings" panose="05000000000000000000" pitchFamily="2" charset="2"/>
              <a:buChar char="q"/>
            </a:pPr>
            <a:r>
              <a:rPr lang="el-GR" dirty="0"/>
              <a:t> &gt; 6 εκ μικρές πιθανότητες απορρόφησης</a:t>
            </a:r>
          </a:p>
          <a:p>
            <a:endParaRPr lang="en-GB" dirty="0"/>
          </a:p>
        </p:txBody>
      </p:sp>
    </p:spTree>
    <p:extLst>
      <p:ext uri="{BB962C8B-B14F-4D97-AF65-F5344CB8AC3E}">
        <p14:creationId xmlns:p14="http://schemas.microsoft.com/office/powerpoint/2010/main" val="3817226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3EA2-4FDD-4DCE-9970-940FB30E7D7B}"/>
              </a:ext>
            </a:extLst>
          </p:cNvPr>
          <p:cNvSpPr>
            <a:spLocks noGrp="1"/>
          </p:cNvSpPr>
          <p:nvPr>
            <p:ph type="title"/>
          </p:nvPr>
        </p:nvSpPr>
        <p:spPr/>
        <p:txBody>
          <a:bodyPr/>
          <a:lstStyle/>
          <a:p>
            <a:pPr algn="ctr"/>
            <a:r>
              <a:rPr lang="el-GR" b="1" dirty="0"/>
              <a:t>Χειρουργική αντιμετώπιση</a:t>
            </a:r>
            <a:endParaRPr lang="en-GB" dirty="0"/>
          </a:p>
        </p:txBody>
      </p:sp>
      <p:sp>
        <p:nvSpPr>
          <p:cNvPr id="3" name="Content Placeholder 2">
            <a:extLst>
              <a:ext uri="{FF2B5EF4-FFF2-40B4-BE49-F238E27FC236}">
                <a16:creationId xmlns:a16="http://schemas.microsoft.com/office/drawing/2014/main" id="{2A53DC41-A7CF-4CB2-BE5E-9961408EC20F}"/>
              </a:ext>
            </a:extLst>
          </p:cNvPr>
          <p:cNvSpPr>
            <a:spLocks noGrp="1"/>
          </p:cNvSpPr>
          <p:nvPr>
            <p:ph idx="1"/>
          </p:nvPr>
        </p:nvSpPr>
        <p:spPr/>
        <p:txBody>
          <a:bodyPr/>
          <a:lstStyle/>
          <a:p>
            <a:r>
              <a:rPr lang="el-GR" dirty="0"/>
              <a:t>Χρόνος χολοκυστεκτομής: </a:t>
            </a:r>
          </a:p>
          <a:p>
            <a:pPr marL="514350" indent="-514350">
              <a:buAutoNum type="arabicPeriod"/>
            </a:pPr>
            <a:r>
              <a:rPr lang="el-GR" dirty="0"/>
              <a:t>Σε ήπια οιδηματώδη παγκρεατίτιδα στην ίδια νοσηλεία</a:t>
            </a:r>
          </a:p>
          <a:p>
            <a:pPr marL="514350" indent="-514350">
              <a:buAutoNum type="arabicPeriod"/>
            </a:pPr>
            <a:endParaRPr lang="el-GR" dirty="0"/>
          </a:p>
          <a:p>
            <a:pPr marL="514350" indent="-514350">
              <a:buAutoNum type="arabicPeriod"/>
            </a:pPr>
            <a:r>
              <a:rPr lang="el-GR" dirty="0"/>
              <a:t>Σε οξεία νεκρωτική παγκρεατίτιδα όταν υποχωρήσουν ή σταθεροποιηθούν οι συλλογές</a:t>
            </a:r>
          </a:p>
          <a:p>
            <a:pPr marL="514350" indent="-514350">
              <a:buAutoNum type="arabicPeriod"/>
            </a:pPr>
            <a:endParaRPr lang="el-GR" dirty="0"/>
          </a:p>
          <a:p>
            <a:pPr marL="514350" indent="-514350">
              <a:buAutoNum type="arabicPeriod"/>
            </a:pPr>
            <a:r>
              <a:rPr lang="el-GR" dirty="0"/>
              <a:t>Σε ασθενείς που δεν μπορούν να υποβληθούν σε χολοκυστεκτομή η </a:t>
            </a:r>
            <a:r>
              <a:rPr lang="en-US" dirty="0"/>
              <a:t>ERCP </a:t>
            </a:r>
            <a:r>
              <a:rPr lang="el-GR" dirty="0"/>
              <a:t>και σφιγκτηροτομή αποτελεί ικανοποιητική λύση</a:t>
            </a:r>
            <a:endParaRPr lang="en-GB" dirty="0"/>
          </a:p>
        </p:txBody>
      </p:sp>
      <p:sp>
        <p:nvSpPr>
          <p:cNvPr id="4" name="Rectangle 3">
            <a:extLst>
              <a:ext uri="{FF2B5EF4-FFF2-40B4-BE49-F238E27FC236}">
                <a16:creationId xmlns:a16="http://schemas.microsoft.com/office/drawing/2014/main" id="{4EA3C61F-8402-41BE-8D42-083B167A0E44}"/>
              </a:ext>
            </a:extLst>
          </p:cNvPr>
          <p:cNvSpPr/>
          <p:nvPr/>
        </p:nvSpPr>
        <p:spPr>
          <a:xfrm>
            <a:off x="4782501" y="6038790"/>
            <a:ext cx="6800850" cy="400110"/>
          </a:xfrm>
          <a:prstGeom prst="rect">
            <a:avLst/>
          </a:prstGeom>
        </p:spPr>
        <p:txBody>
          <a:bodyPr wrap="square">
            <a:spAutoFit/>
          </a:bodyPr>
          <a:lstStyle/>
          <a:p>
            <a:r>
              <a:rPr lang="en-GB" sz="2000" b="1" dirty="0" err="1"/>
              <a:t>Leppäniemi</a:t>
            </a:r>
            <a:r>
              <a:rPr lang="en-GB" sz="2000" b="1" dirty="0"/>
              <a:t> et al. World Journal of Emergency Surgery (2019) </a:t>
            </a:r>
          </a:p>
        </p:txBody>
      </p:sp>
    </p:spTree>
    <p:extLst>
      <p:ext uri="{BB962C8B-B14F-4D97-AF65-F5344CB8AC3E}">
        <p14:creationId xmlns:p14="http://schemas.microsoft.com/office/powerpoint/2010/main" val="4035258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5712813-CBFF-4AA8-BD11-24CC74B73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81100"/>
            <a:ext cx="38004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2E40912A-EC5B-471F-94EA-F46CD4DA5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871" y="1181100"/>
            <a:ext cx="564356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199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1A2340-35F9-4241-9F3C-EF11BBC49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7" y="1785938"/>
            <a:ext cx="87852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81C7B64-FA74-4CD8-BB4F-A09DF50F69F6}"/>
              </a:ext>
            </a:extLst>
          </p:cNvPr>
          <p:cNvSpPr/>
          <p:nvPr/>
        </p:nvSpPr>
        <p:spPr>
          <a:xfrm>
            <a:off x="3701415" y="377190"/>
            <a:ext cx="47891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Λαπαροστομία</a:t>
            </a:r>
            <a:r>
              <a:rPr lang="el-GR" dirty="0"/>
              <a:t> </a:t>
            </a:r>
            <a:endParaRPr lang="en-GB" dirty="0"/>
          </a:p>
        </p:txBody>
      </p:sp>
    </p:spTree>
    <p:extLst>
      <p:ext uri="{BB962C8B-B14F-4D97-AF65-F5344CB8AC3E}">
        <p14:creationId xmlns:p14="http://schemas.microsoft.com/office/powerpoint/2010/main" val="2418573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C327072A-42FD-4BA8-83AD-AC61F7DB476A}"/>
              </a:ext>
            </a:extLst>
          </p:cNvPr>
          <p:cNvSpPr txBox="1">
            <a:spLocks noChangeArrowheads="1"/>
          </p:cNvSpPr>
          <p:nvPr/>
        </p:nvSpPr>
        <p:spPr bwMode="auto">
          <a:xfrm>
            <a:off x="1847851" y="285751"/>
            <a:ext cx="8424863" cy="6309420"/>
          </a:xfrm>
          <a:prstGeom prst="rect">
            <a:avLst/>
          </a:prstGeom>
          <a:noFill/>
          <a:ln w="9525">
            <a:noFill/>
            <a:miter lim="800000"/>
            <a:headEnd/>
            <a:tailEnd/>
          </a:ln>
        </p:spPr>
        <p:txBody>
          <a:bodyPr>
            <a:spAutoFit/>
          </a:bodyPr>
          <a:lstStyle/>
          <a:p>
            <a:pPr algn="ctr" eaLnBrk="1" hangingPunct="1">
              <a:defRPr/>
            </a:pPr>
            <a:r>
              <a:rPr lang="el-GR" sz="4800" b="1" dirty="0">
                <a:latin typeface="Calibri" pitchFamily="34" charset="0"/>
              </a:rPr>
              <a:t>Συμπερασματικά </a:t>
            </a:r>
          </a:p>
          <a:p>
            <a:pPr algn="ctr" eaLnBrk="1" hangingPunct="1">
              <a:defRPr/>
            </a:pPr>
            <a:endParaRPr lang="el-GR" sz="4800" b="1" dirty="0">
              <a:latin typeface="Calibri" pitchFamily="34" charset="0"/>
            </a:endParaRPr>
          </a:p>
          <a:p>
            <a:pPr marL="354013" indent="-354013">
              <a:buFont typeface="Wingdings" pitchFamily="2" charset="2"/>
              <a:buChar char="Ø"/>
              <a:defRPr/>
            </a:pPr>
            <a:r>
              <a:rPr lang="el-GR" dirty="0">
                <a:latin typeface="Calibri" pitchFamily="34" charset="0"/>
              </a:rPr>
              <a:t> </a:t>
            </a:r>
            <a:r>
              <a:rPr lang="el-GR" sz="2200" dirty="0">
                <a:latin typeface="Calibri" pitchFamily="34" charset="0"/>
              </a:rPr>
              <a:t>Κάθε ασθενής με οξεία παγκρεατίτιδα πρέπει να εισαχθεί στο νοσοκομείο δεδομένου ότι η κλινική του κατάσταση μπορεί να επιδεινωθεί ταχύτατα.</a:t>
            </a:r>
          </a:p>
          <a:p>
            <a:pPr marL="354013" indent="-354013">
              <a:buFont typeface="Wingdings" pitchFamily="2" charset="2"/>
              <a:buChar char="Ø"/>
              <a:defRPr/>
            </a:pPr>
            <a:endParaRPr lang="el-GR" sz="2200" dirty="0">
              <a:latin typeface="Calibri" pitchFamily="34" charset="0"/>
            </a:endParaRPr>
          </a:p>
          <a:p>
            <a:pPr marL="354013" indent="-354013">
              <a:buFont typeface="Wingdings" pitchFamily="2" charset="2"/>
              <a:buChar char="Ø"/>
              <a:defRPr/>
            </a:pPr>
            <a:r>
              <a:rPr lang="el-GR" sz="2200" dirty="0">
                <a:latin typeface="Calibri" pitchFamily="34" charset="0"/>
              </a:rPr>
              <a:t> Βασικός ο διαχωρισμός μεταξύ ήπιας οιδηματώδους και οξείας νεκρωτικής παγκρεατίτιδας</a:t>
            </a:r>
          </a:p>
          <a:p>
            <a:pPr marL="354013" indent="-354013">
              <a:buFont typeface="Wingdings" pitchFamily="2" charset="2"/>
              <a:buChar char="Ø"/>
              <a:defRPr/>
            </a:pPr>
            <a:endParaRPr lang="el-GR" sz="2200" dirty="0">
              <a:latin typeface="Calibri" pitchFamily="34" charset="0"/>
            </a:endParaRPr>
          </a:p>
          <a:p>
            <a:pPr marL="354013" indent="-354013">
              <a:buFont typeface="Wingdings" pitchFamily="2" charset="2"/>
              <a:buChar char="Ø"/>
              <a:defRPr/>
            </a:pPr>
            <a:r>
              <a:rPr lang="el-GR" sz="2200" dirty="0">
                <a:latin typeface="Calibri" pitchFamily="34" charset="0"/>
              </a:rPr>
              <a:t> Ασθενείς με οιδηματώδη παγκρεατίτιδα μπορούν να νοσηλευθούν στον θάλαμο νοσηλείας, ενώ σε περιπτώσεις νεκρωτικής παγκρεατίτιδας απαιτείται νοσηλεία σε μονάδα εντατικής θεραπείας.</a:t>
            </a:r>
          </a:p>
          <a:p>
            <a:pPr marL="354013" indent="-354013">
              <a:buFont typeface="Wingdings" pitchFamily="2" charset="2"/>
              <a:buChar char="Ø"/>
              <a:defRPr/>
            </a:pPr>
            <a:endParaRPr lang="el-GR" sz="2200" dirty="0">
              <a:latin typeface="Calibri" pitchFamily="34" charset="0"/>
            </a:endParaRPr>
          </a:p>
          <a:p>
            <a:pPr marL="354013" indent="-354013">
              <a:buFont typeface="Wingdings" pitchFamily="2" charset="2"/>
              <a:buChar char="Ø"/>
              <a:defRPr/>
            </a:pPr>
            <a:r>
              <a:rPr lang="el-GR" sz="2200" dirty="0">
                <a:latin typeface="Calibri" pitchFamily="34" charset="0"/>
              </a:rPr>
              <a:t> Η θεραπεία είναι κατ΄εξοχήν συντηρητική με την χειρουργική να έχει συγκεκριμένες ενδείξεις.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69F8-C232-43B9-A6C6-351450AA48EB}"/>
              </a:ext>
            </a:extLst>
          </p:cNvPr>
          <p:cNvSpPr>
            <a:spLocks noGrp="1"/>
          </p:cNvSpPr>
          <p:nvPr>
            <p:ph type="title"/>
          </p:nvPr>
        </p:nvSpPr>
        <p:spPr/>
        <p:txBody>
          <a:bodyPr/>
          <a:lstStyle/>
          <a:p>
            <a:pPr algn="ctr"/>
            <a:r>
              <a:rPr lang="el-GR" dirty="0"/>
              <a:t>Ορισμός έναρξης οξείας παγκρεατίτιδας</a:t>
            </a:r>
            <a:endParaRPr lang="en-GB" dirty="0"/>
          </a:p>
        </p:txBody>
      </p:sp>
      <p:sp>
        <p:nvSpPr>
          <p:cNvPr id="3" name="Content Placeholder 2">
            <a:extLst>
              <a:ext uri="{FF2B5EF4-FFF2-40B4-BE49-F238E27FC236}">
                <a16:creationId xmlns:a16="http://schemas.microsoft.com/office/drawing/2014/main" id="{214B7260-9526-4388-8D9E-FE79C13E519D}"/>
              </a:ext>
            </a:extLst>
          </p:cNvPr>
          <p:cNvSpPr>
            <a:spLocks noGrp="1"/>
          </p:cNvSpPr>
          <p:nvPr>
            <p:ph idx="1"/>
          </p:nvPr>
        </p:nvSpPr>
        <p:spPr/>
        <p:txBody>
          <a:bodyPr/>
          <a:lstStyle/>
          <a:p>
            <a:endParaRPr lang="el-GR" dirty="0"/>
          </a:p>
          <a:p>
            <a:pPr>
              <a:buFont typeface="Wingdings" panose="05000000000000000000" pitchFamily="2" charset="2"/>
              <a:buChar char="Ø"/>
            </a:pPr>
            <a:r>
              <a:rPr lang="en-US" dirty="0"/>
              <a:t> </a:t>
            </a:r>
            <a:r>
              <a:rPr lang="el-GR" dirty="0"/>
              <a:t>Αναθεωρημένα κριτήρια </a:t>
            </a:r>
            <a:r>
              <a:rPr lang="en-US" dirty="0"/>
              <a:t>Atlanta</a:t>
            </a:r>
          </a:p>
          <a:p>
            <a:pPr marL="0" indent="0">
              <a:buNone/>
            </a:pPr>
            <a:endParaRPr lang="el-GR" dirty="0"/>
          </a:p>
          <a:p>
            <a:r>
              <a:rPr lang="el-GR" dirty="0"/>
              <a:t>Ορίζεται ως ο χρόνος έναρξης του κοιλιακού άλγους και όχι όταν εμφανίζεται ο ασθενής στο νοσοκομείο</a:t>
            </a:r>
            <a:endParaRPr lang="en-GB" dirty="0"/>
          </a:p>
        </p:txBody>
      </p:sp>
    </p:spTree>
    <p:extLst>
      <p:ext uri="{BB962C8B-B14F-4D97-AF65-F5344CB8AC3E}">
        <p14:creationId xmlns:p14="http://schemas.microsoft.com/office/powerpoint/2010/main" val="1008585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A3C7-5069-4DA0-99B3-4DA1B9CF4194}"/>
              </a:ext>
            </a:extLst>
          </p:cNvPr>
          <p:cNvSpPr>
            <a:spLocks noGrp="1"/>
          </p:cNvSpPr>
          <p:nvPr>
            <p:ph type="title"/>
          </p:nvPr>
        </p:nvSpPr>
        <p:spPr/>
        <p:txBody>
          <a:bodyPr/>
          <a:lstStyle/>
          <a:p>
            <a:pPr algn="ctr"/>
            <a:r>
              <a:rPr lang="el-GR" b="1" dirty="0"/>
              <a:t>Χρόνια παγκρεατίτιδα</a:t>
            </a:r>
            <a:endParaRPr lang="en-GB" b="1" dirty="0"/>
          </a:p>
        </p:txBody>
      </p:sp>
      <p:sp>
        <p:nvSpPr>
          <p:cNvPr id="3" name="Content Placeholder 2">
            <a:extLst>
              <a:ext uri="{FF2B5EF4-FFF2-40B4-BE49-F238E27FC236}">
                <a16:creationId xmlns:a16="http://schemas.microsoft.com/office/drawing/2014/main" id="{ADA94C88-1416-4FF5-9909-C96BDC32AC7F}"/>
              </a:ext>
            </a:extLst>
          </p:cNvPr>
          <p:cNvSpPr>
            <a:spLocks noGrp="1"/>
          </p:cNvSpPr>
          <p:nvPr>
            <p:ph idx="1"/>
          </p:nvPr>
        </p:nvSpPr>
        <p:spPr/>
        <p:txBody>
          <a:bodyPr/>
          <a:lstStyle/>
          <a:p>
            <a:r>
              <a:rPr lang="el-GR" dirty="0"/>
              <a:t>Συνεχόμενη χρόνια φλεγμονώδης νόσος του παγκρέατος , που χαρακτηρίζεται από μη αναστρέψιμες ιστολογικές αλλοιώσεις του οργάνου</a:t>
            </a:r>
          </a:p>
          <a:p>
            <a:endParaRPr lang="el-GR" dirty="0"/>
          </a:p>
          <a:p>
            <a:r>
              <a:rPr lang="el-GR" dirty="0"/>
              <a:t>Στην τυπική της μορφή παρουσιάζεται με χρόνιο κοιλιακό άλγος και / ή μόνιμη διαταραχή της λειτουργικότητας του.</a:t>
            </a:r>
          </a:p>
          <a:p>
            <a:endParaRPr lang="el-GR" dirty="0"/>
          </a:p>
          <a:p>
            <a:r>
              <a:rPr lang="el-GR" dirty="0"/>
              <a:t>Επίπτωση: 0,04- 5%</a:t>
            </a:r>
            <a:endParaRPr lang="en-GB" dirty="0"/>
          </a:p>
        </p:txBody>
      </p:sp>
    </p:spTree>
    <p:extLst>
      <p:ext uri="{BB962C8B-B14F-4D97-AF65-F5344CB8AC3E}">
        <p14:creationId xmlns:p14="http://schemas.microsoft.com/office/powerpoint/2010/main" val="2026042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171" y="2579783"/>
            <a:ext cx="7419659" cy="352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l-GR" dirty="0">
                <a:solidFill>
                  <a:schemeClr val="accent3"/>
                </a:solidFill>
              </a:rPr>
              <a:t>Ταξινόμηση</a:t>
            </a:r>
            <a:r>
              <a:rPr lang="el-GR" dirty="0"/>
              <a:t> </a:t>
            </a:r>
          </a:p>
        </p:txBody>
      </p:sp>
      <p:sp>
        <p:nvSpPr>
          <p:cNvPr id="7" name="Content Placeholder 6"/>
          <p:cNvSpPr>
            <a:spLocks noGrp="1"/>
          </p:cNvSpPr>
          <p:nvPr>
            <p:ph idx="1"/>
          </p:nvPr>
        </p:nvSpPr>
        <p:spPr>
          <a:xfrm>
            <a:off x="2209393" y="2449135"/>
            <a:ext cx="7773216" cy="4114800"/>
          </a:xfrm>
        </p:spPr>
        <p:txBody>
          <a:bodyPr/>
          <a:lstStyle/>
          <a:p>
            <a:endParaRPr lang="el-GR" dirty="0"/>
          </a:p>
        </p:txBody>
      </p:sp>
    </p:spTree>
    <p:extLst>
      <p:ext uri="{BB962C8B-B14F-4D97-AF65-F5344CB8AC3E}">
        <p14:creationId xmlns:p14="http://schemas.microsoft.com/office/powerpoint/2010/main" val="1478925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p:txBody>
          <a:bodyPr/>
          <a:lstStyle/>
          <a:p>
            <a:pPr eaLnBrk="1" hangingPunct="1"/>
            <a:r>
              <a:rPr lang="el-GR" dirty="0">
                <a:solidFill>
                  <a:schemeClr val="bg1"/>
                </a:solidFill>
              </a:rPr>
              <a:t>Παθολογία χρ. παγκρεατίτιδας</a:t>
            </a:r>
            <a:endParaRPr lang="en-GB" dirty="0">
              <a:solidFill>
                <a:schemeClr val="bg1"/>
              </a:solidFill>
            </a:endParaRPr>
          </a:p>
        </p:txBody>
      </p:sp>
      <p:graphicFrame>
        <p:nvGraphicFramePr>
          <p:cNvPr id="3075" name="Object 8"/>
          <p:cNvGraphicFramePr>
            <a:graphicFrameLocks noGrp="1" noChangeAspect="1"/>
          </p:cNvGraphicFramePr>
          <p:nvPr>
            <p:ph sz="quarter" idx="1"/>
          </p:nvPr>
        </p:nvGraphicFramePr>
        <p:xfrm>
          <a:off x="2617426" y="1981200"/>
          <a:ext cx="2992751" cy="1981200"/>
        </p:xfrm>
        <a:graphic>
          <a:graphicData uri="http://schemas.openxmlformats.org/presentationml/2006/ole">
            <mc:AlternateContent xmlns:mc="http://schemas.openxmlformats.org/markup-compatibility/2006">
              <mc:Choice xmlns:v="urn:schemas-microsoft-com:vml" Requires="v">
                <p:oleObj spid="_x0000_s1028" name="Bitmap Image" r:id="rId3" imgW="5552381" imgH="3677163" progId="Paint.Picture">
                  <p:embed/>
                </p:oleObj>
              </mc:Choice>
              <mc:Fallback>
                <p:oleObj name="Bitmap Image" r:id="rId3" imgW="5552381" imgH="3677163" progId="Paint.Picture">
                  <p:embed/>
                  <p:pic>
                    <p:nvPicPr>
                      <p:cNvPr id="307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426" y="1981200"/>
                        <a:ext cx="2992751"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76" name="Object 9"/>
          <p:cNvGraphicFramePr>
            <a:graphicFrameLocks noGrp="1" noChangeAspect="1"/>
          </p:cNvGraphicFramePr>
          <p:nvPr>
            <p:ph sz="quarter" idx="2"/>
          </p:nvPr>
        </p:nvGraphicFramePr>
        <p:xfrm>
          <a:off x="2590432" y="4114800"/>
          <a:ext cx="3048320" cy="1981200"/>
        </p:xfrm>
        <a:graphic>
          <a:graphicData uri="http://schemas.openxmlformats.org/presentationml/2006/ole">
            <mc:AlternateContent xmlns:mc="http://schemas.openxmlformats.org/markup-compatibility/2006">
              <mc:Choice xmlns:v="urn:schemas-microsoft-com:vml" Requires="v">
                <p:oleObj spid="_x0000_s1029" name="Bitmap Image" r:id="rId5" imgW="5552381" imgH="3610479" progId="Paint.Picture">
                  <p:embed/>
                </p:oleObj>
              </mc:Choice>
              <mc:Fallback>
                <p:oleObj name="Bitmap Image" r:id="rId5" imgW="5552381" imgH="3610479" progId="Paint.Picture">
                  <p:embed/>
                  <p:pic>
                    <p:nvPicPr>
                      <p:cNvPr id="307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432" y="4114800"/>
                        <a:ext cx="304832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7" name="Rectangle 10"/>
          <p:cNvSpPr>
            <a:spLocks noGrp="1" noChangeArrowheads="1"/>
          </p:cNvSpPr>
          <p:nvPr>
            <p:ph type="body" sz="half" idx="3"/>
          </p:nvPr>
        </p:nvSpPr>
        <p:spPr/>
        <p:txBody>
          <a:bodyPr/>
          <a:lstStyle/>
          <a:p>
            <a:pPr eaLnBrk="1" hangingPunct="1"/>
            <a:r>
              <a:rPr lang="el-GR" sz="2812" dirty="0">
                <a:solidFill>
                  <a:schemeClr val="bg1"/>
                </a:solidFill>
              </a:rPr>
              <a:t>Πυκνή διάμεση </a:t>
            </a:r>
            <a:r>
              <a:rPr lang="el-GR" sz="2812" dirty="0" err="1">
                <a:solidFill>
                  <a:schemeClr val="bg1"/>
                </a:solidFill>
              </a:rPr>
              <a:t>ίνωση</a:t>
            </a:r>
            <a:endParaRPr lang="en-GB" sz="2812" dirty="0">
              <a:solidFill>
                <a:schemeClr val="bg1"/>
              </a:solidFill>
            </a:endParaRPr>
          </a:p>
          <a:p>
            <a:pPr eaLnBrk="1" hangingPunct="1"/>
            <a:r>
              <a:rPr lang="el-GR" sz="2812" dirty="0" err="1">
                <a:solidFill>
                  <a:schemeClr val="bg1"/>
                </a:solidFill>
              </a:rPr>
              <a:t>Ενδολόβια</a:t>
            </a:r>
            <a:r>
              <a:rPr lang="el-GR" sz="2812" dirty="0">
                <a:solidFill>
                  <a:schemeClr val="bg1"/>
                </a:solidFill>
              </a:rPr>
              <a:t> </a:t>
            </a:r>
            <a:r>
              <a:rPr lang="el-GR" sz="2812" dirty="0" err="1">
                <a:solidFill>
                  <a:schemeClr val="bg1"/>
                </a:solidFill>
              </a:rPr>
              <a:t>ίνωση</a:t>
            </a:r>
            <a:r>
              <a:rPr lang="el-GR" sz="2812" dirty="0">
                <a:solidFill>
                  <a:schemeClr val="bg1"/>
                </a:solidFill>
              </a:rPr>
              <a:t> </a:t>
            </a:r>
            <a:endParaRPr lang="en-GB" sz="2812" dirty="0">
              <a:solidFill>
                <a:schemeClr val="bg1"/>
              </a:solidFill>
            </a:endParaRPr>
          </a:p>
          <a:p>
            <a:pPr eaLnBrk="1" hangingPunct="1"/>
            <a:r>
              <a:rPr lang="el-GR" sz="2812" dirty="0">
                <a:solidFill>
                  <a:schemeClr val="bg1"/>
                </a:solidFill>
              </a:rPr>
              <a:t>Χρόνια φλεγμονή</a:t>
            </a:r>
            <a:r>
              <a:rPr lang="en-GB" sz="2812" dirty="0">
                <a:solidFill>
                  <a:schemeClr val="bg1"/>
                </a:solidFill>
              </a:rPr>
              <a:t> </a:t>
            </a:r>
            <a:endParaRPr lang="el-GR" sz="2812" dirty="0">
              <a:solidFill>
                <a:schemeClr val="bg1"/>
              </a:solidFill>
            </a:endParaRPr>
          </a:p>
          <a:p>
            <a:pPr eaLnBrk="1" hangingPunct="1"/>
            <a:endParaRPr lang="el-GR" sz="2812" dirty="0">
              <a:solidFill>
                <a:schemeClr val="bg1"/>
              </a:solidFill>
            </a:endParaRPr>
          </a:p>
          <a:p>
            <a:pPr eaLnBrk="1" hangingPunct="1"/>
            <a:endParaRPr lang="el-GR" sz="2812" dirty="0">
              <a:solidFill>
                <a:schemeClr val="bg1"/>
              </a:solidFill>
            </a:endParaRPr>
          </a:p>
          <a:p>
            <a:pPr eaLnBrk="1" hangingPunct="1"/>
            <a:r>
              <a:rPr lang="el-GR" sz="2812" dirty="0">
                <a:solidFill>
                  <a:schemeClr val="bg1"/>
                </a:solidFill>
              </a:rPr>
              <a:t>Μη αναστρέψιμες </a:t>
            </a:r>
            <a:r>
              <a:rPr lang="el-GR" sz="2812" dirty="0" err="1">
                <a:solidFill>
                  <a:schemeClr val="bg1"/>
                </a:solidFill>
              </a:rPr>
              <a:t>βλαβες</a:t>
            </a:r>
            <a:endParaRPr lang="en-GB" sz="2812" dirty="0">
              <a:solidFill>
                <a:schemeClr val="bg1"/>
              </a:solidFill>
            </a:endParaRPr>
          </a:p>
        </p:txBody>
      </p:sp>
    </p:spTree>
    <p:extLst>
      <p:ext uri="{BB962C8B-B14F-4D97-AF65-F5344CB8AC3E}">
        <p14:creationId xmlns:p14="http://schemas.microsoft.com/office/powerpoint/2010/main" val="1686112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l-GR" dirty="0">
                <a:solidFill>
                  <a:schemeClr val="accent3"/>
                </a:solidFill>
              </a:rPr>
              <a:t>Χρόνια παγκρεατίτιδα</a:t>
            </a:r>
          </a:p>
        </p:txBody>
      </p:sp>
      <p:sp>
        <p:nvSpPr>
          <p:cNvPr id="3" name="Content Placeholder 2"/>
          <p:cNvSpPr>
            <a:spLocks noGrp="1"/>
          </p:cNvSpPr>
          <p:nvPr>
            <p:ph idx="1"/>
          </p:nvPr>
        </p:nvSpPr>
        <p:spPr>
          <a:xfrm>
            <a:off x="2209392" y="1752600"/>
            <a:ext cx="7773216" cy="5105400"/>
          </a:xfrm>
        </p:spPr>
        <p:txBody>
          <a:bodyPr/>
          <a:lstStyle/>
          <a:p>
            <a:r>
              <a:rPr lang="el-GR" dirty="0">
                <a:solidFill>
                  <a:schemeClr val="accent3"/>
                </a:solidFill>
              </a:rPr>
              <a:t>Κοιλιακό άλγος:  85-90%</a:t>
            </a:r>
          </a:p>
          <a:p>
            <a:pPr marL="0" indent="0">
              <a:buNone/>
            </a:pPr>
            <a:endParaRPr lang="el-GR" dirty="0">
              <a:solidFill>
                <a:schemeClr val="accent3"/>
              </a:solidFill>
            </a:endParaRPr>
          </a:p>
          <a:p>
            <a:pPr>
              <a:buFont typeface="Arial" panose="020B0604020202020204" pitchFamily="34" charset="0"/>
              <a:buChar char="•"/>
            </a:pPr>
            <a:r>
              <a:rPr lang="el-GR" dirty="0">
                <a:solidFill>
                  <a:schemeClr val="accent3"/>
                </a:solidFill>
              </a:rPr>
              <a:t>Απώλεια βάρους</a:t>
            </a:r>
          </a:p>
          <a:p>
            <a:endParaRPr lang="el-GR" dirty="0">
              <a:solidFill>
                <a:schemeClr val="accent3"/>
              </a:solidFill>
            </a:endParaRPr>
          </a:p>
          <a:p>
            <a:r>
              <a:rPr lang="el-GR" dirty="0" err="1">
                <a:solidFill>
                  <a:schemeClr val="accent3"/>
                </a:solidFill>
              </a:rPr>
              <a:t>Εξοκρινική</a:t>
            </a:r>
            <a:r>
              <a:rPr lang="el-GR" dirty="0">
                <a:solidFill>
                  <a:schemeClr val="accent3"/>
                </a:solidFill>
              </a:rPr>
              <a:t> ανεπάρκεια - </a:t>
            </a:r>
            <a:r>
              <a:rPr lang="el-GR" dirty="0" err="1">
                <a:solidFill>
                  <a:schemeClr val="accent3"/>
                </a:solidFill>
              </a:rPr>
              <a:t>στεατόρροια</a:t>
            </a:r>
            <a:endParaRPr lang="el-GR" dirty="0">
              <a:solidFill>
                <a:schemeClr val="accent3"/>
              </a:solidFill>
            </a:endParaRPr>
          </a:p>
          <a:p>
            <a:pPr marL="0" indent="0">
              <a:buNone/>
            </a:pPr>
            <a:endParaRPr lang="el-GR" dirty="0">
              <a:solidFill>
                <a:schemeClr val="accent3"/>
              </a:solidFill>
            </a:endParaRPr>
          </a:p>
          <a:p>
            <a:r>
              <a:rPr lang="el-GR" dirty="0">
                <a:solidFill>
                  <a:schemeClr val="accent3"/>
                </a:solidFill>
              </a:rPr>
              <a:t>Ενδοκρινική ανεπάρκεια – παγκρεατογενής διαβήτης- 30%</a:t>
            </a:r>
          </a:p>
        </p:txBody>
      </p:sp>
    </p:spTree>
    <p:extLst>
      <p:ext uri="{BB962C8B-B14F-4D97-AF65-F5344CB8AC3E}">
        <p14:creationId xmlns:p14="http://schemas.microsoft.com/office/powerpoint/2010/main" val="3873297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7603-FFC2-472E-B7D2-9C51AF375ED6}"/>
              </a:ext>
            </a:extLst>
          </p:cNvPr>
          <p:cNvSpPr>
            <a:spLocks noGrp="1"/>
          </p:cNvSpPr>
          <p:nvPr>
            <p:ph type="title"/>
          </p:nvPr>
        </p:nvSpPr>
        <p:spPr/>
        <p:txBody>
          <a:bodyPr/>
          <a:lstStyle/>
          <a:p>
            <a:r>
              <a:rPr lang="el-GR" dirty="0">
                <a:solidFill>
                  <a:schemeClr val="bg1"/>
                </a:solidFill>
              </a:rPr>
              <a:t>Διάγνωση</a:t>
            </a:r>
            <a:endParaRPr lang="en-GB" dirty="0">
              <a:solidFill>
                <a:schemeClr val="bg1"/>
              </a:solidFill>
            </a:endParaRPr>
          </a:p>
        </p:txBody>
      </p:sp>
      <p:sp>
        <p:nvSpPr>
          <p:cNvPr id="3" name="Content Placeholder 2">
            <a:extLst>
              <a:ext uri="{FF2B5EF4-FFF2-40B4-BE49-F238E27FC236}">
                <a16:creationId xmlns:a16="http://schemas.microsoft.com/office/drawing/2014/main" id="{71A15452-2BEC-4DE2-B435-0394F61FF364}"/>
              </a:ext>
            </a:extLst>
          </p:cNvPr>
          <p:cNvSpPr>
            <a:spLocks noGrp="1"/>
          </p:cNvSpPr>
          <p:nvPr>
            <p:ph idx="1"/>
          </p:nvPr>
        </p:nvSpPr>
        <p:spPr/>
        <p:txBody>
          <a:bodyPr/>
          <a:lstStyle/>
          <a:p>
            <a:pPr marL="0" indent="0">
              <a:buNone/>
            </a:pPr>
            <a:r>
              <a:rPr lang="el-GR" dirty="0">
                <a:solidFill>
                  <a:schemeClr val="bg1"/>
                </a:solidFill>
              </a:rPr>
              <a:t>Μορφολογικές εξετάσεις : </a:t>
            </a:r>
            <a:r>
              <a:rPr lang="en-US" dirty="0">
                <a:solidFill>
                  <a:schemeClr val="bg1"/>
                </a:solidFill>
              </a:rPr>
              <a:t>MRI/ MRCP</a:t>
            </a:r>
            <a:r>
              <a:rPr lang="en-GB" dirty="0">
                <a:solidFill>
                  <a:schemeClr val="bg1"/>
                </a:solidFill>
              </a:rPr>
              <a:t>, CT, EUS, ERCP</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l-GR" dirty="0">
                <a:solidFill>
                  <a:schemeClr val="bg1"/>
                </a:solidFill>
              </a:rPr>
              <a:t>Λειτουργικές δοκιμασίες για την αξιολόγηση ανεπάρκειας του οργάνου: ελαστάση κοπράνων</a:t>
            </a:r>
            <a:endParaRPr lang="en-US" dirty="0">
              <a:solidFill>
                <a:schemeClr val="bg1"/>
              </a:solidFill>
            </a:endParaRPr>
          </a:p>
        </p:txBody>
      </p:sp>
    </p:spTree>
    <p:extLst>
      <p:ext uri="{BB962C8B-B14F-4D97-AF65-F5344CB8AC3E}">
        <p14:creationId xmlns:p14="http://schemas.microsoft.com/office/powerpoint/2010/main" val="3302828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B502-1983-40C1-9322-BA3C0DE796CB}"/>
              </a:ext>
            </a:extLst>
          </p:cNvPr>
          <p:cNvSpPr>
            <a:spLocks noGrp="1"/>
          </p:cNvSpPr>
          <p:nvPr>
            <p:ph type="title"/>
          </p:nvPr>
        </p:nvSpPr>
        <p:spPr/>
        <p:txBody>
          <a:bodyPr/>
          <a:lstStyle/>
          <a:p>
            <a:r>
              <a:rPr lang="el-GR" dirty="0">
                <a:solidFill>
                  <a:schemeClr val="bg1"/>
                </a:solidFill>
              </a:rPr>
              <a:t>Πρόγνωση </a:t>
            </a:r>
            <a:endParaRPr lang="en-GB" dirty="0">
              <a:solidFill>
                <a:schemeClr val="bg1"/>
              </a:solidFill>
            </a:endParaRPr>
          </a:p>
        </p:txBody>
      </p:sp>
      <p:sp>
        <p:nvSpPr>
          <p:cNvPr id="3" name="Content Placeholder 2">
            <a:extLst>
              <a:ext uri="{FF2B5EF4-FFF2-40B4-BE49-F238E27FC236}">
                <a16:creationId xmlns:a16="http://schemas.microsoft.com/office/drawing/2014/main" id="{41EFBA13-B494-4797-8C29-E008239C72F3}"/>
              </a:ext>
            </a:extLst>
          </p:cNvPr>
          <p:cNvSpPr>
            <a:spLocks noGrp="1"/>
          </p:cNvSpPr>
          <p:nvPr>
            <p:ph idx="1"/>
          </p:nvPr>
        </p:nvSpPr>
        <p:spPr/>
        <p:txBody>
          <a:bodyPr/>
          <a:lstStyle/>
          <a:p>
            <a:r>
              <a:rPr lang="el-GR" dirty="0">
                <a:solidFill>
                  <a:schemeClr val="bg1"/>
                </a:solidFill>
              </a:rPr>
              <a:t>Κάπνισμα</a:t>
            </a:r>
          </a:p>
          <a:p>
            <a:r>
              <a:rPr lang="el-GR" dirty="0">
                <a:solidFill>
                  <a:schemeClr val="bg1"/>
                </a:solidFill>
              </a:rPr>
              <a:t>Ηλικία διάγνωσης</a:t>
            </a:r>
          </a:p>
          <a:p>
            <a:r>
              <a:rPr lang="el-GR" dirty="0">
                <a:solidFill>
                  <a:schemeClr val="bg1"/>
                </a:solidFill>
              </a:rPr>
              <a:t>Συνεχόμενη χρήση αλκοόλ</a:t>
            </a:r>
          </a:p>
          <a:p>
            <a:r>
              <a:rPr lang="el-GR" dirty="0">
                <a:solidFill>
                  <a:schemeClr val="bg1"/>
                </a:solidFill>
              </a:rPr>
              <a:t>Ανάπτυξη καρκίνου παγκρέατος - 10%</a:t>
            </a:r>
          </a:p>
          <a:p>
            <a:r>
              <a:rPr lang="el-GR" dirty="0">
                <a:solidFill>
                  <a:schemeClr val="bg1"/>
                </a:solidFill>
              </a:rPr>
              <a:t>Ηπατική νόσος</a:t>
            </a:r>
          </a:p>
          <a:p>
            <a:r>
              <a:rPr lang="el-GR" dirty="0">
                <a:solidFill>
                  <a:schemeClr val="bg1"/>
                </a:solidFill>
              </a:rPr>
              <a:t>Συνοδές παθήσεις</a:t>
            </a:r>
          </a:p>
          <a:p>
            <a:r>
              <a:rPr lang="el-GR" dirty="0">
                <a:solidFill>
                  <a:schemeClr val="bg1"/>
                </a:solidFill>
              </a:rPr>
              <a:t>10 έτη: 70% ζούν                            20 έτη: 40-50% ζούν</a:t>
            </a:r>
            <a:endParaRPr lang="en-GB" dirty="0">
              <a:solidFill>
                <a:schemeClr val="bg1"/>
              </a:solidFill>
            </a:endParaRPr>
          </a:p>
        </p:txBody>
      </p:sp>
    </p:spTree>
    <p:extLst>
      <p:ext uri="{BB962C8B-B14F-4D97-AF65-F5344CB8AC3E}">
        <p14:creationId xmlns:p14="http://schemas.microsoft.com/office/powerpoint/2010/main" val="1473630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66D6-AAB2-4161-BD43-57E6AA7B82F4}"/>
              </a:ext>
            </a:extLst>
          </p:cNvPr>
          <p:cNvSpPr>
            <a:spLocks noGrp="1"/>
          </p:cNvSpPr>
          <p:nvPr>
            <p:ph type="title"/>
          </p:nvPr>
        </p:nvSpPr>
        <p:spPr/>
        <p:txBody>
          <a:bodyPr/>
          <a:lstStyle/>
          <a:p>
            <a:r>
              <a:rPr lang="el-GR" dirty="0">
                <a:solidFill>
                  <a:schemeClr val="bg1"/>
                </a:solidFill>
              </a:rPr>
              <a:t>Επιπλοκές </a:t>
            </a:r>
            <a:endParaRPr lang="en-GB" dirty="0">
              <a:solidFill>
                <a:schemeClr val="bg1"/>
              </a:solidFill>
            </a:endParaRPr>
          </a:p>
        </p:txBody>
      </p:sp>
      <p:sp>
        <p:nvSpPr>
          <p:cNvPr id="3" name="Content Placeholder 2">
            <a:extLst>
              <a:ext uri="{FF2B5EF4-FFF2-40B4-BE49-F238E27FC236}">
                <a16:creationId xmlns:a16="http://schemas.microsoft.com/office/drawing/2014/main" id="{2857590D-43BE-4062-B1CE-7D28DA919B24}"/>
              </a:ext>
            </a:extLst>
          </p:cNvPr>
          <p:cNvSpPr>
            <a:spLocks noGrp="1"/>
          </p:cNvSpPr>
          <p:nvPr>
            <p:ph idx="1"/>
          </p:nvPr>
        </p:nvSpPr>
        <p:spPr/>
        <p:txBody>
          <a:bodyPr/>
          <a:lstStyle/>
          <a:p>
            <a:r>
              <a:rPr lang="el-GR" dirty="0">
                <a:solidFill>
                  <a:schemeClr val="bg1"/>
                </a:solidFill>
              </a:rPr>
              <a:t>Ψευδοκύστεις παγκρέατος</a:t>
            </a:r>
          </a:p>
          <a:p>
            <a:r>
              <a:rPr lang="el-GR" dirty="0">
                <a:solidFill>
                  <a:schemeClr val="bg1"/>
                </a:solidFill>
              </a:rPr>
              <a:t>Στένωση κοινού χοληδόχου πόρου</a:t>
            </a:r>
          </a:p>
          <a:p>
            <a:r>
              <a:rPr lang="el-GR" dirty="0">
                <a:solidFill>
                  <a:schemeClr val="bg1"/>
                </a:solidFill>
              </a:rPr>
              <a:t>Στένωση 12/λου</a:t>
            </a:r>
          </a:p>
          <a:p>
            <a:r>
              <a:rPr lang="el-GR" dirty="0">
                <a:solidFill>
                  <a:schemeClr val="bg1"/>
                </a:solidFill>
              </a:rPr>
              <a:t>Θρόμβωση σπληνικής φλέβας/ πυλαίας</a:t>
            </a:r>
          </a:p>
          <a:p>
            <a:r>
              <a:rPr lang="el-GR" dirty="0">
                <a:solidFill>
                  <a:schemeClr val="bg1"/>
                </a:solidFill>
              </a:rPr>
              <a:t>Στένωση παχέως εντέρου</a:t>
            </a:r>
          </a:p>
          <a:p>
            <a:r>
              <a:rPr lang="el-GR" dirty="0">
                <a:solidFill>
                  <a:schemeClr val="bg1"/>
                </a:solidFill>
              </a:rPr>
              <a:t>Παγκρεατικός ασκίτης, πλευριτικές συλλογές</a:t>
            </a:r>
          </a:p>
          <a:p>
            <a:r>
              <a:rPr lang="el-GR" dirty="0">
                <a:solidFill>
                  <a:schemeClr val="bg1"/>
                </a:solidFill>
              </a:rPr>
              <a:t>Αιμορραγία</a:t>
            </a:r>
            <a:endParaRPr lang="en-GB" dirty="0">
              <a:solidFill>
                <a:schemeClr val="bg1"/>
              </a:solidFill>
            </a:endParaRPr>
          </a:p>
        </p:txBody>
      </p:sp>
    </p:spTree>
    <p:extLst>
      <p:ext uri="{BB962C8B-B14F-4D97-AF65-F5344CB8AC3E}">
        <p14:creationId xmlns:p14="http://schemas.microsoft.com/office/powerpoint/2010/main" val="2585411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7C96-18C3-4764-9218-A6D671E48BEE}"/>
              </a:ext>
            </a:extLst>
          </p:cNvPr>
          <p:cNvSpPr>
            <a:spLocks noGrp="1"/>
          </p:cNvSpPr>
          <p:nvPr>
            <p:ph type="title"/>
          </p:nvPr>
        </p:nvSpPr>
        <p:spPr/>
        <p:txBody>
          <a:bodyPr/>
          <a:lstStyle/>
          <a:p>
            <a:r>
              <a:rPr lang="el-GR" dirty="0">
                <a:solidFill>
                  <a:schemeClr val="bg1"/>
                </a:solidFill>
              </a:rPr>
              <a:t>Θεραπεία </a:t>
            </a:r>
            <a:endParaRPr lang="en-GB" dirty="0">
              <a:solidFill>
                <a:schemeClr val="bg1"/>
              </a:solidFill>
            </a:endParaRPr>
          </a:p>
        </p:txBody>
      </p:sp>
      <p:sp>
        <p:nvSpPr>
          <p:cNvPr id="3" name="Content Placeholder 2">
            <a:extLst>
              <a:ext uri="{FF2B5EF4-FFF2-40B4-BE49-F238E27FC236}">
                <a16:creationId xmlns:a16="http://schemas.microsoft.com/office/drawing/2014/main" id="{541A6490-5DDE-407A-BF03-03DB9100C328}"/>
              </a:ext>
            </a:extLst>
          </p:cNvPr>
          <p:cNvSpPr>
            <a:spLocks noGrp="1"/>
          </p:cNvSpPr>
          <p:nvPr>
            <p:ph idx="1"/>
          </p:nvPr>
        </p:nvSpPr>
        <p:spPr/>
        <p:txBody>
          <a:bodyPr/>
          <a:lstStyle/>
          <a:p>
            <a:r>
              <a:rPr lang="el-GR" dirty="0">
                <a:solidFill>
                  <a:schemeClr val="bg1"/>
                </a:solidFill>
              </a:rPr>
              <a:t>Συντηρητική (μη επεμβατική) θεραπεία- στόχοι</a:t>
            </a:r>
          </a:p>
          <a:p>
            <a:endParaRPr lang="el-GR" dirty="0">
              <a:solidFill>
                <a:schemeClr val="bg1"/>
              </a:solidFill>
            </a:endParaRPr>
          </a:p>
          <a:p>
            <a:r>
              <a:rPr lang="el-GR" dirty="0">
                <a:solidFill>
                  <a:schemeClr val="bg1"/>
                </a:solidFill>
              </a:rPr>
              <a:t>Ανακούφιση άλγους: παρακεταμόλη, ΜΣΑΦ, οπιοειδή</a:t>
            </a:r>
          </a:p>
          <a:p>
            <a:pPr marL="0" indent="0">
              <a:buNone/>
            </a:pPr>
            <a:endParaRPr lang="el-GR" dirty="0">
              <a:solidFill>
                <a:schemeClr val="bg1"/>
              </a:solidFill>
            </a:endParaRPr>
          </a:p>
          <a:p>
            <a:r>
              <a:rPr lang="el-GR" dirty="0">
                <a:solidFill>
                  <a:schemeClr val="bg1"/>
                </a:solidFill>
              </a:rPr>
              <a:t>Αποκατάσταση ενδοκρινικής και εξωκρινικής ανεπάρκειας</a:t>
            </a:r>
            <a:endParaRPr lang="en-GB" dirty="0">
              <a:solidFill>
                <a:schemeClr val="bg1"/>
              </a:solidFill>
            </a:endParaRPr>
          </a:p>
        </p:txBody>
      </p:sp>
    </p:spTree>
    <p:extLst>
      <p:ext uri="{BB962C8B-B14F-4D97-AF65-F5344CB8AC3E}">
        <p14:creationId xmlns:p14="http://schemas.microsoft.com/office/powerpoint/2010/main" val="3848965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E23A-DB5B-446D-9E52-486D32EF5EE0}"/>
              </a:ext>
            </a:extLst>
          </p:cNvPr>
          <p:cNvSpPr>
            <a:spLocks noGrp="1"/>
          </p:cNvSpPr>
          <p:nvPr>
            <p:ph type="title"/>
          </p:nvPr>
        </p:nvSpPr>
        <p:spPr/>
        <p:txBody>
          <a:bodyPr/>
          <a:lstStyle/>
          <a:p>
            <a:r>
              <a:rPr kumimoji="0" lang="el-GR" sz="4445" b="0" i="0" u="none" strike="noStrike" kern="0" cap="none" spc="0" normalizeH="0" baseline="0" noProof="0" dirty="0">
                <a:ln>
                  <a:noFill/>
                </a:ln>
                <a:solidFill>
                  <a:srgbClr val="FFFFFF"/>
                </a:solidFill>
                <a:effectLst/>
                <a:uLnTx/>
                <a:uFillTx/>
                <a:latin typeface="Times New Roman"/>
                <a:ea typeface="+mj-ea"/>
                <a:cs typeface="+mj-cs"/>
              </a:rPr>
              <a:t>Θεραπεία</a:t>
            </a:r>
            <a:endParaRPr lang="en-GB" dirty="0"/>
          </a:p>
        </p:txBody>
      </p:sp>
      <p:sp>
        <p:nvSpPr>
          <p:cNvPr id="3" name="Content Placeholder 2">
            <a:extLst>
              <a:ext uri="{FF2B5EF4-FFF2-40B4-BE49-F238E27FC236}">
                <a16:creationId xmlns:a16="http://schemas.microsoft.com/office/drawing/2014/main" id="{32F9FA96-F05F-44C6-AB25-94FBC33735E0}"/>
              </a:ext>
            </a:extLst>
          </p:cNvPr>
          <p:cNvSpPr>
            <a:spLocks noGrp="1"/>
          </p:cNvSpPr>
          <p:nvPr>
            <p:ph idx="1"/>
          </p:nvPr>
        </p:nvSpPr>
        <p:spPr/>
        <p:txBody>
          <a:bodyPr/>
          <a:lstStyle/>
          <a:p>
            <a:r>
              <a:rPr lang="el-GR" dirty="0">
                <a:solidFill>
                  <a:schemeClr val="bg1"/>
                </a:solidFill>
              </a:rPr>
              <a:t>Ελάχιστη επεμβατική θεραπεία για ανθιστάμενο άλγος:</a:t>
            </a:r>
          </a:p>
          <a:p>
            <a:endParaRPr lang="el-GR" dirty="0">
              <a:solidFill>
                <a:schemeClr val="bg1"/>
              </a:solidFill>
            </a:endParaRPr>
          </a:p>
          <a:p>
            <a:r>
              <a:rPr lang="el-GR" dirty="0">
                <a:solidFill>
                  <a:schemeClr val="bg1"/>
                </a:solidFill>
              </a:rPr>
              <a:t>Τεχνικές καταστροφής κοιλιακού γαγγλίου</a:t>
            </a:r>
          </a:p>
          <a:p>
            <a:endParaRPr lang="el-GR" dirty="0">
              <a:solidFill>
                <a:schemeClr val="bg1"/>
              </a:solidFill>
            </a:endParaRPr>
          </a:p>
          <a:p>
            <a:r>
              <a:rPr lang="el-GR" dirty="0">
                <a:solidFill>
                  <a:schemeClr val="bg1"/>
                </a:solidFill>
              </a:rPr>
              <a:t>Ενδοσκοπικές επεμβάσεις παροχέτευσης του παγκρεατικού πόρου: σφιγκτηροτομή </a:t>
            </a:r>
            <a:r>
              <a:rPr lang="en-US" dirty="0">
                <a:solidFill>
                  <a:schemeClr val="bg1"/>
                </a:solidFill>
              </a:rPr>
              <a:t>Oddi, stent- </a:t>
            </a:r>
            <a:r>
              <a:rPr lang="el-GR" dirty="0">
                <a:solidFill>
                  <a:schemeClr val="bg1"/>
                </a:solidFill>
              </a:rPr>
              <a:t>μείωση ενδοαυλικής πίεσης παγκρεατικού πόρου  </a:t>
            </a:r>
            <a:endParaRPr lang="en-GB" dirty="0">
              <a:solidFill>
                <a:schemeClr val="bg1"/>
              </a:solidFill>
            </a:endParaRPr>
          </a:p>
        </p:txBody>
      </p:sp>
    </p:spTree>
    <p:extLst>
      <p:ext uri="{BB962C8B-B14F-4D97-AF65-F5344CB8AC3E}">
        <p14:creationId xmlns:p14="http://schemas.microsoft.com/office/powerpoint/2010/main" val="1091514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sz="3992" dirty="0">
                <a:solidFill>
                  <a:schemeClr val="bg1"/>
                </a:solidFill>
              </a:rPr>
              <a:t>Ενδείξεις Χειρουργικής θεραπείας</a:t>
            </a:r>
            <a:endParaRPr lang="en-GB" sz="3992" dirty="0">
              <a:solidFill>
                <a:schemeClr val="bg1"/>
              </a:solidFill>
            </a:endParaRPr>
          </a:p>
        </p:txBody>
      </p:sp>
      <p:sp>
        <p:nvSpPr>
          <p:cNvPr id="16387" name="Rectangle 3"/>
          <p:cNvSpPr>
            <a:spLocks noGrp="1" noChangeArrowheads="1"/>
          </p:cNvSpPr>
          <p:nvPr>
            <p:ph type="body" idx="1"/>
          </p:nvPr>
        </p:nvSpPr>
        <p:spPr>
          <a:noFill/>
          <a:ln>
            <a:solidFill>
              <a:schemeClr val="bg1">
                <a:lumMod val="95000"/>
              </a:schemeClr>
            </a:solidFill>
          </a:ln>
        </p:spPr>
        <p:txBody>
          <a:bodyPr/>
          <a:lstStyle/>
          <a:p>
            <a:pPr eaLnBrk="1" hangingPunct="1"/>
            <a:endParaRPr lang="el-GR" i="1" dirty="0"/>
          </a:p>
          <a:p>
            <a:pPr eaLnBrk="1" hangingPunct="1"/>
            <a:r>
              <a:rPr lang="el-GR" sz="3992" b="1" dirty="0">
                <a:solidFill>
                  <a:schemeClr val="accent3"/>
                </a:solidFill>
              </a:rPr>
              <a:t>Ανθιστάμενο κοιλιακό άλγος</a:t>
            </a:r>
          </a:p>
          <a:p>
            <a:pPr eaLnBrk="1" hangingPunct="1"/>
            <a:r>
              <a:rPr lang="el-GR" sz="3992" b="1" dirty="0">
                <a:solidFill>
                  <a:schemeClr val="accent3"/>
                </a:solidFill>
              </a:rPr>
              <a:t>Παροχέτευση </a:t>
            </a:r>
            <a:r>
              <a:rPr lang="el-GR" sz="3992" b="1" dirty="0" err="1">
                <a:solidFill>
                  <a:schemeClr val="accent3"/>
                </a:solidFill>
              </a:rPr>
              <a:t>ψευδοκύστεων</a:t>
            </a:r>
            <a:endParaRPr lang="el-GR" sz="3992" b="1" dirty="0">
              <a:solidFill>
                <a:schemeClr val="accent3"/>
              </a:solidFill>
            </a:endParaRPr>
          </a:p>
          <a:p>
            <a:pPr eaLnBrk="1" hangingPunct="1"/>
            <a:r>
              <a:rPr lang="el-GR" sz="3992" b="1" dirty="0">
                <a:solidFill>
                  <a:schemeClr val="accent3"/>
                </a:solidFill>
              </a:rPr>
              <a:t>Απόφραξη ΧΠ, ΠΠ, 12λου</a:t>
            </a:r>
          </a:p>
          <a:p>
            <a:pPr eaLnBrk="1" hangingPunct="1"/>
            <a:r>
              <a:rPr lang="el-GR" sz="3992" b="1" dirty="0">
                <a:solidFill>
                  <a:schemeClr val="accent3"/>
                </a:solidFill>
              </a:rPr>
              <a:t>Κακοήθεια</a:t>
            </a:r>
          </a:p>
          <a:p>
            <a:pPr eaLnBrk="1" hangingPunct="1"/>
            <a:endParaRPr lang="en-GB" dirty="0"/>
          </a:p>
        </p:txBody>
      </p:sp>
    </p:spTree>
    <p:extLst>
      <p:ext uri="{BB962C8B-B14F-4D97-AF65-F5344CB8AC3E}">
        <p14:creationId xmlns:p14="http://schemas.microsoft.com/office/powerpoint/2010/main" val="379875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TextBox">
            <a:extLst>
              <a:ext uri="{FF2B5EF4-FFF2-40B4-BE49-F238E27FC236}">
                <a16:creationId xmlns:a16="http://schemas.microsoft.com/office/drawing/2014/main" id="{184078B1-C593-4586-8B99-D9F29AA45EEA}"/>
              </a:ext>
            </a:extLst>
          </p:cNvPr>
          <p:cNvSpPr txBox="1">
            <a:spLocks noChangeArrowheads="1"/>
          </p:cNvSpPr>
          <p:nvPr/>
        </p:nvSpPr>
        <p:spPr bwMode="auto">
          <a:xfrm>
            <a:off x="2166938" y="334328"/>
            <a:ext cx="8001000" cy="130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lnSpc>
                <a:spcPct val="150000"/>
              </a:lnSpc>
            </a:pPr>
            <a:endParaRPr lang="el-GR" altLang="en-US" sz="2400" dirty="0">
              <a:latin typeface="Calibri" panose="020F0502020204030204" pitchFamily="34" charset="0"/>
            </a:endParaRPr>
          </a:p>
          <a:p>
            <a:pPr marL="0" lvl="1" algn="ctr" eaLnBrk="1" hangingPunct="1">
              <a:lnSpc>
                <a:spcPct val="150000"/>
              </a:lnSpc>
            </a:pPr>
            <a:r>
              <a:rPr lang="el-GR" altLang="en-US" sz="3200" b="1" dirty="0">
                <a:latin typeface="Calibri" panose="020F0502020204030204" pitchFamily="34" charset="0"/>
              </a:rPr>
              <a:t>ΑΙΤΙΟΛΟΓΙΑ</a:t>
            </a:r>
          </a:p>
        </p:txBody>
      </p:sp>
      <p:pic>
        <p:nvPicPr>
          <p:cNvPr id="4099" name="Picture 3">
            <a:extLst>
              <a:ext uri="{FF2B5EF4-FFF2-40B4-BE49-F238E27FC236}">
                <a16:creationId xmlns:a16="http://schemas.microsoft.com/office/drawing/2014/main" id="{04C8E4F0-4E34-4C12-BD98-7D9ED57AB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805940"/>
            <a:ext cx="11258550" cy="484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3"/>
                </a:solidFill>
              </a:rPr>
              <a:t>Χειρουργική αντιμετώπιση </a:t>
            </a:r>
          </a:p>
        </p:txBody>
      </p:sp>
      <p:sp>
        <p:nvSpPr>
          <p:cNvPr id="3" name="Content Placeholder 2"/>
          <p:cNvSpPr>
            <a:spLocks noGrp="1"/>
          </p:cNvSpPr>
          <p:nvPr>
            <p:ph idx="1"/>
          </p:nvPr>
        </p:nvSpPr>
        <p:spPr>
          <a:xfrm>
            <a:off x="2209392" y="1752600"/>
            <a:ext cx="7773216" cy="4981832"/>
          </a:xfrm>
        </p:spPr>
        <p:txBody>
          <a:bodyPr/>
          <a:lstStyle/>
          <a:p>
            <a:r>
              <a:rPr lang="el-GR" dirty="0">
                <a:solidFill>
                  <a:schemeClr val="accent3"/>
                </a:solidFill>
              </a:rPr>
              <a:t>Παροχετευτικές επεμβάσεις</a:t>
            </a:r>
          </a:p>
          <a:p>
            <a:endParaRPr lang="el-GR" dirty="0">
              <a:solidFill>
                <a:schemeClr val="accent3"/>
              </a:solidFill>
            </a:endParaRPr>
          </a:p>
          <a:p>
            <a:r>
              <a:rPr lang="el-GR" dirty="0">
                <a:solidFill>
                  <a:schemeClr val="accent3"/>
                </a:solidFill>
              </a:rPr>
              <a:t>Επεμβάσεις μερικής παγκρεατεκτομής: </a:t>
            </a:r>
            <a:r>
              <a:rPr lang="en-US" dirty="0">
                <a:solidFill>
                  <a:schemeClr val="accent3"/>
                </a:solidFill>
              </a:rPr>
              <a:t>Whipple, </a:t>
            </a:r>
            <a:r>
              <a:rPr lang="el-GR" dirty="0">
                <a:solidFill>
                  <a:schemeClr val="accent3"/>
                </a:solidFill>
              </a:rPr>
              <a:t>περιφερική παγκρεατεκτομή</a:t>
            </a:r>
          </a:p>
          <a:p>
            <a:endParaRPr lang="el-GR" dirty="0">
              <a:solidFill>
                <a:schemeClr val="accent3"/>
              </a:solidFill>
            </a:endParaRPr>
          </a:p>
          <a:p>
            <a:r>
              <a:rPr lang="el-GR" dirty="0">
                <a:solidFill>
                  <a:schemeClr val="accent3"/>
                </a:solidFill>
              </a:rPr>
              <a:t>Ολική παγκρεατεκτομή</a:t>
            </a:r>
          </a:p>
          <a:p>
            <a:pPr marL="0" indent="0">
              <a:buNone/>
            </a:pPr>
            <a:endParaRPr lang="el-GR" dirty="0">
              <a:solidFill>
                <a:schemeClr val="accent3"/>
              </a:solidFill>
            </a:endParaRPr>
          </a:p>
          <a:p>
            <a:r>
              <a:rPr lang="el-GR" dirty="0">
                <a:solidFill>
                  <a:schemeClr val="accent3"/>
                </a:solidFill>
              </a:rPr>
              <a:t>Ολική παγκρεατεκτομή με αυτομεταμόσχευση νησιδίων </a:t>
            </a:r>
          </a:p>
          <a:p>
            <a:endParaRPr lang="el-GR" dirty="0"/>
          </a:p>
        </p:txBody>
      </p:sp>
    </p:spTree>
    <p:extLst>
      <p:ext uri="{BB962C8B-B14F-4D97-AF65-F5344CB8AC3E}">
        <p14:creationId xmlns:p14="http://schemas.microsoft.com/office/powerpoint/2010/main" val="377277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932B-AED9-49BC-994B-AC2CD619694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B521B3-EF9C-4B9D-A50A-0A15F8C670F4}"/>
              </a:ext>
            </a:extLst>
          </p:cNvPr>
          <p:cNvSpPr>
            <a:spLocks noGrp="1"/>
          </p:cNvSpPr>
          <p:nvPr>
            <p:ph idx="1"/>
          </p:nvPr>
        </p:nvSpPr>
        <p:spPr>
          <a:xfrm>
            <a:off x="838200" y="1825624"/>
            <a:ext cx="10515600" cy="4860925"/>
          </a:xfrm>
        </p:spPr>
        <p:txBody>
          <a:bodyPr>
            <a:normAutofit lnSpcReduction="10000"/>
          </a:bodyPr>
          <a:lstStyle/>
          <a:p>
            <a:r>
              <a:rPr lang="el-GR" dirty="0"/>
              <a:t>Α. Ήπια οιδηματώδης παγκρεατίτιδα: 70- 80%</a:t>
            </a:r>
          </a:p>
          <a:p>
            <a:endParaRPr lang="el-GR" dirty="0"/>
          </a:p>
          <a:p>
            <a:r>
              <a:rPr lang="el-GR" dirty="0"/>
              <a:t>Β. Σοβαρή νεκρωτική παγκρεατίτιδα: 20- 30%</a:t>
            </a:r>
          </a:p>
          <a:p>
            <a:endParaRPr lang="el-GR" dirty="0"/>
          </a:p>
          <a:p>
            <a:pPr>
              <a:buFont typeface="Wingdings" panose="05000000000000000000" pitchFamily="2" charset="2"/>
              <a:buChar char="Ø"/>
            </a:pPr>
            <a:r>
              <a:rPr lang="el-GR" dirty="0"/>
              <a:t> 15% θνητότητα</a:t>
            </a:r>
          </a:p>
          <a:p>
            <a:pPr>
              <a:buFont typeface="Wingdings" panose="05000000000000000000" pitchFamily="2" charset="2"/>
              <a:buChar char="Ø"/>
            </a:pPr>
            <a:endParaRPr lang="el-GR" dirty="0"/>
          </a:p>
          <a:p>
            <a:pPr>
              <a:buFont typeface="Wingdings" panose="05000000000000000000" pitchFamily="2" charset="2"/>
              <a:buChar char="Ø"/>
            </a:pPr>
            <a:r>
              <a:rPr lang="el-GR" dirty="0"/>
              <a:t>Επιμόλυνση νεκρωμάτων: 20-40 %</a:t>
            </a:r>
          </a:p>
          <a:p>
            <a:pPr>
              <a:buFont typeface="Wingdings" panose="05000000000000000000" pitchFamily="2" charset="2"/>
              <a:buChar char="Ø"/>
            </a:pPr>
            <a:endParaRPr lang="el-GR" dirty="0"/>
          </a:p>
          <a:p>
            <a:pPr>
              <a:buFont typeface="Wingdings" panose="05000000000000000000" pitchFamily="2" charset="2"/>
              <a:buChar char="v"/>
            </a:pPr>
            <a:r>
              <a:rPr lang="el-GR" dirty="0"/>
              <a:t>Θνητότητα: α) 35% με ανεπάρκεια οργάνων, </a:t>
            </a:r>
          </a:p>
          <a:p>
            <a:pPr marL="0" indent="0">
              <a:buNone/>
            </a:pPr>
            <a:r>
              <a:rPr lang="el-GR" dirty="0"/>
              <a:t>                         β) 1.4% χωρίς ανεπάρκεια οργάνων </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92980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3C41-2027-4E51-8B2E-97C8E5861557}"/>
              </a:ext>
            </a:extLst>
          </p:cNvPr>
          <p:cNvSpPr>
            <a:spLocks noGrp="1"/>
          </p:cNvSpPr>
          <p:nvPr>
            <p:ph type="title"/>
          </p:nvPr>
        </p:nvSpPr>
        <p:spPr/>
        <p:txBody>
          <a:bodyPr/>
          <a:lstStyle/>
          <a:p>
            <a:pPr algn="ctr"/>
            <a:r>
              <a:rPr lang="el-GR" dirty="0"/>
              <a:t>Ορισμός τύπων οξείας παγκρεατίτιδας</a:t>
            </a:r>
            <a:endParaRPr lang="en-GB" dirty="0"/>
          </a:p>
        </p:txBody>
      </p:sp>
      <p:sp>
        <p:nvSpPr>
          <p:cNvPr id="3" name="Content Placeholder 2">
            <a:extLst>
              <a:ext uri="{FF2B5EF4-FFF2-40B4-BE49-F238E27FC236}">
                <a16:creationId xmlns:a16="http://schemas.microsoft.com/office/drawing/2014/main" id="{ECB2FC2D-9FE3-4A7F-827F-600D1F478B68}"/>
              </a:ext>
            </a:extLst>
          </p:cNvPr>
          <p:cNvSpPr>
            <a:spLocks noGrp="1"/>
          </p:cNvSpPr>
          <p:nvPr>
            <p:ph idx="1"/>
          </p:nvPr>
        </p:nvSpPr>
        <p:spPr>
          <a:xfrm>
            <a:off x="838200" y="1825624"/>
            <a:ext cx="10515600" cy="5032375"/>
          </a:xfrm>
        </p:spPr>
        <p:txBody>
          <a:bodyPr>
            <a:normAutofit/>
          </a:bodyPr>
          <a:lstStyle/>
          <a:p>
            <a:pPr marL="0" indent="0">
              <a:buNone/>
            </a:pPr>
            <a:r>
              <a:rPr lang="el-GR" dirty="0"/>
              <a:t> 1. Οιδηματώδης παγκρεατίτιδα ( </a:t>
            </a:r>
            <a:r>
              <a:rPr lang="en-US" dirty="0"/>
              <a:t>interstitial edematous pancreatitis)</a:t>
            </a:r>
          </a:p>
          <a:p>
            <a:endParaRPr lang="en-US" dirty="0"/>
          </a:p>
          <a:p>
            <a:endParaRPr lang="en-US" dirty="0"/>
          </a:p>
          <a:p>
            <a:endParaRPr lang="en-US" dirty="0"/>
          </a:p>
          <a:p>
            <a:endParaRPr lang="en-US" dirty="0"/>
          </a:p>
          <a:p>
            <a:endParaRPr lang="en-US" dirty="0"/>
          </a:p>
          <a:p>
            <a:endParaRPr lang="en-US" dirty="0"/>
          </a:p>
          <a:p>
            <a:pPr marL="0" indent="0">
              <a:buNone/>
            </a:pPr>
            <a:r>
              <a:rPr lang="el-GR" dirty="0"/>
              <a:t>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F45F4E31-490F-481C-BCD2-D4827DE0CA5D}"/>
              </a:ext>
            </a:extLst>
          </p:cNvPr>
          <p:cNvPicPr>
            <a:picLocks noChangeAspect="1"/>
          </p:cNvPicPr>
          <p:nvPr/>
        </p:nvPicPr>
        <p:blipFill>
          <a:blip r:embed="rId2"/>
          <a:stretch>
            <a:fillRect/>
          </a:stretch>
        </p:blipFill>
        <p:spPr>
          <a:xfrm>
            <a:off x="2320290" y="2194560"/>
            <a:ext cx="8035290" cy="4746307"/>
          </a:xfrm>
          <a:prstGeom prst="rect">
            <a:avLst/>
          </a:prstGeom>
        </p:spPr>
      </p:pic>
    </p:spTree>
    <p:extLst>
      <p:ext uri="{BB962C8B-B14F-4D97-AF65-F5344CB8AC3E}">
        <p14:creationId xmlns:p14="http://schemas.microsoft.com/office/powerpoint/2010/main" val="301243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5884-0810-4138-AA2C-72DF538925A5}"/>
              </a:ext>
            </a:extLst>
          </p:cNvPr>
          <p:cNvSpPr>
            <a:spLocks noGrp="1"/>
          </p:cNvSpPr>
          <p:nvPr>
            <p:ph type="title"/>
          </p:nvPr>
        </p:nvSpPr>
        <p:spPr>
          <a:xfrm>
            <a:off x="838200" y="365125"/>
            <a:ext cx="10515600" cy="1325563"/>
          </a:xfrm>
        </p:spPr>
        <p:txBody>
          <a:bodyPr/>
          <a:lstStyle/>
          <a:p>
            <a:pPr algn="ctr"/>
            <a:r>
              <a:rPr lang="el-GR" dirty="0"/>
              <a:t>Ορισμός τύπων οξείας παγκρεατίτιδας</a:t>
            </a:r>
            <a:endParaRPr lang="en-GB" dirty="0"/>
          </a:p>
        </p:txBody>
      </p:sp>
      <p:sp>
        <p:nvSpPr>
          <p:cNvPr id="3" name="Content Placeholder 2">
            <a:extLst>
              <a:ext uri="{FF2B5EF4-FFF2-40B4-BE49-F238E27FC236}">
                <a16:creationId xmlns:a16="http://schemas.microsoft.com/office/drawing/2014/main" id="{0890E44B-8DB5-4762-A9E8-926DF52FAD59}"/>
              </a:ext>
            </a:extLst>
          </p:cNvPr>
          <p:cNvSpPr>
            <a:spLocks noGrp="1"/>
          </p:cNvSpPr>
          <p:nvPr>
            <p:ph idx="1"/>
          </p:nvPr>
        </p:nvSpPr>
        <p:spPr>
          <a:xfrm>
            <a:off x="838200" y="1690688"/>
            <a:ext cx="10515600" cy="4351338"/>
          </a:xfrm>
        </p:spPr>
        <p:txBody>
          <a:bodyPr/>
          <a:lstStyle/>
          <a:p>
            <a:r>
              <a:rPr lang="el-GR" dirty="0"/>
              <a:t>Νεκρωτική</a:t>
            </a:r>
            <a:r>
              <a:rPr lang="en-US" dirty="0"/>
              <a:t> </a:t>
            </a:r>
            <a:r>
              <a:rPr lang="el-GR" dirty="0"/>
              <a:t>παγκρεατίτιδα ( </a:t>
            </a:r>
            <a:r>
              <a:rPr lang="en-US" dirty="0"/>
              <a:t>necrotizing pancreatitis)</a:t>
            </a:r>
          </a:p>
          <a:p>
            <a:endParaRPr lang="en-US" dirty="0"/>
          </a:p>
          <a:p>
            <a:pPr marL="0" indent="0">
              <a:buNone/>
            </a:pPr>
            <a:endParaRPr lang="en-US" dirty="0"/>
          </a:p>
          <a:p>
            <a:pPr>
              <a:buFont typeface="Wingdings" panose="05000000000000000000" pitchFamily="2" charset="2"/>
              <a:buChar char="Ø"/>
            </a:pPr>
            <a:r>
              <a:rPr lang="en-US" dirty="0"/>
              <a:t> </a:t>
            </a:r>
            <a:r>
              <a:rPr lang="el-GR" dirty="0"/>
              <a:t>Περιπαγκρεατική νέκρωση</a:t>
            </a:r>
          </a:p>
          <a:p>
            <a:pPr>
              <a:buFont typeface="Wingdings" panose="05000000000000000000" pitchFamily="2" charset="2"/>
              <a:buChar char="Ø"/>
            </a:pPr>
            <a:endParaRPr lang="el-GR" dirty="0"/>
          </a:p>
          <a:p>
            <a:pPr>
              <a:buFont typeface="Wingdings" panose="05000000000000000000" pitchFamily="2" charset="2"/>
              <a:buChar char="Ø"/>
            </a:pPr>
            <a:r>
              <a:rPr lang="el-GR" dirty="0"/>
              <a:t>Παρεγχυματική παγκρεατική νέκρωση</a:t>
            </a:r>
          </a:p>
          <a:p>
            <a:pPr marL="0" indent="0">
              <a:buNone/>
            </a:pPr>
            <a:endParaRPr lang="el-GR" dirty="0"/>
          </a:p>
          <a:p>
            <a:pPr>
              <a:buFont typeface="Wingdings" panose="05000000000000000000" pitchFamily="2" charset="2"/>
              <a:buChar char="Ø"/>
            </a:pPr>
            <a:r>
              <a:rPr lang="el-GR" b="1" i="1" dirty="0"/>
              <a:t>Συνδυασμός: συχνότερα</a:t>
            </a:r>
          </a:p>
          <a:p>
            <a:pPr marL="0" indent="0">
              <a:buNone/>
            </a:pPr>
            <a:endParaRPr lang="en-GB" dirty="0"/>
          </a:p>
        </p:txBody>
      </p:sp>
    </p:spTree>
    <p:extLst>
      <p:ext uri="{BB962C8B-B14F-4D97-AF65-F5344CB8AC3E}">
        <p14:creationId xmlns:p14="http://schemas.microsoft.com/office/powerpoint/2010/main" val="2628381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915</TotalTime>
  <Words>1803</Words>
  <Application>Microsoft Office PowerPoint</Application>
  <PresentationFormat>Ευρεία οθόνη</PresentationFormat>
  <Paragraphs>358</Paragraphs>
  <Slides>60</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60</vt:i4>
      </vt:variant>
    </vt:vector>
  </HeadingPairs>
  <TitlesOfParts>
    <vt:vector size="69" baseType="lpstr">
      <vt:lpstr>Arial</vt:lpstr>
      <vt:lpstr>Calibri</vt:lpstr>
      <vt:lpstr>Calibri Light</vt:lpstr>
      <vt:lpstr>Times New Roman</vt:lpstr>
      <vt:lpstr>Wingdings</vt:lpstr>
      <vt:lpstr>Office Theme</vt:lpstr>
      <vt:lpstr>Default Design</vt:lpstr>
      <vt:lpstr>4_Default Design</vt:lpstr>
      <vt:lpstr>Bitmap Image</vt:lpstr>
      <vt:lpstr>ΟΞΕΙΑ &amp; ΧΡΟΝΙΑ ΠΑΓΚΡΕΑΤΙΤΙΔΑ</vt:lpstr>
      <vt:lpstr>Παρουσίαση του PowerPoint</vt:lpstr>
      <vt:lpstr>Διάγνωση- Αναθεωρημένα κριτήρια Atlanta </vt:lpstr>
      <vt:lpstr>Διάγνωση- Αναθεωρημένα κριτήρια Atlanta </vt:lpstr>
      <vt:lpstr>Ορισμός έναρξης οξείας παγκρεατίτιδας</vt:lpstr>
      <vt:lpstr>Παρουσίαση του PowerPoint</vt:lpstr>
      <vt:lpstr>Παρουσίαση του PowerPoint</vt:lpstr>
      <vt:lpstr>Ορισμός τύπων οξείας παγκρεατίτιδας</vt:lpstr>
      <vt:lpstr>Ορισμός τύπων οξείας παγκρεατίτιδας</vt:lpstr>
      <vt:lpstr>Ορισμός τύπων οξείας παγκρεατίτιδας</vt:lpstr>
      <vt:lpstr>Νεκρωτική παγκρεατίτιδα ( necrotizing pancreatitis) </vt:lpstr>
      <vt:lpstr>Φάσεις οξείας παγκρεατίτιδας</vt:lpstr>
      <vt:lpstr>Παρουσίαση του PowerPoint</vt:lpstr>
      <vt:lpstr>Πρόγνωση</vt:lpstr>
      <vt:lpstr>Πρόγνωση</vt:lpstr>
      <vt:lpstr>Πρώιμη φάση οξείας παγκρεατίτιδας</vt:lpstr>
      <vt:lpstr>Όψιμη φάση</vt:lpstr>
      <vt:lpstr>Σοβαρότητα οξείας παγκρεατίτιδας</vt:lpstr>
      <vt:lpstr>Σοβαρότητα οξείας παγκρεατίτιδας</vt:lpstr>
      <vt:lpstr>Σοβαρότητα οξείας παγκρεατίτιδας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Περιοχικές επιπλοκές οξείας παγκρεατίτιδας</vt:lpstr>
      <vt:lpstr>Περιοχικές επιπλοκές οξείας παγκρεατίτιδας</vt:lpstr>
      <vt:lpstr>Επιμολυσμένη νέκρωση</vt:lpstr>
      <vt:lpstr>Παρουσίαση του PowerPoint</vt:lpstr>
      <vt:lpstr>Απεικόνιση </vt:lpstr>
      <vt:lpstr>Παρουσίαση του PowerPoint</vt:lpstr>
      <vt:lpstr>Χορήγηση υγρών</vt:lpstr>
      <vt:lpstr>Παρουσίαση του PowerPoint</vt:lpstr>
      <vt:lpstr>Εισαγωγή στη ΜΕΘ</vt:lpstr>
      <vt:lpstr>Αντιμετώπιση- Αντιβιοτικά</vt:lpstr>
      <vt:lpstr>Αντιμετώπιση- Αντιβιοτική θεραπεία</vt:lpstr>
      <vt:lpstr>Αντιμετώπιση- Αντιβιοτική θεραπεία</vt:lpstr>
      <vt:lpstr>Παρουσίαση του PowerPoint</vt:lpstr>
      <vt:lpstr>Σίτιση</vt:lpstr>
      <vt:lpstr>Παρουσίαση του PowerPoint</vt:lpstr>
      <vt:lpstr>Παρουσίαση του PowerPoint</vt:lpstr>
      <vt:lpstr>Επεμβατική αντιμετώπιση- step up approach</vt:lpstr>
      <vt:lpstr>Επεμβατική αντιμετώπιση- step up approach</vt:lpstr>
      <vt:lpstr>Επεμβατική αντιμετώπιση</vt:lpstr>
      <vt:lpstr>Χειρουργική αντιμετώπιση</vt:lpstr>
      <vt:lpstr>Χειρουργική αντιμετώπιση</vt:lpstr>
      <vt:lpstr>Παρουσίαση του PowerPoint</vt:lpstr>
      <vt:lpstr>Παρουσίαση του PowerPoint</vt:lpstr>
      <vt:lpstr>Παρουσίαση του PowerPoint</vt:lpstr>
      <vt:lpstr>Χρόνια παγκρεατίτιδα</vt:lpstr>
      <vt:lpstr>Ταξινόμηση </vt:lpstr>
      <vt:lpstr>Παθολογία χρ. παγκρεατίτιδας</vt:lpstr>
      <vt:lpstr>Χρόνια παγκρεατίτιδα</vt:lpstr>
      <vt:lpstr>Διάγνωση</vt:lpstr>
      <vt:lpstr>Πρόγνωση </vt:lpstr>
      <vt:lpstr>Επιπλοκές </vt:lpstr>
      <vt:lpstr>Θεραπεία </vt:lpstr>
      <vt:lpstr>Θεραπεία</vt:lpstr>
      <vt:lpstr>Ενδείξεις Χειρουργικής θεραπείας</vt:lpstr>
      <vt:lpstr>Χειρουργική αντιμετώπιση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ΟΞΕΙΑ ΠΑΓΚΡΕΑΤΙΤΙΔΑ</dc:title>
  <dc:creator>konstantinos bramis</dc:creator>
  <cp:lastModifiedBy>Μανταλενάκη Φιόρα</cp:lastModifiedBy>
  <cp:revision>154</cp:revision>
  <dcterms:created xsi:type="dcterms:W3CDTF">2020-02-29T16:45:50Z</dcterms:created>
  <dcterms:modified xsi:type="dcterms:W3CDTF">2023-04-06T07:06:46Z</dcterms:modified>
</cp:coreProperties>
</file>