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74" r:id="rId3"/>
    <p:sldId id="262" r:id="rId4"/>
    <p:sldId id="263" r:id="rId5"/>
    <p:sldId id="264" r:id="rId6"/>
    <p:sldId id="260" r:id="rId7"/>
    <p:sldId id="281" r:id="rId8"/>
    <p:sldId id="282" r:id="rId9"/>
    <p:sldId id="292" r:id="rId10"/>
    <p:sldId id="285" r:id="rId11"/>
    <p:sldId id="283" r:id="rId12"/>
    <p:sldId id="287" r:id="rId13"/>
    <p:sldId id="288" r:id="rId14"/>
    <p:sldId id="284" r:id="rId15"/>
    <p:sldId id="286" r:id="rId16"/>
    <p:sldId id="280" r:id="rId17"/>
    <p:sldId id="290" r:id="rId18"/>
    <p:sldId id="271" r:id="rId19"/>
    <p:sldId id="307" r:id="rId20"/>
    <p:sldId id="308" r:id="rId21"/>
    <p:sldId id="316" r:id="rId22"/>
    <p:sldId id="293" r:id="rId23"/>
    <p:sldId id="294" r:id="rId24"/>
    <p:sldId id="291" r:id="rId25"/>
    <p:sldId id="328" r:id="rId26"/>
    <p:sldId id="329" r:id="rId27"/>
    <p:sldId id="330" r:id="rId28"/>
    <p:sldId id="331" r:id="rId29"/>
    <p:sldId id="296" r:id="rId30"/>
    <p:sldId id="295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9" r:id="rId42"/>
    <p:sldId id="324" r:id="rId43"/>
    <p:sldId id="325" r:id="rId44"/>
    <p:sldId id="318" r:id="rId45"/>
    <p:sldId id="319" r:id="rId46"/>
    <p:sldId id="320" r:id="rId47"/>
    <p:sldId id="323" r:id="rId48"/>
    <p:sldId id="322" r:id="rId49"/>
    <p:sldId id="310" r:id="rId50"/>
    <p:sldId id="311" r:id="rId51"/>
    <p:sldId id="327" r:id="rId52"/>
    <p:sldId id="326" r:id="rId53"/>
    <p:sldId id="312" r:id="rId54"/>
    <p:sldId id="313" r:id="rId55"/>
    <p:sldId id="314" r:id="rId56"/>
    <p:sldId id="315" r:id="rId57"/>
    <p:sldId id="332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7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6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63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0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2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0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43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0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43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40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EC36C7-F009-4219-835F-86C75AC44DC8}" type="datetimeFigureOut">
              <a:rPr lang="en-GB" smtClean="0"/>
              <a:pPr/>
              <a:t>06/04/2023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CD14-2CA2-42EB-84F4-F2FF3EB793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84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7200" dirty="0">
                <a:latin typeface="+mn-lt"/>
              </a:rPr>
              <a:t>Κακοήθη νεοπλάσματα ήπατος</a:t>
            </a:r>
            <a:endParaRPr lang="en-GB" sz="7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07880"/>
            <a:ext cx="9144000" cy="2154820"/>
          </a:xfrm>
        </p:spPr>
        <p:txBody>
          <a:bodyPr>
            <a:noAutofit/>
          </a:bodyPr>
          <a:lstStyle/>
          <a:p>
            <a:r>
              <a:rPr lang="el-GR" dirty="0"/>
              <a:t>Κωνσταντίνος Ι. Μπράμης</a:t>
            </a:r>
          </a:p>
          <a:p>
            <a:r>
              <a:rPr lang="el-GR" dirty="0" err="1" smtClean="0"/>
              <a:t>Επίκ</a:t>
            </a:r>
            <a:r>
              <a:rPr lang="el-GR" dirty="0" smtClean="0"/>
              <a:t>. Καθηγητής Χειρουργικής</a:t>
            </a:r>
            <a:endParaRPr lang="el-GR" dirty="0"/>
          </a:p>
          <a:p>
            <a:r>
              <a:rPr lang="el-GR" dirty="0"/>
              <a:t>Β` Χειρουργική Κλινική, ΕΚΠΑ</a:t>
            </a:r>
            <a:endParaRPr lang="en-AU" dirty="0"/>
          </a:p>
          <a:p>
            <a:r>
              <a:rPr lang="el-GR" dirty="0" err="1" smtClean="0"/>
              <a:t>Διευθ</a:t>
            </a:r>
            <a:r>
              <a:rPr lang="el-GR" dirty="0" smtClean="0"/>
              <a:t>/</a:t>
            </a:r>
            <a:r>
              <a:rPr lang="el-GR" dirty="0" err="1" smtClean="0"/>
              <a:t>ντής</a:t>
            </a:r>
            <a:r>
              <a:rPr lang="el-GR" dirty="0" smtClean="0"/>
              <a:t>: </a:t>
            </a:r>
            <a:r>
              <a:rPr lang="el-GR" dirty="0"/>
              <a:t>Καθ. </a:t>
            </a:r>
            <a:r>
              <a:rPr lang="en-GB" dirty="0"/>
              <a:t>M</a:t>
            </a:r>
            <a:r>
              <a:rPr lang="el-GR" dirty="0"/>
              <a:t>. Μ. Κωνσταντουλάκης</a:t>
            </a:r>
          </a:p>
          <a:p>
            <a:r>
              <a:rPr lang="el-GR" dirty="0"/>
              <a:t>Αρεταίειο</a:t>
            </a:r>
          </a:p>
        </p:txBody>
      </p:sp>
      <p:pic>
        <p:nvPicPr>
          <p:cNvPr id="4" name="Picture 2" descr="http://www.hpbsurgery.gr/ippokrate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"/>
            <a:ext cx="1571636" cy="1529388"/>
          </a:xfrm>
          <a:prstGeom prst="rect">
            <a:avLst/>
          </a:prstGeom>
          <a:noFill/>
        </p:spPr>
      </p:pic>
      <p:pic>
        <p:nvPicPr>
          <p:cNvPr id="5" name="Picture 2" descr="C:\Users\user\Documents\NIK\Uo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870" y="0"/>
            <a:ext cx="2822130" cy="859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5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</a:t>
            </a:r>
            <a:r>
              <a:rPr lang="el-GR" dirty="0"/>
              <a:t>-διάγνωση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Καλύτερη επιβίωση-διάγνωση σε αρχικό στάδιο</a:t>
            </a:r>
          </a:p>
          <a:p>
            <a:pPr marL="0" indent="0">
              <a:buNone/>
            </a:pPr>
            <a:endParaRPr lang="el-GR" dirty="0"/>
          </a:p>
          <a:p>
            <a:r>
              <a:rPr lang="en-GB" dirty="0"/>
              <a:t>Screening</a:t>
            </a:r>
            <a:r>
              <a:rPr lang="el-GR" dirty="0"/>
              <a:t>- επιτήρηση</a:t>
            </a:r>
            <a:r>
              <a:rPr lang="en-GB" dirty="0"/>
              <a:t> </a:t>
            </a:r>
            <a:r>
              <a:rPr lang="el-GR" dirty="0"/>
              <a:t>ασθενών με κίρρωση ή/και </a:t>
            </a:r>
            <a:r>
              <a:rPr lang="en-GB" dirty="0"/>
              <a:t>HBV/HCV</a:t>
            </a:r>
            <a:endParaRPr lang="el-GR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EASL ( European association for the study of liver):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U/S </a:t>
            </a:r>
            <a:r>
              <a:rPr lang="el-GR" dirty="0"/>
              <a:t>κάθε 6-12 μήνες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aFP</a:t>
            </a:r>
            <a:r>
              <a:rPr lang="el-GR" dirty="0"/>
              <a:t> (&gt;200)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354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</a:t>
            </a:r>
            <a:r>
              <a:rPr lang="el-GR" dirty="0"/>
              <a:t>-</a:t>
            </a:r>
            <a:r>
              <a:rPr lang="en-GB" dirty="0"/>
              <a:t>screening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127" y="1691322"/>
            <a:ext cx="9986005" cy="4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2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</p:spPr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Καρκίνωμα-</a:t>
            </a:r>
            <a:r>
              <a:rPr lang="el-GR" dirty="0"/>
              <a:t>αντιμετώπιση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275008"/>
            <a:ext cx="10515600" cy="54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Καρκίνωμα-</a:t>
            </a:r>
            <a:r>
              <a:rPr lang="el-GR" dirty="0"/>
              <a:t>αντιμετώπιση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Επιλογή θεραπείας:</a:t>
            </a:r>
          </a:p>
          <a:p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Στάδιο νόσου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Λειτουργικότητα εναπομείναντος ήπατος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Γενική κατάσταση ασθενή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05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Καρκίνωμα-</a:t>
            </a:r>
            <a:r>
              <a:rPr lang="el-GR" dirty="0"/>
              <a:t>αντιμετώπιση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TNM</a:t>
            </a:r>
          </a:p>
          <a:p>
            <a:r>
              <a:rPr lang="en-GB" dirty="0"/>
              <a:t>Okuda (</a:t>
            </a:r>
            <a:r>
              <a:rPr lang="el-GR" dirty="0"/>
              <a:t>μέγεθος, ασκίτης, λευκωματίνη, χολερυθρίνη)</a:t>
            </a:r>
          </a:p>
          <a:p>
            <a:r>
              <a:rPr lang="en-GB" dirty="0"/>
              <a:t>Child-Pugh</a:t>
            </a:r>
          </a:p>
          <a:p>
            <a:r>
              <a:rPr lang="en-GB" dirty="0"/>
              <a:t>BCLC (Barcelona clinic liver cancer)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l-GR" u="sng" dirty="0"/>
              <a:t>Κανένα σύστημα σταδιοποίησης δεν έχει καθολική αναγνώριση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34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Καρκίνωμα-</a:t>
            </a:r>
            <a:r>
              <a:rPr lang="el-GR" dirty="0"/>
              <a:t>σταδιοποίηση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1" y="1690688"/>
            <a:ext cx="9614646" cy="49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Καρκίνωμα-</a:t>
            </a:r>
            <a:r>
              <a:rPr lang="el-GR" dirty="0"/>
              <a:t>σταδιοποίηση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0014" y="1366345"/>
            <a:ext cx="10195034" cy="527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Ηπα</a:t>
            </a:r>
            <a:r>
              <a:rPr lang="en-US" sz="3600" dirty="0" err="1"/>
              <a:t>τοκυττ</a:t>
            </a:r>
            <a:r>
              <a:rPr lang="en-US" sz="3600" dirty="0"/>
              <a:t>αρικό</a:t>
            </a:r>
            <a:r>
              <a:rPr lang="el-GR" sz="3600" dirty="0"/>
              <a:t> καρκίνωμα- χειρουργική θεραπεία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Ηπατεκτομή: - ανατομική, άτυπη, τμηματεκτομή</a:t>
            </a:r>
          </a:p>
          <a:p>
            <a:pPr marL="0" indent="0">
              <a:buNone/>
            </a:pPr>
            <a:r>
              <a:rPr lang="el-GR" dirty="0"/>
              <a:t>                           -  θνητότητα &lt;5% (</a:t>
            </a:r>
            <a:r>
              <a:rPr lang="en-GB" dirty="0"/>
              <a:t>Child-Pugh)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-  επαρκές λειτουργικό εναπομείναν ήπαρ</a:t>
            </a:r>
            <a:r>
              <a:rPr lang="en-GB" dirty="0"/>
              <a:t> (FLR)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                  -  όριο εκτομής: 1 εκ (</a:t>
            </a:r>
            <a:r>
              <a:rPr lang="en-GB" dirty="0"/>
              <a:t>R0)</a:t>
            </a:r>
          </a:p>
          <a:p>
            <a:pPr marL="0" indent="0">
              <a:buNone/>
            </a:pPr>
            <a:r>
              <a:rPr lang="en-GB" dirty="0"/>
              <a:t>                           -  </a:t>
            </a:r>
            <a:r>
              <a:rPr lang="el-GR" dirty="0"/>
              <a:t>απουσία εξωηπατικής νόσου, απουσία αγγειακής     </a:t>
            </a:r>
          </a:p>
          <a:p>
            <a:pPr marL="0" indent="0">
              <a:buNone/>
            </a:pPr>
            <a:r>
              <a:rPr lang="el-GR" dirty="0"/>
              <a:t>                              συμμετοχής, απουσία ετερόπλευρης νόσου </a:t>
            </a:r>
          </a:p>
          <a:p>
            <a:pPr marL="0" indent="0">
              <a:buNone/>
            </a:pPr>
            <a:r>
              <a:rPr lang="el-GR" dirty="0"/>
              <a:t>                              ( πολυεστιακή νόσος)</a:t>
            </a:r>
          </a:p>
          <a:p>
            <a:pPr marL="0" indent="0">
              <a:buNone/>
            </a:pPr>
            <a:endParaRPr lang="en-GB" dirty="0"/>
          </a:p>
          <a:p>
            <a:r>
              <a:rPr lang="el-GR" dirty="0"/>
              <a:t>Ορθοτοπική μεταμόσχευση ήπατος: </a:t>
            </a:r>
            <a:r>
              <a:rPr lang="en-GB" dirty="0"/>
              <a:t>- Child-Pugh B, C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-  </a:t>
            </a:r>
            <a:r>
              <a:rPr lang="el-GR" dirty="0"/>
              <a:t>παρόμοια ποσοστά επιβίωσης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         -  κριτήρια ΟΜΗ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427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ΟΜΗ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4" name="Picture 2" descr="Image result for milan cri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3" y="1828800"/>
            <a:ext cx="10529454" cy="506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Εκτομή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5ετής επιβίωση: &lt;70%</a:t>
            </a:r>
          </a:p>
          <a:p>
            <a:r>
              <a:rPr lang="el-GR" dirty="0"/>
              <a:t>Υποτροπή: 70%</a:t>
            </a:r>
          </a:p>
          <a:p>
            <a:r>
              <a:rPr lang="en-GB" dirty="0"/>
              <a:t>Child-Pugh A</a:t>
            </a:r>
          </a:p>
          <a:p>
            <a:r>
              <a:rPr lang="el-GR" dirty="0"/>
              <a:t>Θνητότητα: 1-7%</a:t>
            </a:r>
          </a:p>
          <a:p>
            <a:r>
              <a:rPr lang="el-GR" dirty="0"/>
              <a:t>ΜΤΧ ηπατική ανεπάρκεια</a:t>
            </a:r>
            <a:endParaRPr lang="en-GB" dirty="0"/>
          </a:p>
          <a:p>
            <a:r>
              <a:rPr lang="el-GR" dirty="0"/>
              <a:t>Μέθοδος εκλογής σε μη κιρρωτικούς ή κιρρωτικούς ασθενείς με καλά αντιρροπούμενη κίρρωση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ΟΜΗ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Παρόμοια ποσοστά 65-78%</a:t>
            </a:r>
          </a:p>
          <a:p>
            <a:r>
              <a:rPr lang="el-GR" dirty="0"/>
              <a:t>Υποτροπή: 18%</a:t>
            </a:r>
          </a:p>
          <a:p>
            <a:r>
              <a:rPr lang="en-GB" dirty="0"/>
              <a:t>Child-Pugh: B,C</a:t>
            </a:r>
          </a:p>
          <a:p>
            <a:r>
              <a:rPr lang="el-GR" dirty="0"/>
              <a:t>Μέθοδος εκλογής σε κιρρωτικούς ασθενείς εντός κριτηρίων</a:t>
            </a:r>
          </a:p>
          <a:p>
            <a:r>
              <a:rPr lang="el-GR" dirty="0"/>
              <a:t>Μειονεκτήματα: ένδοια οργάνων, χρόνος μεταμόσχευσης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Ηπα</a:t>
            </a:r>
            <a:r>
              <a:rPr lang="en-US" sz="3600" dirty="0" err="1"/>
              <a:t>τοκυττ</a:t>
            </a:r>
            <a:r>
              <a:rPr lang="en-US" sz="3600" dirty="0"/>
              <a:t>αρικό</a:t>
            </a:r>
            <a:r>
              <a:rPr lang="el-GR" sz="3600" dirty="0"/>
              <a:t> καρκίνωμα- χειρουργική θεραπεία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3617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l-GR" sz="3867" dirty="0">
                <a:latin typeface="+mn-lt"/>
              </a:rPr>
              <a:t>Όγκοι ήπατος</a:t>
            </a:r>
            <a:endParaRPr lang="en-US" dirty="0">
              <a:latin typeface="+mn-lt"/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7165330" y="2284884"/>
            <a:ext cx="2432224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Κακοήθεις</a:t>
            </a:r>
            <a:endParaRPr lang="en-US" sz="2531"/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6828236" y="3609826"/>
            <a:ext cx="3106415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Δευτεροπαθείς</a:t>
            </a:r>
            <a:endParaRPr lang="en-US" sz="2531"/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2293070" y="3559597"/>
            <a:ext cx="2836292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Πρωτοπαθείς</a:t>
            </a:r>
            <a:endParaRPr lang="en-US" sz="2531"/>
          </a:p>
        </p:txBody>
      </p:sp>
      <p:sp>
        <p:nvSpPr>
          <p:cNvPr id="11270" name="AutoShape 5"/>
          <p:cNvSpPr>
            <a:spLocks/>
          </p:cNvSpPr>
          <p:nvPr/>
        </p:nvSpPr>
        <p:spPr bwMode="auto">
          <a:xfrm rot="-5400000">
            <a:off x="3298776" y="2908846"/>
            <a:ext cx="824880" cy="378396"/>
          </a:xfrm>
          <a:prstGeom prst="leftRightArrow">
            <a:avLst>
              <a:gd name="adj1" fmla="val 23491"/>
              <a:gd name="adj2" fmla="val 47333"/>
            </a:avLst>
          </a:prstGeom>
          <a:solidFill>
            <a:srgbClr val="9B44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endParaRPr lang="en-US" sz="2531">
              <a:solidFill>
                <a:srgbClr val="FFFFFF"/>
              </a:solidFill>
            </a:endParaRP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2495104" y="1674317"/>
            <a:ext cx="2432224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Καλοήθεις</a:t>
            </a:r>
            <a:endParaRPr lang="en-US" sz="2531"/>
          </a:p>
        </p:txBody>
      </p:sp>
      <p:sp>
        <p:nvSpPr>
          <p:cNvPr id="12295" name="AutoShape 7"/>
          <p:cNvSpPr>
            <a:spLocks/>
          </p:cNvSpPr>
          <p:nvPr/>
        </p:nvSpPr>
        <p:spPr bwMode="auto">
          <a:xfrm>
            <a:off x="2495104" y="5444877"/>
            <a:ext cx="2432224" cy="9621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456B77"/>
          </a:solidFill>
          <a:ln w="76200" cap="flat" cmpd="sng">
            <a:solidFill>
              <a:srgbClr val="E1E4E9"/>
            </a:solidFill>
            <a:prstDash val="solid"/>
            <a:miter lim="0"/>
            <a:headEnd/>
            <a:tailEnd/>
          </a:ln>
          <a:effectLst>
            <a:outerShdw blurRad="63500" dist="63500" dir="5280006" algn="ctr" rotWithShape="0">
              <a:srgbClr val="000000">
                <a:alpha val="45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r>
              <a:rPr lang="en-US" sz="2953" b="1">
                <a:solidFill>
                  <a:srgbClr val="FFFFFF"/>
                </a:solidFill>
              </a:rPr>
              <a:t>Κακοήθεις</a:t>
            </a:r>
            <a:endParaRPr lang="en-US" sz="2531"/>
          </a:p>
        </p:txBody>
      </p:sp>
      <p:sp>
        <p:nvSpPr>
          <p:cNvPr id="11273" name="AutoShape 8"/>
          <p:cNvSpPr>
            <a:spLocks/>
          </p:cNvSpPr>
          <p:nvPr/>
        </p:nvSpPr>
        <p:spPr bwMode="auto">
          <a:xfrm rot="-5400000">
            <a:off x="3299334" y="4794684"/>
            <a:ext cx="823764" cy="378396"/>
          </a:xfrm>
          <a:prstGeom prst="leftRightArrow">
            <a:avLst>
              <a:gd name="adj1" fmla="val 23491"/>
              <a:gd name="adj2" fmla="val 47269"/>
            </a:avLst>
          </a:prstGeom>
          <a:solidFill>
            <a:srgbClr val="9B443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marL="742950" indent="-28575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marL="11430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marL="16002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marL="2057400" indent="-228600" algn="ctr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eaLnBrk="1"/>
            <a:endParaRPr lang="en-US" sz="2531">
              <a:solidFill>
                <a:srgbClr val="FFFFFF"/>
              </a:solidFill>
            </a:endParaRP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flipV="1">
            <a:off x="6096000" y="1536160"/>
            <a:ext cx="0" cy="4847704"/>
          </a:xfrm>
          <a:prstGeom prst="line">
            <a:avLst/>
          </a:prstGeom>
          <a:noFill/>
          <a:ln w="12700">
            <a:solidFill>
              <a:srgbClr val="9B9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1266"/>
          </a:p>
        </p:txBody>
      </p:sp>
    </p:spTree>
    <p:extLst>
      <p:ext uri="{BB962C8B-B14F-4D97-AF65-F5344CB8AC3E}">
        <p14:creationId xmlns:p14="http://schemas.microsoft.com/office/powerpoint/2010/main" val="368972177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Ηπα</a:t>
            </a:r>
            <a:r>
              <a:rPr lang="en-US" sz="3600" dirty="0" err="1"/>
              <a:t>τοκυττ</a:t>
            </a:r>
            <a:r>
              <a:rPr lang="en-US" sz="3600" dirty="0"/>
              <a:t>αρικό</a:t>
            </a:r>
            <a:r>
              <a:rPr lang="el-GR" sz="3600" dirty="0"/>
              <a:t> καρκίνωμα- τοπικοπεριοχική θεραπεία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TACE (transarterial chemoembolization)</a:t>
            </a:r>
            <a:r>
              <a:rPr lang="el-GR" dirty="0"/>
              <a:t>: μέθοδος εκλογής σε ακατάλληλους για χο ασθενείς με καλή ηπατική λειτουργία και χωρίς αγγειακή συμμετοχή. Όφελος στην επιβίωση.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HAI (hepatic artery infusion)</a:t>
            </a:r>
            <a:r>
              <a:rPr lang="el-GR" dirty="0"/>
              <a:t>: 47% μερική ανταπόκριση, </a:t>
            </a:r>
            <a:r>
              <a:rPr lang="en-GB" dirty="0"/>
              <a:t>OS: 30 </a:t>
            </a:r>
            <a:r>
              <a:rPr lang="en-GB" dirty="0" err="1"/>
              <a:t>mo</a:t>
            </a:r>
            <a:r>
              <a:rPr lang="el-GR" dirty="0"/>
              <a:t>, </a:t>
            </a:r>
            <a:r>
              <a:rPr lang="en-GB" dirty="0"/>
              <a:t>(</a:t>
            </a:r>
            <a:r>
              <a:rPr lang="en-GB" dirty="0" err="1"/>
              <a:t>Jarnagin</a:t>
            </a:r>
            <a:r>
              <a:rPr lang="en-GB" dirty="0"/>
              <a:t> et al)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RFA (radiofrequency ablation): </a:t>
            </a:r>
            <a:r>
              <a:rPr lang="el-GR" dirty="0"/>
              <a:t>μέγεθος όγκου = </a:t>
            </a:r>
            <a:r>
              <a:rPr lang="en-GB" dirty="0"/>
              <a:t>4</a:t>
            </a:r>
            <a:r>
              <a:rPr lang="el-GR" dirty="0"/>
              <a:t> εκ.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MWA (microwave ablation)</a:t>
            </a:r>
            <a:r>
              <a:rPr lang="el-GR" dirty="0"/>
              <a:t>: μικρότερη διασπορά θερμότητας, μειωμένο φαινόμενο </a:t>
            </a:r>
            <a:r>
              <a:rPr lang="en-GB" dirty="0"/>
              <a:t>‘’heat sink’’</a:t>
            </a:r>
          </a:p>
        </p:txBody>
      </p:sp>
    </p:spTree>
    <p:extLst>
      <p:ext uri="{BB962C8B-B14F-4D97-AF65-F5344CB8AC3E}">
        <p14:creationId xmlns:p14="http://schemas.microsoft.com/office/powerpoint/2010/main" val="250181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</a:t>
            </a:r>
            <a:r>
              <a:rPr lang="el-GR" dirty="0"/>
              <a:t> καρκίνωμα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 descr="http://img.medscape.com/fullsize/migrated/570/040/liv570040.fig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15" y="1867437"/>
            <a:ext cx="9040969" cy="430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25836" y="231056"/>
            <a:ext cx="8340328" cy="982266"/>
          </a:xfrm>
        </p:spPr>
        <p:txBody>
          <a:bodyPr/>
          <a:lstStyle/>
          <a:p>
            <a:pPr eaLnBrk="1"/>
            <a:r>
              <a:rPr lang="en-US" sz="3867" dirty="0" err="1">
                <a:latin typeface="+mn-lt"/>
              </a:rPr>
              <a:t>Ενδοη</a:t>
            </a:r>
            <a:r>
              <a:rPr lang="en-US" sz="3867" dirty="0">
                <a:latin typeface="+mn-lt"/>
              </a:rPr>
              <a:t>πατικό Χολαγγειοκαρκίνωμα</a:t>
            </a:r>
            <a:endParaRPr lang="en-US" dirty="0">
              <a:latin typeface="+mn-lt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1925836" y="1740172"/>
            <a:ext cx="8340328" cy="4883651"/>
          </a:xfrm>
        </p:spPr>
        <p:txBody>
          <a:bodyPr>
            <a:normAutofit fontScale="85000" lnSpcReduction="20000"/>
          </a:bodyPr>
          <a:lstStyle/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n-US" sz="3100" dirty="0" err="1"/>
              <a:t>Νεο</a:t>
            </a:r>
            <a:r>
              <a:rPr lang="en-US" sz="3100" dirty="0"/>
              <a:t>πλασία από τα ενδοηπατικά χολ</a:t>
            </a:r>
            <a:r>
              <a:rPr lang="el-GR" sz="3100" dirty="0"/>
              <a:t>ηφόρα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3100" dirty="0"/>
              <a:t>10% των πρωτοπαθών καρκίνων του ήπατος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3100" dirty="0"/>
              <a:t>Δεύτερος συχνότερος πρωτοπαθής καρκίνος του ήπατος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3100" dirty="0"/>
              <a:t>3% των καρκίνων του πεπτικού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3100" dirty="0"/>
              <a:t>Η θνητότητα από ενδοηπατικό χολαγγειοκαρκίνωμα αυξάνεται συνεχώς</a:t>
            </a:r>
            <a:endParaRPr lang="en-US" sz="3100" dirty="0"/>
          </a:p>
          <a:p>
            <a:pPr defTabSz="381731">
              <a:spcBef>
                <a:spcPts val="3094"/>
              </a:spcBef>
            </a:pPr>
            <a:r>
              <a:rPr lang="en-US" sz="3100" dirty="0" err="1"/>
              <a:t>Αυξημένη</a:t>
            </a:r>
            <a:r>
              <a:rPr lang="en-US" sz="3100" dirty="0"/>
              <a:t> επίπ</a:t>
            </a:r>
            <a:r>
              <a:rPr lang="en-US" sz="3100" dirty="0" err="1"/>
              <a:t>τωση</a:t>
            </a:r>
            <a:r>
              <a:rPr lang="en-US" sz="3100" dirty="0"/>
              <a:t> </a:t>
            </a:r>
            <a:r>
              <a:rPr lang="en-US" sz="3100" dirty="0" err="1"/>
              <a:t>σε</a:t>
            </a:r>
            <a:r>
              <a:rPr lang="en-US" sz="3100" dirty="0"/>
              <a:t> α</a:t>
            </a:r>
            <a:r>
              <a:rPr lang="en-US" sz="3100" dirty="0" err="1"/>
              <a:t>σθενείς</a:t>
            </a:r>
            <a:r>
              <a:rPr lang="en-US" sz="3100" dirty="0"/>
              <a:t> </a:t>
            </a:r>
            <a:r>
              <a:rPr lang="en-US" sz="3100" dirty="0" err="1"/>
              <a:t>με</a:t>
            </a:r>
            <a:r>
              <a:rPr lang="el-GR" sz="3100" dirty="0"/>
              <a:t> ηπατικολιθίαση</a:t>
            </a:r>
            <a:r>
              <a:rPr lang="en-US" sz="3100" dirty="0"/>
              <a:t> π</a:t>
            </a:r>
            <a:r>
              <a:rPr lang="en-US" sz="3100" dirty="0" err="1"/>
              <a:t>ρωτο</a:t>
            </a:r>
            <a:r>
              <a:rPr lang="en-US" sz="3100" dirty="0"/>
              <a:t>παθή σκληρυντική χολαγγειίτιδα και παρασιτώσεις του ήπατος, αλλά συχνότερα εμφανίζεται ιδιοπαθώς</a:t>
            </a:r>
          </a:p>
          <a:p>
            <a:pPr defTabSz="381731">
              <a:spcBef>
                <a:spcPts val="3094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855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1925836" y="231056"/>
            <a:ext cx="8340328" cy="982266"/>
          </a:xfrm>
        </p:spPr>
        <p:txBody>
          <a:bodyPr/>
          <a:lstStyle/>
          <a:p>
            <a:pPr eaLnBrk="1"/>
            <a:r>
              <a:rPr lang="en-US" sz="3867" dirty="0" err="1">
                <a:latin typeface="+mn-lt"/>
              </a:rPr>
              <a:t>Ενδοη</a:t>
            </a:r>
            <a:r>
              <a:rPr lang="en-US" sz="3867" dirty="0">
                <a:latin typeface="+mn-lt"/>
              </a:rPr>
              <a:t>πατικό Χολαγγειοκαρκίνωμα</a:t>
            </a:r>
            <a:endParaRPr lang="en-US" dirty="0">
              <a:latin typeface="+mn-lt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idx="1"/>
          </p:nvPr>
        </p:nvSpPr>
        <p:spPr>
          <a:xfrm>
            <a:off x="1925836" y="1740173"/>
            <a:ext cx="8340328" cy="4625578"/>
          </a:xfrm>
        </p:spPr>
        <p:txBody>
          <a:bodyPr/>
          <a:lstStyle/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l-GR" sz="2742" dirty="0"/>
              <a:t>Μ</a:t>
            </a:r>
            <a:r>
              <a:rPr lang="en-US" sz="2742" dirty="0" err="1"/>
              <a:t>όν</a:t>
            </a:r>
            <a:r>
              <a:rPr lang="el-GR" sz="2742" dirty="0"/>
              <a:t>η θεραπεία με σκοπό την ίαση είναι</a:t>
            </a:r>
            <a:r>
              <a:rPr lang="en-US" sz="2742" dirty="0"/>
              <a:t> η </a:t>
            </a:r>
            <a:r>
              <a:rPr lang="en-US" sz="2742" dirty="0" err="1"/>
              <a:t>χειρουργική</a:t>
            </a:r>
            <a:r>
              <a:rPr lang="el-GR" sz="2742" dirty="0"/>
              <a:t> </a:t>
            </a:r>
            <a:endParaRPr lang="en-US" sz="2742" dirty="0"/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 err="1"/>
              <a:t>Θερ</a:t>
            </a:r>
            <a:r>
              <a:rPr lang="en-US" sz="2742" dirty="0"/>
              <a:t>απευτική εκτομή = αφαίρεση του συνόλου της νεοπλασματικής νόσου</a:t>
            </a:r>
            <a:r>
              <a:rPr lang="el-GR" sz="2742" dirty="0"/>
              <a:t> </a:t>
            </a:r>
            <a:r>
              <a:rPr lang="en-GB" sz="2742" dirty="0"/>
              <a:t>(R0)</a:t>
            </a:r>
            <a:endParaRPr lang="en-US" sz="2742" dirty="0"/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/>
              <a:t>Τα π</a:t>
            </a:r>
            <a:r>
              <a:rPr lang="en-US" sz="2742" dirty="0" err="1"/>
              <a:t>ερισσότερ</a:t>
            </a:r>
            <a:r>
              <a:rPr lang="en-US" sz="2742" dirty="0"/>
              <a:t>α περιστατικά προσέρχονται όταν γίνουν συμπτωματικά, και είναι ήδη πολύ αργά</a:t>
            </a:r>
          </a:p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/>
              <a:t>5ετής επιβ</a:t>
            </a:r>
            <a:r>
              <a:rPr lang="en-US" sz="2742" dirty="0" err="1"/>
              <a:t>ίωση</a:t>
            </a:r>
            <a:r>
              <a:rPr lang="en-US" sz="2742" dirty="0"/>
              <a:t> </a:t>
            </a:r>
            <a:r>
              <a:rPr lang="en-US" sz="2742" dirty="0" err="1"/>
              <a:t>σε</a:t>
            </a:r>
            <a:r>
              <a:rPr lang="el-GR" sz="2742" dirty="0"/>
              <a:t> εξαιρέσιμη νόσο</a:t>
            </a:r>
            <a:r>
              <a:rPr lang="en-US" sz="2742" dirty="0"/>
              <a:t>: 22-66%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100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+mn-lt"/>
              </a:rPr>
              <a:t>Ενδοηπατικό χολαγγειοκαρκίνωμα</a:t>
            </a:r>
            <a:r>
              <a:rPr lang="en-AU" sz="3600" dirty="0">
                <a:latin typeface="+mn-lt"/>
              </a:rPr>
              <a:t>-</a:t>
            </a:r>
            <a:r>
              <a:rPr lang="el-GR" sz="3600" dirty="0">
                <a:latin typeface="+mn-lt"/>
              </a:rPr>
              <a:t>αντιμετώπιση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Η διάγνωση γίνεται με την ανεύρεση υποαγγειούμενης βλάβης στην    ΑΤ</a:t>
            </a:r>
          </a:p>
          <a:p>
            <a:r>
              <a:rPr lang="el-GR" dirty="0"/>
              <a:t>Αποκλεισμό της πιθανότητας να αποτελεί μεταστατική νόσο (ενδοσκόπηση ανωτέρου/κατωτέρου πεπτικού), αποκλεισμός πρωτοπαθούς εστίας στο πάγκρεας, τους νεφρούς, τους πνεύμονες και τον μαστό.</a:t>
            </a:r>
          </a:p>
          <a:p>
            <a:r>
              <a:rPr lang="el-GR" dirty="0"/>
              <a:t>Βιοψία δεν είναι αναγκαία.</a:t>
            </a:r>
          </a:p>
          <a:p>
            <a:r>
              <a:rPr lang="el-GR" dirty="0"/>
              <a:t>Διαγνωστική λαπαροσκόπηση</a:t>
            </a:r>
          </a:p>
          <a:p>
            <a:r>
              <a:rPr lang="en-GB" dirty="0"/>
              <a:t>CEA, CA 19-9</a:t>
            </a:r>
          </a:p>
        </p:txBody>
      </p:sp>
    </p:spTree>
    <p:extLst>
      <p:ext uri="{BB962C8B-B14F-4D97-AF65-F5344CB8AC3E}">
        <p14:creationId xmlns:p14="http://schemas.microsoft.com/office/powerpoint/2010/main" val="373918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Ενδοηπατικό χολαγγειοκαρκίνωμα</a:t>
            </a:r>
            <a:r>
              <a:rPr lang="en-AU" sz="4000" dirty="0">
                <a:latin typeface="+mn-lt"/>
              </a:rPr>
              <a:t>-</a:t>
            </a:r>
            <a:r>
              <a:rPr lang="el-GR" sz="4000" dirty="0">
                <a:latin typeface="+mn-lt"/>
              </a:rPr>
              <a:t>αντιμετώπιση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Κριτήρια μη εξαιρεσιμότητας: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Τοπικά προχωρημένος όγκος με αρτηριακή ή/και φλεβική συμμετοχή   αμφοτερόπλευρα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Πολλαπλές ενδοηπατικες εστίες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Απομακρυσμένες μεταστάσεις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Σχετική αντένδειξη: περιοχικές λεμφαδενικές μεταστάσεις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805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/>
              <a:t>Ενδοηπατικό χολαγγειοκαρκίνωμα</a:t>
            </a:r>
            <a:r>
              <a:rPr lang="en-AU" sz="4000" dirty="0"/>
              <a:t>-</a:t>
            </a:r>
            <a:r>
              <a:rPr lang="el-GR" sz="4000" dirty="0"/>
              <a:t>αντιμετώπιση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Στόχοι ηπατεκτομής</a:t>
            </a:r>
          </a:p>
          <a:p>
            <a:pPr marL="0" indent="0"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R0 </a:t>
            </a:r>
            <a:r>
              <a:rPr lang="el-GR" dirty="0"/>
              <a:t>εκτομή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Όρια εκτομής 1εκ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Λεμφαδενικός καθαρισμός: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Πρέπει να γίνεται </a:t>
            </a:r>
            <a:r>
              <a:rPr lang="en-GB" dirty="0"/>
              <a:t>sampling </a:t>
            </a:r>
            <a:r>
              <a:rPr lang="el-GR" dirty="0"/>
              <a:t>λεμφαδένων του ηπατο12/κού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Ο σημαντικότερος προγνωστικός παράγοντας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Ποσοστά υποτροπής με θετικούς λεμφαδένες 93% </a:t>
            </a:r>
            <a:r>
              <a:rPr lang="en-GB" dirty="0"/>
              <a:t>vs 47%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323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>
                <a:latin typeface="+mn-lt"/>
              </a:rPr>
              <a:t>Ενδοηπατικό χολαγγειοκαρκίνωμα</a:t>
            </a:r>
            <a:r>
              <a:rPr lang="en-AU" sz="4000" dirty="0">
                <a:latin typeface="+mn-lt"/>
              </a:rPr>
              <a:t>-</a:t>
            </a:r>
            <a:r>
              <a:rPr lang="el-GR" sz="4000" dirty="0">
                <a:latin typeface="+mn-lt"/>
              </a:rPr>
              <a:t>αντιμετώπιση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 ρόλος της επικουρικής χημειοθεραπείας είναι περιορισμένος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Ακτινοευαίσθητος όγκος: σε </a:t>
            </a:r>
            <a:r>
              <a:rPr lang="en-GB" dirty="0"/>
              <a:t>R1 </a:t>
            </a:r>
            <a:r>
              <a:rPr lang="el-GR" dirty="0"/>
              <a:t>εκτομές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Σε ανεγχείρητους όγκους:</a:t>
            </a:r>
          </a:p>
          <a:p>
            <a:r>
              <a:rPr lang="el-GR" dirty="0"/>
              <a:t>Συστηματική χημειο-ακτινοθεραπεία</a:t>
            </a:r>
          </a:p>
          <a:p>
            <a:r>
              <a:rPr lang="el-GR" dirty="0"/>
              <a:t>Τοπικοπεριοχική χημειο-ακτινοθραπεία</a:t>
            </a:r>
          </a:p>
          <a:p>
            <a:r>
              <a:rPr lang="el-GR" dirty="0"/>
              <a:t>Μέθοδοι τοπικής καταστροφής του όγκου.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514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prstClr val="black"/>
                </a:solidFill>
                <a:latin typeface="+mn-lt"/>
              </a:rPr>
              <a:t>Ενδοηπατικό χολαγγειοκαρκίνωμα</a:t>
            </a:r>
            <a:endParaRPr lang="en-GB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127" y="1880315"/>
            <a:ext cx="10515599" cy="44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64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25836" y="232173"/>
            <a:ext cx="8252148" cy="954361"/>
          </a:xfrm>
        </p:spPr>
        <p:txBody>
          <a:bodyPr>
            <a:normAutofit/>
          </a:bodyPr>
          <a:lstStyle/>
          <a:p>
            <a:pPr algn="ctr" eaLnBrk="1"/>
            <a:r>
              <a:rPr lang="el-GR" dirty="0">
                <a:latin typeface="+mn-lt"/>
              </a:rPr>
              <a:t>Μεταστατικός καρκίνος ήπατος</a:t>
            </a:r>
            <a:endParaRPr lang="en-US" dirty="0">
              <a:latin typeface="+mn-lt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1925836" y="1629667"/>
            <a:ext cx="8340328" cy="4990073"/>
          </a:xfrm>
        </p:spPr>
        <p:txBody>
          <a:bodyPr>
            <a:normAutofit fontScale="85000" lnSpcReduction="20000"/>
          </a:bodyPr>
          <a:lstStyle/>
          <a:p>
            <a:pPr marL="260068" indent="-260068">
              <a:spcBef>
                <a:spcPts val="3375"/>
              </a:spcBef>
              <a:buFontTx/>
              <a:buChar char="•"/>
            </a:pPr>
            <a:endParaRPr lang="el-GR" sz="2953" dirty="0"/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l-GR" sz="2953" dirty="0"/>
              <a:t>Συχνότερα κακοήθη νεοπλάσματα στο ήπαρ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l-GR" sz="2953" dirty="0"/>
              <a:t>Συχνότερη πρωτοπαθής εστία: βρογχογενές καρκίνωμα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/>
              <a:t>Μεταστάσεις </a:t>
            </a:r>
            <a:r>
              <a:rPr lang="el-GR" sz="2953" dirty="0"/>
              <a:t>από ορθοκολικό καρκίνο</a:t>
            </a:r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l-GR" sz="2953" dirty="0"/>
              <a:t>Μεταστάσεις από νευροενδοκρινικούς όγκους</a:t>
            </a:r>
            <a:endParaRPr lang="en-US" sz="2953" dirty="0"/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l-GR" sz="2953" dirty="0"/>
              <a:t>Μεταστάσεις από άλλες πρωτοπαθείς εστίες</a:t>
            </a:r>
            <a:endParaRPr lang="en-US" sz="2953" dirty="0"/>
          </a:p>
          <a:p>
            <a:pPr marL="607197" lvl="1" indent="-160729">
              <a:spcBef>
                <a:spcPts val="2812"/>
              </a:spcBef>
              <a:buFontTx/>
              <a:buChar char="•"/>
            </a:pP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Π</a:t>
            </a:r>
            <a:r>
              <a:rPr lang="el-GR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άγκρεας, μαστός</a:t>
            </a:r>
            <a:endParaRPr lang="en-US" sz="1828" dirty="0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marL="607197" lvl="1" indent="-160729">
              <a:spcBef>
                <a:spcPts val="2812"/>
              </a:spcBef>
              <a:buFontTx/>
              <a:buChar char="•"/>
            </a:pP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Ανώτερο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πεπ</a:t>
            </a: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τικό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(</a:t>
            </a: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οισοφάγος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, </a:t>
            </a:r>
            <a:r>
              <a:rPr lang="en-US" sz="1828" dirty="0" err="1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στόμ</a:t>
            </a:r>
            <a:r>
              <a:rPr lang="en-US" sz="1828" dirty="0"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αχος)</a:t>
            </a:r>
          </a:p>
        </p:txBody>
      </p:sp>
    </p:spTree>
    <p:extLst>
      <p:ext uri="{BB962C8B-B14F-4D97-AF65-F5344CB8AC3E}">
        <p14:creationId xmlns:p14="http://schemas.microsoft.com/office/powerpoint/2010/main" val="204030669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l-GR" dirty="0"/>
              <a:t>Ταξινόμηση πρωτοπαθών όγκων ήπατος </a:t>
            </a:r>
            <a:r>
              <a:rPr lang="en-GB" dirty="0"/>
              <a:t>WHO (2010): </a:t>
            </a:r>
            <a:r>
              <a:rPr lang="el-GR" dirty="0"/>
              <a:t>ιστολογική προέλευση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/>
              <a:t>Ηπατοκύτταρο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r>
              <a:rPr lang="el-GR" dirty="0"/>
              <a:t>Αδένωμα ήπατος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Εστιακή οζώδης υπερπλασία (</a:t>
            </a:r>
            <a:r>
              <a:rPr lang="en-GB" dirty="0"/>
              <a:t>FNH)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Ηπατοκυτταρικό καρκίνωμα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Ηπατοβλάστωμα </a:t>
            </a:r>
            <a:endParaRPr lang="en-GB" dirty="0"/>
          </a:p>
          <a:p>
            <a:endParaRPr lang="el-GR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621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1925836" y="231056"/>
            <a:ext cx="8340328" cy="982266"/>
          </a:xfrm>
        </p:spPr>
        <p:txBody>
          <a:bodyPr>
            <a:normAutofit fontScale="90000"/>
          </a:bodyPr>
          <a:lstStyle/>
          <a:p>
            <a:pPr algn="ctr" defTabSz="389544"/>
            <a:r>
              <a:rPr lang="en-US" dirty="0">
                <a:latin typeface="+mn-lt"/>
              </a:rPr>
              <a:t>Μετα</a:t>
            </a:r>
            <a:r>
              <a:rPr lang="en-US" dirty="0" err="1">
                <a:latin typeface="+mn-lt"/>
              </a:rPr>
              <a:t>στάσεις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από ορθοκολικό καρκίνο</a:t>
            </a:r>
            <a:endParaRPr lang="en-US" dirty="0">
              <a:latin typeface="+mn-lt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1925836" y="1740173"/>
            <a:ext cx="8340328" cy="4625578"/>
          </a:xfrm>
        </p:spPr>
        <p:txBody>
          <a:bodyPr>
            <a:normAutofit/>
          </a:bodyPr>
          <a:lstStyle/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2250" dirty="0"/>
              <a:t>Μέχρι και το 50% των</a:t>
            </a:r>
            <a:r>
              <a:rPr lang="en-US" sz="2250" dirty="0"/>
              <a:t> α</a:t>
            </a:r>
            <a:r>
              <a:rPr lang="en-US" sz="2250" dirty="0" err="1"/>
              <a:t>σθεν</a:t>
            </a:r>
            <a:r>
              <a:rPr lang="el-GR" sz="2250" dirty="0"/>
              <a:t>ών</a:t>
            </a:r>
            <a:r>
              <a:rPr lang="en-US" sz="2250" dirty="0"/>
              <a:t> </a:t>
            </a:r>
            <a:r>
              <a:rPr lang="en-US" sz="2250" dirty="0" err="1"/>
              <a:t>με</a:t>
            </a:r>
            <a:r>
              <a:rPr lang="en-US" sz="2250" dirty="0"/>
              <a:t> κα</a:t>
            </a:r>
            <a:r>
              <a:rPr lang="en-US" sz="2250" dirty="0" err="1"/>
              <a:t>ρκίνο</a:t>
            </a:r>
            <a:r>
              <a:rPr lang="en-US" sz="2250" dirty="0"/>
              <a:t> πα</a:t>
            </a:r>
            <a:r>
              <a:rPr lang="en-US" sz="2250" dirty="0" err="1"/>
              <a:t>χέος</a:t>
            </a:r>
            <a:r>
              <a:rPr lang="en-US" sz="2250" dirty="0"/>
              <a:t> </a:t>
            </a:r>
            <a:r>
              <a:rPr lang="en-US" sz="2250" dirty="0" err="1"/>
              <a:t>εντέρου</a:t>
            </a:r>
            <a:r>
              <a:rPr lang="en-US" sz="2250" dirty="0"/>
              <a:t> θα </a:t>
            </a:r>
            <a:r>
              <a:rPr lang="en-US" sz="2250" dirty="0" err="1"/>
              <a:t>εμφ</a:t>
            </a:r>
            <a:r>
              <a:rPr lang="en-US" sz="2250" dirty="0"/>
              <a:t>ανίσουν </a:t>
            </a:r>
            <a:r>
              <a:rPr lang="el-GR" sz="2250" dirty="0"/>
              <a:t>μετάγχρονες </a:t>
            </a:r>
            <a:r>
              <a:rPr lang="en-US" sz="2250" dirty="0"/>
              <a:t>ηπα</a:t>
            </a:r>
            <a:r>
              <a:rPr lang="en-US" sz="2250" dirty="0" err="1"/>
              <a:t>τικές</a:t>
            </a:r>
            <a:r>
              <a:rPr lang="en-US" sz="2250" dirty="0"/>
              <a:t> </a:t>
            </a:r>
            <a:r>
              <a:rPr lang="el-GR" sz="2250" dirty="0"/>
              <a:t>μεταστάσεις.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2250" dirty="0"/>
              <a:t>25% των ασθενών παρουσιάζονται με σύγχρονες ηπατικές μεταστάσεις</a:t>
            </a:r>
            <a:endParaRPr lang="en-US" sz="2250" dirty="0"/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n-US" sz="2250" dirty="0" err="1"/>
              <a:t>Μόνο</a:t>
            </a:r>
            <a:r>
              <a:rPr lang="en-US" sz="2250" dirty="0"/>
              <a:t> </a:t>
            </a:r>
            <a:r>
              <a:rPr lang="en-US" sz="2250" dirty="0" err="1"/>
              <a:t>το</a:t>
            </a:r>
            <a:r>
              <a:rPr lang="en-US" sz="2250" dirty="0"/>
              <a:t> 20% α</a:t>
            </a:r>
            <a:r>
              <a:rPr lang="en-US" sz="2250" dirty="0" err="1"/>
              <a:t>υτών</a:t>
            </a:r>
            <a:r>
              <a:rPr lang="en-US" sz="2250" dirty="0"/>
              <a:t> </a:t>
            </a:r>
            <a:r>
              <a:rPr lang="el-GR" sz="2250" dirty="0"/>
              <a:t>έχουν εξαιρέσιμη νόσο</a:t>
            </a:r>
            <a:endParaRPr lang="en-US" sz="2250" dirty="0"/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n-US" sz="2250" dirty="0"/>
              <a:t>Η επιβ</a:t>
            </a:r>
            <a:r>
              <a:rPr lang="en-US" sz="2250" dirty="0" err="1"/>
              <a:t>ίωση</a:t>
            </a:r>
            <a:r>
              <a:rPr lang="en-US" sz="2250" dirty="0"/>
              <a:t> </a:t>
            </a:r>
            <a:r>
              <a:rPr lang="en-US" sz="2250" dirty="0" err="1"/>
              <a:t>χωρίς</a:t>
            </a:r>
            <a:r>
              <a:rPr lang="en-US" sz="2250" dirty="0"/>
              <a:t> </a:t>
            </a:r>
            <a:r>
              <a:rPr lang="en-US" sz="2250" dirty="0" err="1"/>
              <a:t>θερ</a:t>
            </a:r>
            <a:r>
              <a:rPr lang="en-US" sz="2250" dirty="0"/>
              <a:t>απεία είναι της τάξεως των 6</a:t>
            </a:r>
            <a:r>
              <a:rPr lang="el-GR" sz="2250" dirty="0"/>
              <a:t>-9</a:t>
            </a:r>
            <a:r>
              <a:rPr lang="en-US" sz="2250" dirty="0"/>
              <a:t> μηνών</a:t>
            </a:r>
          </a:p>
          <a:p>
            <a:pPr marL="242210" indent="-242210" defTabSz="381731">
              <a:spcBef>
                <a:spcPts val="3094"/>
              </a:spcBef>
              <a:buFontTx/>
              <a:buChar char="•"/>
            </a:pPr>
            <a:r>
              <a:rPr lang="el-GR" sz="2250" dirty="0" err="1"/>
              <a:t>Χ</a:t>
            </a:r>
            <a:r>
              <a:rPr lang="en-US" sz="2250" dirty="0" err="1"/>
              <a:t>ειρουργική</a:t>
            </a:r>
            <a:r>
              <a:rPr lang="en-US" sz="2250" dirty="0"/>
              <a:t> α</a:t>
            </a:r>
            <a:r>
              <a:rPr lang="en-US" sz="2250" dirty="0" err="1"/>
              <a:t>ντιμετώ</a:t>
            </a:r>
            <a:r>
              <a:rPr lang="en-US" sz="2250" dirty="0"/>
              <a:t>πιση</a:t>
            </a:r>
            <a:r>
              <a:rPr lang="el-GR" sz="2250" dirty="0"/>
              <a:t>: </a:t>
            </a:r>
            <a:r>
              <a:rPr lang="en-US" sz="2250" dirty="0"/>
              <a:t>5ετής επιβίωση αγγίζει το 60%, με 5ετή ελεύθερη νόσου επιβ</a:t>
            </a:r>
            <a:r>
              <a:rPr lang="en-US" sz="2250" dirty="0" err="1"/>
              <a:t>ίωση</a:t>
            </a:r>
            <a:r>
              <a:rPr lang="en-US" sz="2250" dirty="0"/>
              <a:t> 40% </a:t>
            </a:r>
            <a:r>
              <a:rPr lang="el-GR" sz="2250" dirty="0"/>
              <a:t>και 10ετή 20%.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318926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925836" y="231056"/>
            <a:ext cx="8340328" cy="982266"/>
          </a:xfrm>
        </p:spPr>
        <p:txBody>
          <a:bodyPr>
            <a:normAutofit fontScale="90000"/>
          </a:bodyPr>
          <a:lstStyle/>
          <a:p>
            <a:pPr algn="ctr" defTabSz="389544"/>
            <a:r>
              <a:rPr lang="en-US" dirty="0">
                <a:latin typeface="+mn-lt"/>
              </a:rPr>
              <a:t>Μετα</a:t>
            </a:r>
            <a:r>
              <a:rPr lang="en-US" dirty="0" err="1">
                <a:latin typeface="+mn-lt"/>
              </a:rPr>
              <a:t>στάσεις</a:t>
            </a:r>
            <a:r>
              <a:rPr lang="en-US" dirty="0">
                <a:latin typeface="+mn-lt"/>
              </a:rPr>
              <a:t> </a:t>
            </a:r>
            <a:r>
              <a:rPr lang="el-GR" dirty="0">
                <a:latin typeface="+mn-lt"/>
              </a:rPr>
              <a:t>από ορθοκολικό καρκίνο</a:t>
            </a:r>
            <a:endParaRPr lang="en-US" dirty="0">
              <a:latin typeface="+mn-lt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>
          <a:xfrm>
            <a:off x="1925836" y="1740173"/>
            <a:ext cx="8340328" cy="4625578"/>
          </a:xfrm>
        </p:spPr>
        <p:txBody>
          <a:bodyPr/>
          <a:lstStyle/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 err="1"/>
              <a:t>Δεν</a:t>
            </a:r>
            <a:r>
              <a:rPr lang="en-US" sz="2953" dirty="0"/>
              <a:t> υπ</a:t>
            </a:r>
            <a:r>
              <a:rPr lang="en-US" sz="2953" dirty="0" err="1"/>
              <a:t>άρχουν</a:t>
            </a:r>
            <a:r>
              <a:rPr lang="en-US" sz="2953" dirty="0"/>
              <a:t> απ</a:t>
            </a:r>
            <a:r>
              <a:rPr lang="en-US" sz="2953" dirty="0" err="1"/>
              <a:t>όλυτ</a:t>
            </a:r>
            <a:r>
              <a:rPr lang="en-US" sz="2953" dirty="0"/>
              <a:t>α κριτήρια μη εξαιρεσιμότητας</a:t>
            </a:r>
            <a:endParaRPr lang="el-GR" sz="2953" dirty="0"/>
          </a:p>
          <a:p>
            <a:pPr marL="0" indent="0">
              <a:spcBef>
                <a:spcPts val="3375"/>
              </a:spcBef>
              <a:buNone/>
            </a:pPr>
            <a:endParaRPr lang="en-US" sz="2953" dirty="0"/>
          </a:p>
          <a:p>
            <a:pPr marL="260068" indent="-260068">
              <a:spcBef>
                <a:spcPts val="3375"/>
              </a:spcBef>
              <a:buFontTx/>
              <a:buChar char="•"/>
            </a:pPr>
            <a:r>
              <a:rPr lang="en-US" sz="2953" dirty="0" err="1"/>
              <a:t>Μόνο</a:t>
            </a:r>
            <a:r>
              <a:rPr lang="en-US" sz="2953" dirty="0"/>
              <a:t> </a:t>
            </a:r>
            <a:r>
              <a:rPr lang="en-US" sz="2953" dirty="0" err="1"/>
              <a:t>σχετικά</a:t>
            </a:r>
            <a:r>
              <a:rPr lang="en-US" sz="2953" dirty="0"/>
              <a:t>: α</a:t>
            </a:r>
            <a:r>
              <a:rPr lang="en-US" sz="2953" dirty="0" err="1"/>
              <a:t>μφοτερό</a:t>
            </a:r>
            <a:r>
              <a:rPr lang="en-US" sz="2953" dirty="0"/>
              <a:t>πλευρες εστίες, λεμφαδενικές εντοπίσεις, μέγεθος</a:t>
            </a:r>
            <a:endParaRPr lang="el-GR" sz="2953" dirty="0"/>
          </a:p>
          <a:p>
            <a:pPr marL="260068" indent="-260068">
              <a:spcBef>
                <a:spcPts val="3375"/>
              </a:spcBef>
              <a:buFontTx/>
              <a:buChar char="•"/>
            </a:pPr>
            <a:endParaRPr lang="el-GR" sz="2953" dirty="0"/>
          </a:p>
          <a:p>
            <a:pPr marL="260068" indent="-260068">
              <a:spcBef>
                <a:spcPts val="3375"/>
              </a:spcBef>
              <a:buFontTx/>
              <a:buChar char="•"/>
            </a:pPr>
            <a:endParaRPr lang="en-US" sz="2953" dirty="0"/>
          </a:p>
        </p:txBody>
      </p:sp>
    </p:spTree>
    <p:extLst>
      <p:ext uri="{BB962C8B-B14F-4D97-AF65-F5344CB8AC3E}">
        <p14:creationId xmlns:p14="http://schemas.microsoft.com/office/powerpoint/2010/main" val="287124213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25836" y="231056"/>
            <a:ext cx="8340328" cy="982266"/>
          </a:xfrm>
        </p:spPr>
        <p:txBody>
          <a:bodyPr>
            <a:normAutofit fontScale="90000"/>
          </a:bodyPr>
          <a:lstStyle/>
          <a:p>
            <a:pPr defTabSz="389544"/>
            <a:r>
              <a:rPr lang="en-US" dirty="0"/>
              <a:t>Μετα</a:t>
            </a:r>
            <a:r>
              <a:rPr lang="en-US" dirty="0" err="1"/>
              <a:t>στάσεις</a:t>
            </a:r>
            <a:r>
              <a:rPr lang="en-US" dirty="0"/>
              <a:t> </a:t>
            </a:r>
            <a:r>
              <a:rPr lang="el-GR" dirty="0"/>
              <a:t>από ορθοκολικό καρκίνο</a:t>
            </a:r>
            <a:endParaRPr lang="en-US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1925836" y="1740173"/>
            <a:ext cx="8340328" cy="4625578"/>
          </a:xfrm>
        </p:spPr>
        <p:txBody>
          <a:bodyPr>
            <a:normAutofit/>
          </a:bodyPr>
          <a:lstStyle/>
          <a:p>
            <a:pPr marL="223234" indent="-223234">
              <a:spcBef>
                <a:spcPts val="3375"/>
              </a:spcBef>
              <a:buFontTx/>
              <a:buChar char="•"/>
            </a:pPr>
            <a:r>
              <a:rPr lang="en-US" dirty="0" err="1"/>
              <a:t>Οι</a:t>
            </a:r>
            <a:r>
              <a:rPr lang="en-US" dirty="0"/>
              <a:t> α</a:t>
            </a:r>
            <a:r>
              <a:rPr lang="en-US" dirty="0" err="1"/>
              <a:t>σθενείς</a:t>
            </a:r>
            <a:r>
              <a:rPr lang="en-US" dirty="0"/>
              <a:t> π</a:t>
            </a:r>
            <a:r>
              <a:rPr lang="en-US" dirty="0" err="1"/>
              <a:t>λέον</a:t>
            </a:r>
            <a:r>
              <a:rPr lang="en-US" dirty="0"/>
              <a:t> επ</a:t>
            </a:r>
            <a:r>
              <a:rPr lang="en-US" dirty="0" err="1"/>
              <a:t>ιλέγοντ</a:t>
            </a:r>
            <a:r>
              <a:rPr lang="en-US" dirty="0"/>
              <a:t>αι δια του αποκλεισμού</a:t>
            </a:r>
          </a:p>
          <a:p>
            <a:pPr marL="223234" indent="-223234">
              <a:spcBef>
                <a:spcPts val="3375"/>
              </a:spcBef>
              <a:buFontTx/>
              <a:buChar char="•"/>
            </a:pPr>
            <a:r>
              <a:rPr lang="en-US" dirty="0" err="1"/>
              <a:t>Λειτουργικά</a:t>
            </a:r>
            <a:r>
              <a:rPr lang="en-US" dirty="0"/>
              <a:t> επα</a:t>
            </a:r>
            <a:r>
              <a:rPr lang="en-US" dirty="0" err="1"/>
              <a:t>ρκές</a:t>
            </a:r>
            <a:r>
              <a:rPr lang="en-US" dirty="0"/>
              <a:t> υπ</a:t>
            </a:r>
            <a:r>
              <a:rPr lang="en-US" dirty="0" err="1"/>
              <a:t>ολει</a:t>
            </a:r>
            <a:r>
              <a:rPr lang="en-US" dirty="0"/>
              <a:t>πόμενο ηπατικό παρέγχυμα</a:t>
            </a:r>
            <a:r>
              <a:rPr lang="el-GR" dirty="0"/>
              <a:t> (</a:t>
            </a:r>
            <a:r>
              <a:rPr lang="en-GB" dirty="0"/>
              <a:t>FLR)</a:t>
            </a:r>
            <a:endParaRPr lang="en-US" dirty="0"/>
          </a:p>
          <a:p>
            <a:pPr marL="223234" indent="-223234">
              <a:spcBef>
                <a:spcPts val="3375"/>
              </a:spcBef>
              <a:buFontTx/>
              <a:buChar char="•"/>
            </a:pPr>
            <a:r>
              <a:rPr lang="en-US" dirty="0"/>
              <a:t>Ο </a:t>
            </a:r>
            <a:r>
              <a:rPr lang="en-US" dirty="0" err="1"/>
              <a:t>σχεδι</a:t>
            </a:r>
            <a:r>
              <a:rPr lang="en-US" dirty="0"/>
              <a:t>ασμός της εκτομής γίνεται ώστε να αφαιρεθεί η νόσος με καλά όρια αλλά χωρίς να απειληθεί ο ασθενής από μετεγχειρητική ηπατική ανεπάρκεια</a:t>
            </a:r>
            <a:r>
              <a:rPr lang="el-GR" dirty="0"/>
              <a:t> </a:t>
            </a:r>
            <a:r>
              <a:rPr lang="en-US" dirty="0"/>
              <a:t>«small for size»</a:t>
            </a:r>
          </a:p>
        </p:txBody>
      </p:sp>
    </p:spTree>
    <p:extLst>
      <p:ext uri="{BB962C8B-B14F-4D97-AF65-F5344CB8AC3E}">
        <p14:creationId xmlns:p14="http://schemas.microsoft.com/office/powerpoint/2010/main" val="341688599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0126"/>
            <a:ext cx="8229600" cy="1675499"/>
          </a:xfrm>
        </p:spPr>
        <p:txBody>
          <a:bodyPr>
            <a:no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l-GR" sz="4000" dirty="0">
                <a:solidFill>
                  <a:prstClr val="black"/>
                </a:solidFill>
              </a:rPr>
              <a:t>Εξασφάλιση επαρκούς λειτουργικού ηπατικού παρεγχύματος</a:t>
            </a:r>
            <a:r>
              <a:rPr lang="en-GB" sz="4000" dirty="0">
                <a:solidFill>
                  <a:prstClr val="black"/>
                </a:solidFill>
              </a:rPr>
              <a:t/>
            </a:r>
            <a:br>
              <a:rPr lang="en-GB" sz="4000" dirty="0">
                <a:solidFill>
                  <a:prstClr val="black"/>
                </a:solidFill>
              </a:rPr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Ηπατική ανεπάρκεια μετά από ηπατεκτομή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AU" dirty="0"/>
          </a:p>
          <a:p>
            <a:r>
              <a:rPr lang="el-GR" dirty="0"/>
              <a:t>Ανεπαρκής συνθετική, μεταβολική και αππεκριτική λειτουργία του ήπατος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Υπερχολερυθριναιμία, διαταραχές πήξης (αύξηση </a:t>
            </a:r>
            <a:r>
              <a:rPr lang="en-GB" dirty="0"/>
              <a:t>INR)</a:t>
            </a:r>
            <a:r>
              <a:rPr lang="el-GR" dirty="0"/>
              <a:t>, μεταβολική οξέωση μετά την 5</a:t>
            </a:r>
            <a:r>
              <a:rPr lang="el-GR" baseline="30000" dirty="0"/>
              <a:t>η</a:t>
            </a:r>
            <a:r>
              <a:rPr lang="el-GR" dirty="0"/>
              <a:t> ΜΤΧ ημέρα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855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Αξιολόγηση λειτουργικού ηπατικού παρεγχύματος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25-30% σε φυσιολογικό ήπαρ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Ογκομετρία ήπατος-</a:t>
            </a:r>
            <a:r>
              <a:rPr lang="en-GB" dirty="0"/>
              <a:t>CT/MRI</a:t>
            </a:r>
            <a:r>
              <a:rPr lang="el-GR" dirty="0"/>
              <a:t>: αξιολόγηση του εναπομείναντος ήπατος (</a:t>
            </a:r>
            <a:r>
              <a:rPr lang="en-GB" dirty="0"/>
              <a:t>future liver remnant)</a:t>
            </a:r>
            <a:endParaRPr lang="el-GR" dirty="0"/>
          </a:p>
          <a:p>
            <a:pPr marL="0" indent="0">
              <a:buNone/>
            </a:pPr>
            <a:endParaRPr lang="en-GB" dirty="0"/>
          </a:p>
          <a:p>
            <a:r>
              <a:rPr lang="el-GR" dirty="0"/>
              <a:t>Βιοχημικές εξετάσεις: χολερυθρίνη ο πιο αξιόπιστος δείκτης λειτουργίας του ήπατος</a:t>
            </a:r>
          </a:p>
        </p:txBody>
      </p:sp>
    </p:spTree>
    <p:extLst>
      <p:ext uri="{BB962C8B-B14F-4D97-AF65-F5344CB8AC3E}">
        <p14:creationId xmlns:p14="http://schemas.microsoft.com/office/powerpoint/2010/main" val="3530374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>
            <a:normAutofit/>
          </a:bodyPr>
          <a:lstStyle/>
          <a:p>
            <a:r>
              <a:rPr lang="el-GR" sz="2800" dirty="0"/>
              <a:t>ΗΠΑΤΙΚΕΣ  ΜΕΤΑΣΤΑΣΕΙΣ  ΚΑΙ  ΟΡΘΟΚΟΛΙΚΟΣ  ΚΑΡΚΙΝΟΣ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348"/>
            <a:ext cx="10515600" cy="5233736"/>
          </a:xfrm>
        </p:spPr>
        <p:txBody>
          <a:bodyPr>
            <a:normAutofit lnSpcReduction="10000"/>
          </a:bodyPr>
          <a:lstStyle/>
          <a:p>
            <a:r>
              <a:rPr lang="el-GR" sz="2000" b="1" dirty="0">
                <a:solidFill>
                  <a:prstClr val="black"/>
                </a:solidFill>
              </a:rPr>
              <a:t>ΚΛΑΣΣΙΚΗ   ΠΡΟΣΠΕΛΑΣΗ  ΤΗΣ  ΝΟΣΟΥ  ΣΕ  3   ΣΤΑΔΙΑ</a:t>
            </a:r>
          </a:p>
          <a:p>
            <a:pPr marL="0" indent="0">
              <a:buNone/>
            </a:pPr>
            <a:r>
              <a:rPr lang="el-GR" dirty="0">
                <a:solidFill>
                  <a:prstClr val="black"/>
                </a:solidFill>
              </a:rPr>
              <a:t> Η  επικρατούσα  άποψη  για  την  αντιμετώπιση  του  σύγχρονου </a:t>
            </a:r>
          </a:p>
          <a:p>
            <a:endParaRPr lang="el-G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prstClr val="black"/>
                </a:solidFill>
              </a:rPr>
              <a:t>  μεταστατικού  ορθοκολικού  καρκίνου,  μέχρι σήμερα,  ήταν   η </a:t>
            </a:r>
          </a:p>
          <a:p>
            <a:endParaRPr lang="el-G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prstClr val="black"/>
                </a:solidFill>
              </a:rPr>
              <a:t> αντιμετώπιση  του  πρωτοπαθούς  όγκου  αρχικά, δηλαδή </a:t>
            </a:r>
            <a:r>
              <a:rPr lang="el-GR" u="sng" dirty="0">
                <a:solidFill>
                  <a:prstClr val="black"/>
                </a:solidFill>
              </a:rPr>
              <a:t>εντερεκτομή</a:t>
            </a:r>
            <a:r>
              <a:rPr lang="el-GR" dirty="0">
                <a:solidFill>
                  <a:prstClr val="black"/>
                </a:solidFill>
              </a:rPr>
              <a:t>,</a:t>
            </a:r>
          </a:p>
          <a:p>
            <a:endParaRPr lang="el-G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prstClr val="black"/>
                </a:solidFill>
              </a:rPr>
              <a:t> ακολουθούμενη  από  </a:t>
            </a:r>
            <a:r>
              <a:rPr lang="el-GR" u="sng" dirty="0">
                <a:solidFill>
                  <a:prstClr val="black"/>
                </a:solidFill>
              </a:rPr>
              <a:t>επικουρική  χημειοθεραπεία</a:t>
            </a:r>
            <a:r>
              <a:rPr lang="el-GR" dirty="0">
                <a:solidFill>
                  <a:prstClr val="black"/>
                </a:solidFill>
              </a:rPr>
              <a:t>  και  ακολούθως </a:t>
            </a:r>
          </a:p>
          <a:p>
            <a:pPr marL="64008" indent="0">
              <a:buNone/>
            </a:pPr>
            <a:endParaRPr lang="el-GR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prstClr val="black"/>
                </a:solidFill>
              </a:rPr>
              <a:t>  </a:t>
            </a:r>
            <a:r>
              <a:rPr lang="en-AU" dirty="0">
                <a:solidFill>
                  <a:prstClr val="black"/>
                </a:solidFill>
              </a:rPr>
              <a:t>        </a:t>
            </a: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u="sng" dirty="0">
                <a:solidFill>
                  <a:prstClr val="black"/>
                </a:solidFill>
              </a:rPr>
              <a:t>εξαίρεση  των  ηπατικών  μεταστάσεων</a:t>
            </a:r>
            <a:r>
              <a:rPr lang="el-GR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91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/>
              <a:t>ΗΠΑΤΙΚΕΣ  ΜΕΤΑΣΤΑΣΕΙΣ  ΚΑΙ  ΟΡΘΟΚΟΛΙΚΟΣ  ΚΑΡΚΙΝΟΣ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 Σαν  κύριο  μειονέκτημα  αυτής  της  αντιμετώπισης  θεωρείται , </a:t>
            </a:r>
          </a:p>
          <a:p>
            <a:pPr marL="0" indent="0">
              <a:buNone/>
            </a:pPr>
            <a:r>
              <a:rPr lang="el-GR" dirty="0"/>
              <a:t>   λόγω  της  </a:t>
            </a:r>
            <a:r>
              <a:rPr lang="el-GR" b="1" dirty="0"/>
              <a:t>παρεμβολής  χρονικού  διαστήματος</a:t>
            </a:r>
            <a:r>
              <a:rPr lang="el-GR" dirty="0"/>
              <a:t>,  η  επιδείνωση  της </a:t>
            </a:r>
          </a:p>
          <a:p>
            <a:pPr marL="0" indent="0">
              <a:buNone/>
            </a:pPr>
            <a:r>
              <a:rPr lang="el-GR" dirty="0"/>
              <a:t>   μεταστατικής  νόσου  με  κίνδυνο  η μετάσταση  να  καταστεί  μη     </a:t>
            </a:r>
          </a:p>
          <a:p>
            <a:pPr marL="0" indent="0">
              <a:buNone/>
            </a:pPr>
            <a:r>
              <a:rPr lang="el-GR" dirty="0"/>
              <a:t>   αντιμετωπίσιμη   χειρουργικά.</a:t>
            </a:r>
          </a:p>
          <a:p>
            <a:pPr marL="0" indent="0">
              <a:buNone/>
            </a:pPr>
            <a:r>
              <a:rPr lang="el-GR" dirty="0"/>
              <a:t>   </a:t>
            </a:r>
          </a:p>
          <a:p>
            <a:pPr marL="0" indent="0">
              <a:buNone/>
            </a:pPr>
            <a:r>
              <a:rPr lang="el-GR" dirty="0"/>
              <a:t> Αλλα  μειονεκτήματα  της  μετάχρονης  μεταστασεκτομής  αποτελούν</a:t>
            </a:r>
          </a:p>
          <a:p>
            <a:pPr marL="0" indent="0">
              <a:buNone/>
            </a:pPr>
            <a:r>
              <a:rPr lang="el-GR" dirty="0"/>
              <a:t>     επίσης  οι  επιπλοκές  από  την  </a:t>
            </a:r>
            <a:r>
              <a:rPr lang="el-GR" b="1" dirty="0"/>
              <a:t>επικουρική  χημειοθεραπεία</a:t>
            </a:r>
            <a:r>
              <a:rPr lang="el-GR" dirty="0"/>
              <a:t>                   </a:t>
            </a:r>
          </a:p>
          <a:p>
            <a:pPr marL="0" indent="0">
              <a:buNone/>
            </a:pPr>
            <a:r>
              <a:rPr lang="el-GR" dirty="0"/>
              <a:t>    καθώς  και  οι  ΜΤΧ  </a:t>
            </a:r>
            <a:r>
              <a:rPr lang="el-GR" b="1" dirty="0"/>
              <a:t>επιπλοκές  της  κολεκτομής</a:t>
            </a:r>
            <a:r>
              <a:rPr lang="el-G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27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6001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ΗΠΑΤΙΚΕΣ  ΜΕΤΑΣΤΑΣΕΙΣ  ΚΑΙ  ΟΡΘΟΚΟΛΙΚΟΣ  ΚΑΡΚΙΝΟΣ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8780"/>
            <a:ext cx="10515600" cy="5678904"/>
          </a:xfrm>
        </p:spPr>
        <p:txBody>
          <a:bodyPr>
            <a:normAutofit fontScale="62500" lnSpcReduction="20000"/>
          </a:bodyPr>
          <a:lstStyle/>
          <a:p>
            <a:endParaRPr lang="el-GR" sz="1800" b="1" dirty="0"/>
          </a:p>
          <a:p>
            <a:r>
              <a:rPr lang="el-GR" sz="2600" b="1" dirty="0"/>
              <a:t>ΕΠΙΘΕΤΙΚΗ  ΠΡΟΣΠΕΛΑΣΗ  ΣΕ  1  ΣΤΑΔΙΟ</a:t>
            </a:r>
          </a:p>
          <a:p>
            <a:endParaRPr lang="el-GR" sz="1800" b="1" dirty="0"/>
          </a:p>
          <a:p>
            <a:endParaRPr lang="el-GR" sz="1800" b="1" dirty="0"/>
          </a:p>
          <a:p>
            <a:pPr marL="0" indent="0">
              <a:buNone/>
            </a:pPr>
            <a:r>
              <a:rPr lang="el-GR" sz="1800" b="1" dirty="0"/>
              <a:t>  </a:t>
            </a:r>
            <a:r>
              <a:rPr lang="el-GR" dirty="0"/>
              <a:t>Εναλλακτικός  τρόπος  αντιμετώπισης,  του  προβλήματος,  είναι  και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εφαρμόζεται,  η  αντιμετώπιση του σύγχρονου μεταστατικού καρκίνου  σε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ένα  στάδιο,  με συγκρίσιμα  αποτελέσματα,  όσον αφορά  στην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περιεγχειρητική  νοσηρότητα  και  θνητότητα  αλλά  και στην  συνολική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επιβίωση  των  ασθενών,  με την κλασσική μέθοδο.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   - Πλεονεκτήματα  της  παραπάνω  προσπέλασης  είναι  ο βραχύτερος  </a:t>
            </a:r>
          </a:p>
          <a:p>
            <a:pPr marL="0" indent="0">
              <a:buNone/>
            </a:pPr>
            <a:r>
              <a:rPr lang="el-GR" dirty="0"/>
              <a:t>       χρόνος  νοσηλείας  και  το  μικρότερο  κόστος  νοσηλείας.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Σοβαρό  μειονέκτημα  όμως  φαίνεται  ότι  είναι, ότι δεν  μπορεί  να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εφαρμοστεί  σε  όλους  τους  ασθενείς,  που  χρειάζονται  σύγχρονη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 μείζονα  κολεκτομή  και  μείζονα  ηπατεκτομή (&gt; 3 τμήματα),  καθώς</a:t>
            </a:r>
          </a:p>
          <a:p>
            <a:pPr marL="0" indent="0">
              <a:buNone/>
            </a:pPr>
            <a:r>
              <a:rPr lang="el-GR" dirty="0"/>
              <a:t> αυξάνεται  σημαντικά  η  περιεγχειρητική  νοσηρότητα  και  θνητότητα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8595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ΗΠΑΤΙΚΕΣ  ΜΕΤΑΣΤΑΣΤΑΣΕΙΣ  ΚΑΙ  ΟΡΘΟΚΟΛΙΚΟΣ  ΚΑΡΚΙΝΟΣ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55032"/>
            <a:ext cx="11141765" cy="5474368"/>
          </a:xfrm>
        </p:spPr>
        <p:txBody>
          <a:bodyPr>
            <a:normAutofit fontScale="85000" lnSpcReduction="20000"/>
          </a:bodyPr>
          <a:lstStyle/>
          <a:p>
            <a:endParaRPr lang="en-US" sz="2000" b="1" dirty="0"/>
          </a:p>
          <a:p>
            <a:r>
              <a:rPr lang="el-GR" sz="2000" b="1" dirty="0"/>
              <a:t>ΣΥΓΧΡΟΝΗ  ΝΕΩΤΕΡΙΣΤΙΚΗ  ΠΡΟΣΠΕΛΑΣΗ (</a:t>
            </a:r>
            <a:r>
              <a:rPr lang="en-US" sz="2000" b="1" dirty="0"/>
              <a:t>Liver  first </a:t>
            </a:r>
            <a:r>
              <a:rPr lang="el-GR" sz="2000" b="1" dirty="0"/>
              <a:t>ή </a:t>
            </a:r>
            <a:r>
              <a:rPr lang="en-US" sz="2000" b="1" dirty="0"/>
              <a:t> Reverse  strategy)</a:t>
            </a:r>
            <a:endParaRPr lang="el-GR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 Η</a:t>
            </a:r>
            <a:r>
              <a:rPr lang="en-US" dirty="0"/>
              <a:t> </a:t>
            </a:r>
            <a:r>
              <a:rPr lang="el-GR" dirty="0"/>
              <a:t> τρίτη</a:t>
            </a:r>
            <a:r>
              <a:rPr lang="en-US" dirty="0"/>
              <a:t> </a:t>
            </a:r>
            <a:r>
              <a:rPr lang="el-GR" dirty="0"/>
              <a:t> εναλλακτική  μέθοδος  αντιμετώπισης  του  ορθοκολικού </a:t>
            </a:r>
          </a:p>
          <a:p>
            <a:pPr marL="0" indent="0">
              <a:buNone/>
            </a:pPr>
            <a:r>
              <a:rPr lang="el-GR" dirty="0"/>
              <a:t>  καρκίνου,  με  σύγχρονες  ηπατικές  μεταστάσεις,  συνίσταται  στην</a:t>
            </a:r>
          </a:p>
          <a:p>
            <a:pPr marL="0" indent="0">
              <a:buNone/>
            </a:pPr>
            <a:r>
              <a:rPr lang="el-GR" dirty="0"/>
              <a:t>  αντιμετώπιση  της  μεταστατικής  νόσου  πρώτα,  αφου  έχει</a:t>
            </a:r>
          </a:p>
          <a:p>
            <a:pPr marL="0" indent="0">
              <a:buNone/>
            </a:pPr>
            <a:r>
              <a:rPr lang="el-GR" dirty="0"/>
              <a:t>  προηγηθεί  νεοεπικουρική  χημειοθεραπεία   </a:t>
            </a:r>
          </a:p>
          <a:p>
            <a:pPr marL="0" indent="0">
              <a:buNone/>
            </a:pPr>
            <a:r>
              <a:rPr lang="el-GR" dirty="0"/>
              <a:t>                                                ( </a:t>
            </a:r>
            <a:r>
              <a:rPr lang="en-GB" dirty="0"/>
              <a:t>Liver first approach/ reverse strategy</a:t>
            </a:r>
            <a:r>
              <a:rPr lang="el-GR" dirty="0"/>
              <a:t>).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Η στρατηγική  αυτή  βασίζεται  στην  αντίληψη  ότι   η   νόσος   είναι </a:t>
            </a:r>
          </a:p>
          <a:p>
            <a:pPr marL="0" indent="0">
              <a:buNone/>
            </a:pPr>
            <a:r>
              <a:rPr lang="el-GR" dirty="0"/>
              <a:t>  συστηματική  και  ο  άρρωστος  κινδυνεύει  περισσότερο  από  την</a:t>
            </a:r>
          </a:p>
          <a:p>
            <a:pPr marL="0" indent="0">
              <a:buNone/>
            </a:pPr>
            <a:r>
              <a:rPr lang="el-GR" dirty="0"/>
              <a:t>  μετάσταση. Η  μετάσταση,  δηλαδή,  είναι  ο  κύριος  προγνωστικός</a:t>
            </a:r>
          </a:p>
          <a:p>
            <a:pPr marL="0" indent="0">
              <a:buNone/>
            </a:pPr>
            <a:r>
              <a:rPr lang="el-GR" dirty="0"/>
              <a:t>  παράγοντας για  την  επιβίωση  του  αρρώστου  και  αντιμετωπίζεται  πρώτη.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50378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1464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ΗΠΑΤΙΚΕΣ  ΜΕΤΑΣΤΑΣΕΙΣ  ΚΑΙ  ΟΡΘΟΚΟΛΙΚΟΣ  ΚΑΡΚΙΝΟΣ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Προτάθηκε  πρώτα  για  ασθενείς  με  προχωρημένο  στάδιο</a:t>
            </a:r>
          </a:p>
          <a:p>
            <a:pPr marL="0" indent="0">
              <a:buNone/>
            </a:pPr>
            <a:r>
              <a:rPr lang="el-GR" dirty="0"/>
              <a:t>   καρκίνου  του ορθού,  που  έπρεπε  να  υποβληθούν  σε</a:t>
            </a:r>
          </a:p>
          <a:p>
            <a:pPr marL="0" indent="0">
              <a:buNone/>
            </a:pPr>
            <a:r>
              <a:rPr lang="el-GR" dirty="0"/>
              <a:t>   νεοεπικουρική  θεραπεία  και  ενδιάμεσα  υποβλήθηκαν  σε</a:t>
            </a:r>
          </a:p>
          <a:p>
            <a:pPr marL="0" indent="0">
              <a:buNone/>
            </a:pPr>
            <a:r>
              <a:rPr lang="el-GR" dirty="0"/>
              <a:t>   μεταστασεκτομή.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Η  μέθοδος  αυτή  επιτρέπει  τον  έλεγχο  της  μεταστατικής  νόσου,</a:t>
            </a:r>
          </a:p>
          <a:p>
            <a:pPr marL="0" indent="0">
              <a:buNone/>
            </a:pPr>
            <a:r>
              <a:rPr lang="el-GR" dirty="0"/>
              <a:t>   την υποσταδιοποίηση  της (?  ογκομείωση)  και αυξάνει τις</a:t>
            </a:r>
          </a:p>
          <a:p>
            <a:pPr marL="0" indent="0">
              <a:buNone/>
            </a:pPr>
            <a:r>
              <a:rPr lang="el-GR" dirty="0"/>
              <a:t>   πιθανότητες R0 εκτομών, βελτιώνοντας την πρόγνωση.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Σημαντικό  πλεονέκτημα  της  μεθόδου  είναι,  επίσης,  η  αξιολόγηση της</a:t>
            </a:r>
          </a:p>
          <a:p>
            <a:pPr marL="0" indent="0">
              <a:buNone/>
            </a:pPr>
            <a:r>
              <a:rPr lang="el-GR" dirty="0"/>
              <a:t>   ανταπόκρισης  της  νόσου  στην  συστηματική  θεραπεία  και  έτσι  στην</a:t>
            </a:r>
          </a:p>
          <a:p>
            <a:pPr marL="0" indent="0">
              <a:buNone/>
            </a:pPr>
            <a:r>
              <a:rPr lang="el-GR" dirty="0"/>
              <a:t>   καλύτερη  επιλογή  των  ασθενών,  που  θα  ωφεληθούν.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23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/>
              <a:t>Ταξινόμηση πρωτοπαθών όγκων ήπατος </a:t>
            </a:r>
            <a:r>
              <a:rPr lang="en-GB" dirty="0"/>
              <a:t>WHO (2010): </a:t>
            </a:r>
            <a:r>
              <a:rPr lang="el-GR" dirty="0"/>
              <a:t>ιστολογική προέλευση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l-GR" sz="3200" dirty="0"/>
              <a:t>Χοληφόρο επιθήλιο:</a:t>
            </a:r>
          </a:p>
          <a:p>
            <a:pPr marL="514350" indent="-514350">
              <a:buAutoNum type="arabicPeriod" startAt="2"/>
            </a:pPr>
            <a:endParaRPr lang="el-GR" dirty="0"/>
          </a:p>
          <a:p>
            <a:r>
              <a:rPr lang="el-GR" dirty="0"/>
              <a:t> Ηπατοχοληφόρο κυσταδένωμα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Χοληφόρο αδένωμα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Χολαγγειοκαρκίνωμα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672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938"/>
          </a:xfrm>
        </p:spPr>
        <p:txBody>
          <a:bodyPr>
            <a:normAutofit/>
          </a:bodyPr>
          <a:lstStyle/>
          <a:p>
            <a:pPr algn="ctr"/>
            <a:r>
              <a:rPr lang="el-GR" sz="2800" dirty="0"/>
              <a:t>ΗΠΑΤΙΚΕΣ  ΜΕΤΑΣΤΑΣΕΙΣ  ΚΑΙ  ΟΡΘΟΚΟΛΙΚΟΣ  ΚΑΡΚΙΝΟΣ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442"/>
            <a:ext cx="10515600" cy="5317958"/>
          </a:xfrm>
        </p:spPr>
        <p:txBody>
          <a:bodyPr>
            <a:normAutofit fontScale="85000" lnSpcReduction="20000"/>
          </a:bodyPr>
          <a:lstStyle/>
          <a:p>
            <a:r>
              <a:rPr lang="el-GR" sz="2000" b="1" dirty="0"/>
              <a:t>ΠΕΡΙΟΡΙΣΜΟΙ  ΤΗΣ  ΜΕΘΟΔΟΥ</a:t>
            </a:r>
          </a:p>
          <a:p>
            <a:endParaRPr lang="el-GR" sz="2000" b="1" dirty="0"/>
          </a:p>
          <a:p>
            <a:pPr marL="0" indent="0">
              <a:buNone/>
            </a:pPr>
            <a:r>
              <a:rPr lang="el-GR" dirty="0"/>
              <a:t>   Αποφρακτικός πρωτοπαθής όγκος</a:t>
            </a:r>
          </a:p>
          <a:p>
            <a:pPr marL="0" indent="0">
              <a:buNone/>
            </a:pPr>
            <a:r>
              <a:rPr lang="el-GR" dirty="0"/>
              <a:t>   Ρήξη πρωτοπαθούς όγκου</a:t>
            </a:r>
          </a:p>
          <a:p>
            <a:pPr marL="0" indent="0">
              <a:buNone/>
            </a:pPr>
            <a:r>
              <a:rPr lang="el-GR" dirty="0"/>
              <a:t>   Αιμορραγία</a:t>
            </a:r>
          </a:p>
          <a:p>
            <a:pPr marL="0" indent="0">
              <a:buNone/>
            </a:pPr>
            <a:r>
              <a:rPr lang="el-GR" dirty="0"/>
              <a:t>   Πόνος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r>
              <a:rPr lang="el-GR" sz="2000" b="1" dirty="0"/>
              <a:t>ΕΝΑΛΛΑΚΤΙΚΕΣ  ΛΥΣΕΙΣ</a:t>
            </a:r>
          </a:p>
          <a:p>
            <a:endParaRPr lang="el-GR" sz="2200" b="1" dirty="0"/>
          </a:p>
          <a:p>
            <a:pPr marL="0" indent="0">
              <a:buNone/>
            </a:pPr>
            <a:r>
              <a:rPr lang="el-GR" dirty="0"/>
              <a:t>    Τοποθέτηση stent</a:t>
            </a:r>
          </a:p>
          <a:p>
            <a:pPr marL="0" indent="0">
              <a:buNone/>
            </a:pPr>
            <a:r>
              <a:rPr lang="el-GR" dirty="0"/>
              <a:t>    Ακτινοβολία </a:t>
            </a:r>
          </a:p>
          <a:p>
            <a:pPr marL="0" indent="0">
              <a:buNone/>
            </a:pPr>
            <a:r>
              <a:rPr lang="el-GR" dirty="0"/>
              <a:t>    Στομία</a:t>
            </a:r>
          </a:p>
          <a:p>
            <a:pPr marL="0" indent="0">
              <a:buNone/>
            </a:pPr>
            <a:r>
              <a:rPr lang="el-GR" dirty="0"/>
              <a:t>    Εφαρμογή της κλασσικής μεθόδου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5423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ΗΠΑΤΙΚΕΣ  ΜΕΤΑΣΤΑΣΕΙΣ  ΚΑΙ  ΟΡΘΟΚΟΛΙΚΟΣ  ΚΑΡΚΙΝΟΣ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Τοπικοπεριοχικές μέθοδοι αντιμετώπισης</a:t>
            </a:r>
            <a:endParaRPr lang="en-GB" dirty="0"/>
          </a:p>
          <a:p>
            <a:pPr marL="0" indent="0"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TACE (trans</a:t>
            </a:r>
            <a:r>
              <a:rPr lang="el-GR" dirty="0"/>
              <a:t>-</a:t>
            </a:r>
            <a:r>
              <a:rPr lang="en-GB" dirty="0"/>
              <a:t>arterial chemoembolization)</a:t>
            </a:r>
            <a:r>
              <a:rPr lang="el-GR" dirty="0"/>
              <a:t>: θεραπεία δεύτερης γραμμής. Περιορισμένος αριθμός μελετών έδειξαν ώφελος στην επιβίωση.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HAI (hepatic artery infusion)</a:t>
            </a:r>
            <a:r>
              <a:rPr lang="el-GR" dirty="0"/>
              <a:t>: επικουρική θεραπεία σε συνδυασμό με συστηματική χημειοθεραπεία. </a:t>
            </a:r>
            <a:r>
              <a:rPr lang="en-GB" dirty="0"/>
              <a:t>MSKCC: 5y PFS=75% vs 52% (p=0,005), OS= 72% vs 52%, FU=43mo.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RFA (radiofrequency ablation)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MWA (microwave ablation)</a:t>
            </a:r>
          </a:p>
        </p:txBody>
      </p:sp>
    </p:spTree>
    <p:extLst>
      <p:ext uri="{BB962C8B-B14F-4D97-AF65-F5344CB8AC3E}">
        <p14:creationId xmlns:p14="http://schemas.microsoft.com/office/powerpoint/2010/main" val="946115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+mn-lt"/>
              </a:rPr>
              <a:t>Ηπατικές μεταστάσεις και ορθοκολικός καρκίνος-</a:t>
            </a:r>
            <a:r>
              <a:rPr lang="en-GB" sz="2800" dirty="0">
                <a:latin typeface="+mn-lt"/>
              </a:rPr>
              <a:t>Vanishing lesions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Μη ανιχνεύσιμες βλάβες</a:t>
            </a:r>
            <a:endParaRPr lang="en-GB" dirty="0"/>
          </a:p>
          <a:p>
            <a:pPr>
              <a:buFontTx/>
              <a:buChar char="-"/>
            </a:pPr>
            <a:r>
              <a:rPr lang="el-GR" dirty="0"/>
              <a:t>Πλήρης ανταπόκριση απεικονιστικά μετά από νεοεπικουρική χημειοθεραπεία</a:t>
            </a:r>
          </a:p>
          <a:p>
            <a:pPr>
              <a:buFontTx/>
              <a:buChar char="-"/>
            </a:pPr>
            <a:r>
              <a:rPr lang="el-GR" dirty="0"/>
              <a:t>6-9%</a:t>
            </a:r>
          </a:p>
          <a:p>
            <a:pPr>
              <a:buFontTx/>
              <a:buChar char="-"/>
            </a:pPr>
            <a:r>
              <a:rPr lang="el-GR" dirty="0"/>
              <a:t>Πλήρης παθολογική ανταπόκριση ή αδυναμία ανίχνευσης</a:t>
            </a:r>
          </a:p>
          <a:p>
            <a:pPr>
              <a:buFontTx/>
              <a:buChar char="-"/>
            </a:pPr>
            <a:r>
              <a:rPr lang="el-GR" dirty="0"/>
              <a:t>Εκτομή ή όχι της εξαφανισμένης βλάβης καθώς και της υπόλοιπης ορατής νόσου? </a:t>
            </a:r>
          </a:p>
          <a:p>
            <a:pPr>
              <a:buFontTx/>
              <a:buChar char="-"/>
            </a:pPr>
            <a:r>
              <a:rPr lang="el-GR" dirty="0"/>
              <a:t>Ακόμα αμφιλεγόμενο ζήτημα</a:t>
            </a:r>
          </a:p>
        </p:txBody>
      </p:sp>
    </p:spTree>
    <p:extLst>
      <p:ext uri="{BB962C8B-B14F-4D97-AF65-F5344CB8AC3E}">
        <p14:creationId xmlns:p14="http://schemas.microsoft.com/office/powerpoint/2010/main" val="3742117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700" dirty="0">
                <a:latin typeface="+mn-lt"/>
              </a:rPr>
              <a:t>Ηπατικές μεταστάσεις και ορθοκολικός καρκίνος-</a:t>
            </a:r>
            <a:r>
              <a:rPr lang="en-GB" sz="2700" dirty="0">
                <a:latin typeface="+mn-lt"/>
              </a:rPr>
              <a:t>Vanishing lesions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38 ασθενείς</a:t>
            </a:r>
          </a:p>
          <a:p>
            <a:r>
              <a:rPr lang="el-GR" dirty="0"/>
              <a:t>118 μη ανιχνεύσιμες βλάβες</a:t>
            </a:r>
          </a:p>
          <a:p>
            <a:r>
              <a:rPr lang="el-GR" dirty="0"/>
              <a:t>68 αφαιρέθηκαν</a:t>
            </a:r>
          </a:p>
          <a:p>
            <a:r>
              <a:rPr lang="el-GR" dirty="0"/>
              <a:t>50 υπο παρακολούθηση</a:t>
            </a:r>
          </a:p>
          <a:p>
            <a:r>
              <a:rPr lang="el-GR" dirty="0"/>
              <a:t>44/68 (65%) πλήρη παθολογική ανταπόκριση</a:t>
            </a:r>
          </a:p>
          <a:p>
            <a:r>
              <a:rPr lang="el-GR" dirty="0"/>
              <a:t>31/50 (62%) υποτροπή</a:t>
            </a:r>
          </a:p>
          <a:p>
            <a:r>
              <a:rPr lang="en-GB" dirty="0"/>
              <a:t>MFU: 4</a:t>
            </a:r>
            <a:r>
              <a:rPr lang="el-GR" dirty="0"/>
              <a:t>1</a:t>
            </a:r>
            <a:r>
              <a:rPr lang="en-GB" dirty="0"/>
              <a:t> </a:t>
            </a:r>
            <a:r>
              <a:rPr lang="el-GR" dirty="0"/>
              <a:t>μήνες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Παράγοντες σχετιζόμενοι με πλήρη παθολογική ανταπόκριση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l-GR" dirty="0"/>
          </a:p>
          <a:p>
            <a:pPr>
              <a:buFontTx/>
              <a:buChar char="-"/>
            </a:pPr>
            <a:r>
              <a:rPr lang="en-GB" dirty="0"/>
              <a:t>HAI</a:t>
            </a:r>
            <a:endParaRPr lang="el-GR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l-GR" dirty="0"/>
              <a:t>Αδυναμία ανίχνευσης σε </a:t>
            </a:r>
            <a:r>
              <a:rPr lang="en-GB" dirty="0"/>
              <a:t>MRI</a:t>
            </a:r>
            <a:endParaRPr lang="el-GR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l-GR" dirty="0"/>
              <a:t>Τιμές </a:t>
            </a:r>
            <a:r>
              <a:rPr lang="en-GB" dirty="0"/>
              <a:t>CEA</a:t>
            </a:r>
            <a:r>
              <a:rPr lang="el-GR" dirty="0"/>
              <a:t> φυσιολογικές </a:t>
            </a:r>
            <a:r>
              <a:rPr lang="en-GB" dirty="0"/>
              <a:t> </a:t>
            </a:r>
            <a:endParaRPr lang="el-GR" dirty="0"/>
          </a:p>
          <a:p>
            <a:pPr>
              <a:buFontTx/>
              <a:buChar char="-"/>
            </a:pPr>
            <a:endParaRPr lang="el-GR" dirty="0"/>
          </a:p>
          <a:p>
            <a:pPr>
              <a:buFontTx/>
              <a:buChar char="-"/>
            </a:pPr>
            <a:endParaRPr lang="el-GR" dirty="0"/>
          </a:p>
          <a:p>
            <a:pPr marL="0" indent="0">
              <a:buNone/>
            </a:pPr>
            <a:r>
              <a:rPr lang="en-GB" dirty="0"/>
              <a:t>                                      Auer et al, 2010</a:t>
            </a:r>
          </a:p>
        </p:txBody>
      </p:sp>
    </p:spTree>
    <p:extLst>
      <p:ext uri="{BB962C8B-B14F-4D97-AF65-F5344CB8AC3E}">
        <p14:creationId xmlns:p14="http://schemas.microsoft.com/office/powerpoint/2010/main" val="10473949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Ηπα</a:t>
            </a:r>
            <a:r>
              <a:rPr lang="en-US" dirty="0" err="1">
                <a:solidFill>
                  <a:prstClr val="black"/>
                </a:solidFill>
              </a:rPr>
              <a:t>τικές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Μετ</a:t>
            </a:r>
            <a:r>
              <a:rPr lang="en-US" dirty="0">
                <a:solidFill>
                  <a:prstClr val="black"/>
                </a:solidFill>
              </a:rPr>
              <a:t>αστάσεις Παχέος Εντέρου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learningradiology.com/caseofweek/caseoftheweekpix2011%20435-/cow443-2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512" y="1825625"/>
            <a:ext cx="6080975" cy="43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334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Ηπα</a:t>
            </a:r>
            <a:r>
              <a:rPr lang="en-US" dirty="0" err="1"/>
              <a:t>τικές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αστάσεις Παχέος Εντέρου</a:t>
            </a:r>
            <a:endParaRPr lang="en-GB" dirty="0"/>
          </a:p>
        </p:txBody>
      </p:sp>
      <p:pic>
        <p:nvPicPr>
          <p:cNvPr id="4098" name="Picture 2" descr="http://www.biij.org/2008/1/e3/fi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0" y="1893194"/>
            <a:ext cx="6236058" cy="45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01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τικές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αστάσεις Παχέος Εντέρου</a:t>
            </a:r>
            <a:endParaRPr lang="en-GB" dirty="0"/>
          </a:p>
        </p:txBody>
      </p:sp>
      <p:pic>
        <p:nvPicPr>
          <p:cNvPr id="5122" name="Picture 2" descr="http://www.asianhhm.com/medical_sciences/images/solitary_colorectal_metas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58" y="1825625"/>
            <a:ext cx="6081053" cy="47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14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τικές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αστάσεις Παχέος Εντέρου</a:t>
            </a:r>
            <a:endParaRPr lang="en-GB" dirty="0"/>
          </a:p>
        </p:txBody>
      </p:sp>
      <p:pic>
        <p:nvPicPr>
          <p:cNvPr id="8194" name="Picture 2" descr="http://www.omjournal.org/images/8_Original_fi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3499" y="1828800"/>
            <a:ext cx="7881870" cy="46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80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Ηπα</a:t>
            </a:r>
            <a:r>
              <a:rPr lang="en-US" dirty="0" err="1"/>
              <a:t>τικές</a:t>
            </a:r>
            <a:r>
              <a:rPr lang="en-US" dirty="0"/>
              <a:t> </a:t>
            </a:r>
            <a:r>
              <a:rPr lang="en-US" dirty="0" err="1"/>
              <a:t>Μετ</a:t>
            </a:r>
            <a:r>
              <a:rPr lang="en-US" dirty="0"/>
              <a:t>αστάσεις Παχέος Εντέρου</a:t>
            </a:r>
            <a:r>
              <a:rPr lang="el-GR" dirty="0"/>
              <a:t>-</a:t>
            </a:r>
            <a:r>
              <a:rPr lang="en-GB" dirty="0"/>
              <a:t>PET</a:t>
            </a:r>
          </a:p>
        </p:txBody>
      </p:sp>
      <p:pic>
        <p:nvPicPr>
          <p:cNvPr id="7170" name="Picture 2" descr="http://www.thno.org/v02/p0516/thnov02p0516g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513" y="2021983"/>
            <a:ext cx="6078827" cy="43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09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Ηπατικές μεταστάσεις</a:t>
            </a:r>
            <a:r>
              <a:rPr lang="en-GB" sz="3600" dirty="0"/>
              <a:t> </a:t>
            </a:r>
            <a:r>
              <a:rPr lang="el-GR" sz="3600" dirty="0"/>
              <a:t>από νευροενδοκρινείς όγκους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Λιγότερο ευαίσθητοι όγκοι σε συστηματικές θεραπείες (χημειο-ακτινο) λόγω της βιολογίας του όγκου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Αργή εξέλιξη της νόσου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Ογκομείωση μπορεί να προσφέρει στην μακροχρόνια επιβίωση και στην συμπτωματική ανακούφιση</a:t>
            </a:r>
          </a:p>
          <a:p>
            <a:endParaRPr lang="el-GR" dirty="0"/>
          </a:p>
          <a:p>
            <a:r>
              <a:rPr lang="el-GR" dirty="0"/>
              <a:t>Θεραπεία εκλογής για την συμπτωματική αντιμετώπιση λειτουργικών ΝΕΤ αλλά και μη λειτουργικών καθώς βελτιώνει την ποιότητα ζωής.</a:t>
            </a:r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52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</a:rPr>
              <a:t>Ταξινόμηση </a:t>
            </a:r>
            <a:r>
              <a:rPr lang="el-GR" dirty="0"/>
              <a:t>πρωτοπαθών </a:t>
            </a:r>
            <a:r>
              <a:rPr lang="el-GR" dirty="0">
                <a:solidFill>
                  <a:prstClr val="black"/>
                </a:solidFill>
              </a:rPr>
              <a:t>όγκων ήπατος </a:t>
            </a:r>
            <a:r>
              <a:rPr lang="en-GB" dirty="0">
                <a:solidFill>
                  <a:prstClr val="black"/>
                </a:solidFill>
              </a:rPr>
              <a:t>WHO (2010): </a:t>
            </a:r>
            <a:r>
              <a:rPr lang="el-GR" dirty="0">
                <a:solidFill>
                  <a:prstClr val="black"/>
                </a:solidFill>
              </a:rPr>
              <a:t>ιστολογική προέλευση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3"/>
            </a:pPr>
            <a:r>
              <a:rPr lang="el-GR" sz="3200" dirty="0"/>
              <a:t>Μεσεγχυματικό κύτταρο:</a:t>
            </a:r>
          </a:p>
          <a:p>
            <a:pPr marL="0" indent="0">
              <a:buNone/>
            </a:pPr>
            <a:endParaRPr lang="el-GR" sz="3200" dirty="0"/>
          </a:p>
          <a:p>
            <a:r>
              <a:rPr lang="el-GR" dirty="0"/>
              <a:t>Αιμαγγείωμα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Λίπωμα/ αγγειομυολίπωμα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Αγγειοσάρκωμα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Σαρκώματα (λιποσάρκωμα)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136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Ηπατικές μεταστάσεις</a:t>
            </a:r>
            <a:r>
              <a:rPr lang="en-GB" sz="3600" dirty="0"/>
              <a:t> </a:t>
            </a:r>
            <a:r>
              <a:rPr lang="el-GR" sz="3600" dirty="0"/>
              <a:t>από νευροενδοκρινείς όγκους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Ενδείξεις μεταστασεκτομής</a:t>
            </a:r>
          </a:p>
          <a:p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Εξαιρέσιμος πρωτοπαθής όγκος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Δυνατότητα εξαίρεσης &gt;90% της ηπατικής νόσου είτε χειρουργικά είτε με </a:t>
            </a:r>
            <a:r>
              <a:rPr lang="en-GB" dirty="0"/>
              <a:t>RFA.</a:t>
            </a:r>
          </a:p>
        </p:txBody>
      </p:sp>
    </p:spTree>
    <p:extLst>
      <p:ext uri="{BB962C8B-B14F-4D97-AF65-F5344CB8AC3E}">
        <p14:creationId xmlns:p14="http://schemas.microsoft.com/office/powerpoint/2010/main" val="2114099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600" dirty="0">
                <a:solidFill>
                  <a:prstClr val="black"/>
                </a:solidFill>
              </a:rPr>
              <a:t>Ηπατικές μεταστάσεις</a:t>
            </a:r>
            <a:r>
              <a:rPr lang="en-GB" sz="3600" dirty="0">
                <a:solidFill>
                  <a:prstClr val="black"/>
                </a:solidFill>
              </a:rPr>
              <a:t> </a:t>
            </a:r>
            <a:r>
              <a:rPr lang="el-GR" sz="3600" dirty="0">
                <a:solidFill>
                  <a:prstClr val="black"/>
                </a:solidFill>
              </a:rPr>
              <a:t>από νευροενδοκρινείς όγκους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50292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127" y="1828800"/>
            <a:ext cx="1051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30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Ηπατικές μεταστάσεις</a:t>
            </a:r>
            <a:r>
              <a:rPr lang="en-GB" sz="3600" dirty="0"/>
              <a:t> </a:t>
            </a:r>
            <a:r>
              <a:rPr lang="el-GR" sz="3600" dirty="0"/>
              <a:t>από νευροενδοκρινείς όγκους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127" y="1828800"/>
            <a:ext cx="10515600" cy="49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1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/>
              <a:t>Ηπατικές μεταστάσεις</a:t>
            </a:r>
            <a:r>
              <a:rPr lang="en-GB" sz="3600" dirty="0"/>
              <a:t> </a:t>
            </a:r>
            <a:r>
              <a:rPr lang="el-GR" sz="3600" dirty="0"/>
              <a:t>από νευροενδοκρινείς όγκους</a:t>
            </a:r>
            <a:r>
              <a:rPr lang="en-GB" sz="3600" dirty="0"/>
              <a:t>-OMH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 κέντρα αναφοράς και στα πλαίσια ερευνητικών πρωτοκόλλων ως εναλλακτική θεραπεία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Προυπόθεση η εκτομή του πρωτοπαθούς όγκου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Απουσία συστηματικής νόσου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Σταθερή νόσος</a:t>
            </a:r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69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251"/>
            <a:ext cx="8229600" cy="1892863"/>
          </a:xfrm>
        </p:spPr>
        <p:txBody>
          <a:bodyPr>
            <a:normAutofit fontScale="90000"/>
          </a:bodyPr>
          <a:lstStyle/>
          <a:p>
            <a:r>
              <a:rPr lang="en-US" sz="3111" dirty="0">
                <a:solidFill>
                  <a:srgbClr val="000090"/>
                </a:solidFill>
              </a:rPr>
              <a:t>Hepatic Resection for NCNELM</a:t>
            </a:r>
            <a:br>
              <a:rPr lang="en-US" sz="3111" dirty="0">
                <a:solidFill>
                  <a:srgbClr val="000090"/>
                </a:solidFill>
              </a:rPr>
            </a:br>
            <a:r>
              <a:rPr lang="en-US" sz="3111" i="1" dirty="0">
                <a:solidFill>
                  <a:srgbClr val="000090"/>
                </a:solidFill>
              </a:rPr>
              <a:t>Analysis of 1452 Patients and Development of a Prognostic Model </a:t>
            </a:r>
            <a:r>
              <a:rPr lang="en-US" sz="3111" dirty="0">
                <a:solidFill>
                  <a:srgbClr val="000090"/>
                </a:solidFill>
              </a:rPr>
              <a:t/>
            </a:r>
            <a:br>
              <a:rPr lang="en-US" sz="3111" dirty="0">
                <a:solidFill>
                  <a:srgbClr val="000090"/>
                </a:solidFill>
              </a:rPr>
            </a:br>
            <a:r>
              <a:rPr lang="en-US" sz="3111" i="1" dirty="0">
                <a:solidFill>
                  <a:srgbClr val="000090"/>
                </a:solidFill>
              </a:rPr>
              <a:t>Rene ́ Adam &amp; Association Francaise de Chirurgie  </a:t>
            </a:r>
            <a:r>
              <a:rPr lang="en-US" sz="3111" dirty="0">
                <a:solidFill>
                  <a:srgbClr val="000090"/>
                </a:solidFill>
              </a:rPr>
              <a:t/>
            </a:r>
            <a:br>
              <a:rPr lang="en-US" sz="3111" dirty="0">
                <a:solidFill>
                  <a:srgbClr val="000090"/>
                </a:solidFill>
              </a:rPr>
            </a:br>
            <a:endParaRPr lang="en-US" sz="311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1011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41 centers, 1983-2004 </a:t>
            </a:r>
          </a:p>
          <a:p>
            <a:pPr>
              <a:buNone/>
            </a:pPr>
            <a:r>
              <a:rPr lang="en-US" dirty="0"/>
              <a:t>Perioperative mortality 2.3%</a:t>
            </a:r>
          </a:p>
          <a:p>
            <a:pPr>
              <a:buNone/>
            </a:pPr>
            <a:r>
              <a:rPr lang="en-US" dirty="0"/>
              <a:t>Morbidity 29%</a:t>
            </a:r>
          </a:p>
          <a:p>
            <a:pPr>
              <a:buNone/>
            </a:pPr>
            <a:r>
              <a:rPr lang="en-US" dirty="0"/>
              <a:t>5y survival 36%</a:t>
            </a:r>
          </a:p>
          <a:p>
            <a:pPr>
              <a:buNone/>
            </a:pPr>
            <a:r>
              <a:rPr lang="en-US" dirty="0"/>
              <a:t>Hepatectomies performed after 2000: 5y survival 45%  while before 33-36%</a:t>
            </a:r>
          </a:p>
          <a:p>
            <a:pPr>
              <a:buNone/>
            </a:pPr>
            <a:r>
              <a:rPr lang="en-US" dirty="0"/>
              <a:t>10y survival 23%</a:t>
            </a:r>
          </a:p>
          <a:p>
            <a:pPr>
              <a:buNone/>
            </a:pPr>
            <a:r>
              <a:rPr lang="en-US" dirty="0"/>
              <a:t>Median overall survival : 35 mo</a:t>
            </a:r>
          </a:p>
          <a:p>
            <a:pPr>
              <a:buNone/>
            </a:pPr>
            <a:r>
              <a:rPr lang="en-US" dirty="0"/>
              <a:t>Recurrent liver disease :49% (24% liver only ) &amp; 32% underwent second hepatectomy </a:t>
            </a:r>
          </a:p>
        </p:txBody>
      </p:sp>
    </p:spTree>
    <p:extLst>
      <p:ext uri="{BB962C8B-B14F-4D97-AF65-F5344CB8AC3E}">
        <p14:creationId xmlns:p14="http://schemas.microsoft.com/office/powerpoint/2010/main" val="25727014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55966"/>
            <a:ext cx="8922606" cy="661208"/>
          </a:xfrm>
        </p:spPr>
        <p:txBody>
          <a:bodyPr>
            <a:normAutofit/>
          </a:bodyPr>
          <a:lstStyle/>
          <a:p>
            <a:r>
              <a:rPr lang="en-US" sz="3200" dirty="0"/>
              <a:t>Analysis  of outcomes based on Primary Tumor site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395349"/>
              </p:ext>
            </p:extLst>
          </p:nvPr>
        </p:nvGraphicFramePr>
        <p:xfrm>
          <a:off x="1524000" y="605242"/>
          <a:ext cx="9144000" cy="6255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0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0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Median (mo)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r>
                        <a:rPr lang="en-US" dirty="0"/>
                        <a:t>Breast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r>
                        <a:rPr lang="en-US" dirty="0"/>
                        <a:t>GI</a:t>
                      </a:r>
                      <a:r>
                        <a:rPr lang="en-US" baseline="0" dirty="0"/>
                        <a:t> (all)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ampullary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Gastric adeno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Duodenal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r>
                        <a:rPr lang="en-US" dirty="0"/>
                        <a:t>GUR (all)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testicular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ovarian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uterine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r>
                        <a:rPr lang="en-US" dirty="0"/>
                        <a:t>Melanomas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r>
                        <a:rPr lang="en-US" dirty="0"/>
                        <a:t>GIST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8106">
                <a:tc>
                  <a:txBody>
                    <a:bodyPr/>
                    <a:lstStyle/>
                    <a:p>
                      <a:r>
                        <a:rPr lang="en-US" dirty="0"/>
                        <a:t>Sarcoma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038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benefits of liver resection for non-colorectal, non-neuroendocrine liver metastases: a systematic review  </a:t>
            </a:r>
            <a:br>
              <a:rPr lang="en-US" sz="2800" dirty="0"/>
            </a:br>
            <a:r>
              <a:rPr lang="en-US" sz="2800" dirty="0"/>
              <a:t>								</a:t>
            </a:r>
            <a:r>
              <a:rPr lang="en-US" sz="2000" i="1" dirty="0"/>
              <a:t>	Langenbecks Arch Surg Aug 2014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3300" y="6045201"/>
            <a:ext cx="4038600" cy="567267"/>
          </a:xfrm>
        </p:spPr>
        <p:txBody>
          <a:bodyPr/>
          <a:lstStyle/>
          <a:p>
            <a:r>
              <a:rPr lang="en-US" dirty="0"/>
              <a:t>73 articles , 114 cohorts </a:t>
            </a:r>
          </a:p>
          <a:p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250" b="-33250"/>
          <a:stretch>
            <a:fillRect/>
          </a:stretch>
        </p:blipFill>
        <p:spPr>
          <a:xfrm>
            <a:off x="1778001" y="651750"/>
            <a:ext cx="8890001" cy="62062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81900" y="5921905"/>
            <a:ext cx="3086101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+mj-cs"/>
              </a:rPr>
              <a:t>3596 patients</a:t>
            </a:r>
          </a:p>
        </p:txBody>
      </p:sp>
    </p:spTree>
    <p:extLst>
      <p:ext uri="{BB962C8B-B14F-4D97-AF65-F5344CB8AC3E}">
        <p14:creationId xmlns:p14="http://schemas.microsoft.com/office/powerpoint/2010/main" val="498981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Ευχαριστώ </a:t>
            </a:r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3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31255"/>
            <a:ext cx="10515600" cy="1325562"/>
          </a:xfrm>
        </p:spPr>
        <p:txBody>
          <a:bodyPr/>
          <a:lstStyle/>
          <a:p>
            <a:r>
              <a:rPr lang="el-GR" dirty="0"/>
              <a:t>                    Κυστικοί όγκοι ήπατος</a:t>
            </a:r>
            <a:endParaRPr lang="en-GB" dirty="0"/>
          </a:p>
        </p:txBody>
      </p:sp>
      <p:pic>
        <p:nvPicPr>
          <p:cNvPr id="1026" name="Picture 2" descr="http://images.radiopaedia.org/images/30979/b5ed8d0228073e3016dd049f565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11" y="2065517"/>
            <a:ext cx="4477566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medscape.com/pi/emed/ckb/general_surgery/188616-1366310-190818-190934t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89" y="2065517"/>
            <a:ext cx="2871989" cy="186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3601" y="4046114"/>
            <a:ext cx="3571429" cy="22151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D304A-0F92-4A3E-A832-D4CEC7907B43}"/>
              </a:ext>
            </a:extLst>
          </p:cNvPr>
          <p:cNvSpPr/>
          <p:nvPr/>
        </p:nvSpPr>
        <p:spPr>
          <a:xfrm>
            <a:off x="1173192" y="1725283"/>
            <a:ext cx="3536831" cy="25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Κυσταδενο/καρκίνωμα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E9D74-CBBC-413D-AEA9-9B98D6456FFA}"/>
              </a:ext>
            </a:extLst>
          </p:cNvPr>
          <p:cNvSpPr/>
          <p:nvPr/>
        </p:nvSpPr>
        <p:spPr>
          <a:xfrm>
            <a:off x="5805578" y="1683845"/>
            <a:ext cx="2355012" cy="25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Απλή κύστη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17EE95-2E39-42EE-A8F2-5756CA003D8F}"/>
              </a:ext>
            </a:extLst>
          </p:cNvPr>
          <p:cNvCxnSpPr/>
          <p:nvPr/>
        </p:nvCxnSpPr>
        <p:spPr>
          <a:xfrm>
            <a:off x="5456189" y="5153696"/>
            <a:ext cx="11430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1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672584" y="318563"/>
            <a:ext cx="8340328" cy="982266"/>
          </a:xfrm>
        </p:spPr>
        <p:txBody>
          <a:bodyPr>
            <a:normAutofit/>
          </a:bodyPr>
          <a:lstStyle/>
          <a:p>
            <a:pPr algn="ctr" eaLnBrk="1"/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712695" y="1512896"/>
            <a:ext cx="10260106" cy="5213445"/>
          </a:xfrm>
        </p:spPr>
        <p:txBody>
          <a:bodyPr>
            <a:normAutofit/>
          </a:bodyPr>
          <a:lstStyle/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n-US" dirty="0"/>
              <a:t>Η </a:t>
            </a:r>
            <a:r>
              <a:rPr lang="en-US" dirty="0" err="1"/>
              <a:t>συχνότερη</a:t>
            </a:r>
            <a:r>
              <a:rPr lang="en-US" dirty="0"/>
              <a:t> </a:t>
            </a:r>
            <a:r>
              <a:rPr lang="el-GR" dirty="0"/>
              <a:t>πρωτοπαθής </a:t>
            </a:r>
            <a:r>
              <a:rPr lang="en-US" dirty="0" err="1"/>
              <a:t>νεο</a:t>
            </a:r>
            <a:r>
              <a:rPr lang="en-US" dirty="0"/>
              <a:t>πλασία του ήπατος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συχνότερη αιτία θανάτου από καρκίνο παγκοσμίως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Ο συχνότερος καρκίνος σε περιοχές με μεγάλη επίπτωση χρόνιας ηπατικής νόσου/ηπατίτιδας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Στις ΗΠΑ αυξάνεται λόγω κυρίως της αυξημένης επίπτωσης της ηπατίτιδας </a:t>
            </a:r>
            <a:r>
              <a:rPr lang="en-GB" dirty="0"/>
              <a:t>C</a:t>
            </a:r>
            <a:r>
              <a:rPr lang="el-GR" dirty="0"/>
              <a:t>/</a:t>
            </a:r>
            <a:r>
              <a:rPr lang="en-GB" dirty="0"/>
              <a:t>NASH </a:t>
            </a:r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r>
              <a:rPr lang="el-GR" dirty="0"/>
              <a:t>Ο συχνότερος καρκίνος στην Ασία και την υποσαχάρια Αφρική</a:t>
            </a:r>
            <a:endParaRPr lang="en-GB" dirty="0"/>
          </a:p>
          <a:p>
            <a:pPr marL="226583" indent="-226583" defTabSz="357175">
              <a:spcBef>
                <a:spcPts val="2883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7327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Ηπα</a:t>
            </a:r>
            <a:r>
              <a:rPr lang="en-US" dirty="0" err="1"/>
              <a:t>τοκυττ</a:t>
            </a:r>
            <a:r>
              <a:rPr lang="en-US" dirty="0"/>
              <a:t>αρικό Καρκίνωμα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  <a:p>
            <a:r>
              <a:rPr lang="el-GR" sz="14400" dirty="0"/>
              <a:t>Ασθενείς με κίρρωση έχουν 40 φορές μεγαλύτερο κίνδυνο να εμφανίσουν ΗΚΚ</a:t>
            </a:r>
          </a:p>
          <a:p>
            <a:r>
              <a:rPr lang="el-GR" sz="14400" dirty="0"/>
              <a:t>90% των ασθενών με ΗΚΚ, έχουν κίρρωση</a:t>
            </a:r>
            <a:endParaRPr lang="en-GB" sz="14400" dirty="0"/>
          </a:p>
          <a:p>
            <a:r>
              <a:rPr lang="el-GR" sz="14400" dirty="0"/>
              <a:t>Συνήθως ασυμπτωματικό</a:t>
            </a:r>
          </a:p>
          <a:p>
            <a:r>
              <a:rPr lang="el-GR" sz="14400" dirty="0"/>
              <a:t>Επιδείνωση κίρρωσης( κιρσορραγία, ασκίτης, ηπατική ανεπάρκεια)</a:t>
            </a:r>
          </a:p>
          <a:p>
            <a:r>
              <a:rPr lang="el-GR" sz="14400" dirty="0"/>
              <a:t>Άλγος δε υποχονδρίου (50%), ψηλαφητή μάζα, απώλεια βάρους, κακουχία, ανορεξία</a:t>
            </a:r>
          </a:p>
          <a:p>
            <a:r>
              <a:rPr lang="el-GR" sz="14400" dirty="0"/>
              <a:t>Ίκτερος</a:t>
            </a:r>
          </a:p>
          <a:p>
            <a:r>
              <a:rPr lang="el-GR" sz="14400" dirty="0"/>
              <a:t>Ενδοπεριτοναική αιμορραγία</a:t>
            </a:r>
          </a:p>
          <a:p>
            <a:endParaRPr lang="el-GR" sz="3000" dirty="0"/>
          </a:p>
          <a:p>
            <a:endParaRPr lang="en-GB" sz="3000" dirty="0"/>
          </a:p>
          <a:p>
            <a:pPr marL="0" indent="0">
              <a:buNone/>
            </a:pPr>
            <a:endParaRPr lang="el-GR" sz="3000" dirty="0"/>
          </a:p>
          <a:p>
            <a:pPr marL="0" indent="0">
              <a:buNone/>
            </a:pPr>
            <a:r>
              <a:rPr lang="en-GB" sz="3000" dirty="0"/>
              <a:t> </a:t>
            </a:r>
            <a:endParaRPr lang="el-GR" sz="3000" dirty="0"/>
          </a:p>
          <a:p>
            <a:pPr marL="0" indent="0">
              <a:buNone/>
            </a:pPr>
            <a:r>
              <a:rPr lang="el-GR" sz="3000" dirty="0"/>
              <a:t> 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5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25836" y="231056"/>
            <a:ext cx="8340328" cy="982266"/>
          </a:xfrm>
        </p:spPr>
        <p:txBody>
          <a:bodyPr/>
          <a:lstStyle/>
          <a:p>
            <a:pPr eaLnBrk="1"/>
            <a:r>
              <a:rPr lang="en-US" sz="3867" dirty="0"/>
              <a:t>ΗΚΚ – Πα</a:t>
            </a:r>
            <a:r>
              <a:rPr lang="en-US" sz="3867" dirty="0" err="1"/>
              <a:t>ράγοντες</a:t>
            </a:r>
            <a:r>
              <a:rPr lang="el-GR" sz="3867" dirty="0"/>
              <a:t> κινδύνου</a:t>
            </a:r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1925836" y="1740173"/>
            <a:ext cx="8340328" cy="4625578"/>
          </a:xfrm>
        </p:spPr>
        <p:txBody>
          <a:bodyPr>
            <a:normAutofit lnSpcReduction="10000"/>
          </a:bodyPr>
          <a:lstStyle/>
          <a:p>
            <a:pPr marL="244442" indent="-244442" defTabSz="385079">
              <a:spcBef>
                <a:spcPts val="3164"/>
              </a:spcBef>
              <a:buFontTx/>
              <a:buChar char="•"/>
            </a:pPr>
            <a:r>
              <a:rPr lang="en-US" sz="2742" dirty="0"/>
              <a:t>Ηπα</a:t>
            </a:r>
            <a:r>
              <a:rPr lang="en-US" sz="2742" dirty="0" err="1"/>
              <a:t>τική</a:t>
            </a:r>
            <a:r>
              <a:rPr lang="en-US" sz="2742" dirty="0"/>
              <a:t> </a:t>
            </a:r>
            <a:r>
              <a:rPr lang="en-US" sz="2742" dirty="0" err="1"/>
              <a:t>κίρρωση</a:t>
            </a:r>
            <a:r>
              <a:rPr lang="el-GR" sz="2742" dirty="0"/>
              <a:t>- Ίνωση- Χρόνια φλεγμονή</a:t>
            </a:r>
            <a:endParaRPr lang="en-US" sz="2742" dirty="0"/>
          </a:p>
          <a:p>
            <a:pPr defTabSz="385079">
              <a:spcBef>
                <a:spcPts val="3164"/>
              </a:spcBef>
              <a:buFont typeface="Wingdings" panose="05000000000000000000" pitchFamily="2" charset="2"/>
              <a:buChar char="ü"/>
            </a:pPr>
            <a:r>
              <a:rPr lang="en-US" sz="2742" dirty="0" err="1"/>
              <a:t>Ιογενής</a:t>
            </a:r>
            <a:r>
              <a:rPr lang="en-US" sz="2742" dirty="0"/>
              <a:t> Ηπα</a:t>
            </a:r>
            <a:r>
              <a:rPr lang="en-US" sz="2742" dirty="0" err="1"/>
              <a:t>τίτιδ</a:t>
            </a:r>
            <a:r>
              <a:rPr lang="en-US" sz="2742" dirty="0"/>
              <a:t>α (B/C)</a:t>
            </a:r>
          </a:p>
          <a:p>
            <a:pPr defTabSz="385079">
              <a:spcBef>
                <a:spcPts val="3164"/>
              </a:spcBef>
              <a:buFont typeface="Wingdings" panose="05000000000000000000" pitchFamily="2" charset="2"/>
              <a:buChar char="ü"/>
            </a:pPr>
            <a:r>
              <a:rPr lang="en-US" sz="2742" dirty="0" err="1"/>
              <a:t>Αλκοολική</a:t>
            </a:r>
            <a:r>
              <a:rPr lang="en-US" sz="2742" dirty="0"/>
              <a:t> </a:t>
            </a:r>
            <a:r>
              <a:rPr lang="en-US" sz="2742" dirty="0" err="1"/>
              <a:t>Κίρρωση</a:t>
            </a:r>
            <a:endParaRPr lang="en-US" sz="2742" dirty="0"/>
          </a:p>
          <a:p>
            <a:pPr defTabSz="385079">
              <a:spcBef>
                <a:spcPts val="3164"/>
              </a:spcBef>
              <a:buFont typeface="Wingdings" panose="05000000000000000000" pitchFamily="2" charset="2"/>
              <a:buChar char="ü"/>
            </a:pPr>
            <a:r>
              <a:rPr lang="el-GR" sz="2742" dirty="0"/>
              <a:t>Μ</a:t>
            </a:r>
            <a:r>
              <a:rPr lang="en-US" sz="2742" dirty="0"/>
              <a:t>η α</a:t>
            </a:r>
            <a:r>
              <a:rPr lang="en-US" sz="2742" dirty="0" err="1"/>
              <a:t>λκοολική</a:t>
            </a:r>
            <a:r>
              <a:rPr lang="en-US" sz="2742" dirty="0"/>
              <a:t> </a:t>
            </a:r>
            <a:r>
              <a:rPr lang="en-US" sz="2742" dirty="0" err="1"/>
              <a:t>στε</a:t>
            </a:r>
            <a:r>
              <a:rPr lang="en-US" sz="2742" dirty="0"/>
              <a:t>ατοηπατίτι</a:t>
            </a:r>
            <a:r>
              <a:rPr lang="el-GR" sz="2742" dirty="0"/>
              <a:t>δα- Μεταβολικό σύνδρομο (ΣΔ, Παχυσαρκία, ΑΥ, Υπερλιπιδαιμία)</a:t>
            </a:r>
            <a:endParaRPr lang="en-US" sz="2742" dirty="0"/>
          </a:p>
          <a:p>
            <a:pPr defTabSz="385079">
              <a:spcBef>
                <a:spcPts val="3164"/>
              </a:spcBef>
              <a:buFont typeface="Wingdings" panose="05000000000000000000" pitchFamily="2" charset="2"/>
              <a:buChar char="ü"/>
            </a:pPr>
            <a:r>
              <a:rPr lang="en-US" sz="2742" dirty="0" err="1"/>
              <a:t>Αιμοχρωμάτωση</a:t>
            </a:r>
            <a:endParaRPr lang="en-US" sz="2742" dirty="0"/>
          </a:p>
          <a:p>
            <a:pPr defTabSz="385079">
              <a:spcBef>
                <a:spcPts val="3164"/>
              </a:spcBef>
              <a:buFont typeface="Wingdings" panose="05000000000000000000" pitchFamily="2" charset="2"/>
              <a:buChar char="ü"/>
            </a:pPr>
            <a:r>
              <a:rPr lang="en-US" sz="2742" dirty="0" err="1"/>
              <a:t>Νόσος</a:t>
            </a:r>
            <a:r>
              <a:rPr lang="en-US" sz="2742" dirty="0"/>
              <a:t> </a:t>
            </a:r>
            <a:r>
              <a:rPr lang="en-US" sz="2742" dirty="0" err="1"/>
              <a:t>του</a:t>
            </a:r>
            <a:r>
              <a:rPr lang="en-US" sz="2742" dirty="0"/>
              <a:t>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446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1989</Words>
  <Application>Microsoft Office PowerPoint</Application>
  <PresentationFormat>Ευρεία οθόνη</PresentationFormat>
  <Paragraphs>435</Paragraphs>
  <Slides>57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57</vt:i4>
      </vt:variant>
    </vt:vector>
  </HeadingPairs>
  <TitlesOfParts>
    <vt:vector size="63" baseType="lpstr">
      <vt:lpstr>Calibri</vt:lpstr>
      <vt:lpstr>Helvetica Neue</vt:lpstr>
      <vt:lpstr>Helvetica Neue Light</vt:lpstr>
      <vt:lpstr>Wingdings</vt:lpstr>
      <vt:lpstr>Wingdings 2</vt:lpstr>
      <vt:lpstr>HDOfficeLightV0</vt:lpstr>
      <vt:lpstr>Κακοήθη νεοπλάσματα ήπατος</vt:lpstr>
      <vt:lpstr>Όγκοι ήπατος</vt:lpstr>
      <vt:lpstr>Ταξινόμηση πρωτοπαθών όγκων ήπατος WHO (2010): ιστολογική προέλευση</vt:lpstr>
      <vt:lpstr>Ταξινόμηση πρωτοπαθών όγκων ήπατος WHO (2010): ιστολογική προέλευση</vt:lpstr>
      <vt:lpstr>Ταξινόμηση πρωτοπαθών όγκων ήπατος WHO (2010): ιστολογική προέλευση</vt:lpstr>
      <vt:lpstr>                    Κυστικοί όγκοι ήπατος</vt:lpstr>
      <vt:lpstr>Ηπατοκυτταρικό Καρκίνωμα</vt:lpstr>
      <vt:lpstr>Ηπατοκυτταρικό Καρκίνωμα</vt:lpstr>
      <vt:lpstr>ΗΚΚ – Παράγοντες κινδύνου</vt:lpstr>
      <vt:lpstr>Ηπατοκυτταρικό Καρκίνωμα-διάγνωση</vt:lpstr>
      <vt:lpstr>Ηπατοκυτταρικό Καρκίνωμα-screening</vt:lpstr>
      <vt:lpstr>Ηπατοκυτταρικό Καρκίνωμα-αντιμετώπιση</vt:lpstr>
      <vt:lpstr>Ηπατοκυτταρικό Καρκίνωμα-αντιμετώπιση</vt:lpstr>
      <vt:lpstr>Ηπατοκυτταρικό Καρκίνωμα-αντιμετώπιση</vt:lpstr>
      <vt:lpstr>Ηπατοκυτταρικό Καρκίνωμα-σταδιοποίηση</vt:lpstr>
      <vt:lpstr>Ηπατοκυτταρικό Καρκίνωμα-σταδιοποίηση</vt:lpstr>
      <vt:lpstr>Ηπατοκυτταρικό καρκίνωμα- χειρουργική θεραπεία</vt:lpstr>
      <vt:lpstr>ΟΜΗ</vt:lpstr>
      <vt:lpstr>Ηπατοκυτταρικό καρκίνωμα- χειρουργική θεραπεία</vt:lpstr>
      <vt:lpstr>Ηπατοκυτταρικό καρκίνωμα- τοπικοπεριοχική θεραπεία</vt:lpstr>
      <vt:lpstr>Ηπατοκυτταρικό καρκίνωμα</vt:lpstr>
      <vt:lpstr>Ενδοηπατικό Χολαγγειοκαρκίνωμα</vt:lpstr>
      <vt:lpstr>Ενδοηπατικό Χολαγγειοκαρκίνωμα</vt:lpstr>
      <vt:lpstr>Ενδοηπατικό χολαγγειοκαρκίνωμα-αντιμετώπιση</vt:lpstr>
      <vt:lpstr>Ενδοηπατικό χολαγγειοκαρκίνωμα-αντιμετώπιση</vt:lpstr>
      <vt:lpstr>Ενδοηπατικό χολαγγειοκαρκίνωμα-αντιμετώπιση</vt:lpstr>
      <vt:lpstr>Ενδοηπατικό χολαγγειοκαρκίνωμα-αντιμετώπιση</vt:lpstr>
      <vt:lpstr>Ενδοηπατικό χολαγγειοκαρκίνωμα</vt:lpstr>
      <vt:lpstr>Μεταστατικός καρκίνος ήπατος</vt:lpstr>
      <vt:lpstr>Μεταστάσεις από ορθοκολικό καρκίνο</vt:lpstr>
      <vt:lpstr>Μεταστάσεις από ορθοκολικό καρκίνο</vt:lpstr>
      <vt:lpstr>Μεταστάσεις από ορθοκολικό καρκίνο</vt:lpstr>
      <vt:lpstr>Εξασφάλιση επαρκούς λειτουργικού ηπατικού παρεγχύματος </vt:lpstr>
      <vt:lpstr>Αξιολόγηση λειτουργικού ηπατικού παρεγχύματος</vt:lpstr>
      <vt:lpstr>ΗΠΑΤΙΚΕΣ  ΜΕΤΑΣΤΑΣΕΙΣ  ΚΑΙ  ΟΡΘΟΚΟΛΙΚΟΣ  ΚΑΡΚΙΝΟΣ</vt:lpstr>
      <vt:lpstr>ΗΠΑΤΙΚΕΣ  ΜΕΤΑΣΤΑΣΕΙΣ  ΚΑΙ  ΟΡΘΟΚΟΛΙΚΟΣ  ΚΑΡΚΙΝΟΣ</vt:lpstr>
      <vt:lpstr>ΗΠΑΤΙΚΕΣ  ΜΕΤΑΣΤΑΣΕΙΣ  ΚΑΙ  ΟΡΘΟΚΟΛΙΚΟΣ  ΚΑΡΚΙΝΟΣ</vt:lpstr>
      <vt:lpstr>ΗΠΑΤΙΚΕΣ  ΜΕΤΑΣΤΑΣΤΑΣΕΙΣ  ΚΑΙ  ΟΡΘΟΚΟΛΙΚΟΣ  ΚΑΡΚΙΝΟΣ</vt:lpstr>
      <vt:lpstr>ΗΠΑΤΙΚΕΣ  ΜΕΤΑΣΤΑΣΕΙΣ  ΚΑΙ  ΟΡΘΟΚΟΛΙΚΟΣ  ΚΑΡΚΙΝΟΣ</vt:lpstr>
      <vt:lpstr>ΗΠΑΤΙΚΕΣ  ΜΕΤΑΣΤΑΣΕΙΣ  ΚΑΙ  ΟΡΘΟΚΟΛΙΚΟΣ  ΚΑΡΚΙΝΟΣ</vt:lpstr>
      <vt:lpstr>ΗΠΑΤΙΚΕΣ  ΜΕΤΑΣΤΑΣΕΙΣ  ΚΑΙ  ΟΡΘΟΚΟΛΙΚΟΣ  ΚΑΡΚΙΝΟΣ</vt:lpstr>
      <vt:lpstr>Ηπατικές μεταστάσεις και ορθοκολικός καρκίνος-Vanishing lesions</vt:lpstr>
      <vt:lpstr>Ηπατικές μεταστάσεις και ορθοκολικός καρκίνος-Vanishing lesions</vt:lpstr>
      <vt:lpstr>Ηπατικές Μεταστάσεις Παχέος Εντέρου</vt:lpstr>
      <vt:lpstr>Ηπατικές Μεταστάσεις Παχέος Εντέρου</vt:lpstr>
      <vt:lpstr>Ηπατικές Μεταστάσεις Παχέος Εντέρου</vt:lpstr>
      <vt:lpstr>Ηπατικές Μεταστάσεις Παχέος Εντέρου</vt:lpstr>
      <vt:lpstr>Ηπατικές Μεταστάσεις Παχέος Εντέρου-PET</vt:lpstr>
      <vt:lpstr>Ηπατικές μεταστάσεις από νευροενδοκρινείς όγκους</vt:lpstr>
      <vt:lpstr>Ηπατικές μεταστάσεις από νευροενδοκρινείς όγκους</vt:lpstr>
      <vt:lpstr>Ηπατικές μεταστάσεις από νευροενδοκρινείς όγκους</vt:lpstr>
      <vt:lpstr>Ηπατικές μεταστάσεις από νευροενδοκρινείς όγκους</vt:lpstr>
      <vt:lpstr>Ηπατικές μεταστάσεις από νευροενδοκρινείς όγκους-OMH</vt:lpstr>
      <vt:lpstr>Hepatic Resection for NCNELM Analysis of 1452 Patients and Development of a Prognostic Model  Rene ́ Adam &amp; Association Francaise de Chirurgie   </vt:lpstr>
      <vt:lpstr>Analysis  of outcomes based on Primary Tumor site </vt:lpstr>
      <vt:lpstr>The benefits of liver resection for non-colorectal, non-neuroendocrine liver metastases: a systematic review            Langenbecks Arch Surg Aug 2014  </vt:lpstr>
      <vt:lpstr>Ευχαριστώ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Όγκοι ήπατος</dc:title>
  <dc:creator>user</dc:creator>
  <cp:lastModifiedBy>Μανταλενάκη Φιόρα</cp:lastModifiedBy>
  <cp:revision>183</cp:revision>
  <dcterms:created xsi:type="dcterms:W3CDTF">2014-12-07T07:10:41Z</dcterms:created>
  <dcterms:modified xsi:type="dcterms:W3CDTF">2023-04-06T07:16:29Z</dcterms:modified>
</cp:coreProperties>
</file>