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1" r:id="rId4"/>
    <p:sldId id="312" r:id="rId5"/>
    <p:sldId id="313" r:id="rId6"/>
    <p:sldId id="291" r:id="rId7"/>
    <p:sldId id="293" r:id="rId8"/>
    <p:sldId id="333" r:id="rId9"/>
    <p:sldId id="334" r:id="rId10"/>
    <p:sldId id="335" r:id="rId11"/>
    <p:sldId id="336" r:id="rId12"/>
    <p:sldId id="359" r:id="rId13"/>
    <p:sldId id="337" r:id="rId14"/>
    <p:sldId id="338" r:id="rId15"/>
    <p:sldId id="339" r:id="rId16"/>
    <p:sldId id="340" r:id="rId17"/>
    <p:sldId id="360" r:id="rId18"/>
    <p:sldId id="341" r:id="rId19"/>
    <p:sldId id="342" r:id="rId20"/>
    <p:sldId id="343" r:id="rId21"/>
    <p:sldId id="361" r:id="rId22"/>
    <p:sldId id="314" r:id="rId23"/>
    <p:sldId id="362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63" r:id="rId33"/>
    <p:sldId id="364" r:id="rId34"/>
    <p:sldId id="365" r:id="rId35"/>
    <p:sldId id="298" r:id="rId36"/>
    <p:sldId id="332" r:id="rId37"/>
    <p:sldId id="331" r:id="rId38"/>
    <p:sldId id="299" r:id="rId39"/>
    <p:sldId id="300" r:id="rId40"/>
    <p:sldId id="301" r:id="rId41"/>
    <p:sldId id="344" r:id="rId42"/>
    <p:sldId id="345" r:id="rId43"/>
    <p:sldId id="346" r:id="rId44"/>
    <p:sldId id="306" r:id="rId45"/>
    <p:sldId id="307" r:id="rId46"/>
    <p:sldId id="308" r:id="rId47"/>
    <p:sldId id="366" r:id="rId48"/>
    <p:sldId id="367" r:id="rId49"/>
    <p:sldId id="368" r:id="rId50"/>
    <p:sldId id="350" r:id="rId51"/>
    <p:sldId id="347" r:id="rId52"/>
    <p:sldId id="348" r:id="rId53"/>
    <p:sldId id="349" r:id="rId54"/>
    <p:sldId id="316" r:id="rId55"/>
    <p:sldId id="284" r:id="rId56"/>
    <p:sldId id="330" r:id="rId57"/>
    <p:sldId id="309" r:id="rId58"/>
    <p:sldId id="319" r:id="rId59"/>
    <p:sldId id="327" r:id="rId60"/>
    <p:sldId id="326" r:id="rId61"/>
    <p:sldId id="321" r:id="rId62"/>
    <p:sldId id="317" r:id="rId63"/>
    <p:sldId id="318" r:id="rId64"/>
    <p:sldId id="322" r:id="rId65"/>
    <p:sldId id="323" r:id="rId66"/>
    <p:sldId id="324" r:id="rId67"/>
    <p:sldId id="329" r:id="rId68"/>
    <p:sldId id="328" r:id="rId69"/>
    <p:sldId id="310" r:id="rId70"/>
    <p:sldId id="325" r:id="rId71"/>
    <p:sldId id="315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6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B75E-8F19-3441-BB82-C4534D2BD94F}" type="datetimeFigureOut">
              <a:rPr lang="en-US" smtClean="0"/>
              <a:pPr/>
              <a:t>06-Apr-23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F8D5-E3BC-524A-AB5A-7FB1667ED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5400" dirty="0" smtClean="0"/>
              <a:t>ΧΕΙΡΟΥΡΓΙΚ</a:t>
            </a:r>
            <a:r>
              <a:rPr lang="el-GR" sz="5400" dirty="0" smtClean="0"/>
              <a:t>ΕΣ ΠΑΘΗΣΕΙΣ</a:t>
            </a:r>
            <a:r>
              <a:rPr lang="el-GR" sz="5400" dirty="0" smtClean="0"/>
              <a:t> </a:t>
            </a:r>
            <a:r>
              <a:rPr lang="el-GR" sz="5400" dirty="0"/>
              <a:t>ΗΠΑΤΟΣ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984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Κωνσταντίνος Ι. Μπράμης</a:t>
            </a:r>
          </a:p>
          <a:p>
            <a:r>
              <a:rPr lang="el-GR" dirty="0" err="1" smtClean="0"/>
              <a:t>Επίκ</a:t>
            </a:r>
            <a:r>
              <a:rPr lang="el-GR" dirty="0" smtClean="0"/>
              <a:t>. Καθηγητής Χειρουργικής</a:t>
            </a:r>
            <a:endParaRPr lang="el-GR" dirty="0"/>
          </a:p>
          <a:p>
            <a:r>
              <a:rPr lang="el-GR" dirty="0"/>
              <a:t>Β` Χειρουργική Κλινική</a:t>
            </a:r>
          </a:p>
          <a:p>
            <a:r>
              <a:rPr lang="el-GR" dirty="0"/>
              <a:t>Ιατρική Σχολή Αθηνών</a:t>
            </a:r>
          </a:p>
          <a:p>
            <a:r>
              <a:rPr lang="el-GR" dirty="0"/>
              <a:t>Αρεταίειο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9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Αιμαγγείωμα ήπατος- διάγνωση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U/S, CT, MRI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ttp://drugster.info/img/term/hemangioma-hepatic-691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42" y="2603176"/>
            <a:ext cx="4812539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8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Αιμαγγείωμα ήπατος- αντιμετώπιση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4106093"/>
          </a:xfrm>
        </p:spPr>
        <p:txBody>
          <a:bodyPr>
            <a:normAutofit fontScale="77500" lnSpcReduction="20000"/>
          </a:bodyPr>
          <a:lstStyle/>
          <a:p>
            <a:r>
              <a:rPr lang="el-GR" sz="3600" dirty="0"/>
              <a:t>Ενδείξεις χειρουργικής αντιμετώπισης</a:t>
            </a:r>
          </a:p>
          <a:p>
            <a:pPr marL="0" indent="0">
              <a:buNone/>
            </a:pPr>
            <a:endParaRPr lang="el-GR" sz="3600" dirty="0"/>
          </a:p>
          <a:p>
            <a:pPr marL="385763" indent="-385763">
              <a:buFont typeface="+mj-lt"/>
              <a:buAutoNum type="arabicPeriod"/>
            </a:pPr>
            <a:r>
              <a:rPr lang="el-GR" sz="3600" dirty="0"/>
              <a:t>Συμπτωματκή νόσος</a:t>
            </a:r>
          </a:p>
          <a:p>
            <a:pPr marL="385763" indent="-385763">
              <a:buFont typeface="+mj-lt"/>
              <a:buAutoNum type="arabicPeriod"/>
            </a:pPr>
            <a:endParaRPr lang="el-GR" sz="3600" dirty="0"/>
          </a:p>
          <a:p>
            <a:pPr marL="385763" indent="-385763">
              <a:buFont typeface="+mj-lt"/>
              <a:buAutoNum type="arabicPeriod"/>
            </a:pPr>
            <a:r>
              <a:rPr lang="el-GR" sz="3600" dirty="0"/>
              <a:t>Επιπλοκές</a:t>
            </a:r>
          </a:p>
          <a:p>
            <a:pPr marL="385763" indent="-385763">
              <a:buFont typeface="+mj-lt"/>
              <a:buAutoNum type="arabicPeriod"/>
            </a:pPr>
            <a:endParaRPr lang="el-GR" sz="3600" dirty="0"/>
          </a:p>
          <a:p>
            <a:pPr marL="385763" indent="-385763">
              <a:buFont typeface="+mj-lt"/>
              <a:buAutoNum type="arabicPeriod"/>
            </a:pPr>
            <a:r>
              <a:rPr lang="el-GR" sz="3600" dirty="0"/>
              <a:t>Αδυναμία αποκλεισμού κακοήθειας</a:t>
            </a:r>
          </a:p>
          <a:p>
            <a:endParaRPr lang="el-GR" sz="3600" dirty="0"/>
          </a:p>
          <a:p>
            <a:r>
              <a:rPr lang="el-GR" sz="3600" dirty="0"/>
              <a:t>Ηπατεκτομή- εκπυρήνιση-μεταμόσχευση</a:t>
            </a:r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49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Αιμαγγείωμα ήπατος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79224"/>
            <a:ext cx="3483142" cy="3379808"/>
          </a:xfrm>
        </p:spPr>
      </p:pic>
      <p:pic>
        <p:nvPicPr>
          <p:cNvPr id="2054" name="Picture 6" descr="https://classconnection.s3.amazonaws.com/733/flashcards/695733/png/screen_shot_2011-10-14_at_10.09.38_am13186013842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8" y="2515374"/>
            <a:ext cx="3472082" cy="37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1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Εστιακή οζώδης υπερπλασία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078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 </a:t>
            </a:r>
            <a:r>
              <a:rPr lang="el-GR" sz="3400" dirty="0"/>
              <a:t>Δεύτερος σε συχνότητα καλοήθης όγκος στο ήπαρ</a:t>
            </a:r>
          </a:p>
          <a:p>
            <a:pPr marL="0" indent="0">
              <a:buNone/>
            </a:pPr>
            <a:endParaRPr lang="el-GR" sz="3400" dirty="0"/>
          </a:p>
          <a:p>
            <a:r>
              <a:rPr lang="el-GR" sz="3400" dirty="0"/>
              <a:t>Συχνότερα στις γυναίκες (6-8:1)</a:t>
            </a:r>
          </a:p>
          <a:p>
            <a:pPr marL="0" indent="0">
              <a:buNone/>
            </a:pPr>
            <a:endParaRPr lang="el-GR" sz="3400" dirty="0"/>
          </a:p>
          <a:p>
            <a:r>
              <a:rPr lang="el-GR" sz="3400" dirty="0"/>
              <a:t>Συνήθως μονήρης (80%)</a:t>
            </a:r>
          </a:p>
          <a:p>
            <a:pPr marL="0" indent="0">
              <a:buNone/>
            </a:pPr>
            <a:endParaRPr lang="el-GR" sz="3400" dirty="0"/>
          </a:p>
          <a:p>
            <a:r>
              <a:rPr lang="el-GR" sz="3400" dirty="0"/>
              <a:t>Αγγειακή διαμαρτία (τροφοφόρο αγγείο στο 60%- ακτινωτός τροχός)</a:t>
            </a:r>
          </a:p>
          <a:p>
            <a:pPr marL="0" indent="0">
              <a:buNone/>
            </a:pPr>
            <a:endParaRPr lang="el-GR" sz="3400" dirty="0"/>
          </a:p>
          <a:p>
            <a:r>
              <a:rPr lang="el-GR" sz="3400" dirty="0"/>
              <a:t>Κληρονομική υπερπλαστική νόσος ( κλώνοι αρχέγονων κυττάρρων)</a:t>
            </a:r>
          </a:p>
          <a:p>
            <a:pPr marL="0" indent="0">
              <a:buNone/>
            </a:pPr>
            <a:endParaRPr lang="el-GR" sz="3400" dirty="0"/>
          </a:p>
          <a:p>
            <a:r>
              <a:rPr lang="el-GR" sz="3400" dirty="0"/>
              <a:t>Ασυμπτωματική νόσος στο 90%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24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Εστιακή οζώδης υπερπλασία- Διάγνωση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n-GB" sz="3600" dirty="0"/>
              <a:t>U/S, </a:t>
            </a:r>
            <a:r>
              <a:rPr lang="el-GR" sz="3600" dirty="0"/>
              <a:t>ΑΤ, </a:t>
            </a:r>
            <a:r>
              <a:rPr lang="en-GB" sz="3600" dirty="0"/>
              <a:t>MRI</a:t>
            </a:r>
          </a:p>
          <a:p>
            <a:pPr marL="0" indent="0">
              <a:buNone/>
            </a:pPr>
            <a:endParaRPr lang="el-GR" sz="3600" dirty="0"/>
          </a:p>
          <a:p>
            <a:r>
              <a:rPr lang="en-GB" sz="3600" dirty="0"/>
              <a:t>AFP </a:t>
            </a:r>
            <a:r>
              <a:rPr lang="en-AU" sz="3600" dirty="0"/>
              <a:t>(-)</a:t>
            </a:r>
            <a:r>
              <a:rPr lang="el-GR" sz="3600" dirty="0"/>
              <a:t>, ηπατικός κύκλος: εφο</a:t>
            </a:r>
          </a:p>
          <a:p>
            <a:pPr marL="0" indent="0">
              <a:buNone/>
            </a:pPr>
            <a:endParaRPr lang="en-AU" sz="3600" dirty="0"/>
          </a:p>
          <a:p>
            <a:r>
              <a:rPr lang="el-GR" sz="3600" dirty="0"/>
              <a:t>Σπάνια βιοψία</a:t>
            </a:r>
          </a:p>
          <a:p>
            <a:endParaRPr lang="el-GR" dirty="0"/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27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841" y="1003697"/>
            <a:ext cx="2949178" cy="1200150"/>
          </a:xfrm>
        </p:spPr>
        <p:txBody>
          <a:bodyPr/>
          <a:lstStyle/>
          <a:p>
            <a:r>
              <a:rPr lang="el-GR" b="1" dirty="0"/>
              <a:t>Εστιακή οζώδης υπερπλασία- Διάγνωση</a:t>
            </a:r>
            <a:endParaRPr lang="en-GB" b="1" dirty="0"/>
          </a:p>
        </p:txBody>
      </p:sp>
      <p:pic>
        <p:nvPicPr>
          <p:cNvPr id="4" name="Picture 2" descr="http://www.cpmc.org/images/liver/topics/noncancerous-lesions-profile-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 b="5226"/>
          <a:stretch>
            <a:fillRect/>
          </a:stretch>
        </p:blipFill>
        <p:spPr bwMode="auto">
          <a:xfrm>
            <a:off x="3579018" y="141799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3362" y="2402370"/>
            <a:ext cx="2949178" cy="2858691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prstClr val="black"/>
                </a:solidFill>
              </a:rPr>
              <a:t>Κεντρική ουλή στο 50%</a:t>
            </a:r>
            <a:endParaRPr lang="en-GB" sz="26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prstClr val="black"/>
                </a:solidFill>
              </a:rPr>
              <a:t>Ταχεία ενίσχυση στην αρτηριακή φάση, ισόπυκνη στη φλεβική φάση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prstClr val="black"/>
                </a:solidFill>
              </a:rPr>
              <a:t>Λοβωτή βλάβη, ομοιογενής ενίσχυση στο σκιαγραφικό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08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Εστιακή οζώδης υπερπλασία- αντιμετώπιση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Δεν εξαλάσσεται σε καρκίνο</a:t>
            </a:r>
          </a:p>
          <a:p>
            <a:endParaRPr lang="el-GR" dirty="0"/>
          </a:p>
          <a:p>
            <a:r>
              <a:rPr lang="el-GR" dirty="0"/>
              <a:t>Δεν ρήγνυται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Παρακολούθηση</a:t>
            </a:r>
          </a:p>
          <a:p>
            <a:endParaRPr lang="el-GR" dirty="0"/>
          </a:p>
          <a:p>
            <a:r>
              <a:rPr lang="el-GR" dirty="0"/>
              <a:t>Ηπατεκτομή επί συμπτωμάτων</a:t>
            </a:r>
          </a:p>
          <a:p>
            <a:endParaRPr lang="el-GR" dirty="0"/>
          </a:p>
          <a:p>
            <a:r>
              <a:rPr lang="el-GR" dirty="0"/>
              <a:t>Επί αμφιβολιών: αύξηση μεγέθους ( ΗΚΚ, ΗΑ)</a:t>
            </a:r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7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               Εστιακή οζώδης υπερπλασία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http://fce-study.netdna-ssl.com/images/upload-flashcards/831974/615857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89" y="1825626"/>
            <a:ext cx="4235823" cy="44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3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Αδένωμα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Σ</a:t>
            </a:r>
            <a:r>
              <a:rPr lang="el-GR" dirty="0"/>
              <a:t>υχνότερο</a:t>
            </a:r>
            <a:r>
              <a:rPr lang="en-US" dirty="0"/>
              <a:t> σε </a:t>
            </a:r>
            <a:r>
              <a:rPr lang="en-US" dirty="0" err="1"/>
              <a:t>γυν</a:t>
            </a:r>
            <a:r>
              <a:rPr lang="en-US" dirty="0"/>
              <a:t>αίκες </a:t>
            </a:r>
            <a:r>
              <a:rPr lang="el-GR" dirty="0"/>
              <a:t>αναπαραγωγικής </a:t>
            </a:r>
            <a:r>
              <a:rPr lang="en-US" dirty="0" err="1"/>
              <a:t>ηλικί</a:t>
            </a:r>
            <a:r>
              <a:rPr lang="en-US" dirty="0"/>
              <a:t>α</a:t>
            </a:r>
            <a:r>
              <a:rPr lang="el-GR" dirty="0"/>
              <a:t>ς (9:1)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Ευθέως σχετιζόμενο με τη χρήση αντισυλληπτικών (διάρκεια, οιστρογονικό περιεχόμενο)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Εμφανίζεται και σε άνδρες που κάνουν χρήση αναβολικών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Συσχέτιση με μεταβολικό σύνδρομο, τύπου 1 ηπατική γλυκογονίαση, </a:t>
            </a:r>
            <a:r>
              <a:rPr lang="en-GB" dirty="0"/>
              <a:t>NASH</a:t>
            </a:r>
            <a:r>
              <a:rPr lang="el-GR" dirty="0"/>
              <a:t>, αιμοχρωμάτωση.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Μονήρες, 30% πολλαπλά. 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369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Αδένωμα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Ασυμπτωματικά- τυχαία εύρεση</a:t>
            </a:r>
          </a:p>
          <a:p>
            <a:endParaRPr lang="el-GR" dirty="0"/>
          </a:p>
          <a:p>
            <a:r>
              <a:rPr lang="el-GR" dirty="0"/>
              <a:t>Κλινική σημασία: </a:t>
            </a:r>
          </a:p>
          <a:p>
            <a:pPr marL="0" indent="0">
              <a:buNone/>
            </a:pPr>
            <a:r>
              <a:rPr lang="el-GR" dirty="0"/>
              <a:t>   1. αυτόματη ρήξη και αιμορραγία (&gt;5 εκ, 20</a:t>
            </a:r>
            <a:r>
              <a:rPr lang="en-AU" dirty="0"/>
              <a:t>- </a:t>
            </a:r>
            <a:r>
              <a:rPr lang="el-GR" dirty="0"/>
              <a:t>40%),</a:t>
            </a:r>
          </a:p>
          <a:p>
            <a:pPr marL="0" indent="0">
              <a:buNone/>
            </a:pPr>
            <a:r>
              <a:rPr lang="el-GR" dirty="0"/>
              <a:t>   2. κακοήθης εξαλλαγή (ΗΚΚ)</a:t>
            </a:r>
          </a:p>
          <a:p>
            <a:r>
              <a:rPr lang="el-GR" dirty="0"/>
              <a:t>Άνδρες:50%, γυναίκες: 8%</a:t>
            </a:r>
          </a:p>
          <a:p>
            <a:r>
              <a:rPr lang="el-GR" dirty="0"/>
              <a:t>Αδυναμία διάγνωσης κακοήθειας απεικονιστικά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05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Ήπαρ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μεγαλύτερος αδένας του ανθρωπίνου σώματος (~ 1,4 </a:t>
            </a:r>
            <a:r>
              <a:rPr lang="en-US" dirty="0"/>
              <a:t>kg</a:t>
            </a:r>
            <a:r>
              <a:rPr lang="el-GR" dirty="0"/>
              <a:t>)</a:t>
            </a:r>
          </a:p>
          <a:p>
            <a:r>
              <a:rPr lang="el-GR" dirty="0"/>
              <a:t>Πολλαπλές λειτουργίες</a:t>
            </a:r>
          </a:p>
          <a:p>
            <a:pPr lvl="1"/>
            <a:r>
              <a:rPr lang="el-GR" dirty="0"/>
              <a:t>Άνοση απόκριση (συμπλήρωμα, παγίδευση αντιγόνων)</a:t>
            </a:r>
          </a:p>
          <a:p>
            <a:pPr lvl="1"/>
            <a:r>
              <a:rPr lang="el-GR" dirty="0"/>
              <a:t>Μηχανισμός αιμόστασης (παράγοντες πήξεως)</a:t>
            </a:r>
          </a:p>
          <a:p>
            <a:pPr lvl="1"/>
            <a:r>
              <a:rPr lang="el-GR" dirty="0"/>
              <a:t>Μεταβολισμός (γλυκογόνο, χοληστερόλη, λιπίδια)</a:t>
            </a:r>
          </a:p>
          <a:p>
            <a:r>
              <a:rPr lang="el-GR" dirty="0"/>
              <a:t>Ανατομική αυτονομία – Διπλή αιμάτωση</a:t>
            </a:r>
          </a:p>
          <a:p>
            <a:r>
              <a:rPr lang="el-GR" dirty="0"/>
              <a:t>Ικανότητα προς </a:t>
            </a:r>
            <a:r>
              <a:rPr lang="el-GR" u="sng" dirty="0"/>
              <a:t>αναγέννηση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3504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Αδένωμα ήπατος-αντιμετώπιση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/>
          </a:p>
          <a:p>
            <a:r>
              <a:rPr lang="el-GR" dirty="0"/>
              <a:t>Διακοπή αντισυλληπτικών, αναβολικών στεροιδών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Ενδείξεις χειρουργικής αντιμετώπισης:</a:t>
            </a:r>
          </a:p>
          <a:p>
            <a:pPr marL="385763" indent="-385763">
              <a:buFont typeface="+mj-lt"/>
              <a:buAutoNum type="arabicPeriod"/>
            </a:pPr>
            <a:r>
              <a:rPr lang="el-GR" dirty="0"/>
              <a:t>Απόλυτη ένδειξη σε άνδρες, ανεξαρτήτου μεγέθους</a:t>
            </a:r>
          </a:p>
          <a:p>
            <a:pPr marL="385763" indent="-385763">
              <a:buFont typeface="+mj-lt"/>
              <a:buAutoNum type="arabicPeriod"/>
            </a:pPr>
            <a:r>
              <a:rPr lang="el-GR" dirty="0"/>
              <a:t>&gt; 5 εκ σε γυναίκες, ανεξαρτήτου αριθμού</a:t>
            </a:r>
          </a:p>
          <a:p>
            <a:pPr marL="385763" indent="-385763">
              <a:buFont typeface="+mj-lt"/>
              <a:buAutoNum type="arabicPeriod"/>
            </a:pPr>
            <a:r>
              <a:rPr lang="el-GR" dirty="0"/>
              <a:t>Εκτομή πριν από την κύηση</a:t>
            </a:r>
          </a:p>
          <a:p>
            <a:pPr marL="385763" indent="-385763">
              <a:buFont typeface="+mj-lt"/>
              <a:buAutoNum type="arabicPeriod"/>
            </a:pPr>
            <a:endParaRPr lang="el-GR" dirty="0"/>
          </a:p>
          <a:p>
            <a:pPr marL="385763" indent="-385763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91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   Αδένωμα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67" y="1825625"/>
            <a:ext cx="78867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6" name="Picture 4" descr="http://www.clinicalimagingscience.org/articles/2011/1/1/images/JClinImagingSci_2011_1_1_42_83928_f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22" y="1825624"/>
            <a:ext cx="4211393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Κυστική νόσος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Συγγενείς κύστεις ήπατος: απλές κύστεις, ινοπολυκυστική νόσος</a:t>
            </a:r>
          </a:p>
          <a:p>
            <a:r>
              <a:rPr lang="el-GR" dirty="0"/>
              <a:t>Νεοπλασματικές κύστεις: κυσταδένωμα, κυσταδενοκαρκίνωμα</a:t>
            </a:r>
          </a:p>
          <a:p>
            <a:r>
              <a:rPr lang="el-GR" dirty="0"/>
              <a:t>Φλεγμονώδεις κύστεις: εχινόκοκκος κύστη</a:t>
            </a:r>
          </a:p>
          <a:p>
            <a:r>
              <a:rPr lang="el-GR" dirty="0"/>
              <a:t>Τραυματικές κύστεις</a:t>
            </a:r>
          </a:p>
        </p:txBody>
      </p:sp>
    </p:spTree>
    <p:extLst>
      <p:ext uri="{BB962C8B-B14F-4D97-AF65-F5344CB8AC3E}">
        <p14:creationId xmlns:p14="http://schemas.microsoft.com/office/powerpoint/2010/main" val="1483156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Κυστικοί όγκοι ήπατος</a:t>
            </a:r>
            <a:endParaRPr lang="en-GB" dirty="0"/>
          </a:p>
        </p:txBody>
      </p:sp>
      <p:pic>
        <p:nvPicPr>
          <p:cNvPr id="1026" name="Picture 2" descr="http://images.radiopaedia.org/images/30979/b5ed8d0228073e3016dd049f565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83" y="2065517"/>
            <a:ext cx="3358175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medscape.com/pi/emed/ckb/general_surgery/188616-1366310-190818-190934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42" y="2065518"/>
            <a:ext cx="2153992" cy="18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5201" y="4046115"/>
            <a:ext cx="2678572" cy="22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2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Εχινόκοκκος κύστη (</a:t>
            </a:r>
            <a:r>
              <a:rPr lang="en-US" dirty="0"/>
              <a:t>E. </a:t>
            </a:r>
            <a:r>
              <a:rPr lang="en-US" dirty="0" err="1"/>
              <a:t>Granulosous</a:t>
            </a:r>
            <a:r>
              <a:rPr lang="el-GR" dirty="0"/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Συντηρητική θεραπεία</a:t>
            </a:r>
          </a:p>
          <a:p>
            <a:r>
              <a:rPr lang="en-US" dirty="0" err="1"/>
              <a:t>Mebendazole</a:t>
            </a:r>
            <a:r>
              <a:rPr lang="en-US" dirty="0"/>
              <a:t>/</a:t>
            </a:r>
            <a:r>
              <a:rPr lang="en-US" dirty="0" err="1"/>
              <a:t>Albendazole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Σε ανεγχείρητα περιστατικά ( πολλαπλές κύστεις</a:t>
            </a:r>
            <a:r>
              <a:rPr lang="el-GR"/>
              <a:t>, περιτοναϊκή </a:t>
            </a:r>
            <a:r>
              <a:rPr lang="el-GR" dirty="0"/>
              <a:t>διασπορά, κακή φυσική κατάσταση ασθενή)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Μείωση ενδοκυστικής πίεσης, διασπορά, μείωση κινδύνου υποτροπής </a:t>
            </a:r>
            <a:r>
              <a:rPr lang="el-GR" dirty="0" err="1"/>
              <a:t>προεγχειρητικά</a:t>
            </a: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Συνεχόμενη θεραπεία για 28 ημέρες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Εχινόκοκκος κύστη (</a:t>
            </a:r>
            <a:r>
              <a:rPr lang="en-US" dirty="0"/>
              <a:t>E. </a:t>
            </a:r>
            <a:r>
              <a:rPr lang="en-US" dirty="0" err="1"/>
              <a:t>Granulosous</a:t>
            </a:r>
            <a:r>
              <a:rPr lang="el-GR" dirty="0"/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Επεμβατική θεραπεία</a:t>
            </a:r>
          </a:p>
          <a:p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PAIR: </a:t>
            </a:r>
            <a:r>
              <a:rPr lang="en-US" dirty="0" err="1"/>
              <a:t>Percutaneous</a:t>
            </a:r>
            <a:r>
              <a:rPr lang="en-US" dirty="0"/>
              <a:t> aspiration injection and </a:t>
            </a:r>
            <a:r>
              <a:rPr lang="en-US" dirty="0" err="1"/>
              <a:t>reaspiration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Χειρουργική θεραπεία</a:t>
            </a:r>
            <a:r>
              <a:rPr lang="en-US" dirty="0"/>
              <a:t>:</a:t>
            </a:r>
            <a:r>
              <a:rPr lang="el-GR" dirty="0"/>
              <a:t> για </a:t>
            </a:r>
            <a:r>
              <a:rPr lang="el-GR" dirty="0" err="1"/>
              <a:t>επιπλεγμένες</a:t>
            </a:r>
            <a:r>
              <a:rPr lang="el-GR" dirty="0"/>
              <a:t> κύστεις ( επικοινωνία με χοληφόρα, ρήξη, θυγατέρες κύστεις)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Εχινόκοκκος κύστη (</a:t>
            </a:r>
            <a:r>
              <a:rPr lang="en-US" dirty="0"/>
              <a:t>E. </a:t>
            </a:r>
            <a:r>
              <a:rPr lang="en-US" dirty="0" err="1"/>
              <a:t>Granulosous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8965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iphone pics 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421196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E:\iphone pics 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88432" cy="5102027"/>
          </a:xfrm>
          <a:prstGeom prst="rect">
            <a:avLst/>
          </a:prstGeom>
          <a:noFill/>
        </p:spPr>
      </p:pic>
      <p:pic>
        <p:nvPicPr>
          <p:cNvPr id="3075" name="Picture 3" descr="E:\iphone pics 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239000" cy="622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64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Κυσταδένωμα</a:t>
            </a:r>
            <a:r>
              <a:rPr lang="el-GR" dirty="0"/>
              <a:t>/</a:t>
            </a:r>
            <a:r>
              <a:rPr lang="el-GR" dirty="0" err="1"/>
              <a:t>κυσταδενοκαρκίνωμα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20% </a:t>
            </a:r>
            <a:r>
              <a:rPr lang="el-GR" dirty="0"/>
              <a:t>πιθανότητα εξαλλαγής σε </a:t>
            </a:r>
            <a:r>
              <a:rPr lang="el-GR" dirty="0" err="1"/>
              <a:t>κυσταδενοκαρκίνωμα</a:t>
            </a:r>
            <a:endParaRPr lang="el-GR" dirty="0"/>
          </a:p>
          <a:p>
            <a:endParaRPr lang="el-GR" dirty="0"/>
          </a:p>
          <a:p>
            <a:r>
              <a:rPr lang="el-GR" dirty="0"/>
              <a:t>&gt;90% 5ετής επιβίωση</a:t>
            </a:r>
          </a:p>
          <a:p>
            <a:endParaRPr lang="el-GR" dirty="0"/>
          </a:p>
          <a:p>
            <a:r>
              <a:rPr lang="el-GR" dirty="0"/>
              <a:t>Δύσκολη Δ/Δ</a:t>
            </a:r>
          </a:p>
          <a:p>
            <a:endParaRPr lang="el-GR" dirty="0"/>
          </a:p>
          <a:p>
            <a:r>
              <a:rPr lang="el-GR" dirty="0"/>
              <a:t>Ηπατεκτομή επί υγιών ορίων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Χειρουργικές παθήσεις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Κακώσεις</a:t>
            </a:r>
          </a:p>
          <a:p>
            <a:r>
              <a:rPr lang="el-GR" dirty="0"/>
              <a:t>Αποστήματα</a:t>
            </a:r>
          </a:p>
          <a:p>
            <a:r>
              <a:rPr lang="el-GR" dirty="0"/>
              <a:t>Κυστική νόσος ήπατος</a:t>
            </a:r>
          </a:p>
          <a:p>
            <a:r>
              <a:rPr lang="el-GR" dirty="0"/>
              <a:t>Όγκοι ήπατος</a:t>
            </a:r>
          </a:p>
          <a:p>
            <a:r>
              <a:rPr lang="el-GR" dirty="0"/>
              <a:t>Πυλαία υπέρταση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401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Πολυκυστικό ήπαρ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5018"/>
            <a:ext cx="52200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988840"/>
            <a:ext cx="39814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Πολυκυστικό ήπαρ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492593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39814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l-GR" dirty="0"/>
              <a:t>Ταξινόμηση πρωτοπαθών όγκων ήπατος </a:t>
            </a:r>
            <a:r>
              <a:rPr lang="en-GB" dirty="0"/>
              <a:t>WHO (2010): </a:t>
            </a:r>
            <a:r>
              <a:rPr lang="el-GR" dirty="0"/>
              <a:t>ιστολογική προέλευση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/>
              <a:t>Ηπατοκύτταρο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r>
              <a:rPr lang="el-GR" dirty="0"/>
              <a:t>Αδένωμα ήπατος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Εστιακή οζώδης υπερπλασία (</a:t>
            </a:r>
            <a:r>
              <a:rPr lang="en-GB" dirty="0"/>
              <a:t>FNH)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Ηπατοκυτταρικό καρκίνωμα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Ηπατοβλάστωμα </a:t>
            </a:r>
            <a:endParaRPr lang="en-GB" dirty="0"/>
          </a:p>
          <a:p>
            <a:endParaRPr lang="el-GR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621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Ταξινόμηση πρωτοπαθών όγκων ήπατος </a:t>
            </a:r>
            <a:r>
              <a:rPr lang="en-GB" dirty="0"/>
              <a:t>WHO (2010): </a:t>
            </a:r>
            <a:r>
              <a:rPr lang="el-GR" dirty="0"/>
              <a:t>ιστολογική προέλευση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l-GR" sz="3200" dirty="0"/>
              <a:t>Χοληφόρο επιθήλιο:</a:t>
            </a:r>
          </a:p>
          <a:p>
            <a:pPr marL="514350" indent="-514350">
              <a:buAutoNum type="arabicPeriod" startAt="2"/>
            </a:pPr>
            <a:endParaRPr lang="el-GR" dirty="0"/>
          </a:p>
          <a:p>
            <a:r>
              <a:rPr lang="el-GR" dirty="0"/>
              <a:t> Ηπατοχοληφόρο κυσταδένωμα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Χοληφόρο αδένωμα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Χολαγγειοκαρκίνωμα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672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prstClr val="black"/>
                </a:solidFill>
              </a:rPr>
              <a:t>Ταξινόμηση </a:t>
            </a:r>
            <a:r>
              <a:rPr lang="el-GR" dirty="0"/>
              <a:t>πρωτοπαθών </a:t>
            </a:r>
            <a:r>
              <a:rPr lang="el-GR" dirty="0">
                <a:solidFill>
                  <a:prstClr val="black"/>
                </a:solidFill>
              </a:rPr>
              <a:t>όγκων ήπατος </a:t>
            </a:r>
            <a:r>
              <a:rPr lang="en-GB" dirty="0">
                <a:solidFill>
                  <a:prstClr val="black"/>
                </a:solidFill>
              </a:rPr>
              <a:t>WHO (2010): </a:t>
            </a:r>
            <a:r>
              <a:rPr lang="el-GR" dirty="0">
                <a:solidFill>
                  <a:prstClr val="black"/>
                </a:solidFill>
              </a:rPr>
              <a:t>ιστολογική προέλευση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3"/>
            </a:pPr>
            <a:r>
              <a:rPr lang="el-GR" sz="3200" dirty="0"/>
              <a:t>Μεσεγχυματικό κύτταρο:</a:t>
            </a:r>
          </a:p>
          <a:p>
            <a:pPr marL="0" indent="0">
              <a:buNone/>
            </a:pPr>
            <a:endParaRPr lang="el-GR" sz="3200" dirty="0"/>
          </a:p>
          <a:p>
            <a:r>
              <a:rPr lang="el-GR" dirty="0"/>
              <a:t>Αιμαγγείωμα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Λίπωμα/ αγγειομυολίπωμα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Αγγειοσάρκωμα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Σαρκώματα (λιποσάρκωμα)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36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231056"/>
            <a:ext cx="8340328" cy="982266"/>
          </a:xfrm>
        </p:spPr>
        <p:txBody>
          <a:bodyPr/>
          <a:lstStyle/>
          <a:p>
            <a:pPr eaLnBrk="1"/>
            <a:r>
              <a:rPr lang="en-US" sz="3867"/>
              <a:t>Ηπατοκυτταρικό Καρκίνωμα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378424"/>
            <a:ext cx="8340328" cy="5213445"/>
          </a:xfrm>
        </p:spPr>
        <p:txBody>
          <a:bodyPr>
            <a:normAutofit fontScale="92500" lnSpcReduction="20000"/>
          </a:bodyPr>
          <a:lstStyle/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n-US" dirty="0"/>
              <a:t>Η </a:t>
            </a:r>
            <a:r>
              <a:rPr lang="en-US" dirty="0" err="1"/>
              <a:t>συχνότερη</a:t>
            </a:r>
            <a:r>
              <a:rPr lang="en-US" dirty="0"/>
              <a:t> </a:t>
            </a:r>
            <a:r>
              <a:rPr lang="el-GR" dirty="0"/>
              <a:t>πρωτοπαθής </a:t>
            </a:r>
            <a:r>
              <a:rPr lang="en-US" dirty="0" err="1"/>
              <a:t>νεο</a:t>
            </a:r>
            <a:r>
              <a:rPr lang="en-US" dirty="0"/>
              <a:t>πλασία του ήπατος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συχνότερη αιτία θανάτου από καρκίνο παγκοσμίως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Ο συχνότερος καρκίνος σε περιοχές με μεγάλη επίπτωση χρόνιας ηπατικής νόσου/ηπατίτιδας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Στις ΗΠΑ αυξάνεται λόγω κυρίως της αυξημένης επίπτωσεις της ηπατίτιδας </a:t>
            </a:r>
            <a:r>
              <a:rPr lang="en-GB" dirty="0"/>
              <a:t>C</a:t>
            </a:r>
            <a:r>
              <a:rPr lang="el-GR" dirty="0"/>
              <a:t>/</a:t>
            </a:r>
            <a:r>
              <a:rPr lang="en-GB" dirty="0"/>
              <a:t>NASH 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Ο συχνότερος καρκίνος στην Ασία και την υποσαχάρια Αφρική</a:t>
            </a:r>
            <a:endParaRPr lang="en-GB" dirty="0"/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243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ΗΚΚ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14500-19000 νέες περιπτώσεις κάθε χρόνο στις ΗΠΑ</a:t>
            </a:r>
          </a:p>
          <a:p>
            <a:r>
              <a:rPr lang="el-GR" dirty="0"/>
              <a:t>Ασθενείς με κίρρωση έχουν 40 φορές μεγαλύτερο κίνδυνο να εμφανίσουν ΗΚΚ</a:t>
            </a:r>
          </a:p>
          <a:p>
            <a:r>
              <a:rPr lang="el-GR" dirty="0"/>
              <a:t>36% των ασθενών με ΗΚΚ στις ΗΠΑ είναι οροθετικοί για </a:t>
            </a:r>
            <a:r>
              <a:rPr lang="en-GB" dirty="0"/>
              <a:t>HCV</a:t>
            </a:r>
          </a:p>
          <a:p>
            <a:r>
              <a:rPr lang="el-GR" dirty="0"/>
              <a:t>Κακή πρόγνωση- διάμεση επιβίωση 6-20 μήνες</a:t>
            </a:r>
          </a:p>
          <a:p>
            <a:r>
              <a:rPr lang="el-GR" dirty="0"/>
              <a:t>&lt;5% συμπτωματικών ασθενών επιβιώνουν πάνω από 2 χρόνια 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267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ΗΚΚ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n-US" dirty="0"/>
              <a:t>Απ</a:t>
            </a:r>
            <a:r>
              <a:rPr lang="en-US" dirty="0" err="1"/>
              <a:t>ώλει</a:t>
            </a:r>
            <a:r>
              <a:rPr lang="en-US" dirty="0"/>
              <a:t>α βάρους, εκχυμώσεις, ίκτερος, άλγος, κόπωση, ναυτία, έμετοι, ασκίτης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n-US" dirty="0" err="1"/>
              <a:t>Αυξημέν</a:t>
            </a:r>
            <a:r>
              <a:rPr lang="en-US" dirty="0"/>
              <a:t>α επίπεδα αFP στον ορό (&gt; 200)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n-US" dirty="0"/>
              <a:t>Υπ</a:t>
            </a:r>
            <a:r>
              <a:rPr lang="en-US" dirty="0" err="1"/>
              <a:t>έρηχο</a:t>
            </a:r>
            <a:r>
              <a:rPr lang="el-GR" dirty="0"/>
              <a:t>γράφημα</a:t>
            </a:r>
            <a:r>
              <a:rPr lang="en-US" dirty="0"/>
              <a:t>, α</a:t>
            </a:r>
            <a:r>
              <a:rPr lang="en-US" dirty="0" err="1"/>
              <a:t>ξονική</a:t>
            </a:r>
            <a:r>
              <a:rPr lang="en-US" dirty="0"/>
              <a:t>/μα</a:t>
            </a:r>
            <a:r>
              <a:rPr lang="en-US" dirty="0" err="1"/>
              <a:t>γνητική</a:t>
            </a:r>
            <a:r>
              <a:rPr lang="en-US" dirty="0"/>
              <a:t> </a:t>
            </a:r>
            <a:r>
              <a:rPr lang="en-US" dirty="0" err="1"/>
              <a:t>τομογρ</a:t>
            </a:r>
            <a:r>
              <a:rPr lang="en-US" dirty="0"/>
              <a:t>αφία</a:t>
            </a:r>
            <a:endParaRPr lang="el-GR" dirty="0"/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6-12 μήνες </a:t>
            </a:r>
            <a:r>
              <a:rPr lang="en-GB" dirty="0"/>
              <a:t> U/S, AFP </a:t>
            </a:r>
            <a:r>
              <a:rPr lang="el-GR" dirty="0"/>
              <a:t>σε ασθενείς υψηλού κινδύνου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314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231056"/>
            <a:ext cx="8340328" cy="982266"/>
          </a:xfrm>
        </p:spPr>
        <p:txBody>
          <a:bodyPr/>
          <a:lstStyle/>
          <a:p>
            <a:pPr eaLnBrk="1"/>
            <a:r>
              <a:rPr lang="en-US" sz="3867"/>
              <a:t>ΗΚΚ – Προδιαθεσικοί Παράγοντες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740173"/>
            <a:ext cx="8340328" cy="4625578"/>
          </a:xfrm>
        </p:spPr>
        <p:txBody>
          <a:bodyPr>
            <a:normAutofit lnSpcReduction="10000"/>
          </a:bodyPr>
          <a:lstStyle/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/>
              <a:t>Ηπα</a:t>
            </a:r>
            <a:r>
              <a:rPr lang="en-US" sz="2742" dirty="0" err="1"/>
              <a:t>τική</a:t>
            </a:r>
            <a:r>
              <a:rPr lang="en-US" sz="2742" dirty="0"/>
              <a:t> </a:t>
            </a:r>
            <a:r>
              <a:rPr lang="en-US" sz="2742" dirty="0" err="1"/>
              <a:t>κίρρωση</a:t>
            </a:r>
            <a:endParaRPr lang="en-US" sz="2742" dirty="0"/>
          </a:p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 err="1"/>
              <a:t>Ιογενής</a:t>
            </a:r>
            <a:r>
              <a:rPr lang="en-US" sz="2742" dirty="0"/>
              <a:t> Ηπα</a:t>
            </a:r>
            <a:r>
              <a:rPr lang="en-US" sz="2742" dirty="0" err="1"/>
              <a:t>τίτιδ</a:t>
            </a:r>
            <a:r>
              <a:rPr lang="en-US" sz="2742" dirty="0"/>
              <a:t>α (B/C)</a:t>
            </a:r>
          </a:p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 err="1"/>
              <a:t>Αλκοολική</a:t>
            </a:r>
            <a:r>
              <a:rPr lang="en-US" sz="2742" dirty="0"/>
              <a:t> </a:t>
            </a:r>
            <a:r>
              <a:rPr lang="en-US" sz="2742" dirty="0" err="1"/>
              <a:t>Κίρρωση</a:t>
            </a:r>
            <a:endParaRPr lang="en-US" sz="2742" dirty="0"/>
          </a:p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l-GR" sz="2742" dirty="0"/>
              <a:t>Μ</a:t>
            </a:r>
            <a:r>
              <a:rPr lang="en-US" sz="2742" dirty="0"/>
              <a:t>η α</a:t>
            </a:r>
            <a:r>
              <a:rPr lang="en-US" sz="2742" dirty="0" err="1"/>
              <a:t>λκοολική</a:t>
            </a:r>
            <a:r>
              <a:rPr lang="en-US" sz="2742" dirty="0"/>
              <a:t> </a:t>
            </a:r>
            <a:r>
              <a:rPr lang="en-US" sz="2742" dirty="0" err="1"/>
              <a:t>στε</a:t>
            </a:r>
            <a:r>
              <a:rPr lang="en-US" sz="2742" dirty="0"/>
              <a:t>ατοηπατίτι</a:t>
            </a:r>
            <a:r>
              <a:rPr lang="el-GR" sz="2742"/>
              <a:t>δα- ΣΔ, Παχυσαρκία</a:t>
            </a:r>
            <a:endParaRPr lang="en-US" sz="2742" dirty="0"/>
          </a:p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 err="1"/>
              <a:t>Αιμοχρωμάτωση</a:t>
            </a:r>
            <a:endParaRPr lang="en-US" sz="2742" dirty="0"/>
          </a:p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 err="1"/>
              <a:t>Νόσος</a:t>
            </a:r>
            <a:r>
              <a:rPr lang="en-US" sz="2742" dirty="0"/>
              <a:t> </a:t>
            </a:r>
            <a:r>
              <a:rPr lang="en-US" sz="2742" dirty="0" err="1"/>
              <a:t>του</a:t>
            </a:r>
            <a:r>
              <a:rPr lang="en-US" sz="2742" dirty="0"/>
              <a:t>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2567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231056"/>
            <a:ext cx="8340328" cy="982266"/>
          </a:xfrm>
        </p:spPr>
        <p:txBody>
          <a:bodyPr/>
          <a:lstStyle/>
          <a:p>
            <a:pPr eaLnBrk="1"/>
            <a:r>
              <a:rPr lang="en-US" sz="3867"/>
              <a:t>ΗΚΚ – Θεραπεία</a:t>
            </a:r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740173"/>
            <a:ext cx="8340328" cy="4625578"/>
          </a:xfrm>
        </p:spPr>
        <p:txBody>
          <a:bodyPr>
            <a:normAutofit fontScale="92500" lnSpcReduction="10000"/>
          </a:bodyPr>
          <a:lstStyle/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 err="1"/>
              <a:t>Πρώτιστ</a:t>
            </a:r>
            <a:r>
              <a:rPr lang="en-US" sz="2953" dirty="0"/>
              <a:t>α χειρουργική (εκτομή / μεταμόσχευση)</a:t>
            </a:r>
          </a:p>
          <a:p>
            <a:pPr marL="607197" lvl="1" indent="-160729">
              <a:spcBef>
                <a:spcPts val="2812"/>
              </a:spcBef>
              <a:buFontTx/>
              <a:buChar char="•"/>
            </a:pP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Μόνο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το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10-15% </a:t>
            </a: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των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α</a:t>
            </a: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σθενών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είν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αι εγχειρήσιμο κατά την προσέλευση στον ιατρό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 err="1"/>
              <a:t>Χημειοθερ</a:t>
            </a:r>
            <a:r>
              <a:rPr lang="en-US" sz="2953" dirty="0"/>
              <a:t>απεία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 err="1"/>
              <a:t>Ενδ</a:t>
            </a:r>
            <a:r>
              <a:rPr lang="en-US" sz="2953" dirty="0"/>
              <a:t>αρτηριακός χημειο-/ακτινοεμβολισμός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/>
              <a:t>Κα</a:t>
            </a:r>
            <a:r>
              <a:rPr lang="en-US" sz="2953" dirty="0" err="1"/>
              <a:t>υτηρι</a:t>
            </a:r>
            <a:r>
              <a:rPr lang="en-US" sz="2953" dirty="0"/>
              <a:t>ασμός με ραδιοσυχνότητες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l-GR" sz="2953" dirty="0"/>
              <a:t>Μεταμόσχευση ήπατος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360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Κακώσεις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Μεγαλύτερη συχνότητα μετά τις κακώσεις σπληνός</a:t>
            </a:r>
          </a:p>
          <a:p>
            <a:r>
              <a:rPr lang="el-GR" dirty="0"/>
              <a:t>Ανοικτές: από νύσσοντα και τέμνοντα όργανα, πυροβόλα όπλα, εκρήξεις, εργατικά ατυχήματα</a:t>
            </a:r>
          </a:p>
          <a:p>
            <a:r>
              <a:rPr lang="el-GR" dirty="0"/>
              <a:t>Κλειστές: λάκτισμα, τροχαία, εργατικά ατυχήματα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201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231056"/>
            <a:ext cx="8340328" cy="982266"/>
          </a:xfrm>
        </p:spPr>
        <p:txBody>
          <a:bodyPr/>
          <a:lstStyle/>
          <a:p>
            <a:pPr eaLnBrk="1"/>
            <a:r>
              <a:rPr lang="en-US" sz="3867"/>
              <a:t>ΗΚΚ – Επιβίωση</a:t>
            </a: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740173"/>
            <a:ext cx="8340328" cy="4625578"/>
          </a:xfrm>
        </p:spPr>
        <p:txBody>
          <a:bodyPr/>
          <a:lstStyle/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/>
              <a:t>30-90% 5ετής επιβ</a:t>
            </a:r>
            <a:r>
              <a:rPr lang="en-US" sz="2953" dirty="0" err="1"/>
              <a:t>ίωση</a:t>
            </a:r>
            <a:r>
              <a:rPr lang="en-US" sz="2953" dirty="0"/>
              <a:t>, ανα</a:t>
            </a:r>
            <a:r>
              <a:rPr lang="en-US" sz="2953" dirty="0" err="1"/>
              <a:t>λόγως</a:t>
            </a:r>
            <a:r>
              <a:rPr lang="en-US" sz="2953" dirty="0"/>
              <a:t> </a:t>
            </a:r>
            <a:r>
              <a:rPr lang="en-US" sz="2953" dirty="0" err="1"/>
              <a:t>στ</a:t>
            </a:r>
            <a:r>
              <a:rPr lang="en-US" sz="2953" dirty="0"/>
              <a:t>αδίου – μεγέθους – εντοπίσεων, για ασθενείς που υποβάλλονται σε χειρουργική αντιμετώπιση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 err="1"/>
              <a:t>Αν</a:t>
            </a:r>
            <a:r>
              <a:rPr lang="en-US" sz="2953" dirty="0"/>
              <a:t> α</a:t>
            </a:r>
            <a:r>
              <a:rPr lang="en-US" sz="2953" dirty="0" err="1"/>
              <a:t>φεθεί</a:t>
            </a:r>
            <a:r>
              <a:rPr lang="en-US" sz="2953" dirty="0"/>
              <a:t> </a:t>
            </a:r>
            <a:r>
              <a:rPr lang="en-US" sz="2953" dirty="0" err="1"/>
              <a:t>χωρίς</a:t>
            </a:r>
            <a:r>
              <a:rPr lang="en-US" sz="2953" dirty="0"/>
              <a:t> α</a:t>
            </a:r>
            <a:r>
              <a:rPr lang="en-US" sz="2953" dirty="0" err="1"/>
              <a:t>ντιμετώ</a:t>
            </a:r>
            <a:r>
              <a:rPr lang="en-US" sz="2953" dirty="0"/>
              <a:t>πιση, καλπάζουσα νόσος: επιβίωση 6 – 20 μήνες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 err="1"/>
              <a:t>Το</a:t>
            </a:r>
            <a:r>
              <a:rPr lang="en-US" sz="2953" dirty="0"/>
              <a:t> </a:t>
            </a:r>
            <a:r>
              <a:rPr lang="en-US" sz="2953" dirty="0" err="1"/>
              <a:t>ινο</a:t>
            </a:r>
            <a:r>
              <a:rPr lang="en-US" sz="2953" dirty="0"/>
              <a:t>πεταλιώδες ΗΚΚ, πολύ συχνότερη στους νέους ενήλικες, έχει σημαντικά καλύτερη πρόγνωση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9985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444377" y="430181"/>
            <a:ext cx="6255246" cy="736700"/>
          </a:xfrm>
        </p:spPr>
        <p:txBody>
          <a:bodyPr/>
          <a:lstStyle/>
          <a:p>
            <a:pPr eaLnBrk="1"/>
            <a:r>
              <a:rPr lang="en-US" sz="2900" dirty="0" err="1">
                <a:latin typeface="+mn-lt"/>
              </a:rPr>
              <a:t>Ενδοη</a:t>
            </a:r>
            <a:r>
              <a:rPr lang="en-US" sz="2900" dirty="0">
                <a:latin typeface="+mn-lt"/>
              </a:rPr>
              <a:t>πατικό Χολαγγειοκαρκίνωμα</a:t>
            </a:r>
            <a:endParaRPr lang="en-US" dirty="0">
              <a:latin typeface="+mn-lt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1444377" y="1637731"/>
            <a:ext cx="6255246" cy="4954137"/>
          </a:xfrm>
        </p:spPr>
        <p:txBody>
          <a:bodyPr>
            <a:normAutofit fontScale="92500" lnSpcReduction="20000"/>
          </a:bodyPr>
          <a:lstStyle/>
          <a:p>
            <a:pPr marL="181658" indent="-181658" defTabSz="286298">
              <a:spcBef>
                <a:spcPts val="2321"/>
              </a:spcBef>
              <a:buFontTx/>
              <a:buChar char="•"/>
            </a:pPr>
            <a:r>
              <a:rPr lang="en-US" sz="2600" dirty="0" err="1"/>
              <a:t>Νεο</a:t>
            </a:r>
            <a:r>
              <a:rPr lang="en-US" sz="2600" dirty="0"/>
              <a:t>πλασία από τα ενδοηπατικά χολ</a:t>
            </a:r>
            <a:r>
              <a:rPr lang="el-GR" sz="2600" dirty="0"/>
              <a:t>ηφόρα</a:t>
            </a:r>
          </a:p>
          <a:p>
            <a:pPr marL="181658" indent="-181658" defTabSz="286298">
              <a:spcBef>
                <a:spcPts val="2321"/>
              </a:spcBef>
              <a:buFontTx/>
              <a:buChar char="•"/>
            </a:pPr>
            <a:r>
              <a:rPr lang="el-GR" sz="2600" dirty="0"/>
              <a:t>10% των πρωτοπαθών καρκίνων του ήπατος</a:t>
            </a:r>
          </a:p>
          <a:p>
            <a:pPr marL="181658" indent="-181658" defTabSz="286298">
              <a:spcBef>
                <a:spcPts val="2321"/>
              </a:spcBef>
              <a:buFontTx/>
              <a:buChar char="•"/>
            </a:pPr>
            <a:r>
              <a:rPr lang="el-GR" sz="2600" dirty="0"/>
              <a:t>Δεύτερος συχνότερος πρωτοπαθής καρκίνος του ήπατος</a:t>
            </a:r>
          </a:p>
          <a:p>
            <a:pPr marL="181658" indent="-181658" defTabSz="286298">
              <a:spcBef>
                <a:spcPts val="2321"/>
              </a:spcBef>
              <a:buFontTx/>
              <a:buChar char="•"/>
            </a:pPr>
            <a:r>
              <a:rPr lang="el-GR" sz="2600" dirty="0"/>
              <a:t>3% των καρκίνων του πεπτικού</a:t>
            </a:r>
          </a:p>
          <a:p>
            <a:pPr marL="181658" indent="-181658" defTabSz="286298">
              <a:spcBef>
                <a:spcPts val="2321"/>
              </a:spcBef>
              <a:buFontTx/>
              <a:buChar char="•"/>
            </a:pPr>
            <a:r>
              <a:rPr lang="el-GR" sz="2600" dirty="0"/>
              <a:t>Η θνητότητα από ενδοηπατικό χολαγγειοκαρκίνωμα αυξάνεται συνεχώς</a:t>
            </a:r>
            <a:endParaRPr lang="en-US" sz="2600" dirty="0"/>
          </a:p>
          <a:p>
            <a:pPr defTabSz="286298">
              <a:spcBef>
                <a:spcPts val="2321"/>
              </a:spcBef>
            </a:pPr>
            <a:r>
              <a:rPr lang="en-US" sz="2600" dirty="0" err="1"/>
              <a:t>Αυξημένη</a:t>
            </a:r>
            <a:r>
              <a:rPr lang="en-US" sz="2600" dirty="0"/>
              <a:t> επίπ</a:t>
            </a:r>
            <a:r>
              <a:rPr lang="en-US" sz="2600" dirty="0" err="1"/>
              <a:t>τωση</a:t>
            </a:r>
            <a:r>
              <a:rPr lang="en-US" sz="2600" dirty="0"/>
              <a:t> </a:t>
            </a:r>
            <a:r>
              <a:rPr lang="en-US" sz="2600" dirty="0" err="1"/>
              <a:t>σε</a:t>
            </a:r>
            <a:r>
              <a:rPr lang="en-US" sz="2600" dirty="0"/>
              <a:t> α</a:t>
            </a:r>
            <a:r>
              <a:rPr lang="en-US" sz="2600" dirty="0" err="1"/>
              <a:t>σθενείς</a:t>
            </a:r>
            <a:r>
              <a:rPr lang="en-US" sz="2600" dirty="0"/>
              <a:t> </a:t>
            </a:r>
            <a:r>
              <a:rPr lang="en-US" sz="2600" dirty="0" err="1"/>
              <a:t>με</a:t>
            </a:r>
            <a:r>
              <a:rPr lang="el-GR" sz="2600" dirty="0"/>
              <a:t> ηπατικολιθίαση</a:t>
            </a:r>
            <a:r>
              <a:rPr lang="en-US" sz="2600" dirty="0"/>
              <a:t> π</a:t>
            </a:r>
            <a:r>
              <a:rPr lang="en-US" sz="2600" dirty="0" err="1"/>
              <a:t>ρωτο</a:t>
            </a:r>
            <a:r>
              <a:rPr lang="en-US" sz="2600" dirty="0"/>
              <a:t>παθή σκληρυντική χολαγγειίτιδα και παρασιτώσεις του ήπατος, αλλά συχνότερα εμφανίζεται ιδιοπαθώς</a:t>
            </a:r>
          </a:p>
          <a:p>
            <a:pPr defTabSz="286298">
              <a:spcBef>
                <a:spcPts val="2321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1938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444377" y="662192"/>
            <a:ext cx="6255246" cy="736700"/>
          </a:xfrm>
        </p:spPr>
        <p:txBody>
          <a:bodyPr/>
          <a:lstStyle/>
          <a:p>
            <a:pPr eaLnBrk="1"/>
            <a:r>
              <a:rPr lang="en-US" sz="2900" dirty="0" err="1">
                <a:latin typeface="+mn-lt"/>
              </a:rPr>
              <a:t>Ενδοη</a:t>
            </a:r>
            <a:r>
              <a:rPr lang="en-US" sz="2900" dirty="0">
                <a:latin typeface="+mn-lt"/>
              </a:rPr>
              <a:t>πατικό Χολαγγειοκαρκίνωμα</a:t>
            </a:r>
            <a:endParaRPr lang="en-US" dirty="0">
              <a:latin typeface="+mn-lt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1444377" y="2162379"/>
            <a:ext cx="6255246" cy="4074647"/>
          </a:xfrm>
        </p:spPr>
        <p:txBody>
          <a:bodyPr>
            <a:normAutofit/>
          </a:bodyPr>
          <a:lstStyle/>
          <a:p>
            <a:pPr marL="183332" indent="-183332" defTabSz="288809">
              <a:spcBef>
                <a:spcPts val="2373"/>
              </a:spcBef>
              <a:buFontTx/>
              <a:buChar char="•"/>
            </a:pPr>
            <a:r>
              <a:rPr lang="el-GR" sz="2400" dirty="0"/>
              <a:t>Μ</a:t>
            </a:r>
            <a:r>
              <a:rPr lang="en-US" sz="2400" dirty="0" err="1"/>
              <a:t>όν</a:t>
            </a:r>
            <a:r>
              <a:rPr lang="el-GR" sz="2400" dirty="0"/>
              <a:t>η θεραπεία με σκοπό την ίαση είναι</a:t>
            </a:r>
            <a:r>
              <a:rPr lang="en-US" sz="2400" dirty="0"/>
              <a:t> η </a:t>
            </a:r>
            <a:r>
              <a:rPr lang="en-US" sz="2400" dirty="0" err="1"/>
              <a:t>χειρουργική</a:t>
            </a:r>
            <a:r>
              <a:rPr lang="el-GR" sz="2400" dirty="0"/>
              <a:t> </a:t>
            </a:r>
            <a:endParaRPr lang="en-US" sz="2400" dirty="0"/>
          </a:p>
          <a:p>
            <a:pPr marL="183332" indent="-183332" defTabSz="288809">
              <a:spcBef>
                <a:spcPts val="2373"/>
              </a:spcBef>
              <a:buFontTx/>
              <a:buChar char="•"/>
            </a:pPr>
            <a:r>
              <a:rPr lang="en-US" sz="2400" dirty="0" err="1"/>
              <a:t>Θερ</a:t>
            </a:r>
            <a:r>
              <a:rPr lang="en-US" sz="2400" dirty="0"/>
              <a:t>απευτική εκτομή = αφαίρεση του συνόλου της νεοπλασματικής νόσου</a:t>
            </a:r>
            <a:r>
              <a:rPr lang="el-GR" sz="2400" dirty="0"/>
              <a:t> </a:t>
            </a:r>
            <a:r>
              <a:rPr lang="en-GB" sz="2400" dirty="0"/>
              <a:t>(R0)</a:t>
            </a:r>
            <a:endParaRPr lang="en-US" sz="2400" dirty="0"/>
          </a:p>
          <a:p>
            <a:pPr marL="183332" indent="-183332" defTabSz="288809">
              <a:spcBef>
                <a:spcPts val="2373"/>
              </a:spcBef>
              <a:buFontTx/>
              <a:buChar char="•"/>
            </a:pPr>
            <a:r>
              <a:rPr lang="en-US" sz="2400" dirty="0"/>
              <a:t>Τα π</a:t>
            </a:r>
            <a:r>
              <a:rPr lang="en-US" sz="2400" dirty="0" err="1"/>
              <a:t>ερισσότερ</a:t>
            </a:r>
            <a:r>
              <a:rPr lang="en-US" sz="2400" dirty="0"/>
              <a:t>α περιστατικά προσέρχονται όταν γίνουν συμπτωματικά, και είναι ήδη πολύ αργά</a:t>
            </a:r>
          </a:p>
          <a:p>
            <a:pPr marL="183332" indent="-183332" defTabSz="288809">
              <a:spcBef>
                <a:spcPts val="2373"/>
              </a:spcBef>
              <a:buFontTx/>
              <a:buChar char="•"/>
            </a:pPr>
            <a:r>
              <a:rPr lang="en-US" sz="2400" dirty="0"/>
              <a:t>5ετής επιβ</a:t>
            </a:r>
            <a:r>
              <a:rPr lang="en-US" sz="2400" dirty="0" err="1"/>
              <a:t>ίωση</a:t>
            </a:r>
            <a:r>
              <a:rPr lang="en-US" sz="2400" dirty="0"/>
              <a:t> </a:t>
            </a:r>
            <a:r>
              <a:rPr lang="en-US" sz="2400" dirty="0" err="1"/>
              <a:t>σε</a:t>
            </a:r>
            <a:r>
              <a:rPr lang="el-GR" sz="2400" dirty="0"/>
              <a:t> εξαιρέσιμη νόσο</a:t>
            </a:r>
            <a:r>
              <a:rPr lang="en-US" sz="2400" dirty="0"/>
              <a:t>: 22-66%</a:t>
            </a:r>
          </a:p>
        </p:txBody>
      </p:sp>
    </p:spTree>
    <p:extLst>
      <p:ext uri="{BB962C8B-B14F-4D97-AF65-F5344CB8AC3E}">
        <p14:creationId xmlns:p14="http://schemas.microsoft.com/office/powerpoint/2010/main" val="284818392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444377" y="1031380"/>
            <a:ext cx="6189111" cy="715771"/>
          </a:xfrm>
        </p:spPr>
        <p:txBody>
          <a:bodyPr>
            <a:normAutofit/>
          </a:bodyPr>
          <a:lstStyle/>
          <a:p>
            <a:pPr algn="ctr" eaLnBrk="1"/>
            <a:r>
              <a:rPr lang="el-GR" sz="3600" dirty="0">
                <a:latin typeface="+mn-lt"/>
              </a:rPr>
              <a:t>Μεταστατικός καρκίνοςήπατος</a:t>
            </a:r>
            <a:endParaRPr lang="en-US" sz="3600" dirty="0">
              <a:latin typeface="+mn-lt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1064526" y="2079501"/>
            <a:ext cx="7192370" cy="440318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2531"/>
              </a:spcBef>
            </a:pPr>
            <a:r>
              <a:rPr lang="el-GR" sz="3500" dirty="0"/>
              <a:t>Συχνότερα κακοήθη νεοπλάσματα στο ήπαρ</a:t>
            </a:r>
          </a:p>
          <a:p>
            <a:pPr marL="195051" indent="-195051">
              <a:spcBef>
                <a:spcPts val="2531"/>
              </a:spcBef>
              <a:buFontTx/>
              <a:buChar char="•"/>
            </a:pPr>
            <a:r>
              <a:rPr lang="el-GR" sz="3500" dirty="0"/>
              <a:t>Συχνότερη πρωτοπαθής εστία: βρογχογενές καρκίνωμα</a:t>
            </a:r>
          </a:p>
          <a:p>
            <a:pPr marL="195051" indent="-195051">
              <a:spcBef>
                <a:spcPts val="2531"/>
              </a:spcBef>
              <a:buFontTx/>
              <a:buChar char="•"/>
            </a:pPr>
            <a:r>
              <a:rPr lang="en-US" sz="3500" dirty="0"/>
              <a:t>Μεταστάσεις </a:t>
            </a:r>
            <a:r>
              <a:rPr lang="el-GR" sz="3500" dirty="0"/>
              <a:t>από ορθοκολικό καρκίνο</a:t>
            </a:r>
          </a:p>
          <a:p>
            <a:pPr marL="195051" indent="-195051">
              <a:spcBef>
                <a:spcPts val="2531"/>
              </a:spcBef>
              <a:buFontTx/>
              <a:buChar char="•"/>
            </a:pPr>
            <a:r>
              <a:rPr lang="el-GR" sz="3500" dirty="0"/>
              <a:t>Μεταστάσεις από νευροενδοκρινικούς όγκους</a:t>
            </a:r>
            <a:endParaRPr lang="en-US" sz="3500" dirty="0"/>
          </a:p>
          <a:p>
            <a:pPr marL="195051" indent="-195051">
              <a:spcBef>
                <a:spcPts val="2531"/>
              </a:spcBef>
              <a:buFontTx/>
              <a:buChar char="•"/>
            </a:pPr>
            <a:r>
              <a:rPr lang="el-GR" sz="3500" dirty="0"/>
              <a:t>Μεταστάσεις από άλλες πρωτοπαθείς εστίες</a:t>
            </a:r>
            <a:endParaRPr lang="en-US" sz="3500" dirty="0"/>
          </a:p>
          <a:p>
            <a:pPr marL="455398" lvl="1" indent="-120547">
              <a:spcBef>
                <a:spcPts val="2109"/>
              </a:spcBef>
              <a:buFontTx/>
              <a:buChar char="•"/>
            </a:pPr>
            <a:r>
              <a:rPr lang="en-US" sz="3500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Π</a:t>
            </a:r>
            <a:r>
              <a:rPr lang="el-GR" sz="3500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άγκρεας, μαστός</a:t>
            </a:r>
            <a:endParaRPr lang="en-US" sz="3500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455398" lvl="1" indent="-120547">
              <a:spcBef>
                <a:spcPts val="2109"/>
              </a:spcBef>
              <a:buFontTx/>
              <a:buChar char="•"/>
            </a:pPr>
            <a:r>
              <a:rPr lang="en-US" sz="3500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Ανώτερο</a:t>
            </a:r>
            <a:r>
              <a:rPr lang="en-US" sz="3500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πεπ</a:t>
            </a:r>
            <a:r>
              <a:rPr lang="en-US" sz="3500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τικό</a:t>
            </a:r>
            <a:r>
              <a:rPr lang="en-US" sz="3500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(</a:t>
            </a:r>
            <a:r>
              <a:rPr lang="en-US" sz="3500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οισοφάγος</a:t>
            </a:r>
            <a:r>
              <a:rPr lang="en-US" sz="3500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</a:t>
            </a:r>
            <a:r>
              <a:rPr lang="en-US" sz="3500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στόμ</a:t>
            </a:r>
            <a:r>
              <a:rPr lang="en-US" sz="3500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αχος)</a:t>
            </a:r>
          </a:p>
        </p:txBody>
      </p:sp>
    </p:spTree>
    <p:extLst>
      <p:ext uri="{BB962C8B-B14F-4D97-AF65-F5344CB8AC3E}">
        <p14:creationId xmlns:p14="http://schemas.microsoft.com/office/powerpoint/2010/main" val="377754737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231056"/>
            <a:ext cx="8340328" cy="982266"/>
          </a:xfrm>
        </p:spPr>
        <p:txBody>
          <a:bodyPr/>
          <a:lstStyle/>
          <a:p>
            <a:pPr defTabSz="389544"/>
            <a:r>
              <a:rPr lang="en-US" sz="3656"/>
              <a:t>Ηπατικές Μεταστάσεις Παχέος Εντέρου</a:t>
            </a: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740173"/>
            <a:ext cx="8340328" cy="4625578"/>
          </a:xfrm>
        </p:spPr>
        <p:txBody>
          <a:bodyPr>
            <a:normAutofit lnSpcReduction="10000"/>
          </a:bodyPr>
          <a:lstStyle/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2250" dirty="0"/>
              <a:t>Μέχρι και το 50% των</a:t>
            </a:r>
            <a:r>
              <a:rPr lang="en-US" sz="2250" dirty="0"/>
              <a:t> α</a:t>
            </a:r>
            <a:r>
              <a:rPr lang="en-US" sz="2250" dirty="0" err="1"/>
              <a:t>σθεν</a:t>
            </a:r>
            <a:r>
              <a:rPr lang="el-GR" sz="2250" dirty="0"/>
              <a:t>ών</a:t>
            </a:r>
            <a:r>
              <a:rPr lang="en-US" sz="2250" dirty="0"/>
              <a:t> </a:t>
            </a:r>
            <a:r>
              <a:rPr lang="en-US" sz="2250" dirty="0" err="1"/>
              <a:t>με</a:t>
            </a:r>
            <a:r>
              <a:rPr lang="en-US" sz="2250" dirty="0"/>
              <a:t> κα</a:t>
            </a:r>
            <a:r>
              <a:rPr lang="en-US" sz="2250" dirty="0" err="1"/>
              <a:t>ρκίνο</a:t>
            </a:r>
            <a:r>
              <a:rPr lang="en-US" sz="2250" dirty="0"/>
              <a:t> πα</a:t>
            </a:r>
            <a:r>
              <a:rPr lang="en-US" sz="2250" dirty="0" err="1"/>
              <a:t>χέος</a:t>
            </a:r>
            <a:r>
              <a:rPr lang="en-US" sz="2250" dirty="0"/>
              <a:t> </a:t>
            </a:r>
            <a:r>
              <a:rPr lang="en-US" sz="2250" dirty="0" err="1"/>
              <a:t>εντέρου</a:t>
            </a:r>
            <a:r>
              <a:rPr lang="en-US" sz="2250" dirty="0"/>
              <a:t> θα </a:t>
            </a:r>
            <a:r>
              <a:rPr lang="en-US" sz="2250" dirty="0" err="1"/>
              <a:t>εμφ</a:t>
            </a:r>
            <a:r>
              <a:rPr lang="en-US" sz="2250" dirty="0"/>
              <a:t>ανίσουν και ηπατικές </a:t>
            </a:r>
            <a:r>
              <a:rPr lang="el-GR" sz="2250" dirty="0"/>
              <a:t>μεταστάσεις</a:t>
            </a:r>
            <a:r>
              <a:rPr lang="en-US" sz="2250" dirty="0"/>
              <a:t> </a:t>
            </a:r>
            <a:r>
              <a:rPr lang="en-US" sz="2250" dirty="0" err="1"/>
              <a:t>κά</a:t>
            </a:r>
            <a:r>
              <a:rPr lang="en-US" sz="2250" dirty="0"/>
              <a:t>ποια στιγμή</a:t>
            </a:r>
            <a:r>
              <a:rPr lang="el-GR" sz="2250" dirty="0"/>
              <a:t>.</a:t>
            </a:r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2250" dirty="0"/>
              <a:t>25% των ασθενών παρουσιάζονται με σύγχρονες ηπατικές μεταστάσεις τη στιγμή της διάγνωσης</a:t>
            </a:r>
            <a:endParaRPr lang="en-US" sz="2250" dirty="0"/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n-US" sz="2250" dirty="0" err="1"/>
              <a:t>Μόνο</a:t>
            </a:r>
            <a:r>
              <a:rPr lang="en-US" sz="2250" dirty="0"/>
              <a:t> </a:t>
            </a:r>
            <a:r>
              <a:rPr lang="en-US" sz="2250" dirty="0" err="1"/>
              <a:t>το</a:t>
            </a:r>
            <a:r>
              <a:rPr lang="en-US" sz="2250" dirty="0"/>
              <a:t> 20% α</a:t>
            </a:r>
            <a:r>
              <a:rPr lang="en-US" sz="2250" dirty="0" err="1"/>
              <a:t>υτών</a:t>
            </a:r>
            <a:r>
              <a:rPr lang="en-US" sz="2250" dirty="0"/>
              <a:t> </a:t>
            </a:r>
            <a:r>
              <a:rPr lang="el-GR" sz="2250" dirty="0"/>
              <a:t>έχουν εξαιρέσιμη νόσο</a:t>
            </a:r>
            <a:endParaRPr lang="en-US" sz="2250" dirty="0"/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n-US" sz="2250" dirty="0"/>
              <a:t>Η επιβ</a:t>
            </a:r>
            <a:r>
              <a:rPr lang="en-US" sz="2250" dirty="0" err="1"/>
              <a:t>ίωση</a:t>
            </a:r>
            <a:r>
              <a:rPr lang="en-US" sz="2250" dirty="0"/>
              <a:t> </a:t>
            </a:r>
            <a:r>
              <a:rPr lang="en-US" sz="2250" dirty="0" err="1"/>
              <a:t>χωρίς</a:t>
            </a:r>
            <a:r>
              <a:rPr lang="en-US" sz="2250" dirty="0"/>
              <a:t> </a:t>
            </a:r>
            <a:r>
              <a:rPr lang="en-US" sz="2250" dirty="0" err="1"/>
              <a:t>θερ</a:t>
            </a:r>
            <a:r>
              <a:rPr lang="en-US" sz="2250" dirty="0"/>
              <a:t>απεία είναι της τάξεως των 6 μηνών</a:t>
            </a:r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n-US" sz="2250" dirty="0" err="1"/>
              <a:t>Με</a:t>
            </a:r>
            <a:r>
              <a:rPr lang="en-US" sz="2250" dirty="0"/>
              <a:t> </a:t>
            </a:r>
            <a:r>
              <a:rPr lang="en-US" sz="2250" dirty="0" err="1"/>
              <a:t>χειρουργική</a:t>
            </a:r>
            <a:r>
              <a:rPr lang="en-US" sz="2250" dirty="0"/>
              <a:t> α</a:t>
            </a:r>
            <a:r>
              <a:rPr lang="en-US" sz="2250" dirty="0" err="1"/>
              <a:t>ντιμετώ</a:t>
            </a:r>
            <a:r>
              <a:rPr lang="en-US" sz="2250" dirty="0"/>
              <a:t>πιση επί υγιών ορίων η 5ετής επιβίωση αγγίζει το 60%, με 5ετή ελεύθερη νόσου επιβίωση της τάξεως του 30%</a:t>
            </a:r>
          </a:p>
        </p:txBody>
      </p:sp>
    </p:spTree>
    <p:extLst>
      <p:ext uri="{BB962C8B-B14F-4D97-AF65-F5344CB8AC3E}">
        <p14:creationId xmlns:p14="http://schemas.microsoft.com/office/powerpoint/2010/main" val="136290776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231056"/>
            <a:ext cx="8340328" cy="982266"/>
          </a:xfrm>
        </p:spPr>
        <p:txBody>
          <a:bodyPr/>
          <a:lstStyle/>
          <a:p>
            <a:pPr defTabSz="389544"/>
            <a:r>
              <a:rPr lang="en-US" sz="3656"/>
              <a:t>Ηπατικές Μεταστάσεις Παχέος Εντέρου</a:t>
            </a: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740173"/>
            <a:ext cx="8340328" cy="4625578"/>
          </a:xfrm>
        </p:spPr>
        <p:txBody>
          <a:bodyPr/>
          <a:lstStyle/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/>
              <a:t>Δεν υπάρχουν απόλυτα κριτήρια μη εξαιρεσιμότητας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/>
              <a:t>Μόνο σχετικά: αμφοτερόπλευρες εστίες, λεμφαδενικές εντοπίσεις, μέγεθος</a:t>
            </a:r>
            <a:endParaRPr lang="el-GR" sz="2953"/>
          </a:p>
          <a:p>
            <a:pPr marL="260068" indent="-260068">
              <a:spcBef>
                <a:spcPts val="3375"/>
              </a:spcBef>
              <a:buFontTx/>
              <a:buChar char="•"/>
            </a:pPr>
            <a:endParaRPr lang="el-GR" sz="2953"/>
          </a:p>
          <a:p>
            <a:pPr marL="260068" indent="-260068">
              <a:spcBef>
                <a:spcPts val="3375"/>
              </a:spcBef>
              <a:buFontTx/>
              <a:buChar char="•"/>
            </a:pPr>
            <a:endParaRPr lang="en-US" sz="2953"/>
          </a:p>
        </p:txBody>
      </p:sp>
    </p:spTree>
    <p:extLst>
      <p:ext uri="{BB962C8B-B14F-4D97-AF65-F5344CB8AC3E}">
        <p14:creationId xmlns:p14="http://schemas.microsoft.com/office/powerpoint/2010/main" val="389184492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231056"/>
            <a:ext cx="8340328" cy="982266"/>
          </a:xfrm>
        </p:spPr>
        <p:txBody>
          <a:bodyPr/>
          <a:lstStyle/>
          <a:p>
            <a:pPr defTabSz="389544"/>
            <a:r>
              <a:rPr lang="en-US" sz="3656"/>
              <a:t>Ηπατικές Μεταστάσεις Παχέος Εντέρου</a:t>
            </a: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740173"/>
            <a:ext cx="8340328" cy="4625578"/>
          </a:xfrm>
        </p:spPr>
        <p:txBody>
          <a:bodyPr>
            <a:normAutofit fontScale="85000" lnSpcReduction="10000"/>
          </a:bodyPr>
          <a:lstStyle/>
          <a:p>
            <a:pPr marL="223234" indent="-223234">
              <a:spcBef>
                <a:spcPts val="3375"/>
              </a:spcBef>
              <a:buFontTx/>
              <a:buChar char="•"/>
            </a:pPr>
            <a:r>
              <a:rPr lang="en-US" dirty="0" err="1"/>
              <a:t>Οι</a:t>
            </a:r>
            <a:r>
              <a:rPr lang="en-US" dirty="0"/>
              <a:t> α</a:t>
            </a:r>
            <a:r>
              <a:rPr lang="en-US" dirty="0" err="1"/>
              <a:t>σθενείς</a:t>
            </a:r>
            <a:r>
              <a:rPr lang="en-US" dirty="0"/>
              <a:t> π</a:t>
            </a:r>
            <a:r>
              <a:rPr lang="en-US" dirty="0" err="1"/>
              <a:t>λέον</a:t>
            </a:r>
            <a:r>
              <a:rPr lang="en-US" dirty="0"/>
              <a:t> επ</a:t>
            </a:r>
            <a:r>
              <a:rPr lang="en-US" dirty="0" err="1"/>
              <a:t>ιλέγοντ</a:t>
            </a:r>
            <a:r>
              <a:rPr lang="en-US" dirty="0"/>
              <a:t>αι δια του αποκλεισμού</a:t>
            </a:r>
          </a:p>
          <a:p>
            <a:pPr marL="223234" indent="-223234">
              <a:spcBef>
                <a:spcPts val="3375"/>
              </a:spcBef>
              <a:buFontTx/>
              <a:buChar char="•"/>
            </a:pPr>
            <a:r>
              <a:rPr lang="en-US" dirty="0" err="1"/>
              <a:t>Λειτουργικά</a:t>
            </a:r>
            <a:r>
              <a:rPr lang="en-US" dirty="0"/>
              <a:t> επα</a:t>
            </a:r>
            <a:r>
              <a:rPr lang="en-US" dirty="0" err="1"/>
              <a:t>ρκές</a:t>
            </a:r>
            <a:r>
              <a:rPr lang="en-US" dirty="0"/>
              <a:t> υπ</a:t>
            </a:r>
            <a:r>
              <a:rPr lang="en-US" dirty="0" err="1"/>
              <a:t>ολει</a:t>
            </a:r>
            <a:r>
              <a:rPr lang="en-US" dirty="0"/>
              <a:t>πόμενο ηπατικό παρέγχυμα</a:t>
            </a:r>
          </a:p>
          <a:p>
            <a:pPr marL="223234" indent="-223234">
              <a:spcBef>
                <a:spcPts val="3375"/>
              </a:spcBef>
              <a:buFontTx/>
              <a:buChar char="•"/>
            </a:pPr>
            <a:r>
              <a:rPr lang="en-US" dirty="0"/>
              <a:t>Ο </a:t>
            </a:r>
            <a:r>
              <a:rPr lang="en-US" dirty="0" err="1"/>
              <a:t>σχεδι</a:t>
            </a:r>
            <a:r>
              <a:rPr lang="en-US" dirty="0"/>
              <a:t>ασμός της εκτομής γίνεται ώστε να αφαιρεθεί η νόσος με καλά όρια αλλά χωρίς να απειληθεί ο ασθενής από μετεγχειρητική ηπατική ανεπάρκεια</a:t>
            </a:r>
          </a:p>
          <a:p>
            <a:pPr marL="223234" indent="-223234">
              <a:spcBef>
                <a:spcPts val="3375"/>
              </a:spcBef>
              <a:buFontTx/>
              <a:buChar char="•"/>
            </a:pPr>
            <a:r>
              <a:rPr lang="el-GR" dirty="0"/>
              <a:t>Ήπαρ </a:t>
            </a:r>
            <a:r>
              <a:rPr lang="en-US" dirty="0"/>
              <a:t>«small for size»</a:t>
            </a:r>
          </a:p>
        </p:txBody>
      </p:sp>
    </p:spTree>
    <p:extLst>
      <p:ext uri="{BB962C8B-B14F-4D97-AF65-F5344CB8AC3E}">
        <p14:creationId xmlns:p14="http://schemas.microsoft.com/office/powerpoint/2010/main" val="343569841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Ηπα</a:t>
            </a:r>
            <a:r>
              <a:rPr lang="en-US" dirty="0" err="1">
                <a:solidFill>
                  <a:prstClr val="black"/>
                </a:solidFill>
              </a:rPr>
              <a:t>τικές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Μετ</a:t>
            </a:r>
            <a:r>
              <a:rPr lang="en-US" dirty="0">
                <a:solidFill>
                  <a:prstClr val="black"/>
                </a:solidFill>
              </a:rPr>
              <a:t>αστάσεις Παχέος Εντέρου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learningradiology.com/caseofweek/caseoftheweekpix2011%20435-/cow443-2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35" y="1825626"/>
            <a:ext cx="4560731" cy="43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33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Ηπα</a:t>
            </a:r>
            <a:r>
              <a:rPr lang="en-US" dirty="0" err="1"/>
              <a:t>τικές</a:t>
            </a:r>
            <a:r>
              <a:rPr lang="en-US" dirty="0"/>
              <a:t> </a:t>
            </a:r>
            <a:r>
              <a:rPr lang="en-US" dirty="0" err="1"/>
              <a:t>Μετ</a:t>
            </a:r>
            <a:r>
              <a:rPr lang="en-US" dirty="0"/>
              <a:t>αστάσεις Παχέος Εντέρου</a:t>
            </a:r>
            <a:endParaRPr lang="en-GB" dirty="0"/>
          </a:p>
        </p:txBody>
      </p:sp>
      <p:pic>
        <p:nvPicPr>
          <p:cNvPr id="4098" name="Picture 2" descr="http://www.biij.org/2008/1/e3/fi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7" y="1893194"/>
            <a:ext cx="4677044" cy="45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01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Ηπα</a:t>
            </a:r>
            <a:r>
              <a:rPr lang="en-US" dirty="0" err="1"/>
              <a:t>τικές</a:t>
            </a:r>
            <a:r>
              <a:rPr lang="en-US" dirty="0"/>
              <a:t> </a:t>
            </a:r>
            <a:r>
              <a:rPr lang="en-US" dirty="0" err="1"/>
              <a:t>Μετ</a:t>
            </a:r>
            <a:r>
              <a:rPr lang="en-US" dirty="0"/>
              <a:t>αστάσεις Παχέος Εντέρου</a:t>
            </a:r>
            <a:r>
              <a:rPr lang="el-GR" dirty="0"/>
              <a:t>-</a:t>
            </a:r>
            <a:r>
              <a:rPr lang="en-GB" dirty="0"/>
              <a:t>PET</a:t>
            </a:r>
          </a:p>
        </p:txBody>
      </p:sp>
      <p:pic>
        <p:nvPicPr>
          <p:cNvPr id="7170" name="Picture 2" descr="http://www.thno.org/v02/p0516/thnov02p0516g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635" y="2021983"/>
            <a:ext cx="4559120" cy="43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0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Αποστήματα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Πυώδης συλλογή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Αμοιβαδικό απόστημα: </a:t>
            </a:r>
            <a:r>
              <a:rPr lang="en-GB" dirty="0" err="1"/>
              <a:t>entamoeba</a:t>
            </a:r>
            <a:r>
              <a:rPr lang="en-GB" dirty="0"/>
              <a:t> </a:t>
            </a:r>
            <a:r>
              <a:rPr lang="en-GB" dirty="0" err="1"/>
              <a:t>histolytica</a:t>
            </a:r>
            <a:endParaRPr lang="el-GR" dirty="0"/>
          </a:p>
          <a:p>
            <a:pPr marL="0" indent="0">
              <a:buNone/>
            </a:pPr>
            <a:endParaRPr lang="en-GB" dirty="0"/>
          </a:p>
          <a:p>
            <a:r>
              <a:rPr lang="el-GR" dirty="0"/>
              <a:t>Πυογόνο απόστημα: πυώδης χολαγγειίτιδα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Αντιμετώπιση: αντιβιωτικά, διαδερμική παροχέτευση, χειρουργική παροχέτευση</a:t>
            </a:r>
          </a:p>
        </p:txBody>
      </p:sp>
    </p:spTree>
    <p:extLst>
      <p:ext uri="{BB962C8B-B14F-4D97-AF65-F5344CB8AC3E}">
        <p14:creationId xmlns:p14="http://schemas.microsoft.com/office/powerpoint/2010/main" val="3851625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</a:t>
            </a:r>
            <a:endParaRPr lang="en-GB" dirty="0"/>
          </a:p>
        </p:txBody>
      </p:sp>
      <p:pic>
        <p:nvPicPr>
          <p:cNvPr id="4098" name="Picture 2" descr="Αποτέλεσμα εικόνας για portal hypertension defin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73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Αποτέλεσμα εικόνας για portal hyperten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" y="1282890"/>
            <a:ext cx="7908877" cy="5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7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Αποτέλεσμα εικόνας για portal hyperten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91432"/>
            <a:ext cx="8372901" cy="51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03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Ασκίτης</a:t>
            </a:r>
            <a:endParaRPr lang="en-GB" dirty="0"/>
          </a:p>
        </p:txBody>
      </p:sp>
      <p:pic>
        <p:nvPicPr>
          <p:cNvPr id="3074" name="Picture 2" descr="Αποτέλεσμα εικόνας για portal hyperten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8675"/>
            <a:ext cx="8229599" cy="49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2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Πυλαία υπέρταση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964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Οξεία αιμορραγία ανωτέρου πεπτικού από κιρσούς οισοφάγου: φαρμακευτική και ενδοσκοπική αντιμετώπιση πρώτα</a:t>
            </a:r>
            <a:endParaRPr lang="en-GB" dirty="0"/>
          </a:p>
          <a:p>
            <a:endParaRPr lang="el-GR" dirty="0"/>
          </a:p>
          <a:p>
            <a:r>
              <a:rPr lang="en-GB" dirty="0"/>
              <a:t>TIPS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Πυλαιοσυστηματικές παρακάμψεις (</a:t>
            </a:r>
            <a:r>
              <a:rPr lang="en-GB" dirty="0"/>
              <a:t>shunts)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GB" dirty="0"/>
          </a:p>
          <a:p>
            <a:r>
              <a:rPr lang="el-GR" dirty="0"/>
              <a:t>Επεμβάσεις απαγγείωσης στομάχου και κατωτέρου οισοφάγου, σπληνεκτομή</a:t>
            </a:r>
          </a:p>
          <a:p>
            <a:endParaRPr lang="el-GR" dirty="0"/>
          </a:p>
          <a:p>
            <a:r>
              <a:rPr lang="el-GR" dirty="0"/>
              <a:t>Μεταμόσχευση ήπατος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80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Κιρσοί Οισοφάγου</a:t>
            </a:r>
            <a:endParaRPr lang="en-US" dirty="0"/>
          </a:p>
        </p:txBody>
      </p:sp>
      <p:pic>
        <p:nvPicPr>
          <p:cNvPr id="4" name="Content Placeholder 3" descr="bleeding-esophageal-varic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5736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Ιστορική αναδρομή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Lortat</a:t>
            </a:r>
            <a:r>
              <a:rPr lang="en-GB" dirty="0"/>
              <a:t>-Jacob</a:t>
            </a:r>
            <a:r>
              <a:rPr lang="el-GR" dirty="0"/>
              <a:t>: 1952 πρώτη ανατομική ηπατεκτομή</a:t>
            </a:r>
          </a:p>
          <a:p>
            <a:r>
              <a:rPr lang="el-GR" dirty="0"/>
              <a:t>Μεγάλα ποσοστά θνητότητας μέχρι και 20%</a:t>
            </a:r>
          </a:p>
          <a:p>
            <a:r>
              <a:rPr lang="el-GR" dirty="0"/>
              <a:t>Τις τελευταίες δυο δεκαετίες με τη χρήση νέων μέσων και τεχνικών έχουν βελτιωθεί σημαντικά τα περιεγχειριτικά αποτελέσματα</a:t>
            </a:r>
          </a:p>
          <a:p>
            <a:r>
              <a:rPr lang="el-GR" dirty="0"/>
              <a:t>Σε κέντρα αναφοράς θνητότητα κάτω από 5%</a:t>
            </a:r>
          </a:p>
          <a:p>
            <a:r>
              <a:rPr lang="el-GR" dirty="0"/>
              <a:t>Θεραπεία εκλογής πλέον για μεγάλο αριθμό ηπατικών νόσων</a:t>
            </a:r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964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Ηπατεκτομές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Ανατομικές (τυπικές)</a:t>
            </a:r>
          </a:p>
          <a:p>
            <a:endParaRPr lang="el-GR" dirty="0"/>
          </a:p>
          <a:p>
            <a:r>
              <a:rPr lang="el-GR" dirty="0"/>
              <a:t>Μη ανατομικές (άτυπες)</a:t>
            </a:r>
          </a:p>
          <a:p>
            <a:endParaRPr lang="el-GR" dirty="0"/>
          </a:p>
          <a:p>
            <a:r>
              <a:rPr lang="el-GR" dirty="0"/>
              <a:t>Τμηματεκτομές</a:t>
            </a:r>
          </a:p>
          <a:p>
            <a:endParaRPr lang="el-GR" dirty="0"/>
          </a:p>
          <a:p>
            <a:r>
              <a:rPr lang="el-GR" dirty="0"/>
              <a:t>Σφηνοειδείς εκτομές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180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Βασική προυπόθεση για ασφαλή ηπατεκτομή</a:t>
            </a:r>
          </a:p>
          <a:p>
            <a:r>
              <a:rPr lang="el-GR" dirty="0"/>
              <a:t>Ηπατικές φλέβες</a:t>
            </a:r>
          </a:p>
          <a:p>
            <a:r>
              <a:rPr lang="el-GR" dirty="0"/>
              <a:t>Πυλαία τριάδα (στοιχεία ηπατοδωδεκαδακτυλικού συνδέσμου)</a:t>
            </a:r>
          </a:p>
          <a:p>
            <a:r>
              <a:rPr lang="el-GR" dirty="0"/>
              <a:t>ΚΚΦ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5875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Δύο λοβοί</a:t>
            </a:r>
          </a:p>
          <a:p>
            <a:r>
              <a:rPr lang="el-GR" dirty="0"/>
              <a:t>Τομείς</a:t>
            </a:r>
          </a:p>
          <a:p>
            <a:r>
              <a:rPr lang="el-GR" dirty="0"/>
              <a:t>Τμήματα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Κάθε τμήμα είναι ανεξάρτητο ανατομικά και λειτουργικά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πυλαία τριάδα καθορίζει την ανατομική των ηπατικών τμημάτων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Κάθε τμήμα έχει δική του αιμάτωση και απορροή χολής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34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sz="3867" dirty="0"/>
              <a:t>Όγκοι ήπατος</a:t>
            </a:r>
            <a:endParaRPr lang="en-US" dirty="0"/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5641330" y="2284884"/>
            <a:ext cx="2432224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Κακοήθεις</a:t>
            </a:r>
            <a:endParaRPr lang="en-US" sz="2531"/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5304235" y="3609826"/>
            <a:ext cx="3106415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Δευτεροπαθείς</a:t>
            </a:r>
            <a:endParaRPr lang="en-US" sz="2531"/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769070" y="3559597"/>
            <a:ext cx="2836292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Πρωτοπαθείς</a:t>
            </a:r>
            <a:endParaRPr lang="en-US" sz="2531"/>
          </a:p>
        </p:txBody>
      </p:sp>
      <p:sp>
        <p:nvSpPr>
          <p:cNvPr id="11270" name="AutoShape 5"/>
          <p:cNvSpPr>
            <a:spLocks/>
          </p:cNvSpPr>
          <p:nvPr/>
        </p:nvSpPr>
        <p:spPr bwMode="auto">
          <a:xfrm rot="-5400000">
            <a:off x="1774776" y="2908846"/>
            <a:ext cx="824880" cy="378396"/>
          </a:xfrm>
          <a:prstGeom prst="leftRightArrow">
            <a:avLst>
              <a:gd name="adj1" fmla="val 23491"/>
              <a:gd name="adj2" fmla="val 47333"/>
            </a:avLst>
          </a:prstGeom>
          <a:solidFill>
            <a:srgbClr val="9B44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endParaRPr lang="en-US" sz="2531">
              <a:solidFill>
                <a:srgbClr val="FFFFFF"/>
              </a:solidFill>
            </a:endParaRP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971104" y="1674317"/>
            <a:ext cx="2432224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Καλοήθεις</a:t>
            </a:r>
            <a:endParaRPr lang="en-US" sz="2531"/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>
            <a:off x="971104" y="5444877"/>
            <a:ext cx="2432224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Κακοήθεις</a:t>
            </a:r>
            <a:endParaRPr lang="en-US" sz="2531"/>
          </a:p>
        </p:txBody>
      </p:sp>
      <p:sp>
        <p:nvSpPr>
          <p:cNvPr id="11273" name="AutoShape 8"/>
          <p:cNvSpPr>
            <a:spLocks/>
          </p:cNvSpPr>
          <p:nvPr/>
        </p:nvSpPr>
        <p:spPr bwMode="auto">
          <a:xfrm rot="-5400000">
            <a:off x="1775334" y="4794684"/>
            <a:ext cx="823764" cy="378396"/>
          </a:xfrm>
          <a:prstGeom prst="leftRightArrow">
            <a:avLst>
              <a:gd name="adj1" fmla="val 23491"/>
              <a:gd name="adj2" fmla="val 47269"/>
            </a:avLst>
          </a:prstGeom>
          <a:solidFill>
            <a:srgbClr val="9B44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endParaRPr lang="en-US" sz="2531">
              <a:solidFill>
                <a:srgbClr val="FFFFFF"/>
              </a:solidFill>
            </a:endParaRP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4572000" y="1536160"/>
            <a:ext cx="0" cy="4847704"/>
          </a:xfrm>
          <a:prstGeom prst="line">
            <a:avLst/>
          </a:prstGeom>
          <a:noFill/>
          <a:ln w="12700">
            <a:solidFill>
              <a:srgbClr val="9B9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</p:spTree>
    <p:extLst>
      <p:ext uri="{BB962C8B-B14F-4D97-AF65-F5344CB8AC3E}">
        <p14:creationId xmlns:p14="http://schemas.microsoft.com/office/powerpoint/2010/main" val="274991024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Δεξιός λοβός: τμήματα 5,6,7,8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Δεξιός πρόσθιος τομέας: 5,8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Δεξιός οπίσθιος τομέας: 6,7</a:t>
            </a:r>
          </a:p>
          <a:p>
            <a:r>
              <a:rPr lang="el-GR" dirty="0"/>
              <a:t>Αριστερός λοβός: 2,3,4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</a:t>
            </a:r>
            <a:r>
              <a:rPr lang="el-GR" dirty="0"/>
              <a:t>ριστερός μέσος: 4</a:t>
            </a:r>
            <a:r>
              <a:rPr lang="en-GB" dirty="0"/>
              <a:t>a,4b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Αριστερός πλάγιος: 2,3</a:t>
            </a:r>
          </a:p>
          <a:p>
            <a:r>
              <a:rPr lang="el-GR" dirty="0"/>
              <a:t>Κερκοφόρος-τμήμα 1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6356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(</a:t>
            </a:r>
            <a:r>
              <a:rPr lang="en-GB" dirty="0" err="1"/>
              <a:t>Couinaud</a:t>
            </a:r>
            <a:r>
              <a:rPr lang="en-GB" dirty="0"/>
              <a:t>)</a:t>
            </a:r>
            <a:r>
              <a:rPr lang="el-GR" dirty="0"/>
              <a:t> </a:t>
            </a:r>
            <a:endParaRPr lang="en-GB" dirty="0"/>
          </a:p>
        </p:txBody>
      </p:sp>
      <p:pic>
        <p:nvPicPr>
          <p:cNvPr id="4" name="Picture 1" descr="asset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4" y="1600200"/>
            <a:ext cx="6709224" cy="512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64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 κατά </a:t>
            </a:r>
            <a:r>
              <a:rPr lang="en-GB" dirty="0"/>
              <a:t>Brisbane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Δεξιά ηπατεκτομή: τμήματα 5,6,7,8</a:t>
            </a:r>
          </a:p>
          <a:p>
            <a:r>
              <a:rPr lang="el-GR" dirty="0"/>
              <a:t>Αριστερή ηπατεκτομή: 2,3,4</a:t>
            </a:r>
          </a:p>
          <a:p>
            <a:r>
              <a:rPr lang="el-GR" dirty="0"/>
              <a:t>Δεξιά (εκτεταμένη) τριτημοριεκτομή:5,6,7,8,4</a:t>
            </a:r>
          </a:p>
          <a:p>
            <a:r>
              <a:rPr lang="el-GR" dirty="0"/>
              <a:t>Αριστερή (εκτεταμένη) τριτημοριεκτομή:2,3,4,5,8</a:t>
            </a:r>
          </a:p>
          <a:p>
            <a:r>
              <a:rPr lang="el-GR" dirty="0"/>
              <a:t>Αριστερή πλάγια ηπατεκτομή:2,3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792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ηπατεκτομής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Διατομή με όρια εκτομής ελεύθερα νόσου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Εκτομή με ελάχιστη αιμορραγία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Εξασφάλιση επαρκούς εναπομείναντος λειτουργικού ηπατικού παρεγχύματος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3914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Όρια εκτομής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Μέγιστη καλή πρόγνωση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Όρια εκτομής 1-10</a:t>
            </a:r>
            <a:r>
              <a:rPr lang="en-GB" dirty="0"/>
              <a:t>mm</a:t>
            </a:r>
            <a:endParaRPr lang="el-GR" dirty="0"/>
          </a:p>
          <a:p>
            <a:pPr marL="0" indent="0">
              <a:buNone/>
            </a:pPr>
            <a:endParaRPr lang="en-GB" dirty="0"/>
          </a:p>
          <a:p>
            <a:r>
              <a:rPr lang="el-GR" dirty="0"/>
              <a:t>Ελεύθερα όρια εκτομής αυξάνουν την πιθανότητα ίασης και μειώνουν τον κίνδυνο υποτροπής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9460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Εκτομή με ελάχιστη αιμορραγία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Τεχνικές αγγειακών αποκλεισμών: έλεγχος αιματικής ροής με αποκλεισμό του απαγωγού και προσαγωγού αγγειακού συστήματος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Μερικός μη εκλεκτικός αγγειακός αποκλεισμός- χειρισμός </a:t>
            </a:r>
            <a:r>
              <a:rPr lang="en-GB" dirty="0"/>
              <a:t>Pringle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Ολικός αγγειακός αποκλεισμός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Εκλεκτικός αγγειακός αποκλεισμός 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0" indent="0">
              <a:buNone/>
            </a:pPr>
            <a:endParaRPr lang="en-GB" dirty="0"/>
          </a:p>
          <a:p>
            <a:r>
              <a:rPr lang="el-GR" dirty="0"/>
              <a:t>Διατήρηση χαμηλής κεντρικής φλεβικής πίεσης</a:t>
            </a:r>
          </a:p>
          <a:p>
            <a:endParaRPr lang="el-GR" dirty="0"/>
          </a:p>
          <a:p>
            <a:r>
              <a:rPr lang="el-GR" dirty="0"/>
              <a:t>Χρήση σύγχρονων τεχνικών διατομής του παρεγχύματος-</a:t>
            </a:r>
            <a:r>
              <a:rPr lang="en-GB" dirty="0"/>
              <a:t>CUSA</a:t>
            </a:r>
          </a:p>
        </p:txBody>
      </p:sp>
    </p:spTree>
    <p:extLst>
      <p:ext uri="{BB962C8B-B14F-4D97-AF65-F5344CB8AC3E}">
        <p14:creationId xmlns:p14="http://schemas.microsoft.com/office/powerpoint/2010/main" val="321330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8229600" cy="1267513"/>
          </a:xfrm>
        </p:spPr>
        <p:txBody>
          <a:bodyPr>
            <a:normAutofit fontScale="9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l-GR" sz="3100" dirty="0">
                <a:solidFill>
                  <a:prstClr val="black"/>
                </a:solidFill>
              </a:rPr>
              <a:t>Εξασφάλιση επαρκούς λειτουργικού ηπατικού παρεγχύματος</a:t>
            </a:r>
            <a:r>
              <a:rPr lang="en-GB" sz="3200" dirty="0">
                <a:solidFill>
                  <a:prstClr val="black"/>
                </a:solidFill>
              </a:rPr>
              <a:t/>
            </a:r>
            <a:br>
              <a:rPr lang="en-GB" sz="3200" dirty="0">
                <a:solidFill>
                  <a:prstClr val="black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Ηπατική ανεπάρκεια μετά από ηπατεκτομή</a:t>
            </a:r>
          </a:p>
          <a:p>
            <a:r>
              <a:rPr lang="el-GR" dirty="0"/>
              <a:t>Ορισμός-</a:t>
            </a:r>
            <a:r>
              <a:rPr lang="en-GB" dirty="0"/>
              <a:t>international study group for liver surgery</a:t>
            </a:r>
            <a:endParaRPr lang="en-AU" dirty="0"/>
          </a:p>
          <a:p>
            <a:r>
              <a:rPr lang="el-GR" dirty="0"/>
              <a:t>Ανεπαρκής συνθετική, μεταβολική και αππεκριτική λειτουργία του ήπατος</a:t>
            </a:r>
          </a:p>
          <a:p>
            <a:r>
              <a:rPr lang="el-GR" dirty="0"/>
              <a:t>Υπερχολερυθριναιμία, διαταραχές πήξης (αύξηση </a:t>
            </a:r>
            <a:r>
              <a:rPr lang="en-GB" dirty="0"/>
              <a:t>INR)</a:t>
            </a:r>
            <a:r>
              <a:rPr lang="el-GR" dirty="0"/>
              <a:t>, μεταβολική οξέωση μετά την 5</a:t>
            </a:r>
            <a:r>
              <a:rPr lang="el-GR" baseline="30000" dirty="0"/>
              <a:t>η</a:t>
            </a:r>
            <a:r>
              <a:rPr lang="el-GR" dirty="0"/>
              <a:t> ΜΤΧ ημέρα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5645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Αξιολόγηση λειτουργικού ηπατικού παρεγχύματος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25-30% σε φυσιολογικό ήπαρ</a:t>
            </a:r>
          </a:p>
          <a:p>
            <a:r>
              <a:rPr lang="el-GR" dirty="0"/>
              <a:t>35-40% σε κιρρωτικό ήπαρ</a:t>
            </a:r>
          </a:p>
          <a:p>
            <a:r>
              <a:rPr lang="el-GR" dirty="0"/>
              <a:t>Ογκομετρία ήπατος-</a:t>
            </a:r>
            <a:r>
              <a:rPr lang="en-GB" dirty="0"/>
              <a:t>CT/MRI</a:t>
            </a:r>
            <a:r>
              <a:rPr lang="el-GR" dirty="0"/>
              <a:t>: αξιολόγηση του εναπομείναντος ήπατος (</a:t>
            </a:r>
            <a:r>
              <a:rPr lang="en-GB" dirty="0"/>
              <a:t>future liver remnant)</a:t>
            </a:r>
          </a:p>
          <a:p>
            <a:r>
              <a:rPr lang="el-GR" dirty="0"/>
              <a:t>Κάθαρση </a:t>
            </a:r>
            <a:r>
              <a:rPr lang="en-GB" dirty="0"/>
              <a:t>ICG</a:t>
            </a:r>
            <a:r>
              <a:rPr lang="el-GR" dirty="0"/>
              <a:t>: ικανότητα ηπατοκυττάρων να αποβάλει το πράσινο της ινδοκυανίνης που παραλαμβάνεται εκλεκτικά από το ήπαρ</a:t>
            </a:r>
          </a:p>
          <a:p>
            <a:r>
              <a:rPr lang="el-GR" dirty="0"/>
              <a:t>Βιοχημικές εξετάσεις: χολερυθρίνη ο πιο αξιόπιστος δείκτης λειτουργίας του ήπατος</a:t>
            </a:r>
          </a:p>
          <a:p>
            <a:r>
              <a:rPr lang="en-GB" dirty="0"/>
              <a:t>Child-Pugh</a:t>
            </a:r>
            <a:r>
              <a:rPr lang="el-GR" dirty="0"/>
              <a:t>: χολερυθρίνη, αλβουμίνη,</a:t>
            </a:r>
            <a:r>
              <a:rPr lang="en-GB" dirty="0"/>
              <a:t> PT, </a:t>
            </a:r>
            <a:r>
              <a:rPr lang="el-GR" dirty="0"/>
              <a:t>ασκίτης, εγκεφαλοπάθεια-προγνωστικό σύστημα για κιρρωτικούς ασθενείς που υποβάλλονται σε ηπατεκτομή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2685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διατομής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Δακτυλοθρυψία</a:t>
            </a:r>
          </a:p>
          <a:p>
            <a:r>
              <a:rPr lang="el-GR" dirty="0"/>
              <a:t>Χρήση αιμοστατικών λαβίδων</a:t>
            </a:r>
          </a:p>
          <a:p>
            <a:r>
              <a:rPr lang="en-GB" dirty="0"/>
              <a:t>CUSA (</a:t>
            </a:r>
            <a:r>
              <a:rPr lang="en-GB" dirty="0" err="1"/>
              <a:t>cavitron</a:t>
            </a:r>
            <a:r>
              <a:rPr lang="en-GB" dirty="0"/>
              <a:t> ultrasonic surgical aspirator)</a:t>
            </a:r>
          </a:p>
          <a:p>
            <a:r>
              <a:rPr lang="el-GR" dirty="0"/>
              <a:t>Ψαλίδι υπερήχων</a:t>
            </a:r>
          </a:p>
          <a:p>
            <a:r>
              <a:rPr lang="el-GR" dirty="0"/>
              <a:t>Ραδιοσυχνότητες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3395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Επιπλοκές ηπατεκτομών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Πρώιμες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Πλευριτική συλλογή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Ασκίτης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Ηπατική ανεπάρκεια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Αιμορραγία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Χολόρροια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Ενδοκοιλιακή σήψη-αποστήματα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Θρόμβωση πυλαίας</a:t>
            </a:r>
          </a:p>
          <a:p>
            <a:r>
              <a:rPr lang="el-GR" dirty="0"/>
              <a:t>Απώτερες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Χόλωμα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Στένωση χοληφόρων</a:t>
            </a:r>
          </a:p>
          <a:p>
            <a:pPr marL="0" indent="0">
              <a:buNone/>
            </a:pP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3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867"/>
              <a:t>Καλοήθεις</a:t>
            </a: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29668"/>
            <a:ext cx="8340328" cy="4625578"/>
          </a:xfrm>
        </p:spPr>
        <p:txBody>
          <a:bodyPr/>
          <a:lstStyle/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/>
              <a:t>Αιμαγγείωμα</a:t>
            </a:r>
            <a:endParaRPr lang="el-GR" sz="2953"/>
          </a:p>
          <a:p>
            <a:pPr marL="260068" indent="-260068">
              <a:spcBef>
                <a:spcPts val="3375"/>
              </a:spcBef>
            </a:pPr>
            <a:endParaRPr lang="en-US" sz="2953"/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/>
              <a:t>Εστιακή Οζώδης Υπερπλασί</a:t>
            </a:r>
            <a:r>
              <a:rPr lang="el-GR" sz="2953"/>
              <a:t>α</a:t>
            </a:r>
          </a:p>
          <a:p>
            <a:pPr marL="260068" indent="-260068">
              <a:spcBef>
                <a:spcPts val="3375"/>
              </a:spcBef>
            </a:pPr>
            <a:endParaRPr lang="el-GR" sz="2953"/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/>
              <a:t>Αδένωμα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44002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ΣΥΜΠΕΡΑΣΜΑ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χειρουργική του ήπατος άλλαξε τη γενική χειρουργική των τελευταίων 30-40 ετών με αποτέλεσμα πολλά από τα νοσήματα του ήπατος να μπορούν να αντιμετωπιστούν επαρκώς χειρουργικά και μάλιστα η χειρουργική τους θεραπεία να αποτελεί και θεραπεία εκλογής.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5229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                  </a:t>
            </a:r>
            <a:r>
              <a:rPr lang="el-GR" sz="8000" dirty="0"/>
              <a:t>Ευχαριστώ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09738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Αιμαγγείωμα ήπατος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134"/>
          </a:xfrm>
        </p:spPr>
        <p:txBody>
          <a:bodyPr>
            <a:normAutofit/>
          </a:bodyPr>
          <a:lstStyle/>
          <a:p>
            <a:r>
              <a:rPr lang="el-GR" dirty="0"/>
              <a:t>Συχνότερος καλοήθης όγκος ήπατος</a:t>
            </a:r>
          </a:p>
          <a:p>
            <a:r>
              <a:rPr lang="el-GR" dirty="0"/>
              <a:t>Υπερπλασία αιμοφόρων αγγείων και δικτυοενδοθηλιακού συστήματος</a:t>
            </a:r>
          </a:p>
          <a:p>
            <a:r>
              <a:rPr lang="el-GR" dirty="0"/>
              <a:t>Συχνότερα στις γυναίκες (3:1)</a:t>
            </a:r>
          </a:p>
          <a:p>
            <a:r>
              <a:rPr lang="el-GR" dirty="0"/>
              <a:t>Μέγεθος 4-5 εκ. &gt;5: γιγαντιαία αιμαγγειώματα</a:t>
            </a:r>
          </a:p>
          <a:p>
            <a:r>
              <a:rPr lang="el-GR" dirty="0"/>
              <a:t>Συνήθως μονήρη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491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Αιμαγγείωμα ήπατος-κλινική εικόνα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Σπάνια συμπτωματικά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Συμπτώματα: </a:t>
            </a:r>
          </a:p>
          <a:p>
            <a:pPr marL="385763" indent="-385763">
              <a:buFont typeface="+mj-lt"/>
              <a:buAutoNum type="arabicPeriod"/>
            </a:pPr>
            <a:r>
              <a:rPr lang="el-GR" dirty="0"/>
              <a:t>Πίεση</a:t>
            </a:r>
          </a:p>
          <a:p>
            <a:pPr marL="385763" indent="-385763">
              <a:buFont typeface="+mj-lt"/>
              <a:buAutoNum type="arabicPeriod"/>
            </a:pPr>
            <a:r>
              <a:rPr lang="el-GR" dirty="0"/>
              <a:t>Διαταραχές πηκτικότητας- σύνδρομο </a:t>
            </a:r>
            <a:r>
              <a:rPr lang="en-GB" dirty="0" err="1"/>
              <a:t>Kasabah</a:t>
            </a:r>
            <a:r>
              <a:rPr lang="en-GB" dirty="0"/>
              <a:t>-Merritt</a:t>
            </a:r>
          </a:p>
          <a:p>
            <a:pPr marL="385763" indent="-385763">
              <a:buFont typeface="+mj-lt"/>
              <a:buAutoNum type="arabicPeriod"/>
            </a:pPr>
            <a:r>
              <a:rPr lang="el-GR" dirty="0"/>
              <a:t>Φλεγμωνώδης διεργασία</a:t>
            </a:r>
          </a:p>
        </p:txBody>
      </p:sp>
    </p:spTree>
    <p:extLst>
      <p:ext uri="{BB962C8B-B14F-4D97-AF65-F5344CB8AC3E}">
        <p14:creationId xmlns:p14="http://schemas.microsoft.com/office/powerpoint/2010/main" val="346220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1662</Words>
  <Application>Microsoft Office PowerPoint</Application>
  <PresentationFormat>Προβολή στην οθόνη (4:3)</PresentationFormat>
  <Paragraphs>378</Paragraphs>
  <Slides>71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ΧΕΙΡΟΥΡΓΙΚΕΣ ΠΑΘΗΣΕΙΣ ΗΠΑΤΟΣ</vt:lpstr>
      <vt:lpstr>Ήπαρ</vt:lpstr>
      <vt:lpstr>Χειρουργικές παθήσεις Ήπατος</vt:lpstr>
      <vt:lpstr>Κακώσεις ήπατος</vt:lpstr>
      <vt:lpstr>Αποστήματα</vt:lpstr>
      <vt:lpstr>Όγκοι ήπατος</vt:lpstr>
      <vt:lpstr>Καλοήθεις</vt:lpstr>
      <vt:lpstr>Αιμαγγείωμα ήπατος</vt:lpstr>
      <vt:lpstr>Αιμαγγείωμα ήπατος-κλινική εικόνα</vt:lpstr>
      <vt:lpstr>Αιμαγγείωμα ήπατος- διάγνωση</vt:lpstr>
      <vt:lpstr>Αιμαγγείωμα ήπατος- αντιμετώπιση</vt:lpstr>
      <vt:lpstr>Αιμαγγείωμα ήπατος</vt:lpstr>
      <vt:lpstr>Εστιακή οζώδης υπερπλασία</vt:lpstr>
      <vt:lpstr>Εστιακή οζώδης υπερπλασία- Διάγνωση</vt:lpstr>
      <vt:lpstr>Εστιακή οζώδης υπερπλασία- Διάγνωση</vt:lpstr>
      <vt:lpstr>Εστιακή οζώδης υπερπλασία- αντιμετώπιση</vt:lpstr>
      <vt:lpstr>               Εστιακή οζώδης υπερπλασία</vt:lpstr>
      <vt:lpstr>Αδένωμα ήπατος</vt:lpstr>
      <vt:lpstr>Αδένωμα ήπατος</vt:lpstr>
      <vt:lpstr>Αδένωμα ήπατος-αντιμετώπιση</vt:lpstr>
      <vt:lpstr>                         Αδένωμα ήπατος</vt:lpstr>
      <vt:lpstr>Κυστική νόσος ήπατος</vt:lpstr>
      <vt:lpstr>                    Κυστικοί όγκοι ήπατος</vt:lpstr>
      <vt:lpstr>Εχινόκοκκος κύστη (E. Granulosous)</vt:lpstr>
      <vt:lpstr>Εχινόκοκκος κύστη (E. Granulosous)</vt:lpstr>
      <vt:lpstr>Εχινόκοκκος κύστη (E. Granulosous)</vt:lpstr>
      <vt:lpstr>Παρουσίαση του PowerPoint</vt:lpstr>
      <vt:lpstr>Παρουσίαση του PowerPoint</vt:lpstr>
      <vt:lpstr>Κυσταδένωμα/κυσταδενοκαρκίνωμα</vt:lpstr>
      <vt:lpstr>Πολυκυστικό ήπαρ</vt:lpstr>
      <vt:lpstr>Πολυκυστικό ήπαρ</vt:lpstr>
      <vt:lpstr>Ταξινόμηση πρωτοπαθών όγκων ήπατος WHO (2010): ιστολογική προέλευση</vt:lpstr>
      <vt:lpstr>Ταξινόμηση πρωτοπαθών όγκων ήπατος WHO (2010): ιστολογική προέλευση</vt:lpstr>
      <vt:lpstr>Ταξινόμηση πρωτοπαθών όγκων ήπατος WHO (2010): ιστολογική προέλευση</vt:lpstr>
      <vt:lpstr>Ηπατοκυτταρικό Καρκίνωμα</vt:lpstr>
      <vt:lpstr>ΗΚΚ</vt:lpstr>
      <vt:lpstr>ΗΚΚ</vt:lpstr>
      <vt:lpstr>ΗΚΚ – Προδιαθεσικοί Παράγοντες</vt:lpstr>
      <vt:lpstr>ΗΚΚ – Θεραπεία</vt:lpstr>
      <vt:lpstr>ΗΚΚ – Επιβίωση</vt:lpstr>
      <vt:lpstr>Ενδοηπατικό Χολαγγειοκαρκίνωμα</vt:lpstr>
      <vt:lpstr>Ενδοηπατικό Χολαγγειοκαρκίνωμα</vt:lpstr>
      <vt:lpstr>Μεταστατικός καρκίνοςήπατος</vt:lpstr>
      <vt:lpstr>Ηπατικές Μεταστάσεις Παχέος Εντέρου</vt:lpstr>
      <vt:lpstr>Ηπατικές Μεταστάσεις Παχέος Εντέρου</vt:lpstr>
      <vt:lpstr>Ηπατικές Μεταστάσεις Παχέος Εντέρου</vt:lpstr>
      <vt:lpstr>Ηπατικές Μεταστάσεις Παχέος Εντέρου</vt:lpstr>
      <vt:lpstr>Ηπατικές Μεταστάσεις Παχέος Εντέρου</vt:lpstr>
      <vt:lpstr>Ηπατικές Μεταστάσεις Παχέος Εντέρου-PET</vt:lpstr>
      <vt:lpstr>Ορισμός </vt:lpstr>
      <vt:lpstr>Παρουσίαση του PowerPoint</vt:lpstr>
      <vt:lpstr>Παρουσίαση του PowerPoint</vt:lpstr>
      <vt:lpstr>Ασκίτης</vt:lpstr>
      <vt:lpstr>Πυλαία υπέρταση</vt:lpstr>
      <vt:lpstr>Κιρσοί Οισοφάγου</vt:lpstr>
      <vt:lpstr>Ιστορική αναδρομή</vt:lpstr>
      <vt:lpstr>Ηπατεκτομές</vt:lpstr>
      <vt:lpstr>Ανατομία ήπατος</vt:lpstr>
      <vt:lpstr>Ανατομία ήπατος</vt:lpstr>
      <vt:lpstr>Ανατομία </vt:lpstr>
      <vt:lpstr>Ανατομία (Couinaud) </vt:lpstr>
      <vt:lpstr>Ονοματολογία κατά Brisbane</vt:lpstr>
      <vt:lpstr>Στόχοι ηπατεκτομής</vt:lpstr>
      <vt:lpstr>Όρια εκτομής</vt:lpstr>
      <vt:lpstr>Εκτομή με ελάχιστη αιμορραγία</vt:lpstr>
      <vt:lpstr>Εξασφάλιση επαρκούς λειτουργικού ηπατικού παρεγχύματος </vt:lpstr>
      <vt:lpstr>Αξιολόγηση λειτουργικού ηπατικού παρεγχύματος</vt:lpstr>
      <vt:lpstr>Τεχνικές διατομής</vt:lpstr>
      <vt:lpstr>Επιπλοκές ηπατεκτομών</vt:lpstr>
      <vt:lpstr>ΣΥΜΠΕΡΑΣΜΑ</vt:lpstr>
      <vt:lpstr>Παρουσίαση του PowerPoint</vt:lpstr>
    </vt:vector>
  </TitlesOfParts>
  <Company>Hippocration GHA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Σημειολογία Ηπατικών Νοσημάτων</dc:title>
  <dc:creator>Spyridon Smparounis</dc:creator>
  <cp:lastModifiedBy>Μανταλενάκη Φιόρα</cp:lastModifiedBy>
  <cp:revision>106</cp:revision>
  <dcterms:created xsi:type="dcterms:W3CDTF">2013-11-11T20:57:58Z</dcterms:created>
  <dcterms:modified xsi:type="dcterms:W3CDTF">2023-04-06T07:05:09Z</dcterms:modified>
</cp:coreProperties>
</file>