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308" r:id="rId5"/>
    <p:sldId id="261" r:id="rId6"/>
    <p:sldId id="264" r:id="rId7"/>
    <p:sldId id="265" r:id="rId8"/>
    <p:sldId id="263" r:id="rId9"/>
    <p:sldId id="262" r:id="rId10"/>
    <p:sldId id="283" r:id="rId11"/>
    <p:sldId id="284" r:id="rId12"/>
    <p:sldId id="285" r:id="rId13"/>
    <p:sldId id="286" r:id="rId14"/>
    <p:sldId id="287" r:id="rId15"/>
    <p:sldId id="288" r:id="rId16"/>
    <p:sldId id="309" r:id="rId17"/>
    <p:sldId id="289" r:id="rId18"/>
    <p:sldId id="29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7" r:id="rId28"/>
    <p:sldId id="269" r:id="rId29"/>
    <p:sldId id="268" r:id="rId30"/>
    <p:sldId id="270" r:id="rId31"/>
    <p:sldId id="272" r:id="rId32"/>
    <p:sldId id="273" r:id="rId33"/>
    <p:sldId id="274" r:id="rId34"/>
    <p:sldId id="291" r:id="rId35"/>
    <p:sldId id="292" r:id="rId36"/>
    <p:sldId id="293" r:id="rId37"/>
    <p:sldId id="294" r:id="rId38"/>
    <p:sldId id="310" r:id="rId39"/>
    <p:sldId id="295" r:id="rId40"/>
    <p:sldId id="296" r:id="rId41"/>
    <p:sldId id="299" r:id="rId42"/>
    <p:sldId id="304" r:id="rId43"/>
    <p:sldId id="301" r:id="rId44"/>
    <p:sldId id="300" r:id="rId45"/>
    <p:sldId id="302" r:id="rId46"/>
    <p:sldId id="303" r:id="rId47"/>
    <p:sldId id="323" r:id="rId48"/>
    <p:sldId id="324" r:id="rId49"/>
    <p:sldId id="325" r:id="rId50"/>
    <p:sldId id="326" r:id="rId51"/>
    <p:sldId id="297" r:id="rId52"/>
    <p:sldId id="328" r:id="rId53"/>
    <p:sldId id="329" r:id="rId54"/>
    <p:sldId id="333" r:id="rId55"/>
    <p:sldId id="332" r:id="rId56"/>
    <p:sldId id="331" r:id="rId57"/>
    <p:sldId id="337" r:id="rId58"/>
    <p:sldId id="338" r:id="rId59"/>
    <p:sldId id="339" r:id="rId60"/>
    <p:sldId id="305" r:id="rId61"/>
    <p:sldId id="340" r:id="rId62"/>
    <p:sldId id="336" r:id="rId63"/>
    <p:sldId id="335" r:id="rId64"/>
    <p:sldId id="334" r:id="rId65"/>
    <p:sldId id="330" r:id="rId66"/>
    <p:sldId id="306" r:id="rId67"/>
    <p:sldId id="298" r:id="rId68"/>
    <p:sldId id="319" r:id="rId69"/>
    <p:sldId id="321" r:id="rId70"/>
    <p:sldId id="322" r:id="rId71"/>
    <p:sldId id="307" r:id="rId7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EDC-6811-4B4B-9CB3-F9FA51D04657}" type="datetimeFigureOut">
              <a:rPr lang="el-GR" smtClean="0"/>
              <a:pPr/>
              <a:t>4/6/2021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7281-8FCC-4542-97B4-A2FBACBEAB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1143000"/>
          </a:xfrm>
        </p:spPr>
        <p:txBody>
          <a:bodyPr/>
          <a:lstStyle/>
          <a:p>
            <a:r>
              <a:rPr lang="el-GR" dirty="0"/>
              <a:t>Κλινική Εξέταση Θώρακα - Κοιλίας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4429132"/>
            <a:ext cx="8229600" cy="1185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000" dirty="0"/>
              <a:t>Αλέξανδρος Κ. </a:t>
            </a:r>
            <a:r>
              <a:rPr lang="el-GR" sz="2000" dirty="0" err="1"/>
              <a:t>Χαραλαμπόπουλος</a:t>
            </a:r>
            <a:endParaRPr lang="el-GR" sz="2000" dirty="0"/>
          </a:p>
          <a:p>
            <a:pPr algn="ctr">
              <a:buNone/>
            </a:pPr>
            <a:r>
              <a:rPr lang="el-GR" sz="2000" dirty="0"/>
              <a:t>Αναπληρωτής Καθηγητής Χειρουργικής Πανεπιστημίου Αθηνών</a:t>
            </a:r>
          </a:p>
          <a:p>
            <a:pPr algn="ctr">
              <a:buNone/>
            </a:pPr>
            <a:r>
              <a:rPr lang="el-GR" sz="2000" dirty="0">
                <a:solidFill>
                  <a:srgbClr val="000000"/>
                </a:solidFill>
              </a:rPr>
              <a:t>Α΄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l-GR" sz="2000" dirty="0">
                <a:solidFill>
                  <a:srgbClr val="000000"/>
                </a:solidFill>
              </a:rPr>
              <a:t>Χειρουργική Κλινική, Λαϊκό Νοσοκομείο</a:t>
            </a:r>
          </a:p>
          <a:p>
            <a:pPr algn="ctr">
              <a:buNone/>
            </a:pPr>
            <a:endParaRPr lang="el-GR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Επιπολής</a:t>
            </a:r>
            <a:r>
              <a:rPr lang="el-GR" dirty="0"/>
              <a:t> Άλγη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Οφείλονται σε</a:t>
            </a:r>
            <a:r>
              <a:rPr lang="en-US" dirty="0"/>
              <a:t>:</a:t>
            </a:r>
            <a:endParaRPr lang="el-GR" dirty="0"/>
          </a:p>
          <a:p>
            <a:endParaRPr lang="en-US" dirty="0"/>
          </a:p>
          <a:p>
            <a:pPr lvl="1"/>
            <a:r>
              <a:rPr lang="el-GR" dirty="0"/>
              <a:t>Φλεγμονές</a:t>
            </a:r>
          </a:p>
          <a:p>
            <a:pPr lvl="1"/>
            <a:r>
              <a:rPr lang="el-GR" dirty="0"/>
              <a:t>Νεοπλάσματα </a:t>
            </a:r>
          </a:p>
          <a:p>
            <a:pPr lvl="1"/>
            <a:r>
              <a:rPr lang="el-GR" dirty="0"/>
              <a:t>Κακώσεις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4714876" y="2857496"/>
            <a:ext cx="471487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Δέρματος </a:t>
            </a:r>
          </a:p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&amp; Υποδόριου</a:t>
            </a:r>
          </a:p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Ιστού</a:t>
            </a:r>
          </a:p>
        </p:txBody>
      </p:sp>
      <p:sp>
        <p:nvSpPr>
          <p:cNvPr id="5" name="4 - Δεξιό άγκιστρο"/>
          <p:cNvSpPr/>
          <p:nvPr/>
        </p:nvSpPr>
        <p:spPr>
          <a:xfrm>
            <a:off x="4786314" y="2928934"/>
            <a:ext cx="500066" cy="1357322"/>
          </a:xfrm>
          <a:prstGeom prst="rightBrace">
            <a:avLst>
              <a:gd name="adj1" fmla="val 8333"/>
              <a:gd name="adj2" fmla="val 49009"/>
            </a:avLst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dirty="0"/>
              <a:t>Θωρακικό άλγος (πλευριτικό) που επιτείνεται κατά τις αναπνευστικές κινήσεις</a:t>
            </a:r>
          </a:p>
        </p:txBody>
      </p:sp>
      <p:sp>
        <p:nvSpPr>
          <p:cNvPr id="4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el-GR" dirty="0"/>
              <a:t>Οφείλεται σε</a:t>
            </a:r>
            <a:r>
              <a:rPr lang="en-US" dirty="0"/>
              <a:t>:</a:t>
            </a:r>
            <a:endParaRPr lang="el-GR" dirty="0"/>
          </a:p>
          <a:p>
            <a:endParaRPr lang="en-US" dirty="0"/>
          </a:p>
          <a:p>
            <a:pPr lvl="1"/>
            <a:r>
              <a:rPr lang="el-GR" dirty="0"/>
              <a:t>Φλεγμονές</a:t>
            </a:r>
          </a:p>
          <a:p>
            <a:pPr lvl="1"/>
            <a:r>
              <a:rPr lang="el-GR" dirty="0"/>
              <a:t>Νεοπλάσματα </a:t>
            </a:r>
          </a:p>
          <a:p>
            <a:pPr lvl="1"/>
            <a:r>
              <a:rPr lang="el-GR" dirty="0"/>
              <a:t>Κακώσεις </a:t>
            </a:r>
          </a:p>
          <a:p>
            <a:pPr lvl="1"/>
            <a:r>
              <a:rPr lang="el-GR" dirty="0"/>
              <a:t>Λοιπές παθήσεις</a:t>
            </a:r>
          </a:p>
        </p:txBody>
      </p:sp>
      <p:sp>
        <p:nvSpPr>
          <p:cNvPr id="5" name="4 - Δεξιό άγκιστρο"/>
          <p:cNvSpPr/>
          <p:nvPr/>
        </p:nvSpPr>
        <p:spPr>
          <a:xfrm>
            <a:off x="4286248" y="3000372"/>
            <a:ext cx="500066" cy="1714512"/>
          </a:xfrm>
          <a:prstGeom prst="rightBrace">
            <a:avLst>
              <a:gd name="adj1" fmla="val 8333"/>
              <a:gd name="adj2" fmla="val 49009"/>
            </a:avLst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857620" y="2786058"/>
            <a:ext cx="528638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Μυών, νεύρων, </a:t>
            </a:r>
          </a:p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πλευρών, </a:t>
            </a:r>
          </a:p>
          <a:p>
            <a:pPr marL="1600200" lvl="3" indent="-228600">
              <a:spcBef>
                <a:spcPct val="20000"/>
              </a:spcBef>
            </a:pPr>
            <a:r>
              <a:rPr lang="el-GR" sz="2800" dirty="0">
                <a:solidFill>
                  <a:prstClr val="black"/>
                </a:solidFill>
              </a:rPr>
              <a:t>τοιχωματικού υπεζωκότα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Οπισθοστερνικά &amp; Προκάρδια Άλγη</a:t>
            </a:r>
            <a:br>
              <a:rPr lang="el-GR" dirty="0"/>
            </a:br>
            <a:r>
              <a:rPr lang="el-GR" dirty="0"/>
              <a:t>(εν τω βάθει άλγη)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el-GR" dirty="0"/>
              <a:t>Εκλαμβάνονται ότι προέρχονται από την καρδιά</a:t>
            </a:r>
          </a:p>
          <a:p>
            <a:r>
              <a:rPr lang="el-GR" dirty="0"/>
              <a:t>Όλα τα όργανα του </a:t>
            </a:r>
            <a:r>
              <a:rPr lang="el-GR" i="1" u="sng" dirty="0"/>
              <a:t>μεσοθωρακίου</a:t>
            </a:r>
            <a:r>
              <a:rPr lang="el-GR" dirty="0"/>
              <a:t> (οισοφάγος, αορτή, πνευμονική αρτηρία, κλπ), αλλά και </a:t>
            </a:r>
            <a:r>
              <a:rPr lang="el-GR" i="1" u="sng" dirty="0"/>
              <a:t>κοιλίας</a:t>
            </a:r>
            <a:r>
              <a:rPr lang="el-GR" dirty="0"/>
              <a:t> (χοληδόχος κύστη, πάγκρεας, στόμαχος, δωδεκαδάκτυλο) και το </a:t>
            </a:r>
            <a:r>
              <a:rPr lang="el-GR" i="1" u="sng" dirty="0"/>
              <a:t>διάφραγμα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9766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Στηθάγχη</a:t>
            </a:r>
          </a:p>
          <a:p>
            <a:r>
              <a:rPr lang="el-GR" b="1" dirty="0"/>
              <a:t>Έμφραγμα μυοκαρδίου</a:t>
            </a:r>
          </a:p>
          <a:p>
            <a:endParaRPr lang="el-GR" dirty="0"/>
          </a:p>
          <a:p>
            <a:r>
              <a:rPr lang="el-GR" dirty="0"/>
              <a:t>Πνευμονική εμβολή</a:t>
            </a:r>
          </a:p>
          <a:p>
            <a:r>
              <a:rPr lang="el-GR" dirty="0"/>
              <a:t>Περικαρδίτιδα</a:t>
            </a:r>
          </a:p>
          <a:p>
            <a:r>
              <a:rPr lang="el-GR" dirty="0"/>
              <a:t>Διαχωρισμός αορτής</a:t>
            </a:r>
          </a:p>
          <a:p>
            <a:r>
              <a:rPr lang="el-GR" dirty="0"/>
              <a:t>Αχαλασία, οισοφαγίτιδα, καρκίνος οισοφάγου, ξένα σώματα</a:t>
            </a:r>
          </a:p>
          <a:p>
            <a:r>
              <a:rPr lang="el-GR" dirty="0"/>
              <a:t>Όγκοι μεσοθωρακίου</a:t>
            </a:r>
          </a:p>
          <a:p>
            <a:r>
              <a:rPr lang="el-GR" dirty="0"/>
              <a:t>Πνευμο</a:t>
            </a:r>
            <a:r>
              <a:rPr lang="en-GB" dirty="0"/>
              <a:t>/</a:t>
            </a:r>
            <a:r>
              <a:rPr lang="el-GR" dirty="0"/>
              <a:t>πυοπνευμο</a:t>
            </a:r>
            <a:r>
              <a:rPr lang="en-GB" dirty="0"/>
              <a:t>-</a:t>
            </a:r>
            <a:r>
              <a:rPr lang="el-GR" dirty="0"/>
              <a:t>θώρακας</a:t>
            </a:r>
          </a:p>
          <a:p>
            <a:r>
              <a:rPr lang="el-GR" dirty="0"/>
              <a:t>Χολοκυστίτιδα, διαφραγματικό απόστημα, πεπτικό έλκος, οξεία παγκρεατίτιδα, έμφραγμα σπληνός...</a:t>
            </a:r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0648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/>
              <a:t>Αίτια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Αντικειμενική Εξέταση</a:t>
            </a:r>
            <a:br>
              <a:rPr lang="el-GR" dirty="0"/>
            </a:br>
            <a:r>
              <a:rPr lang="el-GR" dirty="0"/>
              <a:t>Θωρακικού Τοιχώματος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352199"/>
            <a:ext cx="8229600" cy="3885114"/>
          </a:xfrm>
        </p:spPr>
        <p:txBody>
          <a:bodyPr/>
          <a:lstStyle/>
          <a:p>
            <a:r>
              <a:rPr lang="el-GR" dirty="0"/>
              <a:t>Κυρίως με </a:t>
            </a:r>
            <a:r>
              <a:rPr lang="el-GR" i="1" dirty="0"/>
              <a:t>επισκόπηση</a:t>
            </a:r>
          </a:p>
          <a:p>
            <a:r>
              <a:rPr lang="el-GR" dirty="0"/>
              <a:t>Κατά δεύτερο λόγο </a:t>
            </a:r>
            <a:r>
              <a:rPr lang="el-GR" i="1" dirty="0"/>
              <a:t>ψηλάφηση</a:t>
            </a:r>
          </a:p>
          <a:p>
            <a:endParaRPr lang="el-GR" i="1" dirty="0"/>
          </a:p>
          <a:p>
            <a:r>
              <a:rPr lang="el-GR" dirty="0"/>
              <a:t>Η επίκρουση &amp; ακρόαση ελάχιστα υποβοηθούν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Από όλες τις πλευρές</a:t>
            </a:r>
          </a:p>
          <a:p>
            <a:r>
              <a:rPr lang="el-GR" dirty="0"/>
              <a:t>Εξετάζεται το σχήμα, μέγεθος, συμμετρία, έκπτυξη κατά τις αναπνευστικές κινήσεις, κατάσταση δέρματος, φλεβών (θωρακικό ή θωρακοκοιλιακό επίφλεβο), κλπ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Σύνδρομο Άνω Κοίλης Φλέβας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04 at 8.09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4032448" cy="49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Ύπαρξη</a:t>
            </a:r>
            <a:r>
              <a:rPr lang="en-GB" dirty="0"/>
              <a:t>:</a:t>
            </a:r>
          </a:p>
          <a:p>
            <a:pPr lvl="1"/>
            <a:r>
              <a:rPr lang="el-GR" dirty="0"/>
              <a:t>ευαισθησίας, θερμοκρασία, κλυδασμού, διογκώσεων, κλπ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Συμμετρική ψηλάφηση με όλη την παλαμιαία επιφάνεια των χεριών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Παθήσεις Θωρακικού Τοιχώματος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l-GR" dirty="0"/>
              <a:t>Συγγενείς και επίκτητες ανωμαλίες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800" dirty="0"/>
              <a:t>- </a:t>
            </a:r>
            <a:r>
              <a:rPr lang="el-GR" sz="2800" dirty="0"/>
              <a:t>Θώρακας υποδηματοποιών, τροπιδοειδής, </a:t>
            </a:r>
            <a:r>
              <a:rPr lang="en-GB" sz="2800" dirty="0"/>
              <a:t>	</a:t>
            </a:r>
            <a:r>
              <a:rPr lang="el-GR" sz="2800" dirty="0"/>
              <a:t>εμφυσηματικός, δισχιδές στέρνο, κ.α.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/>
              <a:t>Φλεγμονές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	</a:t>
            </a:r>
            <a:r>
              <a:rPr lang="en-GB" sz="2800" dirty="0"/>
              <a:t>- </a:t>
            </a:r>
            <a:r>
              <a:rPr lang="el-GR" sz="2800" dirty="0"/>
              <a:t>Πυογόνες και Ειδικές (π.χ. ψυχρό απόστημα 	φυματίωσης)</a:t>
            </a:r>
          </a:p>
          <a:p>
            <a:pPr marL="514350" indent="-514350">
              <a:buFont typeface="+mj-lt"/>
              <a:buAutoNum type="alphaUcPeriod"/>
            </a:pPr>
            <a:r>
              <a:rPr lang="el-GR" dirty="0"/>
              <a:t>Διογκώσεις</a:t>
            </a:r>
          </a:p>
          <a:p>
            <a:pPr marL="0" indent="0">
              <a:buNone/>
            </a:pPr>
            <a:r>
              <a:rPr lang="el-GR" dirty="0"/>
              <a:t>	</a:t>
            </a:r>
            <a:r>
              <a:rPr lang="en-GB" dirty="0"/>
              <a:t>-</a:t>
            </a:r>
            <a:r>
              <a:rPr lang="el-GR" dirty="0"/>
              <a:t>Κυστικές, καλοήθεις, κακοήθεις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Β. Κλινική Εξέταση</a:t>
            </a:r>
            <a:br>
              <a:rPr lang="el-GR" dirty="0"/>
            </a:br>
            <a:r>
              <a:rPr lang="el-GR" dirty="0"/>
              <a:t>Αναπνευστικού Συστήματος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Ιστορικό</a:t>
            </a:r>
          </a:p>
          <a:p>
            <a:pPr lvl="1"/>
            <a:r>
              <a:rPr lang="el-GR" dirty="0"/>
              <a:t>Κληρονομικότητα</a:t>
            </a:r>
          </a:p>
          <a:p>
            <a:pPr lvl="1"/>
            <a:r>
              <a:rPr lang="el-GR" dirty="0"/>
              <a:t>Ατομικό αναμνηστικό</a:t>
            </a:r>
          </a:p>
          <a:p>
            <a:pPr lvl="1"/>
            <a:r>
              <a:rPr lang="el-GR" dirty="0"/>
              <a:t>Επάγγελμα</a:t>
            </a:r>
          </a:p>
          <a:p>
            <a:pPr lvl="1"/>
            <a:r>
              <a:rPr lang="el-GR" dirty="0"/>
              <a:t>Συνήθειες και τρόπος ζωής</a:t>
            </a:r>
          </a:p>
          <a:p>
            <a:pPr lvl="1"/>
            <a:r>
              <a:rPr lang="el-GR" dirty="0"/>
              <a:t>Συμπτωματολογία παρούσας νόσου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Κλινική Εξέταση Θώρακα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l-GR" dirty="0"/>
              <a:t>Βήχας</a:t>
            </a:r>
          </a:p>
          <a:p>
            <a:pPr marL="0" lvl="1" indent="0">
              <a:buNone/>
            </a:pPr>
            <a:r>
              <a:rPr lang="el-GR" dirty="0"/>
              <a:t>	</a:t>
            </a:r>
            <a:r>
              <a:rPr lang="en-GB" dirty="0"/>
              <a:t>- </a:t>
            </a:r>
            <a:r>
              <a:rPr lang="el-GR" dirty="0"/>
              <a:t>ξηρός ή παραγωγικός</a:t>
            </a:r>
          </a:p>
          <a:p>
            <a:pPr marL="0" lvl="1" indent="0">
              <a:buNone/>
            </a:pPr>
            <a:endParaRPr lang="el-GR" dirty="0"/>
          </a:p>
          <a:p>
            <a:r>
              <a:rPr lang="el-GR" dirty="0"/>
              <a:t>Απόχρεμψη</a:t>
            </a:r>
            <a:endParaRPr lang="en-GB" dirty="0"/>
          </a:p>
          <a:p>
            <a:pPr lvl="1"/>
            <a:r>
              <a:rPr lang="el-GR" dirty="0"/>
              <a:t>Βλεννώδης</a:t>
            </a:r>
          </a:p>
          <a:p>
            <a:pPr lvl="1"/>
            <a:r>
              <a:rPr lang="el-GR" dirty="0"/>
              <a:t>Πυώδης</a:t>
            </a:r>
          </a:p>
          <a:p>
            <a:pPr lvl="1"/>
            <a:r>
              <a:rPr lang="el-GR" dirty="0"/>
              <a:t>Βλεννοπυώδης</a:t>
            </a:r>
          </a:p>
          <a:p>
            <a:pPr lvl="1"/>
            <a:r>
              <a:rPr lang="el-GR" dirty="0"/>
              <a:t>Αφρώδης</a:t>
            </a:r>
          </a:p>
          <a:p>
            <a:pPr lvl="1"/>
            <a:r>
              <a:rPr lang="el-GR" dirty="0"/>
              <a:t>Υδατώδης (σαν από βράχο)</a:t>
            </a:r>
          </a:p>
          <a:p>
            <a:pPr lvl="1"/>
            <a:endParaRPr lang="el-GR" dirty="0"/>
          </a:p>
          <a:p>
            <a:r>
              <a:rPr lang="el-GR" dirty="0"/>
              <a:t> Αιμόπτυση</a:t>
            </a:r>
          </a:p>
          <a:p>
            <a:endParaRPr lang="el-GR" dirty="0"/>
          </a:p>
          <a:p>
            <a:r>
              <a:rPr lang="el-GR" dirty="0"/>
              <a:t> Κυάνωση και δύσπνοια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pPr marL="457200" lvl="1" indent="0"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Αντικειμενική Εξέταση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03648" y="278092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Επισκόπηση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Ψηλάφηση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Επίκρουση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Ακρόαση</a:t>
            </a:r>
          </a:p>
        </p:txBody>
      </p:sp>
      <p:sp>
        <p:nvSpPr>
          <p:cNvPr id="4" name="Down Arrow 3"/>
          <p:cNvSpPr/>
          <p:nvPr/>
        </p:nvSpPr>
        <p:spPr>
          <a:xfrm>
            <a:off x="107504" y="2636912"/>
            <a:ext cx="936104" cy="2520280"/>
          </a:xfrm>
          <a:prstGeom prst="downArrow">
            <a:avLst>
              <a:gd name="adj1" fmla="val 17740"/>
              <a:gd name="adj2" fmla="val 42679"/>
            </a:avLst>
          </a:prstGeom>
          <a:noFill/>
          <a:ln w="76200" cap="rnd" cmpd="sng">
            <a:solidFill>
              <a:schemeClr val="accent6"/>
            </a:solidFill>
            <a:prstDash val="sysDash"/>
          </a:ln>
          <a:effectLst>
            <a:outerShdw blurRad="40000" dist="23000" dir="5400000" rotWithShape="0">
              <a:schemeClr val="accent6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Γενική εμφάνιση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Δάκτυλα</a:t>
            </a:r>
            <a:r>
              <a:rPr lang="en-GB" dirty="0">
                <a:latin typeface="+mj-lt"/>
              </a:rPr>
              <a:t>/</a:t>
            </a:r>
            <a:r>
              <a:rPr lang="el-GR" dirty="0">
                <a:latin typeface="+mj-lt"/>
              </a:rPr>
              <a:t>Χέρια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 Πρόσωπο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dirty="0">
              <a:solidFill>
                <a:srgbClr val="F79646"/>
              </a:solidFill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Τράχηλο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dirty="0">
              <a:solidFill>
                <a:srgbClr val="F79646"/>
              </a:solidFill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 Θώρακα</a:t>
            </a:r>
            <a:endParaRPr lang="el-GR" dirty="0"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Τυπικά Ευρήματα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Κυάνωση</a:t>
            </a:r>
          </a:p>
          <a:p>
            <a:r>
              <a:rPr lang="el-GR" dirty="0"/>
              <a:t>Διαταραχές της αναπνοής</a:t>
            </a:r>
          </a:p>
          <a:p>
            <a:r>
              <a:rPr lang="el-GR" dirty="0"/>
              <a:t>Πληκτροδακτυλία</a:t>
            </a:r>
          </a:p>
        </p:txBody>
      </p:sp>
      <p:pic>
        <p:nvPicPr>
          <p:cNvPr id="4" name="Picture 3" descr="Screen Shot 2019-02-04 at 9.0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78" y="1628800"/>
            <a:ext cx="4364722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/>
              <a:t>Σκοπός</a:t>
            </a:r>
          </a:p>
          <a:p>
            <a:r>
              <a:rPr lang="el-GR" dirty="0"/>
              <a:t>Έλεγχος έκπτυξης θωρακικού τοιχώματος και υποκείμενου πνεύμονα</a:t>
            </a:r>
          </a:p>
          <a:p>
            <a:r>
              <a:rPr lang="el-GR" dirty="0"/>
              <a:t>Αναζήτηση φυσιολογικών και παθολογικών δονήσεων</a:t>
            </a:r>
          </a:p>
          <a:p>
            <a:r>
              <a:rPr lang="el-GR" dirty="0"/>
              <a:t>Ψηλάφηση τραχηλικών και μασχαλιαίων λεμφαδένων !!!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Έκπτυξη Θώρακος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el-GR" dirty="0"/>
              <a:t>Κατάγματα πλευρών</a:t>
            </a:r>
          </a:p>
          <a:p>
            <a:r>
              <a:rPr lang="el-GR" dirty="0"/>
              <a:t>Συμφύσεις</a:t>
            </a:r>
          </a:p>
          <a:p>
            <a:r>
              <a:rPr lang="el-GR" dirty="0"/>
              <a:t>Πνευμονία</a:t>
            </a:r>
          </a:p>
          <a:p>
            <a:r>
              <a:rPr lang="el-GR" dirty="0"/>
              <a:t>Υπεζωκοτική συλλογή</a:t>
            </a:r>
          </a:p>
          <a:p>
            <a:r>
              <a:rPr lang="el-GR" dirty="0"/>
              <a:t>Πνευμοθώρακας</a:t>
            </a:r>
          </a:p>
          <a:p>
            <a:r>
              <a:rPr lang="el-GR" dirty="0"/>
              <a:t>Ατελεκτασία</a:t>
            </a:r>
          </a:p>
          <a:p>
            <a:endParaRPr lang="el-GR" dirty="0"/>
          </a:p>
        </p:txBody>
      </p:sp>
      <p:pic>
        <p:nvPicPr>
          <p:cNvPr id="4" name="Picture 3" descr="Screen Shot 2019-02-04 at 9.1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66756"/>
            <a:ext cx="4139952" cy="30565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Δονήσεις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Φωνητικές</a:t>
            </a:r>
          </a:p>
          <a:p>
            <a:pPr lvl="1"/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 σε παρεμβολή συμπαγούς μάζας</a:t>
            </a:r>
          </a:p>
          <a:p>
            <a:pPr lvl="1"/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 σε παρεμβολή υγρού ή κενού</a:t>
            </a:r>
            <a:endParaRPr lang="el-GR" dirty="0"/>
          </a:p>
          <a:p>
            <a:r>
              <a:rPr lang="el-GR" dirty="0"/>
              <a:t>Τριβής</a:t>
            </a:r>
          </a:p>
          <a:p>
            <a:pPr lvl="1"/>
            <a:r>
              <a:rPr lang="el-GR" dirty="0"/>
              <a:t>Σε φλεγμονή υπεζωκότα (αντιληπτές και στις 2 φάσεις της αναπνοής)</a:t>
            </a:r>
          </a:p>
          <a:p>
            <a:r>
              <a:rPr lang="el-GR" dirty="0"/>
              <a:t>Βρογχικές</a:t>
            </a:r>
          </a:p>
          <a:p>
            <a:pPr lvl="1"/>
            <a:r>
              <a:rPr lang="el-GR" dirty="0"/>
              <a:t>Λόγω των δονήσεων των εκκρίσεων μέσα σε βρόγχο ή τραχεία που έχει φλέγμονή </a:t>
            </a:r>
          </a:p>
          <a:p>
            <a:r>
              <a:rPr lang="el-GR" dirty="0"/>
              <a:t>Βήχα</a:t>
            </a:r>
          </a:p>
          <a:p>
            <a:pPr lvl="1"/>
            <a:r>
              <a:rPr lang="el-GR" dirty="0"/>
              <a:t>Ίδια αξία με τις φωνητικές (σε παιδιά, κωφάλαλους)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/>
              <a:t>Επίκρουση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Άμεση (πχ για κορυφή πνεύμονα μέσω κλείδας)</a:t>
            </a:r>
          </a:p>
          <a:p>
            <a:r>
              <a:rPr lang="el-GR" dirty="0"/>
              <a:t>Έμμεση (χρησιμοποιείται σήμερα)</a:t>
            </a:r>
          </a:p>
          <a:p>
            <a:endParaRPr lang="el-GR" dirty="0"/>
          </a:p>
          <a:p>
            <a:r>
              <a:rPr lang="el-GR" dirty="0"/>
              <a:t>Συμμετρικά από κορυφές προς βάσεις</a:t>
            </a:r>
          </a:p>
          <a:p>
            <a:endParaRPr lang="el-GR" dirty="0"/>
          </a:p>
          <a:p>
            <a:r>
              <a:rPr lang="el-GR" dirty="0"/>
              <a:t>Ήχοι</a:t>
            </a:r>
            <a:r>
              <a:rPr lang="en-GB" dirty="0"/>
              <a:t>:</a:t>
            </a:r>
          </a:p>
          <a:p>
            <a:pPr lvl="1"/>
            <a:r>
              <a:rPr lang="el-GR" dirty="0"/>
              <a:t>Σαφής πνευμονικός</a:t>
            </a:r>
          </a:p>
          <a:p>
            <a:pPr lvl="1"/>
            <a:r>
              <a:rPr lang="el-GR" dirty="0"/>
              <a:t>Τυμπανικός (τραχεία, μεγάλοι βρόγχοι, χώρος του </a:t>
            </a:r>
            <a:r>
              <a:rPr lang="en-GB" dirty="0" err="1"/>
              <a:t>Traube</a:t>
            </a:r>
            <a:r>
              <a:rPr lang="en-GB" dirty="0"/>
              <a:t>, </a:t>
            </a:r>
            <a:r>
              <a:rPr lang="el-GR" dirty="0"/>
              <a:t>πνευμοθώρακας)</a:t>
            </a:r>
          </a:p>
          <a:p>
            <a:pPr lvl="1"/>
            <a:r>
              <a:rPr lang="el-GR" dirty="0"/>
              <a:t>Αμβλύς (καρδιά, ήπαρ, πύκνωση)</a:t>
            </a:r>
          </a:p>
          <a:p>
            <a:pPr lvl="1"/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</a:t>
            </a:r>
            <a:r>
              <a:rPr lang="el-GR" dirty="0"/>
              <a:t>ώρος του </a:t>
            </a:r>
            <a:r>
              <a:rPr lang="en-GB" dirty="0" err="1"/>
              <a:t>Traube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4 at 10.5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12776"/>
            <a:ext cx="3979788" cy="507383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Ακρόαση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Συμμετρικά από κορυφές προς βάσεις</a:t>
            </a:r>
          </a:p>
          <a:p>
            <a:r>
              <a:rPr lang="en-GB" dirty="0"/>
              <a:t>+ </a:t>
            </a:r>
            <a:r>
              <a:rPr lang="el-GR" dirty="0"/>
              <a:t>μασχαλιαίες κοιλότητες</a:t>
            </a:r>
          </a:p>
          <a:p>
            <a:endParaRPr lang="el-GR" dirty="0"/>
          </a:p>
          <a:p>
            <a:r>
              <a:rPr lang="el-G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l-GR" dirty="0">
                <a:sym typeface="Wingdings"/>
              </a:rPr>
              <a:t> αναπνευστικού </a:t>
            </a:r>
            <a:r>
              <a:rPr lang="el-GR" dirty="0">
                <a:latin typeface="+mj-lt"/>
                <a:sym typeface="Wingdings"/>
              </a:rPr>
              <a:t>ψιθυρίσματος σε</a:t>
            </a:r>
            <a:r>
              <a:rPr lang="en-GB" dirty="0">
                <a:latin typeface="+mj-lt"/>
                <a:sym typeface="Wingdings"/>
              </a:rPr>
              <a:t> </a:t>
            </a:r>
            <a:r>
              <a:rPr lang="el-GR" dirty="0">
                <a:latin typeface="+mj-lt"/>
                <a:sym typeface="Wingdings"/>
              </a:rPr>
              <a:t>κάθε κατάσταση που οδηγεί σε </a:t>
            </a: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 έκπτυξη θώρακος</a:t>
            </a:r>
          </a:p>
          <a:p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 εντάσεως </a:t>
            </a:r>
            <a:r>
              <a:rPr lang="el-GR" dirty="0">
                <a:latin typeface="+mj-lt"/>
                <a:sym typeface="Wingdings"/>
              </a:rPr>
              <a:t>αναπνευστικού ψιθυρίσματος σε</a:t>
            </a:r>
            <a:r>
              <a:rPr lang="en-GB" dirty="0">
                <a:latin typeface="+mj-lt"/>
                <a:sym typeface="Wingdings"/>
              </a:rPr>
              <a:t> </a:t>
            </a:r>
            <a:r>
              <a:rPr lang="el-GR" dirty="0">
                <a:latin typeface="+mj-lt"/>
                <a:sym typeface="Wingdings"/>
              </a:rPr>
              <a:t>παιδιά </a:t>
            </a:r>
            <a:r>
              <a:rPr lang="el-GR" dirty="0">
                <a:sym typeface="Wingdings"/>
              </a:rPr>
              <a:t>και αθλητές</a:t>
            </a:r>
            <a:endParaRPr lang="el-GR" dirty="0">
              <a:latin typeface="+mj-lt"/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Θωρακική Κοιλότητα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114684"/>
          </a:xfrm>
        </p:spPr>
        <p:txBody>
          <a:bodyPr/>
          <a:lstStyle/>
          <a:p>
            <a:r>
              <a:rPr lang="el-GR" dirty="0" err="1"/>
              <a:t>Μεσοθωράκιο</a:t>
            </a:r>
            <a:endParaRPr lang="el-GR" dirty="0"/>
          </a:p>
          <a:p>
            <a:endParaRPr lang="el-GR" dirty="0"/>
          </a:p>
          <a:p>
            <a:r>
              <a:rPr lang="el-GR" dirty="0"/>
              <a:t>Κοιλότητες του υπεζωκότα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Κλινική Εξέταση Κοιλίας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Τοπογραφική Ανατομία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4 at 11.28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89027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Ιστορικό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Οικογενειακό</a:t>
            </a:r>
          </a:p>
          <a:p>
            <a:r>
              <a:rPr lang="el-GR" dirty="0"/>
              <a:t>Ατομικό</a:t>
            </a:r>
          </a:p>
          <a:p>
            <a:pPr lvl="1"/>
            <a:r>
              <a:rPr lang="el-GR" dirty="0"/>
              <a:t>Επεμβάσεις</a:t>
            </a:r>
          </a:p>
          <a:p>
            <a:pPr lvl="1"/>
            <a:r>
              <a:rPr lang="el-GR" dirty="0"/>
              <a:t>Κακώσεις</a:t>
            </a:r>
          </a:p>
          <a:p>
            <a:r>
              <a:rPr lang="el-GR" b="1" i="1" dirty="0"/>
              <a:t>Παρούσα Νόσος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Κοιλιακό άλγος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Έμετοι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Αιματέμεση και μέλαινα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Ερυγές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Αναγωγές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Λόξυγκας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Αίσθημα επιγαστρικού και οπισθοστερνικού καύσου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Αίσθημα πληρώσεως στομάχου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Βορβορυγμοί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Δυσκοιλιότητα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Διάρροια</a:t>
            </a:r>
          </a:p>
          <a:p>
            <a:pPr marL="514350" indent="-514350">
              <a:buFont typeface="Wingdings" charset="2"/>
              <a:buAutoNum type="arabicPlain"/>
            </a:pPr>
            <a:r>
              <a:rPr lang="el-GR" dirty="0"/>
              <a:t>Τεινεσμός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Κοιλιακό άλγος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56792"/>
            <a:ext cx="4546848" cy="530120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3100" b="1" dirty="0"/>
              <a:t>Σπλαχνικός πόνος</a:t>
            </a:r>
          </a:p>
          <a:p>
            <a:pPr marL="514350" indent="-514350">
              <a:buFont typeface="+mj-lt"/>
              <a:buAutoNum type="arabicPeriod"/>
            </a:pPr>
            <a:endParaRPr lang="el-GR" sz="3100" dirty="0"/>
          </a:p>
          <a:p>
            <a:pPr marL="857250" lvl="1" indent="-457200">
              <a:buFontTx/>
              <a:buChar char="-"/>
            </a:pPr>
            <a:r>
              <a:rPr lang="el-GR" sz="3100" dirty="0"/>
              <a:t>Μετά από έντονες συσπάσεις, διατάσεις ή έλξεις σπλάχνων ή συνδέσμων τους και από χημικούς ερεθισμούς</a:t>
            </a:r>
          </a:p>
          <a:p>
            <a:pPr marL="857250" lvl="1" indent="-457200">
              <a:buFontTx/>
              <a:buChar char="-"/>
            </a:pPr>
            <a:r>
              <a:rPr lang="el-GR" sz="3100" dirty="0"/>
              <a:t>Διεγείρονται οι σπλαχνικές αισθητικές απολήξεις</a:t>
            </a:r>
          </a:p>
          <a:p>
            <a:pPr marL="857250" lvl="1" indent="-457200">
              <a:buFontTx/>
              <a:buChar char="-"/>
            </a:pPr>
            <a:r>
              <a:rPr lang="el-GR" sz="3100" dirty="0"/>
              <a:t>Συνήθως εν τω βάθει πόνος</a:t>
            </a:r>
          </a:p>
          <a:p>
            <a:pPr marL="857250" lvl="1" indent="-457200">
              <a:buFontTx/>
              <a:buChar char="-"/>
            </a:pPr>
            <a:r>
              <a:rPr lang="el-GR" sz="3100" dirty="0"/>
              <a:t>Δεν εντοπίζεται σαφώς στη συγκεκριμένη περιοχή</a:t>
            </a:r>
          </a:p>
          <a:p>
            <a:pPr marL="857250" lvl="1" indent="-457200">
              <a:buFontTx/>
              <a:buChar char="-"/>
            </a:pPr>
            <a:r>
              <a:rPr lang="el-GR" sz="3100" dirty="0"/>
              <a:t>Χωρίς σημεία περιτοναϊκού ερεθισμού</a:t>
            </a:r>
          </a:p>
          <a:p>
            <a:pPr marL="857250" lvl="1" indent="-457200">
              <a:buFontTx/>
              <a:buChar char="-"/>
            </a:pPr>
            <a:r>
              <a:rPr lang="el-GR" sz="3100" dirty="0"/>
              <a:t>Συνηθέστερες μορφές οι κωλικοί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614609" y="1556792"/>
            <a:ext cx="4546848" cy="530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 startAt="2"/>
            </a:pPr>
            <a:r>
              <a:rPr lang="el-GR" sz="2400" b="1" dirty="0"/>
              <a:t>Σωματικός πόνος</a:t>
            </a:r>
          </a:p>
          <a:p>
            <a:pPr marL="514350" indent="-514350">
              <a:buAutoNum type="arabicPeriod" startAt="2"/>
            </a:pPr>
            <a:endParaRPr lang="el-GR" sz="2400" dirty="0"/>
          </a:p>
          <a:p>
            <a:pPr marL="857250" lvl="1" indent="-457200">
              <a:buFontTx/>
              <a:buChar char="-"/>
            </a:pPr>
            <a:r>
              <a:rPr lang="el-GR" sz="2400" dirty="0"/>
              <a:t>Ερεθισμός νευρικών απολήξεων τοιχωματικού περιτοναίου</a:t>
            </a:r>
          </a:p>
          <a:p>
            <a:pPr marL="857250" lvl="1" indent="-457200">
              <a:buFontTx/>
              <a:buChar char="-"/>
            </a:pPr>
            <a:r>
              <a:rPr lang="el-GR" sz="2400" dirty="0"/>
              <a:t>Μικροβιακά, χημικά, μηχανικά ερεθίσματα</a:t>
            </a:r>
          </a:p>
          <a:p>
            <a:pPr marL="857250" lvl="1" indent="-457200">
              <a:buFontTx/>
              <a:buChar char="-"/>
            </a:pPr>
            <a:r>
              <a:rPr lang="el-GR" sz="2400" dirty="0"/>
              <a:t>Εντοπίζεται σαφώς στη συγκεκριμένη περιοχή</a:t>
            </a:r>
          </a:p>
          <a:p>
            <a:pPr marL="857250" lvl="1" indent="-457200">
              <a:buFontTx/>
              <a:buChar char="-"/>
            </a:pPr>
            <a:r>
              <a:rPr lang="el-GR" sz="2400" dirty="0"/>
              <a:t>Με σημεία περιτοναϊκού ερεθισμού</a:t>
            </a:r>
          </a:p>
          <a:p>
            <a:pPr marL="857250" lvl="1" indent="-457200">
              <a:buFontTx/>
              <a:buChar char="-"/>
            </a:pPr>
            <a:r>
              <a:rPr lang="el-GR" sz="2400" dirty="0"/>
              <a:t>Συνηθέστερη μορφή η περιτονίτιδα</a:t>
            </a:r>
          </a:p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9992" y="1628800"/>
            <a:ext cx="0" cy="5229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Κοιλιακό άλγος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Εξεταζόμενοι χαρακτήρες του πόνου</a:t>
            </a:r>
            <a:r>
              <a:rPr lang="en-GB" dirty="0"/>
              <a:t>: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Τρόπος έναρξης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Ένταση και τύπος του πόνου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Εντόπιση, πιθανές επεκτάσεις και αντανακλάσεις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Συσχέτιση με τη λειτουργία του πεπτικού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Διάρκεια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Αντικειμενική εξέταση κοιλίας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2332037"/>
            <a:ext cx="7653536" cy="4525963"/>
          </a:xfrm>
        </p:spPr>
        <p:txBody>
          <a:bodyPr/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l-GR" dirty="0"/>
              <a:t>Επισκόπηση</a:t>
            </a:r>
            <a:endParaRPr lang="en-GB" dirty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l-GR" dirty="0"/>
              <a:t>Ακρόαση</a:t>
            </a:r>
            <a:endParaRPr lang="en-GB" dirty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l-GR" dirty="0"/>
              <a:t>Επίκρουση</a:t>
            </a:r>
            <a:endParaRPr lang="en-GB" dirty="0"/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l-GR" dirty="0"/>
              <a:t>Ψηλάφηση</a:t>
            </a:r>
          </a:p>
          <a:p>
            <a:pPr>
              <a:lnSpc>
                <a:spcPct val="130000"/>
              </a:lnSpc>
            </a:pPr>
            <a:endParaRPr lang="el-GR" dirty="0"/>
          </a:p>
        </p:txBody>
      </p:sp>
      <p:sp>
        <p:nvSpPr>
          <p:cNvPr id="4" name="Down Arrow 3"/>
          <p:cNvSpPr/>
          <p:nvPr/>
        </p:nvSpPr>
        <p:spPr>
          <a:xfrm>
            <a:off x="107504" y="2636912"/>
            <a:ext cx="936104" cy="2520280"/>
          </a:xfrm>
          <a:prstGeom prst="downArrow">
            <a:avLst>
              <a:gd name="adj1" fmla="val 17740"/>
              <a:gd name="adj2" fmla="val 42679"/>
            </a:avLst>
          </a:prstGeom>
          <a:noFill/>
          <a:ln w="76200" cap="rnd" cmpd="sng">
            <a:solidFill>
              <a:schemeClr val="accent6"/>
            </a:solidFill>
            <a:prstDash val="sysDash"/>
          </a:ln>
          <a:effectLst>
            <a:outerShdw blurRad="40000" dist="23000" dir="5400000" rotWithShape="0">
              <a:schemeClr val="accent6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Ύπτια θέση (αλλά και όρθια στάση ή</a:t>
            </a:r>
            <a:r>
              <a:rPr lang="en-GB" dirty="0"/>
              <a:t>/</a:t>
            </a:r>
            <a:r>
              <a:rPr lang="el-GR" dirty="0"/>
              <a:t>και κατά τη βάδιση)</a:t>
            </a:r>
          </a:p>
          <a:p>
            <a:r>
              <a:rPr lang="el-GR" dirty="0"/>
              <a:t>Άπλετο φως</a:t>
            </a:r>
          </a:p>
          <a:p>
            <a:r>
              <a:rPr lang="el-GR" dirty="0"/>
              <a:t>Αρχικά από απόσταση και μετά από δεξιά του αρρώστου</a:t>
            </a:r>
          </a:p>
          <a:p>
            <a:r>
              <a:rPr lang="el-GR" dirty="0"/>
              <a:t>Έκθεση ασθενούς από θηλές μαστών έως γόνατα (βουβωνικές περιοχές!!)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Γενική εμφάνιση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Δάκτυλα</a:t>
            </a:r>
            <a:r>
              <a:rPr lang="en-GB" dirty="0">
                <a:latin typeface="+mj-lt"/>
              </a:rPr>
              <a:t>/</a:t>
            </a:r>
            <a:r>
              <a:rPr lang="el-GR" dirty="0">
                <a:latin typeface="+mj-lt"/>
              </a:rPr>
              <a:t>Χέρια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</a:rPr>
              <a:t> Πρόσωπο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dirty="0">
              <a:solidFill>
                <a:srgbClr val="F79646"/>
              </a:solidFill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Τράχηλο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dirty="0">
              <a:solidFill>
                <a:srgbClr val="F79646"/>
              </a:solidFill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 Θώρακα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solidFill>
                  <a:srgbClr val="F7964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dirty="0">
              <a:solidFill>
                <a:srgbClr val="F79646"/>
              </a:solidFill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l-GR" dirty="0">
                <a:latin typeface="+mj-lt"/>
                <a:ea typeface="Wingdings"/>
                <a:cs typeface="Wingdings"/>
                <a:sym typeface="Wingdings"/>
              </a:rPr>
              <a:t> Κοιλία</a:t>
            </a:r>
            <a:endParaRPr lang="el-GR" dirty="0">
              <a:latin typeface="+mj-lt"/>
            </a:endParaRPr>
          </a:p>
          <a:p>
            <a:pPr marL="0" indent="0" algn="ctr">
              <a:lnSpc>
                <a:spcPct val="140000"/>
              </a:lnSpc>
              <a:buNone/>
            </a:pP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5969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Επισκόπηση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Ελέγχονται</a:t>
            </a:r>
            <a:r>
              <a:rPr lang="en-GB" dirty="0"/>
              <a:t>:</a:t>
            </a:r>
            <a:endParaRPr lang="el-GR" dirty="0"/>
          </a:p>
          <a:p>
            <a:pPr lvl="1"/>
            <a:r>
              <a:rPr lang="el-GR" dirty="0"/>
              <a:t>Κινήσεις κοιλιακών μυών κατά την αναπνοή</a:t>
            </a:r>
          </a:p>
          <a:p>
            <a:pPr lvl="2"/>
            <a:r>
              <a:rPr lang="el-GR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l-GR" dirty="0">
                <a:sym typeface="Wingdings"/>
              </a:rPr>
              <a:t> σ</a:t>
            </a:r>
            <a:r>
              <a:rPr lang="el-GR" dirty="0"/>
              <a:t>ε ενδοκοιλιακή φλεγμονή</a:t>
            </a:r>
          </a:p>
          <a:p>
            <a:pPr lvl="1"/>
            <a:r>
              <a:rPr lang="el-GR" dirty="0"/>
              <a:t>Μέγεθος</a:t>
            </a:r>
            <a:r>
              <a:rPr lang="en-GB" dirty="0"/>
              <a:t>/</a:t>
            </a:r>
            <a:r>
              <a:rPr lang="el-GR" dirty="0"/>
              <a:t>διαμόρφωση κοιλίας</a:t>
            </a:r>
          </a:p>
          <a:p>
            <a:pPr lvl="2"/>
            <a:r>
              <a:rPr lang="el-GR" dirty="0"/>
              <a:t>Υγρό, αέρας, παχυσαρκία, εγκυμοσύνη, κ.α.</a:t>
            </a:r>
          </a:p>
          <a:p>
            <a:pPr lvl="1"/>
            <a:r>
              <a:rPr lang="el-GR" dirty="0"/>
              <a:t>Συμμετρία κοιλίας</a:t>
            </a:r>
          </a:p>
          <a:p>
            <a:pPr lvl="2"/>
            <a:r>
              <a:rPr lang="el-GR" dirty="0"/>
              <a:t>Εντοπισμένη</a:t>
            </a:r>
            <a:r>
              <a:rPr lang="en-GB" dirty="0"/>
              <a:t>/</a:t>
            </a:r>
            <a:r>
              <a:rPr lang="el-GR" dirty="0"/>
              <a:t>καθολική διάταση</a:t>
            </a:r>
          </a:p>
          <a:p>
            <a:pPr lvl="1"/>
            <a:r>
              <a:rPr lang="el-GR" dirty="0"/>
              <a:t>Κατάσταση &amp; χροιά δέρματος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Εξέταση Θώρακα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l-GR" u="sng" dirty="0"/>
              <a:t>Εξέταση</a:t>
            </a:r>
            <a:r>
              <a:rPr lang="en-US" dirty="0"/>
              <a:t>:</a:t>
            </a:r>
            <a:endParaRPr lang="el-GR" dirty="0"/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l-GR" dirty="0"/>
              <a:t> Θωρακικού τοιχώματος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l-GR" dirty="0"/>
              <a:t>Πνευμόνων και κοιλότητας υπεζωκότα (αναπνευστικού συστήματος)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l-GR" dirty="0"/>
              <a:t>Καρδιάς και μεγάλων αγγείων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l-GR" dirty="0"/>
              <a:t>Υπόλοιπων οργάνων </a:t>
            </a:r>
            <a:r>
              <a:rPr lang="el-GR" dirty="0" err="1"/>
              <a:t>μεσοθωρακίου</a:t>
            </a:r>
            <a:endParaRPr lang="el-GR" dirty="0"/>
          </a:p>
          <a:p>
            <a:pPr marL="514350" indent="-514350">
              <a:buNone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Τυπικά Ευρήματα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Κοίλανση κοιλίας (σκαφοειδής)</a:t>
            </a:r>
          </a:p>
          <a:p>
            <a:r>
              <a:rPr lang="el-GR" dirty="0"/>
              <a:t>Βατραχοειδής κοιλία</a:t>
            </a:r>
          </a:p>
          <a:p>
            <a:r>
              <a:rPr lang="el-GR" dirty="0"/>
              <a:t>Έκκριμα ομφαλού</a:t>
            </a:r>
          </a:p>
          <a:p>
            <a:r>
              <a:rPr lang="el-GR" dirty="0"/>
              <a:t>Ουλές</a:t>
            </a:r>
          </a:p>
          <a:p>
            <a:r>
              <a:rPr lang="el-GR" dirty="0"/>
              <a:t>Επίφλεβα (απόφραξη άνω</a:t>
            </a:r>
            <a:r>
              <a:rPr lang="en-GB" dirty="0"/>
              <a:t>/</a:t>
            </a:r>
            <a:r>
              <a:rPr lang="el-GR" dirty="0"/>
              <a:t>κάτω κοιλης φλ., πυλαία υπέρταση)</a:t>
            </a:r>
          </a:p>
          <a:p>
            <a:r>
              <a:rPr lang="el-GR" dirty="0"/>
              <a:t>Εκχυμώσεις</a:t>
            </a:r>
            <a:endParaRPr lang="en-GB" dirty="0"/>
          </a:p>
          <a:p>
            <a:r>
              <a:rPr lang="el-GR" dirty="0"/>
              <a:t>Ραβδώσεις δέρματος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Βατραχοειδής κοιλία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 descr="Screen Shot 2019-02-06 at 4.0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645594" cy="5290198"/>
          </a:xfrm>
          <a:prstGeom prst="rect">
            <a:avLst/>
          </a:prstGeom>
        </p:spPr>
      </p:pic>
      <p:pic>
        <p:nvPicPr>
          <p:cNvPr id="5" name="Picture 4" descr="Screen Shot 2019-02-06 at 4.30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11" y="2996952"/>
            <a:ext cx="4286089" cy="2132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7696" y="3212976"/>
            <a:ext cx="2736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✕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Χειρουργικές Ουλές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4.2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85" y="1553131"/>
            <a:ext cx="5170803" cy="50831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54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Απόφραξη άνω</a:t>
            </a:r>
            <a:r>
              <a:rPr lang="en-GB" dirty="0"/>
              <a:t>/</a:t>
            </a:r>
            <a:r>
              <a:rPr lang="el-GR" dirty="0"/>
              <a:t>κάτω κοίλης φλεβας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4.17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36" y="1412776"/>
            <a:ext cx="4211960" cy="5065547"/>
          </a:xfrm>
          <a:prstGeom prst="rect">
            <a:avLst/>
          </a:prstGeom>
        </p:spPr>
      </p:pic>
      <p:pic>
        <p:nvPicPr>
          <p:cNvPr id="6" name="Picture 5" descr="Screen Shot 2019-02-06 at 4.1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013200" cy="51181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0" y="1268760"/>
            <a:ext cx="0" cy="5400600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Πυλαία Υπέρταση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4.1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3995936" cy="3285783"/>
          </a:xfrm>
          <a:prstGeom prst="rect">
            <a:avLst/>
          </a:prstGeom>
        </p:spPr>
      </p:pic>
      <p:pic>
        <p:nvPicPr>
          <p:cNvPr id="5" name="Picture 4" descr="Screen Shot 2019-02-06 at 4.11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83396"/>
            <a:ext cx="4139952" cy="3336537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Εκχυμώσεις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4.2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016220" cy="2996952"/>
          </a:xfrm>
          <a:prstGeom prst="rect">
            <a:avLst/>
          </a:prstGeom>
        </p:spPr>
      </p:pic>
      <p:pic>
        <p:nvPicPr>
          <p:cNvPr id="5" name="Picture 4" descr="Screen Shot 2019-02-06 at 4.22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44092"/>
            <a:ext cx="3528392" cy="308176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Ραβδώσεις δέρματος κοιλίας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4.2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4278532" cy="3212976"/>
          </a:xfrm>
          <a:prstGeom prst="rect">
            <a:avLst/>
          </a:prstGeom>
        </p:spPr>
      </p:pic>
      <p:pic>
        <p:nvPicPr>
          <p:cNvPr id="5" name="Picture 4" descr="Screen Shot 2019-02-06 at 4.2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707904" cy="335441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Ακρόαση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l-GR" dirty="0"/>
              <a:t>Αναζητούνται ήχοι που προκαλούνται από</a:t>
            </a:r>
            <a:r>
              <a:rPr lang="en-GB" dirty="0"/>
              <a:t>:</a:t>
            </a:r>
            <a:endParaRPr lang="el-GR" dirty="0"/>
          </a:p>
          <a:p>
            <a:pPr lvl="1">
              <a:lnSpc>
                <a:spcPct val="140000"/>
              </a:lnSpc>
            </a:pPr>
            <a:r>
              <a:rPr lang="el-GR" dirty="0"/>
              <a:t>Κινητικότητα του εντέρου</a:t>
            </a:r>
          </a:p>
          <a:p>
            <a:pPr lvl="1">
              <a:lnSpc>
                <a:spcPct val="140000"/>
              </a:lnSpc>
            </a:pPr>
            <a:r>
              <a:rPr lang="el-GR" dirty="0"/>
              <a:t>Φυσήματα αρτηριών</a:t>
            </a:r>
            <a:endParaRPr lang="en-GB" dirty="0"/>
          </a:p>
          <a:p>
            <a:pPr lvl="1">
              <a:lnSpc>
                <a:spcPct val="14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571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Εντερικοί ήχοι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l-GR" dirty="0"/>
              <a:t>Ακούγονται εντονότερα στο κέντρο της κοιλίας και στο υπογάστριο (πηγή λεπτό έντερο)</a:t>
            </a:r>
          </a:p>
          <a:p>
            <a:pPr>
              <a:lnSpc>
                <a:spcPct val="130000"/>
              </a:lnSpc>
            </a:pPr>
            <a:r>
              <a:rPr lang="el-GR" dirty="0"/>
              <a:t>Συχνότητα 3</a:t>
            </a:r>
            <a:r>
              <a:rPr lang="en-GB" dirty="0"/>
              <a:t>-12/</a:t>
            </a:r>
            <a:r>
              <a:rPr lang="el-GR" dirty="0"/>
              <a:t>λεπτό</a:t>
            </a:r>
          </a:p>
          <a:p>
            <a:pPr>
              <a:lnSpc>
                <a:spcPct val="130000"/>
              </a:lnSpc>
            </a:pPr>
            <a:r>
              <a:rPr lang="el-GR" dirty="0"/>
              <a:t>Εντερική απόφραξη</a:t>
            </a:r>
            <a:r>
              <a:rPr lang="en-GB" dirty="0"/>
              <a:t>:</a:t>
            </a:r>
            <a:endParaRPr lang="el-GR" dirty="0"/>
          </a:p>
          <a:p>
            <a:endParaRPr lang="en-GB" dirty="0"/>
          </a:p>
          <a:p>
            <a:pPr marL="457200" lvl="1" indent="0" algn="ctr">
              <a:buNone/>
            </a:pPr>
            <a:r>
              <a:rPr lang="el-GR" sz="2400" dirty="0">
                <a:latin typeface="+mj-lt"/>
              </a:rPr>
              <a:t>Βορβορυγμοί (εντονότεροι &amp; συχνότεροι)</a:t>
            </a:r>
            <a:r>
              <a:rPr lang="el-GR" sz="2400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</a:p>
          <a:p>
            <a:pPr marL="457200" lvl="1" indent="0" algn="ctr">
              <a:buNone/>
            </a:pPr>
            <a:r>
              <a:rPr lang="el-GR" sz="2400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</a:p>
          <a:p>
            <a:pPr marL="457200" lvl="1" indent="0" algn="ctr">
              <a:buNone/>
            </a:pPr>
            <a:r>
              <a:rPr lang="el-GR" sz="2400" dirty="0">
                <a:latin typeface="+mj-lt"/>
              </a:rPr>
              <a:t>Υγροί (λίμναση εντερικού περιεχομένου </a:t>
            </a:r>
            <a:r>
              <a:rPr lang="en-GB" sz="2400" dirty="0">
                <a:latin typeface="+mj-lt"/>
              </a:rPr>
              <a:t>-</a:t>
            </a:r>
            <a:r>
              <a:rPr lang="el-GR" sz="2400" dirty="0">
                <a:latin typeface="+mj-lt"/>
              </a:rPr>
              <a:t> ατελής απόφραξη)</a:t>
            </a:r>
            <a:r>
              <a:rPr lang="el-GR" sz="2400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 </a:t>
            </a:r>
          </a:p>
          <a:p>
            <a:pPr marL="457200" lvl="1" indent="0" algn="ctr">
              <a:buNone/>
            </a:pPr>
            <a:r>
              <a:rPr lang="el-GR" sz="2400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sz="2400" dirty="0">
              <a:latin typeface="+mj-lt"/>
            </a:endParaRPr>
          </a:p>
          <a:p>
            <a:pPr marL="457200" lvl="1" indent="0" algn="ctr">
              <a:buNone/>
            </a:pPr>
            <a:r>
              <a:rPr lang="el-GR" sz="2400" dirty="0">
                <a:latin typeface="+mj-lt"/>
              </a:rPr>
              <a:t>Οξείς υψηλής τάσεως &amp; </a:t>
            </a:r>
            <a:r>
              <a:rPr lang="el-GR" sz="2400" b="1" u="sng" dirty="0">
                <a:latin typeface="+mj-lt"/>
              </a:rPr>
              <a:t>μεταλλικής</a:t>
            </a:r>
            <a:r>
              <a:rPr lang="el-GR" sz="2400" dirty="0">
                <a:latin typeface="+mj-lt"/>
              </a:rPr>
              <a:t> απήχησης (πλήρης απόφραξη)</a:t>
            </a:r>
          </a:p>
          <a:p>
            <a:pPr marL="457200" lvl="1" indent="0" algn="ctr">
              <a:buNone/>
            </a:pPr>
            <a:r>
              <a:rPr lang="el-GR" sz="2400" dirty="0">
                <a:solidFill>
                  <a:schemeClr val="accent6"/>
                </a:solidFill>
                <a:latin typeface="+mj-lt"/>
                <a:ea typeface="Wingdings"/>
                <a:cs typeface="Wingdings"/>
                <a:sym typeface="Wingdings"/>
              </a:rPr>
              <a:t></a:t>
            </a:r>
            <a:endParaRPr lang="el-GR" sz="2400" dirty="0">
              <a:latin typeface="+mj-lt"/>
            </a:endParaRPr>
          </a:p>
          <a:p>
            <a:pPr marL="457200" lvl="1" indent="0" algn="ctr">
              <a:buNone/>
            </a:pPr>
            <a:r>
              <a:rPr lang="el-GR" sz="2400" dirty="0">
                <a:latin typeface="+mj-lt"/>
              </a:rPr>
              <a:t>Παύση (παράλυση εντέρου)</a:t>
            </a:r>
          </a:p>
        </p:txBody>
      </p:sp>
    </p:spTree>
    <p:extLst>
      <p:ext uri="{BB962C8B-B14F-4D97-AF65-F5344CB8AC3E}">
        <p14:creationId xmlns:p14="http://schemas.microsoft.com/office/powerpoint/2010/main" val="4229417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Επίκρουση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</a:t>
            </a:r>
            <a:r>
              <a:rPr lang="en-GB" dirty="0"/>
              <a:t>:</a:t>
            </a:r>
          </a:p>
          <a:p>
            <a:pPr lvl="1"/>
            <a:r>
              <a:rPr lang="el-GR" dirty="0"/>
              <a:t>Καθορισμός ορίων κοιλιακών σπλάχνων</a:t>
            </a:r>
          </a:p>
          <a:p>
            <a:pPr lvl="1"/>
            <a:r>
              <a:rPr lang="el-GR" dirty="0"/>
              <a:t>Διευκρίνιση σύστασης διογκώσεων</a:t>
            </a:r>
          </a:p>
        </p:txBody>
      </p:sp>
    </p:spTree>
    <p:extLst>
      <p:ext uri="{BB962C8B-B14F-4D97-AF65-F5344CB8AC3E}">
        <p14:creationId xmlns:p14="http://schemas.microsoft.com/office/powerpoint/2010/main" val="372058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28670"/>
          </a:xfrm>
        </p:spPr>
        <p:txBody>
          <a:bodyPr>
            <a:normAutofit/>
          </a:bodyPr>
          <a:lstStyle/>
          <a:p>
            <a:r>
              <a:rPr lang="el-GR" dirty="0"/>
              <a:t>Τοπογραφική Ανατομική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αλεξανδρος\Desktop\c00010_f010-003ab-978032322148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260190" cy="5715016"/>
          </a:xfrm>
          <a:prstGeom prst="rect">
            <a:avLst/>
          </a:prstGeom>
          <a:noFill/>
        </p:spPr>
      </p:pic>
      <p:pic>
        <p:nvPicPr>
          <p:cNvPr id="1029" name="Picture 5" descr="C:\Users\αλεξανδρος\Desktop\c00010_f010-004-9780323221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838375" cy="354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Επίκρουση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Αμβλύς ήχος</a:t>
            </a:r>
          </a:p>
          <a:p>
            <a:pPr lvl="1"/>
            <a:r>
              <a:rPr lang="el-GR" dirty="0"/>
              <a:t>Ήπαρ, σπλήνας, συμπαγείς διογκώσεις, υγρό (μετακινούμενη αμβλύτητα, σημείο αντιτυπίας), κ.α.</a:t>
            </a:r>
          </a:p>
          <a:p>
            <a:r>
              <a:rPr lang="el-GR" dirty="0"/>
              <a:t>Τυμπανικός</a:t>
            </a:r>
          </a:p>
          <a:p>
            <a:pPr lvl="1"/>
            <a:r>
              <a:rPr lang="el-GR" dirty="0"/>
              <a:t>Φυσιολογικά</a:t>
            </a:r>
          </a:p>
          <a:p>
            <a:pPr lvl="1"/>
            <a:r>
              <a:rPr lang="el-GR" dirty="0"/>
              <a:t>Κατάργηση ηπατικής αμβλύτητας</a:t>
            </a:r>
          </a:p>
          <a:p>
            <a:endParaRPr lang="el-GR" dirty="0"/>
          </a:p>
          <a:p>
            <a:pPr lvl="1"/>
            <a:endParaRPr lang="el-GR" dirty="0"/>
          </a:p>
          <a:p>
            <a:pPr lvl="1"/>
            <a:endParaRPr lang="el-GR" dirty="0"/>
          </a:p>
        </p:txBody>
      </p:sp>
      <p:pic>
        <p:nvPicPr>
          <p:cNvPr id="4" name="Picture 3" descr="Screen Shot 2019-02-06 at 5.0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42" y="2492896"/>
            <a:ext cx="34664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4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Η πιο σημαντική από όλες τις εξεταστικές μεθόδους της κοιλίας</a:t>
            </a:r>
          </a:p>
          <a:p>
            <a:r>
              <a:rPr lang="el-GR" dirty="0"/>
              <a:t>Σε κατάλληλα θερμαινομένο χώρο</a:t>
            </a:r>
          </a:p>
          <a:p>
            <a:r>
              <a:rPr lang="el-GR" dirty="0"/>
              <a:t>Σε ύπτια θέση, με ένα μαξιλάρι και τον ασθενή χαλαρό</a:t>
            </a:r>
          </a:p>
          <a:p>
            <a:r>
              <a:rPr lang="el-GR" dirty="0"/>
              <a:t>Από το δεξιό πλάγιο του αρρώστου (! σπλήνας και αρ νεφρός)</a:t>
            </a:r>
          </a:p>
          <a:p>
            <a:r>
              <a:rPr lang="el-GR" dirty="0"/>
              <a:t>Κοιτάζουμε τον ασθενή στο πρόσωπο!</a:t>
            </a:r>
          </a:p>
          <a:p>
            <a:r>
              <a:rPr lang="el-GR" dirty="0"/>
              <a:t>Με την παλαμιαία επιφάνεια του δεξιού χεριού</a:t>
            </a:r>
          </a:p>
          <a:p>
            <a:r>
              <a:rPr lang="el-GR" dirty="0"/>
              <a:t>Ξεκινά με ερώτηση εάν υπάρχει άλγος και από την περιοχή χωρίς ή με λιγότερη ευαισθησία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Σκοπός</a:t>
            </a:r>
            <a:r>
              <a:rPr lang="en-GB" dirty="0"/>
              <a:t>:</a:t>
            </a:r>
            <a:endParaRPr lang="el-GR" dirty="0"/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Μελέτη κατάστασης κοιλιακών τοιχωμάτων (μαλακά, σε μυϊκή άμυνα ή σύσπαση)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Αναζήτηση εντοπισμένης ή διάχυτης ευαισθησίας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Έλεγχο μεγέθους και σύσταση σπλάχνων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Αναζήτηση τυχόν ενδοκοιλιακών μαζών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dirty="0"/>
              <a:t>Αναζήτηση περιτοναϊκού υγρού (μαζί με επίκρουση)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978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Ελέγχονται απαραιτήτως</a:t>
            </a:r>
            <a:r>
              <a:rPr lang="en-GB" dirty="0"/>
              <a:t>: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>
              <a:buFont typeface="Wingdings" charset="2"/>
              <a:buChar char="Ø"/>
            </a:pPr>
            <a:r>
              <a:rPr lang="el-GR" dirty="0"/>
              <a:t>Ευένδοτα σημεία κοιλιακού τοιχώματος που μπορούν να αναπτυχθούν </a:t>
            </a:r>
            <a:r>
              <a:rPr lang="el-GR" b="1" i="1" dirty="0"/>
              <a:t>κήλες</a:t>
            </a:r>
            <a:r>
              <a:rPr lang="el-GR" dirty="0"/>
              <a:t> (λευκή γραμμή, ομφαλός, βουβωνικός πόρος, μηριαίος δακτύλιος, μετεγχειρητικές ουλές)</a:t>
            </a:r>
          </a:p>
          <a:p>
            <a:pPr>
              <a:buFont typeface="Wingdings" charset="2"/>
              <a:buChar char="Ø"/>
            </a:pPr>
            <a:endParaRPr lang="el-GR" dirty="0"/>
          </a:p>
          <a:p>
            <a:pPr>
              <a:buFont typeface="Wingdings" charset="2"/>
              <a:buChar char="Ø"/>
            </a:pPr>
            <a:r>
              <a:rPr lang="el-GR" b="1" i="1" dirty="0"/>
              <a:t>Εξωτερικά γεννητικά όργανα </a:t>
            </a:r>
            <a:r>
              <a:rPr lang="el-GR" dirty="0"/>
              <a:t>(πρωτοπαθείς όγκοι ή δευτεροπαθείς κοιλιακές διογκώσεις)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41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1. Κατάσταση κοιλιακών τοιχωμάτων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Φυσιολογικά η κοιλία είναι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en-GB" dirty="0"/>
              <a:t>		</a:t>
            </a:r>
            <a:r>
              <a:rPr lang="el-GR" dirty="0"/>
              <a:t> </a:t>
            </a:r>
            <a:r>
              <a:rPr lang="el-GR" i="1" dirty="0"/>
              <a:t>μαλακή, ελαστική &amp; ανώδυνη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Χαλάρωση σε</a:t>
            </a:r>
            <a:r>
              <a:rPr lang="en-GB" dirty="0"/>
              <a:t>:</a:t>
            </a:r>
          </a:p>
          <a:p>
            <a:pPr lvl="1">
              <a:buFont typeface="Arial"/>
              <a:buChar char="•"/>
            </a:pPr>
            <a:r>
              <a:rPr lang="el-GR" dirty="0"/>
              <a:t>Πολύτοκες γυναίκες</a:t>
            </a:r>
          </a:p>
          <a:p>
            <a:pPr lvl="1">
              <a:buFont typeface="Arial"/>
              <a:buChar char="•"/>
            </a:pPr>
            <a:r>
              <a:rPr lang="el-GR" dirty="0"/>
              <a:t>Άτομα μεγάλης ηλικίας</a:t>
            </a:r>
          </a:p>
          <a:p>
            <a:pPr lvl="1">
              <a:buFont typeface="Arial"/>
              <a:buChar char="•"/>
            </a:pPr>
            <a:r>
              <a:rPr lang="el-GR" dirty="0"/>
              <a:t>Καχεκτικούς ασθενείς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906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Κατάσταση κοιλιακών τοιχωμάτων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Μυϊκή σύσπαση</a:t>
            </a:r>
            <a:r>
              <a:rPr lang="en-GB" dirty="0"/>
              <a:t>: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Φαινόμενο αντανακλαστικό και ακούσιο</a:t>
            </a:r>
          </a:p>
          <a:p>
            <a:pPr lvl="1"/>
            <a:r>
              <a:rPr lang="el-GR" dirty="0"/>
              <a:t>Δεν υποχωρεί κατά τις αναπνευστικές κινήσεις</a:t>
            </a:r>
          </a:p>
          <a:p>
            <a:pPr lvl="1"/>
            <a:r>
              <a:rPr lang="el-GR" dirty="0"/>
              <a:t>Σε φλεγμονές περιτοναϊκής κοιλότητας (εντοπισμένες ή διάχυτες</a:t>
            </a:r>
            <a:r>
              <a:rPr lang="en-GB" dirty="0"/>
              <a:t>-</a:t>
            </a:r>
            <a:r>
              <a:rPr lang="el-GR" dirty="0"/>
              <a:t>σανιδώδης σύσπαση)</a:t>
            </a:r>
          </a:p>
          <a:p>
            <a:endParaRPr lang="el-GR" dirty="0"/>
          </a:p>
          <a:p>
            <a:r>
              <a:rPr lang="el-GR" dirty="0"/>
              <a:t>Μυϊκή άμυνα (</a:t>
            </a:r>
            <a:r>
              <a:rPr lang="en-GB" dirty="0"/>
              <a:t>guarding</a:t>
            </a:r>
            <a:r>
              <a:rPr lang="el-GR" dirty="0"/>
              <a:t>)</a:t>
            </a:r>
            <a:r>
              <a:rPr lang="en-GB" dirty="0"/>
              <a:t>:</a:t>
            </a:r>
            <a:endParaRPr lang="el-GR" dirty="0"/>
          </a:p>
          <a:p>
            <a:pPr lvl="1"/>
            <a:r>
              <a:rPr lang="el-GR" dirty="0"/>
              <a:t>Εκούσια σύσπαση ιδίως σε ψηλάφηση επώδυνων περιοχών</a:t>
            </a:r>
          </a:p>
          <a:p>
            <a:pPr lvl="1"/>
            <a:endParaRPr lang="el-GR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840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000" dirty="0"/>
              <a:t>2. Εντοπισμένη ή διάχυτη ευαισθησία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Αρχίζει μακριά από την πάσχουσα περιοχή και τελειώνει σε αυτήν</a:t>
            </a:r>
          </a:p>
          <a:p>
            <a:endParaRPr lang="el-GR" dirty="0"/>
          </a:p>
          <a:p>
            <a:r>
              <a:rPr lang="el-GR" dirty="0"/>
              <a:t>Αρχικώς ήπια </a:t>
            </a:r>
            <a:r>
              <a:rPr lang="el-GR" b="1" i="1" dirty="0"/>
              <a:t>επιπολής</a:t>
            </a:r>
            <a:r>
              <a:rPr lang="el-GR" dirty="0"/>
              <a:t>  ψηλάφηση και στη συνέχεια ισχυρή </a:t>
            </a:r>
            <a:r>
              <a:rPr lang="el-GR" b="1" i="1" dirty="0"/>
              <a:t>εν τω βάθει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39412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Μορφές κοιλιακής ευαισθησίας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Πόνος μετά από πίεση</a:t>
            </a:r>
            <a:endParaRPr lang="en-GB" dirty="0"/>
          </a:p>
          <a:p>
            <a:pPr marL="400050" lvl="2" indent="0">
              <a:buNone/>
            </a:pPr>
            <a:r>
              <a:rPr lang="en-GB" dirty="0"/>
              <a:t>	-</a:t>
            </a:r>
            <a:r>
              <a:rPr lang="el-GR" dirty="0"/>
              <a:t>Φλεγμονή κοιλιακού τοιχώματος, περιτοναίου ή </a:t>
            </a:r>
            <a:r>
              <a:rPr lang="en-GB" dirty="0"/>
              <a:t>	</a:t>
            </a:r>
            <a:r>
              <a:rPr lang="el-GR" dirty="0"/>
              <a:t>σπλάχνου</a:t>
            </a: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Παλίνδρομη ευαισθησία (σημείο </a:t>
            </a:r>
            <a:r>
              <a:rPr lang="en-GB" dirty="0"/>
              <a:t>Blumberg</a:t>
            </a:r>
            <a:r>
              <a:rPr lang="el-GR" dirty="0"/>
              <a:t>)</a:t>
            </a: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Σημείο </a:t>
            </a:r>
            <a:r>
              <a:rPr lang="en-GB" dirty="0" err="1"/>
              <a:t>Rovsing</a:t>
            </a:r>
            <a:endParaRPr lang="en-GB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Σημείο </a:t>
            </a:r>
            <a:r>
              <a:rPr lang="en-GB" dirty="0"/>
              <a:t>Murphy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Σημείο </a:t>
            </a:r>
            <a:r>
              <a:rPr lang="en-GB" dirty="0"/>
              <a:t>Boas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0121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Σημείο </a:t>
            </a:r>
            <a:r>
              <a:rPr lang="en-GB" dirty="0"/>
              <a:t>Blumberg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12 at 1.4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62357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39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4400" dirty="0"/>
              <a:t>Σημείο </a:t>
            </a:r>
            <a:r>
              <a:rPr lang="en-GB" sz="4400" dirty="0" err="1"/>
              <a:t>Rovsing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12 at 1.43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77597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αλεξανδρος\Desktop\ribs-diagram-human-body-rib-cage-numbers-diagram-anatomy-chart-body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53232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Ψηλαφητή χοληδόχος κύστη</a:t>
            </a:r>
            <a:br>
              <a:rPr lang="el-GR" dirty="0"/>
            </a:br>
            <a:r>
              <a:rPr lang="el-GR" dirty="0"/>
              <a:t>σημείο </a:t>
            </a:r>
            <a:r>
              <a:rPr lang="en-GB" dirty="0"/>
              <a:t>Murphy &amp; </a:t>
            </a:r>
            <a:r>
              <a:rPr lang="el-GR" dirty="0"/>
              <a:t>σημείο </a:t>
            </a:r>
            <a:r>
              <a:rPr lang="en-GB" dirty="0"/>
              <a:t>Courvoisier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Screen Shot 2019-02-06 at 5.20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76641"/>
            <a:ext cx="5508104" cy="4520711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l-GR" sz="3600" dirty="0"/>
              <a:t>3. Έλεγχος μεγέθους και σύστασης σπλάχνων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Φυσιολογικά κανένα από τα συμπαγή ή κοίλα σπλάχνα δεν ψηλαφείται</a:t>
            </a:r>
          </a:p>
          <a:p>
            <a:pPr marL="0" indent="0" algn="ctr">
              <a:buNone/>
            </a:pPr>
            <a:r>
              <a:rPr lang="el-GR" dirty="0"/>
              <a:t>(≠ ήπαρ στα παιδιά και σε λεπτόσωμα άτομα με μαλακά τοιχώματα)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17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Ήπαρ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Κυρίως ψηλαφητό όταν διογκωθεί</a:t>
            </a:r>
            <a:r>
              <a:rPr lang="en-GB" dirty="0"/>
              <a:t> (</a:t>
            </a:r>
            <a:r>
              <a:rPr lang="el-GR" dirty="0"/>
              <a:t>εντοπισμένα ή διάχυτα</a:t>
            </a:r>
            <a:r>
              <a:rPr lang="en-GB" dirty="0"/>
              <a:t>)</a:t>
            </a:r>
            <a:endParaRPr lang="el-GR" dirty="0"/>
          </a:p>
          <a:p>
            <a:r>
              <a:rPr lang="el-GR" dirty="0"/>
              <a:t>Αλλά και σε </a:t>
            </a:r>
            <a:r>
              <a:rPr lang="en-GB" dirty="0"/>
              <a:t>“</a:t>
            </a:r>
            <a:r>
              <a:rPr lang="el-GR" dirty="0"/>
              <a:t>πίεση</a:t>
            </a:r>
            <a:r>
              <a:rPr lang="en-GB" dirty="0"/>
              <a:t>”</a:t>
            </a:r>
            <a:r>
              <a:rPr lang="el-GR" dirty="0"/>
              <a:t> εκ των άνω (εμφύσημα, υποδιαφραγματικό απόστημα, κύφωση, καρδιακή ανεπάρκεια)</a:t>
            </a:r>
          </a:p>
          <a:p>
            <a:r>
              <a:rPr lang="el-GR" dirty="0"/>
              <a:t>Σε περίπτωση διόγκωσης, πρέπει να αναζητείται και διόγκωση του σπλήνα, ίκτερος, κλπ</a:t>
            </a:r>
          </a:p>
        </p:txBody>
      </p:sp>
    </p:spTree>
    <p:extLst>
      <p:ext uri="{BB962C8B-B14F-4D97-AF65-F5344CB8AC3E}">
        <p14:creationId xmlns:p14="http://schemas.microsoft.com/office/powerpoint/2010/main" val="2594929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05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Προσοχή στο λοβό του </a:t>
            </a:r>
            <a:r>
              <a:rPr lang="en-GB" dirty="0"/>
              <a:t>Riedel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9-02-12 at 2.0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52" y="1412776"/>
            <a:ext cx="6388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58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Σπλήνας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el-GR" dirty="0"/>
              <a:t>Ψηλαφητός όταν </a:t>
            </a:r>
            <a:r>
              <a:rPr lang="en-GB" dirty="0"/>
              <a:t>x</a:t>
            </a:r>
            <a:r>
              <a:rPr lang="el-GR" dirty="0"/>
              <a:t>2</a:t>
            </a:r>
            <a:r>
              <a:rPr lang="en-GB" dirty="0"/>
              <a:t>-3</a:t>
            </a:r>
          </a:p>
          <a:p>
            <a:r>
              <a:rPr lang="el-GR" dirty="0"/>
              <a:t>Σε μεγάλες διογκώσεις μπορεί να φτάσει μέχρι ηβική σύμφηση ή ΔΛΒ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 descr="Screen Shot 2019-02-06 at 5.1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9" y="1556793"/>
            <a:ext cx="350695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62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2-06 at 5.0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07" y="1772816"/>
            <a:ext cx="3176353" cy="2060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l-GR" dirty="0"/>
              <a:t>Σπλήνας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2" y="1628800"/>
            <a:ext cx="5832278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Ψηλάφηση καλύτερα με τα δύο χέρια</a:t>
            </a:r>
          </a:p>
          <a:p>
            <a:r>
              <a:rPr lang="el-GR" dirty="0"/>
              <a:t>Η ψηλάφηση αρχίζει από το ΔΛΒ</a:t>
            </a:r>
          </a:p>
          <a:p>
            <a:r>
              <a:rPr lang="el-GR" dirty="0"/>
              <a:t>Αναγνώρηση της σπληνικής εντομής</a:t>
            </a:r>
          </a:p>
          <a:p>
            <a:r>
              <a:rPr lang="el-GR" dirty="0"/>
              <a:t>Αδυναμία χεριού να παρεμβληθεί μεταξύ σπληνός και πλευρικού τόξου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9-02-06 at 5.0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71" y="4005064"/>
            <a:ext cx="3129429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48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Ψηλάφηση Σπληνός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16832"/>
            <a:ext cx="8507288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b="1" dirty="0"/>
              <a:t>Δ</a:t>
            </a:r>
            <a:r>
              <a:rPr lang="en-GB" b="1" dirty="0"/>
              <a:t>/</a:t>
            </a:r>
            <a:r>
              <a:rPr lang="el-GR" b="1" dirty="0"/>
              <a:t>Δ</a:t>
            </a:r>
            <a:r>
              <a:rPr lang="en-GB" b="1" dirty="0"/>
              <a:t> </a:t>
            </a:r>
            <a:r>
              <a:rPr lang="el-GR" b="1" dirty="0"/>
              <a:t>από ενδοκοιλιακούς ή οπισθοπεριτοναϊκούς όγκους</a:t>
            </a:r>
          </a:p>
          <a:p>
            <a:pPr marL="0" indent="0">
              <a:buNone/>
            </a:pPr>
            <a:endParaRPr lang="el-GR" b="1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Το χέρι δεν μπορεί να μπεί κάτω από το πλευρικό τόξο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Παρακολουθεί τις αναπνευστικές κινήσεις με επέκταση προς ΔΛΒ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Έχει οξύ χείλος και εντομή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Η επίκρουση αποδίδει αμβλύ ήχο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Χωρίς σημείο αντιτυπίας (≠ νεφρική αντιτυπία)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Μη ψηλαφητό άνω όριο (≠ νεφρό)</a:t>
            </a: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514350" indent="-51435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Άλλα όργανα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Στόμαχος (παφλασμός και περισταλτικό κύμα από Αρ σε Δε σε πυλωρική στένωση)</a:t>
            </a:r>
          </a:p>
          <a:p>
            <a:r>
              <a:rPr lang="el-GR" dirty="0"/>
              <a:t>Μήτρα (ψηλαφάται από τον 3</a:t>
            </a:r>
            <a:r>
              <a:rPr lang="el-GR" baseline="30000" dirty="0"/>
              <a:t>ο</a:t>
            </a:r>
            <a:r>
              <a:rPr lang="el-GR" dirty="0"/>
              <a:t> μήνα της κύησης)</a:t>
            </a:r>
          </a:p>
          <a:p>
            <a:r>
              <a:rPr lang="el-GR" dirty="0"/>
              <a:t>Αορτή (μπορεί να ψηλαφηθεί σε ισχνά άτομα)</a:t>
            </a:r>
          </a:p>
          <a:p>
            <a:endParaRPr lang="el-GR" dirty="0"/>
          </a:p>
        </p:txBody>
      </p:sp>
      <p:pic>
        <p:nvPicPr>
          <p:cNvPr id="5" name="Picture 4" descr="Screen Shot 2019-02-12 at 3.34.1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473793"/>
            <a:ext cx="4644008" cy="2373421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Ενδοκοιλιακές Μάζες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ανεύρεση οποιασδήποτε διόγκωσης είναι παθολογική </a:t>
            </a:r>
          </a:p>
          <a:p>
            <a:pPr marL="0" indent="0">
              <a:buNone/>
            </a:pPr>
            <a:r>
              <a:rPr lang="el-GR" dirty="0"/>
              <a:t>	(! Σε διατεταμένη ουροδόχο κύστη, 	εγκυμονούσα μήτρα, συσπασμένο ορθό 	κοιλιακό, κόπρανα παχέος)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25716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Χαρακτήρες ενδοκοιλιακής μάζας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Εντόπιση</a:t>
            </a:r>
          </a:p>
          <a:p>
            <a:r>
              <a:rPr lang="el-GR" dirty="0"/>
              <a:t>Μέγεθος</a:t>
            </a:r>
          </a:p>
          <a:p>
            <a:r>
              <a:rPr lang="el-GR" dirty="0"/>
              <a:t>Σχήμα</a:t>
            </a:r>
          </a:p>
          <a:p>
            <a:r>
              <a:rPr lang="el-GR" dirty="0"/>
              <a:t>Ύπαρξη ευαισθησίας</a:t>
            </a:r>
          </a:p>
          <a:p>
            <a:r>
              <a:rPr lang="el-GR" dirty="0"/>
              <a:t>Κινητικότητα κατά την ψηλάφηση και τις αναπνευστικές κινήσεις</a:t>
            </a:r>
          </a:p>
        </p:txBody>
      </p:sp>
    </p:spTree>
    <p:extLst>
      <p:ext uri="{BB962C8B-B14F-4D97-AF65-F5344CB8AC3E}">
        <p14:creationId xmlns:p14="http://schemas.microsoft.com/office/powerpoint/2010/main" val="372058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6" name="Picture 4" descr="C:\Users\αλεξανδρος\Desktop\Lobes+of+the+lung+–+surface+anato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5691187" cy="4797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Εντόπιση μάζας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u="sng" dirty="0"/>
              <a:t>Ειδικά σημεία που θέλουν προσοχή</a:t>
            </a:r>
            <a:r>
              <a:rPr lang="en-GB" b="1" u="sng" dirty="0"/>
              <a:t>:</a:t>
            </a:r>
            <a:endParaRPr lang="el-GR" b="1" u="sng" dirty="0"/>
          </a:p>
          <a:p>
            <a:pPr marL="0" indent="0">
              <a:buNone/>
            </a:pPr>
            <a:endParaRPr lang="en-GB" b="1" u="sng" dirty="0"/>
          </a:p>
          <a:p>
            <a:r>
              <a:rPr lang="el-GR" dirty="0"/>
              <a:t>Μέσα στο κοιλιακό τοίχωμα</a:t>
            </a:r>
            <a:r>
              <a:rPr lang="en-GB" dirty="0"/>
              <a:t> (</a:t>
            </a:r>
            <a:r>
              <a:rPr lang="el-GR" sz="2200" dirty="0"/>
              <a:t>εξακολουθούν να 	ψηλαφούνται 	με ανύψωση κεφαλής</a:t>
            </a:r>
            <a:r>
              <a:rPr lang="en-GB" dirty="0"/>
              <a:t>),</a:t>
            </a:r>
            <a:r>
              <a:rPr lang="el-GR" dirty="0"/>
              <a:t> 	</a:t>
            </a:r>
          </a:p>
          <a:p>
            <a:pPr marL="0" indent="0">
              <a:buNone/>
            </a:pPr>
            <a:r>
              <a:rPr lang="el-GR" dirty="0"/>
              <a:t>    ενδοκοιλιακά</a:t>
            </a:r>
            <a:r>
              <a:rPr lang="en-GB" dirty="0"/>
              <a:t> </a:t>
            </a:r>
            <a:r>
              <a:rPr lang="el-GR" dirty="0"/>
              <a:t>		</a:t>
            </a:r>
          </a:p>
          <a:p>
            <a:pPr marL="0" indent="0">
              <a:buNone/>
            </a:pPr>
            <a:r>
              <a:rPr lang="el-GR" dirty="0"/>
              <a:t>    οπισθοπεριτοναϊκά(</a:t>
            </a:r>
            <a:r>
              <a:rPr lang="el-GR" sz="2200" dirty="0"/>
              <a:t>γενικά δεν μετακινούνται κατά την 	ψηλάφηση και αναπνευστικές κινήσεις </a:t>
            </a:r>
            <a:r>
              <a:rPr lang="en-GB" sz="2200" dirty="0"/>
              <a:t>-  </a:t>
            </a:r>
            <a:r>
              <a:rPr lang="el-GR" sz="2200" dirty="0"/>
              <a:t>εξαίρεση οι 	διογκώσεις 	νεφρών όταν δεν διηθούν γύρο χώρο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Σε ποιο τεταρτημόριο αντιστοιχεί και το όργανο από το οποίο προέρχεται</a:t>
            </a:r>
          </a:p>
        </p:txBody>
      </p:sp>
    </p:spTree>
    <p:extLst>
      <p:ext uri="{BB962C8B-B14F-4D97-AF65-F5344CB8AC3E}">
        <p14:creationId xmlns:p14="http://schemas.microsoft.com/office/powerpoint/2010/main" val="1475542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l-GR" dirty="0"/>
              <a:t>Ευχαριστώ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Α. Κλινική Εξέταση </a:t>
            </a:r>
            <a:br>
              <a:rPr lang="el-GR" dirty="0"/>
            </a:br>
            <a:r>
              <a:rPr lang="el-GR" dirty="0"/>
              <a:t>Θωρακικού Τοιχώματος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Ιστορικό</a:t>
            </a:r>
          </a:p>
          <a:p>
            <a:pPr lvl="1"/>
            <a:r>
              <a:rPr lang="el-GR" dirty="0"/>
              <a:t>Κληρονομικότητα (συγγενείς διαμαρτίες)</a:t>
            </a:r>
          </a:p>
          <a:p>
            <a:pPr lvl="1"/>
            <a:r>
              <a:rPr lang="el-GR" dirty="0"/>
              <a:t>Κακώσεις </a:t>
            </a:r>
          </a:p>
          <a:p>
            <a:pPr lvl="1"/>
            <a:r>
              <a:rPr lang="el-GR" dirty="0"/>
              <a:t>Εγχειρήσεις</a:t>
            </a:r>
          </a:p>
          <a:p>
            <a:pPr lvl="1"/>
            <a:r>
              <a:rPr lang="el-GR" dirty="0"/>
              <a:t>Διάφορες παθολογικές καταστάσεις </a:t>
            </a:r>
          </a:p>
          <a:p>
            <a:pPr lvl="1">
              <a:buNone/>
            </a:pPr>
            <a:r>
              <a:rPr lang="el-GR" dirty="0"/>
              <a:t>	(με αποτέλεσμα την παραμόρφωση τοιχώματος)</a:t>
            </a:r>
          </a:p>
          <a:p>
            <a:pPr lvl="1"/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Συμπτώματα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600200"/>
            <a:ext cx="8215370" cy="4525963"/>
          </a:xfrm>
        </p:spPr>
        <p:txBody>
          <a:bodyPr/>
          <a:lstStyle/>
          <a:p>
            <a:pPr>
              <a:buNone/>
            </a:pPr>
            <a:r>
              <a:rPr lang="el-GR" u="sng" dirty="0"/>
              <a:t>Θωρακικό άλγος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i="1" dirty="0" err="1"/>
              <a:t>Επιπολής</a:t>
            </a:r>
            <a:r>
              <a:rPr lang="el-GR" i="1" dirty="0"/>
              <a:t> άλγος</a:t>
            </a:r>
            <a:r>
              <a:rPr lang="el-GR" dirty="0"/>
              <a:t> (ευαισθησία κατά την ψηλάφηση)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i="1" dirty="0"/>
              <a:t>Άλγος που επιτείνεται με αναπνευστικές κινήσεις</a:t>
            </a:r>
            <a:r>
              <a:rPr lang="el-GR" dirty="0"/>
              <a:t> (βήχα, πταρμό, κλπ)</a:t>
            </a:r>
          </a:p>
          <a:p>
            <a:pPr marL="971550" lvl="1" indent="-514350">
              <a:buFont typeface="+mj-lt"/>
              <a:buAutoNum type="arabicPeriod"/>
            </a:pPr>
            <a:r>
              <a:rPr lang="el-GR" i="1" dirty="0"/>
              <a:t>Εν τω </a:t>
            </a:r>
            <a:r>
              <a:rPr lang="el-GR" i="1" dirty="0" err="1"/>
              <a:t>βάθει</a:t>
            </a:r>
            <a:r>
              <a:rPr lang="el-GR" i="1" dirty="0"/>
              <a:t> άλγος </a:t>
            </a:r>
            <a:r>
              <a:rPr lang="el-GR" dirty="0"/>
              <a:t>(</a:t>
            </a:r>
            <a:r>
              <a:rPr lang="el-GR" dirty="0" err="1"/>
              <a:t>οπισθοστερνική</a:t>
            </a:r>
            <a:r>
              <a:rPr lang="el-GR" dirty="0"/>
              <a:t> και </a:t>
            </a:r>
            <a:r>
              <a:rPr lang="el-GR" dirty="0" err="1"/>
              <a:t>προκάρδια</a:t>
            </a:r>
            <a:r>
              <a:rPr lang="el-GR" dirty="0"/>
              <a:t> χώρα)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1582</Words>
  <Application>Microsoft Office PowerPoint</Application>
  <PresentationFormat>On-screen Show (4:3)</PresentationFormat>
  <Paragraphs>384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6" baseType="lpstr">
      <vt:lpstr>Arial</vt:lpstr>
      <vt:lpstr>Calibri</vt:lpstr>
      <vt:lpstr>Wingdings</vt:lpstr>
      <vt:lpstr>Zapf Dingbats</vt:lpstr>
      <vt:lpstr>Θέμα του Office</vt:lpstr>
      <vt:lpstr>Κλινική Εξέταση Θώρακα - Κοιλίας</vt:lpstr>
      <vt:lpstr>Κλινική Εξέταση Θώρακα</vt:lpstr>
      <vt:lpstr>Θωρακική Κοιλότητα</vt:lpstr>
      <vt:lpstr>Κλινική Εξέταση Θώρακα</vt:lpstr>
      <vt:lpstr>Τοπογραφική Ανατομική</vt:lpstr>
      <vt:lpstr>PowerPoint Presentation</vt:lpstr>
      <vt:lpstr>PowerPoint Presentation</vt:lpstr>
      <vt:lpstr>Α. Κλινική Εξέταση  Θωρακικού Τοιχώματος</vt:lpstr>
      <vt:lpstr>Συμπτώματα</vt:lpstr>
      <vt:lpstr>Επιπολής Άλγη </vt:lpstr>
      <vt:lpstr>Θωρακικό άλγος (πλευριτικό) που επιτείνεται κατά τις αναπνευστικές κινήσεις</vt:lpstr>
      <vt:lpstr>Οπισθοστερνικά &amp; Προκάρδια Άλγη (εν τω βάθει άλγη)</vt:lpstr>
      <vt:lpstr>PowerPoint Presentation</vt:lpstr>
      <vt:lpstr>Αντικειμενική Εξέταση Θωρακικού Τοιχώματος</vt:lpstr>
      <vt:lpstr>Επισκόπηση</vt:lpstr>
      <vt:lpstr>Σύνδρομο Άνω Κοίλης Φλέβας</vt:lpstr>
      <vt:lpstr>Ψηλάφηση</vt:lpstr>
      <vt:lpstr>Παθήσεις Θωρακικού Τοιχώματος</vt:lpstr>
      <vt:lpstr>Β. Κλινική Εξέταση Αναπνευστικού Συστήματος</vt:lpstr>
      <vt:lpstr>Συμπτώματα</vt:lpstr>
      <vt:lpstr>Αντικειμενική Εξέταση</vt:lpstr>
      <vt:lpstr>Επισκόπηση</vt:lpstr>
      <vt:lpstr>Τυπικά Ευρήματα</vt:lpstr>
      <vt:lpstr>Ψηλάφηση</vt:lpstr>
      <vt:lpstr>Έκπτυξη Θώρακος </vt:lpstr>
      <vt:lpstr>Δονήσεις </vt:lpstr>
      <vt:lpstr>Επίκρουση</vt:lpstr>
      <vt:lpstr>Xώρος του Traube</vt:lpstr>
      <vt:lpstr>Ακρόαση</vt:lpstr>
      <vt:lpstr>PowerPoint Presentation</vt:lpstr>
      <vt:lpstr>Τοπογραφική Ανατομία</vt:lpstr>
      <vt:lpstr>Ιστορικό</vt:lpstr>
      <vt:lpstr>Συμπτώματα</vt:lpstr>
      <vt:lpstr>Κοιλιακό άλγος</vt:lpstr>
      <vt:lpstr>Κοιλιακό άλγος</vt:lpstr>
      <vt:lpstr>Αντικειμενική εξέταση κοιλίας</vt:lpstr>
      <vt:lpstr>Επισκόπηση</vt:lpstr>
      <vt:lpstr>Επισκόπηση</vt:lpstr>
      <vt:lpstr>Επισκόπηση</vt:lpstr>
      <vt:lpstr>Τυπικά Ευρήματα</vt:lpstr>
      <vt:lpstr>Βατραχοειδής κοιλία </vt:lpstr>
      <vt:lpstr>Χειρουργικές Ουλές</vt:lpstr>
      <vt:lpstr>Απόφραξη άνω/κάτω κοίλης φλεβας</vt:lpstr>
      <vt:lpstr>Πυλαία Υπέρταση</vt:lpstr>
      <vt:lpstr>Εκχυμώσεις</vt:lpstr>
      <vt:lpstr>Ραβδώσεις δέρματος κοιλίας</vt:lpstr>
      <vt:lpstr>Ακρόαση</vt:lpstr>
      <vt:lpstr>Εντερικοί ήχοι</vt:lpstr>
      <vt:lpstr>Επίκρουση</vt:lpstr>
      <vt:lpstr>Επίκρουση</vt:lpstr>
      <vt:lpstr>Ψηλάφηση</vt:lpstr>
      <vt:lpstr>Ψηλάφηση</vt:lpstr>
      <vt:lpstr>Ψηλάφηση</vt:lpstr>
      <vt:lpstr>1. Κατάσταση κοιλιακών τοιχωμάτων </vt:lpstr>
      <vt:lpstr>Κατάσταση κοιλιακών τοιχωμάτων </vt:lpstr>
      <vt:lpstr>2. Εντοπισμένη ή διάχυτη ευαισθησία</vt:lpstr>
      <vt:lpstr>Μορφές κοιλιακής ευαισθησίας</vt:lpstr>
      <vt:lpstr>Σημείο Blumberg</vt:lpstr>
      <vt:lpstr>Σημείο Rovsing</vt:lpstr>
      <vt:lpstr>Ψηλαφητή χοληδόχος κύστη σημείο Murphy &amp; σημείο Courvoisier</vt:lpstr>
      <vt:lpstr>3. Έλεγχος μεγέθους και σύστασης σπλάχνων</vt:lpstr>
      <vt:lpstr>Ήπαρ</vt:lpstr>
      <vt:lpstr>Προσοχή στο λοβό του Riedel</vt:lpstr>
      <vt:lpstr>Σπλήνας</vt:lpstr>
      <vt:lpstr>Σπλήνας</vt:lpstr>
      <vt:lpstr>Ψηλάφηση Σπληνός</vt:lpstr>
      <vt:lpstr>Άλλα όργανα</vt:lpstr>
      <vt:lpstr>4. Ενδοκοιλιακές Μάζες</vt:lpstr>
      <vt:lpstr>Χαρακτήρες ενδοκοιλιακής μάζας</vt:lpstr>
      <vt:lpstr>Εντόπιση μάζας</vt:lpstr>
      <vt:lpstr>Ευχαριστώ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αλεξανδρος</dc:creator>
  <cp:lastModifiedBy>Evangelos Felekouras</cp:lastModifiedBy>
  <cp:revision>118</cp:revision>
  <cp:lastPrinted>2019-02-12T11:34:33Z</cp:lastPrinted>
  <dcterms:created xsi:type="dcterms:W3CDTF">2019-02-04T13:00:56Z</dcterms:created>
  <dcterms:modified xsi:type="dcterms:W3CDTF">2021-06-04T04:14:49Z</dcterms:modified>
</cp:coreProperties>
</file>