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71" r:id="rId10"/>
    <p:sldId id="265" r:id="rId11"/>
    <p:sldId id="266" r:id="rId12"/>
    <p:sldId id="263" r:id="rId13"/>
    <p:sldId id="272" r:id="rId14"/>
    <p:sldId id="273" r:id="rId15"/>
    <p:sldId id="264" r:id="rId16"/>
    <p:sldId id="267" r:id="rId17"/>
    <p:sldId id="268" r:id="rId18"/>
    <p:sldId id="269" r:id="rId19"/>
    <p:sldId id="282" r:id="rId20"/>
    <p:sldId id="277" r:id="rId21"/>
    <p:sldId id="278" r:id="rId22"/>
    <p:sldId id="279" r:id="rId23"/>
    <p:sldId id="274" r:id="rId24"/>
    <p:sldId id="275" r:id="rId25"/>
    <p:sldId id="276" r:id="rId26"/>
    <p:sldId id="281" r:id="rId27"/>
    <p:sldId id="280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3E3C-BA21-4BF3-B60B-DD59A9C66486}" type="datetimeFigureOut">
              <a:rPr lang="el-GR" smtClean="0"/>
              <a:pPr/>
              <a:t>12/04/21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D333-7E59-40D4-BB57-D786CBE1ECC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3E3C-BA21-4BF3-B60B-DD59A9C66486}" type="datetimeFigureOut">
              <a:rPr lang="el-GR" smtClean="0"/>
              <a:pPr/>
              <a:t>12/04/21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D333-7E59-40D4-BB57-D786CBE1EC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3E3C-BA21-4BF3-B60B-DD59A9C66486}" type="datetimeFigureOut">
              <a:rPr lang="el-GR" smtClean="0"/>
              <a:pPr/>
              <a:t>12/04/21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D333-7E59-40D4-BB57-D786CBE1EC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3E3C-BA21-4BF3-B60B-DD59A9C66486}" type="datetimeFigureOut">
              <a:rPr lang="el-GR" smtClean="0"/>
              <a:pPr/>
              <a:t>12/04/21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D333-7E59-40D4-BB57-D786CBE1EC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3E3C-BA21-4BF3-B60B-DD59A9C66486}" type="datetimeFigureOut">
              <a:rPr lang="el-GR" smtClean="0"/>
              <a:pPr/>
              <a:t>12/04/21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B3D333-7E59-40D4-BB57-D786CBE1EC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3E3C-BA21-4BF3-B60B-DD59A9C66486}" type="datetimeFigureOut">
              <a:rPr lang="el-GR" smtClean="0"/>
              <a:pPr/>
              <a:t>12/04/21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D333-7E59-40D4-BB57-D786CBE1EC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3E3C-BA21-4BF3-B60B-DD59A9C66486}" type="datetimeFigureOut">
              <a:rPr lang="el-GR" smtClean="0"/>
              <a:pPr/>
              <a:t>12/04/21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D333-7E59-40D4-BB57-D786CBE1EC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3E3C-BA21-4BF3-B60B-DD59A9C66486}" type="datetimeFigureOut">
              <a:rPr lang="el-GR" smtClean="0"/>
              <a:pPr/>
              <a:t>12/04/21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D333-7E59-40D4-BB57-D786CBE1EC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3E3C-BA21-4BF3-B60B-DD59A9C66486}" type="datetimeFigureOut">
              <a:rPr lang="el-GR" smtClean="0"/>
              <a:pPr/>
              <a:t>12/04/21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D333-7E59-40D4-BB57-D786CBE1EC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3E3C-BA21-4BF3-B60B-DD59A9C66486}" type="datetimeFigureOut">
              <a:rPr lang="el-GR" smtClean="0"/>
              <a:pPr/>
              <a:t>12/04/21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D333-7E59-40D4-BB57-D786CBE1EC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3E3C-BA21-4BF3-B60B-DD59A9C66486}" type="datetimeFigureOut">
              <a:rPr lang="el-GR" smtClean="0"/>
              <a:pPr/>
              <a:t>12/04/21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D333-7E59-40D4-BB57-D786CBE1EC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C83E3C-BA21-4BF3-B60B-DD59A9C66486}" type="datetimeFigureOut">
              <a:rPr lang="el-GR" smtClean="0"/>
              <a:pPr/>
              <a:t>12/04/21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B3D333-7E59-40D4-BB57-D786CBE1ECC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+mn-lt"/>
              </a:rPr>
              <a:t>ΠΑΘΗΣΕΙΣ </a:t>
            </a:r>
            <a:r>
              <a:rPr lang="el-GR" sz="3600" dirty="0" err="1" smtClean="0">
                <a:latin typeface="+mn-lt"/>
              </a:rPr>
              <a:t>ΣκωληκοειδΟΥσ</a:t>
            </a:r>
            <a:r>
              <a:rPr lang="el-GR" sz="3600" dirty="0" smtClean="0">
                <a:latin typeface="+mn-lt"/>
              </a:rPr>
              <a:t> </a:t>
            </a:r>
            <a:r>
              <a:rPr lang="el-GR" sz="3600" dirty="0" err="1" smtClean="0">
                <a:latin typeface="+mn-lt"/>
              </a:rPr>
              <a:t>αποφυσηΣ</a:t>
            </a:r>
            <a:r>
              <a:rPr lang="el-GR" sz="3600" dirty="0" smtClean="0">
                <a:latin typeface="+mn-lt"/>
              </a:rPr>
              <a:t>-ΛΕΠΤΟΥ ΕΝΤΕΡΟΥ</a:t>
            </a:r>
            <a:endParaRPr lang="el-GR" sz="3600" dirty="0"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Ανδρέας Αλεξάνδρου</a:t>
            </a:r>
          </a:p>
          <a:p>
            <a:r>
              <a:rPr lang="el-GR" dirty="0" smtClean="0"/>
              <a:t>Αν. Καθ.</a:t>
            </a:r>
            <a:r>
              <a:rPr lang="el-GR" dirty="0" smtClean="0"/>
              <a:t> </a:t>
            </a:r>
            <a:r>
              <a:rPr lang="el-GR" dirty="0" smtClean="0"/>
              <a:t>Χειρουργικής</a:t>
            </a:r>
          </a:p>
          <a:p>
            <a:endParaRPr lang="el-GR" dirty="0"/>
          </a:p>
        </p:txBody>
      </p:sp>
      <p:pic>
        <p:nvPicPr>
          <p:cNvPr id="4" name="Picture 5" descr="ath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984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42844" y="6215082"/>
            <a:ext cx="90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Α΄ Χειρουργική Κλινική ΕΚΠΑ, Λαϊκό Νοσοκομείο</a:t>
            </a:r>
          </a:p>
          <a:p>
            <a:pPr algn="ctr"/>
            <a:r>
              <a:rPr lang="el-GR" dirty="0" smtClean="0"/>
              <a:t>Δ/</a:t>
            </a:r>
            <a:r>
              <a:rPr lang="el-GR" dirty="0" err="1" smtClean="0"/>
              <a:t>ντης</a:t>
            </a:r>
            <a:r>
              <a:rPr lang="el-GR" dirty="0" smtClean="0"/>
              <a:t> Καθ. Χειρουργικής Ε. Σ. </a:t>
            </a:r>
            <a:r>
              <a:rPr lang="el-GR" dirty="0" err="1" smtClean="0"/>
              <a:t>Φελέκουρας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146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Διαφορική διάγνωση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Ρήξη </a:t>
            </a:r>
            <a:r>
              <a:rPr lang="el-GR" dirty="0" smtClean="0"/>
              <a:t>ωοθυλακίου-</a:t>
            </a:r>
            <a:r>
              <a:rPr lang="en-US" dirty="0" err="1" smtClean="0"/>
              <a:t>Mittelschmerz</a:t>
            </a:r>
            <a:endParaRPr lang="el-GR" dirty="0" smtClean="0"/>
          </a:p>
          <a:p>
            <a:r>
              <a:rPr lang="el-GR" dirty="0" smtClean="0"/>
              <a:t>Ρήξη-συστροφή κύστης ωοθήκης</a:t>
            </a:r>
          </a:p>
          <a:p>
            <a:r>
              <a:rPr lang="el-GR" dirty="0" smtClean="0"/>
              <a:t>Ρήξη εξωμητρίου κύησης</a:t>
            </a:r>
          </a:p>
          <a:p>
            <a:r>
              <a:rPr lang="el-GR" dirty="0" err="1" smtClean="0"/>
              <a:t>Μεκκελίτις</a:t>
            </a:r>
            <a:r>
              <a:rPr lang="el-GR" dirty="0" smtClean="0"/>
              <a:t> - </a:t>
            </a:r>
            <a:r>
              <a:rPr lang="el-GR" dirty="0" err="1" smtClean="0"/>
              <a:t>εγκολεασμός</a:t>
            </a:r>
            <a:endParaRPr lang="el-GR" dirty="0" smtClean="0"/>
          </a:p>
          <a:p>
            <a:r>
              <a:rPr lang="el-GR" dirty="0" smtClean="0"/>
              <a:t>Αποφρακτικός ή </a:t>
            </a:r>
            <a:r>
              <a:rPr lang="el-GR" dirty="0" err="1" smtClean="0"/>
              <a:t>διατρηθείς</a:t>
            </a:r>
            <a:r>
              <a:rPr lang="el-GR" dirty="0" smtClean="0"/>
              <a:t> καρκίνος δεξιού </a:t>
            </a:r>
            <a:r>
              <a:rPr lang="el-GR" dirty="0" err="1" smtClean="0"/>
              <a:t>κόλου</a:t>
            </a:r>
            <a:endParaRPr lang="el-GR" dirty="0" smtClean="0"/>
          </a:p>
          <a:p>
            <a:r>
              <a:rPr lang="el-GR" dirty="0" smtClean="0"/>
              <a:t>Ρήξη </a:t>
            </a:r>
            <a:r>
              <a:rPr lang="el-GR" dirty="0" err="1" smtClean="0"/>
              <a:t>εκκολπώματος</a:t>
            </a:r>
            <a:r>
              <a:rPr lang="el-GR" dirty="0" smtClean="0"/>
              <a:t>-διάτρηση ανωτέρου πεπτικού</a:t>
            </a:r>
            <a:endParaRPr lang="el-GR" dirty="0" smtClean="0"/>
          </a:p>
          <a:p>
            <a:r>
              <a:rPr lang="el-GR" dirty="0" smtClean="0"/>
              <a:t>Νόσος </a:t>
            </a:r>
            <a:r>
              <a:rPr lang="en-US" dirty="0" err="1" smtClean="0"/>
              <a:t>Crohn</a:t>
            </a:r>
            <a:r>
              <a:rPr lang="en-US" dirty="0" smtClean="0"/>
              <a:t>, </a:t>
            </a:r>
            <a:r>
              <a:rPr lang="el-GR" dirty="0" smtClean="0"/>
              <a:t>οξεία </a:t>
            </a:r>
            <a:r>
              <a:rPr lang="el-GR" dirty="0" err="1" smtClean="0"/>
              <a:t>χολοκυστίτις</a:t>
            </a:r>
            <a:endParaRPr lang="el-GR" dirty="0" smtClean="0"/>
          </a:p>
          <a:p>
            <a:r>
              <a:rPr lang="el-GR" dirty="0" smtClean="0"/>
              <a:t>Ουρολοίμωξη-κολικός</a:t>
            </a:r>
          </a:p>
          <a:p>
            <a:r>
              <a:rPr lang="el-GR" dirty="0" smtClean="0"/>
              <a:t>Παθολογικές παθήσεις</a:t>
            </a:r>
          </a:p>
        </p:txBody>
      </p:sp>
    </p:spTree>
    <p:extLst>
      <p:ext uri="{BB962C8B-B14F-4D97-AF65-F5344CB8AC3E}">
        <p14:creationId xmlns="" xmlns:p14="http://schemas.microsoft.com/office/powerpoint/2010/main" val="20048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Φυσική πορεία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Ύφεση (2/3)</a:t>
            </a:r>
            <a:endParaRPr lang="el-GR" dirty="0" smtClean="0"/>
          </a:p>
          <a:p>
            <a:r>
              <a:rPr lang="el-GR" dirty="0" smtClean="0"/>
              <a:t>Ελεύθερη </a:t>
            </a:r>
            <a:r>
              <a:rPr lang="el-GR" dirty="0" smtClean="0"/>
              <a:t>ρήξη-</a:t>
            </a:r>
            <a:r>
              <a:rPr lang="el-GR" dirty="0" err="1" smtClean="0"/>
              <a:t>περιτονίτις</a:t>
            </a:r>
            <a:endParaRPr lang="el-GR" dirty="0" smtClean="0"/>
          </a:p>
          <a:p>
            <a:r>
              <a:rPr lang="el-GR" dirty="0" smtClean="0"/>
              <a:t>Συγκαλυμμένη ρήξη-Δημιουργία </a:t>
            </a:r>
            <a:r>
              <a:rPr lang="en-US" dirty="0" smtClean="0"/>
              <a:t>plastron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9627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Συντηρητική?</a:t>
            </a:r>
          </a:p>
          <a:p>
            <a:r>
              <a:rPr lang="el-GR" dirty="0" smtClean="0"/>
              <a:t>Χειρουργική?</a:t>
            </a:r>
          </a:p>
          <a:p>
            <a:r>
              <a:rPr lang="el-GR" dirty="0" smtClean="0"/>
              <a:t>Ανοικτή?</a:t>
            </a:r>
          </a:p>
          <a:p>
            <a:r>
              <a:rPr lang="el-GR" dirty="0" err="1" smtClean="0"/>
              <a:t>Λαπαροσκοπική</a:t>
            </a:r>
            <a:r>
              <a:rPr lang="el-GR" dirty="0" smtClean="0"/>
              <a:t>?</a:t>
            </a:r>
          </a:p>
        </p:txBody>
      </p:sp>
      <p:pic>
        <p:nvPicPr>
          <p:cNvPr id="4" name="Picture 5" descr="es_19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643314"/>
            <a:ext cx="3657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973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acappendix"/>
          <p:cNvPicPr>
            <a:picLocks noChangeAspect="1" noChangeArrowheads="1"/>
          </p:cNvPicPr>
          <p:nvPr/>
        </p:nvPicPr>
        <p:blipFill>
          <a:blip r:embed="rId2">
            <a:lum bright="-12000" contrast="6000"/>
          </a:blip>
          <a:srcRect/>
          <a:stretch>
            <a:fillRect/>
          </a:stretch>
        </p:blipFill>
        <p:spPr bwMode="auto">
          <a:xfrm>
            <a:off x="1" y="0"/>
            <a:ext cx="4857752" cy="371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nl ap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5987" y="2681288"/>
            <a:ext cx="56880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Eckels"/>
          <p:cNvPicPr>
            <a:picLocks noChangeAspect="1" noChangeArrowheads="1"/>
          </p:cNvPicPr>
          <p:nvPr/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2500298" y="1928802"/>
            <a:ext cx="4476749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Σκωληκοειδίτις</a:t>
            </a:r>
            <a:r>
              <a:rPr lang="el-GR" dirty="0" smtClean="0"/>
              <a:t> στη βρεφική ηλικία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Γενικά σπάνια</a:t>
            </a:r>
          </a:p>
          <a:p>
            <a:r>
              <a:rPr lang="el-GR" dirty="0" smtClean="0"/>
              <a:t>Όμως δύσκολη η διάγνωση</a:t>
            </a:r>
          </a:p>
          <a:p>
            <a:r>
              <a:rPr lang="el-GR" dirty="0" smtClean="0"/>
              <a:t>Αυξημένη η νοσηρότητα</a:t>
            </a:r>
          </a:p>
          <a:p>
            <a:r>
              <a:rPr lang="el-GR" dirty="0" smtClean="0"/>
              <a:t>Διαφορική διάγνωση γαστρεντερίτιδα –ουρολοιμώξεις-</a:t>
            </a:r>
            <a:r>
              <a:rPr lang="el-GR" dirty="0" err="1" smtClean="0"/>
              <a:t>εγκολεασμό</a:t>
            </a:r>
            <a:r>
              <a:rPr lang="el-GR" dirty="0" smtClean="0"/>
              <a:t>-συστροφή </a:t>
            </a:r>
            <a:r>
              <a:rPr lang="el-GR" dirty="0" err="1" smtClean="0"/>
              <a:t>όρχεος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512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Σκωληκοειδίτις</a:t>
            </a:r>
            <a:r>
              <a:rPr lang="el-GR" dirty="0" smtClean="0"/>
              <a:t> στην Τρίτη ηλικία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Όχι τόσο σπάνια</a:t>
            </a:r>
          </a:p>
          <a:p>
            <a:r>
              <a:rPr lang="el-GR" dirty="0" err="1" smtClean="0"/>
              <a:t>Αμβληχρή</a:t>
            </a:r>
            <a:r>
              <a:rPr lang="el-GR" dirty="0" smtClean="0"/>
              <a:t> κλινική εικόνα</a:t>
            </a:r>
          </a:p>
          <a:p>
            <a:r>
              <a:rPr lang="el-GR" dirty="0" smtClean="0"/>
              <a:t>Αξονική τομογραφία</a:t>
            </a:r>
          </a:p>
          <a:p>
            <a:r>
              <a:rPr lang="el-GR" dirty="0" smtClean="0"/>
              <a:t>Αυξημένη νοσηρότητα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4184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Σκωληκοειδίτις</a:t>
            </a:r>
            <a:r>
              <a:rPr lang="el-GR" dirty="0" smtClean="0"/>
              <a:t> και κύηση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Άτυπη θέση των ενοχλημάτων ανάλογα με ηλικία κύησης</a:t>
            </a:r>
          </a:p>
          <a:p>
            <a:r>
              <a:rPr lang="el-GR" dirty="0" smtClean="0"/>
              <a:t>Ανάγκη επείγουσας χειρουργικής θεραπείας πριν </a:t>
            </a:r>
            <a:r>
              <a:rPr lang="el-GR" dirty="0" err="1" smtClean="0"/>
              <a:t>ραγεί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632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Άλλες παθήσεις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Βλεννοκήλη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err="1" smtClean="0"/>
              <a:t>ψευδομύξωμα</a:t>
            </a:r>
            <a:endParaRPr lang="el-GR" dirty="0" smtClean="0"/>
          </a:p>
          <a:p>
            <a:r>
              <a:rPr lang="el-GR" dirty="0" smtClean="0"/>
              <a:t>Νεοπλάσματα (</a:t>
            </a:r>
            <a:r>
              <a:rPr lang="el-GR" dirty="0" err="1" smtClean="0"/>
              <a:t>αδενο</a:t>
            </a:r>
            <a:r>
              <a:rPr lang="el-GR" dirty="0" smtClean="0"/>
              <a:t> </a:t>
            </a:r>
            <a:r>
              <a:rPr lang="en-US" dirty="0" smtClean="0"/>
              <a:t>Ca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ΝΕΤ σκωληκοειδούς</a:t>
            </a:r>
            <a:r>
              <a:rPr lang="en-US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3218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Παθήσεις λεπτού εντέρου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Παραλυτικός ειλεός</a:t>
            </a:r>
          </a:p>
          <a:p>
            <a:r>
              <a:rPr lang="el-GR" dirty="0" smtClean="0"/>
              <a:t>Εντερική απόφραξη</a:t>
            </a:r>
          </a:p>
          <a:p>
            <a:r>
              <a:rPr lang="el-GR" dirty="0" smtClean="0"/>
              <a:t>Φλεγμονώδεις νόσοι</a:t>
            </a:r>
          </a:p>
          <a:p>
            <a:r>
              <a:rPr lang="el-GR" dirty="0" smtClean="0"/>
              <a:t>Νεοπλασίες (</a:t>
            </a:r>
            <a:r>
              <a:rPr lang="el-GR" dirty="0" err="1" smtClean="0"/>
              <a:t>αδενο</a:t>
            </a:r>
            <a:r>
              <a:rPr lang="el-GR" dirty="0" smtClean="0"/>
              <a:t> </a:t>
            </a:r>
            <a:r>
              <a:rPr lang="en-US" dirty="0" smtClean="0"/>
              <a:t>Ca –NET)</a:t>
            </a:r>
            <a:endParaRPr lang="el-GR" dirty="0" smtClean="0"/>
          </a:p>
          <a:p>
            <a:r>
              <a:rPr lang="el-GR" dirty="0" err="1" smtClean="0"/>
              <a:t>Μεσεντέριος</a:t>
            </a:r>
            <a:r>
              <a:rPr lang="el-GR" dirty="0" smtClean="0"/>
              <a:t> ισχαιμία-σύνδρομο βραχέος εντέρου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Οξεία </a:t>
            </a:r>
            <a:r>
              <a:rPr lang="el-GR" dirty="0" err="1" smtClean="0"/>
              <a:t>σκωληκοειδίτις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Συχνότερη αιτία οξείας χειρουργικής κοιλίας</a:t>
            </a:r>
          </a:p>
          <a:p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και 8</a:t>
            </a:r>
            <a:r>
              <a:rPr lang="el-GR" baseline="30000" dirty="0" smtClean="0"/>
              <a:t>η</a:t>
            </a:r>
            <a:r>
              <a:rPr lang="el-GR" dirty="0" smtClean="0"/>
              <a:t> δεκαετία</a:t>
            </a:r>
          </a:p>
          <a:p>
            <a:r>
              <a:rPr lang="el-GR" dirty="0" smtClean="0"/>
              <a:t>Αυξημένη θνητότητα για τις ακραίες ηλικίες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6782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npo0000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5984" y="1071546"/>
            <a:ext cx="4953000" cy="545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9" descr="npo000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0200" y="16002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npo0000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3108" y="1357298"/>
            <a:ext cx="5257800" cy="5019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T of SMA occlu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057400"/>
            <a:ext cx="35052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MRA of SMA occlu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057400"/>
            <a:ext cx="35163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esenteric_ischaemia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2195513" y="1916113"/>
            <a:ext cx="542766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My Documents\Barbara\MYDOCS\Webpages\WORKIN~1\Acute_abdomen\Slide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52600" y="1219200"/>
            <a:ext cx="5791200" cy="545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Παθήσεις λεπτού εντέρου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Ν. </a:t>
            </a:r>
            <a:r>
              <a:rPr lang="en-US" dirty="0" err="1" smtClean="0"/>
              <a:t>Crohn</a:t>
            </a:r>
            <a:endParaRPr lang="en-US" dirty="0" smtClean="0"/>
          </a:p>
          <a:p>
            <a:r>
              <a:rPr lang="el-GR" dirty="0" smtClean="0"/>
              <a:t>Νεοπλάσματα</a:t>
            </a:r>
          </a:p>
          <a:p>
            <a:r>
              <a:rPr lang="el-GR" dirty="0" smtClean="0"/>
              <a:t>Συρίγγια</a:t>
            </a:r>
          </a:p>
          <a:p>
            <a:r>
              <a:rPr lang="el-GR" dirty="0" smtClean="0"/>
              <a:t>Σύνδρομο βραχέος εντέρου</a:t>
            </a: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Παθήσεις περινέου και πρωκτού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Λειτουργικές</a:t>
            </a:r>
          </a:p>
          <a:p>
            <a:r>
              <a:rPr lang="el-GR" dirty="0" err="1" smtClean="0"/>
              <a:t>Αιμορροϊδες</a:t>
            </a:r>
            <a:r>
              <a:rPr lang="el-GR" dirty="0" smtClean="0"/>
              <a:t>-</a:t>
            </a:r>
            <a:r>
              <a:rPr lang="el-GR" dirty="0" err="1" smtClean="0"/>
              <a:t>ραγάς</a:t>
            </a:r>
            <a:r>
              <a:rPr lang="el-GR" dirty="0" smtClean="0"/>
              <a:t> δακτυλίου</a:t>
            </a:r>
          </a:p>
          <a:p>
            <a:r>
              <a:rPr lang="el-GR" dirty="0" smtClean="0"/>
              <a:t>Αποστήματα-συρίγγια</a:t>
            </a:r>
          </a:p>
          <a:p>
            <a:r>
              <a:rPr lang="el-GR" dirty="0" smtClean="0"/>
              <a:t>Κύστη κόκκυγα</a:t>
            </a:r>
          </a:p>
          <a:p>
            <a:r>
              <a:rPr lang="el-GR" dirty="0" smtClean="0"/>
              <a:t>νεοπλάσματα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Παθολογική φυσιολογία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Απόφραξη αυλού από ξένο  </a:t>
            </a:r>
            <a:r>
              <a:rPr lang="el-GR" dirty="0" smtClean="0"/>
              <a:t>σώμα, </a:t>
            </a:r>
            <a:r>
              <a:rPr lang="el-GR" dirty="0" smtClean="0"/>
              <a:t>από υπερτροφία λεμφικού </a:t>
            </a:r>
            <a:r>
              <a:rPr lang="el-GR" dirty="0" smtClean="0"/>
              <a:t>ιστού ή </a:t>
            </a:r>
            <a:r>
              <a:rPr lang="el-GR" dirty="0" smtClean="0"/>
              <a:t>από </a:t>
            </a:r>
            <a:r>
              <a:rPr lang="el-GR" dirty="0" err="1" smtClean="0"/>
              <a:t>χωρο</a:t>
            </a:r>
            <a:r>
              <a:rPr lang="el-GR" dirty="0" smtClean="0"/>
              <a:t>-κατακτητική </a:t>
            </a:r>
            <a:r>
              <a:rPr lang="el-GR" dirty="0" smtClean="0"/>
              <a:t>εξεργασία</a:t>
            </a:r>
          </a:p>
          <a:p>
            <a:r>
              <a:rPr lang="el-GR" dirty="0" smtClean="0"/>
              <a:t>Φυσική πορεία ανάλογα με ταχύτητα επέλευσης και επιδείνωση ή άρση της απόφραξης</a:t>
            </a:r>
          </a:p>
          <a:p>
            <a:r>
              <a:rPr lang="el-GR" dirty="0" smtClean="0"/>
              <a:t>Εμπλέκεται η κλασσική χλωρίδα του </a:t>
            </a:r>
            <a:r>
              <a:rPr lang="el-GR" dirty="0" err="1" smtClean="0"/>
              <a:t>παχέος</a:t>
            </a:r>
            <a:r>
              <a:rPr lang="el-GR" dirty="0" smtClean="0"/>
              <a:t> εντέρου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338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Περι</a:t>
            </a:r>
            <a:r>
              <a:rPr lang="el-GR" dirty="0" smtClean="0"/>
              <a:t>-ομφαλικό </a:t>
            </a:r>
            <a:r>
              <a:rPr lang="el-GR" dirty="0" smtClean="0"/>
              <a:t>άλγος</a:t>
            </a:r>
          </a:p>
          <a:p>
            <a:r>
              <a:rPr lang="el-GR" dirty="0" smtClean="0"/>
              <a:t>Εντόπιση (δεξιός λαγόνιος βόθρος)</a:t>
            </a:r>
          </a:p>
          <a:p>
            <a:r>
              <a:rPr lang="el-GR" dirty="0" smtClean="0"/>
              <a:t>Ανορεξία</a:t>
            </a:r>
          </a:p>
          <a:p>
            <a:r>
              <a:rPr lang="el-GR" dirty="0" smtClean="0"/>
              <a:t>Έμετοι</a:t>
            </a:r>
          </a:p>
          <a:p>
            <a:r>
              <a:rPr lang="el-GR" dirty="0" smtClean="0"/>
              <a:t>Πυρετική κίνηση</a:t>
            </a:r>
          </a:p>
          <a:p>
            <a:r>
              <a:rPr lang="el-GR" dirty="0" smtClean="0"/>
              <a:t>Αναστολή αερίων κοπράνων</a:t>
            </a:r>
          </a:p>
          <a:p>
            <a:r>
              <a:rPr lang="el-GR" dirty="0" smtClean="0"/>
              <a:t>Διάρροιες-</a:t>
            </a:r>
            <a:r>
              <a:rPr lang="el-GR" dirty="0" err="1" smtClean="0"/>
              <a:t>δυσουρικά</a:t>
            </a:r>
            <a:r>
              <a:rPr lang="el-GR" dirty="0" smtClean="0"/>
              <a:t> ενοχλήματα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485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εξέταση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Ιστορικό</a:t>
            </a:r>
          </a:p>
          <a:p>
            <a:r>
              <a:rPr lang="el-GR" dirty="0" smtClean="0"/>
              <a:t>Διαφορά μεταξύ φύλων</a:t>
            </a:r>
          </a:p>
          <a:p>
            <a:r>
              <a:rPr lang="el-GR" dirty="0" smtClean="0"/>
              <a:t>Σημείο </a:t>
            </a:r>
            <a:r>
              <a:rPr lang="en-US" dirty="0" err="1" smtClean="0"/>
              <a:t>Mc</a:t>
            </a:r>
            <a:r>
              <a:rPr lang="en-US" dirty="0" smtClean="0"/>
              <a:t> Burney</a:t>
            </a:r>
          </a:p>
          <a:p>
            <a:r>
              <a:rPr lang="el-GR" dirty="0" smtClean="0"/>
              <a:t>Σημείο </a:t>
            </a:r>
            <a:r>
              <a:rPr lang="en-US" dirty="0" err="1" smtClean="0"/>
              <a:t>Rovsing</a:t>
            </a:r>
            <a:endParaRPr lang="en-US" dirty="0" smtClean="0"/>
          </a:p>
          <a:p>
            <a:r>
              <a:rPr lang="el-GR" dirty="0" err="1" smtClean="0"/>
              <a:t>Αναπηδώσα</a:t>
            </a:r>
            <a:r>
              <a:rPr lang="el-GR" dirty="0" smtClean="0"/>
              <a:t> ευαισθησία</a:t>
            </a:r>
          </a:p>
          <a:p>
            <a:r>
              <a:rPr lang="el-GR" dirty="0" smtClean="0"/>
              <a:t>Σημείο </a:t>
            </a:r>
            <a:r>
              <a:rPr lang="el-GR" dirty="0" err="1" smtClean="0"/>
              <a:t>ψοϊτη</a:t>
            </a:r>
            <a:r>
              <a:rPr lang="el-GR" dirty="0" smtClean="0"/>
              <a:t>-προσαγωγού</a:t>
            </a:r>
          </a:p>
          <a:p>
            <a:r>
              <a:rPr lang="el-GR" dirty="0" smtClean="0"/>
              <a:t>Δακτυλική-γυναικολογική εξέταση</a:t>
            </a:r>
          </a:p>
          <a:p>
            <a:r>
              <a:rPr lang="el-GR" dirty="0" smtClean="0"/>
              <a:t>Σημεία περιτονίτιδας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5391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3200400" cy="2743200"/>
            <a:chOff x="480" y="864"/>
            <a:chExt cx="2016" cy="1392"/>
          </a:xfrm>
        </p:grpSpPr>
        <p:pic>
          <p:nvPicPr>
            <p:cNvPr id="3" name="Picture 7" descr="Appendicitis_fig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" y="864"/>
              <a:ext cx="2016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576" y="1920"/>
              <a:ext cx="1814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altLang="el-GR" b="1"/>
                <a:t>Σημείο  </a:t>
              </a:r>
              <a:r>
                <a:rPr lang="en-US" altLang="el-GR" b="1"/>
                <a:t>Mc Burney</a:t>
              </a:r>
              <a:endParaRPr lang="el-GR" altLang="el-GR" b="1"/>
            </a:p>
          </p:txBody>
        </p:sp>
      </p:grp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0"/>
            <a:ext cx="29432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0"/>
            <a:ext cx="2928937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286124"/>
            <a:ext cx="28289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429000"/>
            <a:ext cx="3124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Παρακλινικός</a:t>
            </a:r>
            <a:r>
              <a:rPr lang="el-GR" dirty="0" smtClean="0"/>
              <a:t> έλεγχος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Δείκτες οξείας φάσης</a:t>
            </a:r>
          </a:p>
          <a:p>
            <a:r>
              <a:rPr lang="el-GR" dirty="0" smtClean="0"/>
              <a:t>Γενική ούρων</a:t>
            </a:r>
          </a:p>
          <a:p>
            <a:r>
              <a:rPr lang="en-US" dirty="0" smtClean="0"/>
              <a:t>b-HCG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503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Απεικονιστικός έλεγχος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α/α κοιλίας</a:t>
            </a:r>
          </a:p>
          <a:p>
            <a:r>
              <a:rPr lang="el-GR" dirty="0" smtClean="0"/>
              <a:t>Υπερηχογράφημα (διάγνωση-αποκλεισμός πάθησης ή άλλων παθήσεων)</a:t>
            </a:r>
          </a:p>
          <a:p>
            <a:r>
              <a:rPr lang="el-GR" dirty="0" smtClean="0"/>
              <a:t>Υπολογιστική τομογραφία (κίνδυνος ακτινοβολίας)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126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39338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4800600" y="304800"/>
          <a:ext cx="3571875" cy="2667000"/>
        </p:xfrm>
        <a:graphic>
          <a:graphicData uri="http://schemas.openxmlformats.org/presentationml/2006/ole">
            <p:oleObj spid="_x0000_s1026" name="Photo Editor Photo" r:id="rId4" imgW="3572374" imgH="2666667" progId="">
              <p:embed/>
            </p:oleObj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357562"/>
            <a:ext cx="36957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2376</TotalTime>
  <Words>304</Words>
  <Application>Microsoft Office PowerPoint</Application>
  <PresentationFormat>Προβολή στην οθόνη (4:3)</PresentationFormat>
  <Paragraphs>91</Paragraphs>
  <Slides>27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9" baseType="lpstr">
      <vt:lpstr>Αποκορύφωμα</vt:lpstr>
      <vt:lpstr>Photo Editor Photo</vt:lpstr>
      <vt:lpstr>ΠΑΘΗΣΕΙΣ ΣκωληκοειδΟΥσ αποφυσηΣ-ΛΕΠΤΟΥ ΕΝΤΕΡΟΥ</vt:lpstr>
      <vt:lpstr>Οξεία σκωληκοειδίτις</vt:lpstr>
      <vt:lpstr>Παθολογική φυσιολογία</vt:lpstr>
      <vt:lpstr>Κλινική εικόνα</vt:lpstr>
      <vt:lpstr>Κλινική εξέταση</vt:lpstr>
      <vt:lpstr>Διαφάνεια 6</vt:lpstr>
      <vt:lpstr>Παρακλινικός έλεγχος</vt:lpstr>
      <vt:lpstr>Απεικονιστικός έλεγχος</vt:lpstr>
      <vt:lpstr>Διαφάνεια 9</vt:lpstr>
      <vt:lpstr>Διαφορική διάγνωση</vt:lpstr>
      <vt:lpstr>Φυσική πορεία</vt:lpstr>
      <vt:lpstr>Θεραπεία</vt:lpstr>
      <vt:lpstr>Διαφάνεια 13</vt:lpstr>
      <vt:lpstr>Διαφάνεια 14</vt:lpstr>
      <vt:lpstr>Σκωληκοειδίτις στη βρεφική ηλικία </vt:lpstr>
      <vt:lpstr>Σκωληκοειδίτις στην Τρίτη ηλικία</vt:lpstr>
      <vt:lpstr>Σκωληκοειδίτις και κύηση</vt:lpstr>
      <vt:lpstr>Άλλες παθήσεις</vt:lpstr>
      <vt:lpstr>Παθήσεις λεπτού εντέρου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Παθήσεις λεπτού εντέρου</vt:lpstr>
      <vt:lpstr>Παθήσεις περινέου και πρωκτού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Σκωληκοειδησ αποφυση</dc:title>
  <dc:creator>ανδρεας</dc:creator>
  <cp:lastModifiedBy>Andreas Alexandrou</cp:lastModifiedBy>
  <cp:revision>12</cp:revision>
  <dcterms:created xsi:type="dcterms:W3CDTF">2012-06-26T16:16:48Z</dcterms:created>
  <dcterms:modified xsi:type="dcterms:W3CDTF">2021-04-12T16:24:08Z</dcterms:modified>
</cp:coreProperties>
</file>