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43"/>
  </p:notesMasterIdLst>
  <p:sldIdLst>
    <p:sldId id="256" r:id="rId2"/>
    <p:sldId id="257" r:id="rId3"/>
    <p:sldId id="260" r:id="rId4"/>
    <p:sldId id="371" r:id="rId5"/>
    <p:sldId id="261" r:id="rId6"/>
    <p:sldId id="258" r:id="rId7"/>
    <p:sldId id="343" r:id="rId8"/>
    <p:sldId id="344" r:id="rId9"/>
    <p:sldId id="342" r:id="rId10"/>
    <p:sldId id="263" r:id="rId11"/>
    <p:sldId id="313" r:id="rId12"/>
    <p:sldId id="345" r:id="rId13"/>
    <p:sldId id="347" r:id="rId14"/>
    <p:sldId id="307" r:id="rId15"/>
    <p:sldId id="348" r:id="rId16"/>
    <p:sldId id="337" r:id="rId17"/>
    <p:sldId id="294" r:id="rId18"/>
    <p:sldId id="349" r:id="rId19"/>
    <p:sldId id="350" r:id="rId20"/>
    <p:sldId id="351" r:id="rId21"/>
    <p:sldId id="373" r:id="rId22"/>
    <p:sldId id="354" r:id="rId23"/>
    <p:sldId id="374" r:id="rId24"/>
    <p:sldId id="352" r:id="rId25"/>
    <p:sldId id="355" r:id="rId26"/>
    <p:sldId id="353" r:id="rId27"/>
    <p:sldId id="356" r:id="rId28"/>
    <p:sldId id="357" r:id="rId29"/>
    <p:sldId id="358" r:id="rId30"/>
    <p:sldId id="372" r:id="rId31"/>
    <p:sldId id="370" r:id="rId32"/>
    <p:sldId id="359" r:id="rId33"/>
    <p:sldId id="361" r:id="rId34"/>
    <p:sldId id="362" r:id="rId35"/>
    <p:sldId id="360" r:id="rId36"/>
    <p:sldId id="363" r:id="rId37"/>
    <p:sldId id="364" r:id="rId38"/>
    <p:sldId id="365" r:id="rId39"/>
    <p:sldId id="366" r:id="rId40"/>
    <p:sldId id="367" r:id="rId41"/>
    <p:sldId id="368" r:id="rId4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20" d="100"/>
          <a:sy n="120" d="100"/>
        </p:scale>
        <p:origin x="134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843319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/>
          </a:p>
        </p:txBody>
      </p:sp>
      <p:sp>
        <p:nvSpPr>
          <p:cNvPr id="98" name="Google Shape;9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9" name="Google Shape;9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891891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0" name="Google Shape;260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24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6175" y="685800"/>
            <a:ext cx="4570413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2" name="Google Shape;112;p3:notes"/>
          <p:cNvSpPr txBox="1">
            <a:spLocks noGrp="1"/>
          </p:cNvSpPr>
          <p:nvPr>
            <p:ph type="body" idx="1"/>
          </p:nvPr>
        </p:nvSpPr>
        <p:spPr>
          <a:xfrm>
            <a:off x="912812" y="4343400"/>
            <a:ext cx="5032375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Η πρόγνωση βελτιώνεται, ο κίνδυνος θανάτου ελαττώνεται κάθε χρόνο 1-2%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6175" y="685800"/>
            <a:ext cx="4570413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2" name="Google Shape;112;p3:notes"/>
          <p:cNvSpPr txBox="1">
            <a:spLocks noGrp="1"/>
          </p:cNvSpPr>
          <p:nvPr>
            <p:ph type="body" idx="1"/>
          </p:nvPr>
        </p:nvSpPr>
        <p:spPr>
          <a:xfrm>
            <a:off x="912812" y="4343400"/>
            <a:ext cx="5032375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Η πρόγνωση βελτιώνεται, ο κίνδυνος θανάτου ελαττώνεται κάθε χρόνο 1-2%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6175" y="685800"/>
            <a:ext cx="4570413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2" name="Google Shape;112;p3:notes"/>
          <p:cNvSpPr txBox="1">
            <a:spLocks noGrp="1"/>
          </p:cNvSpPr>
          <p:nvPr>
            <p:ph type="body" idx="1"/>
          </p:nvPr>
        </p:nvSpPr>
        <p:spPr>
          <a:xfrm>
            <a:off x="912812" y="4343400"/>
            <a:ext cx="5032375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Η πρόγνωση βελτιώνεται, ο κίνδυνος θανάτου ελαττώνεται κάθε χρόνο 1-2%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836675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6" name="Google Shape;13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7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6" name="Google Shape;13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7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6" name="Google Shape;13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7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6" name="Google Shape;13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7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6" name="Google Shape;13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7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6175" y="685800"/>
            <a:ext cx="4570413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2" name="Google Shape;112;p3:notes"/>
          <p:cNvSpPr txBox="1">
            <a:spLocks noGrp="1"/>
          </p:cNvSpPr>
          <p:nvPr>
            <p:ph type="body" idx="1"/>
          </p:nvPr>
        </p:nvSpPr>
        <p:spPr>
          <a:xfrm>
            <a:off x="912812" y="4343400"/>
            <a:ext cx="5032375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Η πρόγνωση βελτιώνεται, ο κίνδυνος θανάτου ελαττώνεται κάθε χρόνο 1-2%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6" name="Google Shape;13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7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23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6" name="Google Shape;13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7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24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6175" y="685800"/>
            <a:ext cx="4570413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2" name="Google Shape;112;p3:notes"/>
          <p:cNvSpPr txBox="1">
            <a:spLocks noGrp="1"/>
          </p:cNvSpPr>
          <p:nvPr>
            <p:ph type="body" idx="1"/>
          </p:nvPr>
        </p:nvSpPr>
        <p:spPr>
          <a:xfrm>
            <a:off x="912812" y="4343400"/>
            <a:ext cx="5032375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Η πρόγνωση βελτιώνεται, ο κίνδυνος θανάτου ελαττώνεται κάθε χρόνο 1-2%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6" name="Google Shape;13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7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26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6175" y="685800"/>
            <a:ext cx="4570413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2" name="Google Shape;112;p3:notes"/>
          <p:cNvSpPr txBox="1">
            <a:spLocks noGrp="1"/>
          </p:cNvSpPr>
          <p:nvPr>
            <p:ph type="body" idx="1"/>
          </p:nvPr>
        </p:nvSpPr>
        <p:spPr>
          <a:xfrm>
            <a:off x="912812" y="4343400"/>
            <a:ext cx="5032375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Η πρόγνωση βελτιώνεται, ο κίνδυνος θανάτου ελαττώνεται κάθε χρόνο 1-2%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6" name="Google Shape;13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7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28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6" name="Google Shape;13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7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29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6" name="Google Shape;13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7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30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6" name="Google Shape;13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7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31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6" name="Google Shape;13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7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32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6" name="Google Shape;13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7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33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6" name="Google Shape;13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7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34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6" name="Google Shape;13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7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35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6" name="Google Shape;13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7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36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6" name="Google Shape;13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7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37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6" name="Google Shape;13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7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38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6" name="Google Shape;13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7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39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6" name="Google Shape;13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7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40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6" name="Google Shape;13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7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6175" y="685800"/>
            <a:ext cx="4570413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2" name="Google Shape;112;p3:notes"/>
          <p:cNvSpPr txBox="1">
            <a:spLocks noGrp="1"/>
          </p:cNvSpPr>
          <p:nvPr>
            <p:ph type="body" idx="1"/>
          </p:nvPr>
        </p:nvSpPr>
        <p:spPr>
          <a:xfrm>
            <a:off x="912812" y="4343400"/>
            <a:ext cx="5032375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Η πρόγνωση βελτιώνεται, ο κίνδυνος θανάτου ελαττώνεται κάθε χρόνο 1-2%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6175" y="685800"/>
            <a:ext cx="4570413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2" name="Google Shape;112;p3:notes"/>
          <p:cNvSpPr txBox="1">
            <a:spLocks noGrp="1"/>
          </p:cNvSpPr>
          <p:nvPr>
            <p:ph type="body" idx="1"/>
          </p:nvPr>
        </p:nvSpPr>
        <p:spPr>
          <a:xfrm>
            <a:off x="912812" y="4343400"/>
            <a:ext cx="5032375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Η πρόγνωση βελτιώνεται, ο κίνδυνος θανάτου ελαττώνεται κάθε χρόνο 1-2%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dt" idx="10"/>
          </p:nvPr>
        </p:nvSpPr>
        <p:spPr>
          <a:xfrm>
            <a:off x="-6572" y="6537339"/>
            <a:ext cx="7440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ftr" idx="11"/>
          </p:nvPr>
        </p:nvSpPr>
        <p:spPr>
          <a:xfrm>
            <a:off x="3028950" y="6490615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sldNum" idx="12"/>
          </p:nvPr>
        </p:nvSpPr>
        <p:spPr>
          <a:xfrm>
            <a:off x="8730462" y="6537339"/>
            <a:ext cx="413400" cy="3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ftr" idx="11"/>
          </p:nvPr>
        </p:nvSpPr>
        <p:spPr>
          <a:xfrm>
            <a:off x="3028950" y="6490615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sldNum" idx="12"/>
          </p:nvPr>
        </p:nvSpPr>
        <p:spPr>
          <a:xfrm>
            <a:off x="8730462" y="6537339"/>
            <a:ext cx="413400" cy="3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dt" idx="10"/>
          </p:nvPr>
        </p:nvSpPr>
        <p:spPr>
          <a:xfrm>
            <a:off x="-6572" y="6525344"/>
            <a:ext cx="7440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"/>
          <p:cNvSpPr txBox="1">
            <a:spLocks noGrp="1"/>
          </p:cNvSpPr>
          <p:nvPr>
            <p:ph type="title"/>
          </p:nvPr>
        </p:nvSpPr>
        <p:spPr>
          <a:xfrm>
            <a:off x="623888" y="1709738"/>
            <a:ext cx="78867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body" idx="1"/>
          </p:nvPr>
        </p:nvSpPr>
        <p:spPr>
          <a:xfrm>
            <a:off x="623888" y="4589463"/>
            <a:ext cx="78867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ftr" idx="11"/>
          </p:nvPr>
        </p:nvSpPr>
        <p:spPr>
          <a:xfrm>
            <a:off x="3028950" y="6490615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sldNum" idx="12"/>
          </p:nvPr>
        </p:nvSpPr>
        <p:spPr>
          <a:xfrm>
            <a:off x="8730462" y="6537339"/>
            <a:ext cx="413400" cy="3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dt" idx="10"/>
          </p:nvPr>
        </p:nvSpPr>
        <p:spPr>
          <a:xfrm>
            <a:off x="-6572" y="6492875"/>
            <a:ext cx="744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8"/>
          <p:cNvSpPr txBox="1">
            <a:spLocks noGrp="1"/>
          </p:cNvSpPr>
          <p:nvPr>
            <p:ph type="dt" idx="10"/>
          </p:nvPr>
        </p:nvSpPr>
        <p:spPr>
          <a:xfrm>
            <a:off x="-6572" y="6492875"/>
            <a:ext cx="744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ftr" idx="11"/>
          </p:nvPr>
        </p:nvSpPr>
        <p:spPr>
          <a:xfrm>
            <a:off x="3028950" y="6490615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sldNum" idx="12"/>
          </p:nvPr>
        </p:nvSpPr>
        <p:spPr>
          <a:xfrm>
            <a:off x="8730462" y="6537339"/>
            <a:ext cx="413400" cy="3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3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body" idx="1"/>
          </p:nvPr>
        </p:nvSpPr>
        <p:spPr>
          <a:xfrm>
            <a:off x="3887391" y="987425"/>
            <a:ext cx="46290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dt" idx="10"/>
          </p:nvPr>
        </p:nvSpPr>
        <p:spPr>
          <a:xfrm>
            <a:off x="-6572" y="6492875"/>
            <a:ext cx="744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ftr" idx="11"/>
          </p:nvPr>
        </p:nvSpPr>
        <p:spPr>
          <a:xfrm>
            <a:off x="3028950" y="6490615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730462" y="6537339"/>
            <a:ext cx="413400" cy="3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3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>
            <a:spLocks noGrp="1"/>
          </p:cNvSpPr>
          <p:nvPr>
            <p:ph type="pic" idx="2"/>
          </p:nvPr>
        </p:nvSpPr>
        <p:spPr>
          <a:xfrm>
            <a:off x="3887391" y="987425"/>
            <a:ext cx="46290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dt" idx="10"/>
          </p:nvPr>
        </p:nvSpPr>
        <p:spPr>
          <a:xfrm>
            <a:off x="-6572" y="6492875"/>
            <a:ext cx="744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ftr" idx="11"/>
          </p:nvPr>
        </p:nvSpPr>
        <p:spPr>
          <a:xfrm>
            <a:off x="3028950" y="6490615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sldNum" idx="12"/>
          </p:nvPr>
        </p:nvSpPr>
        <p:spPr>
          <a:xfrm>
            <a:off x="8730462" y="6537339"/>
            <a:ext cx="413400" cy="3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body" idx="1"/>
          </p:nvPr>
        </p:nvSpPr>
        <p:spPr>
          <a:xfrm rot="5400000">
            <a:off x="2396400" y="57875"/>
            <a:ext cx="43512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dt" idx="10"/>
          </p:nvPr>
        </p:nvSpPr>
        <p:spPr>
          <a:xfrm>
            <a:off x="-6572" y="6492875"/>
            <a:ext cx="744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ftr" idx="11"/>
          </p:nvPr>
        </p:nvSpPr>
        <p:spPr>
          <a:xfrm>
            <a:off x="3028950" y="6490615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sldNum" idx="12"/>
          </p:nvPr>
        </p:nvSpPr>
        <p:spPr>
          <a:xfrm>
            <a:off x="8730462" y="6537339"/>
            <a:ext cx="413400" cy="3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>
            <a:spLocks noGrp="1"/>
          </p:cNvSpPr>
          <p:nvPr>
            <p:ph type="title"/>
          </p:nvPr>
        </p:nvSpPr>
        <p:spPr>
          <a:xfrm rot="5400000">
            <a:off x="4623600" y="2285275"/>
            <a:ext cx="58119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body" idx="1"/>
          </p:nvPr>
        </p:nvSpPr>
        <p:spPr>
          <a:xfrm rot="5400000">
            <a:off x="623025" y="370675"/>
            <a:ext cx="58119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dt" idx="10"/>
          </p:nvPr>
        </p:nvSpPr>
        <p:spPr>
          <a:xfrm>
            <a:off x="-6572" y="6492875"/>
            <a:ext cx="744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ftr" idx="11"/>
          </p:nvPr>
        </p:nvSpPr>
        <p:spPr>
          <a:xfrm>
            <a:off x="3028950" y="6490615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sldNum" idx="12"/>
          </p:nvPr>
        </p:nvSpPr>
        <p:spPr>
          <a:xfrm>
            <a:off x="8730462" y="6537339"/>
            <a:ext cx="413400" cy="3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Τίτλος, Κείμενο και Αντικείμενο" type="txAndObj">
  <p:cSld name="TEXT_AND_OBJEC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4325" algn="l" rtl="0">
              <a:spcBef>
                <a:spcPts val="360"/>
              </a:spcBef>
              <a:spcAft>
                <a:spcPts val="0"/>
              </a:spcAft>
              <a:buSzPts val="1350"/>
              <a:buChar char="•"/>
              <a:defRPr/>
            </a:lvl1pPr>
            <a:lvl2pPr marL="914400" lvl="1" indent="-314325" algn="l" rtl="0">
              <a:spcBef>
                <a:spcPts val="360"/>
              </a:spcBef>
              <a:spcAft>
                <a:spcPts val="0"/>
              </a:spcAft>
              <a:buSzPts val="1350"/>
              <a:buChar char="•"/>
              <a:defRPr/>
            </a:lvl2pPr>
            <a:lvl3pPr marL="1371600" lvl="2" indent="-302894" algn="l" rtl="0">
              <a:spcBef>
                <a:spcPts val="360"/>
              </a:spcBef>
              <a:spcAft>
                <a:spcPts val="0"/>
              </a:spcAft>
              <a:buSzPts val="117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l" rtl="0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l" rtl="0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4325" algn="l" rtl="0">
              <a:spcBef>
                <a:spcPts val="360"/>
              </a:spcBef>
              <a:spcAft>
                <a:spcPts val="0"/>
              </a:spcAft>
              <a:buSzPts val="1350"/>
              <a:buChar char="•"/>
              <a:defRPr/>
            </a:lvl1pPr>
            <a:lvl2pPr marL="914400" lvl="1" indent="-314325" algn="l" rtl="0">
              <a:spcBef>
                <a:spcPts val="360"/>
              </a:spcBef>
              <a:spcAft>
                <a:spcPts val="0"/>
              </a:spcAft>
              <a:buSzPts val="1350"/>
              <a:buChar char="•"/>
              <a:defRPr/>
            </a:lvl2pPr>
            <a:lvl3pPr marL="1371600" lvl="2" indent="-302894" algn="l" rtl="0">
              <a:spcBef>
                <a:spcPts val="360"/>
              </a:spcBef>
              <a:spcAft>
                <a:spcPts val="0"/>
              </a:spcAft>
              <a:buSzPts val="117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l" rtl="0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l" rtl="0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www.asurgery.gr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-6572" y="6492875"/>
            <a:ext cx="744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8950" y="6490615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730462" y="6537339"/>
            <a:ext cx="413400" cy="3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515350" y="118501"/>
            <a:ext cx="574826" cy="569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1"/>
          <p:cNvPicPr preferRelativeResize="0"/>
          <p:nvPr/>
        </p:nvPicPr>
        <p:blipFill rotWithShape="1">
          <a:blip r:embed="rId12">
            <a:alphaModFix/>
          </a:blip>
          <a:srcRect l="8990" t="7097" r="12853" b="10118"/>
          <a:stretch/>
        </p:blipFill>
        <p:spPr>
          <a:xfrm>
            <a:off x="-21468" y="5175"/>
            <a:ext cx="493644" cy="903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1"/>
          <p:cNvPicPr preferRelativeResize="0"/>
          <p:nvPr/>
        </p:nvPicPr>
        <p:blipFill rotWithShape="1">
          <a:blip r:embed="rId13">
            <a:alphaModFix/>
          </a:blip>
          <a:srcRect r="3616" b="6898"/>
          <a:stretch/>
        </p:blipFill>
        <p:spPr>
          <a:xfrm>
            <a:off x="16276" y="773269"/>
            <a:ext cx="9127722" cy="270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1">
            <a:hlinkClick r:id="rId14"/>
          </p:cNvPr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7002270" y="6496092"/>
            <a:ext cx="1074513" cy="361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1"/>
          <p:cNvPicPr preferRelativeResize="0"/>
          <p:nvPr/>
        </p:nvPicPr>
        <p:blipFill rotWithShape="1">
          <a:blip r:embed="rId16">
            <a:alphaModFix/>
          </a:blip>
          <a:srcRect t="1" r="2151" b="64097"/>
          <a:stretch/>
        </p:blipFill>
        <p:spPr>
          <a:xfrm>
            <a:off x="-22858" y="6490615"/>
            <a:ext cx="9182478" cy="4672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4"/>
          <p:cNvSpPr txBox="1">
            <a:spLocks noGrp="1"/>
          </p:cNvSpPr>
          <p:nvPr>
            <p:ph type="subTitle" idx="1"/>
          </p:nvPr>
        </p:nvSpPr>
        <p:spPr>
          <a:xfrm>
            <a:off x="297663" y="3559085"/>
            <a:ext cx="8461500" cy="1818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l-GR" b="1" i="1" dirty="0">
                <a:latin typeface="Arial"/>
                <a:cs typeface="Arial"/>
                <a:sym typeface="Arial"/>
              </a:rPr>
              <a:t>Αικατερίνη Θ. Μαστοράκη</a:t>
            </a:r>
            <a:endParaRPr dirty="0"/>
          </a:p>
          <a:p>
            <a:pPr marL="0" lvl="0" indent="0">
              <a:lnSpc>
                <a:spcPct val="100000"/>
              </a:lnSpc>
              <a:spcBef>
                <a:spcPts val="320"/>
              </a:spcBef>
              <a:buSzPts val="1200"/>
            </a:pPr>
            <a:r>
              <a:rPr lang="el-GR" sz="1800" i="1" dirty="0">
                <a:latin typeface="Arial"/>
                <a:ea typeface="Arial"/>
                <a:cs typeface="Arial"/>
                <a:sym typeface="Arial"/>
              </a:rPr>
              <a:t>Ακαδημαικός Υπότροφος</a:t>
            </a:r>
            <a:r>
              <a:rPr lang="en-US" sz="1800" i="1" dirty="0">
                <a:latin typeface="Arial"/>
                <a:ea typeface="Arial"/>
                <a:cs typeface="Arial"/>
                <a:sym typeface="Arial"/>
              </a:rPr>
              <a:t>, 1</a:t>
            </a:r>
            <a:r>
              <a:rPr lang="el-GR" sz="1800" i="1" baseline="30000" dirty="0">
                <a:latin typeface="Arial"/>
                <a:ea typeface="Arial"/>
                <a:cs typeface="Arial"/>
                <a:sym typeface="Arial"/>
              </a:rPr>
              <a:t>η</a:t>
            </a:r>
            <a:r>
              <a:rPr lang="el-GR" sz="1800" i="1" dirty="0">
                <a:latin typeface="Arial"/>
                <a:ea typeface="Arial"/>
                <a:cs typeface="Arial"/>
                <a:sym typeface="Arial"/>
              </a:rPr>
              <a:t> Χειρουργική Κλινική</a:t>
            </a:r>
            <a:r>
              <a:rPr lang="en-US" sz="1800" i="1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l-GR" sz="1800" i="1" dirty="0">
                <a:latin typeface="Arial"/>
                <a:ea typeface="Arial"/>
                <a:cs typeface="Arial"/>
                <a:sym typeface="Arial"/>
              </a:rPr>
              <a:t>Ιατρική Σχολή</a:t>
            </a:r>
            <a:r>
              <a:rPr lang="en-US" sz="1800" i="1" dirty="0">
                <a:latin typeface="Arial"/>
                <a:ea typeface="Arial"/>
                <a:cs typeface="Arial"/>
                <a:sym typeface="Arial"/>
              </a:rPr>
              <a:t>, </a:t>
            </a:r>
            <a:endParaRPr lang="el-GR" sz="1800" i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lnSpc>
                <a:spcPct val="100000"/>
              </a:lnSpc>
              <a:spcBef>
                <a:spcPts val="320"/>
              </a:spcBef>
              <a:buSzPts val="1200"/>
            </a:pPr>
            <a:r>
              <a:rPr lang="el-GR" sz="1800" i="1" dirty="0">
                <a:latin typeface="Arial"/>
                <a:ea typeface="Arial"/>
                <a:cs typeface="Arial"/>
                <a:sym typeface="Arial"/>
              </a:rPr>
              <a:t>Εθνικό και Καποδιστριακό Πανεπιστήμιο Αθηνών</a:t>
            </a:r>
            <a:endParaRPr lang="en-US" sz="1800" i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None/>
            </a:pPr>
            <a:endParaRPr sz="1600" b="0" i="1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320"/>
              </a:spcBef>
              <a:spcAft>
                <a:spcPts val="0"/>
              </a:spcAft>
              <a:buSzPts val="1200"/>
              <a:buFont typeface="Noto Sans Symbols"/>
              <a:buNone/>
            </a:pPr>
            <a:endParaRPr sz="1600" b="0" i="1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4"/>
          <p:cNvSpPr txBox="1"/>
          <p:nvPr/>
        </p:nvSpPr>
        <p:spPr>
          <a:xfrm>
            <a:off x="-16650" y="1266726"/>
            <a:ext cx="9177300" cy="18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dirty="0"/>
          </a:p>
          <a:p>
            <a:pPr lvl="0"/>
            <a:r>
              <a:rPr lang="el-GR" sz="3600" b="1" dirty="0"/>
              <a:t>   Οξεοβασική ισορροπία – διαταραχές       </a:t>
            </a:r>
          </a:p>
          <a:p>
            <a:pPr lvl="0"/>
            <a:r>
              <a:rPr lang="el-GR" sz="3600" b="1" dirty="0"/>
              <a:t>             ύδατος και ηλεκτρολυτών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3996431"/>
              </p:ext>
            </p:extLst>
          </p:nvPr>
        </p:nvGraphicFramePr>
        <p:xfrm>
          <a:off x="1282888" y="996288"/>
          <a:ext cx="6496336" cy="5319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40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40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40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40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1051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1051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System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Volume Deficit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Volume Excess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1051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Generalized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Weight loss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Weight gain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3289">
                <a:tc>
                  <a:txBody>
                    <a:bodyPr/>
                    <a:lstStyle/>
                    <a:p>
                      <a:pPr algn="l"/>
                      <a:r>
                        <a:rPr lang="el-GR"/>
                        <a:t> 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Decreased skin turgor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Peripheral edema 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1205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Cardiac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Tachycardia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Increased cardiac output 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3289">
                <a:tc>
                  <a:txBody>
                    <a:bodyPr/>
                    <a:lstStyle/>
                    <a:p>
                      <a:pPr algn="l"/>
                      <a:r>
                        <a:rPr lang="el-GR"/>
                        <a:t> 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Orthostasis/hypotension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Increased central venous pressure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3289">
                <a:tc>
                  <a:txBody>
                    <a:bodyPr/>
                    <a:lstStyle/>
                    <a:p>
                      <a:pPr algn="l"/>
                      <a:r>
                        <a:rPr lang="el-GR"/>
                        <a:t> 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Collapsed neck veins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Distended neck veins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1051">
                <a:tc>
                  <a:txBody>
                    <a:bodyPr/>
                    <a:lstStyle/>
                    <a:p>
                      <a:pPr algn="l"/>
                      <a:r>
                        <a:rPr lang="el-GR"/>
                        <a:t> 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/>
                        <a:t> 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Murmur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1051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Renal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Oliguria 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/>
                        <a:t>—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1051">
                <a:tc>
                  <a:txBody>
                    <a:bodyPr/>
                    <a:lstStyle/>
                    <a:p>
                      <a:pPr algn="l"/>
                      <a:r>
                        <a:rPr lang="el-GR"/>
                        <a:t> 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Azotemia 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/>
                        <a:t> 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1051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GI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Ileus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Bowel edema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1051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Pulmonary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/>
                        <a:t>—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Pulmonary edema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73206" y="122830"/>
            <a:ext cx="105021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/>
              <a:t>    Κλινικά σημεία διαταραχών ύδατος</a:t>
            </a:r>
          </a:p>
        </p:txBody>
      </p:sp>
    </p:spTree>
    <p:extLst>
      <p:ext uri="{BB962C8B-B14F-4D97-AF65-F5344CB8AC3E}">
        <p14:creationId xmlns:p14="http://schemas.microsoft.com/office/powerpoint/2010/main" val="1791648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7"/>
          <p:cNvSpPr txBox="1">
            <a:spLocks noGrp="1"/>
          </p:cNvSpPr>
          <p:nvPr>
            <p:ph type="title" idx="4294967295"/>
          </p:nvPr>
        </p:nvSpPr>
        <p:spPr>
          <a:xfrm>
            <a:off x="627062" y="395785"/>
            <a:ext cx="8048625" cy="1004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ctr">
              <a:lnSpc>
                <a:spcPct val="100000"/>
              </a:lnSpc>
              <a:buSzPts val="3200"/>
            </a:pPr>
            <a:br>
              <a:rPr lang="el-GR" altLang="el-GR" dirty="0">
                <a:solidFill>
                  <a:schemeClr val="tx1"/>
                </a:solidFill>
              </a:rPr>
            </a:br>
            <a:endParaRPr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8473245"/>
              </p:ext>
            </p:extLst>
          </p:nvPr>
        </p:nvGraphicFramePr>
        <p:xfrm>
          <a:off x="764272" y="1397000"/>
          <a:ext cx="7724634" cy="47990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74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74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74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74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74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874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86331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2384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Type of Secretion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Volume (mL/24 h)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Na (mEq/L)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K (mEq/L)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Cl (mEq/L)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HCO</a:t>
                      </a:r>
                      <a:r>
                        <a:rPr lang="en-US" baseline="-25000"/>
                        <a:t>3</a:t>
                      </a:r>
                      <a:r>
                        <a:rPr lang="en-US" baseline="30000"/>
                        <a:t>–</a:t>
                      </a:r>
                      <a:r>
                        <a:rPr lang="en-US"/>
                        <a:t> (mEq/L)</a:t>
                      </a:r>
                      <a:br>
                        <a:rPr lang="en-US"/>
                      </a:br>
                      <a:r>
                        <a:rPr lang="en-US"/>
                        <a:t> 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6331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Stomach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dirty="0"/>
                        <a:t>1000–2000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/>
                        <a:t>60–90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/>
                        <a:t>10–30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/>
                        <a:t>100–130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/>
                        <a:t>0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5044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Small intestine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/>
                        <a:t>2000–3000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/>
                        <a:t>120–140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/>
                        <a:t>5–10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/>
                        <a:t>90–120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/>
                        <a:t>30–40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6331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Colon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/>
                        <a:t>—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/>
                        <a:t>60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/>
                        <a:t>30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/>
                        <a:t>40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/>
                        <a:t>0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6331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Pancreas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/>
                        <a:t>600–800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/>
                        <a:t>135–145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/>
                        <a:t>5–10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/>
                        <a:t>70–90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/>
                        <a:t>95–115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6331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Bile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/>
                        <a:t>300–800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/>
                        <a:t>135–145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/>
                        <a:t>5–10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/>
                        <a:t>90–110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dirty="0"/>
                        <a:t>30–40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69242" y="415554"/>
            <a:ext cx="6851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/>
              <a:t>   Σύσταση εκκρίσεων πεπτικού</a:t>
            </a:r>
          </a:p>
        </p:txBody>
      </p:sp>
    </p:spTree>
    <p:extLst>
      <p:ext uri="{BB962C8B-B14F-4D97-AF65-F5344CB8AC3E}">
        <p14:creationId xmlns:p14="http://schemas.microsoft.com/office/powerpoint/2010/main" val="280688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6"/>
          <p:cNvSpPr txBox="1">
            <a:spLocks noGrp="1"/>
          </p:cNvSpPr>
          <p:nvPr>
            <p:ph type="body" idx="1"/>
          </p:nvPr>
        </p:nvSpPr>
        <p:spPr>
          <a:xfrm>
            <a:off x="395287" y="1787857"/>
            <a:ext cx="8255000" cy="4732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r>
              <a:rPr lang="el-GR" sz="2400" dirty="0">
                <a:latin typeface="Arial"/>
                <a:cs typeface="Arial"/>
                <a:sym typeface="Arial"/>
              </a:rPr>
              <a:t>Ωσμουποδοχείς ικανοί να ανιχνεύσουν μικρές μεταβολές ωσμωτικότητας (αίσθημα δίψας, ρυθμός διούρησης)</a:t>
            </a:r>
            <a:endParaRPr dirty="0"/>
          </a:p>
          <a:p>
            <a:pPr marL="34290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None/>
            </a:pPr>
            <a:endParaRPr sz="2400" b="1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r>
              <a:rPr lang="el-GR" sz="2400" dirty="0">
                <a:latin typeface="Arial"/>
                <a:cs typeface="Arial"/>
                <a:sym typeface="Arial"/>
              </a:rPr>
              <a:t>Υποθαλαμική ρύθμιση μέσω </a:t>
            </a:r>
            <a:r>
              <a:rPr lang="en-US" sz="2400" dirty="0">
                <a:latin typeface="Arial"/>
                <a:cs typeface="Arial"/>
                <a:sym typeface="Arial"/>
              </a:rPr>
              <a:t>ADH</a:t>
            </a:r>
            <a:endParaRPr dirty="0"/>
          </a:p>
          <a:p>
            <a:pPr marL="34290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None/>
            </a:pPr>
            <a:endParaRPr sz="2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r>
              <a:rPr lang="el-GR" sz="2400" dirty="0">
                <a:latin typeface="Arial"/>
                <a:cs typeface="Arial"/>
                <a:sym typeface="Arial"/>
              </a:rPr>
              <a:t>Τασεουποδοχείς ευαίσθητοι στις μεταβολές της ΑΠ</a:t>
            </a:r>
            <a:endParaRPr dirty="0"/>
          </a:p>
          <a:p>
            <a:pPr marL="34290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None/>
            </a:pPr>
            <a:endParaRPr sz="2400" b="1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>
              <a:spcBef>
                <a:spcPts val="480"/>
              </a:spcBef>
              <a:buClr>
                <a:srgbClr val="C00000"/>
              </a:buClr>
              <a:buSzPts val="1800"/>
            </a:pPr>
            <a:r>
              <a:rPr lang="el-GR" sz="2400" dirty="0">
                <a:latin typeface="Arial"/>
                <a:ea typeface="Arial"/>
                <a:cs typeface="Arial"/>
                <a:sym typeface="Arial"/>
              </a:rPr>
              <a:t>Σύστημα ρενίνης-αγγειοτενσίνης-αλδοστερόνης</a:t>
            </a:r>
          </a:p>
          <a:p>
            <a:pPr marL="342900" lvl="0" indent="-342900">
              <a:spcBef>
                <a:spcPts val="480"/>
              </a:spcBef>
              <a:buClr>
                <a:srgbClr val="C00000"/>
              </a:buClr>
              <a:buSzPts val="1800"/>
            </a:pPr>
            <a:endParaRPr lang="el-GR" sz="2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>
              <a:spcBef>
                <a:spcPts val="480"/>
              </a:spcBef>
              <a:buClr>
                <a:srgbClr val="C00000"/>
              </a:buClr>
              <a:buSzPts val="1800"/>
            </a:pPr>
            <a:r>
              <a:rPr lang="el-GR" sz="2400" dirty="0">
                <a:latin typeface="Arial"/>
                <a:ea typeface="Arial"/>
                <a:cs typeface="Arial"/>
                <a:sym typeface="Arial"/>
              </a:rPr>
              <a:t>Κολπικό νατριουρητικό πεπτίδιο - προσταγλανδίνες</a:t>
            </a: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34290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None/>
            </a:pPr>
            <a:endParaRPr sz="2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476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ts val="1500"/>
              <a:buFont typeface="Arial"/>
              <a:buNone/>
            </a:pPr>
            <a:endParaRPr sz="20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47650" algn="l" rtl="0">
              <a:spcBef>
                <a:spcPts val="400"/>
              </a:spcBef>
              <a:spcAft>
                <a:spcPts val="0"/>
              </a:spcAft>
              <a:buSzPts val="1500"/>
              <a:buNone/>
            </a:pPr>
            <a:endParaRPr sz="20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6"/>
          <p:cNvSpPr txBox="1">
            <a:spLocks noGrp="1"/>
          </p:cNvSpPr>
          <p:nvPr>
            <p:ph type="title"/>
          </p:nvPr>
        </p:nvSpPr>
        <p:spPr>
          <a:xfrm>
            <a:off x="395785" y="0"/>
            <a:ext cx="8518015" cy="8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l-GR" sz="3200" b="1" dirty="0">
                <a:latin typeface="Arial" panose="020B0604020202020204" pitchFamily="34" charset="0"/>
                <a:cs typeface="Arial" panose="020B0604020202020204" pitchFamily="34" charset="0"/>
              </a:rPr>
              <a:t>Ωσμωτική πίεση</a:t>
            </a:r>
            <a:endParaRPr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077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6"/>
          <p:cNvSpPr txBox="1">
            <a:spLocks noGrp="1"/>
          </p:cNvSpPr>
          <p:nvPr>
            <p:ph type="body" idx="1"/>
          </p:nvPr>
        </p:nvSpPr>
        <p:spPr>
          <a:xfrm>
            <a:off x="395287" y="1228300"/>
            <a:ext cx="8255000" cy="5291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r>
              <a:rPr lang="el-GR" sz="2400" dirty="0">
                <a:latin typeface="Arial"/>
                <a:cs typeface="Arial"/>
                <a:sym typeface="Arial"/>
              </a:rPr>
              <a:t>Αυξημένη πρόσληψη ύδατος (συχνά ιατρογενής)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endParaRPr lang="el-GR" sz="2400" dirty="0">
              <a:latin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r>
              <a:rPr lang="el-GR" sz="2400" dirty="0">
                <a:latin typeface="Arial"/>
                <a:cs typeface="Arial"/>
                <a:sym typeface="Arial"/>
              </a:rPr>
              <a:t>Απρόσφορη έκκριση </a:t>
            </a:r>
            <a:r>
              <a:rPr lang="en-US" sz="2400" dirty="0">
                <a:latin typeface="Arial"/>
                <a:cs typeface="Arial"/>
                <a:sym typeface="Arial"/>
              </a:rPr>
              <a:t>ADH</a:t>
            </a:r>
            <a:endParaRPr lang="el-GR" sz="2400" dirty="0">
              <a:latin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endParaRPr lang="en-US" sz="2400" dirty="0">
              <a:latin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r>
              <a:rPr lang="el-GR" sz="2400" dirty="0">
                <a:latin typeface="Arial"/>
                <a:cs typeface="Arial"/>
                <a:sym typeface="Arial"/>
              </a:rPr>
              <a:t>Φαρμακευτικά σκευάσματα (τρικυκλικά αντικαταθλιπτικά, ΑΜΕΑ, διουρητικά)</a:t>
            </a:r>
            <a:endParaRPr dirty="0"/>
          </a:p>
          <a:p>
            <a:pPr marL="34290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None/>
            </a:pPr>
            <a:endParaRPr sz="2400" b="1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r>
              <a:rPr lang="el-GR" dirty="0"/>
              <a:t>Υπεργλυκαιμία</a:t>
            </a:r>
            <a:endParaRPr dirty="0"/>
          </a:p>
          <a:p>
            <a:pPr marL="34290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None/>
            </a:pPr>
            <a:endParaRPr sz="2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r>
              <a:rPr lang="el-GR" sz="2400" dirty="0">
                <a:latin typeface="Arial"/>
                <a:cs typeface="Arial"/>
                <a:sym typeface="Arial"/>
              </a:rPr>
              <a:t>Μειωμένη πρόσληψη Να </a:t>
            </a:r>
            <a:endParaRPr dirty="0"/>
          </a:p>
          <a:p>
            <a:pPr marL="34290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None/>
            </a:pPr>
            <a:endParaRPr sz="2400" b="1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>
              <a:spcBef>
                <a:spcPts val="480"/>
              </a:spcBef>
              <a:buClr>
                <a:srgbClr val="C00000"/>
              </a:buClr>
              <a:buSzPts val="1800"/>
            </a:pPr>
            <a:r>
              <a:rPr lang="el-GR" sz="2400" dirty="0">
                <a:latin typeface="Arial"/>
                <a:ea typeface="Arial"/>
                <a:cs typeface="Arial"/>
                <a:sym typeface="Arial"/>
              </a:rPr>
              <a:t>Αυξημένες απώλειες ΓΕΣ</a:t>
            </a:r>
          </a:p>
          <a:p>
            <a:pPr marL="342900" lvl="0" indent="-342900">
              <a:spcBef>
                <a:spcPts val="480"/>
              </a:spcBef>
              <a:buClr>
                <a:srgbClr val="C00000"/>
              </a:buClr>
              <a:buSzPts val="1800"/>
            </a:pPr>
            <a:endParaRPr lang="el-GR" sz="2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>
              <a:spcBef>
                <a:spcPts val="480"/>
              </a:spcBef>
              <a:buClr>
                <a:srgbClr val="C00000"/>
              </a:buClr>
              <a:buSzPts val="1800"/>
            </a:pPr>
            <a:r>
              <a:rPr lang="el-GR" sz="2400" dirty="0">
                <a:latin typeface="Arial"/>
                <a:cs typeface="Arial"/>
                <a:sym typeface="Arial"/>
              </a:rPr>
              <a:t>Νεφρική νόσος</a:t>
            </a:r>
            <a:endParaRPr dirty="0"/>
          </a:p>
          <a:p>
            <a:pPr marL="34290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None/>
            </a:pPr>
            <a:endParaRPr sz="2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476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ts val="1500"/>
              <a:buFont typeface="Arial"/>
              <a:buNone/>
            </a:pPr>
            <a:endParaRPr sz="20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47650" algn="l" rtl="0">
              <a:spcBef>
                <a:spcPts val="400"/>
              </a:spcBef>
              <a:spcAft>
                <a:spcPts val="0"/>
              </a:spcAft>
              <a:buSzPts val="1500"/>
              <a:buNone/>
            </a:pPr>
            <a:endParaRPr sz="20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6"/>
          <p:cNvSpPr txBox="1">
            <a:spLocks noGrp="1"/>
          </p:cNvSpPr>
          <p:nvPr>
            <p:ph type="title"/>
          </p:nvPr>
        </p:nvSpPr>
        <p:spPr>
          <a:xfrm>
            <a:off x="395785" y="0"/>
            <a:ext cx="8518015" cy="8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l-GR" sz="3200" b="1" dirty="0">
                <a:latin typeface="Arial" panose="020B0604020202020204" pitchFamily="34" charset="0"/>
                <a:cs typeface="Arial" panose="020B0604020202020204" pitchFamily="34" charset="0"/>
              </a:rPr>
              <a:t>Αίτια υπονατριαιμίας</a:t>
            </a:r>
            <a:endParaRPr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082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535B896-7A95-4C45-BB82-B6493223A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9594"/>
            <a:ext cx="7886700" cy="770948"/>
          </a:xfrm>
        </p:spPr>
        <p:txBody>
          <a:bodyPr/>
          <a:lstStyle/>
          <a:p>
            <a:r>
              <a:rPr lang="el-GR" sz="2800" b="1" dirty="0">
                <a:latin typeface="Arial" panose="020B0604020202020204" pitchFamily="34" charset="0"/>
                <a:cs typeface="Arial" panose="020B0604020202020204" pitchFamily="34" charset="0"/>
              </a:rPr>
              <a:t>      Κλινικές εκδηλώσεις υπονατριαιμίας</a:t>
            </a:r>
            <a:r>
              <a:rPr lang="el-GR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1001196"/>
              </p:ext>
            </p:extLst>
          </p:nvPr>
        </p:nvGraphicFramePr>
        <p:xfrm>
          <a:off x="1037228" y="1397000"/>
          <a:ext cx="7137780" cy="46762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88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688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7242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242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Body System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Hyponatremia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9085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Central nervous system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Headache, confusion, hyperactive or hypoactive deep tendon reflexes, seizures, coma, increased intracranial pressure 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7464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Musculoskeletal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Weakness, fatigue, muscle cramps/twitching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7464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GI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Anorexia, nausea, vomiting, watery diarrhea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3274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Cardiovascular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Hypertension and bradycardia if significant increases in intracranial pressure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7242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Tissue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Lacrimation, salivation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7242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Renal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Oliguria 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7855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6"/>
          <p:cNvSpPr txBox="1">
            <a:spLocks noGrp="1"/>
          </p:cNvSpPr>
          <p:nvPr>
            <p:ph type="body" idx="1"/>
          </p:nvPr>
        </p:nvSpPr>
        <p:spPr>
          <a:xfrm>
            <a:off x="395287" y="1351128"/>
            <a:ext cx="8255000" cy="5168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r>
              <a:rPr lang="el-GR" sz="2400" dirty="0">
                <a:latin typeface="Arial"/>
                <a:cs typeface="Arial"/>
                <a:sym typeface="Arial"/>
              </a:rPr>
              <a:t>Ιατρογενής χορήγηση Ν</a:t>
            </a:r>
            <a:r>
              <a:rPr lang="en-US" sz="2400" dirty="0">
                <a:latin typeface="Arial"/>
                <a:cs typeface="Arial"/>
                <a:sym typeface="Arial"/>
              </a:rPr>
              <a:t>a</a:t>
            </a:r>
            <a:endParaRPr lang="el-GR" sz="2400" dirty="0">
              <a:latin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endParaRPr lang="el-GR" sz="2400" dirty="0">
              <a:latin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r>
              <a:rPr lang="el-GR" sz="2400" dirty="0">
                <a:latin typeface="Arial"/>
                <a:cs typeface="Arial"/>
                <a:sym typeface="Arial"/>
              </a:rPr>
              <a:t>Περίσσεια αλατοκορτοκοειδών (</a:t>
            </a:r>
            <a:r>
              <a:rPr lang="en-US" sz="2400" dirty="0">
                <a:latin typeface="Arial"/>
                <a:cs typeface="Arial"/>
                <a:sym typeface="Arial"/>
              </a:rPr>
              <a:t>Cushing, </a:t>
            </a:r>
            <a:r>
              <a:rPr lang="el-GR" sz="2400" dirty="0">
                <a:latin typeface="Arial"/>
                <a:cs typeface="Arial"/>
                <a:sym typeface="Arial"/>
              </a:rPr>
              <a:t>υπεραλδοστερινισμός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endParaRPr lang="en-US" sz="2400" dirty="0">
              <a:latin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r>
              <a:rPr lang="el-GR" sz="2400" dirty="0">
                <a:latin typeface="Arial"/>
                <a:cs typeface="Arial"/>
                <a:sym typeface="Arial"/>
              </a:rPr>
              <a:t>Εξωνεφρική απώλεια ύδατος (δερματολογικά - νοσήματα ΓΕΣ)</a:t>
            </a:r>
            <a:endParaRPr dirty="0"/>
          </a:p>
          <a:p>
            <a:pPr marL="34290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None/>
            </a:pPr>
            <a:endParaRPr sz="2400" b="1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r>
              <a:rPr lang="el-GR" dirty="0"/>
              <a:t>Άποιος διαβήτης</a:t>
            </a:r>
            <a:endParaRPr dirty="0"/>
          </a:p>
          <a:p>
            <a:pPr marL="34290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None/>
            </a:pPr>
            <a:endParaRPr sz="2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r>
              <a:rPr lang="el-GR" sz="2400" dirty="0">
                <a:latin typeface="Arial"/>
                <a:cs typeface="Arial"/>
                <a:sym typeface="Arial"/>
              </a:rPr>
              <a:t>Νεφρική (σωληναριακή) νόσος</a:t>
            </a:r>
            <a:endParaRPr dirty="0"/>
          </a:p>
          <a:p>
            <a:pPr marL="34290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None/>
            </a:pPr>
            <a:endParaRPr sz="2400" b="1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>
              <a:spcBef>
                <a:spcPts val="480"/>
              </a:spcBef>
              <a:buClr>
                <a:srgbClr val="C00000"/>
              </a:buClr>
              <a:buSzPts val="1800"/>
            </a:pPr>
            <a:r>
              <a:rPr lang="el-GR" sz="2400" dirty="0">
                <a:latin typeface="Arial"/>
                <a:ea typeface="Arial"/>
                <a:cs typeface="Arial"/>
                <a:sym typeface="Arial"/>
              </a:rPr>
              <a:t>Επινεφριδιακή ανεπάρκεια</a:t>
            </a:r>
          </a:p>
          <a:p>
            <a:pPr marL="342900" lvl="0" indent="-342900">
              <a:spcBef>
                <a:spcPts val="480"/>
              </a:spcBef>
              <a:buClr>
                <a:srgbClr val="C00000"/>
              </a:buClr>
              <a:buSzPts val="1800"/>
            </a:pPr>
            <a:endParaRPr lang="el-GR" sz="2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480"/>
              </a:spcBef>
              <a:buClr>
                <a:srgbClr val="C00000"/>
              </a:buClr>
              <a:buSzPts val="1800"/>
              <a:buNone/>
            </a:pPr>
            <a:endParaRPr dirty="0"/>
          </a:p>
          <a:p>
            <a:pPr marL="34290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None/>
            </a:pPr>
            <a:endParaRPr sz="2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476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ts val="1500"/>
              <a:buFont typeface="Arial"/>
              <a:buNone/>
            </a:pPr>
            <a:endParaRPr sz="20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47650" algn="l" rtl="0">
              <a:spcBef>
                <a:spcPts val="400"/>
              </a:spcBef>
              <a:spcAft>
                <a:spcPts val="0"/>
              </a:spcAft>
              <a:buSzPts val="1500"/>
              <a:buNone/>
            </a:pPr>
            <a:endParaRPr sz="20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6"/>
          <p:cNvSpPr txBox="1">
            <a:spLocks noGrp="1"/>
          </p:cNvSpPr>
          <p:nvPr>
            <p:ph type="title"/>
          </p:nvPr>
        </p:nvSpPr>
        <p:spPr>
          <a:xfrm>
            <a:off x="395785" y="0"/>
            <a:ext cx="8518015" cy="8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l-GR" sz="3200" b="1" dirty="0">
                <a:latin typeface="Arial" panose="020B0604020202020204" pitchFamily="34" charset="0"/>
                <a:cs typeface="Arial" panose="020B0604020202020204" pitchFamily="34" charset="0"/>
              </a:rPr>
              <a:t>Αίτια υπερνατριαιμίας</a:t>
            </a:r>
            <a:endParaRPr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6096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6537" y="204716"/>
            <a:ext cx="67297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/>
              <a:t>Κλινικές εκδηλώσεις υπερνατριαιμίας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1125975"/>
              </p:ext>
            </p:extLst>
          </p:nvPr>
        </p:nvGraphicFramePr>
        <p:xfrm>
          <a:off x="818866" y="1396998"/>
          <a:ext cx="7478972" cy="47717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94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94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8899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8899"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Body System</a:t>
                      </a:r>
                      <a:r>
                        <a:rPr lang="en-US" dirty="0"/>
                        <a:t> 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/>
                        <a:t>Hypernatremia</a:t>
                      </a:r>
                      <a:r>
                        <a:rPr lang="en-US"/>
                        <a:t> 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9197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Central nervous system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Restlessness, lethargy, ataxia, irritability, tonic spasms, delirium, seizures, coma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8899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Musculoskeletal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Weakness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8899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Cardiovascular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Tachycardia, hypotension, syncope 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9197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Tissue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Dry sticky mucous membranes, red swollen tongue, decreased saliva and tears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8899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Renal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Oliguria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8899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Metabolic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Fever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58859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0"/>
          <p:cNvSpPr txBox="1">
            <a:spLocks noGrp="1"/>
          </p:cNvSpPr>
          <p:nvPr>
            <p:ph type="title"/>
          </p:nvPr>
        </p:nvSpPr>
        <p:spPr>
          <a:xfrm>
            <a:off x="395275" y="0"/>
            <a:ext cx="8229600" cy="68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algn="ctr">
              <a:lnSpc>
                <a:spcPct val="100000"/>
              </a:lnSpc>
              <a:buSzPts val="3600"/>
            </a:pPr>
            <a:r>
              <a:rPr lang="el-GR" sz="3200" b="1" dirty="0">
                <a:latin typeface="Arial" panose="020B0604020202020204" pitchFamily="34" charset="0"/>
                <a:cs typeface="Arial" panose="020B0604020202020204" pitchFamily="34" charset="0"/>
              </a:rPr>
              <a:t>Αίτια υπερκαλιαιμίας</a:t>
            </a: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Google Shape;140;p20"/>
          <p:cNvSpPr txBox="1">
            <a:spLocks noGrp="1"/>
          </p:cNvSpPr>
          <p:nvPr>
            <p:ph type="body" idx="1"/>
          </p:nvPr>
        </p:nvSpPr>
        <p:spPr>
          <a:xfrm>
            <a:off x="468312" y="2565400"/>
            <a:ext cx="7847012" cy="3382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</a:pPr>
            <a:endParaRPr dirty="0"/>
          </a:p>
          <a:p>
            <a:pPr marL="34290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endParaRPr sz="2400" b="1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endParaRPr sz="2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endParaRPr sz="2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None/>
            </a:pP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endParaRPr dirty="0"/>
          </a:p>
          <a:p>
            <a:pPr marL="342900" lvl="0" indent="-228600" algn="l" rtl="0">
              <a:spcBef>
                <a:spcPts val="480"/>
              </a:spcBef>
              <a:spcAft>
                <a:spcPts val="0"/>
              </a:spcAft>
              <a:buSzPts val="1800"/>
              <a:buNone/>
            </a:pPr>
            <a:endParaRPr sz="2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9338640"/>
              </p:ext>
            </p:extLst>
          </p:nvPr>
        </p:nvGraphicFramePr>
        <p:xfrm>
          <a:off x="1160061" y="1396995"/>
          <a:ext cx="6919414" cy="48263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194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2236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236"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Hyperkalemia </a:t>
                      </a:r>
                      <a:r>
                        <a:rPr lang="en-US" dirty="0"/>
                        <a:t> 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236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Increased intake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236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  Potassium supplementation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2236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  Blood transfusions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1787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  Endogenous load/destruction: hemolysis, rhabdomyolysis, crush injury, gastrointestinal hemorrhage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2236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Increased release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2236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  Acidosis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2236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  Rapid rise of extracellular osmolality (hyperglycemia or mannitol)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2236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Impaired excretion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2236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  Potassium-sparing diuretics 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2236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  Renal insufficiency/failure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065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0"/>
          <p:cNvSpPr txBox="1">
            <a:spLocks noGrp="1"/>
          </p:cNvSpPr>
          <p:nvPr>
            <p:ph type="title"/>
          </p:nvPr>
        </p:nvSpPr>
        <p:spPr>
          <a:xfrm>
            <a:off x="395275" y="0"/>
            <a:ext cx="8229600" cy="68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algn="ctr">
              <a:lnSpc>
                <a:spcPct val="100000"/>
              </a:lnSpc>
              <a:buSzPts val="3600"/>
            </a:pPr>
            <a:r>
              <a:rPr lang="el-GR" sz="3200" b="1" dirty="0">
                <a:latin typeface="Arial" panose="020B0604020202020204" pitchFamily="34" charset="0"/>
                <a:cs typeface="Arial" panose="020B0604020202020204" pitchFamily="34" charset="0"/>
              </a:rPr>
              <a:t>Κλινικά σημεία υπερκαλιαιμίας</a:t>
            </a: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Google Shape;140;p20"/>
          <p:cNvSpPr txBox="1">
            <a:spLocks noGrp="1"/>
          </p:cNvSpPr>
          <p:nvPr>
            <p:ph type="body" idx="1"/>
          </p:nvPr>
        </p:nvSpPr>
        <p:spPr>
          <a:xfrm>
            <a:off x="468312" y="2565400"/>
            <a:ext cx="7847012" cy="3382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</a:pPr>
            <a:endParaRPr dirty="0"/>
          </a:p>
          <a:p>
            <a:pPr marL="34290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endParaRPr sz="2400" b="1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endParaRPr sz="2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endParaRPr sz="2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None/>
            </a:pP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endParaRPr dirty="0"/>
          </a:p>
          <a:p>
            <a:pPr marL="342900" lvl="0" indent="-228600" algn="l" rtl="0">
              <a:spcBef>
                <a:spcPts val="480"/>
              </a:spcBef>
              <a:spcAft>
                <a:spcPts val="0"/>
              </a:spcAft>
              <a:buSzPts val="1800"/>
              <a:buNone/>
            </a:pPr>
            <a:endParaRPr sz="2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1292506"/>
              </p:ext>
            </p:extLst>
          </p:nvPr>
        </p:nvGraphicFramePr>
        <p:xfrm>
          <a:off x="555007" y="1246875"/>
          <a:ext cx="4808564" cy="30112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42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42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9103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103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System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Potassium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6844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GI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Nausea/vomiting, colic, diarrhea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7972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Neuromuscular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Weakness, paralysis, respiratory failure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9103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Cardiovascular 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Arrhythmia, arrest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9103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Renal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dirty="0"/>
                        <a:t>—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229" y="4293785"/>
            <a:ext cx="270510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6888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0"/>
          <p:cNvSpPr txBox="1">
            <a:spLocks noGrp="1"/>
          </p:cNvSpPr>
          <p:nvPr>
            <p:ph type="title"/>
          </p:nvPr>
        </p:nvSpPr>
        <p:spPr>
          <a:xfrm>
            <a:off x="395275" y="0"/>
            <a:ext cx="8229600" cy="68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algn="ctr">
              <a:lnSpc>
                <a:spcPct val="100000"/>
              </a:lnSpc>
              <a:buSzPts val="3600"/>
            </a:pPr>
            <a:r>
              <a:rPr lang="el-GR" sz="3200" b="1" dirty="0">
                <a:latin typeface="Arial" panose="020B0604020202020204" pitchFamily="34" charset="0"/>
                <a:cs typeface="Arial" panose="020B0604020202020204" pitchFamily="34" charset="0"/>
              </a:rPr>
              <a:t>Αίτια υποκαλιαιμίας</a:t>
            </a: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Google Shape;140;p20"/>
          <p:cNvSpPr txBox="1">
            <a:spLocks noGrp="1"/>
          </p:cNvSpPr>
          <p:nvPr>
            <p:ph type="body" idx="1"/>
          </p:nvPr>
        </p:nvSpPr>
        <p:spPr>
          <a:xfrm>
            <a:off x="468312" y="2565400"/>
            <a:ext cx="7847012" cy="3382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</a:pPr>
            <a:endParaRPr dirty="0"/>
          </a:p>
          <a:p>
            <a:pPr marL="34290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endParaRPr sz="2400" b="1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endParaRPr sz="2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endParaRPr sz="2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None/>
            </a:pP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endParaRPr dirty="0"/>
          </a:p>
          <a:p>
            <a:pPr marL="342900" lvl="0" indent="-228600" algn="l" rtl="0">
              <a:spcBef>
                <a:spcPts val="480"/>
              </a:spcBef>
              <a:spcAft>
                <a:spcPts val="0"/>
              </a:spcAft>
              <a:buSzPts val="1800"/>
              <a:buNone/>
            </a:pPr>
            <a:endParaRPr sz="2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9050256"/>
              </p:ext>
            </p:extLst>
          </p:nvPr>
        </p:nvGraphicFramePr>
        <p:xfrm>
          <a:off x="1146412" y="1396997"/>
          <a:ext cx="6741994" cy="46762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419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8211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8211"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Hypokalemia </a:t>
                      </a:r>
                      <a:r>
                        <a:rPr lang="en-US" dirty="0"/>
                        <a:t> 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211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Inadequate intake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8211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  Dietary, potassium-free intravenous fluids, potassium-deficient TPN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8211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Excessive potassium excretion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8211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  Hyperaldosteronism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8211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  Medications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8211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GI losses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8211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  Direct loss of potassium from GI fluid (diarrhea)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32632">
                <a:tc>
                  <a:txBody>
                    <a:bodyPr/>
                    <a:lstStyle/>
                    <a:p>
                      <a:r>
                        <a:rPr lang="en-US"/>
                        <a:t>  Renal loss of potassium (gastric fluid, either as vomiting or high nasogastric output)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69723">
                <a:tc>
                  <a:txBody>
                    <a:bodyPr/>
                    <a:lstStyle/>
                    <a:p>
                      <a:br>
                        <a:rPr lang="el-GR" dirty="0"/>
                      </a:br>
                      <a:endParaRPr lang="el-GR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40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/>
          <p:cNvSpPr txBox="1">
            <a:spLocks noGrp="1"/>
          </p:cNvSpPr>
          <p:nvPr>
            <p:ph type="ctrTitle"/>
          </p:nvPr>
        </p:nvSpPr>
        <p:spPr>
          <a:xfrm>
            <a:off x="685800" y="128789"/>
            <a:ext cx="7772400" cy="708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>
              <a:lnSpc>
                <a:spcPct val="100000"/>
              </a:lnSpc>
              <a:buSzPts val="3600"/>
            </a:pPr>
            <a:r>
              <a:rPr lang="el-GR" sz="3200" b="1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Οξεοβασική ισορροπία - ορισμός</a:t>
            </a:r>
            <a:endParaRPr sz="3200" dirty="0"/>
          </a:p>
        </p:txBody>
      </p:sp>
      <p:sp>
        <p:nvSpPr>
          <p:cNvPr id="109" name="Google Shape;109;p15"/>
          <p:cNvSpPr txBox="1">
            <a:spLocks noGrp="1"/>
          </p:cNvSpPr>
          <p:nvPr>
            <p:ph type="subTitle" idx="1"/>
          </p:nvPr>
        </p:nvSpPr>
        <p:spPr>
          <a:xfrm>
            <a:off x="777923" y="1842448"/>
            <a:ext cx="7615450" cy="2864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endParaRPr sz="2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❖"/>
            </a:pPr>
            <a:r>
              <a:rPr lang="el-GR" dirty="0">
                <a:latin typeface="Arial"/>
                <a:cs typeface="Arial"/>
                <a:sym typeface="Arial"/>
              </a:rPr>
              <a:t>Η ισορροπία μεταξύ οξέων και βάσεων που είναι απαραίτητη για τη βέλτιστη κυτταρική λειτουργία</a:t>
            </a:r>
          </a:p>
          <a:p>
            <a:pPr marL="342900" lvl="0" indent="-34290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❖"/>
            </a:pPr>
            <a:endParaRPr dirty="0"/>
          </a:p>
          <a:p>
            <a:pPr marL="342900" lvl="0" indent="-34290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❖"/>
            </a:pPr>
            <a:r>
              <a:rPr lang="el-GR" dirty="0">
                <a:latin typeface="Arial"/>
                <a:ea typeface="Arial"/>
                <a:cs typeface="Arial"/>
                <a:sym typeface="Arial"/>
              </a:rPr>
              <a:t>Αποβολή ή εξουδετέρωση των όξινων και αλκαλικών παραγόντων που παράγονται κατά την κυτταρική λειτουργία με σκοπό τη διατήρηση ενός ουδέτερου χημικού περιβάλλοντος</a:t>
            </a:r>
            <a:endParaRPr sz="2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</a:pPr>
            <a:endParaRPr sz="2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480"/>
              </a:spcBef>
              <a:spcAft>
                <a:spcPts val="0"/>
              </a:spcAft>
              <a:buSzPts val="1800"/>
              <a:buFont typeface="Noto Sans Symbols"/>
              <a:buNone/>
            </a:pPr>
            <a:endParaRPr sz="2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0"/>
          <p:cNvSpPr txBox="1">
            <a:spLocks noGrp="1"/>
          </p:cNvSpPr>
          <p:nvPr>
            <p:ph type="title"/>
          </p:nvPr>
        </p:nvSpPr>
        <p:spPr>
          <a:xfrm>
            <a:off x="395275" y="0"/>
            <a:ext cx="8229600" cy="68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algn="ctr">
              <a:lnSpc>
                <a:spcPct val="100000"/>
              </a:lnSpc>
              <a:buSzPts val="3600"/>
            </a:pPr>
            <a:r>
              <a:rPr lang="el-GR" sz="3200" b="1" dirty="0">
                <a:latin typeface="Arial" panose="020B0604020202020204" pitchFamily="34" charset="0"/>
                <a:cs typeface="Arial" panose="020B0604020202020204" pitchFamily="34" charset="0"/>
              </a:rPr>
              <a:t>Κλινικά σημεία υποκαλιαιμίας</a:t>
            </a: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Google Shape;140;p20"/>
          <p:cNvSpPr txBox="1">
            <a:spLocks noGrp="1"/>
          </p:cNvSpPr>
          <p:nvPr>
            <p:ph type="body" idx="1"/>
          </p:nvPr>
        </p:nvSpPr>
        <p:spPr>
          <a:xfrm>
            <a:off x="468312" y="2565400"/>
            <a:ext cx="7847012" cy="3382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</a:pPr>
            <a:endParaRPr dirty="0"/>
          </a:p>
          <a:p>
            <a:pPr marL="34290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endParaRPr sz="2400" b="1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endParaRPr sz="2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endParaRPr sz="2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None/>
            </a:pP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endParaRPr dirty="0"/>
          </a:p>
          <a:p>
            <a:pPr marL="342900" lvl="0" indent="-228600" algn="l" rtl="0">
              <a:spcBef>
                <a:spcPts val="480"/>
              </a:spcBef>
              <a:spcAft>
                <a:spcPts val="0"/>
              </a:spcAft>
              <a:buSzPts val="1800"/>
              <a:buNone/>
            </a:pPr>
            <a:endParaRPr sz="2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607597"/>
              </p:ext>
            </p:extLst>
          </p:nvPr>
        </p:nvGraphicFramePr>
        <p:xfrm>
          <a:off x="1523998" y="1396999"/>
          <a:ext cx="6077804" cy="4471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89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89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2673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2673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System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Potassium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2673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GI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Ileus, constipation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00845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Neuromuscular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Decreased reflexes, fatigue, weakness, paralysis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2673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Cardiovascular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Arrest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758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0"/>
          <p:cNvSpPr txBox="1">
            <a:spLocks noGrp="1"/>
          </p:cNvSpPr>
          <p:nvPr>
            <p:ph type="title"/>
          </p:nvPr>
        </p:nvSpPr>
        <p:spPr>
          <a:xfrm>
            <a:off x="395275" y="0"/>
            <a:ext cx="8229600" cy="68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algn="ctr">
              <a:lnSpc>
                <a:spcPct val="100000"/>
              </a:lnSpc>
              <a:buSzPts val="3600"/>
            </a:pP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Google Shape;140;p20"/>
          <p:cNvSpPr txBox="1">
            <a:spLocks noGrp="1"/>
          </p:cNvSpPr>
          <p:nvPr>
            <p:ph type="body" idx="1"/>
          </p:nvPr>
        </p:nvSpPr>
        <p:spPr>
          <a:xfrm>
            <a:off x="468312" y="2565400"/>
            <a:ext cx="7847012" cy="3382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</a:pPr>
            <a:endParaRPr dirty="0"/>
          </a:p>
          <a:p>
            <a:pPr marL="34290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endParaRPr sz="2400" b="1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endParaRPr sz="2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endParaRPr sz="2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None/>
            </a:pP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endParaRPr dirty="0"/>
          </a:p>
          <a:p>
            <a:pPr marL="342900" lvl="0" indent="-228600" algn="l" rtl="0">
              <a:spcBef>
                <a:spcPts val="480"/>
              </a:spcBef>
              <a:spcAft>
                <a:spcPts val="0"/>
              </a:spcAft>
              <a:buSzPts val="1800"/>
              <a:buNone/>
            </a:pPr>
            <a:endParaRPr sz="2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194" name="Picture 2" descr="Image result for υπερκαλιαιμία  εικόνε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62" y="1282213"/>
            <a:ext cx="8870613" cy="464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47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6"/>
          <p:cNvSpPr txBox="1">
            <a:spLocks noGrp="1"/>
          </p:cNvSpPr>
          <p:nvPr>
            <p:ph type="body" idx="1"/>
          </p:nvPr>
        </p:nvSpPr>
        <p:spPr>
          <a:xfrm>
            <a:off x="395287" y="1787856"/>
            <a:ext cx="8255000" cy="4732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Πρωτοπαθής υπερπαραθυρεοειδισμός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endParaRPr lang="el-GR" sz="2400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Παρανεοπλασματική συνδρομή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Απρόσφορη έκκριση πεπτιδίων που προσομοιάζουν στην παραθορμόνη</a:t>
            </a:r>
            <a:endParaRPr lang="el-G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endParaRPr sz="2400" b="1" i="0" u="none" dirty="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Οστική μεταστατική νόσος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endParaRPr lang="el-G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Ιατρογενής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endParaRPr lang="el-GR" sz="24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endParaRPr lang="el-GR" sz="24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342900" lvl="0" indent="-342900">
              <a:spcBef>
                <a:spcPts val="480"/>
              </a:spcBef>
              <a:buClr>
                <a:srgbClr val="C00000"/>
              </a:buClr>
              <a:buSzPts val="1800"/>
            </a:pPr>
            <a:endParaRPr lang="el-GR" sz="2400" b="0" i="0" u="none" dirty="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>
              <a:spcBef>
                <a:spcPts val="480"/>
              </a:spcBef>
              <a:buClr>
                <a:srgbClr val="C00000"/>
              </a:buClr>
              <a:buSzPts val="1800"/>
              <a:buNone/>
            </a:pP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None/>
            </a:pPr>
            <a:endParaRPr sz="2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476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ts val="1500"/>
              <a:buFont typeface="Arial"/>
              <a:buNone/>
            </a:pPr>
            <a:endParaRPr sz="20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47650" algn="l" rtl="0">
              <a:spcBef>
                <a:spcPts val="400"/>
              </a:spcBef>
              <a:spcAft>
                <a:spcPts val="0"/>
              </a:spcAft>
              <a:buSzPts val="1500"/>
              <a:buNone/>
            </a:pPr>
            <a:endParaRPr sz="20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6"/>
          <p:cNvSpPr txBox="1">
            <a:spLocks noGrp="1"/>
          </p:cNvSpPr>
          <p:nvPr>
            <p:ph type="title"/>
          </p:nvPr>
        </p:nvSpPr>
        <p:spPr>
          <a:xfrm>
            <a:off x="395785" y="0"/>
            <a:ext cx="8518015" cy="8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l-GR" sz="3200" b="1" dirty="0">
                <a:latin typeface="Arial" panose="020B0604020202020204" pitchFamily="34" charset="0"/>
                <a:cs typeface="Arial" panose="020B0604020202020204" pitchFamily="34" charset="0"/>
              </a:rPr>
              <a:t>Αίτια υπερασβεστιαιμίας</a:t>
            </a:r>
            <a:endParaRPr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6668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0"/>
          <p:cNvSpPr txBox="1">
            <a:spLocks noGrp="1"/>
          </p:cNvSpPr>
          <p:nvPr>
            <p:ph type="title"/>
          </p:nvPr>
        </p:nvSpPr>
        <p:spPr>
          <a:xfrm>
            <a:off x="395275" y="0"/>
            <a:ext cx="8229600" cy="68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algn="ctr">
              <a:lnSpc>
                <a:spcPct val="100000"/>
              </a:lnSpc>
              <a:buSzPts val="3600"/>
            </a:pP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Google Shape;140;p20"/>
          <p:cNvSpPr txBox="1">
            <a:spLocks noGrp="1"/>
          </p:cNvSpPr>
          <p:nvPr>
            <p:ph type="body" idx="1"/>
          </p:nvPr>
        </p:nvSpPr>
        <p:spPr>
          <a:xfrm>
            <a:off x="468312" y="2565400"/>
            <a:ext cx="7847012" cy="3382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</a:pPr>
            <a:endParaRPr dirty="0"/>
          </a:p>
          <a:p>
            <a:pPr marL="34290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endParaRPr sz="2400" b="1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endParaRPr sz="2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endParaRPr sz="2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None/>
            </a:pP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endParaRPr dirty="0"/>
          </a:p>
          <a:p>
            <a:pPr marL="342900" lvl="0" indent="-228600" algn="l" rtl="0">
              <a:spcBef>
                <a:spcPts val="480"/>
              </a:spcBef>
              <a:spcAft>
                <a:spcPts val="0"/>
              </a:spcAft>
              <a:buSzPts val="1800"/>
              <a:buNone/>
            </a:pPr>
            <a:endParaRPr sz="2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34" y="974372"/>
            <a:ext cx="7765576" cy="5439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1545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0"/>
          <p:cNvSpPr txBox="1">
            <a:spLocks noGrp="1"/>
          </p:cNvSpPr>
          <p:nvPr>
            <p:ph type="title"/>
          </p:nvPr>
        </p:nvSpPr>
        <p:spPr>
          <a:xfrm>
            <a:off x="395275" y="0"/>
            <a:ext cx="8229600" cy="68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algn="ctr">
              <a:lnSpc>
                <a:spcPct val="100000"/>
              </a:lnSpc>
              <a:buSzPts val="3600"/>
            </a:pPr>
            <a:r>
              <a:rPr lang="el-GR" sz="3200" b="1" dirty="0">
                <a:latin typeface="Arial" panose="020B0604020202020204" pitchFamily="34" charset="0"/>
                <a:cs typeface="Arial" panose="020B0604020202020204" pitchFamily="34" charset="0"/>
              </a:rPr>
              <a:t>Διαταραχές ασβεστίου - μαγνησίου</a:t>
            </a: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Google Shape;140;p20"/>
          <p:cNvSpPr txBox="1">
            <a:spLocks noGrp="1"/>
          </p:cNvSpPr>
          <p:nvPr>
            <p:ph type="body" idx="1"/>
          </p:nvPr>
        </p:nvSpPr>
        <p:spPr>
          <a:xfrm>
            <a:off x="468312" y="2565400"/>
            <a:ext cx="7847012" cy="3382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</a:pPr>
            <a:endParaRPr dirty="0"/>
          </a:p>
          <a:p>
            <a:pPr marL="34290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endParaRPr sz="2400" b="1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endParaRPr sz="2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endParaRPr sz="2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None/>
            </a:pP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endParaRPr dirty="0"/>
          </a:p>
          <a:p>
            <a:pPr marL="342900" lvl="0" indent="-228600" algn="l" rtl="0">
              <a:spcBef>
                <a:spcPts val="480"/>
              </a:spcBef>
              <a:spcAft>
                <a:spcPts val="0"/>
              </a:spcAft>
              <a:buSzPts val="1800"/>
              <a:buNone/>
            </a:pPr>
            <a:endParaRPr sz="2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8946581"/>
              </p:ext>
            </p:extLst>
          </p:nvPr>
        </p:nvGraphicFramePr>
        <p:xfrm>
          <a:off x="1132764" y="1396999"/>
          <a:ext cx="7124132" cy="46626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1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1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10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10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5939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5939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System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Potassium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Magnesium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Calcium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1234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GI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Nausea/vomiting, colic, diarrhea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Nausea/vomiting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Anorexia, nausea/vomiting, abdominal pain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42322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Neuromuscular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Weakness, paralysis, respiratory failure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Weakness, lethargy, decreased reflexes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Weakness, confusion, coma, bone pain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1234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Cardiovascular 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Arrhythmia, arrest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Hypotension, arrest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Hypertension, arrhythmia, polyuria 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5939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Renal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/>
                        <a:t>—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/>
                        <a:t>—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Polydipsia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287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6"/>
          <p:cNvSpPr txBox="1">
            <a:spLocks noGrp="1"/>
          </p:cNvSpPr>
          <p:nvPr>
            <p:ph type="body" idx="1"/>
          </p:nvPr>
        </p:nvSpPr>
        <p:spPr>
          <a:xfrm>
            <a:off x="395287" y="1405718"/>
            <a:ext cx="8255000" cy="5114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Εκτεταμένη φλεγμονή μαλακών μορίων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endParaRPr lang="el-GR" sz="2400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Παγκρεατίτιδα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Παγκρεατικά – εντερικά συρίγγια</a:t>
            </a:r>
            <a:endParaRPr lang="el-G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endParaRPr sz="2400" b="1" i="0" u="none" dirty="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Σύνδρομο λύσης του όγκου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endParaRPr lang="el-G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Hungry bone syndrome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Συνυπάρχουσες έτερες ηλεκτρολυτικές διαταραχές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endParaRPr lang="el-G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Ραβδομυόλυση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endParaRPr lang="el-GR" sz="24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endParaRPr lang="el-GR" sz="24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342900" lvl="0" indent="-342900">
              <a:spcBef>
                <a:spcPts val="480"/>
              </a:spcBef>
              <a:buClr>
                <a:srgbClr val="C00000"/>
              </a:buClr>
              <a:buSzPts val="1800"/>
            </a:pPr>
            <a:endParaRPr lang="el-GR" sz="2400" b="0" i="0" u="none" dirty="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>
              <a:spcBef>
                <a:spcPts val="480"/>
              </a:spcBef>
              <a:buClr>
                <a:srgbClr val="C00000"/>
              </a:buClr>
              <a:buSzPts val="1800"/>
              <a:buNone/>
            </a:pP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None/>
            </a:pPr>
            <a:endParaRPr sz="2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476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ts val="1500"/>
              <a:buFont typeface="Arial"/>
              <a:buNone/>
            </a:pPr>
            <a:endParaRPr sz="20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47650" algn="l" rtl="0">
              <a:spcBef>
                <a:spcPts val="400"/>
              </a:spcBef>
              <a:spcAft>
                <a:spcPts val="0"/>
              </a:spcAft>
              <a:buSzPts val="1500"/>
              <a:buNone/>
            </a:pPr>
            <a:endParaRPr sz="20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6"/>
          <p:cNvSpPr txBox="1">
            <a:spLocks noGrp="1"/>
          </p:cNvSpPr>
          <p:nvPr>
            <p:ph type="title"/>
          </p:nvPr>
        </p:nvSpPr>
        <p:spPr>
          <a:xfrm>
            <a:off x="395785" y="0"/>
            <a:ext cx="8518015" cy="8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l-GR" sz="3200" b="1" dirty="0">
                <a:latin typeface="Arial" panose="020B0604020202020204" pitchFamily="34" charset="0"/>
                <a:cs typeface="Arial" panose="020B0604020202020204" pitchFamily="34" charset="0"/>
              </a:rPr>
              <a:t>Αίτια υπασβεστιαιμίας</a:t>
            </a:r>
            <a:endParaRPr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7578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0"/>
          <p:cNvSpPr txBox="1">
            <a:spLocks noGrp="1"/>
          </p:cNvSpPr>
          <p:nvPr>
            <p:ph type="title"/>
          </p:nvPr>
        </p:nvSpPr>
        <p:spPr>
          <a:xfrm>
            <a:off x="395275" y="0"/>
            <a:ext cx="8229600" cy="68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algn="ctr">
              <a:lnSpc>
                <a:spcPct val="100000"/>
              </a:lnSpc>
              <a:buSzPts val="3600"/>
            </a:pPr>
            <a:r>
              <a:rPr lang="el-GR" sz="3200" b="1" dirty="0">
                <a:latin typeface="Arial" panose="020B0604020202020204" pitchFamily="34" charset="0"/>
                <a:cs typeface="Arial" panose="020B0604020202020204" pitchFamily="34" charset="0"/>
              </a:rPr>
              <a:t>Διαταραχές ασβεστίου - μαγνησίου</a:t>
            </a: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Google Shape;140;p20"/>
          <p:cNvSpPr txBox="1">
            <a:spLocks noGrp="1"/>
          </p:cNvSpPr>
          <p:nvPr>
            <p:ph type="body" idx="1"/>
          </p:nvPr>
        </p:nvSpPr>
        <p:spPr>
          <a:xfrm>
            <a:off x="468312" y="2565400"/>
            <a:ext cx="7847012" cy="3382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</a:pPr>
            <a:endParaRPr dirty="0"/>
          </a:p>
          <a:p>
            <a:pPr marL="34290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endParaRPr sz="2400" b="1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endParaRPr sz="2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endParaRPr sz="2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None/>
            </a:pP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endParaRPr dirty="0"/>
          </a:p>
          <a:p>
            <a:pPr marL="342900" lvl="0" indent="-228600" algn="l" rtl="0">
              <a:spcBef>
                <a:spcPts val="480"/>
              </a:spcBef>
              <a:spcAft>
                <a:spcPts val="0"/>
              </a:spcAft>
              <a:buSzPts val="1800"/>
              <a:buNone/>
            </a:pPr>
            <a:endParaRPr sz="2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1032347"/>
              </p:ext>
            </p:extLst>
          </p:nvPr>
        </p:nvGraphicFramePr>
        <p:xfrm>
          <a:off x="1187356" y="1396998"/>
          <a:ext cx="6728344" cy="44988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20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20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20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20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9873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873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System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Potassium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Magnesium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Calcium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9873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GI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Ileus, constipation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/>
                        <a:t>—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/>
                        <a:t>—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9342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Neuromuscular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Decreased reflexes, fatigue, weakness, paralysis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/>
                        <a:t>Hyperactive reflexes, muscle tremors, tetany, seizures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Hyperactive reflexes, paresthesias, carpopedal spasm, seizures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9873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Cardiovascular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Arrest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Arrhythmia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Heart failure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895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6"/>
          <p:cNvSpPr txBox="1">
            <a:spLocks noGrp="1"/>
          </p:cNvSpPr>
          <p:nvPr>
            <p:ph type="body" idx="1"/>
          </p:nvPr>
        </p:nvSpPr>
        <p:spPr>
          <a:xfrm>
            <a:off x="395287" y="1405718"/>
            <a:ext cx="8255000" cy="5114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Νοσοκομειακοί ασθενείς (ΜΕΘ)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endParaRPr lang="el-GR" sz="2400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Παρατεταμένη χορήγηση ΟΠΔ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Παγκρεατίτιδα – παγκρεατικά συρίγγια</a:t>
            </a:r>
            <a:endParaRPr lang="el-G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endParaRPr sz="2400" b="1" i="0" u="none" dirty="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Αλκοολισμός – διαβητική κετοξέωση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endParaRPr lang="el-G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Διαρροικές κενώσεις - δυσαπορρόφηση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Νεφρική δυσλειτουργία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endParaRPr lang="el-G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Φαρμακευτικά σκευάσματα (διουρητικά, αμφοτερικίνη Β)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endParaRPr lang="el-GR" sz="24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endParaRPr lang="el-GR" sz="24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342900" lvl="0" indent="-342900">
              <a:spcBef>
                <a:spcPts val="480"/>
              </a:spcBef>
              <a:buClr>
                <a:srgbClr val="C00000"/>
              </a:buClr>
              <a:buSzPts val="1800"/>
            </a:pPr>
            <a:endParaRPr lang="el-GR" sz="2400" b="0" i="0" u="none" dirty="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>
              <a:spcBef>
                <a:spcPts val="480"/>
              </a:spcBef>
              <a:buClr>
                <a:srgbClr val="C00000"/>
              </a:buClr>
              <a:buSzPts val="1800"/>
              <a:buNone/>
            </a:pP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None/>
            </a:pPr>
            <a:endParaRPr sz="2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476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ts val="1500"/>
              <a:buFont typeface="Arial"/>
              <a:buNone/>
            </a:pPr>
            <a:endParaRPr sz="20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47650" algn="l" rtl="0">
              <a:spcBef>
                <a:spcPts val="400"/>
              </a:spcBef>
              <a:spcAft>
                <a:spcPts val="0"/>
              </a:spcAft>
              <a:buSzPts val="1500"/>
              <a:buNone/>
            </a:pPr>
            <a:endParaRPr sz="20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6"/>
          <p:cNvSpPr txBox="1">
            <a:spLocks noGrp="1"/>
          </p:cNvSpPr>
          <p:nvPr>
            <p:ph type="title"/>
          </p:nvPr>
        </p:nvSpPr>
        <p:spPr>
          <a:xfrm>
            <a:off x="395785" y="0"/>
            <a:ext cx="8518015" cy="8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l-GR" sz="3200" b="1" dirty="0">
                <a:latin typeface="Arial" panose="020B0604020202020204" pitchFamily="34" charset="0"/>
                <a:cs typeface="Arial" panose="020B0604020202020204" pitchFamily="34" charset="0"/>
              </a:rPr>
              <a:t>Αίτια υπομαγνησιαιμίας</a:t>
            </a:r>
            <a:endParaRPr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6635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0"/>
          <p:cNvSpPr txBox="1">
            <a:spLocks noGrp="1"/>
          </p:cNvSpPr>
          <p:nvPr>
            <p:ph type="title"/>
          </p:nvPr>
        </p:nvSpPr>
        <p:spPr>
          <a:xfrm>
            <a:off x="395275" y="0"/>
            <a:ext cx="8229600" cy="68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algn="ctr">
              <a:lnSpc>
                <a:spcPct val="100000"/>
              </a:lnSpc>
              <a:buSzPts val="3600"/>
            </a:pPr>
            <a:r>
              <a:rPr lang="el-GR" sz="3200" b="1" dirty="0">
                <a:latin typeface="Arial" panose="020B0604020202020204" pitchFamily="34" charset="0"/>
                <a:cs typeface="Arial" panose="020B0604020202020204" pitchFamily="34" charset="0"/>
              </a:rPr>
              <a:t>Οξεοβασικές διαταραχές</a:t>
            </a: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Google Shape;140;p20"/>
          <p:cNvSpPr txBox="1">
            <a:spLocks noGrp="1"/>
          </p:cNvSpPr>
          <p:nvPr>
            <p:ph type="body" idx="1"/>
          </p:nvPr>
        </p:nvSpPr>
        <p:spPr>
          <a:xfrm>
            <a:off x="468312" y="2565400"/>
            <a:ext cx="7847012" cy="3382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</a:pPr>
            <a:endParaRPr dirty="0"/>
          </a:p>
          <a:p>
            <a:pPr marL="34290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endParaRPr sz="2400" b="1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endParaRPr sz="2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endParaRPr sz="2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None/>
            </a:pP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endParaRPr dirty="0"/>
          </a:p>
          <a:p>
            <a:pPr marL="342900" lvl="0" indent="-228600" algn="l" rtl="0">
              <a:spcBef>
                <a:spcPts val="480"/>
              </a:spcBef>
              <a:spcAft>
                <a:spcPts val="0"/>
              </a:spcAft>
              <a:buSzPts val="1800"/>
              <a:buNone/>
            </a:pPr>
            <a:endParaRPr sz="2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8307124"/>
              </p:ext>
            </p:extLst>
          </p:nvPr>
        </p:nvGraphicFramePr>
        <p:xfrm>
          <a:off x="1146411" y="1410650"/>
          <a:ext cx="6864824" cy="4840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24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32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9174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174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Disorder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Predicted Change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9174">
                <a:tc>
                  <a:txBody>
                    <a:bodyPr/>
                    <a:lstStyle/>
                    <a:p>
                      <a:pPr algn="l"/>
                      <a:r>
                        <a:rPr lang="en-US" b="1"/>
                        <a:t>Metabolic</a:t>
                      </a:r>
                      <a:r>
                        <a:rPr lang="en-US"/>
                        <a:t> 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/>
                        <a:t> 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888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   Metabolic acidosis 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/>
                        <a:t>Pco</a:t>
                      </a:r>
                      <a:r>
                        <a:rPr lang="es-ES" baseline="-25000"/>
                        <a:t>2</a:t>
                      </a:r>
                      <a:r>
                        <a:rPr lang="es-ES"/>
                        <a:t> = 1.5 x HCO</a:t>
                      </a:r>
                      <a:r>
                        <a:rPr lang="es-ES" baseline="-25000"/>
                        <a:t>3</a:t>
                      </a:r>
                      <a:r>
                        <a:rPr lang="es-ES" baseline="30000"/>
                        <a:t>–</a:t>
                      </a:r>
                      <a:r>
                        <a:rPr lang="es-ES"/>
                        <a:t> + 8</a:t>
                      </a:r>
                      <a:br>
                        <a:rPr lang="es-ES"/>
                      </a:br>
                      <a:r>
                        <a:rPr lang="es-ES"/>
                        <a:t> 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888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  Metabolic alkalosis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/>
                        <a:t>Pco</a:t>
                      </a:r>
                      <a:r>
                        <a:rPr lang="es-ES" baseline="-25000"/>
                        <a:t>2</a:t>
                      </a:r>
                      <a:r>
                        <a:rPr lang="es-ES"/>
                        <a:t> = 0.7 x HCO</a:t>
                      </a:r>
                      <a:r>
                        <a:rPr lang="es-ES" baseline="-25000"/>
                        <a:t>3</a:t>
                      </a:r>
                      <a:r>
                        <a:rPr lang="es-ES" baseline="30000"/>
                        <a:t>–</a:t>
                      </a:r>
                      <a:r>
                        <a:rPr lang="es-ES"/>
                        <a:t> + 21</a:t>
                      </a:r>
                      <a:br>
                        <a:rPr lang="es-ES"/>
                      </a:br>
                      <a:r>
                        <a:rPr lang="es-ES"/>
                        <a:t> 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9174">
                <a:tc>
                  <a:txBody>
                    <a:bodyPr/>
                    <a:lstStyle/>
                    <a:p>
                      <a:pPr algn="l"/>
                      <a:r>
                        <a:rPr lang="en-US" b="1"/>
                        <a:t>Respiratory</a:t>
                      </a:r>
                      <a:r>
                        <a:rPr lang="en-US"/>
                        <a:t> 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/>
                        <a:t> 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3888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  Acute respiratory acidosis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pH = (Pco</a:t>
                      </a:r>
                      <a:r>
                        <a:rPr lang="en-US" baseline="-25000"/>
                        <a:t>2</a:t>
                      </a:r>
                      <a:r>
                        <a:rPr lang="en-US"/>
                        <a:t> – 40) x 0.008</a:t>
                      </a:r>
                      <a:br>
                        <a:rPr lang="en-US"/>
                      </a:br>
                      <a:r>
                        <a:rPr lang="en-US"/>
                        <a:t> 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3888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  Chronic respiratory acidosis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pH = (Pco</a:t>
                      </a:r>
                      <a:r>
                        <a:rPr lang="en-US" baseline="-25000"/>
                        <a:t>2</a:t>
                      </a:r>
                      <a:r>
                        <a:rPr lang="en-US"/>
                        <a:t> – 40) x 0.003</a:t>
                      </a:r>
                      <a:br>
                        <a:rPr lang="en-US"/>
                      </a:br>
                      <a:r>
                        <a:rPr lang="en-US"/>
                        <a:t> 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3888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  Acute respiratory alkalosis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pH = (40 – Pco</a:t>
                      </a:r>
                      <a:r>
                        <a:rPr lang="en-US" baseline="-25000"/>
                        <a:t>2</a:t>
                      </a:r>
                      <a:r>
                        <a:rPr lang="en-US"/>
                        <a:t>) x 0.008</a:t>
                      </a:r>
                      <a:br>
                        <a:rPr lang="en-US"/>
                      </a:br>
                      <a:r>
                        <a:rPr lang="en-US"/>
                        <a:t> 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33888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  Chronic respiratory alkalosis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pH = (40 – Pco</a:t>
                      </a:r>
                      <a:r>
                        <a:rPr lang="en-US" baseline="-25000" dirty="0"/>
                        <a:t>2</a:t>
                      </a:r>
                      <a:r>
                        <a:rPr lang="en-US" dirty="0"/>
                        <a:t>) x 0.017</a:t>
                      </a:r>
                      <a:br>
                        <a:rPr lang="en-US" dirty="0"/>
                      </a:br>
                      <a:r>
                        <a:rPr lang="en-US" dirty="0"/>
                        <a:t> 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600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0"/>
          <p:cNvSpPr txBox="1">
            <a:spLocks noGrp="1"/>
          </p:cNvSpPr>
          <p:nvPr>
            <p:ph type="title"/>
          </p:nvPr>
        </p:nvSpPr>
        <p:spPr>
          <a:xfrm>
            <a:off x="395275" y="0"/>
            <a:ext cx="8229600" cy="68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algn="ctr">
              <a:lnSpc>
                <a:spcPct val="100000"/>
              </a:lnSpc>
              <a:buSzPts val="3600"/>
            </a:pPr>
            <a:r>
              <a:rPr lang="el-GR" sz="3200" b="1" dirty="0">
                <a:latin typeface="Arial" panose="020B0604020202020204" pitchFamily="34" charset="0"/>
                <a:cs typeface="Arial" panose="020B0604020202020204" pitchFamily="34" charset="0"/>
              </a:rPr>
              <a:t>Διαταραχές ασβεστίου-μαγνησίου</a:t>
            </a: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Google Shape;140;p20"/>
          <p:cNvSpPr txBox="1">
            <a:spLocks noGrp="1"/>
          </p:cNvSpPr>
          <p:nvPr>
            <p:ph type="body" idx="1"/>
          </p:nvPr>
        </p:nvSpPr>
        <p:spPr>
          <a:xfrm>
            <a:off x="468312" y="2565400"/>
            <a:ext cx="7847012" cy="3382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</a:pPr>
            <a:endParaRPr dirty="0"/>
          </a:p>
          <a:p>
            <a:pPr marL="34290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endParaRPr sz="2400" b="1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endParaRPr sz="2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endParaRPr sz="2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None/>
            </a:pP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endParaRPr dirty="0"/>
          </a:p>
          <a:p>
            <a:pPr marL="342900" lvl="0" indent="-228600" algn="l" rtl="0">
              <a:spcBef>
                <a:spcPts val="480"/>
              </a:spcBef>
              <a:spcAft>
                <a:spcPts val="0"/>
              </a:spcAft>
              <a:buSzPts val="1800"/>
              <a:buNone/>
            </a:pPr>
            <a:endParaRPr sz="2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1294142"/>
              </p:ext>
            </p:extLst>
          </p:nvPr>
        </p:nvGraphicFramePr>
        <p:xfrm>
          <a:off x="545910" y="1396997"/>
          <a:ext cx="8052180" cy="43350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65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58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85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58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85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21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92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4548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49676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6735">
                <a:tc>
                  <a:txBody>
                    <a:bodyPr/>
                    <a:lstStyle/>
                    <a:p>
                      <a:pPr algn="l"/>
                      <a:endParaRPr lang="el-GR" dirty="0"/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/>
                        <a:t> </a:t>
                      </a:r>
                    </a:p>
                  </a:txBody>
                  <a:tcPr marL="28575" marR="28575" marT="28575" marB="28575"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/>
                        <a:t>Acute Uncompensated</a:t>
                      </a:r>
                    </a:p>
                  </a:txBody>
                  <a:tcPr marL="28575" marR="28575" marT="28575" marB="28575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/>
                        <a:t> </a:t>
                      </a:r>
                    </a:p>
                  </a:txBody>
                  <a:tcPr marL="28575" marR="28575" marT="28575" marB="28575"/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en-US"/>
                        <a:t>Chronic (Partially Compensated)</a:t>
                      </a:r>
                    </a:p>
                  </a:txBody>
                  <a:tcPr marL="28575" marR="28575" marT="28575" marB="28575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2888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Type of Acid-Base Disorder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pH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PCO</a:t>
                      </a:r>
                      <a:r>
                        <a:rPr lang="en-US" baseline="-25000"/>
                        <a:t>2</a:t>
                      </a:r>
                      <a:r>
                        <a:rPr lang="en-US"/>
                        <a:t> (Respiratory Component)</a:t>
                      </a:r>
                      <a:br>
                        <a:rPr lang="en-US"/>
                      </a:br>
                      <a:r>
                        <a:rPr lang="en-US"/>
                        <a:t> 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Plasma HCO</a:t>
                      </a:r>
                      <a:r>
                        <a:rPr lang="en-US" baseline="-25000"/>
                        <a:t>3</a:t>
                      </a:r>
                      <a:r>
                        <a:rPr lang="en-US" baseline="30000"/>
                        <a:t>–</a:t>
                      </a:r>
                      <a:r>
                        <a:rPr lang="en-US" i="1" baseline="30000"/>
                        <a:t>a</a:t>
                      </a:r>
                      <a:r>
                        <a:rPr lang="en-US"/>
                        <a:t> (Metabolic Component)</a:t>
                      </a:r>
                      <a:br>
                        <a:rPr lang="en-US"/>
                      </a:br>
                      <a:r>
                        <a:rPr lang="en-US"/>
                        <a:t> 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pH</a:t>
                      </a:r>
                    </a:p>
                  </a:txBody>
                  <a:tcPr marL="28575" marR="28575" marT="28575" marB="28575"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/>
                        <a:t>PCO</a:t>
                      </a:r>
                      <a:r>
                        <a:rPr lang="en-US" baseline="-25000"/>
                        <a:t>2</a:t>
                      </a:r>
                      <a:r>
                        <a:rPr lang="en-US"/>
                        <a:t> (Respiratory Component)</a:t>
                      </a:r>
                      <a:br>
                        <a:rPr lang="en-US"/>
                      </a:br>
                      <a:r>
                        <a:rPr lang="en-US"/>
                        <a:t> </a:t>
                      </a:r>
                    </a:p>
                  </a:txBody>
                  <a:tcPr marL="28575" marR="28575" marT="28575" marB="28575"/>
                </a:tc>
                <a:tc hMerge="1">
                  <a:txBody>
                    <a:bodyPr/>
                    <a:lstStyle/>
                    <a:p>
                      <a:pPr algn="l"/>
                      <a:endParaRPr lang="en-US"/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Plasma HCO</a:t>
                      </a:r>
                      <a:r>
                        <a:rPr lang="en-US" baseline="-25000"/>
                        <a:t>3</a:t>
                      </a:r>
                      <a:r>
                        <a:rPr lang="en-US" baseline="30000"/>
                        <a:t>–</a:t>
                      </a:r>
                      <a:r>
                        <a:rPr lang="en-US" i="1" baseline="30000"/>
                        <a:t>a</a:t>
                      </a:r>
                      <a:r>
                        <a:rPr lang="en-US"/>
                        <a:t> (Metabolic Component)</a:t>
                      </a:r>
                      <a:br>
                        <a:rPr lang="en-US"/>
                      </a:br>
                      <a:r>
                        <a:rPr lang="en-US"/>
                        <a:t> 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676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Respiratory acidosis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endParaRPr lang="el-GR" dirty="0"/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endParaRPr lang="el-GR"/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N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endParaRPr lang="el-GR"/>
                    </a:p>
                  </a:txBody>
                  <a:tcPr marL="28575" marR="28575" marT="28575" marB="28575"/>
                </a:tc>
                <a:tc gridSpan="2">
                  <a:txBody>
                    <a:bodyPr/>
                    <a:lstStyle/>
                    <a:p>
                      <a:pPr algn="l"/>
                      <a:endParaRPr lang="el-GR"/>
                    </a:p>
                  </a:txBody>
                  <a:tcPr marL="28575" marR="28575" marT="28575" marB="28575"/>
                </a:tc>
                <a:tc hMerge="1">
                  <a:txBody>
                    <a:bodyPr/>
                    <a:lstStyle/>
                    <a:p>
                      <a:pPr algn="l"/>
                      <a:endParaRPr lang="el-GR"/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6735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Respiratory alkalosis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endParaRPr lang="el-GR"/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endParaRPr lang="el-GR"/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N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endParaRPr lang="el-GR"/>
                    </a:p>
                  </a:txBody>
                  <a:tcPr marL="28575" marR="28575" marT="28575" marB="28575"/>
                </a:tc>
                <a:tc gridSpan="2">
                  <a:txBody>
                    <a:bodyPr/>
                    <a:lstStyle/>
                    <a:p>
                      <a:pPr algn="l"/>
                      <a:endParaRPr lang="el-GR"/>
                    </a:p>
                  </a:txBody>
                  <a:tcPr marL="28575" marR="28575" marT="28575" marB="28575"/>
                </a:tc>
                <a:tc hMerge="1">
                  <a:txBody>
                    <a:bodyPr/>
                    <a:lstStyle/>
                    <a:p>
                      <a:pPr algn="l"/>
                      <a:endParaRPr lang="el-GR"/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9676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Metabolic acidosis 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endParaRPr lang="el-GR"/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N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endParaRPr lang="el-GR"/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endParaRPr lang="el-GR"/>
                    </a:p>
                  </a:txBody>
                  <a:tcPr marL="28575" marR="28575" marT="28575" marB="28575"/>
                </a:tc>
                <a:tc gridSpan="2">
                  <a:txBody>
                    <a:bodyPr/>
                    <a:lstStyle/>
                    <a:p>
                      <a:pPr algn="l"/>
                      <a:endParaRPr lang="el-GR" dirty="0"/>
                    </a:p>
                  </a:txBody>
                  <a:tcPr marL="28575" marR="28575" marT="28575" marB="28575"/>
                </a:tc>
                <a:tc hMerge="1">
                  <a:txBody>
                    <a:bodyPr/>
                    <a:lstStyle/>
                    <a:p>
                      <a:pPr algn="l"/>
                      <a:endParaRPr lang="el-GR"/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9676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Metabolic alkalosis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endParaRPr lang="el-GR"/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N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endParaRPr lang="el-GR"/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endParaRPr lang="el-GR"/>
                    </a:p>
                  </a:txBody>
                  <a:tcPr marL="28575" marR="28575" marT="28575" marB="28575"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l-GR"/>
                        <a:t>?</a:t>
                      </a:r>
                    </a:p>
                  </a:txBody>
                  <a:tcPr marL="28575" marR="28575" marT="28575" marB="28575"/>
                </a:tc>
                <a:tc hMerge="1">
                  <a:txBody>
                    <a:bodyPr/>
                    <a:lstStyle/>
                    <a:p>
                      <a:pPr algn="l"/>
                      <a:endParaRPr lang="el-GR" dirty="0"/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600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32362" y="6524625"/>
            <a:ext cx="3700462" cy="15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45" y="1388806"/>
            <a:ext cx="7883347" cy="4821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0"/>
          <p:cNvSpPr txBox="1">
            <a:spLocks noGrp="1"/>
          </p:cNvSpPr>
          <p:nvPr>
            <p:ph type="title"/>
          </p:nvPr>
        </p:nvSpPr>
        <p:spPr>
          <a:xfrm>
            <a:off x="395275" y="0"/>
            <a:ext cx="8229600" cy="68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algn="ctr">
              <a:lnSpc>
                <a:spcPct val="100000"/>
              </a:lnSpc>
              <a:buSzPts val="3600"/>
            </a:pP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Google Shape;140;p20"/>
          <p:cNvSpPr txBox="1">
            <a:spLocks noGrp="1"/>
          </p:cNvSpPr>
          <p:nvPr>
            <p:ph type="body" idx="1"/>
          </p:nvPr>
        </p:nvSpPr>
        <p:spPr>
          <a:xfrm>
            <a:off x="468312" y="2565400"/>
            <a:ext cx="7847012" cy="3382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</a:pPr>
            <a:endParaRPr dirty="0"/>
          </a:p>
          <a:p>
            <a:pPr marL="34290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endParaRPr sz="2400" b="1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endParaRPr sz="2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endParaRPr sz="2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None/>
            </a:pP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endParaRPr dirty="0"/>
          </a:p>
          <a:p>
            <a:pPr marL="342900" lvl="0" indent="-228600" algn="l" rtl="0">
              <a:spcBef>
                <a:spcPts val="480"/>
              </a:spcBef>
              <a:spcAft>
                <a:spcPts val="0"/>
              </a:spcAft>
              <a:buSzPts val="1800"/>
              <a:buNone/>
            </a:pPr>
            <a:endParaRPr sz="2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0" y="1514903"/>
            <a:ext cx="6388901" cy="4329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7785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0"/>
          <p:cNvSpPr txBox="1">
            <a:spLocks noGrp="1"/>
          </p:cNvSpPr>
          <p:nvPr>
            <p:ph type="title"/>
          </p:nvPr>
        </p:nvSpPr>
        <p:spPr>
          <a:xfrm>
            <a:off x="395275" y="0"/>
            <a:ext cx="8229600" cy="68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algn="ctr">
              <a:lnSpc>
                <a:spcPct val="100000"/>
              </a:lnSpc>
              <a:buSzPts val="3600"/>
            </a:pP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Google Shape;140;p20"/>
          <p:cNvSpPr txBox="1">
            <a:spLocks noGrp="1"/>
          </p:cNvSpPr>
          <p:nvPr>
            <p:ph type="body" idx="1"/>
          </p:nvPr>
        </p:nvSpPr>
        <p:spPr>
          <a:xfrm>
            <a:off x="468312" y="2565400"/>
            <a:ext cx="7847012" cy="3382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</a:pPr>
            <a:endParaRPr dirty="0"/>
          </a:p>
          <a:p>
            <a:pPr marL="34290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endParaRPr sz="2400" b="1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endParaRPr sz="2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endParaRPr sz="2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None/>
            </a:pP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endParaRPr dirty="0"/>
          </a:p>
          <a:p>
            <a:pPr marL="342900" lvl="0" indent="-228600" algn="l" rtl="0">
              <a:spcBef>
                <a:spcPts val="480"/>
              </a:spcBef>
              <a:spcAft>
                <a:spcPts val="0"/>
              </a:spcAft>
              <a:buSzPts val="1800"/>
              <a:buNone/>
            </a:pPr>
            <a:endParaRPr sz="2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3576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0"/>
          <p:cNvSpPr txBox="1">
            <a:spLocks noGrp="1"/>
          </p:cNvSpPr>
          <p:nvPr>
            <p:ph type="title"/>
          </p:nvPr>
        </p:nvSpPr>
        <p:spPr>
          <a:xfrm>
            <a:off x="395275" y="0"/>
            <a:ext cx="8229600" cy="68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algn="ctr">
              <a:lnSpc>
                <a:spcPct val="100000"/>
              </a:lnSpc>
              <a:buSzPts val="3600"/>
            </a:pPr>
            <a:r>
              <a:rPr lang="el-GR" sz="3200" b="1" dirty="0">
                <a:latin typeface="Arial" panose="020B0604020202020204" pitchFamily="34" charset="0"/>
                <a:cs typeface="Arial" panose="020B0604020202020204" pitchFamily="34" charset="0"/>
              </a:rPr>
              <a:t>Μεταβολική οξέωση με φυσιολογικό ΧΑ</a:t>
            </a: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Google Shape;140;p20"/>
          <p:cNvSpPr txBox="1">
            <a:spLocks noGrp="1"/>
          </p:cNvSpPr>
          <p:nvPr>
            <p:ph type="body" idx="1"/>
          </p:nvPr>
        </p:nvSpPr>
        <p:spPr>
          <a:xfrm>
            <a:off x="468312" y="2565400"/>
            <a:ext cx="7847012" cy="3382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</a:pPr>
            <a:endParaRPr dirty="0"/>
          </a:p>
          <a:p>
            <a:pPr marL="34290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endParaRPr sz="2400" b="1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endParaRPr sz="2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endParaRPr sz="2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None/>
            </a:pP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endParaRPr dirty="0"/>
          </a:p>
          <a:p>
            <a:pPr marL="342900" lvl="0" indent="-228600" algn="l" rtl="0">
              <a:spcBef>
                <a:spcPts val="480"/>
              </a:spcBef>
              <a:spcAft>
                <a:spcPts val="0"/>
              </a:spcAft>
              <a:buSzPts val="1800"/>
              <a:buNone/>
            </a:pPr>
            <a:endParaRPr sz="2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5833048"/>
              </p:ext>
            </p:extLst>
          </p:nvPr>
        </p:nvGraphicFramePr>
        <p:xfrm>
          <a:off x="1524000" y="1397000"/>
          <a:ext cx="6159690" cy="4471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596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8942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942"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Normal Anion Gap</a:t>
                      </a:r>
                      <a:r>
                        <a:rPr lang="en-US" dirty="0"/>
                        <a:t> 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942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Acid administration (HCl)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8942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Loss of bicarbonate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8942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GI losses (diarrhea, fistulas)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8942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Ureterosigmoidoscopy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8942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Renal tubular acidosis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8942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Carbonic anhydrase inhibitor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5603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0"/>
          <p:cNvSpPr txBox="1">
            <a:spLocks noGrp="1"/>
          </p:cNvSpPr>
          <p:nvPr>
            <p:ph type="title"/>
          </p:nvPr>
        </p:nvSpPr>
        <p:spPr>
          <a:xfrm>
            <a:off x="395275" y="0"/>
            <a:ext cx="8229600" cy="68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algn="ctr">
              <a:lnSpc>
                <a:spcPct val="100000"/>
              </a:lnSpc>
              <a:buSzPts val="3600"/>
            </a:pPr>
            <a:r>
              <a:rPr lang="el-GR" sz="3200" b="1" dirty="0">
                <a:latin typeface="Arial" panose="020B0604020202020204" pitchFamily="34" charset="0"/>
                <a:cs typeface="Arial" panose="020B0604020202020204" pitchFamily="34" charset="0"/>
              </a:rPr>
              <a:t>Μεταβολική οξέωση με αυξημένο ΧΑ</a:t>
            </a: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Google Shape;140;p20"/>
          <p:cNvSpPr txBox="1">
            <a:spLocks noGrp="1"/>
          </p:cNvSpPr>
          <p:nvPr>
            <p:ph type="body" idx="1"/>
          </p:nvPr>
        </p:nvSpPr>
        <p:spPr>
          <a:xfrm>
            <a:off x="468312" y="2565400"/>
            <a:ext cx="7847012" cy="3382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</a:pPr>
            <a:endParaRPr dirty="0"/>
          </a:p>
          <a:p>
            <a:pPr marL="34290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endParaRPr sz="2400" b="1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endParaRPr sz="2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endParaRPr sz="2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None/>
            </a:pP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endParaRPr dirty="0"/>
          </a:p>
          <a:p>
            <a:pPr marL="342900" lvl="0" indent="-228600" algn="l" rtl="0">
              <a:spcBef>
                <a:spcPts val="480"/>
              </a:spcBef>
              <a:spcAft>
                <a:spcPts val="0"/>
              </a:spcAft>
              <a:buSzPts val="1800"/>
              <a:buNone/>
            </a:pPr>
            <a:endParaRPr sz="2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169387"/>
              </p:ext>
            </p:extLst>
          </p:nvPr>
        </p:nvGraphicFramePr>
        <p:xfrm>
          <a:off x="1378424" y="1583139"/>
          <a:ext cx="6400800" cy="4408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0823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823"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Increased Anion Gap Metabolic Acidosis</a:t>
                      </a:r>
                      <a:r>
                        <a:rPr lang="en-US" dirty="0"/>
                        <a:t> 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0823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Exogenous acid ingestion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0823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  Ethylene glycol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0823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  Salicylate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0823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  Methanol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0823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Endogenous acid production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0823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  Ketoacidosis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0823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  Lactic acidosis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0823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  Renal insufficiency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613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0"/>
          <p:cNvSpPr txBox="1">
            <a:spLocks noGrp="1"/>
          </p:cNvSpPr>
          <p:nvPr>
            <p:ph type="title"/>
          </p:nvPr>
        </p:nvSpPr>
        <p:spPr>
          <a:xfrm>
            <a:off x="395275" y="0"/>
            <a:ext cx="8229600" cy="68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algn="ctr">
              <a:lnSpc>
                <a:spcPct val="100000"/>
              </a:lnSpc>
              <a:buSzPts val="3600"/>
            </a:pPr>
            <a:r>
              <a:rPr lang="el-GR" sz="3200" b="1" dirty="0">
                <a:latin typeface="Arial" panose="020B0604020202020204" pitchFamily="34" charset="0"/>
                <a:cs typeface="Arial" panose="020B0604020202020204" pitchFamily="34" charset="0"/>
              </a:rPr>
              <a:t>Μεταβολική αλκάλωση</a:t>
            </a: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Google Shape;140;p20"/>
          <p:cNvSpPr txBox="1">
            <a:spLocks noGrp="1"/>
          </p:cNvSpPr>
          <p:nvPr>
            <p:ph type="body" idx="1"/>
          </p:nvPr>
        </p:nvSpPr>
        <p:spPr>
          <a:xfrm>
            <a:off x="468312" y="2565400"/>
            <a:ext cx="7847012" cy="3382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</a:pPr>
            <a:endParaRPr dirty="0"/>
          </a:p>
          <a:p>
            <a:pPr marL="34290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endParaRPr sz="2400" b="1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endParaRPr sz="2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endParaRPr sz="2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None/>
            </a:pP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endParaRPr dirty="0"/>
          </a:p>
          <a:p>
            <a:pPr marL="342900" lvl="0" indent="-228600" algn="l" rtl="0">
              <a:spcBef>
                <a:spcPts val="480"/>
              </a:spcBef>
              <a:spcAft>
                <a:spcPts val="0"/>
              </a:spcAft>
              <a:buSzPts val="1800"/>
              <a:buNone/>
            </a:pPr>
            <a:endParaRPr sz="2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323593"/>
              </p:ext>
            </p:extLst>
          </p:nvPr>
        </p:nvGraphicFramePr>
        <p:xfrm>
          <a:off x="1524000" y="1119114"/>
          <a:ext cx="6023212" cy="54696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23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0689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689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Increased bicarbonate generation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689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1. Chloride losing (urinary chloride &gt;20 mEq/L) 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0689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  Mineralocorticoid excess 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0689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  Profound potassium depletion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0689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2. Chloride sparing (urinary chloride &lt;20 mEq/L) 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0689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  Loss from gastric secretions (emesis or nasogastric suction) 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0689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  Diuretics 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0689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3. Excess administration of alkali 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0689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  Acetate in parenteral nutrition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0689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  Citrate in blood transfusions 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0689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  Antacids 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0689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  Bicarbonate 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90689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  Milk-alkali syndrome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806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0"/>
          <p:cNvSpPr txBox="1">
            <a:spLocks noGrp="1"/>
          </p:cNvSpPr>
          <p:nvPr>
            <p:ph type="title"/>
          </p:nvPr>
        </p:nvSpPr>
        <p:spPr>
          <a:xfrm>
            <a:off x="395275" y="0"/>
            <a:ext cx="8229600" cy="68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algn="ctr">
              <a:lnSpc>
                <a:spcPct val="100000"/>
              </a:lnSpc>
              <a:buSzPts val="3600"/>
            </a:pPr>
            <a:r>
              <a:rPr lang="el-GR" sz="3200" b="1" dirty="0">
                <a:latin typeface="Arial" panose="020B0604020202020204" pitchFamily="34" charset="0"/>
                <a:cs typeface="Arial" panose="020B0604020202020204" pitchFamily="34" charset="0"/>
              </a:rPr>
              <a:t>Αίτια αναπνευστική οξέωσης</a:t>
            </a: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Google Shape;140;p20"/>
          <p:cNvSpPr txBox="1">
            <a:spLocks noGrp="1"/>
          </p:cNvSpPr>
          <p:nvPr>
            <p:ph type="body" idx="1"/>
          </p:nvPr>
        </p:nvSpPr>
        <p:spPr>
          <a:xfrm>
            <a:off x="468312" y="2565400"/>
            <a:ext cx="7847012" cy="3382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</a:pPr>
            <a:endParaRPr dirty="0"/>
          </a:p>
          <a:p>
            <a:pPr marL="34290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endParaRPr sz="2400" b="1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endParaRPr sz="2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endParaRPr sz="2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None/>
            </a:pP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endParaRPr dirty="0"/>
          </a:p>
          <a:p>
            <a:pPr marL="342900" lvl="0" indent="-228600" algn="l" rtl="0">
              <a:spcBef>
                <a:spcPts val="480"/>
              </a:spcBef>
              <a:spcAft>
                <a:spcPts val="0"/>
              </a:spcAft>
              <a:buSzPts val="1800"/>
              <a:buNone/>
            </a:pPr>
            <a:endParaRPr sz="2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4688606"/>
              </p:ext>
            </p:extLst>
          </p:nvPr>
        </p:nvGraphicFramePr>
        <p:xfrm>
          <a:off x="1524000" y="1146414"/>
          <a:ext cx="6200633" cy="5227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00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3364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364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Narcotics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364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Central nervous system injury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364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Pulmonary: significant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3364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  Secretions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3364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   Atelectasis 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3364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  Mucus plug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3364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  Pneumonia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3364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  Pleural effusion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3364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Pain from abdominal or thoracic injuries or incisions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3364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Limited diaphragmatic excursion from intra-abdominal pathology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3364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  Abdominal distention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3364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  Abdominal compartment syndrome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3364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   Ascites 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5603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0"/>
          <p:cNvSpPr txBox="1">
            <a:spLocks noGrp="1"/>
          </p:cNvSpPr>
          <p:nvPr>
            <p:ph type="title"/>
          </p:nvPr>
        </p:nvSpPr>
        <p:spPr>
          <a:xfrm>
            <a:off x="395275" y="0"/>
            <a:ext cx="8229600" cy="68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algn="ctr">
              <a:lnSpc>
                <a:spcPct val="100000"/>
              </a:lnSpc>
              <a:buSzPts val="3600"/>
            </a:pPr>
            <a:r>
              <a:rPr lang="el-GR" sz="3200" b="1" dirty="0">
                <a:latin typeface="Arial" panose="020B0604020202020204" pitchFamily="34" charset="0"/>
                <a:cs typeface="Arial" panose="020B0604020202020204" pitchFamily="34" charset="0"/>
              </a:rPr>
              <a:t>Παρεντερικά διαλύματα ηλεκτρολυτών</a:t>
            </a: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Google Shape;140;p20"/>
          <p:cNvSpPr txBox="1">
            <a:spLocks noGrp="1"/>
          </p:cNvSpPr>
          <p:nvPr>
            <p:ph type="body" idx="1"/>
          </p:nvPr>
        </p:nvSpPr>
        <p:spPr>
          <a:xfrm>
            <a:off x="468312" y="2565400"/>
            <a:ext cx="7847012" cy="3382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</a:pPr>
            <a:endParaRPr dirty="0"/>
          </a:p>
          <a:p>
            <a:pPr marL="34290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endParaRPr sz="2400" b="1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endParaRPr sz="2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endParaRPr sz="2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None/>
            </a:pP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endParaRPr dirty="0"/>
          </a:p>
          <a:p>
            <a:pPr marL="342900" lvl="0" indent="-228600" algn="l" rtl="0">
              <a:spcBef>
                <a:spcPts val="480"/>
              </a:spcBef>
              <a:spcAft>
                <a:spcPts val="0"/>
              </a:spcAft>
              <a:buSzPts val="1800"/>
              <a:buNone/>
            </a:pPr>
            <a:endParaRPr sz="2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0057426"/>
              </p:ext>
            </p:extLst>
          </p:nvPr>
        </p:nvGraphicFramePr>
        <p:xfrm>
          <a:off x="1392072" y="1241946"/>
          <a:ext cx="6318912" cy="49541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9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8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98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98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98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98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898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898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89922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767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Solution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Na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CL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K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HCO</a:t>
                      </a:r>
                      <a:r>
                        <a:rPr lang="en-US" baseline="-25000"/>
                        <a:t>3</a:t>
                      </a:r>
                      <a:r>
                        <a:rPr lang="en-US" baseline="30000"/>
                        <a:t>–</a:t>
                      </a:r>
                      <a:br>
                        <a:rPr lang="en-US"/>
                      </a:br>
                      <a:r>
                        <a:rPr lang="en-US"/>
                        <a:t> 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Ca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Mg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mOsm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767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Extracellular fluid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/>
                        <a:t>142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/>
                        <a:t>103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/>
                        <a:t>4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/>
                        <a:t>27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/>
                        <a:t>5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/>
                        <a:t>3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/>
                        <a:t>280–310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767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Lactated Ringer's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/>
                        <a:t>130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/>
                        <a:t>109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/>
                        <a:t>4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/>
                        <a:t>28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/>
                        <a:t>3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/>
                        <a:t> 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dirty="0"/>
                        <a:t>273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3106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0.9% Sodium chloride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/>
                        <a:t>154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/>
                        <a:t>154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/>
                        <a:t> 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/>
                        <a:t> 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/>
                        <a:t> 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/>
                        <a:t> 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/>
                        <a:t>308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81782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D</a:t>
                      </a:r>
                      <a:r>
                        <a:rPr lang="en-US" baseline="-25000"/>
                        <a:t>5</a:t>
                      </a:r>
                      <a:r>
                        <a:rPr lang="en-US"/>
                        <a:t> 0.45% Sodium chloride</a:t>
                      </a:r>
                      <a:br>
                        <a:rPr lang="en-US"/>
                      </a:br>
                      <a:r>
                        <a:rPr lang="en-US"/>
                        <a:t> 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/>
                        <a:t>77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/>
                        <a:t>77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/>
                        <a:t> 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/>
                        <a:t> 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/>
                        <a:t> 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/>
                        <a:t> 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/>
                        <a:t>407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9922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D5W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/>
                        <a:t> 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/>
                        <a:t> 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/>
                        <a:t> 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/>
                        <a:t> 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/>
                        <a:t> 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/>
                        <a:t> 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/>
                        <a:t>253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3106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3% Sodium chloride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/>
                        <a:t>513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/>
                        <a:t>513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/>
                        <a:t> 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/>
                        <a:t> 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/>
                        <a:t> 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/>
                        <a:t> 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dirty="0"/>
                        <a:t>1026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0311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0"/>
          <p:cNvSpPr txBox="1">
            <a:spLocks noGrp="1"/>
          </p:cNvSpPr>
          <p:nvPr>
            <p:ph type="title"/>
          </p:nvPr>
        </p:nvSpPr>
        <p:spPr>
          <a:xfrm>
            <a:off x="395275" y="0"/>
            <a:ext cx="8229600" cy="68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algn="ctr">
              <a:lnSpc>
                <a:spcPct val="100000"/>
              </a:lnSpc>
              <a:buSzPts val="3600"/>
            </a:pPr>
            <a:r>
              <a:rPr lang="el-GR" sz="3200" b="1" dirty="0">
                <a:latin typeface="Arial" panose="020B0604020202020204" pitchFamily="34" charset="0"/>
                <a:cs typeface="Arial" panose="020B0604020202020204" pitchFamily="34" charset="0"/>
              </a:rPr>
              <a:t>Πρωτόκολλο αποκατάστασης καλίου</a:t>
            </a: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Google Shape;140;p20"/>
          <p:cNvSpPr txBox="1">
            <a:spLocks noGrp="1"/>
          </p:cNvSpPr>
          <p:nvPr>
            <p:ph type="body" idx="1"/>
          </p:nvPr>
        </p:nvSpPr>
        <p:spPr>
          <a:xfrm>
            <a:off x="468312" y="2565400"/>
            <a:ext cx="7847012" cy="3382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</a:pPr>
            <a:endParaRPr dirty="0"/>
          </a:p>
          <a:p>
            <a:pPr marL="34290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endParaRPr sz="2400" b="1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endParaRPr sz="2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endParaRPr sz="2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None/>
            </a:pP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endParaRPr dirty="0"/>
          </a:p>
          <a:p>
            <a:pPr marL="342900" lvl="0" indent="-228600" algn="l" rtl="0">
              <a:spcBef>
                <a:spcPts val="480"/>
              </a:spcBef>
              <a:spcAft>
                <a:spcPts val="0"/>
              </a:spcAft>
              <a:buSzPts val="1800"/>
              <a:buNone/>
            </a:pPr>
            <a:endParaRPr sz="2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4552871"/>
              </p:ext>
            </p:extLst>
          </p:nvPr>
        </p:nvGraphicFramePr>
        <p:xfrm>
          <a:off x="1269243" y="1396999"/>
          <a:ext cx="6769288" cy="43487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69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1477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477"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Potassium</a:t>
                      </a:r>
                      <a:r>
                        <a:rPr lang="en-US" dirty="0"/>
                        <a:t> 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477">
                <a:tc>
                  <a:txBody>
                    <a:bodyPr/>
                    <a:lstStyle/>
                    <a:p>
                      <a:pPr algn="l"/>
                      <a:r>
                        <a:rPr lang="pt-BR"/>
                        <a:t>Serum potassium level &lt;4.0 mEq/L: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5660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  Asymptomatic, tolerating enteral nutrition: KCl 40 mEq per enteral access x 1 dose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1477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  Asymptomatic, not tolerating enteral nutrition: KCl 20 mEq IV q2h x 2 doses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1477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  Symptomatic: KCl 20 mEq IV q1h x 4 doses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566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  Recheck potassium level 2 h after end of infusion; if &lt;3.5 </a:t>
                      </a:r>
                      <a:r>
                        <a:rPr lang="en-US" dirty="0" err="1"/>
                        <a:t>mEq</a:t>
                      </a:r>
                      <a:r>
                        <a:rPr lang="en-US" dirty="0"/>
                        <a:t>/L and asymptomatic, replace as per above protocol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246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0"/>
          <p:cNvSpPr txBox="1">
            <a:spLocks noGrp="1"/>
          </p:cNvSpPr>
          <p:nvPr>
            <p:ph type="title"/>
          </p:nvPr>
        </p:nvSpPr>
        <p:spPr>
          <a:xfrm>
            <a:off x="395275" y="0"/>
            <a:ext cx="8229600" cy="68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algn="ctr">
              <a:lnSpc>
                <a:spcPct val="100000"/>
              </a:lnSpc>
              <a:buSzPts val="3600"/>
            </a:pPr>
            <a:r>
              <a:rPr lang="el-GR" sz="3200" b="1" dirty="0">
                <a:latin typeface="Arial" panose="020B0604020202020204" pitchFamily="34" charset="0"/>
                <a:cs typeface="Arial" panose="020B0604020202020204" pitchFamily="34" charset="0"/>
              </a:rPr>
              <a:t>Πρωτόκολλο αποκατάστασης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Mg</a:t>
            </a: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Google Shape;140;p20"/>
          <p:cNvSpPr txBox="1">
            <a:spLocks noGrp="1"/>
          </p:cNvSpPr>
          <p:nvPr>
            <p:ph type="body" idx="1"/>
          </p:nvPr>
        </p:nvSpPr>
        <p:spPr>
          <a:xfrm>
            <a:off x="468312" y="2565400"/>
            <a:ext cx="7847012" cy="3382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</a:pPr>
            <a:endParaRPr dirty="0"/>
          </a:p>
          <a:p>
            <a:pPr marL="34290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endParaRPr sz="2400" b="1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endParaRPr sz="2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endParaRPr sz="2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None/>
            </a:pP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endParaRPr dirty="0"/>
          </a:p>
          <a:p>
            <a:pPr marL="342900" lvl="0" indent="-228600" algn="l" rtl="0">
              <a:spcBef>
                <a:spcPts val="480"/>
              </a:spcBef>
              <a:spcAft>
                <a:spcPts val="0"/>
              </a:spcAft>
              <a:buSzPts val="1800"/>
              <a:buNone/>
            </a:pPr>
            <a:endParaRPr sz="2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879129"/>
              </p:ext>
            </p:extLst>
          </p:nvPr>
        </p:nvGraphicFramePr>
        <p:xfrm>
          <a:off x="1255594" y="1397000"/>
          <a:ext cx="6619164" cy="46762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191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8449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449"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Magnesium</a:t>
                      </a:r>
                      <a:r>
                        <a:rPr lang="en-US" dirty="0"/>
                        <a:t> 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449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Magnesium level 1.0–1.8 mEq/L: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9037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  Magnesium sulfate 0.5 mEq/kg in normal saline 250 mL infused IV over 24 h x 3 d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449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  Recheck magnesium level in 3 d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8449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Magnesium level &lt;1.0 mEq/L: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9037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  Magnesium sulfate 1 mEq/kg in normal saline 250 mL infused IV over 24 h x 1 d, then 0.5 mEq/kg in normal saline 250 mL infused IV over 24 h x 2 d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8449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  Recheck magnesium level in 3 d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8449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If patient has gastric access and needs a bowel regimen: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9037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  Milk of magnesia 15 mL (approximately 49 </a:t>
                      </a:r>
                      <a:r>
                        <a:rPr lang="en-US" dirty="0" err="1"/>
                        <a:t>mEq</a:t>
                      </a:r>
                      <a:r>
                        <a:rPr lang="en-US" dirty="0"/>
                        <a:t> magnesium) q24h per gastric tube; hold for diarrhea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246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0"/>
          <p:cNvSpPr txBox="1">
            <a:spLocks noGrp="1"/>
          </p:cNvSpPr>
          <p:nvPr>
            <p:ph type="title"/>
          </p:nvPr>
        </p:nvSpPr>
        <p:spPr>
          <a:xfrm>
            <a:off x="395275" y="0"/>
            <a:ext cx="8229600" cy="68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algn="ctr">
              <a:lnSpc>
                <a:spcPct val="100000"/>
              </a:lnSpc>
              <a:buSzPts val="3600"/>
            </a:pPr>
            <a:r>
              <a:rPr lang="el-GR" sz="3200" b="1" dirty="0">
                <a:latin typeface="Arial" panose="020B0604020202020204" pitchFamily="34" charset="0"/>
                <a:cs typeface="Arial" panose="020B0604020202020204" pitchFamily="34" charset="0"/>
              </a:rPr>
              <a:t>Πρωτόκολλο αποκατάστασης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Google Shape;140;p20"/>
          <p:cNvSpPr txBox="1">
            <a:spLocks noGrp="1"/>
          </p:cNvSpPr>
          <p:nvPr>
            <p:ph type="body" idx="1"/>
          </p:nvPr>
        </p:nvSpPr>
        <p:spPr>
          <a:xfrm>
            <a:off x="468312" y="2565400"/>
            <a:ext cx="7847012" cy="3382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</a:pPr>
            <a:endParaRPr dirty="0"/>
          </a:p>
          <a:p>
            <a:pPr marL="34290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endParaRPr sz="2400" b="1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endParaRPr sz="2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endParaRPr sz="2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None/>
            </a:pP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endParaRPr dirty="0"/>
          </a:p>
          <a:p>
            <a:pPr marL="342900" lvl="0" indent="-228600" algn="l" rtl="0">
              <a:spcBef>
                <a:spcPts val="480"/>
              </a:spcBef>
              <a:spcAft>
                <a:spcPts val="0"/>
              </a:spcAft>
              <a:buSzPts val="1800"/>
              <a:buNone/>
            </a:pPr>
            <a:endParaRPr sz="2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7742096"/>
              </p:ext>
            </p:extLst>
          </p:nvPr>
        </p:nvGraphicFramePr>
        <p:xfrm>
          <a:off x="1146412" y="1397000"/>
          <a:ext cx="6864824" cy="40757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648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58981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8981"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Calcium</a:t>
                      </a:r>
                      <a:r>
                        <a:rPr lang="en-US" dirty="0"/>
                        <a:t> 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8981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Normalized calcium level &lt;4.0 mg/dL: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8975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  With gastric access and tolerating enteral nutrition: Calcium carbonate suspension 1250 mg/5 mL q6h per gastric access; recheck ionized calcium level in 3 d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9835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  Without gastric access or not tolerating enteral nutrition: Calcium gluconate 2 g IV over 1 h x 1 dose; recheck ionized calcium level in 3 d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351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0"/>
          <p:cNvSpPr txBox="1">
            <a:spLocks noGrp="1"/>
          </p:cNvSpPr>
          <p:nvPr>
            <p:ph type="title"/>
          </p:nvPr>
        </p:nvSpPr>
        <p:spPr>
          <a:xfrm>
            <a:off x="395275" y="0"/>
            <a:ext cx="8229600" cy="68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algn="ctr">
              <a:lnSpc>
                <a:spcPct val="100000"/>
              </a:lnSpc>
              <a:buSzPts val="3600"/>
            </a:pP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Google Shape;140;p20"/>
          <p:cNvSpPr txBox="1">
            <a:spLocks noGrp="1"/>
          </p:cNvSpPr>
          <p:nvPr>
            <p:ph type="body" idx="1"/>
          </p:nvPr>
        </p:nvSpPr>
        <p:spPr>
          <a:xfrm>
            <a:off x="468312" y="2565400"/>
            <a:ext cx="7847012" cy="3382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</a:pPr>
            <a:endParaRPr dirty="0"/>
          </a:p>
          <a:p>
            <a:pPr marL="34290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endParaRPr sz="2400" b="1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endParaRPr sz="2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endParaRPr sz="2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None/>
            </a:pP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endParaRPr dirty="0"/>
          </a:p>
          <a:p>
            <a:pPr marL="342900" lvl="0" indent="-228600" algn="l" rtl="0">
              <a:spcBef>
                <a:spcPts val="480"/>
              </a:spcBef>
              <a:spcAft>
                <a:spcPts val="0"/>
              </a:spcAft>
              <a:buSzPts val="1800"/>
              <a:buNone/>
            </a:pPr>
            <a:endParaRPr sz="2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097" y="1009934"/>
            <a:ext cx="6911320" cy="5449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7785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0"/>
          <p:cNvSpPr txBox="1">
            <a:spLocks noGrp="1"/>
          </p:cNvSpPr>
          <p:nvPr>
            <p:ph type="title"/>
          </p:nvPr>
        </p:nvSpPr>
        <p:spPr>
          <a:xfrm>
            <a:off x="395275" y="0"/>
            <a:ext cx="8229600" cy="68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algn="ctr">
              <a:lnSpc>
                <a:spcPct val="100000"/>
              </a:lnSpc>
              <a:buSzPts val="3600"/>
            </a:pPr>
            <a:r>
              <a:rPr lang="el-GR" sz="3200" b="1" dirty="0">
                <a:latin typeface="Arial" panose="020B0604020202020204" pitchFamily="34" charset="0"/>
                <a:cs typeface="Arial" panose="020B0604020202020204" pitchFamily="34" charset="0"/>
              </a:rPr>
              <a:t>Πρωτόκολλο αποκατάστασης Ρ</a:t>
            </a: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Google Shape;140;p20"/>
          <p:cNvSpPr txBox="1">
            <a:spLocks noGrp="1"/>
          </p:cNvSpPr>
          <p:nvPr>
            <p:ph type="body" idx="1"/>
          </p:nvPr>
        </p:nvSpPr>
        <p:spPr>
          <a:xfrm>
            <a:off x="468312" y="2565400"/>
            <a:ext cx="7847012" cy="3382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</a:pPr>
            <a:endParaRPr dirty="0"/>
          </a:p>
          <a:p>
            <a:pPr marL="34290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endParaRPr sz="2400" b="1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endParaRPr sz="2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endParaRPr sz="2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None/>
            </a:pP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endParaRPr dirty="0"/>
          </a:p>
          <a:p>
            <a:pPr marL="342900" lvl="0" indent="-228600" algn="l" rtl="0">
              <a:spcBef>
                <a:spcPts val="480"/>
              </a:spcBef>
              <a:spcAft>
                <a:spcPts val="0"/>
              </a:spcAft>
              <a:buSzPts val="1800"/>
              <a:buNone/>
            </a:pPr>
            <a:endParaRPr sz="2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4101195"/>
              </p:ext>
            </p:extLst>
          </p:nvPr>
        </p:nvGraphicFramePr>
        <p:xfrm>
          <a:off x="1524000" y="1397000"/>
          <a:ext cx="6096000" cy="49136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Phosphate</a:t>
                      </a:r>
                      <a:r>
                        <a:rPr lang="en-US" dirty="0"/>
                        <a:t> 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Phosphate level 1.0–2.5 mg/dL: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  Tolerating enteral nutrition: Neutra-Phos 2 packets q6h per gastric tube or feeding tube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  No enteral nutrition: KPHO</a:t>
                      </a:r>
                      <a:r>
                        <a:rPr lang="en-US" baseline="-25000"/>
                        <a:t>4</a:t>
                      </a:r>
                      <a:r>
                        <a:rPr lang="en-US"/>
                        <a:t> or NaPO</a:t>
                      </a:r>
                      <a:r>
                        <a:rPr lang="en-US" baseline="-25000"/>
                        <a:t>4</a:t>
                      </a:r>
                      <a:r>
                        <a:rPr lang="en-US"/>
                        <a:t> 0.15 mmol/kg IV over 6 h x 1 dose</a:t>
                      </a:r>
                      <a:br>
                        <a:rPr lang="en-US"/>
                      </a:br>
                      <a:r>
                        <a:rPr lang="en-US"/>
                        <a:t> 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  Recheck phosphate level in 3 d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Phosphate level &lt;1.0 mg/dL: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  Tolerating enteral nutrition: KPHO</a:t>
                      </a:r>
                      <a:r>
                        <a:rPr lang="en-US" baseline="-25000"/>
                        <a:t>4</a:t>
                      </a:r>
                      <a:r>
                        <a:rPr lang="en-US"/>
                        <a:t> or NaPO</a:t>
                      </a:r>
                      <a:r>
                        <a:rPr lang="en-US" baseline="-25000"/>
                        <a:t>4</a:t>
                      </a:r>
                      <a:r>
                        <a:rPr lang="en-US"/>
                        <a:t> 0.25 mmol/kg over 6 h x 1 dose</a:t>
                      </a:r>
                      <a:br>
                        <a:rPr lang="en-US"/>
                      </a:br>
                      <a:r>
                        <a:rPr lang="en-US"/>
                        <a:t> 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  Recheck phosphate level 4 h after end of infusion; if &lt;2.5 mg/dL, begin Neutra-Phos 2 packets q6h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  Not tolerating enteral nutrition: KPHO</a:t>
                      </a:r>
                      <a:r>
                        <a:rPr lang="en-US" baseline="-25000" dirty="0"/>
                        <a:t>4</a:t>
                      </a:r>
                      <a:r>
                        <a:rPr lang="en-US" dirty="0"/>
                        <a:t> or NaPO</a:t>
                      </a:r>
                      <a:r>
                        <a:rPr lang="en-US" baseline="-25000" dirty="0"/>
                        <a:t>4</a:t>
                      </a:r>
                      <a:r>
                        <a:rPr lang="en-US" dirty="0"/>
                        <a:t> 0.25 </a:t>
                      </a:r>
                      <a:r>
                        <a:rPr lang="en-US" dirty="0" err="1"/>
                        <a:t>mmol</a:t>
                      </a:r>
                      <a:r>
                        <a:rPr lang="en-US" dirty="0"/>
                        <a:t>/kg (LBW) over 6 h x 1 dose; recheck phosphate level 4 h after end of infusion; if &lt;2.5 mg/</a:t>
                      </a:r>
                      <a:r>
                        <a:rPr lang="en-US" dirty="0" err="1"/>
                        <a:t>dL</a:t>
                      </a:r>
                      <a:r>
                        <a:rPr lang="en-US" dirty="0"/>
                        <a:t>, then KPHO</a:t>
                      </a:r>
                      <a:r>
                        <a:rPr lang="en-US" baseline="-25000" dirty="0"/>
                        <a:t>4</a:t>
                      </a:r>
                      <a:r>
                        <a:rPr lang="en-US" dirty="0"/>
                        <a:t> or NaPO</a:t>
                      </a:r>
                      <a:r>
                        <a:rPr lang="en-US" baseline="-25000" dirty="0"/>
                        <a:t>4</a:t>
                      </a:r>
                      <a:r>
                        <a:rPr lang="en-US" dirty="0"/>
                        <a:t> 0.15 </a:t>
                      </a:r>
                      <a:r>
                        <a:rPr lang="en-US" dirty="0" err="1"/>
                        <a:t>mmol</a:t>
                      </a:r>
                      <a:r>
                        <a:rPr lang="en-US" dirty="0"/>
                        <a:t>/kg (LBW) IV over 6 h x 1 dose</a:t>
                      </a:r>
                      <a:br>
                        <a:rPr lang="en-US" dirty="0"/>
                      </a:br>
                      <a:endParaRPr lang="en-US" dirty="0"/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351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6"/>
          <p:cNvSpPr txBox="1">
            <a:spLocks noGrp="1"/>
          </p:cNvSpPr>
          <p:nvPr>
            <p:ph type="body" idx="1"/>
          </p:nvPr>
        </p:nvSpPr>
        <p:spPr>
          <a:xfrm>
            <a:off x="395287" y="1405718"/>
            <a:ext cx="8255000" cy="5114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Νευρολογικοί ασθενείς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endParaRPr lang="el-GR" sz="2400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Άποιος διαβήτης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Εγκεφαλική βλάβη</a:t>
            </a:r>
            <a:endParaRPr lang="el-G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endParaRPr sz="2400" b="1" i="0" u="none" dirty="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Υποσιτισμός – σύνδρομο επανασίτισης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endParaRPr lang="el-G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Οξεία νεφρική ανεπάρκεια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Νεοπλασματικά νοσήματα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endParaRPr lang="el-G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Παρανεοπλασματική συνδρομή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endParaRPr lang="el-GR" sz="24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endParaRPr lang="el-GR" sz="24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342900" lvl="0" indent="-342900">
              <a:spcBef>
                <a:spcPts val="480"/>
              </a:spcBef>
              <a:buClr>
                <a:srgbClr val="C00000"/>
              </a:buClr>
              <a:buSzPts val="1800"/>
            </a:pPr>
            <a:endParaRPr lang="el-GR" sz="2400" b="0" i="0" u="none" dirty="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>
              <a:spcBef>
                <a:spcPts val="480"/>
              </a:spcBef>
              <a:buClr>
                <a:srgbClr val="C00000"/>
              </a:buClr>
              <a:buSzPts val="1800"/>
              <a:buNone/>
            </a:pP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None/>
            </a:pPr>
            <a:endParaRPr sz="2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476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ts val="1500"/>
              <a:buFont typeface="Arial"/>
              <a:buNone/>
            </a:pPr>
            <a:endParaRPr sz="20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47650" algn="l" rtl="0">
              <a:spcBef>
                <a:spcPts val="400"/>
              </a:spcBef>
              <a:spcAft>
                <a:spcPts val="0"/>
              </a:spcAft>
              <a:buSzPts val="1500"/>
              <a:buNone/>
            </a:pPr>
            <a:endParaRPr sz="20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6"/>
          <p:cNvSpPr txBox="1">
            <a:spLocks noGrp="1"/>
          </p:cNvSpPr>
          <p:nvPr>
            <p:ph type="title"/>
          </p:nvPr>
        </p:nvSpPr>
        <p:spPr>
          <a:xfrm>
            <a:off x="395785" y="0"/>
            <a:ext cx="8518015" cy="8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l-GR" sz="3200" b="1" dirty="0">
                <a:latin typeface="Arial" panose="020B0604020202020204" pitchFamily="34" charset="0"/>
                <a:cs typeface="Arial" panose="020B0604020202020204" pitchFamily="34" charset="0"/>
              </a:rPr>
              <a:t>Ειδικές κατηγορίες ασθενών</a:t>
            </a:r>
            <a:endParaRPr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378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242" y="84302"/>
            <a:ext cx="6303133" cy="6383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6"/>
          <p:cNvSpPr txBox="1">
            <a:spLocks noGrp="1"/>
          </p:cNvSpPr>
          <p:nvPr>
            <p:ph type="body" idx="1"/>
          </p:nvPr>
        </p:nvSpPr>
        <p:spPr>
          <a:xfrm>
            <a:off x="395287" y="1787857"/>
            <a:ext cx="8255000" cy="4732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r>
              <a:rPr lang="el-GR" sz="2400" dirty="0">
                <a:latin typeface="Arial"/>
                <a:cs typeface="Arial"/>
                <a:sym typeface="Arial"/>
              </a:rPr>
              <a:t>Διαμεμβρανική μετακίνηση ύδατος διαμέσου μίας ημιδιαπερατής μεμβράνης</a:t>
            </a:r>
            <a:endParaRPr dirty="0"/>
          </a:p>
          <a:p>
            <a:pPr marL="34290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None/>
            </a:pPr>
            <a:endParaRPr sz="2400" b="1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r>
              <a:rPr lang="el-GR" sz="2400" dirty="0">
                <a:latin typeface="Arial"/>
                <a:cs typeface="Arial"/>
                <a:sym typeface="Arial"/>
              </a:rPr>
              <a:t>Καθορισμός από τη συγκέντρωση διαλυμένων ουσιών εκατέρωθεν της μεμβράνης</a:t>
            </a:r>
            <a:endParaRPr dirty="0"/>
          </a:p>
          <a:p>
            <a:pPr marL="34290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None/>
            </a:pPr>
            <a:endParaRPr sz="2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Char char="•"/>
            </a:pPr>
            <a:r>
              <a:rPr lang="el-GR" sz="2400" dirty="0">
                <a:latin typeface="Arial"/>
                <a:cs typeface="Arial"/>
                <a:sym typeface="Arial"/>
              </a:rPr>
              <a:t>Ωσμωτικότητα ύδατος</a:t>
            </a:r>
            <a:r>
              <a:rPr lang="en-US" sz="2400" dirty="0">
                <a:latin typeface="Arial"/>
                <a:cs typeface="Arial"/>
                <a:sym typeface="Arial"/>
              </a:rPr>
              <a:t>: </a:t>
            </a:r>
            <a:r>
              <a:rPr lang="el-GR" sz="2400" dirty="0">
                <a:latin typeface="Arial"/>
                <a:cs typeface="Arial"/>
                <a:sym typeface="Arial"/>
              </a:rPr>
              <a:t>2Ν</a:t>
            </a:r>
            <a:r>
              <a:rPr lang="en-US" sz="2400" dirty="0">
                <a:latin typeface="Arial"/>
                <a:cs typeface="Arial"/>
                <a:sym typeface="Arial"/>
              </a:rPr>
              <a:t>a + </a:t>
            </a:r>
            <a:r>
              <a:rPr lang="en-US" sz="2400" dirty="0" err="1">
                <a:latin typeface="Arial"/>
                <a:cs typeface="Arial"/>
                <a:sym typeface="Arial"/>
              </a:rPr>
              <a:t>Glu</a:t>
            </a:r>
            <a:r>
              <a:rPr lang="en-US" sz="2400" dirty="0">
                <a:latin typeface="Arial"/>
                <a:cs typeface="Arial"/>
                <a:sym typeface="Arial"/>
              </a:rPr>
              <a:t> / 18 + BUN / 2.8</a:t>
            </a:r>
            <a:endParaRPr dirty="0"/>
          </a:p>
          <a:p>
            <a:pPr marL="34290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None/>
            </a:pPr>
            <a:endParaRPr sz="2400" b="1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>
              <a:spcBef>
                <a:spcPts val="480"/>
              </a:spcBef>
              <a:buClr>
                <a:srgbClr val="C00000"/>
              </a:buClr>
              <a:buSzPts val="1800"/>
            </a:pPr>
            <a:r>
              <a:rPr lang="el-GR" sz="2400" dirty="0">
                <a:latin typeface="Arial"/>
                <a:ea typeface="Arial"/>
                <a:cs typeface="Arial"/>
                <a:sym typeface="Arial"/>
              </a:rPr>
              <a:t>Διακύμανση ωσμωτικότητας στον ενδοκυττάριο και εξωκυττάριο χώρο μεταξύ 290 και 310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mOsm</a:t>
            </a: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34290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None/>
            </a:pPr>
            <a:endParaRPr sz="2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476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ts val="1500"/>
              <a:buFont typeface="Arial"/>
              <a:buNone/>
            </a:pPr>
            <a:endParaRPr sz="20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47650" algn="l" rtl="0">
              <a:spcBef>
                <a:spcPts val="400"/>
              </a:spcBef>
              <a:spcAft>
                <a:spcPts val="0"/>
              </a:spcAft>
              <a:buSzPts val="1500"/>
              <a:buNone/>
            </a:pPr>
            <a:endParaRPr sz="20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6"/>
          <p:cNvSpPr txBox="1">
            <a:spLocks noGrp="1"/>
          </p:cNvSpPr>
          <p:nvPr>
            <p:ph type="title"/>
          </p:nvPr>
        </p:nvSpPr>
        <p:spPr>
          <a:xfrm>
            <a:off x="395785" y="0"/>
            <a:ext cx="8518015" cy="8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l-GR" sz="3200" b="1" dirty="0">
                <a:latin typeface="Arial" panose="020B0604020202020204" pitchFamily="34" charset="0"/>
                <a:cs typeface="Arial" panose="020B0604020202020204" pitchFamily="34" charset="0"/>
              </a:rPr>
              <a:t>Ωσμωτική πίεση</a:t>
            </a:r>
            <a:endParaRPr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1006192"/>
              </p:ext>
            </p:extLst>
          </p:nvPr>
        </p:nvGraphicFramePr>
        <p:xfrm>
          <a:off x="1241944" y="1397000"/>
          <a:ext cx="6728348" cy="46080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2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20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20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20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0918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8356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Routes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Average Daily Volume (mL)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Minimal (mL)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Maximal (mL)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356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H</a:t>
                      </a:r>
                      <a:r>
                        <a:rPr lang="en-US" baseline="-25000"/>
                        <a:t>2</a:t>
                      </a:r>
                      <a:r>
                        <a:rPr lang="en-US"/>
                        <a:t>O gain:</a:t>
                      </a:r>
                      <a:br>
                        <a:rPr lang="en-US"/>
                      </a:br>
                      <a:r>
                        <a:rPr lang="en-US"/>
                        <a:t> 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/>
                        <a:t> 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/>
                        <a:t> 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/>
                        <a:t> 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918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  Sensible: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/>
                        <a:t> 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/>
                        <a:t> 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/>
                        <a:t> 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918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    Oral fluids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/>
                        <a:t>800–1500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dirty="0"/>
                        <a:t>0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1500/h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0918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    Solid foods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/>
                        <a:t>500–700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/>
                        <a:t>0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/>
                        <a:t>1500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0918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  Insensible: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/>
                        <a:t> 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/>
                        <a:t> 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/>
                        <a:t> 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8356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    Water of oxidation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/>
                        <a:t>250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/>
                        <a:t>125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/>
                        <a:t>800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8356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    Water of solution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/>
                        <a:t>0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/>
                        <a:t>0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dirty="0"/>
                        <a:t>500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392073" y="218365"/>
            <a:ext cx="62370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b="1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    Οδοί πρόσληψηςύδατος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87797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92073" y="218365"/>
            <a:ext cx="62370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b="1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     Οδοί αποβολής ύδατος</a:t>
            </a:r>
            <a:endParaRPr lang="el-GR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4514673"/>
              </p:ext>
            </p:extLst>
          </p:nvPr>
        </p:nvGraphicFramePr>
        <p:xfrm>
          <a:off x="1078173" y="1492535"/>
          <a:ext cx="7219668" cy="4580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49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49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49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49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6682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1972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Routes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Average Daily Volume (mL)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Minimal (mL)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Maximal (mL)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1972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H</a:t>
                      </a:r>
                      <a:r>
                        <a:rPr lang="en-US" baseline="-25000" dirty="0"/>
                        <a:t>2</a:t>
                      </a:r>
                      <a:r>
                        <a:rPr lang="en-US" dirty="0"/>
                        <a:t>O loss:</a:t>
                      </a:r>
                      <a:br>
                        <a:rPr lang="en-US" dirty="0"/>
                      </a:br>
                      <a:r>
                        <a:rPr lang="en-US" dirty="0"/>
                        <a:t> 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/>
                        <a:t> 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/>
                        <a:t> 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/>
                        <a:t> 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6682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  Sensible: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/>
                        <a:t> 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/>
                        <a:t> 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/>
                        <a:t> 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6682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    Urine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/>
                        <a:t>800–1500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/>
                        <a:t>300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1400/h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6682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    Intestinal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/>
                        <a:t>0–250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/>
                        <a:t>0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2500/h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6682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    Sweat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/>
                        <a:t>0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dirty="0"/>
                        <a:t>0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4000/h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6682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  Insensible: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/>
                        <a:t> 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/>
                        <a:t> 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/>
                        <a:t> 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6682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    Lungs and skin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/>
                        <a:t>600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/>
                        <a:t>600</a:t>
                      </a: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dirty="0"/>
                        <a:t>1500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5351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/>
          <p:cNvSpPr txBox="1">
            <a:spLocks noGrp="1"/>
          </p:cNvSpPr>
          <p:nvPr>
            <p:ph type="ctrTitle"/>
          </p:nvPr>
        </p:nvSpPr>
        <p:spPr>
          <a:xfrm>
            <a:off x="685800" y="128789"/>
            <a:ext cx="7772400" cy="708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>
              <a:lnSpc>
                <a:spcPct val="100000"/>
              </a:lnSpc>
              <a:buSzPts val="3600"/>
            </a:pPr>
            <a:r>
              <a:rPr lang="el-GR" sz="3200" b="1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Άδηλες απώλειες ύδατος</a:t>
            </a:r>
            <a:endParaRPr sz="3200" dirty="0"/>
          </a:p>
        </p:txBody>
      </p:sp>
      <p:sp>
        <p:nvSpPr>
          <p:cNvPr id="109" name="Google Shape;109;p15"/>
          <p:cNvSpPr txBox="1">
            <a:spLocks noGrp="1"/>
          </p:cNvSpPr>
          <p:nvPr>
            <p:ph type="subTitle" idx="1"/>
          </p:nvPr>
        </p:nvSpPr>
        <p:spPr>
          <a:xfrm>
            <a:off x="1371600" y="2151000"/>
            <a:ext cx="6400800" cy="25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None/>
            </a:pPr>
            <a:endParaRPr sz="2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❖"/>
            </a:pPr>
            <a:r>
              <a:rPr lang="el-GR" dirty="0">
                <a:latin typeface="Arial"/>
                <a:cs typeface="Arial"/>
                <a:sym typeface="Arial"/>
              </a:rPr>
              <a:t>Υπερπυρεξία</a:t>
            </a:r>
            <a:endParaRPr dirty="0"/>
          </a:p>
          <a:p>
            <a:pPr marL="342900" lvl="0" indent="-3429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❖"/>
            </a:pPr>
            <a:r>
              <a:rPr lang="el-GR" dirty="0">
                <a:latin typeface="Arial"/>
                <a:ea typeface="Arial"/>
                <a:cs typeface="Arial"/>
                <a:sym typeface="Arial"/>
              </a:rPr>
              <a:t>Αυξημένος καταβολισμός</a:t>
            </a:r>
            <a:endParaRPr sz="2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❖"/>
            </a:pPr>
            <a:r>
              <a:rPr lang="el-GR" dirty="0">
                <a:latin typeface="Arial"/>
                <a:cs typeface="Arial"/>
                <a:sym typeface="Arial"/>
              </a:rPr>
              <a:t>Υπερμεταβολικές καταστάσεις</a:t>
            </a:r>
            <a:endParaRPr dirty="0"/>
          </a:p>
          <a:p>
            <a:pPr marL="342900" lvl="0" indent="-3429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❖"/>
            </a:pPr>
            <a:r>
              <a:rPr lang="el-GR" dirty="0">
                <a:latin typeface="Arial"/>
                <a:cs typeface="Arial"/>
                <a:sym typeface="Arial"/>
              </a:rPr>
              <a:t>Έντονη εφίδρωση</a:t>
            </a:r>
            <a:endParaRPr dirty="0"/>
          </a:p>
          <a:p>
            <a:pPr marL="342900" lvl="0" indent="-3429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❖"/>
            </a:pPr>
            <a:r>
              <a:rPr lang="el-GR" dirty="0">
                <a:latin typeface="Arial"/>
                <a:ea typeface="Arial"/>
                <a:cs typeface="Arial"/>
                <a:sym typeface="Arial"/>
              </a:rPr>
              <a:t>Υπεραερισμός</a:t>
            </a:r>
            <a:endParaRPr sz="2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480"/>
              </a:spcBef>
              <a:spcAft>
                <a:spcPts val="0"/>
              </a:spcAft>
              <a:buSzPts val="1800"/>
              <a:buFont typeface="Noto Sans Symbols"/>
              <a:buNone/>
            </a:pPr>
            <a:endParaRPr sz="2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51971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3853</TotalTime>
  <Words>2075</Words>
  <Application>Microsoft Office PowerPoint</Application>
  <PresentationFormat>On-screen Show (4:3)</PresentationFormat>
  <Paragraphs>706</Paragraphs>
  <Slides>41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Calibri</vt:lpstr>
      <vt:lpstr>Noto Sans Symbols</vt:lpstr>
      <vt:lpstr>Office Theme</vt:lpstr>
      <vt:lpstr>PowerPoint Presentation</vt:lpstr>
      <vt:lpstr>Οξεοβασική ισορροπία - ορισμός</vt:lpstr>
      <vt:lpstr>PowerPoint Presentation</vt:lpstr>
      <vt:lpstr>PowerPoint Presentation</vt:lpstr>
      <vt:lpstr>PowerPoint Presentation</vt:lpstr>
      <vt:lpstr>Ωσμωτική πίεση</vt:lpstr>
      <vt:lpstr>PowerPoint Presentation</vt:lpstr>
      <vt:lpstr>PowerPoint Presentation</vt:lpstr>
      <vt:lpstr>Άδηλες απώλειες ύδατος</vt:lpstr>
      <vt:lpstr>PowerPoint Presentation</vt:lpstr>
      <vt:lpstr> </vt:lpstr>
      <vt:lpstr>Ωσμωτική πίεση</vt:lpstr>
      <vt:lpstr>Αίτια υπονατριαιμίας</vt:lpstr>
      <vt:lpstr>      Κλινικές εκδηλώσεις υπονατριαιμίας </vt:lpstr>
      <vt:lpstr>Αίτια υπερνατριαιμίας</vt:lpstr>
      <vt:lpstr>PowerPoint Presentation</vt:lpstr>
      <vt:lpstr>Αίτια υπερκαλιαιμίας</vt:lpstr>
      <vt:lpstr>Κλινικά σημεία υπερκαλιαιμίας</vt:lpstr>
      <vt:lpstr>Αίτια υποκαλιαιμίας</vt:lpstr>
      <vt:lpstr>Κλινικά σημεία υποκαλιαιμίας</vt:lpstr>
      <vt:lpstr>PowerPoint Presentation</vt:lpstr>
      <vt:lpstr>Αίτια υπερασβεστιαιμίας</vt:lpstr>
      <vt:lpstr>PowerPoint Presentation</vt:lpstr>
      <vt:lpstr>Διαταραχές ασβεστίου - μαγνησίου</vt:lpstr>
      <vt:lpstr>Αίτια υπασβεστιαιμίας</vt:lpstr>
      <vt:lpstr>Διαταραχές ασβεστίου - μαγνησίου</vt:lpstr>
      <vt:lpstr>Αίτια υπομαγνησιαιμίας</vt:lpstr>
      <vt:lpstr>Οξεοβασικές διαταραχές</vt:lpstr>
      <vt:lpstr>Διαταραχές ασβεστίου-μαγνησίου</vt:lpstr>
      <vt:lpstr>PowerPoint Presentation</vt:lpstr>
      <vt:lpstr>PowerPoint Presentation</vt:lpstr>
      <vt:lpstr>Μεταβολική οξέωση με φυσιολογικό ΧΑ</vt:lpstr>
      <vt:lpstr>Μεταβολική οξέωση με αυξημένο ΧΑ</vt:lpstr>
      <vt:lpstr>Μεταβολική αλκάλωση</vt:lpstr>
      <vt:lpstr>Αίτια αναπνευστική οξέωσης</vt:lpstr>
      <vt:lpstr>Παρεντερικά διαλύματα ηλεκτρολυτών</vt:lpstr>
      <vt:lpstr>Πρωτόκολλο αποκατάστασης καλίου</vt:lpstr>
      <vt:lpstr>Πρωτόκολλο αποκατάστασης Mg</vt:lpstr>
      <vt:lpstr>Πρωτόκολλο αποκατάστασης Ca</vt:lpstr>
      <vt:lpstr>Πρωτόκολλο αποκατάστασης Ρ</vt:lpstr>
      <vt:lpstr>Ειδικές κατηγορίες ασθενών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κατερινα</dc:creator>
  <cp:lastModifiedBy>Evangelos Felekouras</cp:lastModifiedBy>
  <cp:revision>118</cp:revision>
  <dcterms:modified xsi:type="dcterms:W3CDTF">2021-02-22T07:41:52Z</dcterms:modified>
</cp:coreProperties>
</file>