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6"/>
  </p:notesMasterIdLst>
  <p:sldIdLst>
    <p:sldId id="256" r:id="rId2"/>
    <p:sldId id="268" r:id="rId3"/>
    <p:sldId id="266" r:id="rId4"/>
    <p:sldId id="269" r:id="rId5"/>
    <p:sldId id="270" r:id="rId6"/>
    <p:sldId id="271" r:id="rId7"/>
    <p:sldId id="273" r:id="rId8"/>
    <p:sldId id="287" r:id="rId9"/>
    <p:sldId id="274" r:id="rId10"/>
    <p:sldId id="275" r:id="rId11"/>
    <p:sldId id="279" r:id="rId12"/>
    <p:sldId id="280" r:id="rId13"/>
    <p:sldId id="281" r:id="rId14"/>
    <p:sldId id="282" r:id="rId15"/>
    <p:sldId id="283" r:id="rId16"/>
    <p:sldId id="284" r:id="rId17"/>
    <p:sldId id="290" r:id="rId18"/>
    <p:sldId id="285" r:id="rId19"/>
    <p:sldId id="289" r:id="rId20"/>
    <p:sldId id="291" r:id="rId21"/>
    <p:sldId id="292" r:id="rId22"/>
    <p:sldId id="293" r:id="rId23"/>
    <p:sldId id="294" r:id="rId24"/>
    <p:sldId id="295" r:id="rId25"/>
    <p:sldId id="298" r:id="rId26"/>
    <p:sldId id="296" r:id="rId27"/>
    <p:sldId id="297" r:id="rId28"/>
    <p:sldId id="305" r:id="rId29"/>
    <p:sldId id="299" r:id="rId30"/>
    <p:sldId id="300" r:id="rId31"/>
    <p:sldId id="302" r:id="rId32"/>
    <p:sldId id="301" r:id="rId33"/>
    <p:sldId id="303" r:id="rId34"/>
    <p:sldId id="304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6" r:id="rId65"/>
    <p:sldId id="335" r:id="rId66"/>
    <p:sldId id="337" r:id="rId67"/>
    <p:sldId id="338" r:id="rId68"/>
    <p:sldId id="339" r:id="rId69"/>
    <p:sldId id="340" r:id="rId70"/>
    <p:sldId id="342" r:id="rId71"/>
    <p:sldId id="341" r:id="rId72"/>
    <p:sldId id="343" r:id="rId73"/>
    <p:sldId id="344" r:id="rId74"/>
    <p:sldId id="345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46" r:id="rId84"/>
    <p:sldId id="355" r:id="rId85"/>
    <p:sldId id="356" r:id="rId86"/>
    <p:sldId id="357" r:id="rId87"/>
    <p:sldId id="358" r:id="rId88"/>
    <p:sldId id="359" r:id="rId89"/>
    <p:sldId id="361" r:id="rId90"/>
    <p:sldId id="363" r:id="rId91"/>
    <p:sldId id="364" r:id="rId92"/>
    <p:sldId id="365" r:id="rId93"/>
    <p:sldId id="368" r:id="rId94"/>
    <p:sldId id="370" r:id="rId95"/>
    <p:sldId id="369" r:id="rId96"/>
    <p:sldId id="366" r:id="rId97"/>
    <p:sldId id="367" r:id="rId98"/>
    <p:sldId id="371" r:id="rId99"/>
    <p:sldId id="372" r:id="rId100"/>
    <p:sldId id="374" r:id="rId101"/>
    <p:sldId id="375" r:id="rId102"/>
    <p:sldId id="377" r:id="rId103"/>
    <p:sldId id="379" r:id="rId104"/>
    <p:sldId id="380" r:id="rId105"/>
    <p:sldId id="376" r:id="rId106"/>
    <p:sldId id="391" r:id="rId107"/>
    <p:sldId id="384" r:id="rId108"/>
    <p:sldId id="385" r:id="rId109"/>
    <p:sldId id="386" r:id="rId110"/>
    <p:sldId id="387" r:id="rId111"/>
    <p:sldId id="388" r:id="rId112"/>
    <p:sldId id="389" r:id="rId113"/>
    <p:sldId id="390" r:id="rId114"/>
    <p:sldId id="373" r:id="rId115"/>
    <p:sldId id="378" r:id="rId116"/>
    <p:sldId id="381" r:id="rId117"/>
    <p:sldId id="382" r:id="rId118"/>
    <p:sldId id="383" r:id="rId119"/>
    <p:sldId id="392" r:id="rId120"/>
    <p:sldId id="393" r:id="rId121"/>
    <p:sldId id="396" r:id="rId122"/>
    <p:sldId id="394" r:id="rId123"/>
    <p:sldId id="397" r:id="rId124"/>
    <p:sldId id="395" r:id="rId1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66" autoAdjust="0"/>
  </p:normalViewPr>
  <p:slideViewPr>
    <p:cSldViewPr>
      <p:cViewPr varScale="1">
        <p:scale>
          <a:sx n="95" d="100"/>
          <a:sy n="95" d="100"/>
        </p:scale>
        <p:origin x="20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31635-8628-4AE0-9734-66E8BA5FFCDE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DBC6E-F5C8-4A63-8FAB-920A81A039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Κολικές</a:t>
            </a:r>
            <a:r>
              <a:rPr lang="el-GR" baseline="0" dirty="0"/>
              <a:t> ταινίες (βάση σκωληκοειδούς- </a:t>
            </a:r>
            <a:r>
              <a:rPr lang="el-GR" baseline="0" dirty="0" err="1"/>
              <a:t>ορθοσιγμοειδές</a:t>
            </a:r>
            <a:r>
              <a:rPr lang="el-GR" baseline="0" dirty="0"/>
              <a:t>)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/>
              <a:t>Dependent on the </a:t>
            </a:r>
            <a:r>
              <a:rPr lang="en-US" altLang="ko-KR" sz="2800" dirty="0">
                <a:solidFill>
                  <a:srgbClr val="00FF99"/>
                </a:solidFill>
              </a:rPr>
              <a:t>site </a:t>
            </a:r>
            <a:r>
              <a:rPr lang="en-US" altLang="ko-KR" sz="2800" dirty="0"/>
              <a:t>of perforation, the amount of </a:t>
            </a:r>
            <a:r>
              <a:rPr lang="en-US" altLang="ko-KR" sz="2800" dirty="0">
                <a:solidFill>
                  <a:srgbClr val="00FF99"/>
                </a:solidFill>
              </a:rPr>
              <a:t>contamination</a:t>
            </a:r>
            <a:r>
              <a:rPr lang="en-US" altLang="ko-KR" sz="2800" dirty="0"/>
              <a:t>, and the presence or absence of </a:t>
            </a:r>
            <a:r>
              <a:rPr lang="en-US" altLang="ko-KR" sz="2800" dirty="0">
                <a:solidFill>
                  <a:srgbClr val="00FF99"/>
                </a:solidFill>
              </a:rPr>
              <a:t>secondary infection</a:t>
            </a:r>
            <a:r>
              <a:rPr lang="en-US" altLang="ko-KR" sz="2800" dirty="0"/>
              <a:t> of adjacent organs</a:t>
            </a:r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ko-KR" sz="2400" dirty="0"/>
              <a:t>Location of infection, extent of inflammatory process, presence and location of an abscess, secondary complications</a:t>
            </a:r>
          </a:p>
          <a:p>
            <a:pPr lvl="0"/>
            <a:r>
              <a:rPr lang="en-US" altLang="ko-KR" dirty="0">
                <a:solidFill>
                  <a:srgbClr val="00FF99"/>
                </a:solidFill>
              </a:rPr>
              <a:t>sigmoid </a:t>
            </a:r>
            <a:r>
              <a:rPr lang="en-US" altLang="ko-KR" dirty="0" err="1">
                <a:solidFill>
                  <a:srgbClr val="00FF99"/>
                </a:solidFill>
              </a:rPr>
              <a:t>diverticula</a:t>
            </a:r>
            <a:r>
              <a:rPr lang="en-US" altLang="ko-KR" dirty="0">
                <a:solidFill>
                  <a:srgbClr val="00FF99"/>
                </a:solidFill>
              </a:rPr>
              <a:t>, thickened colonic wall &gt;4 mm, inflammation within the </a:t>
            </a:r>
            <a:r>
              <a:rPr lang="en-US" altLang="ko-KR" dirty="0" err="1">
                <a:solidFill>
                  <a:srgbClr val="00FF99"/>
                </a:solidFill>
              </a:rPr>
              <a:t>pericolic</a:t>
            </a:r>
            <a:r>
              <a:rPr lang="en-US" altLang="ko-KR" dirty="0">
                <a:solidFill>
                  <a:srgbClr val="00FF99"/>
                </a:solidFill>
              </a:rPr>
              <a:t> fat ± the collection of contrast material or fluid</a:t>
            </a:r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Καρκίνος</a:t>
            </a:r>
          </a:p>
          <a:p>
            <a:r>
              <a:rPr lang="en-US" dirty="0" err="1"/>
              <a:t>crohn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Τοξικο</a:t>
            </a:r>
            <a:r>
              <a:rPr lang="el-GR" dirty="0"/>
              <a:t> </a:t>
            </a:r>
            <a:r>
              <a:rPr lang="el-GR" dirty="0" err="1"/>
              <a:t>μεγακολο</a:t>
            </a:r>
            <a:r>
              <a:rPr lang="el-GR" dirty="0"/>
              <a:t> 6 εκ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5,5 εκ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Συχνοτερη</a:t>
            </a:r>
            <a:r>
              <a:rPr lang="el-GR" dirty="0"/>
              <a:t> </a:t>
            </a:r>
            <a:r>
              <a:rPr lang="el-GR" dirty="0" err="1"/>
              <a:t>ισχαιμικη</a:t>
            </a:r>
            <a:r>
              <a:rPr lang="el-GR" dirty="0"/>
              <a:t> </a:t>
            </a:r>
            <a:r>
              <a:rPr lang="el-GR" dirty="0" err="1"/>
              <a:t>βλαβη</a:t>
            </a:r>
            <a:r>
              <a:rPr lang="el-GR" dirty="0"/>
              <a:t> στο </a:t>
            </a:r>
            <a:r>
              <a:rPr lang="el-GR" dirty="0" err="1"/>
              <a:t>παχυ</a:t>
            </a:r>
            <a:endParaRPr lang="el-GR" dirty="0"/>
          </a:p>
          <a:p>
            <a:r>
              <a:rPr lang="el-GR" dirty="0" err="1"/>
              <a:t>Συχνη</a:t>
            </a:r>
            <a:r>
              <a:rPr lang="el-GR" dirty="0"/>
              <a:t> στους </a:t>
            </a:r>
            <a:r>
              <a:rPr lang="el-GR" dirty="0" err="1"/>
              <a:t>ηλικιωμενους</a:t>
            </a:r>
            <a:endParaRPr lang="el-GR" dirty="0"/>
          </a:p>
          <a:p>
            <a:r>
              <a:rPr lang="el-GR" dirty="0" err="1"/>
              <a:t>Ακτινογραφιες</a:t>
            </a:r>
            <a:r>
              <a:rPr lang="el-GR" dirty="0"/>
              <a:t> </a:t>
            </a:r>
            <a:r>
              <a:rPr lang="el-GR" dirty="0" err="1"/>
              <a:t>διαταση</a:t>
            </a:r>
            <a:r>
              <a:rPr lang="el-GR" dirty="0"/>
              <a:t> </a:t>
            </a:r>
            <a:r>
              <a:rPr lang="el-GR" dirty="0" err="1"/>
              <a:t>παχεος</a:t>
            </a:r>
            <a:r>
              <a:rPr lang="el-GR" dirty="0"/>
              <a:t>, </a:t>
            </a:r>
            <a:r>
              <a:rPr lang="el-GR" dirty="0" err="1"/>
              <a:t>χωρις</a:t>
            </a:r>
            <a:r>
              <a:rPr lang="el-GR" dirty="0"/>
              <a:t> </a:t>
            </a:r>
            <a:r>
              <a:rPr lang="el-GR" dirty="0" err="1"/>
              <a:t>αερα</a:t>
            </a:r>
            <a:r>
              <a:rPr lang="el-GR" dirty="0"/>
              <a:t>, </a:t>
            </a:r>
            <a:r>
              <a:rPr lang="el-GR" dirty="0" err="1"/>
              <a:t>παχυνση</a:t>
            </a:r>
            <a:r>
              <a:rPr lang="el-GR" dirty="0"/>
              <a:t> </a:t>
            </a:r>
            <a:r>
              <a:rPr lang="el-GR" dirty="0" err="1"/>
              <a:t>τοιχωματος</a:t>
            </a:r>
            <a:r>
              <a:rPr lang="el-GR" dirty="0"/>
              <a:t>, </a:t>
            </a:r>
            <a:r>
              <a:rPr lang="el-GR" dirty="0" err="1"/>
              <a:t>στενωση</a:t>
            </a:r>
            <a:r>
              <a:rPr lang="el-GR" dirty="0"/>
              <a:t>, </a:t>
            </a:r>
            <a:r>
              <a:rPr lang="el-GR" dirty="0" err="1"/>
              <a:t>ελευθερο</a:t>
            </a:r>
            <a:r>
              <a:rPr lang="el-GR" dirty="0"/>
              <a:t> </a:t>
            </a:r>
            <a:r>
              <a:rPr lang="el-GR" dirty="0" err="1"/>
              <a:t>αερα</a:t>
            </a:r>
            <a:r>
              <a:rPr lang="el-GR" dirty="0"/>
              <a:t>, </a:t>
            </a:r>
            <a:r>
              <a:rPr lang="el-GR" dirty="0" err="1"/>
              <a:t>αερα</a:t>
            </a:r>
            <a:r>
              <a:rPr lang="el-GR" dirty="0"/>
              <a:t> στο </a:t>
            </a:r>
            <a:r>
              <a:rPr lang="el-GR" dirty="0" err="1"/>
              <a:t>τοιχωμα</a:t>
            </a:r>
            <a:endParaRPr lang="el-GR" dirty="0"/>
          </a:p>
          <a:p>
            <a:r>
              <a:rPr lang="el-GR" dirty="0"/>
              <a:t>ΔΔ ΙΦΝΕ, </a:t>
            </a:r>
            <a:r>
              <a:rPr lang="el-GR" dirty="0" err="1"/>
              <a:t>ψευδομεμβρανωδης</a:t>
            </a:r>
            <a:r>
              <a:rPr lang="el-GR" dirty="0"/>
              <a:t>, άλλες </a:t>
            </a:r>
            <a:r>
              <a:rPr lang="el-GR" dirty="0" err="1"/>
              <a:t>κολιτιδες</a:t>
            </a:r>
            <a:r>
              <a:rPr lang="el-GR" dirty="0"/>
              <a:t>, </a:t>
            </a:r>
            <a:r>
              <a:rPr lang="el-GR" dirty="0" err="1"/>
              <a:t>καρκινος</a:t>
            </a:r>
            <a:r>
              <a:rPr lang="el-GR" dirty="0"/>
              <a:t>, </a:t>
            </a:r>
            <a:r>
              <a:rPr lang="el-GR" dirty="0" err="1"/>
              <a:t>εκκολπωματωση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90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ΔΙΑΤΑΡΑΧΗ ΧΛΩΡΙΔΑΣ</a:t>
            </a:r>
          </a:p>
          <a:p>
            <a:r>
              <a:rPr lang="el-GR" dirty="0"/>
              <a:t>ΙΝΙΔΙΑ</a:t>
            </a:r>
            <a:r>
              <a:rPr lang="el-GR" baseline="0" dirty="0"/>
              <a:t> ΑΚΤΙΝΗΣ ΑΠΕΛΕΥΘΕΡΩΣΗ ΑΣΒΕΣΤΙΟΥ</a:t>
            </a:r>
          </a:p>
          <a:p>
            <a:r>
              <a:rPr lang="el-GR" baseline="0" dirty="0"/>
              <a:t>ΝΕΚΡΩΣΗ ΕΠΙΘΗΛΙΟΥ</a:t>
            </a:r>
          </a:p>
          <a:p>
            <a:r>
              <a:rPr lang="el-GR" baseline="0" dirty="0"/>
              <a:t>ΗΠΙΑ ΔΙΑΡΡΟΙΑ ΚΑΙ ΚΟΙΛΙΑΚΟ ΑΛΓΟΣ  ΛΕΥΚΟΚΥΤΤΑΡΩΣΗ</a:t>
            </a:r>
          </a:p>
          <a:p>
            <a:r>
              <a:rPr lang="el-GR" baseline="0" dirty="0"/>
              <a:t>ΜΕΤΡΙΑ ΠΥΡΕΤΟ ΝΑΥΤΙΑ ΑΝΟΡΕΞΙΑ ΔΙΑΡΡΟΙΑ]</a:t>
            </a:r>
          </a:p>
          <a:p>
            <a:r>
              <a:rPr lang="el-GR" baseline="0" dirty="0"/>
              <a:t>ΒΑΡΙΑ ΑΦΥΔΑΤΩΣΗ ΠΕΡΙΤΙΝΑΙΣΜΟ ΤΟΞΙΚΟ ΜΕΓΑΚΟΛΟ (10-30% ΘΝΗΤΟΤΗΤΑ)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Παρασυμπαθητικό διεγερτική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dirty="0" err="1"/>
              <a:t>Κοκκος</a:t>
            </a:r>
            <a:r>
              <a:rPr lang="el-GR" dirty="0"/>
              <a:t> </a:t>
            </a:r>
            <a:r>
              <a:rPr lang="el-GR" dirty="0" err="1"/>
              <a:t>καφε</a:t>
            </a:r>
            <a:r>
              <a:rPr lang="el-GR" dirty="0"/>
              <a:t> </a:t>
            </a:r>
            <a:r>
              <a:rPr lang="el-GR" dirty="0" err="1"/>
              <a:t>συστροφη</a:t>
            </a:r>
            <a:r>
              <a:rPr lang="el-GR" baseline="0" dirty="0"/>
              <a:t> </a:t>
            </a:r>
            <a:r>
              <a:rPr lang="el-GR" baseline="0" dirty="0" err="1"/>
              <a:t>τυφλου</a:t>
            </a:r>
            <a:endParaRPr lang="el-GR" baseline="0" dirty="0"/>
          </a:p>
          <a:p>
            <a:pPr eaLnBrk="1" hangingPunct="1">
              <a:spcBef>
                <a:spcPct val="0"/>
              </a:spcBef>
            </a:pPr>
            <a:r>
              <a:rPr lang="el-GR" baseline="0" dirty="0" err="1"/>
              <a:t>Ραμφος</a:t>
            </a:r>
            <a:r>
              <a:rPr lang="el-GR" baseline="0" dirty="0"/>
              <a:t> </a:t>
            </a:r>
            <a:r>
              <a:rPr lang="el-GR" baseline="0" dirty="0" err="1"/>
              <a:t>πτηνου</a:t>
            </a:r>
            <a:r>
              <a:rPr lang="el-GR" baseline="0" dirty="0"/>
              <a:t> </a:t>
            </a:r>
            <a:r>
              <a:rPr lang="el-GR" baseline="0" dirty="0" err="1"/>
              <a:t>σιγμοειδες</a:t>
            </a:r>
            <a:endParaRPr 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fld id="{EE8D1E61-7245-40EA-8EAB-C20E020A5668}" type="slidenum">
              <a:rPr lang="en-US">
                <a:latin typeface="Calibri" pitchFamily="34" charset="0"/>
              </a:rPr>
              <a:pPr/>
              <a:t>88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Αμαρτωδεις</a:t>
            </a:r>
            <a:r>
              <a:rPr lang="el-GR" dirty="0"/>
              <a:t> </a:t>
            </a:r>
            <a:r>
              <a:rPr lang="el-GR" dirty="0" err="1"/>
              <a:t>επιθηλιακο</a:t>
            </a:r>
            <a:r>
              <a:rPr lang="el-GR" dirty="0"/>
              <a:t> και </a:t>
            </a:r>
            <a:r>
              <a:rPr lang="el-GR" dirty="0" err="1"/>
              <a:t>μεσεγχυματικο</a:t>
            </a:r>
            <a:r>
              <a:rPr lang="el-GR" dirty="0"/>
              <a:t> </a:t>
            </a:r>
            <a:r>
              <a:rPr lang="el-GR" dirty="0" err="1"/>
              <a:t>στοιχειο</a:t>
            </a:r>
            <a:r>
              <a:rPr lang="el-GR" dirty="0"/>
              <a:t> (</a:t>
            </a:r>
            <a:r>
              <a:rPr lang="el-GR" dirty="0" err="1"/>
              <a:t>αποφραξη</a:t>
            </a:r>
            <a:r>
              <a:rPr lang="el-GR" dirty="0"/>
              <a:t>, </a:t>
            </a:r>
            <a:r>
              <a:rPr lang="el-GR" dirty="0" err="1"/>
              <a:t>αιμορραγια</a:t>
            </a:r>
            <a:r>
              <a:rPr lang="el-GR" dirty="0"/>
              <a:t>)</a:t>
            </a:r>
          </a:p>
          <a:p>
            <a:r>
              <a:rPr lang="el-GR" dirty="0" err="1"/>
              <a:t>Συνδρομο</a:t>
            </a:r>
            <a:r>
              <a:rPr lang="el-GR" dirty="0"/>
              <a:t> </a:t>
            </a:r>
            <a:r>
              <a:rPr lang="el-GR" dirty="0" err="1"/>
              <a:t>οικογενους</a:t>
            </a:r>
            <a:r>
              <a:rPr lang="el-GR" dirty="0"/>
              <a:t> </a:t>
            </a:r>
            <a:r>
              <a:rPr lang="el-GR" dirty="0" err="1"/>
              <a:t>νεανικησ</a:t>
            </a:r>
            <a:r>
              <a:rPr lang="el-GR" dirty="0"/>
              <a:t> </a:t>
            </a:r>
            <a:r>
              <a:rPr lang="el-GR" dirty="0" err="1"/>
              <a:t>πολυποδιασης</a:t>
            </a:r>
            <a:r>
              <a:rPr lang="el-GR" dirty="0"/>
              <a:t> </a:t>
            </a:r>
            <a:r>
              <a:rPr lang="el-GR" dirty="0" err="1"/>
              <a:t>αυτοσωματικό</a:t>
            </a:r>
            <a:r>
              <a:rPr lang="el-GR" dirty="0"/>
              <a:t> </a:t>
            </a:r>
            <a:r>
              <a:rPr lang="el-GR" dirty="0" err="1"/>
              <a:t>επικρατες</a:t>
            </a:r>
            <a:r>
              <a:rPr lang="el-GR" dirty="0"/>
              <a:t>, </a:t>
            </a:r>
            <a:r>
              <a:rPr lang="el-GR" dirty="0" err="1"/>
              <a:t>αμαρτωδεις</a:t>
            </a:r>
            <a:r>
              <a:rPr lang="el-GR" dirty="0"/>
              <a:t> </a:t>
            </a:r>
            <a:r>
              <a:rPr lang="el-GR" dirty="0" err="1"/>
              <a:t>πολυποδες</a:t>
            </a:r>
            <a:r>
              <a:rPr lang="el-GR" dirty="0"/>
              <a:t> σε </a:t>
            </a:r>
            <a:r>
              <a:rPr lang="el-GR" dirty="0" err="1"/>
              <a:t>ολο</a:t>
            </a:r>
            <a:r>
              <a:rPr lang="el-GR" dirty="0"/>
              <a:t> το ΓΕΣ, </a:t>
            </a:r>
            <a:r>
              <a:rPr lang="el-GR" dirty="0" err="1"/>
              <a:t>περισσοτεροι</a:t>
            </a:r>
            <a:r>
              <a:rPr lang="el-GR" dirty="0"/>
              <a:t> από 5 </a:t>
            </a:r>
            <a:r>
              <a:rPr lang="el-GR" dirty="0" err="1"/>
              <a:t>πολυποδες</a:t>
            </a:r>
            <a:r>
              <a:rPr lang="el-GR" dirty="0"/>
              <a:t> </a:t>
            </a:r>
            <a:r>
              <a:rPr lang="el-GR" dirty="0" err="1"/>
              <a:t>κακοηθεια</a:t>
            </a:r>
            <a:r>
              <a:rPr lang="el-GR" dirty="0"/>
              <a:t>,</a:t>
            </a:r>
          </a:p>
          <a:p>
            <a:r>
              <a:rPr lang="el-GR" dirty="0" err="1"/>
              <a:t>Καρκινος</a:t>
            </a:r>
            <a:r>
              <a:rPr lang="el-GR" dirty="0"/>
              <a:t> </a:t>
            </a:r>
            <a:r>
              <a:rPr lang="el-GR" dirty="0" err="1"/>
              <a:t>παχεος</a:t>
            </a:r>
            <a:r>
              <a:rPr lang="el-GR" dirty="0"/>
              <a:t> 20-60% </a:t>
            </a:r>
            <a:r>
              <a:rPr lang="el-GR" dirty="0" err="1"/>
              <a:t>εως</a:t>
            </a:r>
            <a:r>
              <a:rPr lang="el-GR" dirty="0"/>
              <a:t> 60 </a:t>
            </a:r>
            <a:r>
              <a:rPr lang="el-GR" dirty="0" err="1"/>
              <a:t>ετη</a:t>
            </a:r>
            <a:endParaRPr lang="el-GR" dirty="0"/>
          </a:p>
          <a:p>
            <a:r>
              <a:rPr lang="el-GR" dirty="0" err="1"/>
              <a:t>Συνδρομο</a:t>
            </a:r>
            <a:r>
              <a:rPr lang="el-GR" dirty="0"/>
              <a:t> </a:t>
            </a:r>
            <a:r>
              <a:rPr lang="en-US" dirty="0" err="1"/>
              <a:t>Peutz-Jeghers</a:t>
            </a:r>
            <a:r>
              <a:rPr lang="en-US" dirty="0"/>
              <a:t>  STK11 mutation</a:t>
            </a:r>
            <a:r>
              <a:rPr lang="el-GR" dirty="0"/>
              <a:t>, </a:t>
            </a:r>
            <a:r>
              <a:rPr lang="el-GR" dirty="0" err="1"/>
              <a:t>οικογενης</a:t>
            </a:r>
            <a:r>
              <a:rPr lang="el-GR" dirty="0"/>
              <a:t> </a:t>
            </a:r>
            <a:r>
              <a:rPr lang="el-GR" dirty="0" err="1"/>
              <a:t>αυτοσωματικο</a:t>
            </a:r>
            <a:r>
              <a:rPr lang="el-GR" dirty="0"/>
              <a:t> </a:t>
            </a:r>
            <a:r>
              <a:rPr lang="el-GR" dirty="0" err="1"/>
              <a:t>επικρατες</a:t>
            </a:r>
            <a:r>
              <a:rPr lang="el-GR" dirty="0"/>
              <a:t> </a:t>
            </a:r>
            <a:r>
              <a:rPr lang="el-GR" dirty="0" err="1"/>
              <a:t>χρ</a:t>
            </a:r>
            <a:r>
              <a:rPr lang="el-GR" dirty="0"/>
              <a:t> 19. 85% </a:t>
            </a:r>
            <a:r>
              <a:rPr lang="el-GR" dirty="0" err="1"/>
              <a:t>κακοηθους</a:t>
            </a:r>
            <a:r>
              <a:rPr lang="el-GR" dirty="0"/>
              <a:t> </a:t>
            </a:r>
            <a:r>
              <a:rPr lang="el-GR" dirty="0" err="1"/>
              <a:t>εξαλλαγης</a:t>
            </a:r>
            <a:r>
              <a:rPr lang="el-GR" dirty="0"/>
              <a:t>, </a:t>
            </a:r>
            <a:r>
              <a:rPr lang="el-GR" dirty="0" err="1"/>
              <a:t>μελαγχρωματικες</a:t>
            </a:r>
            <a:r>
              <a:rPr lang="el-GR" dirty="0"/>
              <a:t> </a:t>
            </a:r>
            <a:r>
              <a:rPr lang="el-GR" dirty="0" err="1"/>
              <a:t>βλαβες</a:t>
            </a:r>
            <a:endParaRPr lang="el-GR" dirty="0"/>
          </a:p>
          <a:p>
            <a:r>
              <a:rPr lang="el-GR" dirty="0" err="1"/>
              <a:t>Συνδρομο</a:t>
            </a:r>
            <a:r>
              <a:rPr lang="el-GR" dirty="0"/>
              <a:t> </a:t>
            </a:r>
            <a:r>
              <a:rPr lang="en-US" dirty="0" err="1"/>
              <a:t>Cronkhite</a:t>
            </a:r>
            <a:r>
              <a:rPr lang="en-US" dirty="0"/>
              <a:t>-Canada </a:t>
            </a:r>
            <a:r>
              <a:rPr lang="el-GR" dirty="0" err="1"/>
              <a:t>πολυποδες</a:t>
            </a:r>
            <a:r>
              <a:rPr lang="el-GR" dirty="0"/>
              <a:t> </a:t>
            </a:r>
            <a:r>
              <a:rPr lang="el-GR" dirty="0" err="1"/>
              <a:t>χωρις</a:t>
            </a:r>
            <a:r>
              <a:rPr lang="el-GR" dirty="0"/>
              <a:t> </a:t>
            </a:r>
            <a:r>
              <a:rPr lang="el-GR" dirty="0" err="1"/>
              <a:t>εξαλλαγη</a:t>
            </a:r>
            <a:endParaRPr lang="en-US" dirty="0"/>
          </a:p>
          <a:p>
            <a:r>
              <a:rPr lang="el-GR" dirty="0" err="1"/>
              <a:t>Συνδρομο</a:t>
            </a:r>
            <a:r>
              <a:rPr lang="el-GR" dirty="0"/>
              <a:t> </a:t>
            </a:r>
            <a:r>
              <a:rPr lang="en-US" dirty="0"/>
              <a:t>Cowden</a:t>
            </a:r>
            <a:endParaRPr lang="el-G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0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SMA</a:t>
            </a:r>
            <a:r>
              <a:rPr lang="en-US" baseline="0" dirty="0"/>
              <a:t> (AORTA- PANCREAS-O1)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Griffith point splenic flexure</a:t>
            </a:r>
          </a:p>
          <a:p>
            <a:r>
              <a:rPr lang="en-US" dirty="0" err="1"/>
              <a:t>Sudeck</a:t>
            </a:r>
            <a:r>
              <a:rPr lang="en-US" dirty="0"/>
              <a:t> point sigmoid arteries and upper </a:t>
            </a:r>
            <a:r>
              <a:rPr lang="en-US" dirty="0" err="1"/>
              <a:t>hemmoroid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7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Τόξο του </a:t>
            </a:r>
            <a:r>
              <a:rPr lang="en-US" dirty="0" err="1"/>
              <a:t>Riolan</a:t>
            </a:r>
            <a:r>
              <a:rPr lang="en-US" dirty="0"/>
              <a:t> </a:t>
            </a:r>
            <a:r>
              <a:rPr lang="el-GR" dirty="0" err="1"/>
              <a:t>μεση</a:t>
            </a:r>
            <a:r>
              <a:rPr lang="el-GR" dirty="0"/>
              <a:t> </a:t>
            </a:r>
            <a:r>
              <a:rPr lang="el-GR" dirty="0" err="1"/>
              <a:t>κολικη</a:t>
            </a:r>
            <a:r>
              <a:rPr lang="el-GR" dirty="0"/>
              <a:t> και </a:t>
            </a:r>
            <a:r>
              <a:rPr lang="el-GR" dirty="0" err="1"/>
              <a:t>ανιοντα</a:t>
            </a:r>
            <a:r>
              <a:rPr lang="el-GR" dirty="0"/>
              <a:t> </a:t>
            </a:r>
            <a:r>
              <a:rPr lang="el-GR" dirty="0" err="1"/>
              <a:t>κλαδο</a:t>
            </a:r>
            <a:r>
              <a:rPr lang="el-GR" dirty="0"/>
              <a:t> </a:t>
            </a:r>
            <a:r>
              <a:rPr lang="el-GR" dirty="0" err="1"/>
              <a:t>αρ</a:t>
            </a:r>
            <a:r>
              <a:rPr lang="el-GR" dirty="0"/>
              <a:t> </a:t>
            </a:r>
            <a:r>
              <a:rPr lang="el-GR" dirty="0" err="1"/>
              <a:t>κολικης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Επικολικοί</a:t>
            </a:r>
            <a:r>
              <a:rPr lang="el-GR" dirty="0"/>
              <a:t> τοίχωμα εντέρου</a:t>
            </a:r>
          </a:p>
          <a:p>
            <a:r>
              <a:rPr lang="el-GR" dirty="0" err="1"/>
              <a:t>Παρακολικοί</a:t>
            </a:r>
            <a:r>
              <a:rPr lang="el-GR" dirty="0"/>
              <a:t> </a:t>
            </a:r>
            <a:r>
              <a:rPr lang="el-GR" dirty="0" err="1"/>
              <a:t>επιχείλιος</a:t>
            </a:r>
            <a:r>
              <a:rPr lang="el-GR" dirty="0"/>
              <a:t> αρτηρία</a:t>
            </a:r>
          </a:p>
          <a:p>
            <a:r>
              <a:rPr lang="el-GR" dirty="0" err="1"/>
              <a:t>Ενδιαμεσοι</a:t>
            </a:r>
            <a:r>
              <a:rPr lang="el-GR" dirty="0"/>
              <a:t> κύρια </a:t>
            </a:r>
            <a:r>
              <a:rPr lang="el-GR" dirty="0" err="1"/>
              <a:t>κολικά</a:t>
            </a:r>
            <a:r>
              <a:rPr lang="el-GR" dirty="0"/>
              <a:t> αγγεία</a:t>
            </a:r>
          </a:p>
          <a:p>
            <a:r>
              <a:rPr lang="el-GR" dirty="0"/>
              <a:t>Κύριοι άνω </a:t>
            </a:r>
            <a:r>
              <a:rPr lang="el-GR" dirty="0" err="1"/>
              <a:t>κατω</a:t>
            </a:r>
            <a:r>
              <a:rPr lang="el-GR" dirty="0"/>
              <a:t> </a:t>
            </a:r>
            <a:r>
              <a:rPr lang="el-GR" dirty="0" err="1"/>
              <a:t>μεσεντέριος</a:t>
            </a:r>
            <a:r>
              <a:rPr lang="el-GR" baseline="0" dirty="0"/>
              <a:t> 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Ανω</a:t>
            </a:r>
            <a:r>
              <a:rPr lang="el-GR" dirty="0"/>
              <a:t> </a:t>
            </a:r>
            <a:r>
              <a:rPr lang="el-GR" dirty="0" err="1"/>
              <a:t>μεση</a:t>
            </a:r>
            <a:r>
              <a:rPr lang="el-GR" dirty="0"/>
              <a:t> </a:t>
            </a:r>
            <a:r>
              <a:rPr lang="el-GR" dirty="0" err="1"/>
              <a:t>αιμορροϊδικη</a:t>
            </a:r>
            <a:endParaRPr lang="el-GR" dirty="0"/>
          </a:p>
          <a:p>
            <a:r>
              <a:rPr lang="el-GR" dirty="0"/>
              <a:t>Κάτω </a:t>
            </a:r>
            <a:r>
              <a:rPr lang="el-GR" dirty="0" err="1"/>
              <a:t>αιμορροιδική</a:t>
            </a:r>
            <a:r>
              <a:rPr lang="el-GR" baseline="0" dirty="0"/>
              <a:t> </a:t>
            </a:r>
            <a:r>
              <a:rPr lang="el-GR" baseline="0" dirty="0" err="1"/>
              <a:t>εσω</a:t>
            </a:r>
            <a:r>
              <a:rPr lang="el-GR" baseline="0" dirty="0"/>
              <a:t> λαγόνιο </a:t>
            </a:r>
            <a:r>
              <a:rPr lang="el-GR" baseline="0" dirty="0" err="1"/>
              <a:t>αρτηρια</a:t>
            </a:r>
            <a:endParaRPr lang="el-GR" baseline="0" dirty="0"/>
          </a:p>
          <a:p>
            <a:r>
              <a:rPr lang="el-GR" baseline="0" dirty="0" err="1"/>
              <a:t>Ανω</a:t>
            </a:r>
            <a:r>
              <a:rPr lang="el-GR" baseline="0" dirty="0"/>
              <a:t> </a:t>
            </a:r>
            <a:r>
              <a:rPr lang="el-GR" baseline="0" dirty="0" err="1"/>
              <a:t>αιμορροιδικη</a:t>
            </a:r>
            <a:r>
              <a:rPr lang="el-GR" baseline="0" dirty="0"/>
              <a:t>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μεσεντεριος</a:t>
            </a:r>
            <a:r>
              <a:rPr lang="el-GR" baseline="0" dirty="0"/>
              <a:t> </a:t>
            </a:r>
            <a:r>
              <a:rPr lang="el-GR" baseline="0" dirty="0" err="1"/>
              <a:t>πυλαια</a:t>
            </a:r>
            <a:endParaRPr lang="el-GR" baseline="0" dirty="0"/>
          </a:p>
          <a:p>
            <a:r>
              <a:rPr lang="el-GR" baseline="0" dirty="0" err="1"/>
              <a:t>Μεση</a:t>
            </a:r>
            <a:r>
              <a:rPr lang="el-GR" baseline="0" dirty="0"/>
              <a:t>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αιμορροιδικη</a:t>
            </a:r>
            <a:r>
              <a:rPr lang="el-GR" baseline="0" dirty="0"/>
              <a:t> </a:t>
            </a:r>
            <a:r>
              <a:rPr lang="el-GR" baseline="0" dirty="0" err="1"/>
              <a:t>εσω</a:t>
            </a:r>
            <a:r>
              <a:rPr lang="el-GR" baseline="0" dirty="0"/>
              <a:t> </a:t>
            </a:r>
            <a:r>
              <a:rPr lang="el-GR" baseline="0" dirty="0" err="1"/>
              <a:t>λαγονιο</a:t>
            </a:r>
            <a:r>
              <a:rPr lang="el-GR" baseline="0" dirty="0"/>
              <a:t> φλ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κοιλη</a:t>
            </a:r>
            <a:r>
              <a:rPr lang="el-GR" baseline="0" dirty="0"/>
              <a:t> φλ</a:t>
            </a:r>
          </a:p>
          <a:p>
            <a:r>
              <a:rPr lang="el-GR" baseline="0" dirty="0" err="1"/>
              <a:t>Λεμφος</a:t>
            </a:r>
            <a:r>
              <a:rPr lang="el-GR" baseline="0" dirty="0"/>
              <a:t> </a:t>
            </a:r>
            <a:r>
              <a:rPr lang="el-GR" baseline="0" dirty="0" err="1"/>
              <a:t>ανω</a:t>
            </a:r>
            <a:r>
              <a:rPr lang="el-GR" baseline="0" dirty="0"/>
              <a:t> 2/3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μεσεντεριος</a:t>
            </a:r>
            <a:r>
              <a:rPr lang="el-GR" baseline="0" dirty="0"/>
              <a:t> </a:t>
            </a:r>
            <a:r>
              <a:rPr lang="el-GR" baseline="0" dirty="0" err="1"/>
              <a:t>παραορτικοι</a:t>
            </a:r>
            <a:r>
              <a:rPr lang="el-GR" baseline="0" dirty="0"/>
              <a:t> </a:t>
            </a:r>
            <a:r>
              <a:rPr lang="el-GR" baseline="0" dirty="0" err="1"/>
              <a:t>λεμφαδενες</a:t>
            </a:r>
            <a:endParaRPr lang="el-GR" baseline="0" dirty="0"/>
          </a:p>
          <a:p>
            <a:r>
              <a:rPr lang="el-GR" baseline="0" dirty="0" err="1"/>
              <a:t>Κατω</a:t>
            </a:r>
            <a:r>
              <a:rPr lang="el-GR" baseline="0" dirty="0"/>
              <a:t> 1/3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</a:t>
            </a:r>
            <a:r>
              <a:rPr lang="el-GR" baseline="0" dirty="0"/>
              <a:t> και </a:t>
            </a:r>
            <a:r>
              <a:rPr lang="el-GR" baseline="0" dirty="0" err="1"/>
              <a:t>εσω</a:t>
            </a:r>
            <a:r>
              <a:rPr lang="el-GR" baseline="0" dirty="0"/>
              <a:t> </a:t>
            </a:r>
            <a:r>
              <a:rPr lang="el-GR" baseline="0" dirty="0" err="1"/>
              <a:t>λαγονιο</a:t>
            </a:r>
            <a:endParaRPr lang="el-GR" baseline="0" dirty="0"/>
          </a:p>
          <a:p>
            <a:r>
              <a:rPr lang="el-GR" baseline="0" dirty="0" err="1"/>
              <a:t>Πρωκτικος</a:t>
            </a:r>
            <a:r>
              <a:rPr lang="el-GR" baseline="0" dirty="0"/>
              <a:t> </a:t>
            </a:r>
            <a:r>
              <a:rPr lang="el-GR" baseline="0" dirty="0" err="1"/>
              <a:t>σωληνας</a:t>
            </a:r>
            <a:r>
              <a:rPr lang="el-GR" baseline="0" dirty="0"/>
              <a:t> </a:t>
            </a:r>
            <a:r>
              <a:rPr lang="el-GR" baseline="0" dirty="0" err="1"/>
              <a:t>ανω</a:t>
            </a:r>
            <a:r>
              <a:rPr lang="el-GR" baseline="0" dirty="0"/>
              <a:t> </a:t>
            </a:r>
            <a:r>
              <a:rPr lang="el-GR" baseline="0" dirty="0" err="1"/>
              <a:t>οδοντωτη</a:t>
            </a:r>
            <a:r>
              <a:rPr lang="el-GR" baseline="0" dirty="0"/>
              <a:t> 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</a:t>
            </a:r>
            <a:r>
              <a:rPr lang="el-GR" baseline="0" dirty="0"/>
              <a:t> και </a:t>
            </a:r>
            <a:r>
              <a:rPr lang="el-GR" baseline="0" dirty="0" err="1"/>
              <a:t>εσω</a:t>
            </a:r>
            <a:r>
              <a:rPr lang="el-GR" baseline="0" dirty="0"/>
              <a:t> </a:t>
            </a:r>
            <a:r>
              <a:rPr lang="el-GR" baseline="0" dirty="0" err="1"/>
              <a:t>λαγονιο</a:t>
            </a:r>
            <a:endParaRPr lang="el-GR" baseline="0" dirty="0"/>
          </a:p>
          <a:p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οδοντωτη</a:t>
            </a:r>
            <a:r>
              <a:rPr lang="el-GR" baseline="0" dirty="0"/>
              <a:t> </a:t>
            </a:r>
            <a:r>
              <a:rPr lang="el-GR" baseline="0" dirty="0" err="1"/>
              <a:t>βουβωνικους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Ψευδη</a:t>
            </a:r>
            <a:r>
              <a:rPr lang="el-GR" dirty="0"/>
              <a:t> </a:t>
            </a:r>
            <a:r>
              <a:rPr lang="el-GR" dirty="0" err="1"/>
              <a:t>βλενογγονος</a:t>
            </a:r>
            <a:r>
              <a:rPr lang="el-GR" dirty="0"/>
              <a:t> δια </a:t>
            </a:r>
            <a:r>
              <a:rPr lang="el-GR" dirty="0" err="1"/>
              <a:t>μυικου</a:t>
            </a:r>
            <a:endParaRPr lang="el-GR" dirty="0"/>
          </a:p>
          <a:p>
            <a:r>
              <a:rPr lang="el-GR" dirty="0"/>
              <a:t>Ασία κυρίως δε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Ισοσκελές τρίγωνο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467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716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E4F6D-5389-4378-A7AE-CAAF27AAFDE1}" type="slidenum">
              <a:rPr lang="he-IL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τρίγωνο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Ισοσκελές τρίγωνο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1" name="Ευθεία γραμμή σύνδεσης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τρίγωνο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BF899F7-B9E6-4CD8-A362-1A3E46238C84}" type="datetimeFigureOut">
              <a:rPr lang="el-GR" smtClean="0"/>
              <a:pPr/>
              <a:t>20/4/2021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jkma.org/ViewImage.php?Type=F&amp;aid=501000&amp;id=F1&amp;afn=119_JKMA_53_7_562&amp;fn=jkma-53-562-g001_0119JKMA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://www.textbookofsurgery.com/content/0721604099/graphics/fullsize/S04099-048-f018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ΠΑΘΗΣΕΙΣ ΠΑΧΕΟΣ ΕΝΤΕΡΟΥ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err="1"/>
              <a:t>Νικολέττα</a:t>
            </a:r>
            <a:r>
              <a:rPr lang="el-GR" dirty="0"/>
              <a:t> Δημητρίου</a:t>
            </a:r>
          </a:p>
          <a:p>
            <a:r>
              <a:rPr lang="el-GR" dirty="0"/>
              <a:t>Χειρουργός</a:t>
            </a:r>
          </a:p>
          <a:p>
            <a:r>
              <a:rPr lang="el-GR" dirty="0"/>
              <a:t>Επιμελήτρια Α’</a:t>
            </a:r>
          </a:p>
          <a:p>
            <a:r>
              <a:rPr lang="el-GR" dirty="0"/>
              <a:t>20/04/2021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262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123" y="1628800"/>
            <a:ext cx="6870261" cy="51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2189-66F8-4F92-983A-A4DDA4A7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3701EF-B764-4AE3-9689-2BF050C02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954212"/>
            <a:ext cx="7620000" cy="44291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D60CFD6-277F-47F9-A415-4EE8BC6926CF}"/>
              </a:ext>
            </a:extLst>
          </p:cNvPr>
          <p:cNvSpPr/>
          <p:nvPr/>
        </p:nvSpPr>
        <p:spPr>
          <a:xfrm>
            <a:off x="762000" y="3861048"/>
            <a:ext cx="1368152" cy="9313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65-85%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8673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8BC6-8A4F-471F-A17E-E87A4608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B8503C-7F47-4B10-858D-68C3F85B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666526"/>
            <a:ext cx="7062390" cy="478824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882D95B-3406-4F93-B3B3-2A4119FB84B3}"/>
              </a:ext>
            </a:extLst>
          </p:cNvPr>
          <p:cNvSpPr/>
          <p:nvPr/>
        </p:nvSpPr>
        <p:spPr>
          <a:xfrm>
            <a:off x="5436096" y="1916832"/>
            <a:ext cx="8987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85%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780951-8D29-4E50-8BAF-DA76210419A9}"/>
              </a:ext>
            </a:extLst>
          </p:cNvPr>
          <p:cNvSpPr/>
          <p:nvPr/>
        </p:nvSpPr>
        <p:spPr>
          <a:xfrm>
            <a:off x="5724128" y="5517232"/>
            <a:ext cx="8987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7253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A76B-C023-4446-86F3-D2630E02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C99D-697F-4935-8CC4-E22D3F4E1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Σποραδικός καρκίνος</a:t>
            </a:r>
          </a:p>
          <a:p>
            <a:pPr lvl="1"/>
            <a:r>
              <a:rPr lang="el-GR" dirty="0"/>
              <a:t>70 % αδένωμα- καρκίνος</a:t>
            </a:r>
          </a:p>
          <a:p>
            <a:pPr lvl="1"/>
            <a:r>
              <a:rPr lang="el-GR" dirty="0"/>
              <a:t>25-30% </a:t>
            </a:r>
            <a:r>
              <a:rPr lang="en-US" dirty="0"/>
              <a:t> </a:t>
            </a:r>
            <a:r>
              <a:rPr lang="el-GR" dirty="0"/>
              <a:t>άμισχοι οδοντωτοί πολύποδες</a:t>
            </a:r>
          </a:p>
        </p:txBody>
      </p:sp>
    </p:spTree>
    <p:extLst>
      <p:ext uri="{BB962C8B-B14F-4D97-AF65-F5344CB8AC3E}">
        <p14:creationId xmlns:p14="http://schemas.microsoft.com/office/powerpoint/2010/main" val="9080813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660D-955B-4CAD-9B79-11C44C77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8514-E8AF-4742-B0C0-C6C5F663B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Άσκηση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Δίαιτα υψηλή σε φυτικές ίνες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Σκόρδο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Λαχανικά</a:t>
            </a:r>
          </a:p>
          <a:p>
            <a:r>
              <a:rPr lang="el-GR" dirty="0"/>
              <a:t>Παχυσαρκία</a:t>
            </a:r>
          </a:p>
          <a:p>
            <a:r>
              <a:rPr lang="el-GR" dirty="0"/>
              <a:t>Κόκκινο κρέας</a:t>
            </a:r>
          </a:p>
          <a:p>
            <a:r>
              <a:rPr lang="el-GR" dirty="0"/>
              <a:t>Αλκοόλ</a:t>
            </a:r>
          </a:p>
          <a:p>
            <a:r>
              <a:rPr lang="el-GR" dirty="0"/>
              <a:t>Ζάχαρη</a:t>
            </a:r>
          </a:p>
          <a:p>
            <a:r>
              <a:rPr lang="el-GR" dirty="0"/>
              <a:t>Κάπνισμα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9293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6A28-019A-4F0A-9B05-8652F22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E1E44-0163-4514-B922-C2FC4BEAF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Προδιαθεσικοί</a:t>
            </a:r>
            <a:r>
              <a:rPr lang="el-GR" dirty="0"/>
              <a:t> παράγοντες</a:t>
            </a:r>
          </a:p>
          <a:p>
            <a:pPr lvl="1"/>
            <a:r>
              <a:rPr lang="el-GR" dirty="0"/>
              <a:t>Ελκώδης κολίτιδα</a:t>
            </a:r>
          </a:p>
          <a:p>
            <a:pPr lvl="1"/>
            <a:r>
              <a:rPr lang="el-GR" dirty="0"/>
              <a:t>Νόσος </a:t>
            </a:r>
            <a:r>
              <a:rPr lang="en-US" dirty="0"/>
              <a:t>Crohn</a:t>
            </a:r>
          </a:p>
          <a:p>
            <a:pPr lvl="1"/>
            <a:r>
              <a:rPr lang="el-GR" dirty="0"/>
              <a:t>Προηγούμενο χειρουργείο στο στομάχι</a:t>
            </a:r>
          </a:p>
          <a:p>
            <a:pPr lvl="1"/>
            <a:r>
              <a:rPr lang="el-GR" dirty="0" err="1"/>
              <a:t>Ουρητηροσιγμοειδοστομία</a:t>
            </a:r>
            <a:endParaRPr lang="el-GR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8631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01CB-DC40-4074-9F9F-23BA2986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ΚΑΡΝΙΚΟΣ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D8957-71FF-4F86-9A23-B9ECFA39D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Οικογενειακό Ιστορικό</a:t>
            </a:r>
          </a:p>
          <a:p>
            <a:pPr lvl="1"/>
            <a:r>
              <a:rPr lang="el-GR" dirty="0"/>
              <a:t>Ομάδα χαμηλού κινδύνου (συγγενής πρώτου βαθμού άνω των 50 ετών) </a:t>
            </a:r>
            <a:endParaRPr lang="el-G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l-GR" dirty="0"/>
              <a:t>Ομάδα χαμηλού μεσαίου κινδύνου (συγγενής κάτω των 50 ή 2 συγγενείς 60 και άνω) </a:t>
            </a:r>
          </a:p>
          <a:p>
            <a:pPr lvl="1"/>
            <a:r>
              <a:rPr lang="el-GR" dirty="0"/>
              <a:t>Ομάδα υψηλού μεσαίου κινδύνου (3 συγγενείς άνω των 50 ή 2 συγγενείς κάτω των 60)</a:t>
            </a:r>
          </a:p>
          <a:p>
            <a:pPr lvl="1"/>
            <a:r>
              <a:rPr lang="el-GR" dirty="0"/>
              <a:t>Ομάδα υψηλού κινδύνου (</a:t>
            </a:r>
            <a:r>
              <a:rPr lang="en-US" dirty="0"/>
              <a:t>FAP,HNPCC,MAP)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5950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5A68-1A08-407B-9E8E-EB37AD3A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2AE4-0B2D-441F-A87D-586C9765B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SCREENING</a:t>
            </a:r>
            <a:endParaRPr lang="el-GR" dirty="0"/>
          </a:p>
          <a:p>
            <a:pPr lvl="1"/>
            <a:r>
              <a:rPr lang="el-GR" dirty="0"/>
              <a:t>Άτομα 50 ετών χαμηλού – χαμηλού μεσαίου κινδύνου  </a:t>
            </a:r>
            <a:endParaRPr lang="en-US" dirty="0"/>
          </a:p>
          <a:p>
            <a:pPr lvl="2"/>
            <a:r>
              <a:rPr lang="en-US" dirty="0"/>
              <a:t>F</a:t>
            </a:r>
            <a:r>
              <a:rPr lang="el-GR" dirty="0"/>
              <a:t>Ι</a:t>
            </a:r>
            <a:r>
              <a:rPr lang="en-US" dirty="0"/>
              <a:t>T </a:t>
            </a:r>
            <a:r>
              <a:rPr lang="el-GR" dirty="0"/>
              <a:t>ετησίως</a:t>
            </a:r>
          </a:p>
          <a:p>
            <a:pPr lvl="2"/>
            <a:r>
              <a:rPr lang="el-GR" dirty="0" err="1"/>
              <a:t>Κολονοσκόπηση</a:t>
            </a:r>
            <a:r>
              <a:rPr lang="el-GR" dirty="0"/>
              <a:t> ανά 10 </a:t>
            </a:r>
            <a:r>
              <a:rPr lang="el-GR" dirty="0" err="1"/>
              <a:t>ετία</a:t>
            </a:r>
            <a:endParaRPr lang="el-GR" dirty="0"/>
          </a:p>
          <a:p>
            <a:pPr lvl="1"/>
            <a:r>
              <a:rPr lang="el-GR" dirty="0"/>
              <a:t>Άτομα 50 ετών υψηλού μεσαίου κινδύνου</a:t>
            </a:r>
          </a:p>
          <a:p>
            <a:pPr lvl="2"/>
            <a:r>
              <a:rPr lang="el-GR" dirty="0" err="1"/>
              <a:t>Κολονοσκόπηση</a:t>
            </a:r>
            <a:r>
              <a:rPr lang="el-GR" dirty="0"/>
              <a:t> κάθε 5 χρόνια</a:t>
            </a:r>
          </a:p>
          <a:p>
            <a:pPr lvl="2"/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6378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92FD-B6BA-45BE-89C0-29E9E420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ΟΙΚΟΓΕΝΗΣ ΠΟΛΥΠΟΔΙΑΣΗ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2AA6B-C16F-495A-9988-AC86EF751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1% </a:t>
            </a:r>
            <a:r>
              <a:rPr lang="el-GR" dirty="0" err="1"/>
              <a:t>κολοορθικού</a:t>
            </a:r>
            <a:r>
              <a:rPr lang="el-GR" dirty="0"/>
              <a:t> καρκίνου</a:t>
            </a:r>
          </a:p>
          <a:p>
            <a:r>
              <a:rPr lang="el-GR" dirty="0"/>
              <a:t>Κληρονομική νόσος, </a:t>
            </a:r>
            <a:r>
              <a:rPr lang="el-GR" dirty="0" err="1"/>
              <a:t>αυτοσωματικό</a:t>
            </a:r>
            <a:r>
              <a:rPr lang="el-GR" dirty="0"/>
              <a:t> κυρίαρχο </a:t>
            </a:r>
            <a:r>
              <a:rPr lang="el-GR" dirty="0" err="1"/>
              <a:t>χαρακτήτα</a:t>
            </a:r>
            <a:endParaRPr lang="el-GR" dirty="0"/>
          </a:p>
          <a:p>
            <a:r>
              <a:rPr lang="en-US" dirty="0"/>
              <a:t>APC</a:t>
            </a:r>
            <a:r>
              <a:rPr lang="en-GB" dirty="0"/>
              <a:t> </a:t>
            </a:r>
            <a:r>
              <a:rPr lang="el-GR" dirty="0"/>
              <a:t>γονίδιο (</a:t>
            </a:r>
            <a:r>
              <a:rPr lang="el-GR" altLang="en-US" sz="3200" dirty="0"/>
              <a:t>χρωμόσωμα 5</a:t>
            </a:r>
            <a:r>
              <a:rPr lang="en-US" altLang="en-US" sz="3200" dirty="0"/>
              <a:t>q</a:t>
            </a:r>
            <a:r>
              <a:rPr lang="el-GR" altLang="en-US" sz="3200" dirty="0"/>
              <a:t>21)</a:t>
            </a:r>
            <a:endParaRPr lang="el-GR" dirty="0"/>
          </a:p>
          <a:p>
            <a:r>
              <a:rPr lang="el-GR" dirty="0"/>
              <a:t>100% καρκίνος έως 45 έτη</a:t>
            </a:r>
          </a:p>
          <a:p>
            <a:r>
              <a:rPr lang="el-GR" dirty="0"/>
              <a:t>≥ 100 πολύποδες</a:t>
            </a:r>
          </a:p>
          <a:p>
            <a:r>
              <a:rPr lang="el-GR" dirty="0"/>
              <a:t>2</a:t>
            </a:r>
            <a:r>
              <a:rPr lang="el-GR" baseline="30000" dirty="0"/>
              <a:t>η</a:t>
            </a:r>
            <a:r>
              <a:rPr lang="el-GR" dirty="0"/>
              <a:t> δεκαετία </a:t>
            </a:r>
          </a:p>
          <a:p>
            <a:r>
              <a:rPr lang="el-GR" dirty="0"/>
              <a:t>75% αδενώματα 12δακτύλου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992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869D-077A-4080-9144-91A49297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ΟΙΚΟΓΕΝΗΣ ΠΟΛΥΠΟΔΙΑΣΗ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DDC71-DF6B-4720-BA8E-51B4A8869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Εξωκολονικές</a:t>
            </a:r>
            <a:r>
              <a:rPr lang="el-GR" dirty="0"/>
              <a:t> εκδηλώσεις</a:t>
            </a:r>
          </a:p>
          <a:p>
            <a:pPr lvl="1"/>
            <a:r>
              <a:rPr lang="el-GR" dirty="0"/>
              <a:t>Δεσμοειδείς όγκοι</a:t>
            </a:r>
          </a:p>
          <a:p>
            <a:pPr lvl="1"/>
            <a:r>
              <a:rPr lang="el-GR" dirty="0"/>
              <a:t>Οστεώματα</a:t>
            </a:r>
          </a:p>
          <a:p>
            <a:pPr lvl="1"/>
            <a:r>
              <a:rPr lang="el-GR" dirty="0"/>
              <a:t>Καρκίνος Θυρεοειδούς</a:t>
            </a:r>
          </a:p>
          <a:p>
            <a:pPr lvl="1"/>
            <a:r>
              <a:rPr lang="el-GR" dirty="0"/>
              <a:t>Αδενώματα και καρκίνος 12δακτύλου, στομάχου, λεπτού εντέρου, </a:t>
            </a:r>
            <a:r>
              <a:rPr lang="el-GR" dirty="0" err="1"/>
              <a:t>χοληφορών</a:t>
            </a:r>
            <a:r>
              <a:rPr lang="el-GR" dirty="0"/>
              <a:t>,</a:t>
            </a:r>
          </a:p>
          <a:p>
            <a:pPr lvl="1"/>
            <a:r>
              <a:rPr lang="el-GR" dirty="0" err="1"/>
              <a:t>Ηπατοβλάστωμα</a:t>
            </a:r>
            <a:endParaRPr lang="el-GR" dirty="0"/>
          </a:p>
          <a:p>
            <a:pPr lvl="1"/>
            <a:endParaRPr lang="el-GR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5645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C332-887B-486C-B473-D006FF59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ΟΙΚΟΓΕΝΗΣ ΠΟΛΥΠΟΔΙΑΣΗ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1DBCC-E9E3-469D-91B9-2AD412853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Γονιδιακός έλεγχος </a:t>
            </a:r>
          </a:p>
          <a:p>
            <a:r>
              <a:rPr lang="el-GR" dirty="0"/>
              <a:t>Ετήσια </a:t>
            </a:r>
            <a:r>
              <a:rPr lang="el-GR" dirty="0" err="1"/>
              <a:t>σιγμοειδοσκόπηση</a:t>
            </a:r>
            <a:r>
              <a:rPr lang="el-GR" dirty="0"/>
              <a:t> στα 13-15 έτη</a:t>
            </a:r>
          </a:p>
          <a:p>
            <a:r>
              <a:rPr lang="el-GR" dirty="0" err="1"/>
              <a:t>Κολονοσκόπηση</a:t>
            </a:r>
            <a:r>
              <a:rPr lang="el-GR" dirty="0"/>
              <a:t> κάθε 5 χρόνια εάν δεν υπάρχουν πολύποδες από τα 20</a:t>
            </a:r>
            <a:r>
              <a:rPr lang="en-US" dirty="0"/>
              <a:t> </a:t>
            </a:r>
            <a:r>
              <a:rPr lang="el-GR" dirty="0"/>
              <a:t>έτη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13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467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ΕΠΙΧΕΙΛΙΟΣ ΑΡΤΗΡΙΑ του </a:t>
            </a: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DRUMMOND</a:t>
            </a:r>
            <a:r>
              <a:rPr lang="el-G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57400"/>
            <a:ext cx="3810000" cy="29718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800" dirty="0"/>
              <a:t>Κλάδοι της άνω και κάτω μεσεντερίου αρτηρίας</a:t>
            </a:r>
            <a:endParaRPr lang="en-US" sz="2800" dirty="0"/>
          </a:p>
          <a:p>
            <a:pPr eaLnBrk="1" hangingPunct="1"/>
            <a:r>
              <a:rPr lang="el-GR" sz="2800" dirty="0"/>
              <a:t>Σημείο </a:t>
            </a:r>
            <a:r>
              <a:rPr lang="en-US" sz="2800" dirty="0"/>
              <a:t>Griffiths</a:t>
            </a:r>
          </a:p>
          <a:p>
            <a:pPr eaLnBrk="1" hangingPunct="1"/>
            <a:r>
              <a:rPr lang="el-GR" sz="2800" dirty="0"/>
              <a:t>Σημείο </a:t>
            </a:r>
            <a:r>
              <a:rPr lang="en-US" sz="2800" dirty="0" err="1"/>
              <a:t>Sudeck</a:t>
            </a:r>
            <a:endParaRPr lang="el-GR" sz="2800" dirty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2006" t="2527" r="2066"/>
          <a:stretch>
            <a:fillRect/>
          </a:stretch>
        </p:blipFill>
        <p:spPr>
          <a:xfrm>
            <a:off x="4648200" y="1828800"/>
            <a:ext cx="4405313" cy="3576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B4B0-57EB-4EB4-9A7B-AFD9BE66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</a:t>
            </a:r>
            <a:r>
              <a:rPr lang="en-US" dirty="0"/>
              <a:t>HNPCC</a:t>
            </a:r>
            <a:r>
              <a:rPr lang="el-GR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0253D-966B-4AE6-84F5-A48E1A25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Κληρονομική νόσος, </a:t>
            </a:r>
            <a:r>
              <a:rPr lang="el-GR" dirty="0" err="1"/>
              <a:t>αυτοσωματικό</a:t>
            </a:r>
            <a:r>
              <a:rPr lang="el-GR" dirty="0"/>
              <a:t> κυρίαρχο χαρακτήρα</a:t>
            </a:r>
          </a:p>
          <a:p>
            <a:r>
              <a:rPr lang="el-GR" dirty="0"/>
              <a:t>2-</a:t>
            </a:r>
            <a:r>
              <a:rPr lang="en-US" dirty="0"/>
              <a:t>3%</a:t>
            </a:r>
            <a:endParaRPr lang="el-GR" dirty="0"/>
          </a:p>
          <a:p>
            <a:r>
              <a:rPr lang="el-GR" dirty="0"/>
              <a:t>Μεταλλάξεις στο </a:t>
            </a:r>
            <a:r>
              <a:rPr lang="en-US" dirty="0"/>
              <a:t>MMR </a:t>
            </a:r>
            <a:r>
              <a:rPr lang="el-GR" dirty="0"/>
              <a:t>γονίδιο- </a:t>
            </a:r>
            <a:r>
              <a:rPr lang="en-US" dirty="0"/>
              <a:t>MSI</a:t>
            </a:r>
          </a:p>
          <a:p>
            <a:r>
              <a:rPr lang="en-US" dirty="0"/>
              <a:t> </a:t>
            </a:r>
            <a:r>
              <a:rPr lang="el-GR" dirty="0"/>
              <a:t>Κλινικώς εκδηλώνεται ως:</a:t>
            </a:r>
          </a:p>
          <a:p>
            <a:pPr lvl="1"/>
            <a:r>
              <a:rPr lang="el-GR" dirty="0"/>
              <a:t>Καρκίνος παχέος εντέρου &amp; ορθού</a:t>
            </a:r>
          </a:p>
          <a:p>
            <a:pPr lvl="1"/>
            <a:r>
              <a:rPr lang="el-GR" dirty="0"/>
              <a:t>Σε νέους ασθενείς </a:t>
            </a:r>
            <a:r>
              <a:rPr lang="en-US" dirty="0"/>
              <a:t> </a:t>
            </a:r>
            <a:r>
              <a:rPr lang="el-GR" dirty="0"/>
              <a:t>(μέση ηλικία διάγνωσης της νόσου τα 44 έτη)</a:t>
            </a:r>
            <a:endParaRPr lang="en-US" dirty="0"/>
          </a:p>
          <a:p>
            <a:pPr lvl="1"/>
            <a:r>
              <a:rPr lang="el-GR" dirty="0"/>
              <a:t>Εντόπιση κεντρικότερα της σπληνικής καμπής (&gt;70%)</a:t>
            </a:r>
            <a:endParaRPr lang="en-US" dirty="0"/>
          </a:p>
          <a:p>
            <a:pPr lvl="1"/>
            <a:r>
              <a:rPr lang="el-GR" dirty="0"/>
              <a:t>Όγκοι “χαμηλής διαφοροποίησης”</a:t>
            </a:r>
            <a:endParaRPr lang="en-US" dirty="0"/>
          </a:p>
          <a:p>
            <a:pPr lvl="1"/>
            <a:r>
              <a:rPr lang="el-GR" dirty="0"/>
              <a:t>Με σύγχρονη ή </a:t>
            </a:r>
            <a:r>
              <a:rPr lang="el-GR" dirty="0" err="1"/>
              <a:t>μετάχρονη</a:t>
            </a:r>
            <a:r>
              <a:rPr lang="el-GR" dirty="0"/>
              <a:t> ανάπτυξη </a:t>
            </a:r>
            <a:r>
              <a:rPr lang="en-US" dirty="0"/>
              <a:t> </a:t>
            </a:r>
            <a:r>
              <a:rPr lang="el-GR" dirty="0" err="1"/>
              <a:t>εξω-κολονικών</a:t>
            </a:r>
            <a:r>
              <a:rPr lang="el-GR" dirty="0"/>
              <a:t> νεοπλασμάτων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078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9769-561D-47E7-82FC-EF9FF3E0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(HNPCC)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486495-8551-4E75-8DF1-BDC5D4741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735" y="2002712"/>
            <a:ext cx="5490553" cy="45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040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6636-07CC-4FFC-92AA-239CD26D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(HNPCC)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443C9-AEF7-4287-BF03-5AD01D476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Κριτήρια </a:t>
            </a:r>
            <a:r>
              <a:rPr lang="en-US" dirty="0"/>
              <a:t>Amsterdam II</a:t>
            </a:r>
          </a:p>
          <a:p>
            <a:pPr lvl="1"/>
            <a:r>
              <a:rPr lang="el-GR" dirty="0"/>
              <a:t>Τρεις ή περισσότεροι συγγενείς με ιστολογικά τεκμηριωμένο καρκίνο σχετιζόμενο με HNPCC (π.χ. ΠΕ-Ο, </a:t>
            </a:r>
            <a:r>
              <a:rPr lang="el-GR" dirty="0" err="1"/>
              <a:t>ενδομητρίου</a:t>
            </a:r>
            <a:r>
              <a:rPr lang="el-GR" dirty="0"/>
              <a:t>, λεπτού εντέρου, νεφρικής πυέλου ή ουρητήρα), εκ των οποίων ο ένας είναι πρώτου βαθμού συγγενής των άλλων δύο.</a:t>
            </a:r>
          </a:p>
          <a:p>
            <a:pPr lvl="1"/>
            <a:r>
              <a:rPr lang="el-GR" dirty="0"/>
              <a:t>Μία ή περισσότερες περιπτώσεις των προαναφερθέντων καρκίνων </a:t>
            </a:r>
            <a:r>
              <a:rPr lang="el-GR" dirty="0" err="1"/>
              <a:t>διεγνώσθηκαν</a:t>
            </a:r>
            <a:r>
              <a:rPr lang="el-GR" dirty="0"/>
              <a:t> πριν από την ηλικία των 50 ετών</a:t>
            </a:r>
            <a:endParaRPr lang="en-US" dirty="0"/>
          </a:p>
          <a:p>
            <a:pPr lvl="1"/>
            <a:r>
              <a:rPr lang="en-US" dirty="0"/>
              <a:t>H </a:t>
            </a:r>
            <a:r>
              <a:rPr lang="en-GB" dirty="0"/>
              <a:t>FAP </a:t>
            </a:r>
            <a:r>
              <a:rPr lang="el-GR" dirty="0"/>
              <a:t>πρέπει να αποκλειστεί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0242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DDD5-837B-4E78-86EC-C06EEF85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(HNPCC)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9133-AC3E-4EA0-9709-0748362B6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err="1"/>
              <a:t>Κολονοσκόπηση</a:t>
            </a:r>
            <a:r>
              <a:rPr lang="el-GR" dirty="0"/>
              <a:t> κάθε 1-2 χρόνια από την ηλικία των 25, έως τα 75 έτη</a:t>
            </a:r>
          </a:p>
          <a:p>
            <a:r>
              <a:rPr lang="el-GR" dirty="0"/>
              <a:t>Ετησίως </a:t>
            </a:r>
            <a:r>
              <a:rPr lang="el-GR" dirty="0" err="1"/>
              <a:t>ενδοκολπικό</a:t>
            </a:r>
            <a:r>
              <a:rPr lang="el-GR" dirty="0"/>
              <a:t> υπέρηχο + </a:t>
            </a:r>
            <a:r>
              <a:rPr lang="en-US" dirty="0"/>
              <a:t>PAP </a:t>
            </a:r>
            <a:endParaRPr lang="el-GR" dirty="0"/>
          </a:p>
          <a:p>
            <a:r>
              <a:rPr lang="el-GR" dirty="0"/>
              <a:t>Ετησίως </a:t>
            </a:r>
            <a:r>
              <a:rPr lang="en-US" dirty="0"/>
              <a:t>CA123</a:t>
            </a:r>
          </a:p>
          <a:p>
            <a:r>
              <a:rPr lang="el-GR" dirty="0" err="1"/>
              <a:t>Γαστροσκόπηση</a:t>
            </a:r>
            <a:r>
              <a:rPr lang="el-GR" dirty="0"/>
              <a:t> κάθε  χρόνια</a:t>
            </a:r>
          </a:p>
          <a:p>
            <a:r>
              <a:rPr lang="el-GR" dirty="0"/>
              <a:t>Ανάλυση ούρων ετησίως</a:t>
            </a:r>
          </a:p>
          <a:p>
            <a:r>
              <a:rPr lang="el-GR" dirty="0"/>
              <a:t>Ετησίως υπέρηχο κοιλίας</a:t>
            </a:r>
          </a:p>
          <a:p>
            <a:r>
              <a:rPr lang="el-GR" dirty="0"/>
              <a:t>Ηπατική βιοχημεία και </a:t>
            </a:r>
            <a:r>
              <a:rPr lang="en-US" dirty="0"/>
              <a:t>CEA, CA19-9 </a:t>
            </a:r>
            <a:r>
              <a:rPr lang="el-GR" dirty="0"/>
              <a:t>ετησίως</a:t>
            </a:r>
          </a:p>
        </p:txBody>
      </p:sp>
    </p:spTree>
    <p:extLst>
      <p:ext uri="{BB962C8B-B14F-4D97-AF65-F5344CB8AC3E}">
        <p14:creationId xmlns:p14="http://schemas.microsoft.com/office/powerpoint/2010/main" val="22580091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E9F8-53F9-4EFB-9FD3-8C7472E0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B8883-FE7B-4434-A4D9-CF5DC90E9E6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50% </a:t>
            </a:r>
            <a:r>
              <a:rPr lang="el-GR" dirty="0"/>
              <a:t>Ορθό και αριστερό </a:t>
            </a:r>
            <a:r>
              <a:rPr lang="el-GR" dirty="0" err="1"/>
              <a:t>κόλον</a:t>
            </a:r>
            <a:endParaRPr lang="el-GR" dirty="0"/>
          </a:p>
          <a:p>
            <a:r>
              <a:rPr lang="el-GR" dirty="0"/>
              <a:t>25% δεξιό </a:t>
            </a:r>
            <a:r>
              <a:rPr lang="el-GR" dirty="0" err="1"/>
              <a:t>κόλον</a:t>
            </a:r>
            <a:endParaRPr lang="el-GR" dirty="0"/>
          </a:p>
          <a:p>
            <a:r>
              <a:rPr lang="el-GR" dirty="0"/>
              <a:t>4-5% σύγχρονες βλάβες</a:t>
            </a:r>
          </a:p>
          <a:p>
            <a:r>
              <a:rPr lang="el-GR" dirty="0"/>
              <a:t>1.5-3% </a:t>
            </a:r>
            <a:r>
              <a:rPr lang="el-GR" dirty="0" err="1"/>
              <a:t>μετάγχρονες</a:t>
            </a:r>
            <a:r>
              <a:rPr lang="el-GR" dirty="0"/>
              <a:t> βλάβες</a:t>
            </a:r>
          </a:p>
          <a:p>
            <a:pPr marL="64008" indent="0">
              <a:buNone/>
            </a:pPr>
            <a:endParaRPr lang="el-GR" dirty="0"/>
          </a:p>
          <a:p>
            <a:endParaRPr lang="el-GR" dirty="0"/>
          </a:p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533CD6-D675-4CAB-B1F3-E11125D567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268760"/>
            <a:ext cx="4413688" cy="52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90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DC361E-034B-45B6-8012-82F28CFC6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E62B2-0D02-40D1-A36B-EC6745C72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Κοιλιακό άλγος</a:t>
            </a:r>
          </a:p>
          <a:p>
            <a:pPr lvl="1"/>
            <a:r>
              <a:rPr lang="el-GR" dirty="0"/>
              <a:t>Αλλαγή συνηθειών του εντέρου</a:t>
            </a:r>
          </a:p>
          <a:p>
            <a:pPr lvl="1"/>
            <a:r>
              <a:rPr lang="el-GR" dirty="0" err="1"/>
              <a:t>Αιματοχεσία</a:t>
            </a:r>
            <a:r>
              <a:rPr lang="el-GR" dirty="0"/>
              <a:t> ή μέλαινες κενώσεις</a:t>
            </a:r>
          </a:p>
          <a:p>
            <a:pPr lvl="1"/>
            <a:r>
              <a:rPr lang="el-GR" dirty="0"/>
              <a:t>Αναιμία</a:t>
            </a:r>
          </a:p>
          <a:p>
            <a:pPr lvl="1"/>
            <a:r>
              <a:rPr lang="el-GR" dirty="0"/>
              <a:t>Απώλεια βάρους</a:t>
            </a:r>
          </a:p>
          <a:p>
            <a:pPr lvl="1"/>
            <a:r>
              <a:rPr lang="el-GR" dirty="0"/>
              <a:t>Τεινεσμός</a:t>
            </a:r>
          </a:p>
          <a:p>
            <a:pPr lvl="1"/>
            <a:r>
              <a:rPr lang="el-GR" dirty="0"/>
              <a:t>Εντερική απόφραξη</a:t>
            </a:r>
          </a:p>
          <a:p>
            <a:pPr lvl="1"/>
            <a:r>
              <a:rPr lang="el-GR" dirty="0"/>
              <a:t>Διήθηση και διάτρηση στα γειτονικά όργανα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262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8D7E-FEEE-49A9-A3B4-75CCE493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4819A-C74D-4042-B270-3216156AB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ΔΙΑΓΝΩΣΗ-ΣΤΑΔΙΟΠΟΙΗΣΗ</a:t>
            </a:r>
          </a:p>
          <a:p>
            <a:pPr lvl="1"/>
            <a:r>
              <a:rPr lang="el-GR" dirty="0" err="1"/>
              <a:t>Κολονοσκόπηση</a:t>
            </a:r>
            <a:endParaRPr lang="en-US" dirty="0"/>
          </a:p>
          <a:p>
            <a:pPr lvl="1"/>
            <a:r>
              <a:rPr lang="el-GR" dirty="0" err="1"/>
              <a:t>Σιγμοειδοσκόπηση</a:t>
            </a:r>
            <a:endParaRPr lang="el-GR" dirty="0"/>
          </a:p>
          <a:p>
            <a:pPr lvl="1"/>
            <a:r>
              <a:rPr lang="en-US" dirty="0"/>
              <a:t>CT </a:t>
            </a:r>
            <a:r>
              <a:rPr lang="en-GB" dirty="0"/>
              <a:t>colonography (5mm)</a:t>
            </a:r>
          </a:p>
          <a:p>
            <a:pPr lvl="1"/>
            <a:r>
              <a:rPr lang="en-GB" dirty="0"/>
              <a:t>CT </a:t>
            </a:r>
            <a:r>
              <a:rPr lang="el-GR" dirty="0"/>
              <a:t>θώρακος- άνω-κάτω κοιλίας</a:t>
            </a:r>
          </a:p>
          <a:p>
            <a:pPr lvl="1"/>
            <a:r>
              <a:rPr lang="en-US" dirty="0"/>
              <a:t>MRI </a:t>
            </a:r>
            <a:r>
              <a:rPr lang="el-GR" dirty="0"/>
              <a:t>ορθού</a:t>
            </a:r>
            <a:endParaRPr lang="en-US" dirty="0"/>
          </a:p>
          <a:p>
            <a:pPr lvl="1"/>
            <a:r>
              <a:rPr lang="el-GR" dirty="0" err="1"/>
              <a:t>Ενδοορθικό</a:t>
            </a:r>
            <a:r>
              <a:rPr lang="el-GR" dirty="0"/>
              <a:t> υπέρηχο</a:t>
            </a:r>
            <a:endParaRPr lang="en-US" dirty="0"/>
          </a:p>
          <a:p>
            <a:pPr lvl="1"/>
            <a:r>
              <a:rPr lang="en-US" dirty="0"/>
              <a:t>MRI </a:t>
            </a:r>
            <a:r>
              <a:rPr lang="el-GR" dirty="0"/>
              <a:t>ήπατος</a:t>
            </a:r>
          </a:p>
          <a:p>
            <a:pPr lvl="1"/>
            <a:r>
              <a:rPr lang="en-US" dirty="0"/>
              <a:t>PET CT SCAN</a:t>
            </a:r>
            <a:endParaRPr lang="el-GR" dirty="0"/>
          </a:p>
          <a:p>
            <a:pPr lvl="1"/>
            <a:r>
              <a:rPr lang="el-GR" dirty="0"/>
              <a:t>Καρκινικοί δείκτες (</a:t>
            </a:r>
            <a:r>
              <a:rPr lang="en-US" dirty="0"/>
              <a:t>CEA, CA19-9</a:t>
            </a:r>
            <a:r>
              <a:rPr lang="el-GR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0543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CE7D-2FF2-4EB8-8231-9AAB26AA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dirty="0"/>
              <a:t>ΣΤΑΔΙΟΠΟΙΗΣΗ</a:t>
            </a: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30E65B-5FEA-4EE4-9CF8-88F7725AD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7494"/>
            <a:ext cx="4267200" cy="6308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ED11A-8ABE-45B0-9A91-A0F34F98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84784"/>
            <a:ext cx="539115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60E45-AFE9-4BAA-A8C1-9895A0FD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32" y="3987062"/>
            <a:ext cx="3168352" cy="27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CF401-4623-433E-BC07-16427E23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6FD7-D96C-4E0C-8B40-9BC6EF59F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85" y="1412776"/>
            <a:ext cx="8229600" cy="4572000"/>
          </a:xfrm>
        </p:spPr>
        <p:txBody>
          <a:bodyPr/>
          <a:lstStyle/>
          <a:p>
            <a:r>
              <a:rPr lang="el-GR" dirty="0"/>
              <a:t>Καρκίνος </a:t>
            </a:r>
            <a:r>
              <a:rPr lang="el-GR" dirty="0" err="1"/>
              <a:t>κόλου</a:t>
            </a:r>
            <a:r>
              <a:rPr lang="el-GR" dirty="0"/>
              <a:t> </a:t>
            </a:r>
          </a:p>
          <a:p>
            <a:r>
              <a:rPr lang="el-GR" dirty="0"/>
              <a:t>Καρκίνος ορθού </a:t>
            </a:r>
          </a:p>
          <a:p>
            <a:r>
              <a:rPr lang="el-GR" dirty="0"/>
              <a:t>Μεταστατικός καρκίνος παχέος εντέρου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5BF33-0679-4A48-8E7F-006220AB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284984"/>
            <a:ext cx="4537254" cy="34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92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2439-372A-46B0-9C9D-EA3E113A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ΑΙΜΟΡΡΑΓΙΑ ΚΑΤΩΤΕΡΟΥ ΠΕΠΤΙΚΟΥ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1E949-7A67-4155-A655-4ADE5C83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20.5-27 επεισόδια/100000 άτομα/έτος</a:t>
            </a:r>
          </a:p>
          <a:p>
            <a:r>
              <a:rPr lang="el-GR" dirty="0"/>
              <a:t>30% των αιμορραγιών του ΓΕΣ</a:t>
            </a:r>
          </a:p>
          <a:p>
            <a:r>
              <a:rPr lang="el-GR" dirty="0"/>
              <a:t>Αυξάνεται με την ηλικία</a:t>
            </a:r>
          </a:p>
          <a:p>
            <a:r>
              <a:rPr lang="el-GR" dirty="0"/>
              <a:t>Συχνότερη στους άνδρες</a:t>
            </a:r>
          </a:p>
          <a:p>
            <a:r>
              <a:rPr lang="el-GR" dirty="0"/>
              <a:t>80% αυτόματα</a:t>
            </a:r>
          </a:p>
          <a:p>
            <a:r>
              <a:rPr lang="el-GR" dirty="0"/>
              <a:t>Θνητότητα 8-16%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38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ΤΟΞΟ του </a:t>
            </a:r>
            <a:r>
              <a:rPr lang="en-US" sz="3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Riolan</a:t>
            </a:r>
            <a:endParaRPr lang="en-US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8085" y="1882775"/>
            <a:ext cx="6387829" cy="4572000"/>
          </a:xfrm>
          <a:noFill/>
        </p:spPr>
      </p:pic>
      <p:cxnSp>
        <p:nvCxnSpPr>
          <p:cNvPr id="46085" name="Curved Connector 5"/>
          <p:cNvCxnSpPr>
            <a:cxnSpLocks noChangeShapeType="1"/>
          </p:cNvCxnSpPr>
          <p:nvPr/>
        </p:nvCxnSpPr>
        <p:spPr bwMode="auto">
          <a:xfrm rot="5400000" flipH="1" flipV="1">
            <a:off x="6705600" y="2743200"/>
            <a:ext cx="685800" cy="381000"/>
          </a:xfrm>
          <a:prstGeom prst="curvedConnector3">
            <a:avLst>
              <a:gd name="adj1" fmla="val -15671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2" name="TextBox 11"/>
          <p:cNvSpPr txBox="1"/>
          <p:nvPr/>
        </p:nvSpPr>
        <p:spPr>
          <a:xfrm>
            <a:off x="6781800" y="1524000"/>
            <a:ext cx="1371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FF0000"/>
                </a:solidFill>
                <a:latin typeface="Accord Heavy SF" pitchFamily="34" charset="0"/>
                <a:ea typeface="ＭＳ Ｐゴシック" pitchFamily="-80" charset="-128"/>
              </a:rPr>
              <a:t>Arc of Riolan</a:t>
            </a:r>
          </a:p>
        </p:txBody>
      </p:sp>
      <p:cxnSp>
        <p:nvCxnSpPr>
          <p:cNvPr id="46087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6362700" y="2324100"/>
            <a:ext cx="1371600" cy="2286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3BC1-5FE6-47DC-A56B-191ED292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ΑΙΜΟΡΡΑΓΙΑ ΚΑΤΩΤΕΡΟΥ ΠΕΠΤΙΚΟΥ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02846-A329-4787-82EA-4A0DABF3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 err="1"/>
              <a:t>Αιματοχεσία</a:t>
            </a:r>
            <a:endParaRPr lang="el-GR" dirty="0"/>
          </a:p>
          <a:p>
            <a:pPr lvl="2"/>
            <a:r>
              <a:rPr lang="el-GR" dirty="0"/>
              <a:t>Ζωηρό κόκκινο</a:t>
            </a:r>
          </a:p>
          <a:p>
            <a:pPr lvl="2"/>
            <a:r>
              <a:rPr lang="el-GR" dirty="0"/>
              <a:t>Σκούρο κόκκινο</a:t>
            </a:r>
          </a:p>
          <a:p>
            <a:pPr lvl="1"/>
            <a:r>
              <a:rPr lang="el-GR" dirty="0"/>
              <a:t>Αναιμία</a:t>
            </a:r>
          </a:p>
          <a:p>
            <a:pPr lvl="1"/>
            <a:r>
              <a:rPr lang="el-GR" dirty="0"/>
              <a:t>Μέλαινες κενώσεις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19445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1A3C9-6540-4328-96BC-1C63173F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ΑΙΜΟΡΡΑΓΙΑ ΚΑΤΩΤΕΡΟΥ ΠΕΠΤΙΚΟΥ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27E6AF-5FDD-4E25-BD5B-E8F2A45E7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113" y="1882775"/>
            <a:ext cx="675977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558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4E8D-1FAF-49A2-98A6-FE61E89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ΑΙΜΟΡΡΑΓΙΑ ΚΑΤΩΤΕΡΟΥ ΠΕΠΤΙΚΟΥ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C07848-2233-47B8-A319-63DBE2A92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46783"/>
            <a:ext cx="8229600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064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962F-4EB8-4314-BB8A-A618561F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ΑΙΜΟΡΡΑΓΙΑ ΚΑΤΩΤΕΡΟΥ ΠΕΠΤΙΚΟΥ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C1C3D0-D8D9-4FC4-8C68-A49B5467E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690009"/>
            <a:ext cx="4111788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5BF99-31EB-4B20-A7B5-EDA36932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763" y="1988840"/>
            <a:ext cx="5381003" cy="44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853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B9ED-D97A-4D65-866A-EEC2A802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7698F9-D515-4702-9B50-81B593634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487069"/>
            <a:ext cx="6408712" cy="59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7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4676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Αιμάτωση του ορθού 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3886200" cy="28956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l-GR" dirty="0"/>
              <a:t>2/3 άνω του ορθού </a:t>
            </a:r>
            <a:r>
              <a:rPr lang="el-GR" dirty="0" err="1"/>
              <a:t>αιματώνεται</a:t>
            </a:r>
            <a:r>
              <a:rPr lang="el-GR" dirty="0"/>
              <a:t> από τον δεξί και αριστερό κλάδο της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άνω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αιμορροϊδικής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αρτήρίας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l-GR" dirty="0"/>
              <a:t>κλάδο της κάτω μεσεντερίου αρτηρίας. </a:t>
            </a:r>
            <a:endParaRPr lang="en-US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05000"/>
            <a:ext cx="29718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l-GR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Αιμάτωση του ορθού 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Η 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μέση </a:t>
            </a:r>
            <a:r>
              <a:rPr lang="el-GR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αιμορροϊδική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αρτηρία </a:t>
            </a:r>
            <a:r>
              <a:rPr lang="el-GR" sz="2000" dirty="0"/>
              <a:t>και η 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κάτω </a:t>
            </a:r>
            <a:r>
              <a:rPr lang="el-GR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αιμορροϊδική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αρτηρία </a:t>
            </a:r>
            <a:r>
              <a:rPr lang="el-GR" sz="2000" dirty="0" err="1"/>
              <a:t>αιματώνουν</a:t>
            </a:r>
            <a:r>
              <a:rPr lang="el-GR" sz="2000" dirty="0"/>
              <a:t> το κατώτερο τμήμα του ορθού, το πρωκτικό σωλήνα και τους μύες του έσω και έξω σφιγκτήρα. </a:t>
            </a:r>
          </a:p>
          <a:p>
            <a:r>
              <a:rPr lang="el-GR" sz="2000" dirty="0"/>
              <a:t>Η μέση </a:t>
            </a:r>
            <a:r>
              <a:rPr lang="el-GR" sz="2000" dirty="0" err="1"/>
              <a:t>αιμορροϊδική</a:t>
            </a:r>
            <a:r>
              <a:rPr lang="el-GR" sz="2000" dirty="0"/>
              <a:t> αρτηρία και η κάτω </a:t>
            </a:r>
            <a:r>
              <a:rPr lang="el-GR" sz="2000" dirty="0" err="1"/>
              <a:t>αιμορροϊδική</a:t>
            </a:r>
            <a:r>
              <a:rPr lang="el-GR" sz="2000" dirty="0"/>
              <a:t> αρτηρία, είναι κλάδοι της έσω λαγονίου.</a:t>
            </a:r>
          </a:p>
          <a:p>
            <a:endParaRPr lang="en-US" sz="1800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DA9333EC-CC97-41D9-8EBE-6CE33004BC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900" y="2132856"/>
            <a:ext cx="42672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381000" y="2590800"/>
            <a:ext cx="32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Φλεβική απορροή</a:t>
            </a:r>
          </a:p>
          <a:p>
            <a:pPr lvl="1"/>
            <a:r>
              <a:rPr lang="el-GR" dirty="0" err="1"/>
              <a:t>Ανώ</a:t>
            </a:r>
            <a:r>
              <a:rPr lang="el-GR" dirty="0"/>
              <a:t> και κάτω </a:t>
            </a:r>
            <a:r>
              <a:rPr lang="el-GR" dirty="0" err="1"/>
              <a:t>μεσεντέριος</a:t>
            </a:r>
            <a:r>
              <a:rPr lang="el-GR" dirty="0"/>
              <a:t> φλέβα</a:t>
            </a:r>
          </a:p>
          <a:p>
            <a:pPr lvl="1"/>
            <a:r>
              <a:rPr lang="el-GR" dirty="0"/>
              <a:t>Πυλαία φλέβα</a:t>
            </a:r>
          </a:p>
          <a:p>
            <a:pPr lvl="1"/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726" y="1988840"/>
            <a:ext cx="444224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err="1"/>
              <a:t>Επικολικοί</a:t>
            </a:r>
            <a:endParaRPr lang="el-GR" dirty="0"/>
          </a:p>
          <a:p>
            <a:r>
              <a:rPr lang="el-GR" dirty="0" err="1"/>
              <a:t>Παρακολικοί</a:t>
            </a:r>
            <a:endParaRPr lang="el-GR" dirty="0"/>
          </a:p>
          <a:p>
            <a:r>
              <a:rPr lang="el-GR" dirty="0"/>
              <a:t>Ενδιάμεσοι</a:t>
            </a:r>
          </a:p>
          <a:p>
            <a:r>
              <a:rPr lang="el-GR" dirty="0"/>
              <a:t>Κύριοι</a:t>
            </a:r>
            <a:endParaRPr lang="en-US" dirty="0"/>
          </a:p>
        </p:txBody>
      </p:sp>
      <p:pic>
        <p:nvPicPr>
          <p:cNvPr id="7" name="Picture 2" descr="Lymph node_abdome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687" t="51111" r="22800"/>
          <a:stretch>
            <a:fillRect/>
          </a:stretch>
        </p:blipFill>
        <p:spPr bwMode="auto">
          <a:xfrm>
            <a:off x="3635896" y="1628800"/>
            <a:ext cx="5050904" cy="483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</a:t>
            </a:r>
            <a:r>
              <a:rPr lang="el-GR" dirty="0"/>
              <a:t>ΟΡΘΟ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573016"/>
            <a:ext cx="5627891" cy="295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51720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344816" cy="551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r>
              <a:rPr lang="el-GR" dirty="0"/>
              <a:t>Διάγνωση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83229" y="1124744"/>
            <a:ext cx="8229600" cy="4975192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Ακτινογραφίες κοιλίας (ελεύθερος αέρας, επίπεδα, απόφραξη)</a:t>
            </a:r>
          </a:p>
          <a:p>
            <a:r>
              <a:rPr lang="el-GR" dirty="0"/>
              <a:t>Βαριούχος υποκλυσμός</a:t>
            </a:r>
            <a:endParaRPr lang="en-US" dirty="0"/>
          </a:p>
          <a:p>
            <a:r>
              <a:rPr lang="el-GR" dirty="0" err="1"/>
              <a:t>Σιγμοειδοσκόπηση</a:t>
            </a:r>
            <a:r>
              <a:rPr lang="el-GR" dirty="0"/>
              <a:t>-</a:t>
            </a:r>
            <a:r>
              <a:rPr lang="el-GR" dirty="0" err="1"/>
              <a:t>Κολονοσκόπηση</a:t>
            </a:r>
            <a:endParaRPr lang="el-GR" dirty="0"/>
          </a:p>
          <a:p>
            <a:r>
              <a:rPr lang="en-US" dirty="0"/>
              <a:t>CT </a:t>
            </a:r>
            <a:r>
              <a:rPr lang="en-US" dirty="0" err="1"/>
              <a:t>colonography</a:t>
            </a:r>
            <a:endParaRPr lang="en-US" dirty="0"/>
          </a:p>
          <a:p>
            <a:r>
              <a:rPr lang="en-US" dirty="0"/>
              <a:t>CT </a:t>
            </a:r>
            <a:r>
              <a:rPr lang="el-GR" dirty="0"/>
              <a:t>κοιλίας-πυέλου</a:t>
            </a:r>
            <a:endParaRPr lang="en-US" dirty="0"/>
          </a:p>
          <a:p>
            <a:r>
              <a:rPr lang="en-US" dirty="0"/>
              <a:t>MRI </a:t>
            </a:r>
            <a:r>
              <a:rPr lang="el-GR" dirty="0"/>
              <a:t>ορθού</a:t>
            </a:r>
          </a:p>
          <a:p>
            <a:r>
              <a:rPr lang="el-GR" dirty="0" err="1"/>
              <a:t>Πρωκτοσκόπηση</a:t>
            </a:r>
            <a:endParaRPr lang="el-GR" dirty="0"/>
          </a:p>
          <a:p>
            <a:r>
              <a:rPr lang="el-GR" dirty="0" err="1"/>
              <a:t>Ενδοορθικό</a:t>
            </a:r>
            <a:r>
              <a:rPr lang="el-GR" dirty="0"/>
              <a:t> υπέρηχο</a:t>
            </a:r>
          </a:p>
          <a:p>
            <a:r>
              <a:rPr lang="en-US" dirty="0"/>
              <a:t>FOBT/FIT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332656"/>
            <a:ext cx="8604448" cy="6122119"/>
          </a:xfrm>
        </p:spPr>
        <p:txBody>
          <a:bodyPr>
            <a:normAutofit/>
          </a:bodyPr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r>
              <a:rPr lang="el-GR" dirty="0"/>
              <a:t>Διαγνωστική προσέγγιση παθήσεων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r>
              <a:rPr lang="el-GR" dirty="0"/>
              <a:t>Καλοήθεις παθήσεις</a:t>
            </a:r>
          </a:p>
          <a:p>
            <a:pPr lvl="1"/>
            <a:r>
              <a:rPr lang="el-GR" b="1" dirty="0" err="1"/>
              <a:t>Εκκολπωματική</a:t>
            </a:r>
            <a:r>
              <a:rPr lang="el-GR" b="1" dirty="0"/>
              <a:t> Νόσος</a:t>
            </a:r>
          </a:p>
          <a:p>
            <a:pPr lvl="1"/>
            <a:r>
              <a:rPr lang="el-GR" b="1" dirty="0"/>
              <a:t>Φλεγμονώδεις παθήσεις εντέρου</a:t>
            </a:r>
          </a:p>
          <a:p>
            <a:pPr lvl="1"/>
            <a:r>
              <a:rPr lang="el-GR" dirty="0"/>
              <a:t>Ισχαιμική κολίτιδα</a:t>
            </a:r>
          </a:p>
          <a:p>
            <a:pPr lvl="1"/>
            <a:r>
              <a:rPr lang="el-GR" dirty="0" err="1"/>
              <a:t>Ψευδομεμβρανώδης</a:t>
            </a:r>
            <a:r>
              <a:rPr lang="el-GR" dirty="0"/>
              <a:t> κολίτιδα</a:t>
            </a:r>
          </a:p>
          <a:p>
            <a:pPr lvl="1"/>
            <a:r>
              <a:rPr lang="el-GR" dirty="0" err="1"/>
              <a:t>Ψευδοαπόφραξη</a:t>
            </a:r>
            <a:r>
              <a:rPr lang="el-GR" dirty="0"/>
              <a:t>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pPr lvl="1"/>
            <a:r>
              <a:rPr lang="el-GR" dirty="0"/>
              <a:t>Συστροφή</a:t>
            </a:r>
          </a:p>
          <a:p>
            <a:r>
              <a:rPr lang="el-GR" dirty="0"/>
              <a:t>Πολύποδες παχέος εντέρου</a:t>
            </a:r>
          </a:p>
          <a:p>
            <a:r>
              <a:rPr lang="el-GR" dirty="0"/>
              <a:t>Καρκίνος παχέος </a:t>
            </a:r>
            <a:r>
              <a:rPr lang="el-GR" dirty="0" err="1"/>
              <a:t>εντερου</a:t>
            </a: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My surgical round presentations\Imaging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705742" cy="44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journalmc.org/index.php/JMC/article/viewFile/961/513/66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2366"/>
            <a:ext cx="6624736" cy="27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6385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941168"/>
            <a:ext cx="61341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П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4286990" cy="29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Figure F1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67124"/>
            <a:ext cx="4200525" cy="319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Εκκόλπωμα</a:t>
            </a:r>
            <a:r>
              <a:rPr lang="en-US" dirty="0"/>
              <a:t>: </a:t>
            </a:r>
            <a:r>
              <a:rPr lang="el-GR" dirty="0"/>
              <a:t>Μη φυσιολογικός σάκος, δια του τοιχώματος ενός κοίλου οργάνου</a:t>
            </a:r>
          </a:p>
          <a:p>
            <a:pPr lvl="1"/>
            <a:r>
              <a:rPr lang="el-GR" dirty="0"/>
              <a:t>Αληθή και ψευδή</a:t>
            </a:r>
          </a:p>
          <a:p>
            <a:r>
              <a:rPr lang="el-GR" dirty="0" err="1"/>
              <a:t>Εκκολπωματική</a:t>
            </a:r>
            <a:r>
              <a:rPr lang="el-GR" dirty="0"/>
              <a:t> νόσος ύπαρξη πολλαπλών </a:t>
            </a:r>
            <a:r>
              <a:rPr lang="el-GR" dirty="0" err="1"/>
              <a:t>εκκολπωμάτων</a:t>
            </a:r>
            <a:r>
              <a:rPr lang="el-GR" dirty="0"/>
              <a:t> στο παχύ και κυρίως στο σιγμοειδές (90%)</a:t>
            </a:r>
            <a:endParaRPr lang="en-US" dirty="0"/>
          </a:p>
          <a:p>
            <a:endParaRPr lang="el-GR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Επιδημιολογία</a:t>
            </a:r>
          </a:p>
          <a:p>
            <a:pPr lvl="1"/>
            <a:r>
              <a:rPr lang="el-GR" dirty="0"/>
              <a:t>Νόσος Δυτικού Κόσμου</a:t>
            </a:r>
          </a:p>
          <a:p>
            <a:pPr lvl="1"/>
            <a:r>
              <a:rPr lang="el-GR" dirty="0"/>
              <a:t>Επίπτωση 12-49%</a:t>
            </a:r>
          </a:p>
          <a:p>
            <a:pPr lvl="1"/>
            <a:r>
              <a:rPr lang="el-GR" dirty="0"/>
              <a:t>Αυξάνεται με την ηλικία</a:t>
            </a:r>
          </a:p>
          <a:p>
            <a:pPr lvl="2"/>
            <a:r>
              <a:rPr lang="el-GR" dirty="0"/>
              <a:t>Ηλικία</a:t>
            </a:r>
            <a:r>
              <a:rPr lang="en-US" dirty="0"/>
              <a:t> 40</a:t>
            </a:r>
            <a:r>
              <a:rPr lang="el-GR" dirty="0"/>
              <a:t> </a:t>
            </a:r>
            <a:r>
              <a:rPr lang="en-US" dirty="0"/>
              <a:t>		&lt;5%</a:t>
            </a:r>
            <a:endParaRPr lang="el-GR" dirty="0"/>
          </a:p>
          <a:p>
            <a:pPr lvl="2"/>
            <a:r>
              <a:rPr lang="el-GR" dirty="0"/>
              <a:t>Ηλικία</a:t>
            </a:r>
            <a:r>
              <a:rPr lang="en-US" dirty="0"/>
              <a:t> 60		30%</a:t>
            </a:r>
            <a:endParaRPr lang="el-GR" dirty="0"/>
          </a:p>
          <a:p>
            <a:pPr lvl="2"/>
            <a:r>
              <a:rPr lang="el-GR" dirty="0"/>
              <a:t>Ηλικία </a:t>
            </a:r>
            <a:r>
              <a:rPr lang="en-US" dirty="0"/>
              <a:t>85		65%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Προδιαθεσικοί</a:t>
            </a:r>
            <a:r>
              <a:rPr lang="el-GR" dirty="0"/>
              <a:t> παράγοντες</a:t>
            </a:r>
          </a:p>
          <a:p>
            <a:pPr lvl="1"/>
            <a:r>
              <a:rPr lang="el-GR" dirty="0"/>
              <a:t>Μειωμένη λήψη Φυτικών ινών</a:t>
            </a:r>
          </a:p>
          <a:p>
            <a:pPr lvl="1"/>
            <a:r>
              <a:rPr lang="el-GR" dirty="0"/>
              <a:t>Παχυσαρκία</a:t>
            </a:r>
          </a:p>
          <a:p>
            <a:pPr lvl="1"/>
            <a:r>
              <a:rPr lang="el-GR" dirty="0"/>
              <a:t>Έλλειψη σωματικής άσκησης</a:t>
            </a:r>
          </a:p>
          <a:p>
            <a:pPr lvl="1"/>
            <a:r>
              <a:rPr lang="el-GR" dirty="0"/>
              <a:t>Ηλικία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err="1"/>
              <a:t>Ευένδοτα</a:t>
            </a:r>
            <a:r>
              <a:rPr lang="el-GR" dirty="0"/>
              <a:t> σημεία εισόδου </a:t>
            </a:r>
            <a:r>
              <a:rPr lang="el-GR" dirty="0" err="1"/>
              <a:t>αρτηριολίων</a:t>
            </a:r>
            <a:r>
              <a:rPr lang="el-GR" dirty="0"/>
              <a:t> στο τοίχωμα</a:t>
            </a:r>
          </a:p>
          <a:p>
            <a:r>
              <a:rPr lang="el-GR" dirty="0"/>
              <a:t>Αυξημένη </a:t>
            </a:r>
            <a:r>
              <a:rPr lang="el-GR" dirty="0" err="1"/>
              <a:t>ενδοαυλική</a:t>
            </a:r>
            <a:r>
              <a:rPr lang="el-GR" dirty="0"/>
              <a:t> πίεση</a:t>
            </a:r>
          </a:p>
          <a:p>
            <a:r>
              <a:rPr lang="el-GR" dirty="0"/>
              <a:t>Μειωμένη ελαστικότητα με την αύξηση της ηλικίας</a:t>
            </a:r>
          </a:p>
          <a:p>
            <a:r>
              <a:rPr lang="el-GR" dirty="0"/>
              <a:t>Μικρή διάμετρος σιγμοειδούς</a:t>
            </a:r>
            <a:endParaRPr lang="en-US" dirty="0"/>
          </a:p>
        </p:txBody>
      </p:sp>
      <p:pic>
        <p:nvPicPr>
          <p:cNvPr id="6" name="Picture 3" descr="auto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340768"/>
            <a:ext cx="4488609" cy="300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12976"/>
            <a:ext cx="33123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pic>
        <p:nvPicPr>
          <p:cNvPr id="5" name="Content Placeholder 4" descr="natu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52360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72000"/>
          </a:xfrm>
        </p:spPr>
        <p:txBody>
          <a:bodyPr/>
          <a:lstStyle/>
          <a:p>
            <a:r>
              <a:rPr lang="el-GR" dirty="0"/>
              <a:t>Αιμορραγία</a:t>
            </a:r>
          </a:p>
          <a:p>
            <a:pPr lvl="1"/>
            <a:r>
              <a:rPr lang="el-GR" dirty="0"/>
              <a:t>Συχνότερο αίτιο </a:t>
            </a:r>
            <a:r>
              <a:rPr lang="el-GR" dirty="0" err="1"/>
              <a:t>αιματοχεσίας</a:t>
            </a:r>
            <a:r>
              <a:rPr lang="el-GR" dirty="0"/>
              <a:t> άνω τον 60 ετών</a:t>
            </a:r>
          </a:p>
          <a:p>
            <a:pPr lvl="1"/>
            <a:r>
              <a:rPr lang="el-GR" dirty="0"/>
              <a:t>Συνήθως </a:t>
            </a:r>
            <a:r>
              <a:rPr lang="el-GR" dirty="0" err="1"/>
              <a:t>αυτοπεριοριζόμενη</a:t>
            </a:r>
            <a:endParaRPr lang="el-GR" dirty="0"/>
          </a:p>
          <a:p>
            <a:pPr lvl="1"/>
            <a:r>
              <a:rPr lang="el-GR" dirty="0"/>
              <a:t>25% υποτροπή</a:t>
            </a:r>
          </a:p>
          <a:p>
            <a:pPr lvl="1"/>
            <a:r>
              <a:rPr lang="el-GR" dirty="0" err="1"/>
              <a:t>Κολονοσκόπηση</a:t>
            </a:r>
            <a:r>
              <a:rPr lang="el-GR" dirty="0"/>
              <a:t>- αγγειογραφία</a:t>
            </a:r>
          </a:p>
          <a:p>
            <a:pPr lvl="1"/>
            <a:r>
              <a:rPr lang="el-GR" dirty="0"/>
              <a:t>Συντηρητικά</a:t>
            </a:r>
          </a:p>
          <a:p>
            <a:pPr lvl="1"/>
            <a:r>
              <a:rPr lang="el-GR" dirty="0" err="1"/>
              <a:t>Υφολική</a:t>
            </a:r>
            <a:r>
              <a:rPr lang="el-GR" dirty="0"/>
              <a:t> </a:t>
            </a:r>
            <a:r>
              <a:rPr lang="el-GR" dirty="0" err="1"/>
              <a:t>κολεκτομή</a:t>
            </a:r>
            <a:r>
              <a:rPr lang="el-GR" dirty="0"/>
              <a:t> ή </a:t>
            </a:r>
            <a:r>
              <a:rPr lang="el-GR" dirty="0" err="1"/>
              <a:t>σιγμοειδεκτομή</a:t>
            </a:r>
            <a:r>
              <a:rPr lang="el-GR" dirty="0"/>
              <a:t> επί μη ανταπόκρισης</a:t>
            </a:r>
            <a:endParaRPr lang="en-US" dirty="0"/>
          </a:p>
        </p:txBody>
      </p:sp>
      <p:pic>
        <p:nvPicPr>
          <p:cNvPr id="4" name="Picture 5" descr="bleeding"/>
          <p:cNvPicPr>
            <a:picLocks noChangeAspect="1" noChangeArrowheads="1"/>
          </p:cNvPicPr>
          <p:nvPr/>
        </p:nvPicPr>
        <p:blipFill>
          <a:blip r:embed="rId2" cstate="print"/>
          <a:srcRect r="854" b="32468"/>
          <a:stretch>
            <a:fillRect/>
          </a:stretch>
        </p:blipFill>
        <p:spPr bwMode="auto">
          <a:xfrm>
            <a:off x="5148064" y="5085184"/>
            <a:ext cx="3635745" cy="162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68760"/>
            <a:ext cx="8229600" cy="4572000"/>
          </a:xfrm>
        </p:spPr>
        <p:txBody>
          <a:bodyPr>
            <a:normAutofit/>
          </a:bodyPr>
          <a:lstStyle/>
          <a:p>
            <a:r>
              <a:rPr lang="el-GR" dirty="0"/>
              <a:t>Φλεγμονή ή διάτρηση </a:t>
            </a:r>
            <a:r>
              <a:rPr lang="el-GR" dirty="0" err="1"/>
              <a:t>εκκολπώματος</a:t>
            </a:r>
            <a:endParaRPr lang="el-GR" dirty="0"/>
          </a:p>
          <a:p>
            <a:r>
              <a:rPr lang="el-GR" dirty="0"/>
              <a:t>Κλινική εικόνα</a:t>
            </a:r>
          </a:p>
          <a:p>
            <a:pPr lvl="1"/>
            <a:r>
              <a:rPr lang="el-GR" dirty="0"/>
              <a:t>Κοιλιακό άλγος (αριστερό κάτω τεταρτημόριο, αντανάκλαση </a:t>
            </a:r>
            <a:r>
              <a:rPr lang="el-GR" dirty="0" err="1"/>
              <a:t>υπερηβική</a:t>
            </a:r>
            <a:r>
              <a:rPr lang="el-GR" dirty="0"/>
              <a:t> ή αρ βουβωνική χώρα)</a:t>
            </a:r>
          </a:p>
          <a:p>
            <a:pPr lvl="1"/>
            <a:r>
              <a:rPr lang="el-GR" dirty="0"/>
              <a:t>Ανορεξία</a:t>
            </a:r>
          </a:p>
          <a:p>
            <a:pPr lvl="1"/>
            <a:r>
              <a:rPr lang="el-GR" dirty="0"/>
              <a:t>Αλλαγή συνηθειών εντέρου</a:t>
            </a:r>
          </a:p>
          <a:p>
            <a:pPr lvl="1"/>
            <a:r>
              <a:rPr lang="el-GR" dirty="0"/>
              <a:t>Πυρετός (ρίγος)</a:t>
            </a:r>
          </a:p>
          <a:p>
            <a:pPr lvl="1"/>
            <a:r>
              <a:rPr lang="el-GR" dirty="0"/>
              <a:t>Σπάνια αιμορραγία από το ορθό</a:t>
            </a:r>
            <a:endParaRPr lang="en-US" dirty="0"/>
          </a:p>
        </p:txBody>
      </p:sp>
      <p:pic>
        <p:nvPicPr>
          <p:cNvPr id="5" name="Picture 4" descr="divert3"/>
          <p:cNvPicPr>
            <a:picLocks noChangeAspect="1" noChangeArrowheads="1"/>
          </p:cNvPicPr>
          <p:nvPr/>
        </p:nvPicPr>
        <p:blipFill>
          <a:blip r:embed="rId3" cstate="print"/>
          <a:srcRect r="2856" b="53609"/>
          <a:stretch>
            <a:fillRect/>
          </a:stretch>
        </p:blipFill>
        <p:spPr bwMode="auto">
          <a:xfrm>
            <a:off x="6300192" y="4935365"/>
            <a:ext cx="2736304" cy="181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150 εκ</a:t>
            </a:r>
          </a:p>
          <a:p>
            <a:r>
              <a:rPr lang="el-GR" dirty="0"/>
              <a:t>7.5 – 2.5 εκ</a:t>
            </a:r>
          </a:p>
          <a:p>
            <a:r>
              <a:rPr lang="el-GR" dirty="0"/>
              <a:t>Τυφλό, ανιόν, εγκάρσιο, κατιόν, σιγμοειδές, ορθό, πρωκτικός σωλήνας</a:t>
            </a:r>
          </a:p>
          <a:p>
            <a:r>
              <a:rPr lang="el-GR" dirty="0"/>
              <a:t>Χαρακτηριστικά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pPr lvl="1"/>
            <a:r>
              <a:rPr lang="el-GR" b="1" dirty="0" err="1"/>
              <a:t>Κολικές</a:t>
            </a:r>
            <a:r>
              <a:rPr lang="el-GR" b="1" dirty="0"/>
              <a:t> ταινίες </a:t>
            </a:r>
            <a:r>
              <a:rPr lang="el-GR" dirty="0"/>
              <a:t>(πάχυνση της έξω </a:t>
            </a:r>
            <a:r>
              <a:rPr lang="el-GR" dirty="0" err="1"/>
              <a:t>μυικής</a:t>
            </a:r>
            <a:r>
              <a:rPr lang="el-GR" dirty="0"/>
              <a:t> στοιβάδας)</a:t>
            </a:r>
            <a:r>
              <a:rPr lang="en-US" dirty="0"/>
              <a:t> </a:t>
            </a:r>
            <a:endParaRPr lang="el-GR" dirty="0"/>
          </a:p>
          <a:p>
            <a:pPr lvl="2"/>
            <a:r>
              <a:rPr lang="el-GR" dirty="0"/>
              <a:t>ελεύθερη, </a:t>
            </a:r>
            <a:r>
              <a:rPr lang="el-GR" dirty="0" err="1"/>
              <a:t>αντιμεσεντερική</a:t>
            </a:r>
            <a:r>
              <a:rPr lang="el-GR" dirty="0"/>
              <a:t>, </a:t>
            </a:r>
            <a:r>
              <a:rPr lang="el-GR" dirty="0" err="1"/>
              <a:t>επιπλοϊκή</a:t>
            </a:r>
            <a:endParaRPr lang="en-US" dirty="0"/>
          </a:p>
          <a:p>
            <a:pPr lvl="1"/>
            <a:r>
              <a:rPr lang="el-GR" b="1" dirty="0" err="1"/>
              <a:t>Κολικές</a:t>
            </a:r>
            <a:r>
              <a:rPr lang="el-GR" b="1" dirty="0"/>
              <a:t> κυψέλες </a:t>
            </a:r>
            <a:r>
              <a:rPr lang="el-GR" dirty="0"/>
              <a:t> (</a:t>
            </a:r>
            <a:r>
              <a:rPr lang="el-GR" dirty="0" err="1"/>
              <a:t>σακκοειδείς</a:t>
            </a:r>
            <a:r>
              <a:rPr lang="el-GR" dirty="0"/>
              <a:t> </a:t>
            </a:r>
            <a:r>
              <a:rPr lang="el-GR" dirty="0" err="1"/>
              <a:t>προσεκβολές</a:t>
            </a:r>
            <a:r>
              <a:rPr lang="el-GR" dirty="0"/>
              <a:t> του εντερικού τοιχώματος, μηνοειδείς πτυχές)</a:t>
            </a:r>
            <a:endParaRPr lang="en-US" dirty="0"/>
          </a:p>
          <a:p>
            <a:pPr lvl="1"/>
            <a:r>
              <a:rPr lang="el-GR" b="1" dirty="0" err="1"/>
              <a:t>Επιπλοϊκές</a:t>
            </a:r>
            <a:r>
              <a:rPr lang="el-GR" b="1" dirty="0"/>
              <a:t> αποφύσεις </a:t>
            </a:r>
            <a:r>
              <a:rPr lang="el-GR" dirty="0"/>
              <a:t>(αποφύσεις λίπους </a:t>
            </a:r>
            <a:r>
              <a:rPr lang="el-GR" dirty="0" err="1"/>
              <a:t>ορογονική</a:t>
            </a:r>
            <a:r>
              <a:rPr lang="el-GR" dirty="0"/>
              <a:t> επιφάνεια)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5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Διάγνωση</a:t>
            </a:r>
            <a:endParaRPr lang="en-US" dirty="0"/>
          </a:p>
          <a:p>
            <a:pPr lvl="1"/>
            <a:r>
              <a:rPr lang="el-GR" dirty="0"/>
              <a:t>Ιστορικό και κλινική εικόνα</a:t>
            </a:r>
          </a:p>
          <a:p>
            <a:pPr lvl="1"/>
            <a:r>
              <a:rPr lang="el-GR" dirty="0"/>
              <a:t>Ευαίσθητη ψηλαφητή μάζα αριστερά (</a:t>
            </a:r>
            <a:r>
              <a:rPr lang="el-GR" dirty="0" err="1"/>
              <a:t>φλέγμονας</a:t>
            </a:r>
            <a:r>
              <a:rPr lang="el-GR" dirty="0"/>
              <a:t> ή απόστημα)</a:t>
            </a:r>
          </a:p>
          <a:p>
            <a:pPr lvl="1"/>
            <a:r>
              <a:rPr lang="el-GR" dirty="0"/>
              <a:t>Ευαισθησία στην δακτυλική εξέταση</a:t>
            </a:r>
          </a:p>
          <a:p>
            <a:pPr lvl="1"/>
            <a:r>
              <a:rPr lang="el-GR" dirty="0"/>
              <a:t>Κοιλιακή </a:t>
            </a:r>
            <a:r>
              <a:rPr lang="el-GR" dirty="0" err="1"/>
              <a:t>Διατάση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Οξεία κοιλία</a:t>
            </a:r>
          </a:p>
          <a:p>
            <a:pPr lvl="1"/>
            <a:r>
              <a:rPr lang="en-US" b="1" dirty="0"/>
              <a:t>CT (</a:t>
            </a:r>
            <a:r>
              <a:rPr lang="el-GR" b="1" dirty="0"/>
              <a:t>εξέταση εκλογής</a:t>
            </a:r>
            <a:r>
              <a:rPr lang="en-US" b="1" dirty="0"/>
              <a:t>)</a:t>
            </a:r>
            <a:endParaRPr lang="el-GR" b="1" dirty="0"/>
          </a:p>
          <a:p>
            <a:pPr lvl="2"/>
            <a:r>
              <a:rPr lang="el-GR" dirty="0"/>
              <a:t>Ύπαρξη </a:t>
            </a:r>
            <a:r>
              <a:rPr lang="el-GR" dirty="0" err="1"/>
              <a:t>εκκολπωμάτων</a:t>
            </a:r>
            <a:endParaRPr lang="el-GR" dirty="0"/>
          </a:p>
          <a:p>
            <a:pPr lvl="2"/>
            <a:r>
              <a:rPr lang="el-GR" dirty="0"/>
              <a:t>Ύπαρξη αποστήματος</a:t>
            </a:r>
          </a:p>
          <a:p>
            <a:pPr lvl="2"/>
            <a:r>
              <a:rPr lang="el-GR" dirty="0"/>
              <a:t>Πάχυνση τοιχώματος</a:t>
            </a:r>
          </a:p>
          <a:p>
            <a:pPr lvl="2"/>
            <a:r>
              <a:rPr lang="el-GR" dirty="0"/>
              <a:t>Φλεγμονή</a:t>
            </a:r>
          </a:p>
          <a:p>
            <a:pPr lvl="2"/>
            <a:r>
              <a:rPr lang="el-GR" dirty="0"/>
              <a:t>Ελεύθερος αέρας ή υγρό ή σκιαγραφικού</a:t>
            </a:r>
          </a:p>
          <a:p>
            <a:pPr lvl="1"/>
            <a:r>
              <a:rPr lang="en-US" dirty="0"/>
              <a:t>MRI/ USS</a:t>
            </a:r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404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Μη </a:t>
            </a:r>
            <a:r>
              <a:rPr lang="el-GR" dirty="0" err="1"/>
              <a:t>επιπλεγμένη</a:t>
            </a:r>
            <a:r>
              <a:rPr lang="el-GR" dirty="0"/>
              <a:t> </a:t>
            </a:r>
            <a:r>
              <a:rPr lang="el-GR" dirty="0" err="1"/>
              <a:t>εκκολπωματίτιδα</a:t>
            </a:r>
            <a:r>
              <a:rPr lang="el-GR" dirty="0"/>
              <a:t> (χωρίς ελεύθερη διάτρηση, συρίγγιο ή απόφραξη)</a:t>
            </a:r>
            <a:r>
              <a:rPr lang="en-US" dirty="0"/>
              <a:t>: </a:t>
            </a:r>
            <a:r>
              <a:rPr lang="el-GR" dirty="0"/>
              <a:t>αντιβίωση </a:t>
            </a:r>
            <a:r>
              <a:rPr lang="en-US" dirty="0"/>
              <a:t>pos </a:t>
            </a:r>
            <a:r>
              <a:rPr lang="el-GR" dirty="0"/>
              <a:t>ή</a:t>
            </a:r>
            <a:r>
              <a:rPr lang="en-US" dirty="0"/>
              <a:t> iv</a:t>
            </a:r>
            <a:r>
              <a:rPr lang="el-GR" dirty="0"/>
              <a:t> (</a:t>
            </a:r>
            <a:r>
              <a:rPr lang="en-US" dirty="0"/>
              <a:t>Gram - / </a:t>
            </a:r>
            <a:r>
              <a:rPr lang="el-GR" dirty="0"/>
              <a:t>αναερόβια)</a:t>
            </a:r>
            <a:r>
              <a:rPr lang="en-US" dirty="0"/>
              <a:t> </a:t>
            </a:r>
            <a:r>
              <a:rPr lang="el-GR" dirty="0"/>
              <a:t>και δίαιτα </a:t>
            </a:r>
            <a:endParaRPr lang="en-US" dirty="0"/>
          </a:p>
          <a:p>
            <a:r>
              <a:rPr lang="el-GR" dirty="0"/>
              <a:t> 90% υποχώρηση συμπτωμάτων</a:t>
            </a:r>
          </a:p>
          <a:p>
            <a:r>
              <a:rPr lang="el-GR" dirty="0" err="1"/>
              <a:t>Κολονοσκόπηση</a:t>
            </a:r>
            <a:r>
              <a:rPr lang="el-GR" dirty="0"/>
              <a:t> </a:t>
            </a:r>
          </a:p>
          <a:p>
            <a:r>
              <a:rPr lang="el-GR" dirty="0"/>
              <a:t>13-23% υποτροπή μετά το πρώτο επεισόδιο</a:t>
            </a:r>
          </a:p>
          <a:p>
            <a:r>
              <a:rPr lang="el-GR" dirty="0"/>
              <a:t>1 στους 2000 ασθενείς/ έτος  επείγουσα επέμβαση </a:t>
            </a:r>
          </a:p>
          <a:p>
            <a:r>
              <a:rPr lang="el-GR" dirty="0" err="1"/>
              <a:t>Ανοσοκατασταλμένοι</a:t>
            </a:r>
            <a:endParaRPr lang="el-GR" dirty="0"/>
          </a:p>
          <a:p>
            <a:endParaRPr lang="en-US" dirty="0"/>
          </a:p>
        </p:txBody>
      </p:sp>
      <p:sp>
        <p:nvSpPr>
          <p:cNvPr id="4" name="3 - Ορθογώνιο"/>
          <p:cNvSpPr/>
          <p:nvPr/>
        </p:nvSpPr>
        <p:spPr>
          <a:xfrm>
            <a:off x="3707904" y="6381328"/>
            <a:ext cx="5742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Diseases of the Colon &amp; Rectum Volume 57: 3 (2014)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60364"/>
            <a:ext cx="7848872" cy="588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72000"/>
          </a:xfrm>
        </p:spPr>
        <p:txBody>
          <a:bodyPr/>
          <a:lstStyle/>
          <a:p>
            <a:r>
              <a:rPr lang="el-GR" dirty="0"/>
              <a:t>Πυελικό απόστημα (15-20%)</a:t>
            </a:r>
            <a:r>
              <a:rPr lang="en-US" dirty="0"/>
              <a:t>: </a:t>
            </a:r>
            <a:r>
              <a:rPr lang="el-GR" dirty="0" err="1"/>
              <a:t>διαδερμική</a:t>
            </a:r>
            <a:r>
              <a:rPr lang="el-GR" dirty="0"/>
              <a:t> παρακέντηση</a:t>
            </a:r>
            <a:r>
              <a:rPr lang="en-US" dirty="0"/>
              <a:t> </a:t>
            </a:r>
            <a:r>
              <a:rPr lang="el-GR" dirty="0"/>
              <a:t> 52-74% βελτίωση</a:t>
            </a:r>
          </a:p>
          <a:p>
            <a:r>
              <a:rPr lang="el-GR" dirty="0"/>
              <a:t>Εκλεκτική </a:t>
            </a:r>
            <a:r>
              <a:rPr lang="el-GR" dirty="0" err="1"/>
              <a:t>σιγμοειδεκτομή</a:t>
            </a:r>
            <a:r>
              <a:rPr lang="el-GR" dirty="0"/>
              <a:t> επί </a:t>
            </a:r>
            <a:r>
              <a:rPr lang="el-GR" dirty="0" err="1"/>
              <a:t>επιπλεγμένης</a:t>
            </a:r>
            <a:r>
              <a:rPr lang="el-GR" dirty="0"/>
              <a:t> </a:t>
            </a:r>
            <a:r>
              <a:rPr lang="el-GR" dirty="0" err="1"/>
              <a:t>εκκολπωματίτιδας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591272" y="61653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Diseases of the Colon &amp; Rectum Volume 57: 3 (2014)</a:t>
            </a:r>
          </a:p>
        </p:txBody>
      </p:sp>
      <p:pic>
        <p:nvPicPr>
          <p:cNvPr id="6" name="Picture 2053" descr="http://www.textbookofsurgery.com/content/0721604099/graphics/fullsize/S04099-048-f018.jpg"/>
          <p:cNvPicPr>
            <a:picLocks noChangeAspect="1" noChangeArrowheads="1"/>
          </p:cNvPicPr>
          <p:nvPr/>
        </p:nvPicPr>
        <p:blipFill>
          <a:blip r:embed="rId2" r:link="rId3" cstate="print"/>
          <a:srcRect b="5325"/>
          <a:stretch>
            <a:fillRect/>
          </a:stretch>
        </p:blipFill>
        <p:spPr bwMode="auto">
          <a:xfrm>
            <a:off x="5436096" y="3212976"/>
            <a:ext cx="3340215" cy="282093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9512" y="3573016"/>
            <a:ext cx="5563284" cy="221399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72000"/>
          </a:xfrm>
        </p:spPr>
        <p:txBody>
          <a:bodyPr/>
          <a:lstStyle/>
          <a:p>
            <a:r>
              <a:rPr lang="el-GR" dirty="0"/>
              <a:t>Επείγουσα </a:t>
            </a:r>
            <a:r>
              <a:rPr lang="el-GR" dirty="0" err="1"/>
              <a:t>σιγμοειδεκτομή</a:t>
            </a:r>
            <a:r>
              <a:rPr lang="el-GR" dirty="0"/>
              <a:t> σε περιτονίτιδα ή μη ανταπόκρισης στην συντηρητική θεραπεία</a:t>
            </a:r>
            <a:endParaRPr lang="en-US" dirty="0"/>
          </a:p>
          <a:p>
            <a:endParaRPr lang="en-US" dirty="0"/>
          </a:p>
        </p:txBody>
      </p:sp>
      <p:sp>
        <p:nvSpPr>
          <p:cNvPr id="4" name="3 - Ορθογώνιο"/>
          <p:cNvSpPr/>
          <p:nvPr/>
        </p:nvSpPr>
        <p:spPr>
          <a:xfrm>
            <a:off x="3113584" y="6237312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Diseases of the Colon &amp; Rectum Volume 57: 3 (2014)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4522085" cy="313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Συρίγγιο 5%</a:t>
            </a:r>
          </a:p>
          <a:p>
            <a:r>
              <a:rPr lang="el-GR" dirty="0"/>
              <a:t>Συνήθως με ουροδόχο κύστη, κόλπου</a:t>
            </a:r>
          </a:p>
          <a:p>
            <a:r>
              <a:rPr lang="el-GR" dirty="0" err="1"/>
              <a:t>Ορθοκυστικό</a:t>
            </a:r>
            <a:r>
              <a:rPr lang="el-GR" dirty="0"/>
              <a:t> συρίγγιο</a:t>
            </a:r>
          </a:p>
          <a:p>
            <a:pPr lvl="1"/>
            <a:r>
              <a:rPr lang="el-GR" dirty="0" err="1"/>
              <a:t>Πνευματουρία</a:t>
            </a:r>
            <a:endParaRPr lang="el-GR" dirty="0"/>
          </a:p>
          <a:p>
            <a:pPr lvl="1"/>
            <a:r>
              <a:rPr lang="el-GR" dirty="0"/>
              <a:t>Πρόσμιξη κοπρανώδους περιεχομένου με ούρα</a:t>
            </a:r>
          </a:p>
          <a:p>
            <a:pPr lvl="1"/>
            <a:r>
              <a:rPr lang="el-GR" dirty="0"/>
              <a:t>Συχνές Ουρολοιμώξεις</a:t>
            </a:r>
          </a:p>
          <a:p>
            <a:pPr lvl="1"/>
            <a:endParaRPr lang="el-GR" dirty="0"/>
          </a:p>
          <a:p>
            <a:pPr lvl="1"/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Εκκολπωματίτιδα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Ορθοκυστικό</a:t>
            </a:r>
            <a:r>
              <a:rPr lang="el-GR" dirty="0"/>
              <a:t> συρίγγιο</a:t>
            </a:r>
          </a:p>
          <a:p>
            <a:pPr lvl="1"/>
            <a:r>
              <a:rPr lang="el-GR" dirty="0"/>
              <a:t>Μαγνητική τομογραφία</a:t>
            </a:r>
          </a:p>
          <a:p>
            <a:pPr lvl="1"/>
            <a:r>
              <a:rPr lang="el-GR" dirty="0"/>
              <a:t>Αξονική τομογραφία</a:t>
            </a:r>
          </a:p>
          <a:p>
            <a:pPr lvl="1"/>
            <a:r>
              <a:rPr lang="el-GR" dirty="0" err="1"/>
              <a:t>Κολόνοσκόπηση</a:t>
            </a:r>
            <a:endParaRPr lang="el-GR" dirty="0"/>
          </a:p>
          <a:p>
            <a:pPr lvl="1"/>
            <a:r>
              <a:rPr lang="el-GR" dirty="0"/>
              <a:t>Κυστεοσκόπηση</a:t>
            </a:r>
          </a:p>
          <a:p>
            <a:pPr lvl="1"/>
            <a:r>
              <a:rPr lang="el-GR" dirty="0"/>
              <a:t>Βαριούχος υποκλυσμός</a:t>
            </a:r>
            <a:endParaRPr lang="en-US" dirty="0"/>
          </a:p>
          <a:p>
            <a:r>
              <a:rPr lang="el-GR" dirty="0" err="1"/>
              <a:t>Σιγμοειδεκτομή</a:t>
            </a:r>
            <a:r>
              <a:rPr lang="el-GR" dirty="0"/>
              <a:t> και συρραφή ουροδόχου κύστεως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ΙΔΙΟΠΑΘΕΙΣ ΦΛΕΓΜΟΝΩΔΕΙΣ ΝΟΣΟΙ ΕΝΤΕΡΟΥ 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Ελκώδης κολίτιδα</a:t>
            </a:r>
            <a:r>
              <a:rPr lang="en-US" dirty="0"/>
              <a:t>: </a:t>
            </a:r>
            <a:r>
              <a:rPr lang="el-GR" dirty="0"/>
              <a:t>μη ειδική φλεγμονή αγνώστου αιτιολογίας που προσβάλει  τον βλεννογόνο του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r>
              <a:rPr lang="el-GR" b="1" dirty="0"/>
              <a:t>Νόσος </a:t>
            </a:r>
            <a:r>
              <a:rPr lang="en-US" b="1" dirty="0" err="1"/>
              <a:t>Crohn</a:t>
            </a:r>
            <a:r>
              <a:rPr lang="en-US" b="1" dirty="0"/>
              <a:t> </a:t>
            </a:r>
            <a:r>
              <a:rPr lang="en-US" dirty="0"/>
              <a:t>: </a:t>
            </a:r>
            <a:r>
              <a:rPr lang="el-GR" dirty="0"/>
              <a:t>μη ειδική φλεγμονή αγνώστου αιτιολογίας που μπορεί να προσβάλει οποιοδήποτε τμήμα του ΓΕΣ </a:t>
            </a:r>
            <a:endParaRPr lang="en-US" dirty="0"/>
          </a:p>
          <a:p>
            <a:r>
              <a:rPr lang="el-GR" b="1" dirty="0"/>
              <a:t>Ενδιάμεση κολίτιδα</a:t>
            </a:r>
            <a:r>
              <a:rPr lang="en-US" b="1" dirty="0"/>
              <a:t> </a:t>
            </a:r>
            <a:r>
              <a:rPr lang="en-US" dirty="0"/>
              <a:t>:</a:t>
            </a:r>
            <a:r>
              <a:rPr lang="el-GR" dirty="0"/>
              <a:t> 15% των ΙΦΝΕ δεν μπορούν να </a:t>
            </a:r>
            <a:r>
              <a:rPr lang="el-GR" dirty="0" err="1"/>
              <a:t>διαφοροδιαγνωστούν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Χρόνια φλεγμονή που προκαλεί συνεχόμενες βλάβες στον βλεννογόνο του </a:t>
            </a:r>
            <a:r>
              <a:rPr lang="el-GR" dirty="0" err="1"/>
              <a:t>παχέος</a:t>
            </a:r>
            <a:r>
              <a:rPr lang="el-GR" dirty="0"/>
              <a:t> εντέρου, προσβάλλοντας το ορθό, επεκτεινόμενη κεντρικά σε άλλη έκταση.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ΕΠΙΔΗΜΙΟΛΟΓΙΑ</a:t>
            </a:r>
            <a:endParaRPr lang="en-US" dirty="0"/>
          </a:p>
          <a:p>
            <a:pPr lvl="1"/>
            <a:r>
              <a:rPr lang="el-GR" dirty="0"/>
              <a:t>Διαφορετικός </a:t>
            </a:r>
            <a:r>
              <a:rPr lang="el-GR" dirty="0" err="1"/>
              <a:t>επιπολασμός</a:t>
            </a:r>
            <a:r>
              <a:rPr lang="el-GR" dirty="0"/>
              <a:t> ανά χώρα/ περιοχή</a:t>
            </a:r>
            <a:endParaRPr lang="en-US" dirty="0"/>
          </a:p>
          <a:p>
            <a:pPr lvl="1"/>
            <a:r>
              <a:rPr lang="el-GR" dirty="0" err="1"/>
              <a:t>Επιπολασμός</a:t>
            </a:r>
            <a:r>
              <a:rPr lang="en-US" dirty="0"/>
              <a:t>: 100-250/100000 </a:t>
            </a:r>
            <a:r>
              <a:rPr lang="el-GR" dirty="0"/>
              <a:t>Βόρεια Ευρώπη</a:t>
            </a:r>
          </a:p>
          <a:p>
            <a:pPr lvl="5">
              <a:buNone/>
            </a:pPr>
            <a:r>
              <a:rPr lang="el-GR" dirty="0"/>
              <a:t>    </a:t>
            </a:r>
            <a:r>
              <a:rPr lang="el-GR" sz="2800" dirty="0"/>
              <a:t>20/100000 Κεντρική-Νότια Ευρώπη-Άπω Ανατολή</a:t>
            </a:r>
            <a:endParaRPr lang="en-US" sz="2800" dirty="0"/>
          </a:p>
          <a:p>
            <a:pPr lvl="1"/>
            <a:r>
              <a:rPr lang="el-GR" dirty="0"/>
              <a:t>Επίπτωση</a:t>
            </a:r>
            <a:r>
              <a:rPr lang="en-US" dirty="0"/>
              <a:t> 0.9-24 </a:t>
            </a:r>
            <a:r>
              <a:rPr lang="el-GR" dirty="0"/>
              <a:t>νέες περιπτώσεις</a:t>
            </a:r>
            <a:r>
              <a:rPr lang="en-US" dirty="0"/>
              <a:t>/ 100000/</a:t>
            </a:r>
            <a:r>
              <a:rPr lang="el-GR" dirty="0"/>
              <a:t>έτος</a:t>
            </a:r>
            <a:r>
              <a:rPr lang="en-US" dirty="0"/>
              <a:t> </a:t>
            </a:r>
            <a:r>
              <a:rPr lang="el-GR" dirty="0"/>
              <a:t>Ευρώπη</a:t>
            </a:r>
          </a:p>
          <a:p>
            <a:pPr lvl="1"/>
            <a:r>
              <a:rPr lang="el-GR" dirty="0"/>
              <a:t>Βόρεια Ευρώπη› Νότια-Κεντρική Ευρώπη</a:t>
            </a:r>
          </a:p>
          <a:p>
            <a:pPr lvl="1"/>
            <a:r>
              <a:rPr lang="el-GR" dirty="0"/>
              <a:t>Ψηλότερη συχνότητα Σκανδιναβικές χώρες και Ηνωμένο Βασίλειο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46847"/>
            <a:ext cx="7056783" cy="533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ΕΠΙΔΗΜΙΟΛΟΓΙΑ</a:t>
            </a:r>
          </a:p>
          <a:p>
            <a:pPr lvl="1"/>
            <a:r>
              <a:rPr lang="el-GR" dirty="0"/>
              <a:t>Η συχνότητα αυξάνεται στους αστικούς πληθυσμούς συγκριτικά με τους μη αστικούς</a:t>
            </a:r>
          </a:p>
          <a:p>
            <a:pPr lvl="1"/>
            <a:r>
              <a:rPr lang="el-GR" dirty="0"/>
              <a:t>Η συχνότητα αυξάνεται στις αναπτυσσόμενες και αναπτυγμένες χώρες. </a:t>
            </a:r>
          </a:p>
          <a:p>
            <a:pPr lvl="6"/>
            <a:r>
              <a:rPr lang="el-GR" dirty="0"/>
              <a:t> </a:t>
            </a:r>
            <a:r>
              <a:rPr lang="en-US" dirty="0"/>
              <a:t>GASTROENTEROLOGY 2012;142:46–54</a:t>
            </a:r>
            <a:endParaRPr lang="el-GR" dirty="0"/>
          </a:p>
          <a:p>
            <a:pPr lvl="6"/>
            <a:r>
              <a:rPr lang="en-US" dirty="0"/>
              <a:t>Journal of </a:t>
            </a:r>
            <a:r>
              <a:rPr lang="en-US" dirty="0" err="1"/>
              <a:t>Crohn's</a:t>
            </a:r>
            <a:r>
              <a:rPr lang="en-US" dirty="0"/>
              <a:t> and Colitis (2013) 7, 322–337</a:t>
            </a:r>
            <a:endParaRPr lang="el-GR" dirty="0"/>
          </a:p>
          <a:p>
            <a:pPr lvl="1"/>
            <a:r>
              <a:rPr lang="el-GR" dirty="0"/>
              <a:t>Παρόμοια συχνότητα μεταξύ ανδρών γυναικών</a:t>
            </a:r>
          </a:p>
          <a:p>
            <a:pPr lvl="1"/>
            <a:r>
              <a:rPr lang="el-GR" dirty="0"/>
              <a:t>Ηλικία έξαρσης  25-35 έτη και μετά τα  60 έτη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ΠΑΡΑΓΟΝΤΕΣ ΚΙΝΔΥΝΟΥ</a:t>
            </a:r>
          </a:p>
          <a:p>
            <a:pPr lvl="1"/>
            <a:r>
              <a:rPr lang="el-GR" dirty="0"/>
              <a:t>Κάπνισμα 	40%</a:t>
            </a:r>
          </a:p>
          <a:p>
            <a:pPr lvl="1"/>
            <a:r>
              <a:rPr lang="el-GR" dirty="0"/>
              <a:t>Πρώην καπνιστές 	  70%</a:t>
            </a:r>
          </a:p>
          <a:p>
            <a:pPr lvl="1"/>
            <a:r>
              <a:rPr lang="el-GR" dirty="0" err="1"/>
              <a:t>Σκωληκοειδεκτομή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Οικογενειακό Ιστορικό 	 10-15 Χ</a:t>
            </a:r>
          </a:p>
          <a:p>
            <a:pPr lvl="1"/>
            <a:r>
              <a:rPr lang="el-GR" dirty="0"/>
              <a:t>Υψηλό κοινωνικοοικονομικό </a:t>
            </a:r>
            <a:r>
              <a:rPr lang="en-US" dirty="0"/>
              <a:t>status</a:t>
            </a:r>
          </a:p>
          <a:p>
            <a:endParaRPr lang="en-US" dirty="0"/>
          </a:p>
        </p:txBody>
      </p:sp>
      <p:sp>
        <p:nvSpPr>
          <p:cNvPr id="4" name="3 - Βέλος προς τα κάτω"/>
          <p:cNvSpPr/>
          <p:nvPr/>
        </p:nvSpPr>
        <p:spPr>
          <a:xfrm>
            <a:off x="2915816" y="249289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4427984" y="3429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- Βέλος προς τα κάτω"/>
          <p:cNvSpPr/>
          <p:nvPr/>
        </p:nvSpPr>
        <p:spPr>
          <a:xfrm rot="10800000">
            <a:off x="4427984" y="285293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- Βέλος προς τα κάτω"/>
          <p:cNvSpPr/>
          <p:nvPr/>
        </p:nvSpPr>
        <p:spPr>
          <a:xfrm rot="10800000">
            <a:off x="4860032" y="3861048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ΕΛΚΩΔΗΣ ΟΡΘΙΤΙΔΑ</a:t>
            </a:r>
            <a:r>
              <a:rPr lang="en-US" dirty="0"/>
              <a:t>: </a:t>
            </a:r>
            <a:r>
              <a:rPr lang="el-GR" dirty="0"/>
              <a:t>φλεγμονή που περιορίζεται στο ορθό</a:t>
            </a:r>
            <a:r>
              <a:rPr lang="en-US" dirty="0"/>
              <a:t> (</a:t>
            </a:r>
            <a:r>
              <a:rPr lang="el-GR" dirty="0"/>
              <a:t>έως </a:t>
            </a:r>
            <a:r>
              <a:rPr lang="el-GR" dirty="0" err="1"/>
              <a:t>ορθοσιγμοειδική</a:t>
            </a:r>
            <a:r>
              <a:rPr lang="el-GR" dirty="0"/>
              <a:t> συμβολή</a:t>
            </a:r>
            <a:r>
              <a:rPr lang="en-US" dirty="0"/>
              <a:t>)</a:t>
            </a:r>
            <a:endParaRPr lang="el-GR" dirty="0"/>
          </a:p>
          <a:p>
            <a:r>
              <a:rPr lang="el-GR" dirty="0"/>
              <a:t>ΑΡΙΣΤΕΡΗ ΕΛΚΩΔΗΣ ΚΟΛΙΤΙΔΑ</a:t>
            </a:r>
            <a:r>
              <a:rPr lang="en-US" dirty="0"/>
              <a:t>: </a:t>
            </a:r>
            <a:r>
              <a:rPr lang="el-GR" dirty="0"/>
              <a:t> φλεγμονή επεκτείνεται μέχρι την σπληνική καμπή</a:t>
            </a:r>
          </a:p>
          <a:p>
            <a:r>
              <a:rPr lang="el-GR" dirty="0"/>
              <a:t>ΕΚΤΕΤΑΜΕΝΗ ΕΛΚΩΔΗΣ ΚΟΛΙΤΙΔΑ-ΠΑΝΚΟΛΙΤΙΔΑ</a:t>
            </a:r>
            <a:r>
              <a:rPr lang="en-US" dirty="0"/>
              <a:t>: </a:t>
            </a:r>
            <a:r>
              <a:rPr lang="el-GR" dirty="0"/>
              <a:t>φλεγμονή επεκτείνεται πέραν της σπληνικής καμπής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330450"/>
            <a:ext cx="65532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l-GR" dirty="0"/>
              <a:t>Η φλεγμονή ξεκινάει από το ορθό και επεκτείνεται κεντρικότερα </a:t>
            </a:r>
          </a:p>
          <a:p>
            <a:pPr lvl="1"/>
            <a:r>
              <a:rPr lang="el-GR" dirty="0"/>
              <a:t>Τα συμπτώματα είναι ανάλογα της έκτασης και της βαρύτητας της νόσου</a:t>
            </a:r>
          </a:p>
          <a:p>
            <a:pPr lvl="1"/>
            <a:r>
              <a:rPr lang="el-GR" dirty="0"/>
              <a:t>Αίμα στα κόπρανα</a:t>
            </a:r>
            <a:endParaRPr lang="en-US" dirty="0"/>
          </a:p>
          <a:p>
            <a:pPr lvl="1"/>
            <a:r>
              <a:rPr lang="el-GR" dirty="0"/>
              <a:t>Αιμορραγική Διάρροια (νυχτερινή)</a:t>
            </a:r>
          </a:p>
          <a:p>
            <a:pPr lvl="1"/>
            <a:r>
              <a:rPr lang="el-GR" dirty="0" err="1"/>
              <a:t>Βλενοαιματηρές</a:t>
            </a:r>
            <a:r>
              <a:rPr lang="el-GR" dirty="0"/>
              <a:t> κενώσεις</a:t>
            </a:r>
          </a:p>
          <a:p>
            <a:pPr lvl="1"/>
            <a:r>
              <a:rPr lang="el-GR" dirty="0"/>
              <a:t>Τεινεσμός </a:t>
            </a:r>
          </a:p>
          <a:p>
            <a:pPr lvl="1"/>
            <a:r>
              <a:rPr lang="el-GR" dirty="0"/>
              <a:t>Δυσκοιλιότητα με αίμα στις κενώσεις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 err="1"/>
              <a:t>Κωλικοειδές</a:t>
            </a:r>
            <a:r>
              <a:rPr lang="el-GR" dirty="0"/>
              <a:t> κοιλιακό άλγος </a:t>
            </a:r>
          </a:p>
          <a:p>
            <a:pPr lvl="1"/>
            <a:r>
              <a:rPr lang="el-GR" dirty="0"/>
              <a:t>Απώλεια βάρους</a:t>
            </a:r>
            <a:endParaRPr lang="en-GB" dirty="0"/>
          </a:p>
          <a:p>
            <a:pPr lvl="1"/>
            <a:r>
              <a:rPr lang="el-GR" dirty="0"/>
              <a:t>Αίσθημα κόπωσης</a:t>
            </a:r>
          </a:p>
          <a:p>
            <a:pPr lvl="1"/>
            <a:r>
              <a:rPr lang="el-GR" dirty="0"/>
              <a:t>Πυρετός</a:t>
            </a:r>
          </a:p>
          <a:p>
            <a:pPr lvl="1"/>
            <a:r>
              <a:rPr lang="el-GR" dirty="0"/>
              <a:t>Ταχυκαρδία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ΕΞΩΕΝΤΕΡΙΚΕΣ ΕΚΔΗΛΩΣΕΙΣ</a:t>
            </a:r>
          </a:p>
          <a:p>
            <a:pPr lvl="2"/>
            <a:r>
              <a:rPr lang="el-GR" dirty="0"/>
              <a:t>Περιφερική Αρθρίτιδα  (γόνατο, αστράγαλος, </a:t>
            </a:r>
            <a:r>
              <a:rPr lang="el-GR" dirty="0" err="1"/>
              <a:t>ιερολαγονίτιδα</a:t>
            </a:r>
            <a:r>
              <a:rPr lang="el-GR" dirty="0"/>
              <a:t>) 15-20%</a:t>
            </a:r>
          </a:p>
          <a:p>
            <a:pPr lvl="2"/>
            <a:r>
              <a:rPr lang="el-GR" dirty="0" err="1"/>
              <a:t>Αγκυλοποιητική</a:t>
            </a:r>
            <a:r>
              <a:rPr lang="el-GR" dirty="0"/>
              <a:t> Σπονδυλίτιδα  3-5%</a:t>
            </a:r>
          </a:p>
          <a:p>
            <a:pPr lvl="2"/>
            <a:r>
              <a:rPr lang="el-GR" dirty="0"/>
              <a:t>Οζώδες Ερύθημα 10-15%</a:t>
            </a:r>
          </a:p>
          <a:p>
            <a:pPr lvl="2"/>
            <a:r>
              <a:rPr lang="el-GR" dirty="0"/>
              <a:t>Γαγγραινώδες </a:t>
            </a:r>
            <a:r>
              <a:rPr lang="el-GR" dirty="0" err="1"/>
              <a:t>πυόδερμα</a:t>
            </a:r>
            <a:r>
              <a:rPr lang="el-GR" dirty="0"/>
              <a:t>  </a:t>
            </a:r>
          </a:p>
          <a:p>
            <a:pPr lvl="2"/>
            <a:r>
              <a:rPr lang="el-GR" dirty="0"/>
              <a:t>Πρωτοπαθής σκληρυντική </a:t>
            </a:r>
            <a:r>
              <a:rPr lang="el-GR" dirty="0" err="1"/>
              <a:t>χολαγγειϊτιδα</a:t>
            </a:r>
            <a:r>
              <a:rPr lang="el-GR" dirty="0"/>
              <a:t> 5-8%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ΔΙΑΓΝΩΣΗ</a:t>
            </a:r>
          </a:p>
          <a:p>
            <a:pPr lvl="1"/>
            <a:r>
              <a:rPr lang="el-GR" dirty="0"/>
              <a:t>Ιστορικό </a:t>
            </a:r>
          </a:p>
          <a:p>
            <a:pPr lvl="1"/>
            <a:r>
              <a:rPr lang="el-GR" dirty="0"/>
              <a:t>Κλινική εξέταση</a:t>
            </a:r>
          </a:p>
          <a:p>
            <a:pPr lvl="1"/>
            <a:r>
              <a:rPr lang="el-GR" dirty="0"/>
              <a:t>Εργαστηριακός έλεγχος (</a:t>
            </a:r>
            <a:r>
              <a:rPr lang="en-US" dirty="0"/>
              <a:t>WBC, CRP, </a:t>
            </a:r>
            <a:r>
              <a:rPr lang="el-GR" dirty="0"/>
              <a:t>ΤΚΕ, βιοχημικός έλεγχος)</a:t>
            </a:r>
          </a:p>
          <a:p>
            <a:pPr lvl="1"/>
            <a:r>
              <a:rPr lang="el-GR" dirty="0"/>
              <a:t>Καλλιέργεια κοπράνων (</a:t>
            </a:r>
            <a:r>
              <a:rPr lang="en-US" dirty="0"/>
              <a:t>Cl. </a:t>
            </a:r>
            <a:r>
              <a:rPr lang="en-US" dirty="0" err="1"/>
              <a:t>Difficile</a:t>
            </a:r>
            <a:r>
              <a:rPr lang="el-GR" dirty="0"/>
              <a:t>)</a:t>
            </a:r>
          </a:p>
          <a:p>
            <a:pPr lvl="1"/>
            <a:r>
              <a:rPr lang="el-GR" dirty="0" err="1"/>
              <a:t>Κολονοσκόπηση</a:t>
            </a:r>
            <a:endParaRPr lang="el-GR" dirty="0"/>
          </a:p>
          <a:p>
            <a:pPr lvl="1"/>
            <a:r>
              <a:rPr lang="el-GR" dirty="0"/>
              <a:t>Ιστολογική τεκμηρίωση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72000"/>
          </a:xfrm>
        </p:spPr>
        <p:txBody>
          <a:bodyPr/>
          <a:lstStyle/>
          <a:p>
            <a:r>
              <a:rPr lang="el-GR" dirty="0"/>
              <a:t>ΚΟΛΟΝΟΣΚΟΠΗΣΗ</a:t>
            </a:r>
          </a:p>
          <a:p>
            <a:pPr lvl="1"/>
            <a:r>
              <a:rPr lang="el-GR" dirty="0"/>
              <a:t>Συνεχόμενη κατανομή</a:t>
            </a:r>
          </a:p>
          <a:p>
            <a:pPr lvl="1"/>
            <a:r>
              <a:rPr lang="el-GR" dirty="0"/>
              <a:t>Προσβολή ορθού</a:t>
            </a:r>
          </a:p>
          <a:p>
            <a:pPr lvl="1"/>
            <a:r>
              <a:rPr lang="el-GR" dirty="0"/>
              <a:t>Βλεννογόνος κοκκιώδης, εύθραυστος, οιδηματώδης</a:t>
            </a:r>
          </a:p>
          <a:p>
            <a:pPr lvl="1"/>
            <a:r>
              <a:rPr lang="el-GR" dirty="0" err="1"/>
              <a:t>Ψευδοπολύποδες</a:t>
            </a:r>
            <a:endParaRPr lang="el-GR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8011616" cy="264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433" y="3645024"/>
            <a:ext cx="4653567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ΙΣΤΟΛΟΓΙΚΑ χαρακτηριστικά</a:t>
            </a:r>
          </a:p>
          <a:p>
            <a:pPr lvl="1"/>
            <a:r>
              <a:rPr lang="el-GR" dirty="0"/>
              <a:t>Περιορίζεται βλεννογόνο και </a:t>
            </a:r>
            <a:r>
              <a:rPr lang="el-GR" dirty="0" err="1"/>
              <a:t>υποβλεννογόνιο</a:t>
            </a:r>
            <a:endParaRPr lang="el-GR" dirty="0"/>
          </a:p>
          <a:p>
            <a:pPr lvl="1"/>
            <a:r>
              <a:rPr lang="el-GR" dirty="0"/>
              <a:t>Συσσώρευση πολυμορφοπύρηνων στις κρύπτες του </a:t>
            </a:r>
            <a:r>
              <a:rPr lang="en-US" dirty="0" err="1"/>
              <a:t>Lieberkuhn</a:t>
            </a:r>
            <a:endParaRPr lang="en-US" dirty="0"/>
          </a:p>
          <a:p>
            <a:pPr lvl="1"/>
            <a:r>
              <a:rPr lang="el-GR" dirty="0" err="1"/>
              <a:t>Αποστημάτια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076" y="1412776"/>
            <a:ext cx="7133308" cy="53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Διαφορική διάγνωση</a:t>
            </a:r>
          </a:p>
          <a:p>
            <a:pPr lvl="1"/>
            <a:r>
              <a:rPr lang="en-US" dirty="0" err="1"/>
              <a:t>Crohn’s</a:t>
            </a:r>
            <a:endParaRPr lang="en-US" dirty="0"/>
          </a:p>
          <a:p>
            <a:pPr lvl="1"/>
            <a:r>
              <a:rPr lang="en-US" dirty="0" err="1"/>
              <a:t>Cl</a:t>
            </a:r>
            <a:r>
              <a:rPr lang="en-US" dirty="0"/>
              <a:t> </a:t>
            </a:r>
            <a:r>
              <a:rPr lang="en-US" dirty="0" err="1"/>
              <a:t>Difficile</a:t>
            </a:r>
            <a:endParaRPr lang="el-GR" dirty="0"/>
          </a:p>
          <a:p>
            <a:pPr lvl="1"/>
            <a:r>
              <a:rPr lang="el-GR" dirty="0"/>
              <a:t>Λοιμώδη </a:t>
            </a:r>
            <a:r>
              <a:rPr lang="el-GR" dirty="0" err="1"/>
              <a:t>κόλιτιδα</a:t>
            </a:r>
            <a:endParaRPr lang="en-US" dirty="0"/>
          </a:p>
          <a:p>
            <a:pPr lvl="1"/>
            <a:r>
              <a:rPr lang="el-GR" dirty="0"/>
              <a:t>Ισχαιμική κολίτιδα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ΘΕΡΑΠΕΙΑ</a:t>
            </a:r>
          </a:p>
          <a:p>
            <a:pPr lvl="1"/>
            <a:r>
              <a:rPr lang="el-GR" dirty="0"/>
              <a:t>Σκευάσματα </a:t>
            </a:r>
            <a:r>
              <a:rPr lang="en-US" dirty="0"/>
              <a:t> </a:t>
            </a:r>
            <a:r>
              <a:rPr lang="el-GR" dirty="0"/>
              <a:t>5-αμινοσαλικυλικού </a:t>
            </a:r>
            <a:r>
              <a:rPr lang="en-US" dirty="0"/>
              <a:t> </a:t>
            </a:r>
            <a:r>
              <a:rPr lang="el-GR" dirty="0"/>
              <a:t>οξέος</a:t>
            </a:r>
          </a:p>
          <a:p>
            <a:pPr lvl="1"/>
            <a:r>
              <a:rPr lang="el-GR" dirty="0" err="1"/>
              <a:t>Κορτικοστεροειδή</a:t>
            </a:r>
            <a:endParaRPr lang="el-GR" dirty="0"/>
          </a:p>
          <a:p>
            <a:pPr lvl="1"/>
            <a:r>
              <a:rPr lang="el-GR" dirty="0" err="1"/>
              <a:t>Αζαθειοπρίνη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6-μερκαπτοπουρίνη</a:t>
            </a:r>
          </a:p>
          <a:p>
            <a:pPr lvl="1"/>
            <a:r>
              <a:rPr lang="el-GR" dirty="0" err="1"/>
              <a:t>Κυκλοσπορίνη</a:t>
            </a:r>
            <a:endParaRPr lang="el-GR" dirty="0"/>
          </a:p>
          <a:p>
            <a:pPr lvl="1"/>
            <a:r>
              <a:rPr lang="el-GR" dirty="0" err="1"/>
              <a:t>Anti</a:t>
            </a:r>
            <a:r>
              <a:rPr lang="el-GR" dirty="0"/>
              <a:t>-</a:t>
            </a:r>
            <a:r>
              <a:rPr lang="el-GR" dirty="0" err="1"/>
              <a:t>TNFα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Ιnfliximab</a:t>
            </a:r>
            <a:r>
              <a:rPr lang="el-GR" dirty="0"/>
              <a:t>)</a:t>
            </a:r>
          </a:p>
          <a:p>
            <a:pPr lvl="1"/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Χειρουργική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ΕΠΙΠΛΟΚΕΣ</a:t>
            </a:r>
          </a:p>
          <a:p>
            <a:pPr lvl="1"/>
            <a:r>
              <a:rPr lang="el-GR" b="1" dirty="0"/>
              <a:t>Δυσπλασία ή καρκίνος </a:t>
            </a:r>
            <a:r>
              <a:rPr lang="el-GR" b="1" dirty="0" err="1"/>
              <a:t>παχέος</a:t>
            </a:r>
            <a:r>
              <a:rPr lang="el-GR" b="1" dirty="0"/>
              <a:t> εντέρου</a:t>
            </a:r>
          </a:p>
          <a:p>
            <a:pPr lvl="1"/>
            <a:r>
              <a:rPr lang="el-GR" b="1" dirty="0"/>
              <a:t>Τοξικό </a:t>
            </a:r>
            <a:r>
              <a:rPr lang="el-GR" b="1" dirty="0" err="1"/>
              <a:t>μεγάκολο</a:t>
            </a:r>
            <a:r>
              <a:rPr lang="el-GR" b="1" dirty="0"/>
              <a:t>-Διάτρηση</a:t>
            </a:r>
          </a:p>
          <a:p>
            <a:pPr lvl="1"/>
            <a:r>
              <a:rPr lang="el-GR" b="1" dirty="0"/>
              <a:t>Μαζική αιμορραγία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Δυσπλασία ή καρκίνος </a:t>
            </a:r>
            <a:r>
              <a:rPr lang="el-GR" b="1" dirty="0" err="1"/>
              <a:t>παχέος</a:t>
            </a:r>
            <a:r>
              <a:rPr lang="el-GR" b="1" dirty="0"/>
              <a:t> εντέρου</a:t>
            </a:r>
          </a:p>
          <a:p>
            <a:pPr lvl="1"/>
            <a:r>
              <a:rPr lang="el-GR" dirty="0"/>
              <a:t>2% 10 χρόνια</a:t>
            </a:r>
          </a:p>
          <a:p>
            <a:pPr lvl="1"/>
            <a:r>
              <a:rPr lang="el-GR" dirty="0"/>
              <a:t>8% 20 χρόνια</a:t>
            </a:r>
          </a:p>
          <a:p>
            <a:pPr lvl="1"/>
            <a:r>
              <a:rPr lang="el-GR" dirty="0"/>
              <a:t>18% 30 χρόνια</a:t>
            </a:r>
          </a:p>
          <a:p>
            <a:r>
              <a:rPr lang="el-GR" dirty="0"/>
              <a:t>Παρακολούθηση</a:t>
            </a:r>
          </a:p>
          <a:p>
            <a:pPr lvl="1"/>
            <a:r>
              <a:rPr lang="el-GR" dirty="0"/>
              <a:t>8-10 χρόνια μετά την εμφάνιση της νόσου</a:t>
            </a:r>
          </a:p>
          <a:p>
            <a:pPr lvl="1"/>
            <a:r>
              <a:rPr lang="el-GR" dirty="0"/>
              <a:t>1, 3, 5 χρόνια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07719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Παράγοντες κινδύνου</a:t>
            </a:r>
          </a:p>
          <a:p>
            <a:pPr lvl="1"/>
            <a:r>
              <a:rPr lang="el-GR" dirty="0"/>
              <a:t>Διάρκεια της νόσου</a:t>
            </a:r>
          </a:p>
          <a:p>
            <a:pPr lvl="1"/>
            <a:r>
              <a:rPr lang="el-GR" dirty="0"/>
              <a:t>Έκταση της νόσου</a:t>
            </a:r>
          </a:p>
          <a:p>
            <a:pPr lvl="1"/>
            <a:r>
              <a:rPr lang="el-GR" dirty="0"/>
              <a:t>Οικογενειακό ιστορικό </a:t>
            </a:r>
            <a:r>
              <a:rPr lang="en-US" dirty="0"/>
              <a:t>Ca </a:t>
            </a:r>
            <a:r>
              <a:rPr lang="el-GR" dirty="0" err="1"/>
              <a:t>παχέος</a:t>
            </a:r>
            <a:endParaRPr lang="el-GR" dirty="0"/>
          </a:p>
          <a:p>
            <a:pPr lvl="1"/>
            <a:r>
              <a:rPr lang="el-GR" dirty="0"/>
              <a:t>Πρωτοπαθής σκληρυντική </a:t>
            </a:r>
            <a:r>
              <a:rPr lang="el-GR" dirty="0" err="1"/>
              <a:t>χολαγγειϊτιδα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Κολονοσκόπηση</a:t>
            </a:r>
            <a:r>
              <a:rPr lang="el-GR" dirty="0"/>
              <a:t> </a:t>
            </a:r>
            <a:r>
              <a:rPr lang="en-US" dirty="0"/>
              <a:t> dye spray</a:t>
            </a:r>
            <a:r>
              <a:rPr lang="el-GR" dirty="0"/>
              <a:t> (</a:t>
            </a:r>
            <a:r>
              <a:rPr lang="el-GR" dirty="0" err="1"/>
              <a:t>χρωμοενδοσκόπηση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ή 2-4 τυφλές βιοψίες κάθε 10 εκ </a:t>
            </a:r>
          </a:p>
          <a:p>
            <a:r>
              <a:rPr lang="el-GR" dirty="0"/>
              <a:t>Υψηλού βαθμού δυσπλασία</a:t>
            </a:r>
            <a:r>
              <a:rPr lang="en-US" dirty="0"/>
              <a:t> </a:t>
            </a:r>
            <a:r>
              <a:rPr lang="el-GR" dirty="0"/>
              <a:t>ένδειξη για </a:t>
            </a:r>
            <a:r>
              <a:rPr lang="el-GR" dirty="0" err="1"/>
              <a:t>κολεκτομή</a:t>
            </a:r>
            <a:r>
              <a:rPr lang="el-GR" dirty="0"/>
              <a:t> 42-67% </a:t>
            </a:r>
            <a:r>
              <a:rPr lang="en-US" dirty="0"/>
              <a:t>Ca</a:t>
            </a:r>
          </a:p>
          <a:p>
            <a:r>
              <a:rPr lang="el-GR" dirty="0"/>
              <a:t>Χαμηλού βαθμού δυσπλασία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l-GR" b="1" dirty="0"/>
              <a:t>Τοξικό </a:t>
            </a:r>
            <a:r>
              <a:rPr lang="el-GR" b="1" dirty="0" err="1"/>
              <a:t>μεγάκολο</a:t>
            </a:r>
            <a:endParaRPr lang="el-GR" b="1" dirty="0"/>
          </a:p>
          <a:p>
            <a:pPr lvl="1"/>
            <a:r>
              <a:rPr lang="el-GR" dirty="0"/>
              <a:t>Οξεία κολίτιδα και διάταση </a:t>
            </a:r>
            <a:endParaRPr lang="en-US" dirty="0"/>
          </a:p>
          <a:p>
            <a:pPr lvl="1">
              <a:buNone/>
            </a:pPr>
            <a:r>
              <a:rPr lang="el-GR" dirty="0"/>
              <a:t>του </a:t>
            </a:r>
            <a:r>
              <a:rPr lang="el-GR" dirty="0" err="1"/>
              <a:t>κόλου</a:t>
            </a:r>
            <a:endParaRPr lang="el-GR" dirty="0"/>
          </a:p>
          <a:p>
            <a:pPr lvl="1"/>
            <a:r>
              <a:rPr lang="el-GR" dirty="0"/>
              <a:t>Πυρετός, κοιλιακό άλγος</a:t>
            </a:r>
          </a:p>
          <a:p>
            <a:pPr lvl="1"/>
            <a:r>
              <a:rPr lang="en-US" dirty="0"/>
              <a:t>WBC, </a:t>
            </a:r>
            <a:r>
              <a:rPr lang="el-GR" dirty="0"/>
              <a:t>ταχυκαρδία</a:t>
            </a:r>
          </a:p>
          <a:p>
            <a:pPr lvl="1"/>
            <a:r>
              <a:rPr lang="el-GR" dirty="0"/>
              <a:t>Υποστηρικτική αγωγή</a:t>
            </a:r>
          </a:p>
          <a:p>
            <a:pPr lvl="1"/>
            <a:r>
              <a:rPr lang="el-GR" dirty="0"/>
              <a:t>Διάτρηση (50% θνητότητα)</a:t>
            </a:r>
          </a:p>
          <a:p>
            <a:pPr lvl="1"/>
            <a:r>
              <a:rPr lang="el-GR" dirty="0"/>
              <a:t>Μη ανταπόκριση</a:t>
            </a:r>
          </a:p>
          <a:p>
            <a:endParaRPr lang="en-US" dirty="0"/>
          </a:p>
        </p:txBody>
      </p:sp>
      <p:pic>
        <p:nvPicPr>
          <p:cNvPr id="7" name="Picture 2" descr="01-0349 Nicholls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470" y="1722438"/>
            <a:ext cx="347205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Μαζική αιμορραγία</a:t>
            </a:r>
          </a:p>
          <a:p>
            <a:pPr lvl="1"/>
            <a:r>
              <a:rPr lang="el-GR" dirty="0"/>
              <a:t>Σπάνια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ΧΕΙΡΟΥΡΓΙΚΕΣ ΕΝΔΕΙΞΕΙΣ 30%</a:t>
            </a:r>
          </a:p>
          <a:p>
            <a:pPr lvl="1"/>
            <a:r>
              <a:rPr lang="el-GR" b="1" dirty="0"/>
              <a:t>Μη ανταποκρινόμενη στην θεραπεία οξεία σοβαρή ελκώδης κολίτιδα </a:t>
            </a:r>
          </a:p>
          <a:p>
            <a:pPr lvl="1"/>
            <a:r>
              <a:rPr lang="el-GR" dirty="0"/>
              <a:t>Συμπτώματα </a:t>
            </a:r>
            <a:r>
              <a:rPr lang="en-US" dirty="0"/>
              <a:t>: </a:t>
            </a:r>
            <a:endParaRPr lang="el-GR" dirty="0"/>
          </a:p>
          <a:p>
            <a:pPr lvl="2"/>
            <a:r>
              <a:rPr lang="el-GR" dirty="0"/>
              <a:t>Αιμορραγικές διάρροιες ≥6, ταχυκαρδία ›90 </a:t>
            </a:r>
          </a:p>
          <a:p>
            <a:pPr lvl="2"/>
            <a:r>
              <a:rPr lang="el-GR" dirty="0"/>
              <a:t> πυρετός › 37.8 , αναιμία</a:t>
            </a:r>
          </a:p>
          <a:p>
            <a:pPr lvl="1"/>
            <a:r>
              <a:rPr lang="el-GR" dirty="0"/>
              <a:t>7 μέρες φαρμακευτικής θεραπείας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effectLst/>
              </a:rPr>
              <a:t>Ανατομία</a:t>
            </a:r>
            <a:r>
              <a:rPr lang="el-GR" dirty="0"/>
              <a:t>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362734" cy="542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ΧΕΙΡΟΥΡΓΙΚΕΣ ΕΝΔΕΙΞΕΙΣ</a:t>
            </a:r>
          </a:p>
          <a:p>
            <a:pPr lvl="1"/>
            <a:r>
              <a:rPr lang="el-GR" b="1" dirty="0"/>
              <a:t>Τοξικό </a:t>
            </a:r>
            <a:r>
              <a:rPr lang="el-GR" b="1" dirty="0" err="1"/>
              <a:t>μεγάκολο</a:t>
            </a:r>
            <a:endParaRPr lang="el-GR" b="1" dirty="0"/>
          </a:p>
          <a:p>
            <a:pPr lvl="1"/>
            <a:r>
              <a:rPr lang="el-GR" b="1" dirty="0"/>
              <a:t>Διάτρηση</a:t>
            </a:r>
          </a:p>
          <a:p>
            <a:pPr lvl="1"/>
            <a:r>
              <a:rPr lang="el-GR" b="1" dirty="0"/>
              <a:t>Μαζική αιμορραγία</a:t>
            </a:r>
            <a:endParaRPr lang="en-US" b="1" dirty="0"/>
          </a:p>
          <a:p>
            <a:pPr lvl="1"/>
            <a:r>
              <a:rPr lang="el-GR" b="1" dirty="0"/>
              <a:t>Χρόνια ενεργώς ελκώδης κολίτιδα</a:t>
            </a:r>
          </a:p>
          <a:p>
            <a:pPr lvl="1"/>
            <a:r>
              <a:rPr lang="el-GR" dirty="0"/>
              <a:t>Η νόσος δεν </a:t>
            </a:r>
            <a:r>
              <a:rPr lang="el-GR" dirty="0" err="1"/>
              <a:t>υφίεται</a:t>
            </a:r>
            <a:r>
              <a:rPr lang="el-GR" dirty="0"/>
              <a:t> πάρα την βέλτιστη φαρμακευτική θεραπεία</a:t>
            </a:r>
          </a:p>
          <a:p>
            <a:pPr lvl="1"/>
            <a:r>
              <a:rPr lang="el-GR" b="1" dirty="0"/>
              <a:t>Δυσπλασία ή καρκίνος </a:t>
            </a:r>
            <a:r>
              <a:rPr lang="el-GR" b="1" dirty="0" err="1"/>
              <a:t>παχέος</a:t>
            </a:r>
            <a:r>
              <a:rPr lang="el-GR" b="1" dirty="0"/>
              <a:t> εντέρου</a:t>
            </a:r>
            <a:endParaRPr lang="en-US" b="1" dirty="0"/>
          </a:p>
          <a:p>
            <a:pPr lvl="1"/>
            <a:r>
              <a:rPr lang="el-GR" b="1" dirty="0"/>
              <a:t>Καθυστέρηση ανάπτυξης στα παιδία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ΧΕΙΡΟΥΡΓΙΚΕΣ ΕΠΕΜΒΑΣΕΙΣ </a:t>
            </a:r>
          </a:p>
          <a:p>
            <a:pPr lvl="1"/>
            <a:r>
              <a:rPr lang="el-GR" dirty="0"/>
              <a:t>Ολική </a:t>
            </a:r>
            <a:r>
              <a:rPr lang="el-GR" dirty="0" err="1"/>
              <a:t>πρωκτοκολεκτομή</a:t>
            </a:r>
            <a:r>
              <a:rPr lang="el-GR" dirty="0"/>
              <a:t> και τελική </a:t>
            </a:r>
            <a:r>
              <a:rPr lang="el-GR" dirty="0" err="1"/>
              <a:t>ειλεοστομία</a:t>
            </a:r>
            <a:endParaRPr lang="en-US" dirty="0"/>
          </a:p>
          <a:p>
            <a:pPr lvl="1"/>
            <a:r>
              <a:rPr lang="el-GR" dirty="0"/>
              <a:t>Ολική </a:t>
            </a:r>
            <a:r>
              <a:rPr lang="el-GR" dirty="0" err="1"/>
              <a:t>πρωκτοκολεκτομή</a:t>
            </a:r>
            <a:r>
              <a:rPr lang="el-GR" dirty="0"/>
              <a:t> και </a:t>
            </a:r>
            <a:r>
              <a:rPr lang="en-US" dirty="0"/>
              <a:t>J-pouch</a:t>
            </a:r>
          </a:p>
          <a:p>
            <a:pPr lvl="1"/>
            <a:r>
              <a:rPr lang="el-GR" dirty="0"/>
              <a:t>Ολική </a:t>
            </a:r>
            <a:r>
              <a:rPr lang="el-GR" dirty="0" err="1"/>
              <a:t>κολεκτομή</a:t>
            </a:r>
            <a:r>
              <a:rPr lang="el-GR" dirty="0"/>
              <a:t> και τελική </a:t>
            </a:r>
            <a:r>
              <a:rPr lang="el-GR" dirty="0" err="1"/>
              <a:t>ειλεοστομία</a:t>
            </a:r>
            <a:r>
              <a:rPr lang="el-GR" dirty="0"/>
              <a:t> και βλεννώδες συρίγγιο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Επείγουσα</a:t>
            </a:r>
          </a:p>
          <a:p>
            <a:r>
              <a:rPr lang="el-GR" dirty="0"/>
              <a:t>Διαφυγή από το κολόβωμα του ορθού </a:t>
            </a:r>
          </a:p>
          <a:p>
            <a:r>
              <a:rPr lang="el-GR" dirty="0"/>
              <a:t>Επιπλοκές από την </a:t>
            </a:r>
            <a:r>
              <a:rPr lang="el-GR" dirty="0" err="1"/>
              <a:t>στομία</a:t>
            </a:r>
            <a:endParaRPr lang="el-GR" dirty="0"/>
          </a:p>
          <a:p>
            <a:r>
              <a:rPr lang="el-GR" dirty="0" err="1"/>
              <a:t>Ενδοσκόπιση</a:t>
            </a:r>
            <a:r>
              <a:rPr lang="el-GR" dirty="0"/>
              <a:t> κολοβώματος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2037556"/>
            <a:ext cx="33147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7" y="2035175"/>
            <a:ext cx="60293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057400"/>
            <a:ext cx="257715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057400"/>
            <a:ext cx="32861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Φλεγμονώδης νόσος που προσβάλλει οποιοδήποτε τμήμα του ΓΕΣ</a:t>
            </a:r>
          </a:p>
          <a:p>
            <a:r>
              <a:rPr lang="el-GR" dirty="0"/>
              <a:t>Προσβάλλει τμήματα του ΓΕΣ χωρίς συνέχεια</a:t>
            </a:r>
          </a:p>
          <a:p>
            <a:r>
              <a:rPr lang="el-GR" dirty="0"/>
              <a:t>Πολλές φόρες το ορθό είναι φυσιολογικό, αλλά υπάρχει </a:t>
            </a:r>
            <a:r>
              <a:rPr lang="el-GR" dirty="0" err="1"/>
              <a:t>περιπρωκτική</a:t>
            </a:r>
            <a:r>
              <a:rPr lang="el-GR" dirty="0"/>
              <a:t> νόσος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ΕΠΙΔΗΜΙΟΛΟΓΙΑ</a:t>
            </a:r>
            <a:endParaRPr lang="en-US" dirty="0"/>
          </a:p>
          <a:p>
            <a:pPr lvl="1"/>
            <a:r>
              <a:rPr lang="el-GR" dirty="0" err="1"/>
              <a:t>Επιπολασμός</a:t>
            </a:r>
            <a:r>
              <a:rPr lang="en-US" dirty="0"/>
              <a:t>: </a:t>
            </a:r>
            <a:r>
              <a:rPr lang="el-GR" dirty="0"/>
              <a:t>50-150</a:t>
            </a:r>
            <a:r>
              <a:rPr lang="en-US" dirty="0"/>
              <a:t>/100000 </a:t>
            </a:r>
            <a:endParaRPr lang="el-GR" dirty="0"/>
          </a:p>
          <a:p>
            <a:pPr lvl="1"/>
            <a:r>
              <a:rPr lang="el-GR" dirty="0"/>
              <a:t>Επίπτωση</a:t>
            </a:r>
            <a:r>
              <a:rPr lang="en-US" dirty="0"/>
              <a:t> 0.</a:t>
            </a:r>
            <a:r>
              <a:rPr lang="el-GR" dirty="0"/>
              <a:t>5</a:t>
            </a:r>
            <a:r>
              <a:rPr lang="en-US" dirty="0"/>
              <a:t>-</a:t>
            </a:r>
            <a:r>
              <a:rPr lang="el-GR" dirty="0"/>
              <a:t>10.6</a:t>
            </a:r>
            <a:r>
              <a:rPr lang="en-US" dirty="0"/>
              <a:t> </a:t>
            </a:r>
            <a:r>
              <a:rPr lang="el-GR" dirty="0"/>
              <a:t>νέες περιπτώσεις</a:t>
            </a:r>
            <a:r>
              <a:rPr lang="en-US" dirty="0"/>
              <a:t>/</a:t>
            </a:r>
            <a:r>
              <a:rPr lang="el-GR" dirty="0"/>
              <a:t> </a:t>
            </a:r>
            <a:r>
              <a:rPr lang="en-US" dirty="0"/>
              <a:t>100000</a:t>
            </a:r>
            <a:r>
              <a:rPr lang="el-GR" dirty="0"/>
              <a:t>/ έτος</a:t>
            </a:r>
            <a:r>
              <a:rPr lang="en-US" dirty="0"/>
              <a:t> </a:t>
            </a:r>
            <a:r>
              <a:rPr lang="el-GR" dirty="0"/>
              <a:t>Ευρώπη</a:t>
            </a:r>
          </a:p>
          <a:p>
            <a:pPr lvl="1"/>
            <a:r>
              <a:rPr lang="el-GR" dirty="0"/>
              <a:t>Δυτικές χώρες› Αφρική, Ασία</a:t>
            </a:r>
          </a:p>
          <a:p>
            <a:pPr lvl="1"/>
            <a:r>
              <a:rPr lang="el-GR" dirty="0"/>
              <a:t>Ηλικία 15-40 έτη</a:t>
            </a:r>
          </a:p>
          <a:p>
            <a:pPr lvl="1"/>
            <a:r>
              <a:rPr lang="el-GR" dirty="0"/>
              <a:t>Ιδία συχνότητα άνδρες γυναίκες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Παράγοντες κίνδυνου</a:t>
            </a:r>
          </a:p>
          <a:p>
            <a:pPr lvl="1"/>
            <a:r>
              <a:rPr lang="el-GR" dirty="0"/>
              <a:t>Κάπνισμα (αυξάνει και τον κίνδυνο υποτροπής)</a:t>
            </a:r>
          </a:p>
          <a:p>
            <a:pPr lvl="1"/>
            <a:r>
              <a:rPr lang="el-GR" dirty="0"/>
              <a:t>Οικογενειακό Ιστορικό</a:t>
            </a:r>
          </a:p>
          <a:p>
            <a:pPr lvl="1"/>
            <a:r>
              <a:rPr lang="el-GR" dirty="0"/>
              <a:t>Προηγηθείσα </a:t>
            </a:r>
            <a:r>
              <a:rPr lang="el-GR" dirty="0" err="1"/>
              <a:t>σκωληκοειδεκτομή</a:t>
            </a:r>
            <a:endParaRPr lang="el-GR" dirty="0"/>
          </a:p>
          <a:p>
            <a:pPr lvl="1"/>
            <a:r>
              <a:rPr lang="el-GR" dirty="0"/>
              <a:t>Λοιμώδης γαστρεντερίτιδα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Κατανομή</a:t>
            </a:r>
          </a:p>
          <a:p>
            <a:pPr lvl="1"/>
            <a:r>
              <a:rPr lang="el-GR" dirty="0"/>
              <a:t>Τελικός ειλεός- </a:t>
            </a:r>
            <a:r>
              <a:rPr lang="el-GR" dirty="0" err="1"/>
              <a:t>ειλεοτυφλική</a:t>
            </a:r>
            <a:r>
              <a:rPr lang="el-GR" dirty="0"/>
              <a:t> 45%</a:t>
            </a:r>
          </a:p>
          <a:p>
            <a:pPr lvl="1"/>
            <a:r>
              <a:rPr lang="el-GR" dirty="0"/>
              <a:t>Κολίτιδα  25%</a:t>
            </a:r>
          </a:p>
          <a:p>
            <a:pPr lvl="1"/>
            <a:r>
              <a:rPr lang="el-GR" dirty="0" err="1"/>
              <a:t>Ειλεοκολίτιδα</a:t>
            </a:r>
            <a:r>
              <a:rPr lang="el-GR" dirty="0"/>
              <a:t>  20%</a:t>
            </a:r>
          </a:p>
          <a:p>
            <a:pPr lvl="1"/>
            <a:r>
              <a:rPr lang="el-GR" dirty="0"/>
              <a:t>Λεπτό έντερο 5%</a:t>
            </a:r>
          </a:p>
          <a:p>
            <a:pPr lvl="1"/>
            <a:r>
              <a:rPr lang="el-GR" dirty="0"/>
              <a:t>Λοιπά 5%   </a:t>
            </a:r>
          </a:p>
          <a:p>
            <a:r>
              <a:rPr lang="el-GR" dirty="0"/>
              <a:t>Ορθό 10%</a:t>
            </a:r>
          </a:p>
          <a:p>
            <a:r>
              <a:rPr lang="el-GR" dirty="0" err="1"/>
              <a:t>Περιπρωκτική</a:t>
            </a:r>
            <a:r>
              <a:rPr lang="el-GR" dirty="0"/>
              <a:t> νόσος 25%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Μορφή της νόσου</a:t>
            </a:r>
          </a:p>
          <a:p>
            <a:pPr lvl="1"/>
            <a:r>
              <a:rPr lang="el-GR" dirty="0" err="1"/>
              <a:t>Στενωτική</a:t>
            </a:r>
            <a:endParaRPr lang="el-GR" dirty="0"/>
          </a:p>
          <a:p>
            <a:pPr lvl="1"/>
            <a:r>
              <a:rPr lang="el-GR" dirty="0" err="1"/>
              <a:t>Συριγγοποιητική</a:t>
            </a:r>
            <a:endParaRPr lang="el-GR" dirty="0"/>
          </a:p>
          <a:p>
            <a:pPr lvl="1"/>
            <a:r>
              <a:rPr lang="el-GR" dirty="0"/>
              <a:t>Φλεγμονώδης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99032"/>
          </a:xfrm>
        </p:spPr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5135563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Τυφλό</a:t>
            </a:r>
            <a:r>
              <a:rPr lang="en-US" dirty="0"/>
              <a:t>: </a:t>
            </a:r>
          </a:p>
          <a:p>
            <a:pPr lvl="1"/>
            <a:r>
              <a:rPr lang="el-GR" dirty="0" err="1"/>
              <a:t>σακκοειδής</a:t>
            </a:r>
            <a:r>
              <a:rPr lang="el-GR" dirty="0"/>
              <a:t> διαμόρφωση (6-8 εκ) </a:t>
            </a:r>
            <a:endParaRPr lang="en-US" dirty="0"/>
          </a:p>
          <a:p>
            <a:pPr lvl="1"/>
            <a:r>
              <a:rPr lang="el-GR" dirty="0" err="1"/>
              <a:t>περιβάλεται</a:t>
            </a:r>
            <a:r>
              <a:rPr lang="el-GR" dirty="0"/>
              <a:t> σχεδόν εξ ολοκλήρου από περιτόναιο </a:t>
            </a:r>
            <a:endParaRPr lang="en-US" dirty="0"/>
          </a:p>
          <a:p>
            <a:pPr lvl="1"/>
            <a:r>
              <a:rPr lang="el-GR" dirty="0"/>
              <a:t>περιορισμένη κινητικότητα</a:t>
            </a:r>
            <a:endParaRPr lang="en-US" dirty="0"/>
          </a:p>
          <a:p>
            <a:pPr lvl="1"/>
            <a:r>
              <a:rPr lang="el-GR" dirty="0" err="1"/>
              <a:t>Ειλεοτυφλική</a:t>
            </a:r>
            <a:r>
              <a:rPr lang="el-GR" dirty="0"/>
              <a:t> βαλβίδα</a:t>
            </a:r>
            <a:r>
              <a:rPr lang="en-US" dirty="0"/>
              <a:t>:</a:t>
            </a:r>
            <a:r>
              <a:rPr lang="el-GR" dirty="0"/>
              <a:t> κυκλικός σφιγκτήρας(μυϊκή στοιβάδα λεπτού εντέρου)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C:\Users\Nikoletta\Pictures\0d28c2691b_caecum-d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2409031"/>
            <a:ext cx="3467100" cy="3152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pic>
        <p:nvPicPr>
          <p:cNvPr id="4" name="Picture 2" descr="C:\Users\Peterm\Desktop\08-006 Peter McDonald\Image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290060" cy="282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nightinga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232946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JV AOSR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05200"/>
            <a:ext cx="3429000" cy="305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Διάρροια</a:t>
            </a:r>
          </a:p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Πόνος </a:t>
            </a:r>
          </a:p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Απώλεια  βάρους</a:t>
            </a:r>
          </a:p>
          <a:p>
            <a:r>
              <a:rPr lang="el-GR" dirty="0"/>
              <a:t>Μάζα ΔΕ  λαγονίου βόθρου</a:t>
            </a:r>
          </a:p>
          <a:p>
            <a:r>
              <a:rPr lang="el-GR" dirty="0"/>
              <a:t>Πυρετός, κακουχία, ανορεξία, </a:t>
            </a:r>
            <a:r>
              <a:rPr lang="el-GR" dirty="0" err="1"/>
              <a:t>υποθρεψία</a:t>
            </a:r>
            <a:r>
              <a:rPr lang="el-GR" dirty="0"/>
              <a:t>, αναιμία</a:t>
            </a:r>
          </a:p>
          <a:p>
            <a:r>
              <a:rPr lang="el-GR" dirty="0"/>
              <a:t>Αφθώδη  έλκη  στόματος</a:t>
            </a:r>
          </a:p>
          <a:p>
            <a:r>
              <a:rPr lang="el-GR" dirty="0" err="1"/>
              <a:t>Περιπρωκτική</a:t>
            </a:r>
            <a:r>
              <a:rPr lang="el-GR" dirty="0"/>
              <a:t>  νόσος</a:t>
            </a:r>
          </a:p>
          <a:p>
            <a:r>
              <a:rPr lang="el-GR" dirty="0"/>
              <a:t>Στένωση εντέρου, σημεία  απόφραξης</a:t>
            </a:r>
          </a:p>
          <a:p>
            <a:r>
              <a:rPr lang="el-GR" dirty="0"/>
              <a:t>Συρίγγια, </a:t>
            </a:r>
            <a:r>
              <a:rPr lang="el-GR" dirty="0" err="1"/>
              <a:t>ενδοκοιλιακά</a:t>
            </a:r>
            <a:r>
              <a:rPr lang="el-GR" dirty="0"/>
              <a:t>  αποστήματα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ΕΞΩΕΝΤΕΡΙΚΕΣ ΕΚΔΗΛΩΣΕΙΣ (κυρίως κολίτιδα)</a:t>
            </a:r>
          </a:p>
          <a:p>
            <a:pPr lvl="2"/>
            <a:r>
              <a:rPr lang="el-GR" dirty="0"/>
              <a:t>Περιφερική Αρθρίτιδα  (γόνατο) </a:t>
            </a:r>
          </a:p>
          <a:p>
            <a:pPr lvl="2"/>
            <a:r>
              <a:rPr lang="el-GR" dirty="0" err="1"/>
              <a:t>Αγκυλοποιητική</a:t>
            </a:r>
            <a:r>
              <a:rPr lang="el-GR" dirty="0"/>
              <a:t> Σπονδυλίτιδα   5%</a:t>
            </a:r>
          </a:p>
          <a:p>
            <a:pPr lvl="2"/>
            <a:r>
              <a:rPr lang="el-GR" dirty="0"/>
              <a:t>Οζώδες Ερύθημα 8%</a:t>
            </a:r>
          </a:p>
          <a:p>
            <a:pPr lvl="2"/>
            <a:r>
              <a:rPr lang="el-GR" dirty="0"/>
              <a:t>Γαγγραινώδες </a:t>
            </a:r>
            <a:r>
              <a:rPr lang="el-GR" dirty="0" err="1"/>
              <a:t>πυόδερμα</a:t>
            </a:r>
            <a:r>
              <a:rPr lang="el-GR" dirty="0"/>
              <a:t> 2%  </a:t>
            </a:r>
          </a:p>
          <a:p>
            <a:pPr lvl="2"/>
            <a:r>
              <a:rPr lang="el-GR" dirty="0" err="1"/>
              <a:t>Ιριδοκυκλίτιδα</a:t>
            </a:r>
            <a:endParaRPr lang="el-GR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ΔΙΑΓΝΩΣΗ</a:t>
            </a:r>
          </a:p>
          <a:p>
            <a:pPr lvl="1"/>
            <a:r>
              <a:rPr lang="el-GR" dirty="0"/>
              <a:t>Ιστορικό</a:t>
            </a:r>
          </a:p>
          <a:p>
            <a:pPr lvl="1"/>
            <a:r>
              <a:rPr lang="el-GR" dirty="0"/>
              <a:t>Κλινική εξέταση</a:t>
            </a:r>
          </a:p>
          <a:p>
            <a:pPr lvl="1"/>
            <a:r>
              <a:rPr lang="el-GR" dirty="0"/>
              <a:t>Εργαστηριακός έλεγχος (</a:t>
            </a:r>
            <a:r>
              <a:rPr lang="en-US" dirty="0"/>
              <a:t>WBC, CRP, HB, </a:t>
            </a:r>
            <a:r>
              <a:rPr lang="el-GR" dirty="0"/>
              <a:t>ηλεκτρολυτικές διαταραχές, Β12)</a:t>
            </a:r>
          </a:p>
          <a:p>
            <a:pPr lvl="1"/>
            <a:r>
              <a:rPr lang="el-GR" dirty="0"/>
              <a:t>Καλλιέργειες κοπράνων (</a:t>
            </a:r>
            <a:r>
              <a:rPr lang="en-US" dirty="0"/>
              <a:t>Cl. </a:t>
            </a:r>
            <a:r>
              <a:rPr lang="en-US" dirty="0" err="1"/>
              <a:t>difficile</a:t>
            </a:r>
            <a:r>
              <a:rPr lang="el-GR" dirty="0"/>
              <a:t>)</a:t>
            </a:r>
            <a:endParaRPr lang="en-US" dirty="0"/>
          </a:p>
          <a:p>
            <a:pPr lvl="1"/>
            <a:r>
              <a:rPr lang="el-GR" dirty="0" err="1"/>
              <a:t>Κολονοσκόπηση</a:t>
            </a:r>
            <a:r>
              <a:rPr lang="el-GR" dirty="0"/>
              <a:t> με έλεγχο του τελικού ειλεού</a:t>
            </a:r>
          </a:p>
          <a:p>
            <a:pPr lvl="1"/>
            <a:r>
              <a:rPr lang="el-GR" dirty="0"/>
              <a:t>Ιστολογική τεκμηρίωση</a:t>
            </a:r>
          </a:p>
          <a:p>
            <a:pPr lvl="1"/>
            <a:r>
              <a:rPr lang="en-US" dirty="0"/>
              <a:t>MRI/CT </a:t>
            </a:r>
            <a:r>
              <a:rPr lang="en-US" dirty="0" err="1"/>
              <a:t>enterography</a:t>
            </a:r>
            <a:r>
              <a:rPr lang="el-GR" dirty="0"/>
              <a:t>/</a:t>
            </a:r>
            <a:r>
              <a:rPr lang="el-GR" dirty="0" err="1"/>
              <a:t>εντερόκλυση</a:t>
            </a:r>
            <a:r>
              <a:rPr lang="en-US" dirty="0"/>
              <a:t> </a:t>
            </a:r>
            <a:r>
              <a:rPr lang="el-GR" dirty="0"/>
              <a:t>(έκταση νόσου)</a:t>
            </a:r>
          </a:p>
          <a:p>
            <a:pPr lvl="1"/>
            <a:r>
              <a:rPr lang="en-US" dirty="0"/>
              <a:t>CT/ MRI </a:t>
            </a:r>
            <a:r>
              <a:rPr lang="el-GR" dirty="0"/>
              <a:t>(</a:t>
            </a:r>
            <a:r>
              <a:rPr lang="el-GR" dirty="0" err="1"/>
              <a:t>εξωαυλικές</a:t>
            </a:r>
            <a:r>
              <a:rPr lang="el-GR" dirty="0"/>
              <a:t> επιπλοκές νόσου)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ΚΟΛΟΝΟΣΚΟΠΗΣΗ</a:t>
            </a:r>
          </a:p>
          <a:p>
            <a:pPr lvl="1"/>
            <a:r>
              <a:rPr lang="el-GR" dirty="0"/>
              <a:t>Βλάβες κατά περιοχές, ασύμμετρη κατανομή</a:t>
            </a:r>
          </a:p>
          <a:p>
            <a:pPr lvl="1"/>
            <a:r>
              <a:rPr lang="el-GR" dirty="0"/>
              <a:t>Συχνά όχι στο ορθό</a:t>
            </a:r>
          </a:p>
          <a:p>
            <a:pPr lvl="1"/>
            <a:r>
              <a:rPr lang="el-GR" dirty="0"/>
              <a:t>Εικόνα φλεγμονής (οίδημα, ερυθρότητα, </a:t>
            </a:r>
            <a:r>
              <a:rPr lang="el-GR" dirty="0" err="1"/>
              <a:t>ευθρυπτότητα</a:t>
            </a:r>
            <a:r>
              <a:rPr lang="el-GR" dirty="0"/>
              <a:t> κλπ.)</a:t>
            </a:r>
          </a:p>
          <a:p>
            <a:pPr lvl="1"/>
            <a:r>
              <a:rPr lang="el-GR" dirty="0"/>
              <a:t>Βαθειά γραμμοειδή έλκη</a:t>
            </a:r>
          </a:p>
          <a:p>
            <a:pPr lvl="1"/>
            <a:r>
              <a:rPr lang="el-GR" dirty="0"/>
              <a:t>Εικόνα «</a:t>
            </a:r>
            <a:r>
              <a:rPr lang="el-GR" dirty="0" err="1"/>
              <a:t>λιθοστρώτου</a:t>
            </a:r>
            <a:r>
              <a:rPr lang="el-GR" dirty="0"/>
              <a:t>»</a:t>
            </a:r>
          </a:p>
          <a:p>
            <a:pPr lvl="1"/>
            <a:r>
              <a:rPr lang="el-GR" dirty="0"/>
              <a:t>Στενώσεις</a:t>
            </a:r>
          </a:p>
          <a:p>
            <a:pPr lvl="1"/>
            <a:r>
              <a:rPr lang="el-GR" dirty="0" err="1"/>
              <a:t>Συρρίγια</a:t>
            </a:r>
            <a:endParaRPr lang="el-GR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09800"/>
            <a:ext cx="5867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514600"/>
            <a:ext cx="36861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ΙΣΤΟΛΟΓΙΚΑ ΧΑΡΑΚΤΗΡΙΣΤΙΚΑ</a:t>
            </a:r>
          </a:p>
          <a:p>
            <a:pPr lvl="1"/>
            <a:r>
              <a:rPr lang="el-GR" dirty="0" err="1"/>
              <a:t>Διατοιχωματική</a:t>
            </a:r>
            <a:r>
              <a:rPr lang="el-GR" dirty="0"/>
              <a:t> φλεγμονή</a:t>
            </a:r>
          </a:p>
          <a:p>
            <a:pPr lvl="1"/>
            <a:r>
              <a:rPr lang="el-GR" dirty="0"/>
              <a:t>Συσσώρευση λεμφοκυττάρων</a:t>
            </a:r>
          </a:p>
          <a:p>
            <a:pPr lvl="1"/>
            <a:r>
              <a:rPr lang="el-GR" dirty="0"/>
              <a:t>Κοκκιώματα</a:t>
            </a:r>
          </a:p>
          <a:p>
            <a:r>
              <a:rPr lang="el-GR" dirty="0"/>
              <a:t>Μακροσκοπικά</a:t>
            </a:r>
          </a:p>
          <a:p>
            <a:pPr lvl="1"/>
            <a:r>
              <a:rPr lang="el-GR" dirty="0"/>
              <a:t>Πάχυνση τοιχώματος</a:t>
            </a:r>
          </a:p>
          <a:p>
            <a:pPr lvl="1"/>
            <a:r>
              <a:rPr lang="en-US" dirty="0"/>
              <a:t>Fat wrapping</a:t>
            </a:r>
          </a:p>
          <a:p>
            <a:pPr lvl="1"/>
            <a:r>
              <a:rPr lang="el-GR" dirty="0"/>
              <a:t>Πάχυνση </a:t>
            </a:r>
            <a:r>
              <a:rPr lang="el-GR" dirty="0" err="1"/>
              <a:t>μεσεντερίου</a:t>
            </a:r>
            <a:endParaRPr lang="el-GR" dirty="0"/>
          </a:p>
          <a:p>
            <a:pPr lvl="1"/>
            <a:endParaRPr lang="en-US" dirty="0"/>
          </a:p>
        </p:txBody>
      </p:sp>
      <p:pic>
        <p:nvPicPr>
          <p:cNvPr id="4" name="Picture 2" descr="C:\Users\Peterm\Desktop\08-006 Peter McDonald\Imag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786950"/>
            <a:ext cx="2730910" cy="387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ΔΙΑΦΟΡΙΚΗ ΔΙΑΓΝΩΣΗ</a:t>
            </a:r>
          </a:p>
          <a:p>
            <a:pPr lvl="1"/>
            <a:r>
              <a:rPr lang="el-GR" dirty="0"/>
              <a:t>Ελκώδης κολίτιδα</a:t>
            </a:r>
          </a:p>
          <a:p>
            <a:pPr lvl="1"/>
            <a:r>
              <a:rPr lang="en-US" dirty="0"/>
              <a:t> </a:t>
            </a:r>
            <a:r>
              <a:rPr lang="el-GR" dirty="0"/>
              <a:t>Λοίμωξη από </a:t>
            </a:r>
            <a:r>
              <a:rPr lang="en-US" dirty="0" err="1"/>
              <a:t>Yersinia</a:t>
            </a:r>
            <a:r>
              <a:rPr lang="en-US" dirty="0"/>
              <a:t>, cl. </a:t>
            </a:r>
            <a:r>
              <a:rPr lang="en-US" dirty="0" err="1"/>
              <a:t>Difficile</a:t>
            </a:r>
            <a:r>
              <a:rPr lang="en-US" dirty="0"/>
              <a:t>, Salmonella</a:t>
            </a:r>
          </a:p>
          <a:p>
            <a:pPr lvl="1"/>
            <a:r>
              <a:rPr lang="el-GR" dirty="0"/>
              <a:t>Σύνδρομο ευερέθιστου εντέρου</a:t>
            </a:r>
          </a:p>
          <a:p>
            <a:pPr lvl="1"/>
            <a:r>
              <a:rPr lang="el-GR" dirty="0"/>
              <a:t>Οξεία σκωληκοειδίτιδα</a:t>
            </a:r>
          </a:p>
          <a:p>
            <a:pPr lvl="1"/>
            <a:r>
              <a:rPr lang="el-GR" dirty="0"/>
              <a:t>Λέμφωμα</a:t>
            </a:r>
          </a:p>
          <a:p>
            <a:pPr lvl="1"/>
            <a:r>
              <a:rPr lang="el-GR" dirty="0"/>
              <a:t>Καρκίνος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ΘΕΡΑΠΕΙΑ</a:t>
            </a:r>
          </a:p>
          <a:p>
            <a:pPr lvl="1"/>
            <a:r>
              <a:rPr lang="el-GR" dirty="0"/>
              <a:t>Σκευάσματα </a:t>
            </a:r>
            <a:r>
              <a:rPr lang="en-US" dirty="0"/>
              <a:t> </a:t>
            </a:r>
            <a:r>
              <a:rPr lang="el-GR" dirty="0"/>
              <a:t>5-αμινοσαλικυλικού </a:t>
            </a:r>
            <a:r>
              <a:rPr lang="en-US" dirty="0"/>
              <a:t> </a:t>
            </a:r>
            <a:r>
              <a:rPr lang="el-GR" dirty="0"/>
              <a:t>οξέος</a:t>
            </a:r>
          </a:p>
          <a:p>
            <a:pPr lvl="1"/>
            <a:r>
              <a:rPr lang="el-GR" dirty="0" err="1"/>
              <a:t>Κορτικοστεροειδή</a:t>
            </a:r>
            <a:endParaRPr lang="el-GR" dirty="0"/>
          </a:p>
          <a:p>
            <a:pPr lvl="1"/>
            <a:r>
              <a:rPr lang="el-GR" dirty="0" err="1"/>
              <a:t>Αζαθειοπρίνη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6-μερκαπτοπουρίνη</a:t>
            </a:r>
          </a:p>
          <a:p>
            <a:pPr lvl="1"/>
            <a:r>
              <a:rPr lang="el-GR" dirty="0" err="1"/>
              <a:t>Μεθοτρεξάτη</a:t>
            </a:r>
            <a:endParaRPr lang="el-GR" dirty="0"/>
          </a:p>
          <a:p>
            <a:pPr lvl="1"/>
            <a:r>
              <a:rPr lang="el-GR" dirty="0" err="1"/>
              <a:t>Anti</a:t>
            </a:r>
            <a:r>
              <a:rPr lang="el-GR" dirty="0"/>
              <a:t>-</a:t>
            </a:r>
            <a:r>
              <a:rPr lang="el-GR" dirty="0" err="1"/>
              <a:t>TNFα</a:t>
            </a:r>
            <a:endParaRPr lang="el-GR" dirty="0"/>
          </a:p>
          <a:p>
            <a:pPr lvl="1"/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Διακοπή καπνίσματος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ΧΕΙΡΟΥΡΓΙΚΗ ΘΕΡΑΠΕΙΑ</a:t>
            </a:r>
          </a:p>
          <a:p>
            <a:pPr lvl="1"/>
            <a:r>
              <a:rPr lang="el-GR" dirty="0"/>
              <a:t>Μη ανταπόκριση στην φαρμακευτική θεραπεία</a:t>
            </a:r>
          </a:p>
          <a:p>
            <a:pPr lvl="1"/>
            <a:r>
              <a:rPr lang="el-GR" dirty="0"/>
              <a:t>Απόφραξη</a:t>
            </a:r>
          </a:p>
          <a:p>
            <a:pPr lvl="1"/>
            <a:r>
              <a:rPr lang="el-GR" dirty="0" err="1"/>
              <a:t>Ενδοκοιλιακό</a:t>
            </a:r>
            <a:r>
              <a:rPr lang="el-GR" dirty="0"/>
              <a:t> απόστημα</a:t>
            </a:r>
          </a:p>
          <a:p>
            <a:pPr lvl="1"/>
            <a:r>
              <a:rPr lang="el-GR" dirty="0"/>
              <a:t>Συρίγγια</a:t>
            </a:r>
          </a:p>
          <a:p>
            <a:pPr lvl="1"/>
            <a:r>
              <a:rPr lang="el-GR" dirty="0"/>
              <a:t>Τοξικό </a:t>
            </a:r>
            <a:r>
              <a:rPr lang="el-GR" dirty="0" err="1"/>
              <a:t>μεγάκολο</a:t>
            </a:r>
            <a:endParaRPr lang="el-GR" dirty="0"/>
          </a:p>
          <a:p>
            <a:pPr lvl="1"/>
            <a:r>
              <a:rPr lang="el-GR" dirty="0"/>
              <a:t>Αιμορραγία</a:t>
            </a:r>
          </a:p>
          <a:p>
            <a:pPr lvl="1"/>
            <a:r>
              <a:rPr lang="el-GR" dirty="0"/>
              <a:t>Καρκίνος (</a:t>
            </a:r>
            <a:r>
              <a:rPr lang="en-US" dirty="0" err="1"/>
              <a:t>Crohn</a:t>
            </a:r>
            <a:r>
              <a:rPr lang="en-US" dirty="0"/>
              <a:t> </a:t>
            </a:r>
            <a:r>
              <a:rPr lang="el-GR" dirty="0"/>
              <a:t>κολίτιδα)</a:t>
            </a:r>
          </a:p>
          <a:p>
            <a:pPr lvl="1"/>
            <a:r>
              <a:rPr lang="el-GR" dirty="0"/>
              <a:t>Καθυστέρηση ανάπτυξης</a:t>
            </a: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ΧΕΙΡΟΥΡΓΙΚΗ ΘΕΡΑΠΕΙΑ</a:t>
            </a:r>
          </a:p>
          <a:p>
            <a:pPr lvl="1"/>
            <a:r>
              <a:rPr lang="el-GR" dirty="0"/>
              <a:t>70% χειρουργική αντιμετώπιση</a:t>
            </a:r>
          </a:p>
          <a:p>
            <a:pPr lvl="1"/>
            <a:r>
              <a:rPr lang="el-GR" dirty="0"/>
              <a:t>33-82% </a:t>
            </a:r>
            <a:r>
              <a:rPr lang="el-GR" dirty="0" err="1"/>
              <a:t>επανεπέμβαση</a:t>
            </a:r>
            <a:endParaRPr lang="el-GR" dirty="0"/>
          </a:p>
          <a:p>
            <a:pPr lvl="1"/>
            <a:r>
              <a:rPr lang="el-GR" dirty="0"/>
              <a:t>Περιορισμένη </a:t>
            </a:r>
            <a:r>
              <a:rPr lang="el-GR" dirty="0" err="1"/>
              <a:t>εκτομή</a:t>
            </a:r>
            <a:endParaRPr lang="el-GR" dirty="0"/>
          </a:p>
          <a:p>
            <a:pPr lvl="1"/>
            <a:r>
              <a:rPr lang="el-GR" dirty="0" err="1"/>
              <a:t>Ειλεοτυφλική</a:t>
            </a:r>
            <a:endParaRPr lang="el-GR" dirty="0"/>
          </a:p>
          <a:p>
            <a:pPr lvl="1"/>
            <a:r>
              <a:rPr lang="el-GR" dirty="0"/>
              <a:t>Στενώσεις</a:t>
            </a:r>
            <a:endParaRPr lang="en-US" dirty="0"/>
          </a:p>
          <a:p>
            <a:pPr lvl="1"/>
            <a:r>
              <a:rPr lang="el-GR" dirty="0"/>
              <a:t>Συρίγγια</a:t>
            </a:r>
          </a:p>
          <a:p>
            <a:pPr lvl="1"/>
            <a:r>
              <a:rPr lang="el-GR" dirty="0"/>
              <a:t>Σύνδρομο βραχέως έντερου</a:t>
            </a:r>
          </a:p>
          <a:p>
            <a:pPr lvl="1"/>
            <a:r>
              <a:rPr lang="el-GR" dirty="0" err="1"/>
              <a:t>Περιπρωκτική</a:t>
            </a:r>
            <a:r>
              <a:rPr lang="el-GR" dirty="0"/>
              <a:t> νόσος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Ορθό </a:t>
            </a:r>
          </a:p>
          <a:p>
            <a:pPr lvl="1"/>
            <a:r>
              <a:rPr lang="el-GR" dirty="0"/>
              <a:t>Απουσία κολικών ταινιών, κυψελών και </a:t>
            </a:r>
            <a:r>
              <a:rPr lang="el-GR" dirty="0" err="1"/>
              <a:t>επιπλοϊκών</a:t>
            </a:r>
            <a:r>
              <a:rPr lang="el-GR" dirty="0"/>
              <a:t> αποφύσεων</a:t>
            </a:r>
          </a:p>
          <a:p>
            <a:pPr lvl="1"/>
            <a:r>
              <a:rPr lang="el-GR" dirty="0" err="1"/>
              <a:t>Ανώ</a:t>
            </a:r>
            <a:r>
              <a:rPr lang="el-GR" dirty="0"/>
              <a:t> ορθό περιτόναιο </a:t>
            </a:r>
            <a:r>
              <a:rPr lang="el-GR" dirty="0" err="1"/>
              <a:t>προσθιά</a:t>
            </a:r>
            <a:r>
              <a:rPr lang="el-GR" dirty="0"/>
              <a:t> και πλάγια επιφάνια</a:t>
            </a:r>
          </a:p>
          <a:p>
            <a:pPr lvl="1"/>
            <a:r>
              <a:rPr lang="el-GR" dirty="0"/>
              <a:t>Μέσο ορθό  πρόσθια </a:t>
            </a:r>
          </a:p>
          <a:p>
            <a:pPr lvl="1"/>
            <a:r>
              <a:rPr lang="el-GR" dirty="0"/>
              <a:t>Κάτω ορθό </a:t>
            </a:r>
            <a:r>
              <a:rPr lang="el-GR" dirty="0" err="1"/>
              <a:t>εξωπεριτοναικό</a:t>
            </a:r>
            <a:r>
              <a:rPr lang="el-GR" dirty="0"/>
              <a:t> </a:t>
            </a:r>
          </a:p>
          <a:p>
            <a:r>
              <a:rPr lang="el-GR" dirty="0" err="1"/>
              <a:t>Μεσοορθό</a:t>
            </a:r>
            <a:r>
              <a:rPr lang="el-GR" dirty="0"/>
              <a:t> </a:t>
            </a:r>
            <a:r>
              <a:rPr lang="el-GR" dirty="0" err="1"/>
              <a:t>περιορθικός</a:t>
            </a:r>
            <a:r>
              <a:rPr lang="el-GR" dirty="0"/>
              <a:t> </a:t>
            </a:r>
            <a:r>
              <a:rPr lang="el-GR" dirty="0" err="1"/>
              <a:t>κυτταρολιπώδης</a:t>
            </a:r>
            <a:r>
              <a:rPr lang="el-GR" dirty="0"/>
              <a:t> ιστός περιέχει τελικούς κλάδους κάτω </a:t>
            </a:r>
            <a:r>
              <a:rPr lang="el-GR" dirty="0" err="1"/>
              <a:t>μεσεντερίου</a:t>
            </a:r>
            <a:r>
              <a:rPr lang="el-GR" dirty="0"/>
              <a:t> αρτηρίας</a:t>
            </a:r>
            <a:endParaRPr lang="en-US" dirty="0"/>
          </a:p>
        </p:txBody>
      </p:sp>
      <p:pic>
        <p:nvPicPr>
          <p:cNvPr id="5" name="Picture 6" descr="IMG_13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300" y="1928019"/>
            <a:ext cx="3962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pic>
        <p:nvPicPr>
          <p:cNvPr id="4" name="Picture 2" descr="C:\Users\Peterm\Desktop\08-006 Peter McDonald\Image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3282696" cy="21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in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4191000" cy="21566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73274"/>
          </a:xfrm>
        </p:spPr>
        <p:txBody>
          <a:bodyPr/>
          <a:lstStyle/>
          <a:p>
            <a:r>
              <a:rPr lang="el-GR" dirty="0"/>
              <a:t>ΣΥΓΚΡΙΣΗ ΕΚ-</a:t>
            </a:r>
            <a:r>
              <a:rPr lang="en-US" dirty="0"/>
              <a:t>CROHN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395536" y="1061720"/>
          <a:ext cx="8229600" cy="579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ΕΛΚΩΔΗΣ</a:t>
                      </a:r>
                      <a:r>
                        <a:rPr lang="el-GR" baseline="0" dirty="0"/>
                        <a:t> ΚΟΛΙΤΙΔΑ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ΝΟΣΟΣ </a:t>
                      </a:r>
                      <a:r>
                        <a:rPr lang="en-US" dirty="0"/>
                        <a:t>CROHN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ΠΑΧΥΝΣΗ</a:t>
                      </a:r>
                      <a:r>
                        <a:rPr lang="el-GR" baseline="0" dirty="0"/>
                        <a:t> ΤΟΙΧΩΜΑΤΟΣ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ΠΑΧΥΝΣΗ ΜΕΣΕΝΤΕΡΙΟΥ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FAT WRAPPING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ΠΡΟΣΒΟΛΗ</a:t>
                      </a:r>
                      <a:r>
                        <a:rPr lang="el-GR" baseline="0" dirty="0"/>
                        <a:t> ΚΑΤΑ ΤΜΗΜΑΤΑ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ΔΙΑΤΟΙΧΩΜΑΤΙΚΗ ΠΡΟΣΒΟΛΗ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ΚΟΚΚΙΩΜΑΤΑ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ΑΙΜΟΡΡΑΓΙΑ ΑΠΟ</a:t>
                      </a:r>
                      <a:r>
                        <a:rPr lang="el-GR" baseline="0" dirty="0"/>
                        <a:t> ΟΡΘΟ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ΔΙΑΡΡΟΙΑ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ΑΠΟΦΡΑΞΗ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ΠΕΡΙΠΡΩΚΤΙΚΗ ΝΟΣΟΣ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ΠΡΟΣΒΟΛΗ ΛΕΠΤΟΥ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ΣΥΓΚΡΙΣΗ ΕΚ-</a:t>
            </a:r>
            <a:r>
              <a:rPr lang="en-US" dirty="0"/>
              <a:t>CROHN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ΕΛΚΩΔΗΣ ΚΟΛΙΤΙΔΑ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ΝΟΣΟΣ </a:t>
                      </a:r>
                      <a:r>
                        <a:rPr lang="en-US" dirty="0"/>
                        <a:t>CROHN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KATANOMH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ΣΥΝΕΧΟΜΕΝΗ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ΔΙΑΚΟΠΤΟΜΕΝΗ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ΠΡΟΣΒΟΛΗ</a:t>
                      </a:r>
                      <a:r>
                        <a:rPr lang="el-GR" baseline="0" dirty="0"/>
                        <a:t> ΟΡΘΟΥ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ΕΙΚΟΝΑ ΛΙΘΟΣΤΡΩΤΟΥ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ΨΕΥΔΟΠΟΛΥΠΟΔΕΣ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ΟΛΙΚΗ</a:t>
                      </a:r>
                      <a:r>
                        <a:rPr lang="el-GR" baseline="0" dirty="0"/>
                        <a:t> ΠΡΩΚΤΟΚΟΛΕΚΤΟΜΗ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ΘΕΡΑΠΕΥΤΙΚΗ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ΙΣΧΑΙΜΙΚΗ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Αποφρακτική ή μη αγγειακή διαταραχή</a:t>
            </a:r>
          </a:p>
          <a:p>
            <a:r>
              <a:rPr lang="el-GR" dirty="0"/>
              <a:t>Ηλικία, ΣΔ, αρτηριοσκλήρυνση, ΧΝΑ, </a:t>
            </a:r>
            <a:r>
              <a:rPr lang="el-GR" dirty="0" err="1"/>
              <a:t>αγγειίτιδες</a:t>
            </a:r>
            <a:r>
              <a:rPr lang="el-GR" dirty="0"/>
              <a:t>, σήψη, μετεγχειρητικά </a:t>
            </a:r>
          </a:p>
          <a:p>
            <a:r>
              <a:rPr lang="el-GR" dirty="0"/>
              <a:t>Σπληνική καμπή</a:t>
            </a:r>
          </a:p>
          <a:p>
            <a:r>
              <a:rPr lang="el-GR" dirty="0"/>
              <a:t>Διάρροια με πρόσμιξη αίματος, κοιλιακό άλγος, διάταση, πυρετός, περιτονίτιδα</a:t>
            </a:r>
          </a:p>
          <a:p>
            <a:r>
              <a:rPr lang="el-GR" dirty="0" err="1"/>
              <a:t>Σιγμοειδοσκόπηση</a:t>
            </a:r>
            <a:r>
              <a:rPr lang="el-GR" dirty="0"/>
              <a:t> ισχαιμικό, σκουρόχρωμο βλεννογόνο</a:t>
            </a:r>
          </a:p>
          <a:p>
            <a:r>
              <a:rPr lang="el-GR" dirty="0"/>
              <a:t>80% </a:t>
            </a:r>
            <a:r>
              <a:rPr lang="el-GR" dirty="0" err="1"/>
              <a:t>συντηρηικά</a:t>
            </a:r>
            <a:endParaRPr lang="el-GR" dirty="0"/>
          </a:p>
          <a:p>
            <a:endParaRPr lang="el-GR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ΨΕΥΔΟΜΕΜΒΡΑΝΩΔΗΣ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Cl. </a:t>
            </a:r>
            <a:r>
              <a:rPr lang="en-US" dirty="0" err="1"/>
              <a:t>Difficile</a:t>
            </a:r>
            <a:endParaRPr lang="el-GR" dirty="0"/>
          </a:p>
          <a:p>
            <a:r>
              <a:rPr lang="el-GR" dirty="0"/>
              <a:t>Αντιβιοτικά (</a:t>
            </a:r>
            <a:r>
              <a:rPr lang="el-GR" dirty="0" err="1"/>
              <a:t>κεφαλοσπορίνες</a:t>
            </a:r>
            <a:r>
              <a:rPr lang="el-GR" dirty="0"/>
              <a:t>, πενικιλίνη, </a:t>
            </a:r>
            <a:r>
              <a:rPr lang="el-GR" dirty="0" err="1"/>
              <a:t>κλινδαμυκίνη</a:t>
            </a:r>
            <a:r>
              <a:rPr lang="el-GR" dirty="0"/>
              <a:t>)</a:t>
            </a:r>
            <a:endParaRPr lang="en-US" dirty="0"/>
          </a:p>
          <a:p>
            <a:r>
              <a:rPr lang="en-US" dirty="0"/>
              <a:t>20-25% </a:t>
            </a:r>
            <a:r>
              <a:rPr lang="el-GR" dirty="0"/>
              <a:t>νοσηλευομένων</a:t>
            </a:r>
          </a:p>
          <a:p>
            <a:r>
              <a:rPr lang="el-GR" dirty="0"/>
              <a:t>1/3 διαρροϊκό σύνδρομο</a:t>
            </a:r>
          </a:p>
          <a:p>
            <a:r>
              <a:rPr lang="el-GR" dirty="0"/>
              <a:t>Τοξίνη Α και Β</a:t>
            </a:r>
          </a:p>
          <a:p>
            <a:r>
              <a:rPr lang="el-GR" dirty="0"/>
              <a:t>ΔΔ</a:t>
            </a:r>
            <a:r>
              <a:rPr lang="en-US" dirty="0"/>
              <a:t>: </a:t>
            </a:r>
            <a:r>
              <a:rPr lang="en-US" dirty="0" err="1"/>
              <a:t>Olgilvie</a:t>
            </a:r>
            <a:r>
              <a:rPr lang="en-US" dirty="0"/>
              <a:t>, </a:t>
            </a:r>
            <a:r>
              <a:rPr lang="el-GR" dirty="0"/>
              <a:t>παραλυτικός ειλεός, ισχαιμική κολίτιδα</a:t>
            </a:r>
          </a:p>
          <a:p>
            <a:r>
              <a:rPr lang="el-GR" dirty="0"/>
              <a:t>Τοξίνη Β στα κόπρανα (95%)- </a:t>
            </a:r>
            <a:r>
              <a:rPr lang="en-US" dirty="0"/>
              <a:t>ELISA </a:t>
            </a:r>
            <a:r>
              <a:rPr lang="el-GR" dirty="0"/>
              <a:t>Τοξίνη Α (75-85%)</a:t>
            </a:r>
          </a:p>
          <a:p>
            <a:r>
              <a:rPr lang="el-GR" dirty="0" err="1"/>
              <a:t>Κολονοσκόπηση</a:t>
            </a:r>
            <a:r>
              <a:rPr lang="el-GR" dirty="0"/>
              <a:t> </a:t>
            </a:r>
          </a:p>
          <a:p>
            <a:r>
              <a:rPr lang="el-GR" dirty="0" err="1"/>
              <a:t>Μετρονιδαζόλη</a:t>
            </a:r>
            <a:r>
              <a:rPr lang="el-GR" dirty="0"/>
              <a:t> 500</a:t>
            </a:r>
            <a:r>
              <a:rPr lang="en-US" dirty="0"/>
              <a:t>mg x3 pos 10-14 </a:t>
            </a:r>
            <a:r>
              <a:rPr lang="el-GR" dirty="0"/>
              <a:t>ημέρες</a:t>
            </a:r>
          </a:p>
          <a:p>
            <a:r>
              <a:rPr lang="el-GR" dirty="0"/>
              <a:t>3-20% τοξικό </a:t>
            </a:r>
            <a:r>
              <a:rPr lang="el-GR" dirty="0" err="1"/>
              <a:t>μεγάκολο</a:t>
            </a:r>
            <a:r>
              <a:rPr lang="el-GR" dirty="0"/>
              <a:t>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ΨΕΥΔΟΑΠΟΦΡΑΞΗ ΠΑΧΕΟΣ ΕΝΤΕΡΟΥ 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Μη μηχανική απόφραξη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r>
              <a:rPr lang="el-GR" dirty="0"/>
              <a:t>Συνυπάρχουν άλλες παθήσεις (80%)</a:t>
            </a:r>
          </a:p>
          <a:p>
            <a:r>
              <a:rPr lang="el-GR" dirty="0"/>
              <a:t>Διαταραχή στην κινητικότητα (συμπαθητικό- παρασυμπαθητικό)</a:t>
            </a:r>
          </a:p>
          <a:p>
            <a:r>
              <a:rPr lang="el-GR" dirty="0"/>
              <a:t>Ηλικιωμένοι και </a:t>
            </a:r>
            <a:r>
              <a:rPr lang="el-GR" dirty="0" err="1"/>
              <a:t>κατακεκλιμένοι</a:t>
            </a:r>
            <a:endParaRPr lang="el-GR" dirty="0"/>
          </a:p>
          <a:p>
            <a:r>
              <a:rPr lang="el-GR" dirty="0"/>
              <a:t>Διάταση κοιλίας, χωρίς κενώσεις, χωρίς ευαισθησία</a:t>
            </a:r>
          </a:p>
          <a:p>
            <a:r>
              <a:rPr lang="el-GR" dirty="0"/>
              <a:t>Ακτινογραφία κοιλίας διάταση </a:t>
            </a:r>
            <a:r>
              <a:rPr lang="el-GR" dirty="0" err="1"/>
              <a:t>παχέος</a:t>
            </a:r>
            <a:r>
              <a:rPr lang="el-GR" dirty="0"/>
              <a:t> χωρίς διάταση </a:t>
            </a:r>
            <a:r>
              <a:rPr lang="el-GR" dirty="0" err="1"/>
              <a:t>λεπτου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ΣΥΣΤΡΟΦΗ ΠΑΧΕΟΣ ΕΝΤΕΡΟΥ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 Τμήμα </a:t>
            </a:r>
            <a:r>
              <a:rPr lang="el-GR" dirty="0" err="1"/>
              <a:t>παχέος</a:t>
            </a:r>
            <a:r>
              <a:rPr lang="el-GR" dirty="0"/>
              <a:t> εντέρου περιελίσσεται γύρω από το </a:t>
            </a:r>
            <a:r>
              <a:rPr lang="el-GR" dirty="0" err="1"/>
              <a:t>μεσόκολο</a:t>
            </a:r>
            <a:r>
              <a:rPr lang="el-GR" dirty="0"/>
              <a:t> του, προκαλώντας μερική ή πλήρη απόφραξη του αυλού και διαταραχή της αιμάτωσης</a:t>
            </a:r>
          </a:p>
          <a:p>
            <a:r>
              <a:rPr lang="el-GR" dirty="0"/>
              <a:t>5% αίτια απόφραξης Δυτικό κόσμο</a:t>
            </a:r>
          </a:p>
          <a:p>
            <a:r>
              <a:rPr lang="el-GR" dirty="0"/>
              <a:t>65-75% συστροφή σιγμοειδούς</a:t>
            </a:r>
          </a:p>
          <a:p>
            <a:r>
              <a:rPr lang="el-GR" dirty="0"/>
              <a:t>Συστροφή σιγμοειδούς</a:t>
            </a:r>
          </a:p>
          <a:p>
            <a:pPr lvl="1"/>
            <a:r>
              <a:rPr lang="el-GR" dirty="0"/>
              <a:t>Ηλικία</a:t>
            </a:r>
          </a:p>
          <a:p>
            <a:pPr lvl="1"/>
            <a:r>
              <a:rPr lang="el-GR" dirty="0"/>
              <a:t>Δυσκοιλιότητα</a:t>
            </a:r>
          </a:p>
          <a:p>
            <a:pPr lvl="1"/>
            <a:r>
              <a:rPr lang="el-GR" dirty="0"/>
              <a:t>Κατακλιμένοι ασθενείς</a:t>
            </a:r>
          </a:p>
          <a:p>
            <a:pPr lvl="1"/>
            <a:r>
              <a:rPr lang="el-GR" dirty="0"/>
              <a:t>Ψυχιατρικοί ασθενείς</a:t>
            </a: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Συστροφή σιγμοειδούς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Κλινική εικόνα</a:t>
            </a:r>
          </a:p>
          <a:p>
            <a:pPr lvl="1"/>
            <a:r>
              <a:rPr lang="el-GR" dirty="0"/>
              <a:t>Κοιλιακό άλγος</a:t>
            </a:r>
          </a:p>
          <a:p>
            <a:pPr lvl="1"/>
            <a:r>
              <a:rPr lang="el-GR" dirty="0"/>
              <a:t>Κοιλιακή διάταση</a:t>
            </a:r>
          </a:p>
          <a:p>
            <a:pPr lvl="1"/>
            <a:r>
              <a:rPr lang="el-GR" dirty="0"/>
              <a:t>Εμετός</a:t>
            </a:r>
          </a:p>
          <a:p>
            <a:pPr lvl="1"/>
            <a:r>
              <a:rPr lang="el-GR" dirty="0"/>
              <a:t>Δυσκοιλιότητα</a:t>
            </a:r>
          </a:p>
          <a:p>
            <a:pPr lvl="1"/>
            <a:r>
              <a:rPr lang="el-GR" dirty="0" err="1"/>
              <a:t>Τυμπανικότητα</a:t>
            </a:r>
            <a:r>
              <a:rPr lang="el-GR" dirty="0"/>
              <a:t> </a:t>
            </a:r>
            <a:endParaRPr lang="en-US" dirty="0"/>
          </a:p>
        </p:txBody>
      </p:sp>
      <p:pic>
        <p:nvPicPr>
          <p:cNvPr id="4" name="Picture 2" descr="C:\Users\Mohammed\Desktop\Intestinal Obstruction\9241-0550x0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890620" cy="45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6200"/>
            <a:ext cx="7059116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cs typeface="Times New Roman" pitchFamily="18" charset="0"/>
              </a:rPr>
              <a:t>Συστροφή σιγμοειδούς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40965" name="Picture 4" descr="volvulu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2395538" cy="3751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ohammed\Desktop\Intestinal Obstruction\image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1" y="4343400"/>
            <a:ext cx="3254309" cy="24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ohammed\Desktop\Intestinal Obstruction\IMG-20140221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335088"/>
            <a:ext cx="3909752" cy="29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.medscape.com/pi/emed/ckb/radiology/336139-373585-51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67769"/>
            <a:ext cx="2286000" cy="39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66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EEE6F3-23FF-4FA3-BE11-ACA3FC07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ΠΟΛΥΠΟΔΕΣ ΠΑΧΕΟΣ ΕΝΤΕΡΟΥ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F0AEF1-06F1-4EF3-A8E3-EC2F0D71C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5218600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ΠΟΛΥΠΟΔΑΣ</a:t>
            </a:r>
            <a:r>
              <a:rPr lang="en-US" dirty="0"/>
              <a:t>: </a:t>
            </a:r>
            <a:r>
              <a:rPr lang="el-GR" dirty="0"/>
              <a:t>κάθε </a:t>
            </a:r>
            <a:r>
              <a:rPr lang="el-GR" dirty="0" err="1"/>
              <a:t>ενδοαυλική</a:t>
            </a:r>
            <a:r>
              <a:rPr lang="el-GR" dirty="0"/>
              <a:t> προεκβολή του εντερικού βλεννογόνου</a:t>
            </a:r>
          </a:p>
          <a:p>
            <a:r>
              <a:rPr lang="el-GR" dirty="0"/>
              <a:t>ΦΛΕΓΜΟΝΩΔΕΙΣ ΨΕΥΔΟΠΟΛΥΠΟΔΕΣ</a:t>
            </a:r>
          </a:p>
          <a:p>
            <a:r>
              <a:rPr lang="el-GR" dirty="0"/>
              <a:t>ΑΜΑΡΤΩΔΕΙΣ ΠΟΛΥΠΟΔΕΣ</a:t>
            </a:r>
          </a:p>
          <a:p>
            <a:pPr lvl="1"/>
            <a:r>
              <a:rPr lang="el-GR" dirty="0"/>
              <a:t>Νεανικοί πολύποδες(παιδική ηλικία, μονήρης, αιμορραγία- Σύνδρομο </a:t>
            </a:r>
            <a:r>
              <a:rPr lang="el-GR" dirty="0" err="1"/>
              <a:t>οικογενούς</a:t>
            </a:r>
            <a:r>
              <a:rPr lang="el-GR" dirty="0"/>
              <a:t> νεανικής </a:t>
            </a:r>
            <a:r>
              <a:rPr lang="el-GR" dirty="0" err="1"/>
              <a:t>πολυποδίασης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Πολύποδες </a:t>
            </a:r>
            <a:r>
              <a:rPr lang="en-US" dirty="0" err="1"/>
              <a:t>Peutz-Jeghers</a:t>
            </a:r>
            <a:r>
              <a:rPr lang="en-US" dirty="0"/>
              <a:t> </a:t>
            </a:r>
            <a:r>
              <a:rPr lang="el-GR" dirty="0"/>
              <a:t> (καλοήθεις, με πιθανότητα κακοήθους </a:t>
            </a:r>
            <a:r>
              <a:rPr lang="el-GR" dirty="0" err="1"/>
              <a:t>εξαλλάγης</a:t>
            </a:r>
            <a:r>
              <a:rPr lang="el-GR" dirty="0"/>
              <a:t>)</a:t>
            </a:r>
            <a:endParaRPr lang="en-GB" dirty="0"/>
          </a:p>
          <a:p>
            <a:pPr lvl="1"/>
            <a:r>
              <a:rPr lang="el-GR" dirty="0"/>
              <a:t>Σύνδρομο </a:t>
            </a:r>
            <a:r>
              <a:rPr lang="en-GB" dirty="0" err="1"/>
              <a:t>Cronkhite</a:t>
            </a:r>
            <a:r>
              <a:rPr lang="en-GB" dirty="0"/>
              <a:t>-Canada</a:t>
            </a:r>
            <a:r>
              <a:rPr lang="el-GR" dirty="0"/>
              <a:t> (σπάνια, μη </a:t>
            </a:r>
            <a:r>
              <a:rPr lang="el-GR" dirty="0" err="1"/>
              <a:t>οικογενή</a:t>
            </a:r>
            <a:r>
              <a:rPr lang="el-GR" dirty="0"/>
              <a:t> διαταραχή, ΓΕΣ πολύποδες, αλωπεκία, </a:t>
            </a:r>
            <a:r>
              <a:rPr lang="el-GR" dirty="0" err="1"/>
              <a:t>ονυχοδυστροφία</a:t>
            </a:r>
            <a:r>
              <a:rPr lang="el-GR" dirty="0"/>
              <a:t>, διάρροια, απώλεια βάρους και κοιλιακό άλγος</a:t>
            </a:r>
            <a:r>
              <a:rPr lang="en-US" dirty="0"/>
              <a:t>)</a:t>
            </a:r>
            <a:endParaRPr lang="el-GR" dirty="0"/>
          </a:p>
          <a:p>
            <a:pPr lvl="1"/>
            <a:r>
              <a:rPr lang="el-GR" dirty="0"/>
              <a:t>Σύνδρομο </a:t>
            </a:r>
            <a:r>
              <a:rPr lang="en-US" dirty="0"/>
              <a:t>PTEN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GB" dirty="0"/>
              <a:t>Phosphatase and </a:t>
            </a:r>
            <a:r>
              <a:rPr lang="en-GB" dirty="0" err="1"/>
              <a:t>tensin</a:t>
            </a:r>
            <a:r>
              <a:rPr lang="en-GB" dirty="0"/>
              <a:t> homolog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dirty="0"/>
          </a:p>
          <a:p>
            <a:pPr marL="64008" indent="0">
              <a:buNone/>
            </a:pP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50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Άνω </a:t>
            </a:r>
            <a:r>
              <a:rPr lang="el-GR" dirty="0" err="1"/>
              <a:t>μεσεντέριος</a:t>
            </a:r>
            <a:r>
              <a:rPr lang="el-GR" dirty="0"/>
              <a:t> αρτηρία</a:t>
            </a:r>
            <a:endParaRPr lang="en-US" dirty="0"/>
          </a:p>
          <a:p>
            <a:pPr lvl="1"/>
            <a:r>
              <a:rPr lang="el-GR" dirty="0"/>
              <a:t>Λεπτό έντερο, σκωληκοειδής, τυφλό, ανιόν, 2/3 εγκαρσίου</a:t>
            </a:r>
          </a:p>
          <a:p>
            <a:pPr lvl="1"/>
            <a:r>
              <a:rPr lang="el-GR" dirty="0" err="1"/>
              <a:t>Ειλεοτυφλική</a:t>
            </a:r>
            <a:endParaRPr lang="el-GR" dirty="0"/>
          </a:p>
          <a:p>
            <a:pPr lvl="1"/>
            <a:r>
              <a:rPr lang="el-GR" dirty="0"/>
              <a:t>Δεξιά </a:t>
            </a:r>
            <a:r>
              <a:rPr lang="el-GR" dirty="0" err="1"/>
              <a:t>κολική</a:t>
            </a:r>
            <a:endParaRPr lang="el-GR" dirty="0"/>
          </a:p>
          <a:p>
            <a:pPr lvl="1"/>
            <a:r>
              <a:rPr lang="el-GR" dirty="0"/>
              <a:t>Μέση </a:t>
            </a:r>
            <a:r>
              <a:rPr lang="el-GR" dirty="0" err="1"/>
              <a:t>κολική</a:t>
            </a:r>
            <a:endParaRPr lang="el-GR" dirty="0"/>
          </a:p>
          <a:p>
            <a:r>
              <a:rPr lang="el-GR" dirty="0"/>
              <a:t>Κάτω </a:t>
            </a:r>
            <a:r>
              <a:rPr lang="el-GR" dirty="0" err="1"/>
              <a:t>μεσεντέριος</a:t>
            </a:r>
            <a:r>
              <a:rPr lang="el-GR" dirty="0"/>
              <a:t> αρτηρία</a:t>
            </a:r>
          </a:p>
          <a:p>
            <a:pPr lvl="1"/>
            <a:r>
              <a:rPr lang="el-GR" dirty="0"/>
              <a:t>Εγκάρσιο, κατιόν, ορθό</a:t>
            </a:r>
          </a:p>
          <a:p>
            <a:pPr lvl="1"/>
            <a:r>
              <a:rPr lang="el-GR" dirty="0"/>
              <a:t>Αριστερή </a:t>
            </a:r>
            <a:r>
              <a:rPr lang="el-GR" dirty="0" err="1"/>
              <a:t>κολική</a:t>
            </a:r>
            <a:endParaRPr lang="el-GR" dirty="0"/>
          </a:p>
          <a:p>
            <a:pPr lvl="1"/>
            <a:r>
              <a:rPr lang="el-GR" dirty="0" err="1"/>
              <a:t>Σιγμοειδικές</a:t>
            </a:r>
            <a:r>
              <a:rPr lang="el-GR" dirty="0"/>
              <a:t> (2-6)</a:t>
            </a:r>
          </a:p>
          <a:p>
            <a:pPr lvl="1"/>
            <a:r>
              <a:rPr lang="el-GR" dirty="0"/>
              <a:t>Άνω </a:t>
            </a:r>
            <a:r>
              <a:rPr lang="el-GR" dirty="0" err="1"/>
              <a:t>αιμορροϊδική</a:t>
            </a:r>
            <a:endParaRPr lang="el-GR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BE1A-4C4C-48CA-9686-FCEF6B7B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ΠΟΛΥΠΟΔΕΣ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A007-A309-4CD8-868B-33A96E2CD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ΑΜΙΣΧΕΣ ΟΔΟΝΤΩΤΕΣ ΒΛΑΒΕΣ</a:t>
            </a:r>
            <a:endParaRPr lang="en-GB" dirty="0"/>
          </a:p>
          <a:p>
            <a:pPr lvl="1"/>
            <a:r>
              <a:rPr lang="el-GR" dirty="0" err="1"/>
              <a:t>Υπερπλαστικοί</a:t>
            </a:r>
            <a:r>
              <a:rPr lang="el-GR" dirty="0"/>
              <a:t> πολύποδες (μικροί, άμισχοι ηλικία, </a:t>
            </a:r>
            <a:r>
              <a:rPr lang="el-GR" dirty="0" err="1"/>
              <a:t>αρ</a:t>
            </a:r>
            <a:r>
              <a:rPr lang="el-GR" dirty="0"/>
              <a:t>. </a:t>
            </a:r>
            <a:r>
              <a:rPr lang="el-GR" dirty="0" err="1"/>
              <a:t>κόλον-ορθοσιγμοειδες</a:t>
            </a:r>
            <a:r>
              <a:rPr lang="el-GR" dirty="0"/>
              <a:t>, χωρίς εξαλλαγή )</a:t>
            </a:r>
          </a:p>
          <a:p>
            <a:pPr lvl="1"/>
            <a:r>
              <a:rPr lang="el-GR" dirty="0"/>
              <a:t>Άμισχοι οδοντωτοί πολύποδες</a:t>
            </a:r>
            <a:r>
              <a:rPr lang="en-US" dirty="0"/>
              <a:t>/</a:t>
            </a:r>
            <a:r>
              <a:rPr lang="el-GR" dirty="0"/>
              <a:t>Οδοντωτά αδενώματα</a:t>
            </a:r>
            <a:r>
              <a:rPr lang="en-US" dirty="0"/>
              <a:t> (</a:t>
            </a:r>
            <a:r>
              <a:rPr lang="el-GR" dirty="0"/>
              <a:t>δεξιό </a:t>
            </a:r>
            <a:r>
              <a:rPr lang="el-GR" dirty="0" err="1"/>
              <a:t>κόλον</a:t>
            </a:r>
            <a:r>
              <a:rPr lang="el-GR" dirty="0"/>
              <a:t>/</a:t>
            </a:r>
            <a:r>
              <a:rPr lang="el-GR" dirty="0" err="1"/>
              <a:t>ορθοσιγμοειδές</a:t>
            </a:r>
            <a:r>
              <a:rPr lang="en-US" dirty="0"/>
              <a:t>)</a:t>
            </a:r>
            <a:endParaRPr lang="el-GR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8379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C1C6-0F6A-45D3-AD04-7424EB034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ΠΟΛΥΠΟΔΕΣ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B3B73-5BF2-4906-A8B5-6AC0930BF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ΑΔΕΝΩΜΑΤΩΔΕΙΣ (2/3 πολυπόδων)</a:t>
            </a:r>
          </a:p>
          <a:p>
            <a:pPr lvl="1"/>
            <a:r>
              <a:rPr lang="el-GR" dirty="0"/>
              <a:t>Συχνότητα εξαρτάται από την ηλικία, φύλο και χώρα</a:t>
            </a:r>
          </a:p>
          <a:p>
            <a:pPr lvl="1"/>
            <a:r>
              <a:rPr lang="el-GR" dirty="0"/>
              <a:t>Δυτικός κόσμος 7-12%</a:t>
            </a:r>
          </a:p>
          <a:p>
            <a:pPr lvl="1"/>
            <a:r>
              <a:rPr lang="el-GR" dirty="0"/>
              <a:t>60-70 έτη  </a:t>
            </a:r>
            <a:endParaRPr lang="en-US" dirty="0"/>
          </a:p>
          <a:p>
            <a:pPr lvl="1"/>
            <a:r>
              <a:rPr lang="el-GR" dirty="0"/>
              <a:t>Συχνότεροι στους άνδρες</a:t>
            </a:r>
          </a:p>
          <a:p>
            <a:pPr lvl="1"/>
            <a:r>
              <a:rPr lang="el-GR" dirty="0"/>
              <a:t>Αυξημένο </a:t>
            </a:r>
            <a:r>
              <a:rPr lang="en-US" dirty="0"/>
              <a:t>BMI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3"/>
            <a:endParaRPr lang="el-GR" dirty="0"/>
          </a:p>
          <a:p>
            <a:pPr lvl="2"/>
            <a:endParaRPr lang="el-GR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7879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3124D-363C-4315-B500-9914CCA4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99" y="116632"/>
            <a:ext cx="8229600" cy="1399032"/>
          </a:xfrm>
        </p:spPr>
        <p:txBody>
          <a:bodyPr/>
          <a:lstStyle/>
          <a:p>
            <a:r>
              <a:rPr lang="el-GR" dirty="0"/>
              <a:t>ΑΔΕΝΩΜΑΤΩΔΕΙΣ ΠΟΛΥΠΟΔΕΣ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DB30B-1E23-4852-9DD2-733C76488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2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Ταξινόμηση ανάλογα με ιστολογικά χαρακτηριστικά</a:t>
            </a:r>
          </a:p>
          <a:p>
            <a:pPr lvl="1"/>
            <a:r>
              <a:rPr lang="el-GR" dirty="0"/>
              <a:t>Σωληνωτά αδενώματα (65-80%)</a:t>
            </a:r>
          </a:p>
          <a:p>
            <a:pPr lvl="1"/>
            <a:r>
              <a:rPr lang="el-GR" dirty="0" err="1"/>
              <a:t>Σωληνολαχνωτά</a:t>
            </a:r>
            <a:r>
              <a:rPr lang="el-GR" dirty="0"/>
              <a:t> αδενώματα (25%)</a:t>
            </a:r>
          </a:p>
          <a:p>
            <a:pPr lvl="1"/>
            <a:r>
              <a:rPr lang="el-GR" dirty="0" err="1"/>
              <a:t>Λαχνωτά</a:t>
            </a:r>
            <a:r>
              <a:rPr lang="el-GR" dirty="0"/>
              <a:t> αδενώματα (5-10%)</a:t>
            </a:r>
          </a:p>
          <a:p>
            <a:r>
              <a:rPr lang="el-GR" dirty="0"/>
              <a:t>5% των αδενωμάτων σε 7-10 χρόνια θα εξελιχθούν σε καρκίνο</a:t>
            </a:r>
          </a:p>
          <a:p>
            <a:r>
              <a:rPr lang="el-GR" dirty="0"/>
              <a:t>Μεγαλύτερη πιθανότητα </a:t>
            </a:r>
          </a:p>
          <a:p>
            <a:pPr lvl="1"/>
            <a:r>
              <a:rPr lang="el-GR" dirty="0"/>
              <a:t>Μέγεθος ≥ 10</a:t>
            </a:r>
            <a:r>
              <a:rPr lang="en-US" dirty="0"/>
              <a:t>mm</a:t>
            </a:r>
          </a:p>
          <a:p>
            <a:pPr lvl="1"/>
            <a:r>
              <a:rPr lang="el-GR" dirty="0"/>
              <a:t>Υψηλόβαθμη δυσπλασία</a:t>
            </a:r>
          </a:p>
          <a:p>
            <a:pPr lvl="1"/>
            <a:r>
              <a:rPr lang="el-GR" dirty="0" err="1"/>
              <a:t>Λαχνωτό</a:t>
            </a:r>
            <a:r>
              <a:rPr lang="el-GR" dirty="0"/>
              <a:t> αδένωμα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7982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EEDE-2FC3-4DBF-BA9C-7991C2FD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ΠΟΛΥΠΟΔΕΣ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EF2CD-DCCE-41D6-A43E-D15C1B926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Κλινική Εικόνα</a:t>
            </a:r>
          </a:p>
          <a:p>
            <a:pPr lvl="1"/>
            <a:r>
              <a:rPr lang="el-GR" dirty="0" err="1"/>
              <a:t>Ασυμπτωματικοί</a:t>
            </a:r>
            <a:endParaRPr lang="el-GR" dirty="0"/>
          </a:p>
          <a:p>
            <a:pPr lvl="1"/>
            <a:r>
              <a:rPr lang="el-GR" dirty="0"/>
              <a:t>Τυχαίο εύρημα στην </a:t>
            </a:r>
            <a:r>
              <a:rPr lang="el-GR" dirty="0" err="1"/>
              <a:t>κολονοσκόπηση</a:t>
            </a:r>
            <a:endParaRPr lang="el-GR" dirty="0"/>
          </a:p>
          <a:p>
            <a:pPr lvl="1"/>
            <a:r>
              <a:rPr lang="el-GR" dirty="0"/>
              <a:t>Αιμορραγία</a:t>
            </a:r>
          </a:p>
          <a:p>
            <a:pPr lvl="1"/>
            <a:endParaRPr lang="en-US" dirty="0"/>
          </a:p>
          <a:p>
            <a:r>
              <a:rPr lang="el-GR" dirty="0"/>
              <a:t>Θεραπεία</a:t>
            </a:r>
          </a:p>
          <a:p>
            <a:pPr lvl="1"/>
            <a:r>
              <a:rPr lang="el-GR" dirty="0" err="1"/>
              <a:t>Πολυπεκτομή</a:t>
            </a:r>
            <a:endParaRPr lang="el-G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7222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E745-B812-4190-89C5-2AB56B02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ΠΟΛΥΠΟΔΕΣ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D71A-4515-480B-891E-50B29B0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32" y="1666526"/>
            <a:ext cx="8229600" cy="4572000"/>
          </a:xfrm>
        </p:spPr>
        <p:txBody>
          <a:bodyPr/>
          <a:lstStyle/>
          <a:p>
            <a:r>
              <a:rPr lang="el-GR" dirty="0"/>
              <a:t>Ταξινόμηση ανάλογα με την μακροσκοπική εικόνα</a:t>
            </a:r>
          </a:p>
          <a:p>
            <a:pPr lvl="1"/>
            <a:r>
              <a:rPr lang="el-GR" dirty="0" err="1"/>
              <a:t>Έμμισχοι</a:t>
            </a:r>
            <a:endParaRPr lang="el-GR" dirty="0"/>
          </a:p>
          <a:p>
            <a:pPr lvl="1"/>
            <a:r>
              <a:rPr lang="el-GR" dirty="0"/>
              <a:t>Άμισχοι </a:t>
            </a:r>
          </a:p>
          <a:p>
            <a:pPr lvl="1"/>
            <a:r>
              <a:rPr lang="el-GR" dirty="0"/>
              <a:t>Επίπεδοι</a:t>
            </a:r>
          </a:p>
          <a:p>
            <a:pPr lvl="1"/>
            <a:r>
              <a:rPr lang="el-GR" dirty="0" err="1"/>
              <a:t>Εμβυθισμένοι</a:t>
            </a:r>
            <a:endParaRPr lang="el-GR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C64EA-3D16-4AAC-BC9D-D18929577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5" y="3645025"/>
            <a:ext cx="5462505" cy="29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744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D555-03E8-49B4-8CE7-460809A7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ΚΑΚΟΗΘΗΣ ΠΟΛΥΠΟΔΑΣ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BA1074-7EFA-468E-B70F-D9FE35B90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975" y="1882775"/>
            <a:ext cx="633004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79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483A-579B-4119-89A1-CFD9D133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A23442-1EAB-4204-8A98-DEBF178A5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72" y="692696"/>
            <a:ext cx="8380330" cy="56308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E9C6E-409A-4610-8C83-56669AF1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026533"/>
            <a:ext cx="4421529" cy="730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54BD3-87CD-4CB3-BC85-8C9EAFD6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057" y="6476190"/>
            <a:ext cx="4225368" cy="2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52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9B5D-6CB3-4049-B20F-CC4130C8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D8CA8D-0F34-4DB2-8E39-36ABBD0D1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93" y="1844824"/>
            <a:ext cx="7743899" cy="426910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E7F0B-1F23-4B2A-A8A8-036EE90F3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7" y="6165304"/>
            <a:ext cx="1794271" cy="3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57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63D7-CC1B-4FAD-9052-B869A01F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57E4-86E3-43A0-BB38-6B96C9DA1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923980"/>
          </a:xfrm>
        </p:spPr>
        <p:txBody>
          <a:bodyPr>
            <a:normAutofit/>
          </a:bodyPr>
          <a:lstStyle/>
          <a:p>
            <a:r>
              <a:rPr lang="el-GR" dirty="0"/>
              <a:t>30-40 νέες περιπτώσεις/100.000 πληθυσμού/έτος </a:t>
            </a:r>
          </a:p>
          <a:p>
            <a:r>
              <a:rPr lang="el-GR" dirty="0"/>
              <a:t>Επίπτωση της νόσου μεταξύ ανδρών και γυναικών: </a:t>
            </a:r>
            <a:endParaRPr lang="en-US" dirty="0"/>
          </a:p>
          <a:p>
            <a:pPr marL="64008" indent="0">
              <a:buNone/>
            </a:pPr>
            <a:r>
              <a:rPr lang="el-GR" dirty="0"/>
              <a:t>    Παχύ έντερο 1.2:1                   Ορθό1.7:1</a:t>
            </a:r>
          </a:p>
          <a:p>
            <a:r>
              <a:rPr lang="el-GR" dirty="0"/>
              <a:t>Πιθανότητα εμφάνισης της νόσου σε άνδρες και γυναίκες:</a:t>
            </a:r>
          </a:p>
          <a:p>
            <a:pPr marL="64008" indent="0">
              <a:buNone/>
            </a:pPr>
            <a:r>
              <a:rPr lang="en-US" dirty="0"/>
              <a:t>	</a:t>
            </a:r>
            <a:r>
              <a:rPr lang="el-GR" dirty="0"/>
              <a:t>  Άνδρες 	1:18		Γυναίκες 1:28</a:t>
            </a:r>
          </a:p>
          <a:p>
            <a:r>
              <a:rPr lang="en-US" dirty="0"/>
              <a:t>Lifetime risk: 5%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34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F800-04D4-40DF-88E3-0C23AA3B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E615D-BA8B-4705-99B4-6CA7C8858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επίπτωση αυξάνεται με την πρόοδο της ηλικίας &gt;70 ετών: 300 νέες περιπτώσεις/100.000 πληθυσμού/έτος</a:t>
            </a:r>
          </a:p>
          <a:p>
            <a:r>
              <a:rPr lang="el-GR" dirty="0"/>
              <a:t>Η μέση ηλικία διάγνωσης ανέρχεται στα 67 έτη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3608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Ζωντάνια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Ζωντάνι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1147</TotalTime>
  <Words>3109</Words>
  <Application>Microsoft Office PowerPoint</Application>
  <PresentationFormat>Προβολή στην οθόνη (4:3)</PresentationFormat>
  <Paragraphs>780</Paragraphs>
  <Slides>124</Slides>
  <Notes>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124</vt:i4>
      </vt:variant>
    </vt:vector>
  </HeadingPairs>
  <TitlesOfParts>
    <vt:vector size="130" baseType="lpstr">
      <vt:lpstr>Accord Heavy SF</vt:lpstr>
      <vt:lpstr>Calibri</vt:lpstr>
      <vt:lpstr>Century Gothic</vt:lpstr>
      <vt:lpstr>Verdana</vt:lpstr>
      <vt:lpstr>Wingdings 2</vt:lpstr>
      <vt:lpstr>Ζωντάνια</vt:lpstr>
      <vt:lpstr>ΠΑΘΗΣΕΙΣ ΠΑΧΕΟΣ ΕΝΤΕΡΟΥ</vt:lpstr>
      <vt:lpstr>Παρουσίαση του PowerPoint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ΕΠΙΧΕΙΛΙΟΣ ΑΡΤΗΡΙΑ του DRUMMOND </vt:lpstr>
      <vt:lpstr>ΤΟΞΟ του Riolan</vt:lpstr>
      <vt:lpstr>Αιμάτωση του ορθού </vt:lpstr>
      <vt:lpstr>Αιμάτωση του ορθού </vt:lpstr>
      <vt:lpstr>Ανατομία παχέος εντέρου</vt:lpstr>
      <vt:lpstr>Ανατομία παχέος εντέρου</vt:lpstr>
      <vt:lpstr>                               ΟΡΘΟ</vt:lpstr>
      <vt:lpstr>Παρουσίαση του PowerPoint</vt:lpstr>
      <vt:lpstr>Διάγνωση</vt:lpstr>
      <vt:lpstr>Παρουσίαση του PowerPoint</vt:lpstr>
      <vt:lpstr>Παρουσίαση του PowerPoint</vt:lpstr>
      <vt:lpstr>Παρουσίαση του PowerPoint</vt:lpstr>
      <vt:lpstr>ΕΚΚΟΛΠΩΜΑΤΙΚΗ ΝΟΣΟΣ</vt:lpstr>
      <vt:lpstr>ΕΚΚΟΛΠΩΜΑΤΙΚΗ ΝΟΣΟΣ</vt:lpstr>
      <vt:lpstr>ΕΚΚΟΛΠΩΜΑΤΙΚΗ ΝΟΣΟΣ</vt:lpstr>
      <vt:lpstr>ΕΚΚΟΛΠΩΜΑΤΙΚΗ ΝΟΣΟΣ</vt:lpstr>
      <vt:lpstr>ΕΚΚΟΛΠΩΜΑΤΙΚΗ ΝΟΣΟΣ</vt:lpstr>
      <vt:lpstr>ΕΚΚΟΛΠΩΜΑΤΙΚΗ ΝΟΣΟΣ</vt:lpstr>
      <vt:lpstr>Εκκολπωματίτιδα</vt:lpstr>
      <vt:lpstr>Εκκολπωματίτιδα</vt:lpstr>
      <vt:lpstr>Εκκολπωματίτιδα</vt:lpstr>
      <vt:lpstr>Παρουσίαση του PowerPoint</vt:lpstr>
      <vt:lpstr>Εκκολπωματίτιδα</vt:lpstr>
      <vt:lpstr>Εκκολπωματίτιδα</vt:lpstr>
      <vt:lpstr>Εκκολπωματίτιδα</vt:lpstr>
      <vt:lpstr>Εκκολπωματίτιδα</vt:lpstr>
      <vt:lpstr>ΙΔΙΟΠΑΘΕΙΣ ΦΛΕΓΜΟΝΩΔΕΙΣ ΝΟΣΟΙ ΕΝΤΕΡΟΥ 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Παρουσίαση του PowerPoint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ΣΥΓΚΡΙΣΗ ΕΚ-CROHN</vt:lpstr>
      <vt:lpstr>ΣΥΓΚΡΙΣΗ ΕΚ-CROHN</vt:lpstr>
      <vt:lpstr>ΙΣΧΑΙΜΙΚΗ ΚΟΛΙΤΙΔΑ</vt:lpstr>
      <vt:lpstr>ΨΕΥΔΟΜΕΜΒΡΑΝΩΔΗΣ ΚΟΛΙΤΙΔΑ</vt:lpstr>
      <vt:lpstr>ΨΕΥΔΟΑΠΟΦΡΑΞΗ ΠΑΧΕΟΣ ΕΝΤΕΡΟΥ </vt:lpstr>
      <vt:lpstr>ΣΥΣΤΡΟΦΗ ΠΑΧΕΟΣ ΕΝΤΕΡΟΥ</vt:lpstr>
      <vt:lpstr>Συστροφή σιγμοειδούς</vt:lpstr>
      <vt:lpstr>Συστροφή σιγμοειδούς</vt:lpstr>
      <vt:lpstr>ΠΟΛΥΠΟΔΕΣ ΠΑΧΕΟΣ ΕΝΤΕΡΟΥ</vt:lpstr>
      <vt:lpstr>ΠΟΛΥΠΟΔΕΣ ΠΑΧΕΟΣ ΕΝΤΕΡΟΥ</vt:lpstr>
      <vt:lpstr>ΠΟΛΥΠΟΔΕΣ ΠΑΧΕΟΣ ΕΝΤΕΡΟΥ</vt:lpstr>
      <vt:lpstr>ΑΔΕΝΩΜΑΤΩΔΕΙΣ ΠΟΛΥΠΟΔΕΣ</vt:lpstr>
      <vt:lpstr>ΠΟΛΥΠΟΔΕΣ ΠΑΧΕΟΣ ΕΝΤΕΡΟΥ</vt:lpstr>
      <vt:lpstr>ΠΟΛΥΠΟΔΕΣ ΠΑΧΕΟΣ ΕΝΤΕΡΟΥ</vt:lpstr>
      <vt:lpstr>ΚΑΚΟΗΘΗΣ ΠΟΛΥΠΟΔΑΣ</vt:lpstr>
      <vt:lpstr>Παρουσίαση του PowerPoint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ΚΑΡΝΙΚΟΣ ΠΑΧΕΟΣ ΕΝΤΕΡΟΥ</vt:lpstr>
      <vt:lpstr>ΚΑΡΚΙΝΟΣ ΠΑΧΕΟΣ ΕΝΤΕΡΟΥ</vt:lpstr>
      <vt:lpstr>ΟΙΚΟΓΕΝΗΣ ΠΟΛΥΠΟΔΙΑΣΗ</vt:lpstr>
      <vt:lpstr>ΟΙΚΟΓΕΝΗΣ ΠΟΛΥΠΟΔΙΑΣΗ</vt:lpstr>
      <vt:lpstr>ΟΙΚΟΓΕΝΗΣ ΠΟΛΥΠΟΔΙΑΣΗ</vt:lpstr>
      <vt:lpstr>ΚΛΗΡΟΝΟΜΙΚΟΣ ΜΗ ΠΟΛΥΠΟΔΙΣΙΚΟΣ ΚΑΡΚΙΝΟΣ (HNPCC)</vt:lpstr>
      <vt:lpstr>ΚΛΗΡΟΝΟΜΙΚΟΣ ΜΗ ΠΟΛΥΠΟΔΙΣΙΚΟΣ ΚΑΡΚΙΝΟΣ (HNPCC)</vt:lpstr>
      <vt:lpstr>ΚΛΗΡΟΝΟΜΙΚΟΣ ΜΗ ΠΟΛΥΠΟΔΙΣΙΚΟΣ ΚΑΡΚΙΝΟΣ (HNPCC)</vt:lpstr>
      <vt:lpstr>ΚΛΗΡΟΝΟΜΙΚΟΣ ΜΗ ΠΟΛΥΠΟΔΙΣΙΚΟΣ ΚΑΡΚΙΝΟΣ (HNPCC)</vt:lpstr>
      <vt:lpstr>ΚΑΡΚΙΝΟΣ ΠΑΧΕΟΣ ΕΝΤΕΡΟΥ</vt:lpstr>
      <vt:lpstr>ΚΑΡΚΙΝΟΣ ΠΑΧΕΟΣ ΕΝΤΕΡΟΥ</vt:lpstr>
      <vt:lpstr>ΚΑΡΚΙΝΟΣ ΠΑΧΕΟΣ ΕΝΤΕΡΟΥ</vt:lpstr>
      <vt:lpstr>ΣΤΑΔΙΟΠΟΙΗΣΗ</vt:lpstr>
      <vt:lpstr>ΚΑΡΚΙΝΟΣ ΠΑΧΕΟΣ ΕΝΤΕΡΟΥ</vt:lpstr>
      <vt:lpstr>ΑΙΜΟΡΡΑΓΙΑ ΚΑΤΩΤΕΡΟΥ ΠΕΠΤΙΚΟΥ</vt:lpstr>
      <vt:lpstr>ΑΙΜΟΡΡΑΓΙΑ ΚΑΤΩΤΕΡΟΥ ΠΕΠΤΙΚΟΥ</vt:lpstr>
      <vt:lpstr>ΑΙΜΟΡΡΑΓΙΑ ΚΑΤΩΤΕΡΟΥ ΠΕΠΤΙΚΟΥ</vt:lpstr>
      <vt:lpstr>ΑΙΜΟΡΡΑΓΙΑ ΚΑΤΩΤΕΡΟΥ ΠΕΠΤΙΚΟΥ</vt:lpstr>
      <vt:lpstr>ΑΙΜΟΡΡΑΓΙΑ ΚΑΤΩΤΕΡΟΥ ΠΕΠΤΙΚΟΥ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ΚΑΛΟΗΘΕΙΣ ΠΑΘΗΣΕΙΣ ΠΑΧΕΟΣ ΕΝΤΕΡΟΥ</dc:title>
  <dc:creator>User</dc:creator>
  <cp:lastModifiedBy>l2axk_at</cp:lastModifiedBy>
  <cp:revision>71</cp:revision>
  <dcterms:created xsi:type="dcterms:W3CDTF">2016-11-28T08:36:11Z</dcterms:created>
  <dcterms:modified xsi:type="dcterms:W3CDTF">2021-04-20T18:42:37Z</dcterms:modified>
</cp:coreProperties>
</file>