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78"/>
  </p:notesMasterIdLst>
  <p:handoutMasterIdLst>
    <p:handoutMasterId r:id="rId79"/>
  </p:handoutMasterIdLst>
  <p:sldIdLst>
    <p:sldId id="256" r:id="rId2"/>
    <p:sldId id="264" r:id="rId3"/>
    <p:sldId id="263" r:id="rId4"/>
    <p:sldId id="262" r:id="rId5"/>
    <p:sldId id="268" r:id="rId6"/>
    <p:sldId id="269" r:id="rId7"/>
    <p:sldId id="270" r:id="rId8"/>
    <p:sldId id="275" r:id="rId9"/>
    <p:sldId id="276" r:id="rId10"/>
    <p:sldId id="416" r:id="rId11"/>
    <p:sldId id="266" r:id="rId12"/>
    <p:sldId id="274" r:id="rId13"/>
    <p:sldId id="273" r:id="rId14"/>
    <p:sldId id="272" r:id="rId15"/>
    <p:sldId id="277" r:id="rId16"/>
    <p:sldId id="281" r:id="rId17"/>
    <p:sldId id="282" r:id="rId18"/>
    <p:sldId id="283" r:id="rId19"/>
    <p:sldId id="286" r:id="rId20"/>
    <p:sldId id="280" r:id="rId21"/>
    <p:sldId id="279" r:id="rId22"/>
    <p:sldId id="284" r:id="rId23"/>
    <p:sldId id="285" r:id="rId24"/>
    <p:sldId id="290" r:id="rId25"/>
    <p:sldId id="287" r:id="rId26"/>
    <p:sldId id="302" r:id="rId27"/>
    <p:sldId id="293" r:id="rId28"/>
    <p:sldId id="292" r:id="rId29"/>
    <p:sldId id="304" r:id="rId30"/>
    <p:sldId id="301" r:id="rId31"/>
    <p:sldId id="300" r:id="rId32"/>
    <p:sldId id="294" r:id="rId33"/>
    <p:sldId id="295" r:id="rId34"/>
    <p:sldId id="296" r:id="rId35"/>
    <p:sldId id="297" r:id="rId36"/>
    <p:sldId id="298" r:id="rId37"/>
    <p:sldId id="291" r:id="rId38"/>
    <p:sldId id="299" r:id="rId39"/>
    <p:sldId id="303" r:id="rId40"/>
    <p:sldId id="305" r:id="rId41"/>
    <p:sldId id="306" r:id="rId42"/>
    <p:sldId id="307" r:id="rId43"/>
    <p:sldId id="317" r:id="rId44"/>
    <p:sldId id="308" r:id="rId45"/>
    <p:sldId id="309" r:id="rId46"/>
    <p:sldId id="310" r:id="rId47"/>
    <p:sldId id="311" r:id="rId48"/>
    <p:sldId id="316" r:id="rId49"/>
    <p:sldId id="321" r:id="rId50"/>
    <p:sldId id="322" r:id="rId51"/>
    <p:sldId id="398" r:id="rId52"/>
    <p:sldId id="399" r:id="rId53"/>
    <p:sldId id="400" r:id="rId54"/>
    <p:sldId id="397" r:id="rId55"/>
    <p:sldId id="318" r:id="rId56"/>
    <p:sldId id="319" r:id="rId57"/>
    <p:sldId id="320" r:id="rId58"/>
    <p:sldId id="361" r:id="rId59"/>
    <p:sldId id="362" r:id="rId60"/>
    <p:sldId id="365" r:id="rId61"/>
    <p:sldId id="409" r:id="rId62"/>
    <p:sldId id="364" r:id="rId63"/>
    <p:sldId id="370" r:id="rId64"/>
    <p:sldId id="382" r:id="rId65"/>
    <p:sldId id="374" r:id="rId66"/>
    <p:sldId id="375" r:id="rId67"/>
    <p:sldId id="376" r:id="rId68"/>
    <p:sldId id="377" r:id="rId69"/>
    <p:sldId id="378" r:id="rId70"/>
    <p:sldId id="394" r:id="rId71"/>
    <p:sldId id="396" r:id="rId72"/>
    <p:sldId id="404" r:id="rId73"/>
    <p:sldId id="405" r:id="rId74"/>
    <p:sldId id="406" r:id="rId75"/>
    <p:sldId id="420" r:id="rId76"/>
    <p:sldId id="419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1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E1E22CD4-F580-487E-8F57-3F1AA79572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F24E41CA-2946-45E7-82DE-5834362C7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F6F9-6F74-4242-B3EE-5CFBBE043C10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60770648-7903-4487-B0C2-6AE720A70D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2B5E8398-251A-4B4C-B6F7-C6C3223A5A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8D51B-EB2E-47FF-99CD-1145061174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32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8EF332-EC36-48DC-8BAE-EC5232619DA3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85900A-A29A-4C83-9F50-27BD7B9445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90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4AB713-98F0-4F7D-BDA2-4910B572668D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4D9CDF-ACEE-468C-87B0-419482F842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B617-A8EB-407F-955C-B09BD6493360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F67A-3771-4405-8510-825911F93F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6ECE-BA09-4603-8421-DBBF80BB909F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D705C-A4F4-4BAC-8EED-84F488272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5CEA-8AB6-4D70-84AF-198421BCD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1FBF-E9C2-4F71-A55D-B130EEE80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F62F-2C38-49CB-8886-77B1628984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C259-32B9-4F28-B6D2-997ADBDC502D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1E93-755D-4EF2-96F0-A25FB31760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8432-F9EC-4E3E-8B3E-C676DD729C64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5E746B-AED3-458E-AE0C-C7F10C367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70E336-0699-4E46-AF70-FE40D053C193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6AF972-DA42-4E7C-A8F6-117765A610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425C83-BCC4-4868-8FF6-EB152F1A11EF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6CE097-67BB-4236-8C5C-98749727FA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0202-49E3-46F3-B68F-5525CA2ACF9C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6FE2-E1B7-4428-BA25-85B01AC540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84A-C4ED-4D77-B716-CDD489381651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80C140-F848-429E-B314-F133571DC9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CFD5-DF83-4D08-A1E7-6ED85C3838CA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5516-C2E3-4682-89A1-302F38F8D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810FB9-2DB0-4B50-8DAB-7466E112A62E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89DD68B-7BEA-41F2-B147-23C52C8579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F5C9FA-1D0B-44B0-A2AF-569D6126EDB6}" type="datetimeFigureOut">
              <a:rPr lang="en-US"/>
              <a:pPr>
                <a:defRPr/>
              </a:pPr>
              <a:t>18-May-20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5B64E-00A4-4495-9C38-F30D5A5C7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4" r:id="rId2"/>
    <p:sldLayoutId id="2147483879" r:id="rId3"/>
    <p:sldLayoutId id="2147483880" r:id="rId4"/>
    <p:sldLayoutId id="2147483881" r:id="rId5"/>
    <p:sldLayoutId id="2147483875" r:id="rId6"/>
    <p:sldLayoutId id="2147483882" r:id="rId7"/>
    <p:sldLayoutId id="2147483876" r:id="rId8"/>
    <p:sldLayoutId id="2147483883" r:id="rId9"/>
    <p:sldLayoutId id="2147483877" r:id="rId10"/>
    <p:sldLayoutId id="2147483884" r:id="rId11"/>
    <p:sldLayoutId id="2147483885" r:id="rId12"/>
    <p:sldLayoutId id="2147483886" r:id="rId13"/>
    <p:sldLayoutId id="214748388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6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6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69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7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9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88" y="1214438"/>
            <a:ext cx="6986587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err="1"/>
              <a:t>ΧειρουργικΕΣ</a:t>
            </a:r>
            <a:r>
              <a:rPr lang="el-GR" b="1" dirty="0"/>
              <a:t> </a:t>
            </a:r>
            <a:r>
              <a:rPr lang="el-GR" b="1" dirty="0" err="1"/>
              <a:t>παθΗΣειΣ</a:t>
            </a:r>
            <a:r>
              <a:rPr lang="el-GR" b="1" dirty="0"/>
              <a:t> του </a:t>
            </a:r>
            <a:r>
              <a:rPr lang="el-GR" b="1" dirty="0" err="1"/>
              <a:t>μαΣτοΥ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25" y="3500438"/>
            <a:ext cx="655955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/>
              <a:t>Μιχάλης Κοντός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/>
              <a:t>Αν Καθ </a:t>
            </a:r>
            <a:r>
              <a:rPr lang="el-GR" dirty="0"/>
              <a:t>Χειρουργικής – Χειρουργικής Μαστού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/>
              <a:t>Α’ Χειρουργική</a:t>
            </a:r>
            <a:r>
              <a:rPr lang="en-GB" dirty="0"/>
              <a:t> </a:t>
            </a:r>
            <a:r>
              <a:rPr lang="el-GR" dirty="0"/>
              <a:t>Κλινική Παν/</a:t>
            </a:r>
            <a:r>
              <a:rPr lang="el-GR" dirty="0" err="1"/>
              <a:t>μίου</a:t>
            </a:r>
            <a:r>
              <a:rPr lang="el-GR" dirty="0"/>
              <a:t> Αθηνών</a:t>
            </a:r>
          </a:p>
        </p:txBody>
      </p:sp>
      <p:pic>
        <p:nvPicPr>
          <p:cNvPr id="20484" name="Picture 3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Michalis Kontos\Desktop\NipRetSkin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3375"/>
            <a:ext cx="39401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C:\Users\Michalis Kontos\Desktop\SizeChange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785938"/>
            <a:ext cx="3357562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5715000" y="2571750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Αλλαγή σχήματος / μεγέθους</a:t>
            </a:r>
            <a:endParaRPr lang="en-GB">
              <a:latin typeface="Tw Cen MT" pitchFamily="34" charset="0"/>
            </a:endParaRP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785813" y="51435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Εισολκή θηλής</a:t>
            </a:r>
            <a:endParaRPr lang="en-GB">
              <a:latin typeface="Tw Cen MT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57500" y="5214938"/>
            <a:ext cx="121443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Left Arrow 9"/>
          <p:cNvSpPr/>
          <p:nvPr/>
        </p:nvSpPr>
        <p:spPr>
          <a:xfrm>
            <a:off x="4286250" y="2643188"/>
            <a:ext cx="1357313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8" name="Title 1"/>
          <p:cNvSpPr>
            <a:spLocks noGrp="1"/>
          </p:cNvSpPr>
          <p:nvPr>
            <p:ph type="title"/>
          </p:nvPr>
        </p:nvSpPr>
        <p:spPr>
          <a:xfrm>
            <a:off x="1928813" y="228600"/>
            <a:ext cx="6837362" cy="990600"/>
          </a:xfrm>
        </p:spPr>
        <p:txBody>
          <a:bodyPr/>
          <a:lstStyle/>
          <a:p>
            <a:pPr eaLnBrk="1" hangingPunct="1"/>
            <a:r>
              <a:rPr lang="el-GR"/>
              <a:t>Κλινική εξέταση</a:t>
            </a:r>
            <a:endParaRPr lang="en-GB"/>
          </a:p>
        </p:txBody>
      </p:sp>
      <p:pic>
        <p:nvPicPr>
          <p:cNvPr id="35849" name="Picture 11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80175" cy="990600"/>
          </a:xfrm>
        </p:spPr>
        <p:txBody>
          <a:bodyPr/>
          <a:lstStyle/>
          <a:p>
            <a:pPr eaLnBrk="1" hangingPunct="1"/>
            <a:r>
              <a:rPr lang="el-GR"/>
              <a:t>Κλινική εξέταση</a:t>
            </a:r>
            <a:endParaRPr lang="en-GB"/>
          </a:p>
        </p:txBody>
      </p:sp>
      <p:pic>
        <p:nvPicPr>
          <p:cNvPr id="36867" name="Content Placeholder 5" descr="C:\Users\Michalis Kontos\AppData\Local\Microsoft\Windows\Temporary Internet Files\Low\Content.IE5\BQPDE7NX\ch176f1a[1]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38450" y="1600200"/>
            <a:ext cx="3702050" cy="4495800"/>
          </a:xfrm>
        </p:spPr>
      </p:pic>
      <p:pic>
        <p:nvPicPr>
          <p:cNvPr id="36868" name="Picture 7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Users\Michalis Kontos\Desktop\Pics_for_Lecture\art-wh1114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714500"/>
            <a:ext cx="42862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2071688" y="228600"/>
            <a:ext cx="6694487" cy="990600"/>
          </a:xfrm>
        </p:spPr>
        <p:txBody>
          <a:bodyPr/>
          <a:lstStyle/>
          <a:p>
            <a:pPr eaLnBrk="1" hangingPunct="1"/>
            <a:r>
              <a:rPr lang="el-GR"/>
              <a:t>Κλινική εξέταση</a:t>
            </a:r>
            <a:endParaRPr lang="en-GB"/>
          </a:p>
        </p:txBody>
      </p:sp>
      <p:pic>
        <p:nvPicPr>
          <p:cNvPr id="37892" name="Picture 6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357438" y="228600"/>
            <a:ext cx="6408737" cy="990600"/>
          </a:xfrm>
        </p:spPr>
        <p:txBody>
          <a:bodyPr/>
          <a:lstStyle/>
          <a:p>
            <a:pPr eaLnBrk="1" hangingPunct="1"/>
            <a:r>
              <a:rPr lang="el-GR"/>
              <a:t>Κλινική εξέταση</a:t>
            </a:r>
            <a:endParaRPr lang="en-GB"/>
          </a:p>
        </p:txBody>
      </p:sp>
      <p:pic>
        <p:nvPicPr>
          <p:cNvPr id="38915" name="Picture 3" descr="C:\Users\Michalis Kontos\Desktop\Pics_for_Lecture\17021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2571750"/>
            <a:ext cx="6218237" cy="2452688"/>
          </a:xfrm>
        </p:spPr>
      </p:pic>
      <p:pic>
        <p:nvPicPr>
          <p:cNvPr id="38916" name="Picture 7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Michalis Kontos\Desktop\Pics_for_Lecture\exami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857375"/>
            <a:ext cx="26352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Michalis Kontos\Desktop\Pics_for_Lecture\exami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857375"/>
            <a:ext cx="26924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itle 1"/>
          <p:cNvSpPr>
            <a:spLocks noGrp="1"/>
          </p:cNvSpPr>
          <p:nvPr>
            <p:ph type="title"/>
          </p:nvPr>
        </p:nvSpPr>
        <p:spPr>
          <a:xfrm>
            <a:off x="2071688" y="228600"/>
            <a:ext cx="6694487" cy="990600"/>
          </a:xfrm>
        </p:spPr>
        <p:txBody>
          <a:bodyPr/>
          <a:lstStyle/>
          <a:p>
            <a:pPr eaLnBrk="1" hangingPunct="1"/>
            <a:r>
              <a:rPr lang="el-GR"/>
              <a:t>Κλινική εξέταση</a:t>
            </a:r>
            <a:endParaRPr lang="en-GB"/>
          </a:p>
        </p:txBody>
      </p:sp>
      <p:pic>
        <p:nvPicPr>
          <p:cNvPr id="39941" name="Picture 6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428875" y="228600"/>
            <a:ext cx="6337300" cy="990600"/>
          </a:xfrm>
        </p:spPr>
        <p:txBody>
          <a:bodyPr/>
          <a:lstStyle/>
          <a:p>
            <a:pPr eaLnBrk="1" hangingPunct="1"/>
            <a:r>
              <a:rPr lang="el-GR"/>
              <a:t>Αυτοεξέταση</a:t>
            </a:r>
            <a:endParaRPr lang="en-GB"/>
          </a:p>
        </p:txBody>
      </p:sp>
      <p:pic>
        <p:nvPicPr>
          <p:cNvPr id="40963" name="Picture 2" descr="C:\Users\Michalis Kontos\Desktop\Pics_for_Lecture\breast-self-examinat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88" y="1500188"/>
            <a:ext cx="3786187" cy="5026025"/>
          </a:xfrm>
        </p:spPr>
      </p:pic>
      <p:pic>
        <p:nvPicPr>
          <p:cNvPr id="40964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000250" y="0"/>
            <a:ext cx="6686550" cy="1417638"/>
          </a:xfrm>
        </p:spPr>
        <p:txBody>
          <a:bodyPr/>
          <a:lstStyle/>
          <a:p>
            <a:pPr eaLnBrk="1" hangingPunct="1"/>
            <a:r>
              <a:rPr lang="el-GR"/>
              <a:t>Μαστογραφία</a:t>
            </a:r>
            <a:endParaRPr lang="en-GB"/>
          </a:p>
        </p:txBody>
      </p:sp>
      <p:pic>
        <p:nvPicPr>
          <p:cNvPr id="44035" name="Picture 2" descr="C:\Users\Michalis Kontos\Desktop\Pics_for_Lecture\1477-7800-3-39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785938"/>
            <a:ext cx="2743200" cy="3429000"/>
          </a:xfrm>
        </p:spPr>
      </p:pic>
      <p:pic>
        <p:nvPicPr>
          <p:cNvPr id="44036" name="Picture 4" descr="C:\Users\Michalis Kontos\Desktop\Pics_for_Lecture\r00jn28g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1785938"/>
            <a:ext cx="23733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C:\Users\Michalis Kontos\Desktop\Pics_for_Lecture\Mammo_breast_cance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2786063"/>
            <a:ext cx="285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928813" y="142875"/>
            <a:ext cx="6757987" cy="1274763"/>
          </a:xfrm>
        </p:spPr>
        <p:txBody>
          <a:bodyPr/>
          <a:lstStyle/>
          <a:p>
            <a:pPr eaLnBrk="1" hangingPunct="1"/>
            <a:r>
              <a:rPr lang="el-GR"/>
              <a:t>Υπέρηχος</a:t>
            </a:r>
            <a:endParaRPr lang="en-GB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00188"/>
            <a:ext cx="50307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C:\Users\Michalis Kontos\Desktop\Pics_for_Lecture\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2693988"/>
            <a:ext cx="4662488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929562" cy="1011237"/>
          </a:xfrm>
        </p:spPr>
        <p:txBody>
          <a:bodyPr/>
          <a:lstStyle/>
          <a:p>
            <a:pPr eaLnBrk="1" hangingPunct="1"/>
            <a:r>
              <a:rPr lang="el-GR" sz="4000"/>
              <a:t>Καλοήθης και κακοήθης μορφολογία</a:t>
            </a:r>
            <a:endParaRPr lang="en-GB" sz="4000"/>
          </a:p>
        </p:txBody>
      </p:sp>
      <p:pic>
        <p:nvPicPr>
          <p:cNvPr id="46083" name="Picture 2" descr="C:\Users\Michalis Kontos\Desktop\Pics_for_Lecture\mammoguide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785938"/>
            <a:ext cx="3913188" cy="3900487"/>
          </a:xfrm>
        </p:spPr>
      </p:pic>
      <p:pic>
        <p:nvPicPr>
          <p:cNvPr id="46084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643063" y="228600"/>
            <a:ext cx="7123112" cy="990600"/>
          </a:xfrm>
        </p:spPr>
        <p:txBody>
          <a:bodyPr/>
          <a:lstStyle/>
          <a:p>
            <a:pPr eaLnBrk="1" hangingPunct="1"/>
            <a:r>
              <a:rPr lang="el-GR"/>
              <a:t>Μαγνητική μαστογραφία</a:t>
            </a:r>
            <a:endParaRPr lang="en-GB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60725" y="2414588"/>
            <a:ext cx="2857500" cy="2867025"/>
          </a:xfrm>
        </p:spPr>
      </p:pic>
      <p:pic>
        <p:nvPicPr>
          <p:cNvPr id="50180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14500" y="228600"/>
            <a:ext cx="7051675" cy="990600"/>
          </a:xfrm>
        </p:spPr>
        <p:txBody>
          <a:bodyPr/>
          <a:lstStyle/>
          <a:p>
            <a:pPr eaLnBrk="1" hangingPunct="1"/>
            <a:r>
              <a:rPr lang="el-GR"/>
              <a:t>Ανατομική του μαστού</a:t>
            </a:r>
            <a:endParaRPr lang="en-GB"/>
          </a:p>
        </p:txBody>
      </p:sp>
      <p:pic>
        <p:nvPicPr>
          <p:cNvPr id="21507" name="Picture 2" descr="C:\Users\Michalis Kontos\Desktop\Pics_for_Lecture\breast-anatom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0" y="2000250"/>
            <a:ext cx="3338513" cy="3790950"/>
          </a:xfrm>
        </p:spPr>
      </p:pic>
      <p:pic>
        <p:nvPicPr>
          <p:cNvPr id="21508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551737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Βιοψία δια λεπτής βελόνης (</a:t>
            </a:r>
            <a:r>
              <a:rPr lang="en-GB" dirty="0"/>
              <a:t>FNAC)</a:t>
            </a:r>
          </a:p>
        </p:txBody>
      </p:sp>
      <p:pic>
        <p:nvPicPr>
          <p:cNvPr id="47107" name="Picture 2" descr="C:\Users\Michalis Kontos\Desktop\Pics_for_Lecture\breast-biopsy-3245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143125"/>
            <a:ext cx="4457700" cy="3254375"/>
          </a:xfrm>
        </p:spPr>
      </p:pic>
      <p:pic>
        <p:nvPicPr>
          <p:cNvPr id="47108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357313" y="228600"/>
            <a:ext cx="7408862" cy="990600"/>
          </a:xfrm>
        </p:spPr>
        <p:txBody>
          <a:bodyPr/>
          <a:lstStyle/>
          <a:p>
            <a:pPr eaLnBrk="1" hangingPunct="1"/>
            <a:r>
              <a:rPr lang="el-GR"/>
              <a:t>Βιοψία δια βελόνης (πυρήνα</a:t>
            </a:r>
            <a:r>
              <a:rPr lang="en-GB"/>
              <a:t>)</a:t>
            </a:r>
          </a:p>
        </p:txBody>
      </p:sp>
      <p:pic>
        <p:nvPicPr>
          <p:cNvPr id="48131" name="Picture 3" descr="C:\Users\Michalis Kontos\Desktop\Pics_for_Lecture\br7_ultrasoundbiop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143125"/>
            <a:ext cx="4783138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13" y="228600"/>
            <a:ext cx="7408862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Βιοψία δια βελόνης υπό υπερηχογραφικό έλεγχο</a:t>
            </a:r>
            <a:endParaRPr lang="en-GB" dirty="0"/>
          </a:p>
        </p:txBody>
      </p:sp>
      <p:pic>
        <p:nvPicPr>
          <p:cNvPr id="49155" name="Picture 3" descr="C:\Users\Michalis Kontos\Desktop\Pics_for_Lecture\gr2-m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71625"/>
            <a:ext cx="4381500" cy="3230563"/>
          </a:xfrm>
        </p:spPr>
      </p:pic>
      <p:pic>
        <p:nvPicPr>
          <p:cNvPr id="49156" name="Picture 2" descr="C:\Users\Michalis Kontos\Desktop\Pics_for_Lecture\mammotome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214688"/>
            <a:ext cx="4238625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428750" y="228600"/>
            <a:ext cx="7337425" cy="990600"/>
          </a:xfrm>
        </p:spPr>
        <p:txBody>
          <a:bodyPr/>
          <a:lstStyle/>
          <a:p>
            <a:pPr eaLnBrk="1" hangingPunct="1"/>
            <a:r>
              <a:rPr lang="el-GR"/>
              <a:t>Στερεοτακτική βιοψία</a:t>
            </a:r>
            <a:endParaRPr lang="en-GB"/>
          </a:p>
        </p:txBody>
      </p:sp>
      <p:pic>
        <p:nvPicPr>
          <p:cNvPr id="51203" name="Picture 3" descr="C:\Users\Michalis Kontos\Desktop\Pics_for_Lecture\MammotomeBiopsi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571625"/>
            <a:ext cx="4008438" cy="2773363"/>
          </a:xfrm>
        </p:spPr>
      </p:pic>
      <p:pic>
        <p:nvPicPr>
          <p:cNvPr id="51204" name="Picture 4" descr="C:\Users\Michalis Kontos\Desktop\Pics_for_Lecture\mammotom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663" y="3071813"/>
            <a:ext cx="40179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7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43063" y="228600"/>
            <a:ext cx="7123112" cy="990600"/>
          </a:xfrm>
        </p:spPr>
        <p:txBody>
          <a:bodyPr/>
          <a:lstStyle/>
          <a:p>
            <a:pPr eaLnBrk="1" hangingPunct="1"/>
            <a:r>
              <a:rPr lang="el-GR"/>
              <a:t>Όγκοι του μαστού</a:t>
            </a:r>
            <a:endParaRPr lang="en-GB"/>
          </a:p>
        </p:txBody>
      </p:sp>
      <p:pic>
        <p:nvPicPr>
          <p:cNvPr id="53251" name="Picture 2" descr="C:\Users\Michalis Kontos\Desktop\Pics_for_Lecture\News2_clip_image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22438" y="1833563"/>
            <a:ext cx="5934075" cy="4029075"/>
          </a:xfrm>
        </p:spPr>
      </p:pic>
      <p:pic>
        <p:nvPicPr>
          <p:cNvPr id="53252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643063" y="228600"/>
            <a:ext cx="7123112" cy="990600"/>
          </a:xfrm>
        </p:spPr>
        <p:txBody>
          <a:bodyPr/>
          <a:lstStyle/>
          <a:p>
            <a:pPr eaLnBrk="1" hangingPunct="1"/>
            <a:r>
              <a:rPr lang="el-GR"/>
              <a:t>Ινώδης κυστική νόσος</a:t>
            </a:r>
            <a:endParaRPr lang="en-GB"/>
          </a:p>
        </p:txBody>
      </p:sp>
      <p:pic>
        <p:nvPicPr>
          <p:cNvPr id="54275" name="Picture 2" descr="C:\Users\Michalis Kontos\Desktop\Pics_for_Lecture\fibrocysti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2525" y="2424113"/>
            <a:ext cx="4533900" cy="2847975"/>
          </a:xfrm>
        </p:spPr>
      </p:pic>
      <p:pic>
        <p:nvPicPr>
          <p:cNvPr id="54276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14563" y="228600"/>
            <a:ext cx="6551612" cy="990600"/>
          </a:xfrm>
        </p:spPr>
        <p:txBody>
          <a:bodyPr/>
          <a:lstStyle/>
          <a:p>
            <a:pPr eaLnBrk="1" hangingPunct="1"/>
            <a:r>
              <a:rPr lang="el-GR"/>
              <a:t>Αίτια εκκρίσεων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b="1" dirty="0"/>
              <a:t>Νευροορμονικά αίτια. </a:t>
            </a:r>
            <a:r>
              <a:rPr lang="el-GR" dirty="0"/>
              <a:t>Το έκκριμα είναι συνήθως γαλακτώδες. Ο παθολογικός μηχανισμός είναι η υπερέκκριση προλακτίνης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b="1" dirty="0"/>
              <a:t>Φάρμακα </a:t>
            </a:r>
            <a:r>
              <a:rPr lang="el-GR" dirty="0"/>
              <a:t>Γαλακτώδης ή αιμορραγική έκκριση μπορεί να παρατηρηθεί μετά από μεγάλες δόσεις φαινοθειαζινών, ρεζερπίνης, αντιπηκτικών, αντιψυχωσικών κ.ά.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b="1" dirty="0"/>
              <a:t>Καλοήθεις ή κακοήθεις παθήσεις του μαστού. </a:t>
            </a:r>
            <a:r>
              <a:rPr lang="el-GR" dirty="0"/>
              <a:t>Είναι το συχνότερο αίτιο της παθολογικής έκκρισης.</a:t>
            </a:r>
            <a:endParaRPr lang="en-GB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l-GR" dirty="0"/>
              <a:t>ενδοσωληνωδες θήλωμα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l-GR" dirty="0"/>
              <a:t>ινοκυστική μαστοπάθεια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l-GR" dirty="0"/>
              <a:t>καρκίνος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l-GR" dirty="0"/>
              <a:t>πορεκτασία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</p:txBody>
      </p:sp>
      <p:pic>
        <p:nvPicPr>
          <p:cNvPr id="43012" name="Picture 3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285875" y="0"/>
            <a:ext cx="7443788" cy="1285875"/>
          </a:xfrm>
        </p:spPr>
        <p:txBody>
          <a:bodyPr/>
          <a:lstStyle/>
          <a:p>
            <a:pPr eaLnBrk="1" hangingPunct="1"/>
            <a:r>
              <a:rPr lang="el-GR" sz="2800" b="1">
                <a:ea typeface="Times New Roman" pitchFamily="18" charset="0"/>
                <a:cs typeface="Arial" charset="0"/>
              </a:rPr>
              <a:t>Σχετικός κίνδυνος ανάπτυξης κακοήθειας σε έδαφος καλοήθων βλαβών της ινώδους κυστικής νόσου του μαστού</a:t>
            </a:r>
            <a:endParaRPr lang="en-GB" sz="2800">
              <a:ea typeface="Times New Roman" pitchFamily="18" charset="0"/>
              <a:cs typeface="Arial" charset="0"/>
            </a:endParaRPr>
          </a:p>
        </p:txBody>
      </p:sp>
      <p:sp>
        <p:nvSpPr>
          <p:cNvPr id="55299" name="Rectangle 1"/>
          <p:cNvSpPr>
            <a:spLocks noChangeArrowheads="1"/>
          </p:cNvSpPr>
          <p:nvPr/>
        </p:nvSpPr>
        <p:spPr bwMode="auto">
          <a:xfrm>
            <a:off x="1857375" y="1643063"/>
            <a:ext cx="571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828800" algn="l"/>
              </a:tabLst>
            </a:pPr>
            <a:endParaRPr lang="en-GB"/>
          </a:p>
          <a:p>
            <a:pPr algn="just" eaLnBrk="0" hangingPunct="0">
              <a:buFontTx/>
              <a:buChar char="•"/>
              <a:tabLst>
                <a:tab pos="1828800" algn="l"/>
              </a:tabLst>
            </a:pPr>
            <a:r>
              <a:rPr lang="el-GR">
                <a:latin typeface="Calibri" pitchFamily="34" charset="0"/>
                <a:cs typeface="Times New Roman" pitchFamily="18" charset="0"/>
              </a:rPr>
              <a:t>Με σχετικό κίνδυνο μικρότερο από 1,5:</a:t>
            </a:r>
            <a:endParaRPr lang="en-GB"/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r>
              <a:rPr lang="en-US">
                <a:latin typeface="Calibri" pitchFamily="34" charset="0"/>
                <a:cs typeface="Times New Roman" pitchFamily="18" charset="0"/>
              </a:rPr>
              <a:t>Αδένωση</a:t>
            </a:r>
            <a:endParaRPr lang="en-GB"/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r>
              <a:rPr lang="en-US">
                <a:latin typeface="Calibri" pitchFamily="34" charset="0"/>
                <a:cs typeface="Times New Roman" pitchFamily="18" charset="0"/>
              </a:rPr>
              <a:t>Ίνωση</a:t>
            </a:r>
            <a:endParaRPr lang="en-GB"/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r>
              <a:rPr lang="en-US">
                <a:latin typeface="Calibri" pitchFamily="34" charset="0"/>
                <a:cs typeface="Times New Roman" pitchFamily="18" charset="0"/>
              </a:rPr>
              <a:t>Κύστεις</a:t>
            </a:r>
            <a:endParaRPr lang="en-GB"/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r>
              <a:rPr lang="en-US">
                <a:latin typeface="Calibri" pitchFamily="34" charset="0"/>
                <a:cs typeface="Times New Roman" pitchFamily="18" charset="0"/>
              </a:rPr>
              <a:t>Αποκρινής μεταπλασία</a:t>
            </a:r>
            <a:endParaRPr lang="en-GB"/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r>
              <a:rPr lang="en-US">
                <a:latin typeface="Calibri" pitchFamily="34" charset="0"/>
                <a:cs typeface="Times New Roman" pitchFamily="18" charset="0"/>
              </a:rPr>
              <a:t>Ήπια επιθηλιακή υπερπλασία</a:t>
            </a:r>
            <a:endParaRPr lang="el-GR">
              <a:latin typeface="Calibri" pitchFamily="34" charset="0"/>
              <a:cs typeface="Times New Roman" pitchFamily="18" charset="0"/>
            </a:endParaRPr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endParaRPr lang="en-GB"/>
          </a:p>
          <a:p>
            <a:pPr algn="just" eaLnBrk="0" hangingPunct="0">
              <a:buFontTx/>
              <a:buChar char="•"/>
              <a:tabLst>
                <a:tab pos="1828800" algn="l"/>
              </a:tabLst>
            </a:pPr>
            <a:r>
              <a:rPr lang="en-US">
                <a:latin typeface="Calibri" pitchFamily="34" charset="0"/>
                <a:cs typeface="Times New Roman" pitchFamily="18" charset="0"/>
              </a:rPr>
              <a:t>Με σχετικό κίνδυνο 1,5-2,0</a:t>
            </a:r>
            <a:endParaRPr lang="en-GB"/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r>
              <a:rPr lang="en-US">
                <a:latin typeface="Calibri" pitchFamily="34" charset="0"/>
                <a:cs typeface="Times New Roman" pitchFamily="18" charset="0"/>
              </a:rPr>
              <a:t>Μέτρια επιθηλιακή υπερπλασία</a:t>
            </a:r>
            <a:endParaRPr lang="en-GB"/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r>
              <a:rPr lang="en-US">
                <a:latin typeface="Calibri" pitchFamily="34" charset="0"/>
                <a:cs typeface="Times New Roman" pitchFamily="18" charset="0"/>
              </a:rPr>
              <a:t>Έντονη επιθηλιακή υπερπλασία</a:t>
            </a:r>
            <a:endParaRPr lang="en-GB"/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r>
              <a:rPr lang="en-US">
                <a:latin typeface="Calibri" pitchFamily="34" charset="0"/>
                <a:cs typeface="Times New Roman" pitchFamily="18" charset="0"/>
              </a:rPr>
              <a:t>Θηλωμάτωση</a:t>
            </a:r>
            <a:endParaRPr lang="en-GB"/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r>
              <a:rPr lang="en-US">
                <a:latin typeface="Calibri" pitchFamily="34" charset="0"/>
                <a:cs typeface="Times New Roman" pitchFamily="18" charset="0"/>
              </a:rPr>
              <a:t>Σκληρυντική αδένωση</a:t>
            </a:r>
            <a:endParaRPr lang="el-GR">
              <a:latin typeface="Calibri" pitchFamily="34" charset="0"/>
              <a:cs typeface="Times New Roman" pitchFamily="18" charset="0"/>
            </a:endParaRPr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endParaRPr lang="en-GB"/>
          </a:p>
          <a:p>
            <a:pPr algn="just" eaLnBrk="0" hangingPunct="0">
              <a:buFontTx/>
              <a:buChar char="•"/>
              <a:tabLst>
                <a:tab pos="1828800" algn="l"/>
              </a:tabLst>
            </a:pPr>
            <a:r>
              <a:rPr lang="el-GR">
                <a:latin typeface="Calibri" pitchFamily="34" charset="0"/>
                <a:cs typeface="Times New Roman" pitchFamily="18" charset="0"/>
              </a:rPr>
              <a:t>Με σχετικό κίνδυνο μεγαλύτερο από 4</a:t>
            </a:r>
            <a:endParaRPr lang="en-GB"/>
          </a:p>
          <a:p>
            <a:pPr lvl="2" algn="just" eaLnBrk="0" hangingPunct="0">
              <a:buFontTx/>
              <a:buChar char="•"/>
              <a:tabLst>
                <a:tab pos="1828800" algn="l"/>
              </a:tabLst>
            </a:pPr>
            <a:r>
              <a:rPr lang="en-US">
                <a:latin typeface="Calibri" pitchFamily="34" charset="0"/>
                <a:cs typeface="Times New Roman" pitchFamily="18" charset="0"/>
              </a:rPr>
              <a:t>Άτυπη επιθηλιακή υπερπλασία</a:t>
            </a:r>
            <a:endParaRPr lang="en-US"/>
          </a:p>
        </p:txBody>
      </p:sp>
      <p:pic>
        <p:nvPicPr>
          <p:cNvPr id="55300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357313" y="228600"/>
            <a:ext cx="7408862" cy="990600"/>
          </a:xfrm>
        </p:spPr>
        <p:txBody>
          <a:bodyPr/>
          <a:lstStyle/>
          <a:p>
            <a:pPr eaLnBrk="1" hangingPunct="1"/>
            <a:r>
              <a:rPr lang="el-GR"/>
              <a:t>Απλή κύστη</a:t>
            </a:r>
            <a:endParaRPr lang="en-GB"/>
          </a:p>
        </p:txBody>
      </p:sp>
      <p:pic>
        <p:nvPicPr>
          <p:cNvPr id="56323" name="Picture 2" descr="C:\Users\Michalis Kontos\Desktop\Pics_for_Lecture\msubr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1575" y="1600200"/>
            <a:ext cx="4495800" cy="4495800"/>
          </a:xfrm>
        </p:spPr>
      </p:pic>
      <p:pic>
        <p:nvPicPr>
          <p:cNvPr id="56324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295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Ενδείξεις χειρουργικής αφαίρεσης των κύστεων και βιοψίας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75" y="2286000"/>
            <a:ext cx="7858125" cy="34290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Ανεπιτυχής</a:t>
            </a:r>
            <a:r>
              <a:rPr lang="en-US" dirty="0"/>
              <a:t> </a:t>
            </a:r>
            <a:r>
              <a:rPr lang="en-US" dirty="0" err="1"/>
              <a:t>παρακέντηση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Θετική</a:t>
            </a:r>
            <a:r>
              <a:rPr lang="en-US" dirty="0"/>
              <a:t> </a:t>
            </a:r>
            <a:r>
              <a:rPr lang="en-US" dirty="0" err="1"/>
              <a:t>κυτταρολογική</a:t>
            </a:r>
            <a:r>
              <a:rPr lang="en-US" dirty="0"/>
              <a:t> </a:t>
            </a:r>
            <a:r>
              <a:rPr lang="en-US" dirty="0" err="1"/>
              <a:t>εξέταση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Αφαίρεση σοκολατόχροου ή αιματηρού υγρού κατά την παρακέντηση (χρειάζεται προσοχή γιατί αυτό μπορεί να οφείλεται σε προηγούμανη παρακέντηση).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Αναγένηση της κύστης νωρίς και ιδίως μέσα στην πρώτη εβδομάδα.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Ύπαρξη</a:t>
            </a:r>
            <a:r>
              <a:rPr lang="en-US" dirty="0"/>
              <a:t> </a:t>
            </a:r>
            <a:r>
              <a:rPr lang="en-US" dirty="0" err="1"/>
              <a:t>υπολειμματικού</a:t>
            </a:r>
            <a:r>
              <a:rPr lang="en-US" dirty="0"/>
              <a:t> </a:t>
            </a:r>
            <a:r>
              <a:rPr lang="en-US" dirty="0" err="1"/>
              <a:t>όζου</a:t>
            </a:r>
            <a:r>
              <a:rPr lang="en-US" dirty="0"/>
              <a:t>.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Αναγέννηση της κύστης σε γυναίκες μεγάλης ηλικίας.</a:t>
            </a:r>
            <a:endParaRPr lang="en-GB" dirty="0"/>
          </a:p>
        </p:txBody>
      </p:sp>
      <p:pic>
        <p:nvPicPr>
          <p:cNvPr id="57348" name="Picture 3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857375" y="228600"/>
            <a:ext cx="6908800" cy="990600"/>
          </a:xfrm>
        </p:spPr>
        <p:txBody>
          <a:bodyPr/>
          <a:lstStyle/>
          <a:p>
            <a:pPr eaLnBrk="1" hangingPunct="1"/>
            <a:r>
              <a:rPr lang="el-GR"/>
              <a:t>Ανατομική του μαστού</a:t>
            </a:r>
            <a:endParaRPr lang="en-GB"/>
          </a:p>
        </p:txBody>
      </p:sp>
      <p:pic>
        <p:nvPicPr>
          <p:cNvPr id="23555" name="Picture 2" descr="C:\Users\Michalis Kontos\Desktop\Pics_for_Lecture\fig30-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6350" y="1943100"/>
            <a:ext cx="4286250" cy="3810000"/>
          </a:xfrm>
        </p:spPr>
      </p:pic>
      <p:pic>
        <p:nvPicPr>
          <p:cNvPr id="23556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785938" y="228600"/>
            <a:ext cx="6980237" cy="990600"/>
          </a:xfrm>
        </p:spPr>
        <p:txBody>
          <a:bodyPr/>
          <a:lstStyle/>
          <a:p>
            <a:pPr eaLnBrk="1" hangingPunct="1"/>
            <a:r>
              <a:rPr lang="el-GR"/>
              <a:t>Κύστη</a:t>
            </a:r>
            <a:endParaRPr lang="en-GB"/>
          </a:p>
        </p:txBody>
      </p:sp>
      <p:pic>
        <p:nvPicPr>
          <p:cNvPr id="58371" name="Picture 2" descr="C:\Users\Michalis Kontos\Desktop\Pics_for_Lecture\cy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57375"/>
            <a:ext cx="4533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571625" y="228600"/>
            <a:ext cx="7194550" cy="990600"/>
          </a:xfrm>
        </p:spPr>
        <p:txBody>
          <a:bodyPr/>
          <a:lstStyle/>
          <a:p>
            <a:pPr eaLnBrk="1" hangingPunct="1"/>
            <a:r>
              <a:rPr lang="el-GR"/>
              <a:t>Ινοαδένωμα</a:t>
            </a:r>
            <a:endParaRPr lang="en-GB"/>
          </a:p>
        </p:txBody>
      </p:sp>
      <p:pic>
        <p:nvPicPr>
          <p:cNvPr id="59395" name="Picture 2" descr="C:\Users\Michalis Kontos\Desktop\Pics_for_Lecture\f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643063"/>
            <a:ext cx="41449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C:\Users\Michalis Kontos\Desktop\Pics_for_Lecture\FIBROADENOM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571875"/>
            <a:ext cx="47117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643063" y="228600"/>
            <a:ext cx="7123112" cy="990600"/>
          </a:xfrm>
        </p:spPr>
        <p:txBody>
          <a:bodyPr/>
          <a:lstStyle/>
          <a:p>
            <a:pPr eaLnBrk="1" hangingPunct="1"/>
            <a:r>
              <a:rPr lang="el-GR"/>
              <a:t>Θήλωμα</a:t>
            </a:r>
            <a:endParaRPr lang="en-GB"/>
          </a:p>
        </p:txBody>
      </p:sp>
      <p:pic>
        <p:nvPicPr>
          <p:cNvPr id="60419" name="Picture 2" descr="C:\Users\Michalis Kontos\Desktop\Pics_for_Lecture\DSCN47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  <p:pic>
        <p:nvPicPr>
          <p:cNvPr id="60420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C:\Users\Michalis Kontos\Desktop\Pics_for_Lecture\papillomamam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857375"/>
            <a:ext cx="3910013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1785938" y="228600"/>
            <a:ext cx="6980237" cy="990600"/>
          </a:xfrm>
        </p:spPr>
        <p:txBody>
          <a:bodyPr/>
          <a:lstStyle/>
          <a:p>
            <a:pPr eaLnBrk="1" hangingPunct="1"/>
            <a:r>
              <a:rPr lang="el-GR"/>
              <a:t>Θήλωμα</a:t>
            </a:r>
            <a:endParaRPr lang="en-GB"/>
          </a:p>
        </p:txBody>
      </p:sp>
      <p:pic>
        <p:nvPicPr>
          <p:cNvPr id="61444" name="Picture 7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785938" y="228600"/>
            <a:ext cx="6980237" cy="990600"/>
          </a:xfrm>
        </p:spPr>
        <p:txBody>
          <a:bodyPr/>
          <a:lstStyle/>
          <a:p>
            <a:pPr eaLnBrk="1" hangingPunct="1"/>
            <a:r>
              <a:rPr lang="el-GR"/>
              <a:t>Θήλωμα</a:t>
            </a:r>
            <a:endParaRPr lang="en-GB"/>
          </a:p>
        </p:txBody>
      </p:sp>
      <p:pic>
        <p:nvPicPr>
          <p:cNvPr id="62467" name="Picture 2" descr="C:\Users\Michalis Kontos\Desktop\Pics_for_Lecture\Papilom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071688"/>
            <a:ext cx="5329237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571625" y="228600"/>
            <a:ext cx="7194550" cy="990600"/>
          </a:xfrm>
        </p:spPr>
        <p:txBody>
          <a:bodyPr/>
          <a:lstStyle/>
          <a:p>
            <a:pPr eaLnBrk="1" hangingPunct="1"/>
            <a:r>
              <a:rPr lang="el-GR"/>
              <a:t>Φυλλοειδής όγκος</a:t>
            </a:r>
            <a:endParaRPr lang="en-GB"/>
          </a:p>
        </p:txBody>
      </p:sp>
      <p:pic>
        <p:nvPicPr>
          <p:cNvPr id="63491" name="Picture 3" descr="C:\Users\Michalis Kontos\Desktop\Pics_for_Lecture\phylima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1175" y="2252663"/>
            <a:ext cx="3276600" cy="3190875"/>
          </a:xfrm>
        </p:spPr>
      </p:pic>
      <p:pic>
        <p:nvPicPr>
          <p:cNvPr id="63492" name="Picture 7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785938" y="228600"/>
            <a:ext cx="6980237" cy="990600"/>
          </a:xfrm>
        </p:spPr>
        <p:txBody>
          <a:bodyPr/>
          <a:lstStyle/>
          <a:p>
            <a:pPr eaLnBrk="1" hangingPunct="1"/>
            <a:r>
              <a:rPr lang="el-GR"/>
              <a:t>Φυλλοειδής όγκος</a:t>
            </a:r>
            <a:endParaRPr lang="en-GB"/>
          </a:p>
        </p:txBody>
      </p:sp>
      <p:pic>
        <p:nvPicPr>
          <p:cNvPr id="64515" name="Picture 2" descr="C:\Users\Michalis Kontos\Desktop\Pics_for_Lecture\Phyllodes_annotat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71625"/>
            <a:ext cx="4883150" cy="3255963"/>
          </a:xfrm>
        </p:spPr>
      </p:pic>
      <p:pic>
        <p:nvPicPr>
          <p:cNvPr id="64516" name="Picture 3" descr="C:\Users\Michalis Kontos\Desktop\Pics_for_Lecture\phylhistop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741738"/>
            <a:ext cx="392112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265987" cy="990600"/>
          </a:xfrm>
        </p:spPr>
        <p:txBody>
          <a:bodyPr/>
          <a:lstStyle/>
          <a:p>
            <a:pPr eaLnBrk="1" hangingPunct="1"/>
            <a:r>
              <a:rPr lang="el-GR"/>
              <a:t>Τριπλή διάγνωση</a:t>
            </a:r>
            <a:endParaRPr lang="en-GB"/>
          </a:p>
        </p:txBody>
      </p:sp>
      <p:pic>
        <p:nvPicPr>
          <p:cNvPr id="65539" name="Picture 2" descr="C:\Users\Michalis Kontos\Desktop\Pics_for_Lecture\Tri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928813"/>
            <a:ext cx="670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857375" y="228600"/>
            <a:ext cx="6908800" cy="990600"/>
          </a:xfrm>
        </p:spPr>
        <p:txBody>
          <a:bodyPr/>
          <a:lstStyle/>
          <a:p>
            <a:pPr eaLnBrk="1" hangingPunct="1"/>
            <a:r>
              <a:rPr lang="el-GR"/>
              <a:t>Μαστίτιδα</a:t>
            </a:r>
            <a:endParaRPr lang="en-GB"/>
          </a:p>
        </p:txBody>
      </p:sp>
      <p:pic>
        <p:nvPicPr>
          <p:cNvPr id="66563" name="Picture 2" descr="C:\Users\Michalis Kontos\Desktop\Pics_for_Lecture\mastiti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2428875"/>
            <a:ext cx="3367088" cy="3025775"/>
          </a:xfrm>
        </p:spPr>
      </p:pic>
      <p:pic>
        <p:nvPicPr>
          <p:cNvPr id="66564" name="Picture 3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571625" y="228600"/>
            <a:ext cx="7194550" cy="990600"/>
          </a:xfrm>
        </p:spPr>
        <p:txBody>
          <a:bodyPr/>
          <a:lstStyle/>
          <a:p>
            <a:pPr eaLnBrk="1" hangingPunct="1"/>
            <a:r>
              <a:rPr lang="el-GR"/>
              <a:t>Γυναικομαστία</a:t>
            </a:r>
            <a:endParaRPr lang="en-GB"/>
          </a:p>
        </p:txBody>
      </p:sp>
      <p:pic>
        <p:nvPicPr>
          <p:cNvPr id="67587" name="Picture 2" descr="C:\Users\Michalis Kontos\Desktop\Pics_for_Lecture\gynaecomast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85938"/>
            <a:ext cx="29289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 descr="C:\Users\Michalis Kontos\Desktop\Pics_for_Lecture\gynaecomas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785938"/>
            <a:ext cx="339407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 descr="C:\Users\Michalis Kontos\Desktop\Pics_for_Lecture\liposu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214813"/>
            <a:ext cx="28575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143125" y="228600"/>
            <a:ext cx="6623050" cy="990600"/>
          </a:xfrm>
        </p:spPr>
        <p:txBody>
          <a:bodyPr/>
          <a:lstStyle/>
          <a:p>
            <a:pPr eaLnBrk="1" hangingPunct="1"/>
            <a:r>
              <a:rPr lang="el-GR"/>
              <a:t>Ανατομική του μαστού</a:t>
            </a:r>
            <a:endParaRPr lang="en-GB"/>
          </a:p>
        </p:txBody>
      </p:sp>
      <p:pic>
        <p:nvPicPr>
          <p:cNvPr id="27651" name="Picture 2" descr="C:\Users\Michalis Kontos\Desktop\Pics_for_Lecture\CostosternalBreast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79650" y="1600200"/>
            <a:ext cx="4819650" cy="4495800"/>
          </a:xfrm>
        </p:spPr>
      </p:pic>
      <p:pic>
        <p:nvPicPr>
          <p:cNvPr id="27652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723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Παράγοντες κινδύνου για καρκίνο του μαστού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0188" y="1500188"/>
          <a:ext cx="6357981" cy="5259570"/>
        </p:xfrm>
        <a:graphic>
          <a:graphicData uri="http://schemas.openxmlformats.org/drawingml/2006/table">
            <a:tbl>
              <a:tblPr/>
              <a:tblGrid>
                <a:gridCol w="2119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9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9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Times New Roman"/>
                          <a:ea typeface="Times New Roman"/>
                          <a:cs typeface="Times New Roman"/>
                        </a:rPr>
                        <a:t>   Factor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latin typeface="Times New Roman"/>
                          <a:ea typeface="Times New Roman"/>
                          <a:cs typeface="Times New Roman"/>
                        </a:rPr>
                        <a:t>Relative risk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latin typeface="Times New Roman"/>
                          <a:ea typeface="Times New Roman"/>
                          <a:cs typeface="Times New Roman"/>
                        </a:rPr>
                        <a:t>   High risk group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&gt;10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Elderly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Geographical location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Developed country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Age at menarche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Menarche before age 11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Age at menopause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Menopause after age 54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Age at first full pregnancy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First child in early 40s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30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Family history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  2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Breast cancer in first degree relative when young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Previous benign disease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4-5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Atypical hyperplasia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Cancer in other breast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&gt;4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Socioeconomic group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Groups I and II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Diet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High intake of saturated fat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9393"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Times New Roman"/>
                          <a:ea typeface="Times New Roman"/>
                          <a:cs typeface="Times New Roman"/>
                        </a:rPr>
                        <a:t>Body weight: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  Premenopausal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Body mass index &gt;35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  Postmenopausal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Body mass index &gt;35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Alcohol consumption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Excessive intake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30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Exposure to ionising radiation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Abnormal exposure in young females after age 10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9393"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latin typeface="Times New Roman"/>
                          <a:ea typeface="Times New Roman"/>
                          <a:cs typeface="Times New Roman"/>
                        </a:rPr>
                        <a:t>Taking exogenous hormones: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  Oral contraceptives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1.24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Current use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7030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  Hormone replacement   therapy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1.35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Use for 10 years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939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  Diethylstilbestrol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Times New Roman"/>
                          <a:ea typeface="Times New Roman"/>
                          <a:cs typeface="Times New Roman"/>
                        </a:rPr>
                        <a:t>Use during pregnancy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68668" name="Picture 1" descr="&gt;=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69" name="Picture 2" descr="&gt;=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0" name="Picture 6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723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Αντισυλληπτικά δισκία και καρκίνος του μαστού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38" y="2214563"/>
          <a:ext cx="7786743" cy="3500460"/>
        </p:xfrm>
        <a:graphic>
          <a:graphicData uri="http://schemas.openxmlformats.org/drawingml/2006/table">
            <a:tbl>
              <a:tblPr/>
              <a:tblGrid>
                <a:gridCol w="2595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5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5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0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Oral Contraceptive Pill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Relative risk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95% CI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009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&gt;10 years after stopping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09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Current user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1.24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0.96-1.05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09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1-5 years since stopping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1.16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1.08-1.23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09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5-9 years since stopping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1.07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1.02-1.13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9651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0"/>
            <a:ext cx="74009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Ορμονική υποκατάσταση και καρκίνος του μαστού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813" y="2000250"/>
          <a:ext cx="7858184" cy="3857652"/>
        </p:xfrm>
        <a:graphic>
          <a:graphicData uri="http://schemas.openxmlformats.org/drawingml/2006/table">
            <a:tbl>
              <a:tblPr/>
              <a:tblGrid>
                <a:gridCol w="1643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3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45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93756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Time on HRT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Breast cancers</a:t>
                      </a:r>
                      <a:b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over the</a:t>
                      </a:r>
                      <a:b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20 years from</a:t>
                      </a:r>
                      <a:b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age 50-70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b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Extra breast</a:t>
                      </a:r>
                      <a:b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cancers in</a:t>
                      </a:r>
                      <a:b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HRT users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b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Individual</a:t>
                      </a:r>
                      <a:b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risk of women</a:t>
                      </a:r>
                      <a:b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over 20 years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97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Never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45 per 1000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1 in 22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97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5 years use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47 per 1000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2 per 1000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1 in 21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97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10 years use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51 per 1000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6 per 1000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1 in 19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97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15 years use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57 per 1000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12 per 1000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1 in 17-18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0680" name="Picture 1" descr="--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1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Michalis Kontos\Desktop\Pics_for_Lecture\Breast-Cancer-ABCs5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643063"/>
            <a:ext cx="673893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543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Ορμονική υποκατάσταση και καρκίνος του μαστού</a:t>
            </a:r>
            <a:endParaRPr lang="en-GB" dirty="0"/>
          </a:p>
        </p:txBody>
      </p:sp>
      <p:pic>
        <p:nvPicPr>
          <p:cNvPr id="71684" name="Picture 3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6429375" cy="1143000"/>
          </a:xfrm>
        </p:spPr>
        <p:txBody>
          <a:bodyPr/>
          <a:lstStyle/>
          <a:p>
            <a:pPr eaLnBrk="1" hangingPunct="1"/>
            <a:r>
              <a:rPr lang="el-GR"/>
              <a:t>Κλινική εικόνα ΚΜ</a:t>
            </a:r>
            <a:endParaRPr lang="en-GB"/>
          </a:p>
        </p:txBody>
      </p:sp>
      <p:pic>
        <p:nvPicPr>
          <p:cNvPr id="72707" name="Picture 2" descr="C:\Users\Michalis Kontos\Desktop\Pics_for_Lecture\skindimp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857375"/>
            <a:ext cx="472757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 descr="C:\Users\Michalis Kontos\Desktop\Pics_for_Lecture\skindimp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786188"/>
            <a:ext cx="39941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5857875" cy="1143000"/>
          </a:xfrm>
        </p:spPr>
        <p:txBody>
          <a:bodyPr/>
          <a:lstStyle/>
          <a:p>
            <a:pPr eaLnBrk="1" hangingPunct="1"/>
            <a:r>
              <a:rPr lang="el-GR"/>
              <a:t>Κλινική εικόνα ΚΜ</a:t>
            </a:r>
            <a:endParaRPr lang="en-GB"/>
          </a:p>
        </p:txBody>
      </p:sp>
      <p:pic>
        <p:nvPicPr>
          <p:cNvPr id="73731" name="Picture 2" descr="C:\Users\Michalis Kontos\Desktop\Pics_for_Lecture\sb_lying%20dow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000250"/>
            <a:ext cx="395922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3" descr="C:\Users\Michalis Kontos\Desktop\Pics_for_Lecture\RtMassNipDownFrontvie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286125"/>
            <a:ext cx="3794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6357938" cy="1143000"/>
          </a:xfrm>
        </p:spPr>
        <p:txBody>
          <a:bodyPr/>
          <a:lstStyle/>
          <a:p>
            <a:pPr eaLnBrk="1" hangingPunct="1"/>
            <a:r>
              <a:rPr lang="el-GR"/>
              <a:t>Κλινική εικόνα ΚΜ</a:t>
            </a:r>
            <a:endParaRPr lang="en-GB"/>
          </a:p>
        </p:txBody>
      </p:sp>
      <p:pic>
        <p:nvPicPr>
          <p:cNvPr id="74755" name="Picture 3" descr="C:\Users\Michalis Kontos\Desktop\Pics_for_Lecture\Pag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000250"/>
            <a:ext cx="504031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6215063" cy="1143000"/>
          </a:xfrm>
        </p:spPr>
        <p:txBody>
          <a:bodyPr/>
          <a:lstStyle/>
          <a:p>
            <a:pPr eaLnBrk="1" hangingPunct="1"/>
            <a:r>
              <a:rPr lang="el-GR"/>
              <a:t>Κλινική εικόνα ΚΜ</a:t>
            </a:r>
            <a:endParaRPr lang="en-GB"/>
          </a:p>
        </p:txBody>
      </p:sp>
      <p:pic>
        <p:nvPicPr>
          <p:cNvPr id="75779" name="Picture 2" descr="C:\Users\Michalis Kontos\Desktop\Pics_for_Lecture\images-image_popup-br7_inflammato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857375"/>
            <a:ext cx="51562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6143625" cy="1143000"/>
          </a:xfrm>
        </p:spPr>
        <p:txBody>
          <a:bodyPr/>
          <a:lstStyle/>
          <a:p>
            <a:pPr eaLnBrk="1" hangingPunct="1"/>
            <a:r>
              <a:rPr lang="el-GR"/>
              <a:t>Κλινική εικόνα ΚΜ</a:t>
            </a:r>
            <a:endParaRPr lang="en-GB"/>
          </a:p>
        </p:txBody>
      </p:sp>
      <p:pic>
        <p:nvPicPr>
          <p:cNvPr id="76803" name="Picture 3" descr="C:\Users\Michalis Kontos\Desktop\Pics_for_Lecture\Breast_Canc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785938"/>
            <a:ext cx="506412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357313" y="228600"/>
            <a:ext cx="7408862" cy="990600"/>
          </a:xfrm>
        </p:spPr>
        <p:txBody>
          <a:bodyPr/>
          <a:lstStyle/>
          <a:p>
            <a:pPr eaLnBrk="1" hangingPunct="1"/>
            <a:r>
              <a:rPr lang="el-GR"/>
              <a:t>Μικροαποτιτανώσεις</a:t>
            </a:r>
            <a:endParaRPr lang="en-GB"/>
          </a:p>
        </p:txBody>
      </p:sp>
      <p:pic>
        <p:nvPicPr>
          <p:cNvPr id="77827" name="Picture 3" descr="E:\Desktop\Uni Book\Breast Photos book\ans7_breastcalcific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000250"/>
            <a:ext cx="5214938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643063" y="228600"/>
            <a:ext cx="7123112" cy="990600"/>
          </a:xfrm>
        </p:spPr>
        <p:txBody>
          <a:bodyPr/>
          <a:lstStyle/>
          <a:p>
            <a:pPr eaLnBrk="1" hangingPunct="1"/>
            <a:r>
              <a:rPr lang="el-GR"/>
              <a:t>Ιστορικό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43063" y="1600200"/>
            <a:ext cx="7123112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Ηλικία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Φύλο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Προ/μετεμμηνοπαυσιακή κατάσταση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Ατομικό ιστορικό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Ιστορικό παθήσεων μαστού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Οικογενειακό ιστορικό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Φάρμακα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Αντισυλληπτικά δισκία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Ορμονική υποκατάσταση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Τεκνοποίηση - Θηλασμός</a:t>
            </a:r>
          </a:p>
        </p:txBody>
      </p:sp>
      <p:pic>
        <p:nvPicPr>
          <p:cNvPr id="29700" name="Picture 3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E:\Desktop\Uni Book\Breast Photos book\ans7_breastcalcification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000250"/>
            <a:ext cx="53721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itle 1"/>
          <p:cNvSpPr>
            <a:spLocks noGrp="1"/>
          </p:cNvSpPr>
          <p:nvPr>
            <p:ph type="title"/>
          </p:nvPr>
        </p:nvSpPr>
        <p:spPr>
          <a:xfrm>
            <a:off x="1357313" y="228600"/>
            <a:ext cx="7408862" cy="990600"/>
          </a:xfrm>
        </p:spPr>
        <p:txBody>
          <a:bodyPr/>
          <a:lstStyle/>
          <a:p>
            <a:pPr eaLnBrk="1" hangingPunct="1"/>
            <a:r>
              <a:rPr lang="el-GR"/>
              <a:t>Μικροαποτιτανώσεις</a:t>
            </a:r>
            <a:endParaRPr lang="en-GB"/>
          </a:p>
        </p:txBody>
      </p:sp>
      <p:pic>
        <p:nvPicPr>
          <p:cNvPr id="78852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265987" cy="990600"/>
          </a:xfrm>
        </p:spPr>
        <p:txBody>
          <a:bodyPr/>
          <a:lstStyle/>
          <a:p>
            <a:pPr eaLnBrk="1" hangingPunct="1"/>
            <a:r>
              <a:rPr lang="el-GR"/>
              <a:t>Στάδια ΚΜ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782763"/>
          <a:ext cx="6096000" cy="4285111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6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TX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 πρωτοπαθής όγκος δεν μπορεί να εκτιμηθεί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Μη ανιχνεύσιμος πρωτοπαθής όγκος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Tis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Λοβιακό ή πορογενές καρκίνωμα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 situ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ή νόσος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Paget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της θηλής χωρίς διόγκωση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Όγκος μεγίστης διαμέτρου 2 εκ.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Όγκος μεγίστης διαμέτρου 0,5 εκ.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Όγκος μεγίστης διαμέτρου από 0,5 μέχρι 1 εκ.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Όγκος μεγίστης διαμέτρου από 1 μέχρι 2 εκ.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Όγκος μεγίστης διαμέτρου από 2 μέχρι 5 εκ.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Όγκος μεγίστης διαμέτρου πάνω από 5 εκ.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53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Όγκος οποιουδήποτε μεγέθους με επέκταση στο θωρακικό τοίχωμα ή/και το δέρμα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Επέκταση στο θωρακικό τοίχωμα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61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Οίδημα (περιλαμβανομένου και του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peau d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’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orange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 ή εξέλκωση του δέρματος του μαστού ή δορυφόρα δερματικά οζίδια στον ίδιο μαστό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T4c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4a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και Τ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4b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Φλεγμονώδης καρκίνος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2" marR="4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85050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265987" cy="990600"/>
          </a:xfrm>
        </p:spPr>
        <p:txBody>
          <a:bodyPr/>
          <a:lstStyle/>
          <a:p>
            <a:pPr eaLnBrk="1" hangingPunct="1"/>
            <a:r>
              <a:rPr lang="el-GR"/>
              <a:t>Στάδια ΚΜ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71625" y="1857375"/>
          <a:ext cx="6072188" cy="1773875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ΝΧ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Οι επιχώροι λεμφαδένες δεν μπορούν να εκτιμηθούν (πχ έχουν αφαιρεθεί στο παρελθόν)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Ν0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Δεν υπάρχουν μεταστάσεις στους σύστοιχους λεμφαδένες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Ν1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Μετάσταση σε έναν ή περισσότερους κινητούς μασχαλιαίους λεμφαδένες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Ν2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Μετάσταση σε έναν ή περισσότερους μασχαλιαίους λεμφαδένες καθηλωμένους μεταξύ τους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block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 ή σε παρακείμενους ιστούς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Ν3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Μετάσταση σε έναν ή περισσότερους έσω μαστικούς λεμφαδένες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71625" y="4572000"/>
          <a:ext cx="6072188" cy="735141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ΜΧ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Η παρουσία μακρινών μεταστάσεων δεν μπορεί να εκτιμηθεί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Μ0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Δεν υπάρχουν μακρινές μεταστάσεις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Μ1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Μετάσταση σε μακρινά όργανα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6053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285875" y="228600"/>
            <a:ext cx="7480300" cy="990600"/>
          </a:xfrm>
        </p:spPr>
        <p:txBody>
          <a:bodyPr/>
          <a:lstStyle/>
          <a:p>
            <a:pPr eaLnBrk="1" hangingPunct="1"/>
            <a:r>
              <a:rPr lang="el-GR"/>
              <a:t>Στάδια ΚΜ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" y="1782763"/>
          <a:ext cx="8072438" cy="3657600"/>
        </p:xfrm>
        <a:graphic>
          <a:graphicData uri="http://schemas.openxmlformats.org/drawingml/2006/table">
            <a:tbl>
              <a:tblPr/>
              <a:tblGrid>
                <a:gridCol w="1700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Στάδιο 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Tis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Στάδιο Ι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T1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Στάδιο ΙΙ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ΙΙA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N1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Τ1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N1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Τ2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IIB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Τ2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N1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Τ3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Στάδιο ΙΙΙ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ΙΙΙΑ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Ν2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Τ1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Ν2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Τ2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Ν2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Τ3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Ν1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Τ3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Ν2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ΙΙΙΒ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Τ4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Οποιοδήποτε Ν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Οποιοδήποτε Τ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Ν3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Στάδιο ΙV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Οποιοδήποτε Τ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Οποιοδήποτε Ν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Μ1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87123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1571625" y="228600"/>
            <a:ext cx="7194550" cy="990600"/>
          </a:xfrm>
        </p:spPr>
        <p:txBody>
          <a:bodyPr/>
          <a:lstStyle/>
          <a:p>
            <a:pPr eaLnBrk="1" hangingPunct="1"/>
            <a:r>
              <a:rPr lang="el-GR"/>
              <a:t>Θεραπεία πρώιμου ΚΜ</a:t>
            </a:r>
            <a:endParaRPr lang="en-GB"/>
          </a:p>
        </p:txBody>
      </p:sp>
      <p:sp>
        <p:nvSpPr>
          <p:cNvPr id="9113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785813" y="2500313"/>
            <a:ext cx="7258050" cy="2246312"/>
          </a:xfrm>
        </p:spPr>
        <p:txBody>
          <a:bodyPr anchor="ctr">
            <a:spAutoFit/>
          </a:bodyPr>
          <a:lstStyle/>
          <a:p>
            <a:pPr marL="0" indent="457200" algn="just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l-GR" sz="2800">
                <a:ea typeface="Times New Roman" pitchFamily="18" charset="0"/>
                <a:cs typeface="Arial" charset="0"/>
              </a:rPr>
              <a:t>Χ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ειρουργική θεραπεία</a:t>
            </a:r>
            <a:endParaRPr lang="en-GB" sz="280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57200" algn="just">
              <a:spcBef>
                <a:spcPct val="0"/>
              </a:spcBef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l-GR" sz="2800">
                <a:ea typeface="Times New Roman" pitchFamily="18" charset="0"/>
                <a:cs typeface="Arial" charset="0"/>
              </a:rPr>
              <a:t>Α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κτινοθεραπεία</a:t>
            </a:r>
            <a:endParaRPr lang="en-GB" sz="280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57200" algn="just">
              <a:spcBef>
                <a:spcPct val="0"/>
              </a:spcBef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l-GR" sz="2800">
                <a:ea typeface="Times New Roman" pitchFamily="18" charset="0"/>
                <a:cs typeface="Arial" charset="0"/>
              </a:rPr>
              <a:t>Ο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ρμονοθεραπεία</a:t>
            </a:r>
            <a:endParaRPr lang="en-GB" sz="280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57200" algn="just">
              <a:spcBef>
                <a:spcPct val="0"/>
              </a:spcBef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l-GR" sz="2800">
                <a:ea typeface="Times New Roman" pitchFamily="18" charset="0"/>
                <a:cs typeface="Arial" charset="0"/>
              </a:rPr>
              <a:t>Χ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ημειοθεραπεία</a:t>
            </a:r>
            <a:endParaRPr lang="en-GB" sz="280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57200" algn="just">
              <a:spcBef>
                <a:spcPct val="0"/>
              </a:spcBef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l-GR" sz="2800">
                <a:ea typeface="Times New Roman" pitchFamily="18" charset="0"/>
                <a:cs typeface="Arial" charset="0"/>
              </a:rPr>
              <a:t>Στοχευμένες θεραπείες (</a:t>
            </a:r>
            <a:r>
              <a:rPr lang="en-GB" sz="2800">
                <a:latin typeface="Calibri" pitchFamily="34" charset="0"/>
                <a:ea typeface="Times New Roman" pitchFamily="18" charset="0"/>
                <a:cs typeface="Arial" charset="0"/>
              </a:rPr>
              <a:t>targeted therapies)</a:t>
            </a:r>
            <a:endParaRPr lang="en-GB" sz="280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1140" name="Picture 3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428750" y="228600"/>
            <a:ext cx="7337425" cy="990600"/>
          </a:xfrm>
        </p:spPr>
        <p:txBody>
          <a:bodyPr/>
          <a:lstStyle/>
          <a:p>
            <a:pPr eaLnBrk="1" hangingPunct="1"/>
            <a:r>
              <a:rPr lang="el-GR"/>
              <a:t>Συντηρητική εκτομή</a:t>
            </a:r>
            <a:endParaRPr lang="en-GB"/>
          </a:p>
        </p:txBody>
      </p:sp>
      <p:pic>
        <p:nvPicPr>
          <p:cNvPr id="94211" name="Picture 2" descr="E:\Desktop\Uni Book\Breast Photos book\21b-di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928813"/>
            <a:ext cx="485140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eaLnBrk="1" hangingPunct="1"/>
            <a:r>
              <a:rPr lang="el-GR"/>
              <a:t>Ριζική μαστεκτομή κατά </a:t>
            </a:r>
            <a:r>
              <a:rPr lang="en-GB"/>
              <a:t>Halsted</a:t>
            </a:r>
          </a:p>
        </p:txBody>
      </p:sp>
      <p:pic>
        <p:nvPicPr>
          <p:cNvPr id="95235" name="Picture 2" descr="E:\Desktop\Uni Book\Breast Photos book\7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57375"/>
            <a:ext cx="4214813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Ριζική τροποποιημένη μαστεκτομή</a:t>
            </a:r>
            <a:endParaRPr lang="en-GB" dirty="0"/>
          </a:p>
        </p:txBody>
      </p:sp>
      <p:pic>
        <p:nvPicPr>
          <p:cNvPr id="97283" name="Picture 2" descr="E:\Desktop\Uni Book\Breast Photos book\breast_p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071688"/>
            <a:ext cx="4579937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14313"/>
            <a:ext cx="6886575" cy="1143000"/>
          </a:xfrm>
        </p:spPr>
        <p:txBody>
          <a:bodyPr/>
          <a:lstStyle/>
          <a:p>
            <a:pPr eaLnBrk="1" hangingPunct="1"/>
            <a:r>
              <a:rPr lang="en-GB">
                <a:solidFill>
                  <a:schemeClr val="tx1"/>
                </a:solidFill>
              </a:rPr>
              <a:t>Estrogen Receptor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400"/>
              <a:t>Approximately 60% of breast cancer patients will have tumours with estrogen and progesterone receptors (ER/PR+ve).  </a:t>
            </a:r>
          </a:p>
          <a:p>
            <a:pPr eaLnBrk="1" hangingPunct="1"/>
            <a:r>
              <a:rPr lang="en-GB" sz="2400"/>
              <a:t>These receptors that enable steroid hormones to stimulate malignant proliferation.</a:t>
            </a:r>
            <a:endParaRPr lang="en-GB" sz="280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357438"/>
          <a:ext cx="3810000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486400" imgH="4840200" progId="Word.Document.8">
                  <p:embed/>
                </p:oleObj>
              </mc:Choice>
              <mc:Fallback>
                <p:oleObj name="Document" r:id="rId3" imgW="5486400" imgH="4840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57438"/>
                        <a:ext cx="3810000" cy="336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42875"/>
            <a:ext cx="7772400" cy="1143000"/>
          </a:xfrm>
        </p:spPr>
        <p:txBody>
          <a:bodyPr/>
          <a:lstStyle/>
          <a:p>
            <a:pPr eaLnBrk="1" hangingPunct="1"/>
            <a:r>
              <a:rPr lang="en-GB">
                <a:solidFill>
                  <a:schemeClr val="tx1"/>
                </a:solidFill>
              </a:rPr>
              <a:t>Estrogens and breast cancer 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724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/>
              <a:t>To switch off growth of breast</a:t>
            </a:r>
          </a:p>
          <a:p>
            <a:pPr eaLnBrk="1" hangingPunct="1">
              <a:buFontTx/>
              <a:buNone/>
            </a:pPr>
            <a:r>
              <a:rPr lang="en-GB" sz="2400"/>
              <a:t> cancer cells we can:</a:t>
            </a:r>
          </a:p>
          <a:p>
            <a:pPr eaLnBrk="1" hangingPunct="1">
              <a:buFontTx/>
              <a:buNone/>
            </a:pPr>
            <a:endParaRPr lang="en-GB" sz="2400"/>
          </a:p>
          <a:p>
            <a:pPr eaLnBrk="1" hangingPunct="1">
              <a:buFontTx/>
              <a:buNone/>
            </a:pPr>
            <a:r>
              <a:rPr lang="en-GB" sz="2400"/>
              <a:t>Antagonise estrogens</a:t>
            </a:r>
          </a:p>
          <a:p>
            <a:pPr eaLnBrk="1" hangingPunct="1">
              <a:buFontTx/>
              <a:buNone/>
            </a:pPr>
            <a:r>
              <a:rPr lang="en-GB" sz="2400"/>
              <a:t>Stop estrogen synthesis by ovaries</a:t>
            </a:r>
          </a:p>
          <a:p>
            <a:pPr eaLnBrk="1" hangingPunct="1">
              <a:buFontTx/>
              <a:buNone/>
            </a:pPr>
            <a:r>
              <a:rPr lang="en-GB" sz="2400"/>
              <a:t>Remove ovaries</a:t>
            </a:r>
          </a:p>
          <a:p>
            <a:pPr eaLnBrk="1" hangingPunct="1">
              <a:buFontTx/>
              <a:buNone/>
            </a:pPr>
            <a:r>
              <a:rPr lang="en-GB" sz="2400"/>
              <a:t>Suppress ovaries</a:t>
            </a:r>
          </a:p>
          <a:p>
            <a:pPr eaLnBrk="1" hangingPunct="1">
              <a:buFontTx/>
              <a:buNone/>
            </a:pPr>
            <a:r>
              <a:rPr lang="en-GB" sz="2400"/>
              <a:t>Block receptors</a:t>
            </a:r>
          </a:p>
          <a:p>
            <a:pPr eaLnBrk="1" hangingPunct="1">
              <a:buFontTx/>
              <a:buNone/>
            </a:pPr>
            <a:r>
              <a:rPr lang="en-GB" sz="2400"/>
              <a:t>Stop non-ovarian synthesis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357438"/>
          <a:ext cx="3810000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5486400" imgH="4840200" progId="Word.Document.8">
                  <p:embed/>
                </p:oleObj>
              </mc:Choice>
              <mc:Fallback>
                <p:oleObj name="Document" r:id="rId3" imgW="5486400" imgH="4840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57438"/>
                        <a:ext cx="3810000" cy="336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28813" y="228600"/>
            <a:ext cx="6837362" cy="990600"/>
          </a:xfrm>
        </p:spPr>
        <p:txBody>
          <a:bodyPr/>
          <a:lstStyle/>
          <a:p>
            <a:pPr eaLnBrk="1" hangingPunct="1"/>
            <a:r>
              <a:rPr lang="el-GR"/>
              <a:t>Ιστορικό</a:t>
            </a:r>
            <a:endParaRPr lang="en-GB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714500"/>
            <a:ext cx="3929062" cy="4484688"/>
          </a:xfrm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5786438" y="1714500"/>
            <a:ext cx="29289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>
                <a:latin typeface="Calibri" pitchFamily="34" charset="0"/>
              </a:rPr>
              <a:t>Πότε εμφανίστηκε</a:t>
            </a:r>
          </a:p>
          <a:p>
            <a:pPr>
              <a:buFont typeface="Arial" charset="0"/>
              <a:buChar char="•"/>
            </a:pPr>
            <a:r>
              <a:rPr lang="el-GR">
                <a:latin typeface="Calibri" pitchFamily="34" charset="0"/>
              </a:rPr>
              <a:t>Σχέση με την έμμηνο ρύση</a:t>
            </a:r>
          </a:p>
          <a:p>
            <a:pPr>
              <a:buFont typeface="Arial" charset="0"/>
              <a:buChar char="•"/>
            </a:pPr>
            <a:r>
              <a:rPr lang="el-GR">
                <a:latin typeface="Calibri" pitchFamily="34" charset="0"/>
              </a:rPr>
              <a:t>Διαλλείπον / συνεχές</a:t>
            </a:r>
          </a:p>
          <a:p>
            <a:pPr>
              <a:buFont typeface="Arial" charset="0"/>
              <a:buChar char="•"/>
            </a:pPr>
            <a:r>
              <a:rPr lang="el-GR">
                <a:latin typeface="Calibri" pitchFamily="34" charset="0"/>
              </a:rPr>
              <a:t>Πόνος</a:t>
            </a:r>
          </a:p>
          <a:p>
            <a:pPr>
              <a:buFont typeface="Arial" charset="0"/>
              <a:buChar char="•"/>
            </a:pPr>
            <a:r>
              <a:rPr lang="el-GR">
                <a:latin typeface="Calibri" pitchFamily="34" charset="0"/>
              </a:rPr>
              <a:t>Εισολκή δέρματος</a:t>
            </a:r>
          </a:p>
          <a:p>
            <a:pPr>
              <a:buFont typeface="Arial" charset="0"/>
              <a:buChar char="•"/>
            </a:pPr>
            <a:r>
              <a:rPr lang="el-GR">
                <a:latin typeface="Calibri" pitchFamily="34" charset="0"/>
              </a:rPr>
              <a:t>Φλοιός πορτοκαλιού</a:t>
            </a:r>
          </a:p>
          <a:p>
            <a:endParaRPr lang="en-GB">
              <a:latin typeface="Tw Cen MT" pitchFamily="34" charset="0"/>
            </a:endParaRPr>
          </a:p>
        </p:txBody>
      </p:sp>
      <p:pic>
        <p:nvPicPr>
          <p:cNvPr id="31749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142875"/>
            <a:ext cx="7029450" cy="1143000"/>
          </a:xfrm>
        </p:spPr>
        <p:txBody>
          <a:bodyPr/>
          <a:lstStyle/>
          <a:p>
            <a:pPr eaLnBrk="1" hangingPunct="1"/>
            <a:r>
              <a:rPr lang="en-GB">
                <a:solidFill>
                  <a:schemeClr val="tx1"/>
                </a:solidFill>
              </a:rPr>
              <a:t>Blocking the receptor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/>
              <a:t>Selective Estrogen </a:t>
            </a:r>
          </a:p>
          <a:p>
            <a:pPr algn="ctr" eaLnBrk="1" hangingPunct="1">
              <a:buFontTx/>
              <a:buNone/>
            </a:pPr>
            <a:r>
              <a:rPr lang="en-GB"/>
              <a:t>Receptor Modulators</a:t>
            </a:r>
          </a:p>
          <a:p>
            <a:pPr eaLnBrk="1" hangingPunct="1">
              <a:buFontTx/>
              <a:buNone/>
            </a:pPr>
            <a:r>
              <a:rPr lang="en-GB" sz="2800"/>
              <a:t>	</a:t>
            </a:r>
          </a:p>
          <a:p>
            <a:pPr eaLnBrk="1" hangingPunct="1">
              <a:buFontTx/>
              <a:buNone/>
            </a:pPr>
            <a:r>
              <a:rPr lang="en-GB" sz="2800"/>
              <a:t>	Tamoxifen (Nolvadex)</a:t>
            </a:r>
          </a:p>
          <a:p>
            <a:pPr eaLnBrk="1" hangingPunct="1">
              <a:buFontTx/>
              <a:buNone/>
            </a:pPr>
            <a:r>
              <a:rPr lang="en-GB" sz="2800"/>
              <a:t>	Toremifene (Fareston)</a:t>
            </a:r>
          </a:p>
          <a:p>
            <a:pPr eaLnBrk="1" hangingPunct="1">
              <a:buFontTx/>
              <a:buNone/>
            </a:pPr>
            <a:r>
              <a:rPr lang="en-GB" sz="2800"/>
              <a:t>	Raloxifene (Evista)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343400" y="1978025"/>
          <a:ext cx="54737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3" imgW="5486400" imgH="4114800" progId="Word.Document.8">
                  <p:embed/>
                </p:oleObj>
              </mc:Choice>
              <mc:Fallback>
                <p:oleObj name="Document" r:id="rId3" imgW="5486400" imgH="4114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78025"/>
                        <a:ext cx="5473700" cy="410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8"/>
          <p:cNvSpPr>
            <a:spLocks noChangeShapeType="1"/>
          </p:cNvSpPr>
          <p:nvPr/>
        </p:nvSpPr>
        <p:spPr bwMode="auto">
          <a:xfrm flipH="1">
            <a:off x="7029450" y="3529013"/>
            <a:ext cx="0" cy="1028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>
          <a:xfrm>
            <a:off x="1285875" y="357188"/>
            <a:ext cx="5072063" cy="1143000"/>
          </a:xfrm>
        </p:spPr>
        <p:txBody>
          <a:bodyPr/>
          <a:lstStyle/>
          <a:p>
            <a:pPr eaLnBrk="1" hangingPunct="1"/>
            <a:r>
              <a:rPr lang="en-GB" sz="3600"/>
              <a:t>A</a:t>
            </a:r>
            <a:r>
              <a:rPr lang="el-GR" sz="3600"/>
              <a:t>ναστολείς Αρωματάσης</a:t>
            </a:r>
            <a:endParaRPr lang="en-GB" sz="3600"/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6572250" y="785813"/>
            <a:ext cx="1028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100">
                <a:latin typeface="Calibri" pitchFamily="34" charset="0"/>
              </a:rPr>
              <a:t>Υποθάλαμος</a:t>
            </a:r>
            <a:endParaRPr lang="en-US"/>
          </a:p>
        </p:txBody>
      </p:sp>
      <p:sp>
        <p:nvSpPr>
          <p:cNvPr id="108549" name="Text Box 3"/>
          <p:cNvSpPr txBox="1">
            <a:spLocks noChangeArrowheads="1"/>
          </p:cNvSpPr>
          <p:nvPr/>
        </p:nvSpPr>
        <p:spPr bwMode="auto">
          <a:xfrm>
            <a:off x="6457950" y="3071813"/>
            <a:ext cx="12573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100">
                <a:latin typeface="Calibri" pitchFamily="34" charset="0"/>
              </a:rPr>
              <a:t>Φλοιός</a:t>
            </a:r>
          </a:p>
          <a:p>
            <a:pPr algn="ctr">
              <a:spcAft>
                <a:spcPts val="1000"/>
              </a:spcAft>
            </a:pPr>
            <a:r>
              <a:rPr lang="en-GB" sz="1100">
                <a:latin typeface="Calibri" pitchFamily="34" charset="0"/>
              </a:rPr>
              <a:t>επινεφριδίων</a:t>
            </a:r>
            <a:endParaRPr lang="en-US"/>
          </a:p>
        </p:txBody>
      </p:sp>
      <p:sp>
        <p:nvSpPr>
          <p:cNvPr id="108550" name="Text Box 4"/>
          <p:cNvSpPr txBox="1">
            <a:spLocks noChangeArrowheads="1"/>
          </p:cNvSpPr>
          <p:nvPr/>
        </p:nvSpPr>
        <p:spPr bwMode="auto">
          <a:xfrm>
            <a:off x="6572250" y="1585913"/>
            <a:ext cx="1028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100">
                <a:latin typeface="Calibri" pitchFamily="34" charset="0"/>
              </a:rPr>
              <a:t>Υπόφυση</a:t>
            </a:r>
            <a:endParaRPr lang="en-US"/>
          </a:p>
        </p:txBody>
      </p:sp>
      <p:sp>
        <p:nvSpPr>
          <p:cNvPr id="108551" name="Text Box 5"/>
          <p:cNvSpPr txBox="1">
            <a:spLocks noChangeArrowheads="1"/>
          </p:cNvSpPr>
          <p:nvPr/>
        </p:nvSpPr>
        <p:spPr bwMode="auto">
          <a:xfrm>
            <a:off x="6229350" y="5929313"/>
            <a:ext cx="17145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100">
                <a:latin typeface="Calibri" pitchFamily="34" charset="0"/>
              </a:rPr>
              <a:t>Καρκίνος μαστού</a:t>
            </a:r>
            <a:endParaRPr lang="en-US"/>
          </a:p>
        </p:txBody>
      </p:sp>
      <p:sp>
        <p:nvSpPr>
          <p:cNvPr id="108552" name="Line 6"/>
          <p:cNvSpPr>
            <a:spLocks noChangeShapeType="1"/>
          </p:cNvSpPr>
          <p:nvPr/>
        </p:nvSpPr>
        <p:spPr bwMode="auto">
          <a:xfrm>
            <a:off x="7029450" y="1928813"/>
            <a:ext cx="0" cy="1143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8553" name="Line 7"/>
          <p:cNvSpPr>
            <a:spLocks noChangeShapeType="1"/>
          </p:cNvSpPr>
          <p:nvPr/>
        </p:nvSpPr>
        <p:spPr bwMode="auto">
          <a:xfrm flipH="1">
            <a:off x="7029450" y="1128713"/>
            <a:ext cx="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08554" name="Group 9"/>
          <p:cNvGrpSpPr>
            <a:grpSpLocks/>
          </p:cNvGrpSpPr>
          <p:nvPr/>
        </p:nvGrpSpPr>
        <p:grpSpPr bwMode="auto">
          <a:xfrm>
            <a:off x="6800850" y="2043113"/>
            <a:ext cx="1600200" cy="800100"/>
            <a:chOff x="4212" y="9360"/>
            <a:chExt cx="2520" cy="900"/>
          </a:xfrm>
        </p:grpSpPr>
        <p:sp>
          <p:nvSpPr>
            <p:cNvPr id="108567" name="Oval 10"/>
            <p:cNvSpPr>
              <a:spLocks noChangeArrowheads="1"/>
            </p:cNvSpPr>
            <p:nvPr/>
          </p:nvSpPr>
          <p:spPr bwMode="auto">
            <a:xfrm>
              <a:off x="4212" y="9360"/>
              <a:ext cx="25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Tw Cen MT" pitchFamily="34" charset="0"/>
              </a:endParaRPr>
            </a:p>
          </p:txBody>
        </p:sp>
        <p:sp>
          <p:nvSpPr>
            <p:cNvPr id="108568" name="Text Box 11"/>
            <p:cNvSpPr txBox="1">
              <a:spLocks noChangeArrowheads="1"/>
            </p:cNvSpPr>
            <p:nvPr/>
          </p:nvSpPr>
          <p:spPr bwMode="auto">
            <a:xfrm>
              <a:off x="4572" y="9624"/>
              <a:ext cx="180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100">
                  <a:latin typeface="Calibri" pitchFamily="34" charset="0"/>
                </a:rPr>
                <a:t>Γοναδοτροπίνη</a:t>
              </a:r>
              <a:endParaRPr lang="en-US" sz="110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</a:rPr>
                <a:t>ACTH</a:t>
              </a:r>
              <a:endParaRPr lang="en-US"/>
            </a:p>
          </p:txBody>
        </p:sp>
      </p:grpSp>
      <p:sp>
        <p:nvSpPr>
          <p:cNvPr id="108555" name="Text Box 12"/>
          <p:cNvSpPr txBox="1">
            <a:spLocks noChangeArrowheads="1"/>
          </p:cNvSpPr>
          <p:nvPr/>
        </p:nvSpPr>
        <p:spPr bwMode="auto">
          <a:xfrm>
            <a:off x="6457950" y="4557713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100">
                <a:latin typeface="Calibri" pitchFamily="34" charset="0"/>
              </a:rPr>
              <a:t>Αρωματάση περιφερικών ιστών</a:t>
            </a:r>
            <a:endParaRPr lang="en-US"/>
          </a:p>
        </p:txBody>
      </p:sp>
      <p:grpSp>
        <p:nvGrpSpPr>
          <p:cNvPr id="108556" name="Group 13"/>
          <p:cNvGrpSpPr>
            <a:grpSpLocks/>
          </p:cNvGrpSpPr>
          <p:nvPr/>
        </p:nvGrpSpPr>
        <p:grpSpPr bwMode="auto">
          <a:xfrm>
            <a:off x="5772150" y="3871913"/>
            <a:ext cx="1600200" cy="457200"/>
            <a:chOff x="4212" y="9360"/>
            <a:chExt cx="2520" cy="900"/>
          </a:xfrm>
        </p:grpSpPr>
        <p:sp>
          <p:nvSpPr>
            <p:cNvPr id="108565" name="Oval 14"/>
            <p:cNvSpPr>
              <a:spLocks noChangeArrowheads="1"/>
            </p:cNvSpPr>
            <p:nvPr/>
          </p:nvSpPr>
          <p:spPr bwMode="auto">
            <a:xfrm>
              <a:off x="4212" y="9360"/>
              <a:ext cx="25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Tw Cen MT" pitchFamily="34" charset="0"/>
              </a:endParaRPr>
            </a:p>
          </p:txBody>
        </p:sp>
        <p:sp>
          <p:nvSpPr>
            <p:cNvPr id="108566" name="Text Box 15"/>
            <p:cNvSpPr txBox="1">
              <a:spLocks noChangeArrowheads="1"/>
            </p:cNvSpPr>
            <p:nvPr/>
          </p:nvSpPr>
          <p:spPr bwMode="auto">
            <a:xfrm>
              <a:off x="4572" y="9624"/>
              <a:ext cx="180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1100">
                  <a:latin typeface="Calibri" pitchFamily="34" charset="0"/>
                </a:rPr>
                <a:t>Ανδρογόνα</a:t>
              </a:r>
              <a:endParaRPr lang="en-US"/>
            </a:p>
          </p:txBody>
        </p:sp>
      </p:grpSp>
      <p:sp>
        <p:nvSpPr>
          <p:cNvPr id="108557" name="Line 16"/>
          <p:cNvSpPr>
            <a:spLocks noChangeShapeType="1"/>
          </p:cNvSpPr>
          <p:nvPr/>
        </p:nvSpPr>
        <p:spPr bwMode="auto">
          <a:xfrm flipH="1">
            <a:off x="7029450" y="5014913"/>
            <a:ext cx="0" cy="914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08558" name="Group 17"/>
          <p:cNvGrpSpPr>
            <a:grpSpLocks/>
          </p:cNvGrpSpPr>
          <p:nvPr/>
        </p:nvGrpSpPr>
        <p:grpSpPr bwMode="auto">
          <a:xfrm>
            <a:off x="6915150" y="5243513"/>
            <a:ext cx="1600200" cy="457200"/>
            <a:chOff x="4212" y="9360"/>
            <a:chExt cx="2520" cy="900"/>
          </a:xfrm>
        </p:grpSpPr>
        <p:sp>
          <p:nvSpPr>
            <p:cNvPr id="108563" name="Oval 18"/>
            <p:cNvSpPr>
              <a:spLocks noChangeArrowheads="1"/>
            </p:cNvSpPr>
            <p:nvPr/>
          </p:nvSpPr>
          <p:spPr bwMode="auto">
            <a:xfrm>
              <a:off x="4212" y="9360"/>
              <a:ext cx="25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Tw Cen MT" pitchFamily="34" charset="0"/>
              </a:endParaRPr>
            </a:p>
          </p:txBody>
        </p:sp>
        <p:sp>
          <p:nvSpPr>
            <p:cNvPr id="108564" name="Text Box 19"/>
            <p:cNvSpPr txBox="1">
              <a:spLocks noChangeArrowheads="1"/>
            </p:cNvSpPr>
            <p:nvPr/>
          </p:nvSpPr>
          <p:spPr bwMode="auto">
            <a:xfrm>
              <a:off x="4572" y="9624"/>
              <a:ext cx="180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1100">
                  <a:latin typeface="Calibri" pitchFamily="34" charset="0"/>
                </a:rPr>
                <a:t>Οιστρογόνα</a:t>
              </a:r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00125" y="4643438"/>
            <a:ext cx="2714625" cy="3698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Αναστολείς Αρωματάσης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929063" y="4786313"/>
            <a:ext cx="21431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8561" name="TextBox 24"/>
          <p:cNvSpPr txBox="1">
            <a:spLocks noChangeArrowheads="1"/>
          </p:cNvSpPr>
          <p:nvPr/>
        </p:nvSpPr>
        <p:spPr bwMode="auto">
          <a:xfrm>
            <a:off x="1143000" y="2143125"/>
            <a:ext cx="4143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800">
                <a:latin typeface="Tw Cen MT" pitchFamily="34" charset="0"/>
              </a:rPr>
              <a:t>Anastrazole</a:t>
            </a:r>
          </a:p>
          <a:p>
            <a:pPr>
              <a:buFont typeface="Arial" charset="0"/>
              <a:buChar char="•"/>
            </a:pPr>
            <a:r>
              <a:rPr lang="en-GB" sz="2800">
                <a:latin typeface="Tw Cen MT" pitchFamily="34" charset="0"/>
              </a:rPr>
              <a:t>Exemastane</a:t>
            </a:r>
          </a:p>
          <a:p>
            <a:pPr>
              <a:buFont typeface="Arial" charset="0"/>
              <a:buChar char="•"/>
            </a:pPr>
            <a:r>
              <a:rPr lang="en-GB" sz="2800">
                <a:latin typeface="Tw Cen MT" pitchFamily="34" charset="0"/>
              </a:rPr>
              <a:t>Letrozole</a:t>
            </a:r>
          </a:p>
          <a:p>
            <a:pPr>
              <a:buFont typeface="Arial" charset="0"/>
              <a:buChar char="•"/>
            </a:pPr>
            <a:endParaRPr lang="en-GB" sz="2800">
              <a:latin typeface="Tw Cen MT" pitchFamily="34" charset="0"/>
            </a:endParaRPr>
          </a:p>
          <a:p>
            <a:r>
              <a:rPr lang="el-GR" sz="2000">
                <a:latin typeface="Calibri" pitchFamily="34" charset="0"/>
              </a:rPr>
              <a:t>Μετεμμηνοπαυσιακές γυναίκες μόνο</a:t>
            </a:r>
            <a:endParaRPr lang="en-GB" sz="2000">
              <a:latin typeface="Tw Cen MT" pitchFamily="34" charset="0"/>
            </a:endParaRPr>
          </a:p>
        </p:txBody>
      </p:sp>
      <p:pic>
        <p:nvPicPr>
          <p:cNvPr id="108562" name="Picture 2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214313"/>
            <a:ext cx="71723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tx1"/>
                </a:solidFill>
              </a:rPr>
              <a:t>Stopping ovarian estrogen synthesis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81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/>
              <a:t>Oophorectomy (irreversible and post-op pain)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/>
              <a:t>Ovarian irradiation (irreversible but painless)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/>
              <a:t>Hypophysectomy (historical)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/>
              <a:t>GnRH analogues (reversible but expensive)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114800" y="1841500"/>
          <a:ext cx="4862513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5486400" imgH="4137480" progId="Word.Document.8">
                  <p:embed/>
                </p:oleObj>
              </mc:Choice>
              <mc:Fallback>
                <p:oleObj name="Document" r:id="rId3" imgW="5486400" imgH="41374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41500"/>
                        <a:ext cx="4862513" cy="366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214313"/>
            <a:ext cx="6986587" cy="928687"/>
          </a:xfrm>
        </p:spPr>
        <p:txBody>
          <a:bodyPr/>
          <a:lstStyle/>
          <a:p>
            <a:pPr eaLnBrk="1" hangingPunct="1"/>
            <a:r>
              <a:rPr lang="en-GB">
                <a:solidFill>
                  <a:schemeClr val="tx1"/>
                </a:solidFill>
              </a:rPr>
              <a:t>HER-2 receptor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400" dirty="0"/>
              <a:t>Human epidermal growth factor (HER) receptors are a family of tyrosine </a:t>
            </a:r>
            <a:r>
              <a:rPr lang="en-GB" sz="2400" dirty="0" err="1"/>
              <a:t>kinases</a:t>
            </a:r>
            <a:endParaRPr lang="en-GB" sz="2400" dirty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400" dirty="0"/>
              <a:t>HER-2 amplification associated with more rapid tumour growth and spread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400" dirty="0"/>
              <a:t>Occurs in 20% of breast cancers.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400" dirty="0" err="1"/>
              <a:t>Trastuzumab</a:t>
            </a:r>
            <a:r>
              <a:rPr lang="en-GB" sz="2400" dirty="0"/>
              <a:t> (</a:t>
            </a:r>
            <a:r>
              <a:rPr lang="en-GB" sz="2400" dirty="0" err="1"/>
              <a:t>Herceptin</a:t>
            </a:r>
            <a:r>
              <a:rPr lang="en-GB" sz="2400" dirty="0"/>
              <a:t>) is a humanised mouse monoclonal antibody that blocks HER-2 receptor</a:t>
            </a:r>
            <a:endParaRPr lang="en-GB" sz="2000" dirty="0"/>
          </a:p>
        </p:txBody>
      </p:sp>
      <p:pic>
        <p:nvPicPr>
          <p:cNvPr id="109572" name="Picture 4" descr="erbB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412875"/>
            <a:ext cx="4038600" cy="3019425"/>
          </a:xfrm>
          <a:ln w="38100">
            <a:solidFill>
              <a:srgbClr val="000000"/>
            </a:solidFill>
          </a:ln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4792663" y="4581525"/>
            <a:ext cx="41719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000">
              <a:latin typeface="Tw Cen MT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latin typeface="Tw Cen MT" pitchFamily="34" charset="0"/>
              </a:rPr>
              <a:t>Epidermal growth factor (EGF/HER1)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1400" b="1">
              <a:latin typeface="Tw Cen MT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rgbClr val="FF0000"/>
                </a:solidFill>
                <a:latin typeface="Tw Cen MT" pitchFamily="34" charset="0"/>
              </a:rPr>
              <a:t>HER-2 (AKA cerbB2 or </a:t>
            </a:r>
            <a:r>
              <a:rPr lang="en-GB" sz="1400" b="1" i="1">
                <a:solidFill>
                  <a:srgbClr val="FF0000"/>
                </a:solidFill>
                <a:latin typeface="Tw Cen MT" pitchFamily="34" charset="0"/>
              </a:rPr>
              <a:t>neu</a:t>
            </a:r>
            <a:r>
              <a:rPr lang="en-GB" sz="1400" b="1">
                <a:solidFill>
                  <a:srgbClr val="FF0000"/>
                </a:solidFill>
                <a:latin typeface="Tw Cen MT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1400" b="1" i="1">
              <a:latin typeface="Tw Cen MT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latin typeface="Tw Cen MT" pitchFamily="34" charset="0"/>
              </a:rPr>
              <a:t>HER-3 (c-erbB3)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1400" b="1">
              <a:latin typeface="Tw Cen MT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latin typeface="Tw Cen MT" pitchFamily="34" charset="0"/>
              </a:rPr>
              <a:t>HER-4 (c-erbB4)</a:t>
            </a:r>
            <a:endParaRPr lang="en-GB" sz="1600" b="1">
              <a:latin typeface="Tw Cen MT" pitchFamily="34" charset="0"/>
            </a:endParaRPr>
          </a:p>
        </p:txBody>
      </p:sp>
      <p:pic>
        <p:nvPicPr>
          <p:cNvPr id="109574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1143000" y="142875"/>
            <a:ext cx="7543800" cy="1143000"/>
          </a:xfrm>
        </p:spPr>
        <p:txBody>
          <a:bodyPr/>
          <a:lstStyle/>
          <a:p>
            <a:pPr eaLnBrk="1" hangingPunct="1"/>
            <a:r>
              <a:rPr lang="el-GR" sz="3600">
                <a:solidFill>
                  <a:schemeClr val="tx1"/>
                </a:solidFill>
              </a:rPr>
              <a:t>Λεμφοίδημα μετά από λεμφαδενικό καθαρισμό της μασχάλης</a:t>
            </a:r>
            <a:endParaRPr lang="en-GB" sz="3600">
              <a:solidFill>
                <a:schemeClr val="tx1"/>
              </a:solidFill>
            </a:endParaRPr>
          </a:p>
        </p:txBody>
      </p:sp>
      <p:pic>
        <p:nvPicPr>
          <p:cNvPr id="115715" name="Content Placeholder 4" descr="lymphedema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38" y="1857375"/>
            <a:ext cx="3200400" cy="4267200"/>
          </a:xfrm>
        </p:spPr>
      </p:pic>
      <p:pic>
        <p:nvPicPr>
          <p:cNvPr id="115716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551737" cy="9906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Βιοψία Λεμφαδένα Φρουρού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16739" name="Picture 6" descr="axillarynode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28750"/>
            <a:ext cx="53244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428992" y="3714752"/>
            <a:ext cx="428625" cy="428625"/>
          </a:xfrm>
          <a:prstGeom prst="ellipse">
            <a:avLst/>
          </a:prstGeom>
          <a:solidFill>
            <a:srgbClr val="FFC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6741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3175" cy="9906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Βιοψία Λεμφαδένα Φρουρού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17763" name="Content Placeholder 6" descr="Untitled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1475" y="1771650"/>
            <a:ext cx="6096000" cy="4152900"/>
          </a:xfrm>
        </p:spPr>
      </p:pic>
      <p:pic>
        <p:nvPicPr>
          <p:cNvPr id="117764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3175" cy="9906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Βιοψία Λεμφαδένα Φρουρού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18787" name="Content Placeholder 6" descr="tio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38450" y="1600200"/>
            <a:ext cx="3702050" cy="4495800"/>
          </a:xfrm>
        </p:spPr>
      </p:pic>
      <p:pic>
        <p:nvPicPr>
          <p:cNvPr id="118788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1285875" y="228600"/>
            <a:ext cx="7480300" cy="9906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Βιοψία Λεμφαδένα Φρουρού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19811" name="Picture 4" descr="untitledsurg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286000"/>
            <a:ext cx="4384675" cy="3287713"/>
          </a:xfrm>
        </p:spPr>
      </p:pic>
      <p:pic>
        <p:nvPicPr>
          <p:cNvPr id="119812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551737" cy="9906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Βιοψία Λεμφαδένα Φρουρού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20835" name="Picture 4" descr="sentinel_node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1975" y="1943100"/>
            <a:ext cx="5715000" cy="3810000"/>
          </a:xfrm>
        </p:spPr>
      </p:pic>
      <p:pic>
        <p:nvPicPr>
          <p:cNvPr id="120836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71688" y="228600"/>
            <a:ext cx="6694487" cy="990600"/>
          </a:xfrm>
        </p:spPr>
        <p:txBody>
          <a:bodyPr/>
          <a:lstStyle/>
          <a:p>
            <a:pPr eaLnBrk="1" hangingPunct="1"/>
            <a:r>
              <a:rPr lang="el-GR"/>
              <a:t>Κλινική εξέταση</a:t>
            </a:r>
            <a:endParaRPr lang="en-GB"/>
          </a:p>
        </p:txBody>
      </p:sp>
      <p:pic>
        <p:nvPicPr>
          <p:cNvPr id="32771" name="Picture 7" descr="C:\Users\Michalis Kontos\Desktop\Pics_for_Lecture\exam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571750"/>
            <a:ext cx="2200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C:\Users\Michalis Kontos\Desktop\Pics_for_Lecture\exam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71750"/>
            <a:ext cx="22479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C:\Users\Michalis Kontos\Desktop\Pics_for_Lecture\exami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2571750"/>
            <a:ext cx="21351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4009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Θεραπεία τοπικά προχωρημένου ΚΜ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30051" name="Group 2"/>
          <p:cNvGrpSpPr>
            <a:grpSpLocks/>
          </p:cNvGrpSpPr>
          <p:nvPr/>
        </p:nvGrpSpPr>
        <p:grpSpPr bwMode="auto">
          <a:xfrm>
            <a:off x="2071688" y="1643063"/>
            <a:ext cx="4800600" cy="5000625"/>
            <a:chOff x="2520" y="251"/>
            <a:chExt cx="7560" cy="7218"/>
          </a:xfrm>
        </p:grpSpPr>
        <p:grpSp>
          <p:nvGrpSpPr>
            <p:cNvPr id="130053" name="Group 3"/>
            <p:cNvGrpSpPr>
              <a:grpSpLocks/>
            </p:cNvGrpSpPr>
            <p:nvPr/>
          </p:nvGrpSpPr>
          <p:grpSpPr bwMode="auto">
            <a:xfrm>
              <a:off x="2520" y="251"/>
              <a:ext cx="7560" cy="1491"/>
              <a:chOff x="2520" y="13196"/>
              <a:chExt cx="7560" cy="1491"/>
            </a:xfrm>
          </p:grpSpPr>
          <p:sp>
            <p:nvSpPr>
              <p:cNvPr id="130062" name="Line 4"/>
              <p:cNvSpPr>
                <a:spLocks noChangeShapeType="1"/>
              </p:cNvSpPr>
              <p:nvPr/>
            </p:nvSpPr>
            <p:spPr bwMode="auto">
              <a:xfrm>
                <a:off x="6300" y="1377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0063" name="Group 5"/>
              <p:cNvGrpSpPr>
                <a:grpSpLocks/>
              </p:cNvGrpSpPr>
              <p:nvPr/>
            </p:nvGrpSpPr>
            <p:grpSpPr bwMode="auto">
              <a:xfrm>
                <a:off x="2520" y="13196"/>
                <a:ext cx="7560" cy="1491"/>
                <a:chOff x="2520" y="13196"/>
                <a:chExt cx="7560" cy="1491"/>
              </a:xfrm>
            </p:grpSpPr>
            <p:sp>
              <p:nvSpPr>
                <p:cNvPr id="130064" name="Rectangle 6"/>
                <p:cNvSpPr>
                  <a:spLocks noChangeArrowheads="1"/>
                </p:cNvSpPr>
                <p:nvPr/>
              </p:nvSpPr>
              <p:spPr bwMode="auto">
                <a:xfrm>
                  <a:off x="3060" y="13196"/>
                  <a:ext cx="666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GB" sz="1100">
                      <a:latin typeface="Calibri" pitchFamily="34" charset="0"/>
                    </a:rPr>
                    <a:t>ΤΟΠΙΚΑ ΠΡΟΧΩΡΗΜΕΝΟΣ ΚΑΡΚΙΝΟΣ ΤΟΥ ΜΑΣΤΟΥ</a:t>
                  </a:r>
                  <a:endParaRPr lang="en-US"/>
                </a:p>
              </p:txBody>
            </p:sp>
            <p:sp>
              <p:nvSpPr>
                <p:cNvPr id="130065" name="Rectangle 7"/>
                <p:cNvSpPr>
                  <a:spLocks noChangeArrowheads="1"/>
                </p:cNvSpPr>
                <p:nvPr/>
              </p:nvSpPr>
              <p:spPr bwMode="auto">
                <a:xfrm>
                  <a:off x="2520" y="14147"/>
                  <a:ext cx="756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GB" sz="1100">
                      <a:latin typeface="Calibri" pitchFamily="34" charset="0"/>
                    </a:rPr>
                    <a:t>ΧΗΜΕΙΟΘΕΡΑΠΕΙΑ ΕΙΣΑΓΩΓΗΣ (INDUCTION Ή NEOADJUVANT)</a:t>
                  </a:r>
                  <a:endParaRPr lang="en-US"/>
                </a:p>
              </p:txBody>
            </p:sp>
          </p:grpSp>
        </p:grpSp>
        <p:sp>
          <p:nvSpPr>
            <p:cNvPr id="130054" name="Line 8"/>
            <p:cNvSpPr>
              <a:spLocks noChangeShapeType="1"/>
            </p:cNvSpPr>
            <p:nvPr/>
          </p:nvSpPr>
          <p:spPr bwMode="auto">
            <a:xfrm flipH="1">
              <a:off x="5220" y="1830"/>
              <a:ext cx="108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55" name="Line 9"/>
            <p:cNvSpPr>
              <a:spLocks noChangeShapeType="1"/>
            </p:cNvSpPr>
            <p:nvPr/>
          </p:nvSpPr>
          <p:spPr bwMode="auto">
            <a:xfrm>
              <a:off x="6300" y="1830"/>
              <a:ext cx="108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56" name="Oval 10"/>
            <p:cNvSpPr>
              <a:spLocks noChangeArrowheads="1"/>
            </p:cNvSpPr>
            <p:nvPr/>
          </p:nvSpPr>
          <p:spPr bwMode="auto">
            <a:xfrm>
              <a:off x="2700" y="2584"/>
              <a:ext cx="324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l-GR" sz="1200">
                  <a:latin typeface="Calibri" pitchFamily="34" charset="0"/>
                </a:rPr>
                <a:t>ΑΝΤΑΠΟΚΡΙΣΗ ΚΑΙ ΜΕΙΩΣΗ ΣΤΑΔΙΟΥ ΚΑΤΑ ΤΝΜ ή</a:t>
              </a:r>
            </a:p>
            <a:p>
              <a:pPr algn="ctr">
                <a:spcAft>
                  <a:spcPts val="1000"/>
                </a:spcAft>
              </a:pPr>
              <a:r>
                <a:rPr lang="en-GB" sz="1200">
                  <a:latin typeface="Tw Cen MT" pitchFamily="34" charset="0"/>
                </a:rPr>
                <a:t>ΧΕΙΡΟΥΡΓΗΣΙΜΟΣ ΚΑΡΚΙΝΟΣ</a:t>
              </a:r>
              <a:endParaRPr lang="en-US" sz="1200">
                <a:latin typeface="Tw Cen MT" pitchFamily="34" charset="0"/>
              </a:endParaRPr>
            </a:p>
          </p:txBody>
        </p:sp>
        <p:sp>
          <p:nvSpPr>
            <p:cNvPr id="158731" name="Oval 11"/>
            <p:cNvSpPr>
              <a:spLocks noChangeArrowheads="1"/>
            </p:cNvSpPr>
            <p:nvPr/>
          </p:nvSpPr>
          <p:spPr bwMode="auto">
            <a:xfrm>
              <a:off x="6840" y="2584"/>
              <a:ext cx="3240" cy="18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l-GR" sz="1200" dirty="0">
                  <a:latin typeface="+mj-lt"/>
                  <a:cs typeface="Arial" pitchFamily="34" charset="0"/>
                </a:rPr>
                <a:t>ΜΙΚΡΗ Ή ΚΑΘΟΛΟΥ ΑΝΤΑΠΟΚΡΙΣΗ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l-GR" sz="1200" dirty="0">
                  <a:latin typeface="+mj-lt"/>
                  <a:cs typeface="Arial" pitchFamily="34" charset="0"/>
                </a:rPr>
                <a:t> ΜΗ ΧΕΙΡΟΥΡΓΗΣΙΜΟΣ ΚΑΡΚΙΝΟΣ</a:t>
              </a:r>
              <a:endParaRPr lang="en-US" sz="1200" dirty="0">
                <a:latin typeface="+mj-lt"/>
                <a:cs typeface="Arial" pitchFamily="34" charset="0"/>
              </a:endParaRPr>
            </a:p>
          </p:txBody>
        </p:sp>
        <p:sp>
          <p:nvSpPr>
            <p:cNvPr id="130058" name="Rectangle 12"/>
            <p:cNvSpPr>
              <a:spLocks noChangeArrowheads="1"/>
            </p:cNvSpPr>
            <p:nvPr/>
          </p:nvSpPr>
          <p:spPr bwMode="auto">
            <a:xfrm>
              <a:off x="2880" y="5077"/>
              <a:ext cx="2880" cy="2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l-GR" sz="1100">
                  <a:latin typeface="Calibri" pitchFamily="34" charset="0"/>
                </a:rPr>
                <a:t>ΧΕΙΡΟΥΡΓΙΚΗ ΕΞΑΙΡΕΣΗ</a:t>
              </a:r>
            </a:p>
            <a:p>
              <a:pPr algn="ctr">
                <a:spcAft>
                  <a:spcPts val="1000"/>
                </a:spcAft>
              </a:pPr>
              <a:r>
                <a:rPr lang="el-GR" sz="1100">
                  <a:latin typeface="Calibri" pitchFamily="34" charset="0"/>
                </a:rPr>
                <a:t>ΑΚΤΙΝΟΒΟΛΙΑ</a:t>
              </a:r>
            </a:p>
            <a:p>
              <a:pPr algn="ctr">
                <a:spcAft>
                  <a:spcPts val="1000"/>
                </a:spcAft>
              </a:pPr>
              <a:r>
                <a:rPr lang="el-GR" sz="1100">
                  <a:latin typeface="Calibri" pitchFamily="34" charset="0"/>
                </a:rPr>
                <a:t>ΧΗΜΕΙΟΘΕΡΑΠΕΙΑ</a:t>
              </a:r>
            </a:p>
            <a:p>
              <a:pPr algn="ctr">
                <a:spcAft>
                  <a:spcPts val="1000"/>
                </a:spcAft>
              </a:pPr>
              <a:r>
                <a:rPr lang="el-GR" sz="1100">
                  <a:latin typeface="Calibri" pitchFamily="34" charset="0"/>
                </a:rPr>
                <a:t>ΟΡΜΟΝΙΚΟΙ ΧΕΙΡΙΣΜΟΙ</a:t>
              </a:r>
            </a:p>
            <a:p>
              <a:pPr algn="ctr">
                <a:spcAft>
                  <a:spcPts val="1000"/>
                </a:spcAft>
              </a:pPr>
              <a:r>
                <a:rPr lang="el-GR" sz="1100">
                  <a:latin typeface="Calibri" pitchFamily="34" charset="0"/>
                </a:rPr>
                <a:t> </a:t>
              </a:r>
              <a:r>
                <a:rPr lang="en-GB" sz="1100">
                  <a:latin typeface="Calibri" pitchFamily="34" charset="0"/>
                </a:rPr>
                <a:t>(επί ορμονοευαίσθητων καρκίνων)</a:t>
              </a:r>
              <a:endParaRPr lang="en-US" sz="1100"/>
            </a:p>
          </p:txBody>
        </p:sp>
        <p:sp>
          <p:nvSpPr>
            <p:cNvPr id="130059" name="Rectangle 13"/>
            <p:cNvSpPr>
              <a:spLocks noChangeArrowheads="1"/>
            </p:cNvSpPr>
            <p:nvPr/>
          </p:nvSpPr>
          <p:spPr bwMode="auto">
            <a:xfrm>
              <a:off x="7020" y="5077"/>
              <a:ext cx="2880" cy="2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l-GR" sz="1000">
                  <a:latin typeface="Calibri" pitchFamily="34" charset="0"/>
                </a:rPr>
                <a:t>ΑΚΤΙΝΟΒΟΛΙΑ</a:t>
              </a:r>
            </a:p>
            <a:p>
              <a:pPr algn="ctr">
                <a:spcAft>
                  <a:spcPts val="1000"/>
                </a:spcAft>
              </a:pPr>
              <a:r>
                <a:rPr lang="el-GR" sz="1000">
                  <a:latin typeface="Calibri" pitchFamily="34" charset="0"/>
                </a:rPr>
                <a:t>ΧΗΜΕΙΟΘΕΡΑΠΕΙΑ (έστω και επί μικρής ανταποκρίσεως στη χημειοθεραπεία εισαγωγής)</a:t>
              </a:r>
            </a:p>
            <a:p>
              <a:pPr algn="ctr">
                <a:spcAft>
                  <a:spcPts val="1000"/>
                </a:spcAft>
              </a:pPr>
              <a:r>
                <a:rPr lang="en-GB" sz="1000">
                  <a:latin typeface="Calibri" pitchFamily="34" charset="0"/>
                </a:rPr>
                <a:t>ΟΡΜΟΝΙΚΟΙ ΧΕΙΡΙΣΜΟΙ </a:t>
              </a:r>
            </a:p>
            <a:p>
              <a:pPr algn="ctr">
                <a:spcAft>
                  <a:spcPts val="1000"/>
                </a:spcAft>
              </a:pPr>
              <a:r>
                <a:rPr lang="en-GB" sz="1000">
                  <a:latin typeface="Calibri" pitchFamily="34" charset="0"/>
                </a:rPr>
                <a:t>(επί ορμονοευαίσθητων καρκίνων)</a:t>
              </a:r>
              <a:endParaRPr lang="en-US" sz="1000"/>
            </a:p>
          </p:txBody>
        </p:sp>
        <p:sp>
          <p:nvSpPr>
            <p:cNvPr id="130060" name="Line 14"/>
            <p:cNvSpPr>
              <a:spLocks noChangeShapeType="1"/>
            </p:cNvSpPr>
            <p:nvPr/>
          </p:nvSpPr>
          <p:spPr bwMode="auto">
            <a:xfrm>
              <a:off x="4320" y="4503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61" name="Line 15"/>
            <p:cNvSpPr>
              <a:spLocks noChangeShapeType="1"/>
            </p:cNvSpPr>
            <p:nvPr/>
          </p:nvSpPr>
          <p:spPr bwMode="auto">
            <a:xfrm>
              <a:off x="8460" y="4503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30052" name="Picture 17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1357313" y="0"/>
            <a:ext cx="7329487" cy="11430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Επιβίωση του ΚΜ κατά στάδιο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32099" name="Chart 2"/>
          <p:cNvPicPr>
            <a:picLocks noChangeArrowheads="1"/>
          </p:cNvPicPr>
          <p:nvPr/>
        </p:nvPicPr>
        <p:blipFill>
          <a:blip r:embed="rId2" cstate="print"/>
          <a:srcRect l="-1692" t="-3389" r="-1164" b="-3355"/>
          <a:stretch>
            <a:fillRect/>
          </a:stretch>
        </p:blipFill>
        <p:spPr bwMode="auto">
          <a:xfrm>
            <a:off x="1857375" y="2071688"/>
            <a:ext cx="507206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285750"/>
            <a:ext cx="684371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err="1">
                <a:solidFill>
                  <a:schemeClr val="tx1"/>
                </a:solidFill>
              </a:rPr>
              <a:t>Ductal</a:t>
            </a:r>
            <a:r>
              <a:rPr lang="en-GB" b="1" dirty="0">
                <a:solidFill>
                  <a:schemeClr val="tx1"/>
                </a:solidFill>
              </a:rPr>
              <a:t> Carcinoma in situ (DCIS)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2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GB" sz="2000">
                <a:solidFill>
                  <a:schemeClr val="bg1"/>
                </a:solidFill>
              </a:rPr>
              <a:t>In the 1980s breast conservation therapy had been proved to be effective for selected cases.</a:t>
            </a:r>
          </a:p>
          <a:p>
            <a:pPr eaLnBrk="1" hangingPunct="1"/>
            <a:r>
              <a:rPr lang="en-GB" sz="2000">
                <a:solidFill>
                  <a:schemeClr val="bg1"/>
                </a:solidFill>
              </a:rPr>
              <a:t>Paradoxically, the standard treatment for DCIS was a total mastectomy.</a:t>
            </a:r>
          </a:p>
          <a:p>
            <a:pPr eaLnBrk="1" hangingPunct="1"/>
            <a:r>
              <a:rPr lang="en-GB" sz="2000">
                <a:solidFill>
                  <a:schemeClr val="bg1"/>
                </a:solidFill>
              </a:rPr>
              <a:t>Screening was being introduced worldwide with a predicted increase in DCIS cases.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07013" y="1981200"/>
          <a:ext cx="249078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3" imgW="5007600" imgH="3981600" progId="Word.Document.8">
                  <p:embed/>
                </p:oleObj>
              </mc:Choice>
              <mc:Fallback>
                <p:oleObj name="Document" r:id="rId3" imgW="5007600" imgH="3981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1981200"/>
                        <a:ext cx="2490787" cy="1981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29213" y="4114800"/>
          <a:ext cx="28479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Picture" r:id="rId5" imgW="5915520" imgH="4114800" progId="">
                  <p:embed/>
                </p:oleObj>
              </mc:Choice>
              <mc:Fallback>
                <p:oleObj name="Picture" r:id="rId5" imgW="5915520" imgH="4114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4114800"/>
                        <a:ext cx="284797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z="2400"/>
              <a:t>After complete excision of DCIS, RT or No RT.</a:t>
            </a:r>
          </a:p>
          <a:p>
            <a:pPr eaLnBrk="1" hangingPunct="1"/>
            <a:r>
              <a:rPr lang="en-US" sz="2400"/>
              <a:t>Pathological review of 863/1010 cases (85%).</a:t>
            </a:r>
          </a:p>
          <a:p>
            <a:pPr eaLnBrk="1" hangingPunct="1"/>
            <a:r>
              <a:rPr lang="en-US" sz="2400"/>
              <a:t>Median follow-up 5.4 years.</a:t>
            </a:r>
          </a:p>
          <a:p>
            <a:pPr eaLnBrk="1" hangingPunct="1"/>
            <a:r>
              <a:rPr lang="en-US" sz="2400"/>
              <a:t>Bijker et al. JCO 2001, 19:2263-2271.</a:t>
            </a:r>
            <a:endParaRPr lang="en-GB" sz="2400"/>
          </a:p>
          <a:p>
            <a:pPr eaLnBrk="1" hangingPunct="1"/>
            <a:endParaRPr lang="en-GB" sz="2400"/>
          </a:p>
        </p:txBody>
      </p:sp>
      <p:sp>
        <p:nvSpPr>
          <p:cNvPr id="13517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l-GR" sz="2400">
              <a:latin typeface="Tw Cen MT" pitchFamily="34" charset="0"/>
            </a:endParaRPr>
          </a:p>
        </p:txBody>
      </p:sp>
      <p:sp>
        <p:nvSpPr>
          <p:cNvPr id="135172" name="Rectangle 5"/>
          <p:cNvSpPr>
            <a:spLocks noChangeArrowheads="1"/>
          </p:cNvSpPr>
          <p:nvPr/>
        </p:nvSpPr>
        <p:spPr bwMode="auto">
          <a:xfrm>
            <a:off x="1714500" y="0"/>
            <a:ext cx="6675438" cy="12192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w Cen MT" pitchFamily="34" charset="0"/>
              </a:rPr>
              <a:t>Risk factors for relapse in 10853</a:t>
            </a:r>
            <a:endParaRPr lang="en-GB" sz="3600" b="1">
              <a:solidFill>
                <a:srgbClr val="FFFF00"/>
              </a:solidFill>
              <a:latin typeface="Tw Cen MT" pitchFamily="34" charset="0"/>
            </a:endParaRPr>
          </a:p>
        </p:txBody>
      </p:sp>
      <p:graphicFrame>
        <p:nvGraphicFramePr>
          <p:cNvPr id="223238" name="Group 6"/>
          <p:cNvGraphicFramePr>
            <a:graphicFrameLocks noGrp="1"/>
          </p:cNvGraphicFramePr>
          <p:nvPr/>
        </p:nvGraphicFramePr>
        <p:xfrm>
          <a:off x="4643438" y="1628775"/>
          <a:ext cx="4249737" cy="4464052"/>
        </p:xfrm>
        <a:graphic>
          <a:graphicData uri="http://schemas.openxmlformats.org/drawingml/2006/table">
            <a:tbl>
              <a:tblPr/>
              <a:tblGrid>
                <a:gridCol w="1833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Factor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Hazard ratio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 value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Age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40 years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0.02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Symptomatic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1.8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0.008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Solid/cribriform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2.67/2.69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Involved margins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0.0008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No radiotherapy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0.009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35203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0"/>
            <a:ext cx="74152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1"/>
                </a:solidFill>
                <a:latin typeface="Calibri" pitchFamily="34" charset="0"/>
              </a:rPr>
              <a:t>What have we learnt from randomised trials of treatment for DCIS?</a:t>
            </a:r>
          </a:p>
        </p:txBody>
      </p:sp>
      <p:pic>
        <p:nvPicPr>
          <p:cNvPr id="136195" name="Picture 4" descr="bs01316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0438" y="2266950"/>
            <a:ext cx="2270125" cy="4114800"/>
          </a:xfrm>
        </p:spPr>
      </p:pic>
      <p:sp>
        <p:nvSpPr>
          <p:cNvPr id="1361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2071688"/>
            <a:ext cx="4267200" cy="4214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>
                <a:latin typeface="Calibri" pitchFamily="34" charset="0"/>
              </a:rPr>
              <a:t>Radiotherapy does reduce the risk </a:t>
            </a:r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of </a:t>
            </a:r>
            <a:r>
              <a:rPr lang="en-GB" sz="2400">
                <a:latin typeface="Calibri" pitchFamily="34" charset="0"/>
              </a:rPr>
              <a:t>progression to invasive cancer</a:t>
            </a:r>
            <a:r>
              <a:rPr lang="en-US" sz="2400">
                <a:latin typeface="Calibri" pitchFamily="34" charset="0"/>
              </a:rPr>
              <a:t>.</a:t>
            </a:r>
            <a:endParaRPr lang="en-GB" sz="24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Tamoxifen may be useful in those with ER+ve DCIS.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Ma</a:t>
            </a:r>
            <a:r>
              <a:rPr lang="en-GB" sz="2400">
                <a:latin typeface="Calibri" pitchFamily="34" charset="0"/>
              </a:rPr>
              <a:t>margins matter but width as yet not yet defined</a:t>
            </a:r>
            <a:r>
              <a:rPr lang="en-US" sz="2400">
                <a:latin typeface="Calibri" pitchFamily="34" charset="0"/>
              </a:rPr>
              <a:t>.</a:t>
            </a:r>
            <a:endParaRPr lang="en-GB" sz="24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>
                <a:latin typeface="Calibri" pitchFamily="34" charset="0"/>
              </a:rPr>
              <a:t>Although some patients do not need radiation they have not yet been identified</a:t>
            </a:r>
            <a:r>
              <a:rPr lang="en-US" sz="2400">
                <a:latin typeface="Calibri" pitchFamily="34" charset="0"/>
              </a:rPr>
              <a:t>.</a:t>
            </a:r>
            <a:endParaRPr lang="en-GB" sz="24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>
                <a:latin typeface="Calibri" pitchFamily="34" charset="0"/>
              </a:rPr>
              <a:t>Many patients still need a mastectomy because of extensive DCIS</a:t>
            </a:r>
            <a:r>
              <a:rPr lang="en-US" sz="2400">
                <a:latin typeface="Calibri" pitchFamily="34" charset="0"/>
              </a:rPr>
              <a:t>.</a:t>
            </a:r>
          </a:p>
        </p:txBody>
      </p:sp>
      <p:pic>
        <p:nvPicPr>
          <p:cNvPr id="136197" name="Picture 4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0"/>
            <a:ext cx="7265987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Αποκατάσταση με πλατύ ραχιαίο</a:t>
            </a:r>
            <a:endParaRPr lang="en-GB" dirty="0"/>
          </a:p>
        </p:txBody>
      </p:sp>
      <p:pic>
        <p:nvPicPr>
          <p:cNvPr id="139267" name="Picture 2" descr="C:\Users\Michalis Kontos\Desktop\lasissimus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85938"/>
            <a:ext cx="3492500" cy="4495800"/>
          </a:xfrm>
          <a:noFill/>
        </p:spPr>
      </p:pic>
      <p:pic>
        <p:nvPicPr>
          <p:cNvPr id="139268" name="Picture 4" descr="C:\Users\Michalis Kontos\Desktop\latissimus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785938"/>
            <a:ext cx="3714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3" descr="C:\Users\Michalis Kontos\Desktop\latissimus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1785938"/>
            <a:ext cx="36734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6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5" y="142875"/>
            <a:ext cx="71945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Αποκατάσταση με ορθό κοιλιακό</a:t>
            </a:r>
            <a:endParaRPr lang="en-GB" dirty="0"/>
          </a:p>
        </p:txBody>
      </p:sp>
      <p:pic>
        <p:nvPicPr>
          <p:cNvPr id="138243" name="Picture 2" descr="C:\Users\Michalis Kontos\Desktop\tram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81663" y="1714500"/>
            <a:ext cx="3462337" cy="4357688"/>
          </a:xfrm>
          <a:noFill/>
        </p:spPr>
      </p:pic>
      <p:pic>
        <p:nvPicPr>
          <p:cNvPr id="138244" name="Picture 4" descr="C:\Users\Michalis Kontos\Desktop\tram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500"/>
            <a:ext cx="3340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3" descr="C:\Users\Michalis Kontos\Desktop\tram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1714500"/>
            <a:ext cx="34925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28813" y="228600"/>
            <a:ext cx="6837362" cy="990600"/>
          </a:xfrm>
        </p:spPr>
        <p:txBody>
          <a:bodyPr/>
          <a:lstStyle/>
          <a:p>
            <a:pPr eaLnBrk="1" hangingPunct="1"/>
            <a:r>
              <a:rPr lang="el-GR"/>
              <a:t>Κλινική εξέταση</a:t>
            </a:r>
            <a:endParaRPr lang="en-GB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5" y="1714500"/>
            <a:ext cx="4619625" cy="4376738"/>
          </a:xfrm>
        </p:spPr>
      </p:pic>
      <p:pic>
        <p:nvPicPr>
          <p:cNvPr id="33796" name="Picture 5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143125" y="228600"/>
            <a:ext cx="6623050" cy="990600"/>
          </a:xfrm>
        </p:spPr>
        <p:txBody>
          <a:bodyPr/>
          <a:lstStyle/>
          <a:p>
            <a:pPr eaLnBrk="1" hangingPunct="1"/>
            <a:r>
              <a:rPr lang="el-GR"/>
              <a:t>Κλινική εξέταση</a:t>
            </a:r>
            <a:endParaRPr lang="en-GB"/>
          </a:p>
        </p:txBody>
      </p:sp>
      <p:pic>
        <p:nvPicPr>
          <p:cNvPr id="34819" name="Picture 3" descr="C:\Users\Michalis Kontos\AppData\Local\Microsoft\Windows\Temporary Internet Files\Low\Content.IE5\VK9P117I\breast%20cancer%20ribb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" descr="C:\Users\Michalis Kontos\Desktop\Pics_for_Lecture\p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000250"/>
            <a:ext cx="3543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C:\Users\Michalis Kontos\Desktop\Pics_for_Lecture\skindimpl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3500438"/>
            <a:ext cx="36734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1000125" y="2143125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Φλοιός πορτοκαλιού</a:t>
            </a:r>
            <a:endParaRPr lang="en-GB">
              <a:latin typeface="Tw Cen MT" pitchFamily="34" charset="0"/>
            </a:endParaRP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6286500" y="49291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Εισολκή δέρματος</a:t>
            </a:r>
            <a:endParaRPr lang="en-GB">
              <a:latin typeface="Tw Cen MT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14688" y="2214563"/>
            <a:ext cx="121443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Left Arrow 11"/>
          <p:cNvSpPr/>
          <p:nvPr/>
        </p:nvSpPr>
        <p:spPr>
          <a:xfrm>
            <a:off x="4786313" y="5000625"/>
            <a:ext cx="1357312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462</TotalTime>
  <Words>1346</Words>
  <Application>Microsoft Office PowerPoint</Application>
  <PresentationFormat>Προβολή στην οθόνη (4:3)</PresentationFormat>
  <Paragraphs>415</Paragraphs>
  <Slides>76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76</vt:i4>
      </vt:variant>
    </vt:vector>
  </HeadingPairs>
  <TitlesOfParts>
    <vt:vector size="86" baseType="lpstr">
      <vt:lpstr>Arial</vt:lpstr>
      <vt:lpstr>Calibri</vt:lpstr>
      <vt:lpstr>Symbol</vt:lpstr>
      <vt:lpstr>Times New Roman</vt:lpstr>
      <vt:lpstr>Tw Cen MT</vt:lpstr>
      <vt:lpstr>Wingdings</vt:lpstr>
      <vt:lpstr>Wingdings 2</vt:lpstr>
      <vt:lpstr>Median</vt:lpstr>
      <vt:lpstr>Document</vt:lpstr>
      <vt:lpstr>Picture</vt:lpstr>
      <vt:lpstr>ΧειρουργικΕΣ παθΗΣειΣ του μαΣτοΥ</vt:lpstr>
      <vt:lpstr>Ανατομική του μαστού</vt:lpstr>
      <vt:lpstr>Ανατομική του μαστού</vt:lpstr>
      <vt:lpstr>Ανατομική του μαστού</vt:lpstr>
      <vt:lpstr>Ιστορικό</vt:lpstr>
      <vt:lpstr>Ιστορικό</vt:lpstr>
      <vt:lpstr>Κλινική εξέταση</vt:lpstr>
      <vt:lpstr>Κλινική εξέταση</vt:lpstr>
      <vt:lpstr>Κλινική εξέταση</vt:lpstr>
      <vt:lpstr>Κλινική εξέταση</vt:lpstr>
      <vt:lpstr>Κλινική εξέταση</vt:lpstr>
      <vt:lpstr>Κλινική εξέταση</vt:lpstr>
      <vt:lpstr>Κλινική εξέταση</vt:lpstr>
      <vt:lpstr>Κλινική εξέταση</vt:lpstr>
      <vt:lpstr>Αυτοεξέταση</vt:lpstr>
      <vt:lpstr>Μαστογραφία</vt:lpstr>
      <vt:lpstr>Υπέρηχος</vt:lpstr>
      <vt:lpstr>Καλοήθης και κακοήθης μορφολογία</vt:lpstr>
      <vt:lpstr>Μαγνητική μαστογραφία</vt:lpstr>
      <vt:lpstr>Βιοψία δια λεπτής βελόνης (FNAC)</vt:lpstr>
      <vt:lpstr>Βιοψία δια βελόνης (πυρήνα)</vt:lpstr>
      <vt:lpstr>Βιοψία δια βελόνης υπό υπερηχογραφικό έλεγχο</vt:lpstr>
      <vt:lpstr>Στερεοτακτική βιοψία</vt:lpstr>
      <vt:lpstr>Όγκοι του μαστού</vt:lpstr>
      <vt:lpstr>Ινώδης κυστική νόσος</vt:lpstr>
      <vt:lpstr>Αίτια εκκρίσεων</vt:lpstr>
      <vt:lpstr>Σχετικός κίνδυνος ανάπτυξης κακοήθειας σε έδαφος καλοήθων βλαβών της ινώδους κυστικής νόσου του μαστού</vt:lpstr>
      <vt:lpstr>Απλή κύστη</vt:lpstr>
      <vt:lpstr>Ενδείξεις χειρουργικής αφαίρεσης των κύστεων και βιοψίας </vt:lpstr>
      <vt:lpstr>Κύστη</vt:lpstr>
      <vt:lpstr>Ινοαδένωμα</vt:lpstr>
      <vt:lpstr>Θήλωμα</vt:lpstr>
      <vt:lpstr>Θήλωμα</vt:lpstr>
      <vt:lpstr>Θήλωμα</vt:lpstr>
      <vt:lpstr>Φυλλοειδής όγκος</vt:lpstr>
      <vt:lpstr>Φυλλοειδής όγκος</vt:lpstr>
      <vt:lpstr>Τριπλή διάγνωση</vt:lpstr>
      <vt:lpstr>Μαστίτιδα</vt:lpstr>
      <vt:lpstr>Γυναικομαστία</vt:lpstr>
      <vt:lpstr>Παράγοντες κινδύνου για καρκίνο του μαστού</vt:lpstr>
      <vt:lpstr>Αντισυλληπτικά δισκία και καρκίνος του μαστού</vt:lpstr>
      <vt:lpstr>Ορμονική υποκατάσταση και καρκίνος του μαστού</vt:lpstr>
      <vt:lpstr>Ορμονική υποκατάσταση και καρκίνος του μαστού</vt:lpstr>
      <vt:lpstr>Κλινική εικόνα ΚΜ</vt:lpstr>
      <vt:lpstr>Κλινική εικόνα ΚΜ</vt:lpstr>
      <vt:lpstr>Κλινική εικόνα ΚΜ</vt:lpstr>
      <vt:lpstr>Κλινική εικόνα ΚΜ</vt:lpstr>
      <vt:lpstr>Κλινική εικόνα ΚΜ</vt:lpstr>
      <vt:lpstr>Μικροαποτιτανώσεις</vt:lpstr>
      <vt:lpstr>Μικροαποτιτανώσεις</vt:lpstr>
      <vt:lpstr>Στάδια ΚΜ</vt:lpstr>
      <vt:lpstr>Στάδια ΚΜ</vt:lpstr>
      <vt:lpstr>Στάδια ΚΜ</vt:lpstr>
      <vt:lpstr>Θεραπεία πρώιμου ΚΜ</vt:lpstr>
      <vt:lpstr>Συντηρητική εκτομή</vt:lpstr>
      <vt:lpstr>Ριζική μαστεκτομή κατά Halsted</vt:lpstr>
      <vt:lpstr>Ριζική τροποποιημένη μαστεκτομή</vt:lpstr>
      <vt:lpstr>Estrogen Receptor </vt:lpstr>
      <vt:lpstr>Estrogens and breast cancer  </vt:lpstr>
      <vt:lpstr>Blocking the receptor</vt:lpstr>
      <vt:lpstr>Aναστολείς Αρωματάσης</vt:lpstr>
      <vt:lpstr>Stopping ovarian estrogen synthesis</vt:lpstr>
      <vt:lpstr>HER-2 receptor</vt:lpstr>
      <vt:lpstr>Λεμφοίδημα μετά από λεμφαδενικό καθαρισμό της μασχάλης</vt:lpstr>
      <vt:lpstr>Βιοψία Λεμφαδένα Φρουρού</vt:lpstr>
      <vt:lpstr>Βιοψία Λεμφαδένα Φρουρού</vt:lpstr>
      <vt:lpstr>Βιοψία Λεμφαδένα Φρουρού</vt:lpstr>
      <vt:lpstr>Βιοψία Λεμφαδένα Φρουρού</vt:lpstr>
      <vt:lpstr>Βιοψία Λεμφαδένα Φρουρού</vt:lpstr>
      <vt:lpstr>Θεραπεία τοπικά προχωρημένου ΚΜ</vt:lpstr>
      <vt:lpstr>Επιβίωση του ΚΜ κατά στάδιο</vt:lpstr>
      <vt:lpstr>Ductal Carcinoma in situ (DCIS)</vt:lpstr>
      <vt:lpstr>Παρουσίαση του PowerPoint</vt:lpstr>
      <vt:lpstr>What have we learnt from randomised trials of treatment for DCIS?</vt:lpstr>
      <vt:lpstr>Αποκατάσταση με πλατύ ραχιαίο</vt:lpstr>
      <vt:lpstr>Αποκατάσταση με ορθό κοιλιακό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Χειρουργικές παθήσεις του μαστού</dc:title>
  <dc:creator>Michalis Kontos</dc:creator>
  <cp:lastModifiedBy>Χριστίνα</cp:lastModifiedBy>
  <cp:revision>104</cp:revision>
  <dcterms:created xsi:type="dcterms:W3CDTF">2008-11-22T19:06:13Z</dcterms:created>
  <dcterms:modified xsi:type="dcterms:W3CDTF">2020-05-18T07:15:51Z</dcterms:modified>
</cp:coreProperties>
</file>