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26" r:id="rId2"/>
    <p:sldId id="256" r:id="rId3"/>
    <p:sldId id="305" r:id="rId4"/>
    <p:sldId id="257" r:id="rId5"/>
    <p:sldId id="258" r:id="rId6"/>
    <p:sldId id="259" r:id="rId7"/>
    <p:sldId id="260" r:id="rId8"/>
    <p:sldId id="275" r:id="rId9"/>
    <p:sldId id="276" r:id="rId10"/>
    <p:sldId id="277" r:id="rId11"/>
    <p:sldId id="278" r:id="rId12"/>
    <p:sldId id="279" r:id="rId13"/>
    <p:sldId id="269" r:id="rId14"/>
    <p:sldId id="329" r:id="rId15"/>
    <p:sldId id="280" r:id="rId16"/>
    <p:sldId id="330" r:id="rId17"/>
    <p:sldId id="331" r:id="rId18"/>
    <p:sldId id="349" r:id="rId19"/>
    <p:sldId id="332" r:id="rId20"/>
    <p:sldId id="270" r:id="rId21"/>
    <p:sldId id="271" r:id="rId22"/>
    <p:sldId id="272" r:id="rId23"/>
    <p:sldId id="273" r:id="rId24"/>
    <p:sldId id="261" r:id="rId25"/>
    <p:sldId id="262" r:id="rId26"/>
    <p:sldId id="264" r:id="rId27"/>
    <p:sldId id="265" r:id="rId28"/>
    <p:sldId id="283" r:id="rId29"/>
    <p:sldId id="285" r:id="rId30"/>
    <p:sldId id="263" r:id="rId31"/>
    <p:sldId id="333" r:id="rId32"/>
    <p:sldId id="267" r:id="rId33"/>
    <p:sldId id="268" r:id="rId34"/>
    <p:sldId id="286" r:id="rId35"/>
    <p:sldId id="288" r:id="rId36"/>
    <p:sldId id="287" r:id="rId37"/>
    <p:sldId id="335" r:id="rId38"/>
    <p:sldId id="290" r:id="rId39"/>
    <p:sldId id="292" r:id="rId40"/>
    <p:sldId id="293" r:id="rId41"/>
    <p:sldId id="294" r:id="rId42"/>
    <p:sldId id="297" r:id="rId43"/>
    <p:sldId id="295" r:id="rId44"/>
    <p:sldId id="298" r:id="rId45"/>
    <p:sldId id="296" r:id="rId46"/>
    <p:sldId id="299" r:id="rId47"/>
    <p:sldId id="336" r:id="rId48"/>
    <p:sldId id="337" r:id="rId49"/>
    <p:sldId id="301" r:id="rId50"/>
    <p:sldId id="302" r:id="rId51"/>
    <p:sldId id="303" r:id="rId52"/>
    <p:sldId id="339" r:id="rId53"/>
    <p:sldId id="351" r:id="rId54"/>
    <p:sldId id="352" r:id="rId55"/>
    <p:sldId id="312" r:id="rId56"/>
    <p:sldId id="340" r:id="rId57"/>
    <p:sldId id="353" r:id="rId58"/>
    <p:sldId id="313" r:id="rId59"/>
    <p:sldId id="354" r:id="rId60"/>
    <p:sldId id="341" r:id="rId61"/>
    <p:sldId id="306" r:id="rId62"/>
    <p:sldId id="310" r:id="rId63"/>
    <p:sldId id="308" r:id="rId64"/>
    <p:sldId id="311" r:id="rId65"/>
    <p:sldId id="309" r:id="rId66"/>
    <p:sldId id="314" r:id="rId67"/>
    <p:sldId id="315" r:id="rId68"/>
    <p:sldId id="316" r:id="rId69"/>
    <p:sldId id="343" r:id="rId70"/>
    <p:sldId id="317" r:id="rId71"/>
    <p:sldId id="318" r:id="rId72"/>
    <p:sldId id="319" r:id="rId73"/>
    <p:sldId id="355" r:id="rId74"/>
    <p:sldId id="320" r:id="rId75"/>
    <p:sldId id="344" r:id="rId76"/>
    <p:sldId id="322" r:id="rId77"/>
    <p:sldId id="323" r:id="rId78"/>
    <p:sldId id="307" r:id="rId79"/>
    <p:sldId id="304" r:id="rId80"/>
    <p:sldId id="324" r:id="rId81"/>
    <p:sldId id="345" r:id="rId82"/>
    <p:sldId id="325" r:id="rId83"/>
    <p:sldId id="347" r:id="rId84"/>
    <p:sldId id="348" r:id="rId85"/>
    <p:sldId id="356" r:id="rId8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F936C-BB0E-AB47-8BAF-CE61A920437A}" type="datetimeFigureOut">
              <a:rPr lang="en-US" smtClean="0"/>
              <a:t>07-May-20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1DD6B-058C-4F4D-85FA-B9A763469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11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F936C-BB0E-AB47-8BAF-CE61A920437A}" type="datetimeFigureOut">
              <a:rPr lang="en-US" smtClean="0"/>
              <a:t>07-May-20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1DD6B-058C-4F4D-85FA-B9A763469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04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F936C-BB0E-AB47-8BAF-CE61A920437A}" type="datetimeFigureOut">
              <a:rPr lang="en-US" smtClean="0"/>
              <a:t>07-May-20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1DD6B-058C-4F4D-85FA-B9A763469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209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F936C-BB0E-AB47-8BAF-CE61A920437A}" type="datetimeFigureOut">
              <a:rPr lang="en-US" smtClean="0"/>
              <a:t>07-May-20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1DD6B-058C-4F4D-85FA-B9A763469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38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F936C-BB0E-AB47-8BAF-CE61A920437A}" type="datetimeFigureOut">
              <a:rPr lang="en-US" smtClean="0"/>
              <a:t>07-May-20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1DD6B-058C-4F4D-85FA-B9A763469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24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F936C-BB0E-AB47-8BAF-CE61A920437A}" type="datetimeFigureOut">
              <a:rPr lang="en-US" smtClean="0"/>
              <a:t>07-May-20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1DD6B-058C-4F4D-85FA-B9A763469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18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F936C-BB0E-AB47-8BAF-CE61A920437A}" type="datetimeFigureOut">
              <a:rPr lang="en-US" smtClean="0"/>
              <a:t>07-May-20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1DD6B-058C-4F4D-85FA-B9A763469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5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F936C-BB0E-AB47-8BAF-CE61A920437A}" type="datetimeFigureOut">
              <a:rPr lang="en-US" smtClean="0"/>
              <a:t>07-May-20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1DD6B-058C-4F4D-85FA-B9A763469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56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F936C-BB0E-AB47-8BAF-CE61A920437A}" type="datetimeFigureOut">
              <a:rPr lang="en-US" smtClean="0"/>
              <a:t>07-May-20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1DD6B-058C-4F4D-85FA-B9A763469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558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F936C-BB0E-AB47-8BAF-CE61A920437A}" type="datetimeFigureOut">
              <a:rPr lang="en-US" smtClean="0"/>
              <a:t>07-May-20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1DD6B-058C-4F4D-85FA-B9A763469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125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F936C-BB0E-AB47-8BAF-CE61A920437A}" type="datetimeFigureOut">
              <a:rPr lang="en-US" smtClean="0"/>
              <a:t>07-May-20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1DD6B-058C-4F4D-85FA-B9A763469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04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F936C-BB0E-AB47-8BAF-CE61A920437A}" type="datetimeFigureOut">
              <a:rPr lang="en-US" smtClean="0"/>
              <a:t>07-May-20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1DD6B-058C-4F4D-85FA-B9A763469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75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81651"/>
            <a:ext cx="8229600" cy="1143000"/>
          </a:xfrm>
        </p:spPr>
        <p:txBody>
          <a:bodyPr/>
          <a:lstStyle/>
          <a:p>
            <a:r>
              <a:rPr lang="el-GR" dirty="0"/>
              <a:t>Χειρουργική Αντιμετώπιση Κηλών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4854087"/>
            <a:ext cx="8229600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dirty="0">
                <a:solidFill>
                  <a:srgbClr val="000000"/>
                </a:solidFill>
              </a:rPr>
              <a:t>Αλέξανδρος </a:t>
            </a:r>
            <a:r>
              <a:rPr lang="el-GR" dirty="0" err="1">
                <a:solidFill>
                  <a:srgbClr val="000000"/>
                </a:solidFill>
              </a:rPr>
              <a:t>Χαραλαμπόπουλος</a:t>
            </a:r>
            <a:endParaRPr lang="en-US" dirty="0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l-GR" dirty="0">
                <a:solidFill>
                  <a:srgbClr val="000000"/>
                </a:solidFill>
              </a:rPr>
              <a:t>Αναπληρωτής Καθηγητής Χειρουργικής Πανεπιστημίου Αθηνών</a:t>
            </a:r>
          </a:p>
          <a:p>
            <a:pPr algn="ctr">
              <a:lnSpc>
                <a:spcPct val="150000"/>
              </a:lnSpc>
            </a:pPr>
            <a:r>
              <a:rPr lang="el-GR" dirty="0">
                <a:solidFill>
                  <a:srgbClr val="000000"/>
                </a:solidFill>
              </a:rPr>
              <a:t>Α΄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l-GR" dirty="0">
                <a:solidFill>
                  <a:srgbClr val="000000"/>
                </a:solidFill>
              </a:rPr>
              <a:t>Χειρουργική Κλινική, Λαϊκό Νοσοκομείο</a:t>
            </a:r>
          </a:p>
        </p:txBody>
      </p:sp>
    </p:spTree>
    <p:extLst>
      <p:ext uri="{BB962C8B-B14F-4D97-AF65-F5344CB8AC3E}">
        <p14:creationId xmlns:p14="http://schemas.microsoft.com/office/powerpoint/2010/main" val="33595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Ταξινόμηση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l-GR" dirty="0"/>
          </a:p>
          <a:p>
            <a:pPr marL="514350" indent="-514350">
              <a:buFont typeface="+mj-lt"/>
              <a:buAutoNum type="alphaUcPeriod"/>
            </a:pPr>
            <a:r>
              <a:rPr lang="el-GR" dirty="0"/>
              <a:t>Εξωτερικές κήλες</a:t>
            </a:r>
          </a:p>
          <a:p>
            <a:endParaRPr lang="el-GR" dirty="0"/>
          </a:p>
          <a:p>
            <a:pPr marL="514350" indent="-514350">
              <a:buFont typeface="+mj-lt"/>
              <a:buAutoNum type="alphaUcPeriod"/>
            </a:pPr>
            <a:r>
              <a:rPr lang="el-GR" dirty="0"/>
              <a:t>Εσωτερικές κήλες</a:t>
            </a:r>
            <a:endParaRPr lang="en-US" dirty="0"/>
          </a:p>
        </p:txBody>
      </p:sp>
      <p:pic>
        <p:nvPicPr>
          <p:cNvPr id="5" name="Picture 4" descr="Screen Shot 2018-10-25 at 9.34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996446"/>
            <a:ext cx="42672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2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....Ταξινόμηση </a:t>
            </a:r>
            <a:r>
              <a:rPr lang="el-GR" sz="2000" i="1" dirty="0"/>
              <a:t>συνέχεια</a:t>
            </a:r>
            <a:endParaRPr lang="en-US" sz="2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l-GR" dirty="0"/>
              <a:t>Εξωτερικές κήλες</a:t>
            </a:r>
          </a:p>
          <a:p>
            <a:endParaRPr lang="el-GR" dirty="0"/>
          </a:p>
          <a:p>
            <a:pPr marL="0" indent="0">
              <a:buNone/>
            </a:pPr>
            <a:r>
              <a:rPr lang="el-GR" dirty="0"/>
              <a:t>	Συχνές</a:t>
            </a:r>
            <a:r>
              <a:rPr lang="en-GB" dirty="0"/>
              <a:t>:</a:t>
            </a:r>
            <a:endParaRPr lang="el-GR" dirty="0"/>
          </a:p>
          <a:p>
            <a:pPr lvl="1">
              <a:buFont typeface="Wingdings" charset="2"/>
              <a:buChar char="Ø"/>
            </a:pPr>
            <a:r>
              <a:rPr lang="el-GR" dirty="0"/>
              <a:t>βουβωνοκήλη</a:t>
            </a:r>
          </a:p>
          <a:p>
            <a:pPr lvl="1">
              <a:buFont typeface="Wingdings" charset="2"/>
              <a:buChar char="Ø"/>
            </a:pPr>
            <a:r>
              <a:rPr lang="el-GR" dirty="0"/>
              <a:t>μηροκήλη</a:t>
            </a:r>
          </a:p>
          <a:p>
            <a:pPr lvl="1">
              <a:buFont typeface="Wingdings" charset="2"/>
              <a:buChar char="Ø"/>
            </a:pPr>
            <a:r>
              <a:rPr lang="el-GR" dirty="0"/>
              <a:t>ομφαλοκήλη</a:t>
            </a:r>
          </a:p>
          <a:p>
            <a:pPr lvl="1">
              <a:buFont typeface="Wingdings" charset="2"/>
              <a:buChar char="Ø"/>
            </a:pPr>
            <a:r>
              <a:rPr lang="el-GR" dirty="0"/>
              <a:t>λευκής γραμμής</a:t>
            </a:r>
          </a:p>
          <a:p>
            <a:pPr lvl="1">
              <a:buFont typeface="Wingdings" charset="2"/>
              <a:buChar char="Ø"/>
            </a:pPr>
            <a:r>
              <a:rPr lang="el-GR" dirty="0"/>
              <a:t>μετεγχειρητική</a:t>
            </a:r>
            <a:endParaRPr lang="en-US" dirty="0"/>
          </a:p>
        </p:txBody>
      </p:sp>
      <p:pic>
        <p:nvPicPr>
          <p:cNvPr id="5" name="Picture 4" descr="Screen Shot 2018-10-30 at 12.28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656" y="1417638"/>
            <a:ext cx="4450344" cy="477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6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l-GR" dirty="0"/>
              <a:t>Εξωτερικές κήλες</a:t>
            </a:r>
          </a:p>
          <a:p>
            <a:pPr marL="514350" indent="-514350">
              <a:buFont typeface="+mj-lt"/>
              <a:buAutoNum type="alphaUcPeriod"/>
            </a:pPr>
            <a:endParaRPr lang="el-GR" dirty="0"/>
          </a:p>
          <a:p>
            <a:pPr marL="0" indent="0">
              <a:buNone/>
            </a:pPr>
            <a:r>
              <a:rPr lang="el-GR" dirty="0"/>
              <a:t>Ασυνήθιστες κήλες</a:t>
            </a:r>
            <a:r>
              <a:rPr lang="en-GB" dirty="0"/>
              <a:t>:</a:t>
            </a:r>
          </a:p>
          <a:p>
            <a:pPr lvl="1">
              <a:buFont typeface="Wingdings" charset="2"/>
              <a:buChar char="Ø"/>
            </a:pPr>
            <a:r>
              <a:rPr lang="el-GR" dirty="0"/>
              <a:t>Σπιγγελείου γραμμής</a:t>
            </a:r>
          </a:p>
          <a:p>
            <a:pPr lvl="1">
              <a:buFont typeface="Wingdings" charset="2"/>
              <a:buChar char="Ø"/>
            </a:pPr>
            <a:r>
              <a:rPr lang="el-GR" dirty="0"/>
              <a:t>Θυροειδούς τρήματος</a:t>
            </a:r>
          </a:p>
          <a:p>
            <a:pPr lvl="1">
              <a:buFont typeface="Wingdings" charset="2"/>
              <a:buChar char="Ø"/>
            </a:pPr>
            <a:r>
              <a:rPr lang="el-GR" dirty="0"/>
              <a:t>Οσφυϊκές</a:t>
            </a:r>
          </a:p>
          <a:p>
            <a:pPr lvl="1">
              <a:buFont typeface="Wingdings" charset="2"/>
              <a:buChar char="Ø"/>
            </a:pPr>
            <a:r>
              <a:rPr lang="el-GR" dirty="0"/>
              <a:t>Ισχιακού τρήματος</a:t>
            </a:r>
            <a:endParaRPr lang="en-GB" dirty="0"/>
          </a:p>
          <a:p>
            <a:pPr lvl="1">
              <a:buFont typeface="Wingdings" charset="2"/>
              <a:buChar char="Ø"/>
            </a:pPr>
            <a:r>
              <a:rPr lang="el-GR" dirty="0"/>
              <a:t>Πυελικού εδάφους</a:t>
            </a:r>
          </a:p>
          <a:p>
            <a:pPr marL="514350" indent="-514350">
              <a:buFont typeface="+mj-lt"/>
              <a:buAutoNum type="alphaUcPeriod"/>
            </a:pPr>
            <a:endParaRPr lang="el-GR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....Ταξινόμηση </a:t>
            </a:r>
            <a:r>
              <a:rPr lang="el-GR" sz="2000" i="1" dirty="0"/>
              <a:t>συνέχεια</a:t>
            </a:r>
            <a:endParaRPr lang="en-US" sz="2000" i="1" dirty="0"/>
          </a:p>
        </p:txBody>
      </p:sp>
      <p:pic>
        <p:nvPicPr>
          <p:cNvPr id="6" name="Picture 2" descr="E:\2008-12-03\Untitled-Scanned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997" y="1192163"/>
            <a:ext cx="4013951" cy="29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E:\2008-12-03\Untitled-Scanned-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775" y="3960812"/>
            <a:ext cx="4013951" cy="284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98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....Ταξινόμηση </a:t>
            </a:r>
            <a:r>
              <a:rPr lang="el-GR" sz="2000" i="1" dirty="0"/>
              <a:t>συνέχεια</a:t>
            </a:r>
            <a:endParaRPr lang="en-US" sz="2000" i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369327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4600" dirty="0"/>
              <a:t>Β.  Εσωτερικές κήλες</a:t>
            </a:r>
          </a:p>
          <a:p>
            <a:pPr marL="0" indent="0">
              <a:buNone/>
            </a:pPr>
            <a:r>
              <a:rPr lang="el-GR" dirty="0"/>
              <a:t>	σε θέσεις ενδοκοιλιακών βοθρίων ή τρημάτων (συνήθως</a:t>
            </a:r>
            <a:r>
              <a:rPr lang="en-GB" dirty="0"/>
              <a:t>	</a:t>
            </a:r>
            <a:r>
              <a:rPr lang="el-GR" dirty="0"/>
              <a:t>αφορούν</a:t>
            </a:r>
            <a:r>
              <a:rPr lang="en-GB" dirty="0"/>
              <a:t> </a:t>
            </a:r>
            <a:r>
              <a:rPr lang="el-GR" dirty="0"/>
              <a:t>λεπτό </a:t>
            </a:r>
            <a:r>
              <a:rPr lang="en-GB" dirty="0"/>
              <a:t>	</a:t>
            </a:r>
            <a:r>
              <a:rPr lang="el-GR" dirty="0"/>
              <a:t>έντερο)</a:t>
            </a:r>
            <a:r>
              <a:rPr lang="en-GB" dirty="0"/>
              <a:t>: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	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1. </a:t>
            </a:r>
            <a:r>
              <a:rPr lang="el-GR" dirty="0"/>
              <a:t>Παραδωδεκαδακτυλικές</a:t>
            </a:r>
          </a:p>
          <a:p>
            <a:pPr marL="0" indent="0">
              <a:buNone/>
            </a:pPr>
            <a:r>
              <a:rPr lang="en-GB" dirty="0"/>
              <a:t>2. </a:t>
            </a:r>
            <a:r>
              <a:rPr lang="el-GR" dirty="0"/>
              <a:t>Μεσεντερικές</a:t>
            </a:r>
          </a:p>
          <a:p>
            <a:pPr marL="0" indent="0">
              <a:buNone/>
            </a:pPr>
            <a:r>
              <a:rPr lang="en-GB" dirty="0"/>
              <a:t>3. </a:t>
            </a:r>
            <a:r>
              <a:rPr lang="el-GR" dirty="0"/>
              <a:t>Τρήματος του </a:t>
            </a:r>
            <a:r>
              <a:rPr lang="en-GB" dirty="0"/>
              <a:t>Winslow</a:t>
            </a:r>
            <a:endParaRPr lang="el-GR" dirty="0"/>
          </a:p>
          <a:p>
            <a:pPr marL="0" indent="0">
              <a:buFont typeface="Arial"/>
              <a:buNone/>
            </a:pPr>
            <a:r>
              <a:rPr lang="en-GB" dirty="0"/>
              <a:t>4. </a:t>
            </a:r>
            <a:r>
              <a:rPr lang="el-GR" dirty="0"/>
              <a:t>Διαφραγματοκήλες</a:t>
            </a:r>
            <a:r>
              <a:rPr lang="en-GB" dirty="0"/>
              <a:t>:</a:t>
            </a:r>
            <a:endParaRPr lang="el-GR" dirty="0"/>
          </a:p>
          <a:p>
            <a:pPr marL="0" indent="0">
              <a:buFont typeface="Arial"/>
              <a:buNone/>
            </a:pPr>
            <a:r>
              <a:rPr lang="en-GB" dirty="0"/>
              <a:t>	</a:t>
            </a:r>
            <a:r>
              <a:rPr lang="el-GR" dirty="0"/>
              <a:t>Συγγενείς (π</a:t>
            </a:r>
            <a:r>
              <a:rPr lang="en-GB" dirty="0"/>
              <a:t>.</a:t>
            </a:r>
            <a:r>
              <a:rPr lang="el-GR" dirty="0"/>
              <a:t>χ</a:t>
            </a:r>
            <a:r>
              <a:rPr lang="en-GB" dirty="0"/>
              <a:t>.</a:t>
            </a:r>
            <a:r>
              <a:rPr lang="el-GR" dirty="0"/>
              <a:t> </a:t>
            </a:r>
            <a:r>
              <a:rPr lang="en-GB" dirty="0" err="1"/>
              <a:t>Morgagni</a:t>
            </a:r>
            <a:r>
              <a:rPr lang="el-GR" dirty="0"/>
              <a:t>)</a:t>
            </a:r>
          </a:p>
          <a:p>
            <a:pPr marL="0" indent="0">
              <a:buFont typeface="Arial"/>
              <a:buNone/>
            </a:pPr>
            <a:r>
              <a:rPr lang="en-GB" dirty="0"/>
              <a:t>	</a:t>
            </a:r>
            <a:r>
              <a:rPr lang="el-GR" dirty="0"/>
              <a:t>Επίκτητες</a:t>
            </a:r>
          </a:p>
          <a:p>
            <a:pPr marL="914400" lvl="2" indent="0">
              <a:buNone/>
            </a:pPr>
            <a:r>
              <a:rPr lang="en-GB" sz="2900" dirty="0"/>
              <a:t>- </a:t>
            </a:r>
            <a:r>
              <a:rPr lang="el-GR" sz="2900" dirty="0"/>
              <a:t>Τραυματικές</a:t>
            </a:r>
          </a:p>
          <a:p>
            <a:pPr marL="914400" lvl="2" indent="0">
              <a:buNone/>
            </a:pPr>
            <a:r>
              <a:rPr lang="en-GB" sz="2900" dirty="0"/>
              <a:t>- </a:t>
            </a:r>
            <a:r>
              <a:rPr lang="el-GR" sz="2900" dirty="0"/>
              <a:t>Μη-τραυματικές</a:t>
            </a:r>
          </a:p>
          <a:p>
            <a:pPr lvl="3">
              <a:buFont typeface="Wingdings" charset="2"/>
              <a:buChar char="²"/>
            </a:pPr>
            <a:r>
              <a:rPr lang="el-GR" sz="2900" dirty="0"/>
              <a:t>Διά του οισοφαγικού τρήματος</a:t>
            </a:r>
          </a:p>
          <a:p>
            <a:pPr lvl="4">
              <a:buFont typeface="Wingdings" charset="2"/>
              <a:buChar char="Ø"/>
            </a:pPr>
            <a:r>
              <a:rPr lang="el-GR" sz="2900" dirty="0"/>
              <a:t>Κατ’ επολίσθηση</a:t>
            </a:r>
          </a:p>
          <a:p>
            <a:pPr lvl="4">
              <a:buFont typeface="Wingdings" charset="2"/>
              <a:buChar char="Ø"/>
            </a:pPr>
            <a:r>
              <a:rPr lang="el-GR" sz="2900" dirty="0"/>
              <a:t>Παραοισοφαγική</a:t>
            </a:r>
          </a:p>
          <a:p>
            <a:pPr lvl="1">
              <a:buFont typeface="Wingdings" charset="2"/>
              <a:buChar char="Ø"/>
            </a:pPr>
            <a:endParaRPr lang="el-GR" dirty="0"/>
          </a:p>
          <a:p>
            <a:pPr lvl="1">
              <a:buFont typeface="Wingdings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78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8-10-30 at 12.56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73" y="0"/>
            <a:ext cx="8240562" cy="694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6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Άλλες κήλες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l-GR" b="1" i="1" dirty="0"/>
              <a:t>Σπιγγελείου γραμμής</a:t>
            </a:r>
          </a:p>
          <a:p>
            <a:pPr marL="0" indent="0">
              <a:buNone/>
            </a:pPr>
            <a:r>
              <a:rPr lang="el-GR" dirty="0"/>
              <a:t>	Κατά μήκος της μηνοειδούς γραμμής του	</a:t>
            </a:r>
            <a:r>
              <a:rPr lang="en-GB" dirty="0" err="1"/>
              <a:t>Spigelius</a:t>
            </a:r>
            <a:r>
              <a:rPr lang="el-GR" dirty="0"/>
              <a:t>.</a:t>
            </a:r>
            <a:r>
              <a:rPr lang="en-GB" dirty="0"/>
              <a:t>	</a:t>
            </a:r>
            <a:r>
              <a:rPr lang="el-GR" dirty="0"/>
              <a:t>Επί τα 	εκτός του πλαγίου χείλους του 	ορθού </a:t>
            </a:r>
            <a:r>
              <a:rPr lang="en-GB" dirty="0"/>
              <a:t>	</a:t>
            </a:r>
            <a:r>
              <a:rPr lang="el-GR" dirty="0"/>
              <a:t>κοιλιακού μυός. Συνήθως </a:t>
            </a:r>
            <a:r>
              <a:rPr lang="en-GB" dirty="0"/>
              <a:t>	</a:t>
            </a:r>
            <a:r>
              <a:rPr lang="el-GR" dirty="0"/>
              <a:t>κάτω από την 	ημικύκλια </a:t>
            </a:r>
            <a:r>
              <a:rPr lang="en-GB" dirty="0"/>
              <a:t>	</a:t>
            </a:r>
            <a:r>
              <a:rPr lang="el-GR" dirty="0"/>
              <a:t>γραμμή του </a:t>
            </a:r>
            <a:r>
              <a:rPr lang="en-GB" dirty="0"/>
              <a:t>Douglas</a:t>
            </a:r>
          </a:p>
          <a:p>
            <a:pPr marL="0" indent="0">
              <a:buNone/>
            </a:pPr>
            <a:endParaRPr lang="en-GB" dirty="0"/>
          </a:p>
          <a:p>
            <a:r>
              <a:rPr lang="el-GR" b="1" i="1" dirty="0"/>
              <a:t>Κήλη θυροειδούς τρήματος</a:t>
            </a:r>
            <a:endParaRPr lang="en-GB" b="1" i="1" dirty="0"/>
          </a:p>
          <a:p>
            <a:pPr marL="0" indent="0">
              <a:buNone/>
            </a:pPr>
            <a:r>
              <a:rPr lang="en-GB" dirty="0"/>
              <a:t>	</a:t>
            </a:r>
            <a:r>
              <a:rPr lang="el-GR" dirty="0"/>
              <a:t>Συχνότερα σε ηλικιωμένες γυναίκες – </a:t>
            </a:r>
            <a:r>
              <a:rPr lang="en-GB" dirty="0"/>
              <a:t>“little old lady hernia”</a:t>
            </a:r>
          </a:p>
          <a:p>
            <a:endParaRPr lang="en-GB" dirty="0"/>
          </a:p>
          <a:p>
            <a:r>
              <a:rPr lang="el-GR" b="1" i="1" dirty="0"/>
              <a:t>Οσφυϊκές κήλες</a:t>
            </a:r>
            <a:endParaRPr lang="en-GB" b="1" i="1" dirty="0"/>
          </a:p>
          <a:p>
            <a:pPr marL="0" indent="0">
              <a:buNone/>
            </a:pPr>
            <a:r>
              <a:rPr lang="en-GB" dirty="0"/>
              <a:t>	</a:t>
            </a:r>
            <a:r>
              <a:rPr lang="el-GR" dirty="0"/>
              <a:t>Στην οσφυϊκή περιοχή (κάτωθεν της 12</a:t>
            </a:r>
            <a:r>
              <a:rPr lang="el-GR" baseline="30000" dirty="0"/>
              <a:t>ης</a:t>
            </a:r>
            <a:r>
              <a:rPr lang="el-GR" dirty="0"/>
              <a:t> πλευράς και άνωθεν της </a:t>
            </a:r>
            <a:r>
              <a:rPr lang="en-GB" dirty="0"/>
              <a:t>	</a:t>
            </a:r>
            <a:r>
              <a:rPr lang="el-GR" dirty="0"/>
              <a:t>λαγόνιας ακρολοφίας</a:t>
            </a:r>
            <a:r>
              <a:rPr lang="en-GB" dirty="0"/>
              <a:t>)</a:t>
            </a:r>
            <a:r>
              <a:rPr lang="el-GR" dirty="0"/>
              <a:t>. Άνω (</a:t>
            </a:r>
            <a:r>
              <a:rPr lang="en-GB" dirty="0" err="1"/>
              <a:t>Grynfelt</a:t>
            </a:r>
            <a:r>
              <a:rPr lang="el-GR" dirty="0"/>
              <a:t>)</a:t>
            </a:r>
            <a:r>
              <a:rPr lang="en-GB" dirty="0"/>
              <a:t> </a:t>
            </a:r>
            <a:r>
              <a:rPr lang="el-GR" dirty="0"/>
              <a:t>ή κάτω </a:t>
            </a:r>
            <a:r>
              <a:rPr lang="en-GB" dirty="0"/>
              <a:t>(Petit)</a:t>
            </a:r>
            <a:r>
              <a:rPr lang="el-GR" dirty="0"/>
              <a:t> οσφυϊκό </a:t>
            </a:r>
            <a:r>
              <a:rPr lang="en-GB" dirty="0"/>
              <a:t>	</a:t>
            </a:r>
            <a:r>
              <a:rPr lang="el-GR" dirty="0"/>
              <a:t>τρίγωνο)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49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8-10-30 at 12.35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38" y="0"/>
            <a:ext cx="615567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9525" y="6488668"/>
            <a:ext cx="142666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Κήλη </a:t>
            </a:r>
            <a:r>
              <a:rPr lang="en-US" dirty="0"/>
              <a:t>Littre</a:t>
            </a:r>
          </a:p>
        </p:txBody>
      </p:sp>
      <p:sp>
        <p:nvSpPr>
          <p:cNvPr id="7" name="Rectangle 6"/>
          <p:cNvSpPr/>
          <p:nvPr/>
        </p:nvSpPr>
        <p:spPr>
          <a:xfrm>
            <a:off x="5544839" y="3904267"/>
            <a:ext cx="228751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dirty="0"/>
              <a:t>Κατ’ επολίσθηση κήλη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49525" y="1431911"/>
            <a:ext cx="1381433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l-GR" dirty="0"/>
              <a:t>Κήλη </a:t>
            </a:r>
            <a:r>
              <a:rPr lang="en-GB" dirty="0"/>
              <a:t>Richter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649525" y="3822979"/>
            <a:ext cx="1487156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l-GR" dirty="0"/>
              <a:t>Κήλη </a:t>
            </a:r>
            <a:r>
              <a:rPr lang="en-GB" dirty="0" err="1"/>
              <a:t>Amyand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830294" y="6552237"/>
            <a:ext cx="1298252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l-GR" dirty="0"/>
              <a:t>Κήλη </a:t>
            </a:r>
            <a:r>
              <a:rPr lang="en-GB" dirty="0" err="1"/>
              <a:t>Maydl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544839" y="1584520"/>
            <a:ext cx="1666888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l-GR" dirty="0"/>
              <a:t>Κήλη δίκην πανταλονιού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48306" y="533116"/>
            <a:ext cx="122893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l-GR" dirty="0"/>
              <a:t>περιτόναιο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62570" y="839728"/>
            <a:ext cx="142358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l-GR" dirty="0"/>
              <a:t>απονεύρωση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8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Κήλη </a:t>
            </a:r>
            <a:r>
              <a:rPr lang="en-US" dirty="0" err="1"/>
              <a:t>Amyand</a:t>
            </a:r>
            <a:endParaRPr lang="en-US" dirty="0"/>
          </a:p>
        </p:txBody>
      </p:sp>
      <p:pic>
        <p:nvPicPr>
          <p:cNvPr id="4" name="Content Placeholder 3" descr="c1faf69c-8168-4764-8431-e65f3bdf924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0" y="2374454"/>
            <a:ext cx="5139858" cy="2826724"/>
          </a:xfrm>
        </p:spPr>
      </p:pic>
      <p:pic>
        <p:nvPicPr>
          <p:cNvPr id="5" name="Picture 4" descr="6dea3b72-e7b3-4859-b99f-936f7d29462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459" y="2360648"/>
            <a:ext cx="5002279" cy="375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2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b7e673c7-85af-466f-8dc8-59a7414d38b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961" y="3026222"/>
            <a:ext cx="5109038" cy="3831778"/>
          </a:xfrm>
          <a:prstGeom prst="rect">
            <a:avLst/>
          </a:prstGeom>
        </p:spPr>
      </p:pic>
      <p:pic>
        <p:nvPicPr>
          <p:cNvPr id="6" name="Picture 5" descr="79b633ba-3ad6-448c-b1b6-c86660d8e03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37252" cy="362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6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Κήλη θυροειδούς τρήματος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8-10-30 at 1.13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889" y="1172106"/>
            <a:ext cx="5517396" cy="552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3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407" y="2201908"/>
            <a:ext cx="3556594" cy="3865870"/>
          </a:xfrm>
        </p:spPr>
        <p:txBody>
          <a:bodyPr>
            <a:normAutofit/>
          </a:bodyPr>
          <a:lstStyle/>
          <a:p>
            <a:pPr algn="l"/>
            <a:r>
              <a:rPr lang="el-GR" dirty="0">
                <a:solidFill>
                  <a:schemeClr val="tx1"/>
                </a:solidFill>
              </a:rPr>
              <a:t>Πρόπτωση σπλάχνου ή τμήματος αυτού, μέσα από μία ευένδοτη θέση των τοιχωμάτων που το περικλείουν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/>
              <a:t>Κήλη</a:t>
            </a:r>
            <a:endParaRPr lang="en-US" dirty="0"/>
          </a:p>
        </p:txBody>
      </p:sp>
      <p:pic>
        <p:nvPicPr>
          <p:cNvPr id="6" name="Picture 2" descr="C:\Documents and Settings\user\Επιφάνεια εργασίας\hernia\Untitled-Scanned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84" y="1997075"/>
            <a:ext cx="5031094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3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Κήλη - Σημεία και Συμπτώματα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l-GR" dirty="0"/>
              <a:t>Μάζα που εξαφανίζεται, επανεμφανίζεται και μεγαλώνει στην προσπάθεια</a:t>
            </a:r>
            <a:r>
              <a:rPr lang="en-GB" dirty="0"/>
              <a:t> (</a:t>
            </a:r>
            <a:r>
              <a:rPr lang="en-GB" dirty="0" err="1"/>
              <a:t>Valsalva</a:t>
            </a:r>
            <a:r>
              <a:rPr lang="en-GB" dirty="0"/>
              <a:t>)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r>
              <a:rPr lang="el-GR" dirty="0"/>
              <a:t>Φυσικά σημεία</a:t>
            </a:r>
            <a:r>
              <a:rPr lang="en-GB" dirty="0"/>
              <a:t>:</a:t>
            </a:r>
            <a:endParaRPr lang="el-GR" dirty="0"/>
          </a:p>
          <a:p>
            <a:pPr marL="0" indent="0">
              <a:buNone/>
            </a:pPr>
            <a:r>
              <a:rPr lang="en-GB" dirty="0"/>
              <a:t>		- </a:t>
            </a:r>
            <a:r>
              <a:rPr lang="el-GR" dirty="0"/>
              <a:t>Ανάταξη</a:t>
            </a:r>
          </a:p>
          <a:p>
            <a:pPr marL="0" indent="0">
              <a:buNone/>
            </a:pPr>
            <a:r>
              <a:rPr lang="el-GR" dirty="0"/>
              <a:t>		</a:t>
            </a:r>
            <a:r>
              <a:rPr lang="en-GB" dirty="0"/>
              <a:t>- </a:t>
            </a:r>
            <a:r>
              <a:rPr lang="el-GR" dirty="0"/>
              <a:t>Θετική ώση βήχα</a:t>
            </a:r>
          </a:p>
          <a:p>
            <a:pPr marL="0" indent="0">
              <a:buNone/>
            </a:pPr>
            <a:endParaRPr lang="el-GR" dirty="0"/>
          </a:p>
          <a:p>
            <a:r>
              <a:rPr lang="el-GR" dirty="0"/>
              <a:t>Εξετάσεις</a:t>
            </a:r>
            <a:r>
              <a:rPr lang="en-GB" dirty="0"/>
              <a:t>: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		Οι κήλες διαγιγνώσκονται κλινικά και 				</a:t>
            </a:r>
          </a:p>
          <a:p>
            <a:pPr marL="0" indent="0">
              <a:buNone/>
            </a:pPr>
            <a:r>
              <a:rPr lang="el-GR" dirty="0"/>
              <a:t>		απεικονιστικές εξετάσεις σπάνια χρειάζονται ή </a:t>
            </a:r>
            <a:r>
              <a:rPr lang="en-US" dirty="0"/>
              <a:t>			</a:t>
            </a:r>
            <a:r>
              <a:rPr lang="el-GR" dirty="0"/>
              <a:t>έχουν	κάτι να προσφέρουν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11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Κήλη - Αντιμετώπιση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/>
              <a:t>Θεραπεία</a:t>
            </a:r>
            <a:r>
              <a:rPr lang="en-GB" dirty="0"/>
              <a:t>:</a:t>
            </a:r>
          </a:p>
          <a:p>
            <a:pPr lvl="1">
              <a:buFont typeface="Wingdings" charset="2"/>
              <a:buChar char="v"/>
            </a:pPr>
            <a:r>
              <a:rPr lang="el-GR" dirty="0"/>
              <a:t> 	Χειρουργική για ίαση συμπτωμάτων ή αποφυγή επιπλοκών</a:t>
            </a:r>
          </a:p>
          <a:p>
            <a:pPr lvl="1"/>
            <a:endParaRPr lang="el-GR" dirty="0"/>
          </a:p>
          <a:p>
            <a:pPr lvl="1"/>
            <a:r>
              <a:rPr lang="el-GR" dirty="0"/>
              <a:t>Χειρουργική Τεχνική</a:t>
            </a:r>
            <a:r>
              <a:rPr lang="en-GB" dirty="0"/>
              <a:t>:</a:t>
            </a:r>
          </a:p>
          <a:p>
            <a:pPr lvl="2"/>
            <a:r>
              <a:rPr lang="el-GR" i="1" dirty="0"/>
              <a:t>Χερνιοτομή (</a:t>
            </a:r>
            <a:r>
              <a:rPr lang="en-GB" i="1" dirty="0" err="1"/>
              <a:t>herniotomy</a:t>
            </a:r>
            <a:r>
              <a:rPr lang="el-GR" i="1" dirty="0"/>
              <a:t>)</a:t>
            </a:r>
            <a:r>
              <a:rPr lang="en-GB" dirty="0"/>
              <a:t>: </a:t>
            </a:r>
            <a:r>
              <a:rPr lang="el-GR" dirty="0"/>
              <a:t>εκτομή σάκου και σύγκλειση κηλικού στομίου</a:t>
            </a:r>
          </a:p>
          <a:p>
            <a:pPr lvl="2"/>
            <a:r>
              <a:rPr lang="el-GR" i="1" dirty="0"/>
              <a:t>Χερνιοπλαστική (</a:t>
            </a:r>
            <a:r>
              <a:rPr lang="en-GB" i="1" dirty="0" err="1"/>
              <a:t>herniorrhaphy</a:t>
            </a:r>
            <a:r>
              <a:rPr lang="en-GB" i="1" dirty="0"/>
              <a:t>/</a:t>
            </a:r>
            <a:r>
              <a:rPr lang="en-GB" i="1" dirty="0" err="1"/>
              <a:t>hernioplasty</a:t>
            </a:r>
            <a:r>
              <a:rPr lang="el-GR" i="1" dirty="0"/>
              <a:t>)</a:t>
            </a:r>
            <a:r>
              <a:rPr lang="en-GB" dirty="0"/>
              <a:t>:</a:t>
            </a:r>
            <a:r>
              <a:rPr lang="el-GR" dirty="0"/>
              <a:t> περιλαμβάνει κάποιου τύπου ανακατασκευή προς</a:t>
            </a:r>
            <a:r>
              <a:rPr lang="en-GB" dirty="0"/>
              <a:t>:</a:t>
            </a:r>
          </a:p>
          <a:p>
            <a:pPr lvl="3"/>
            <a:r>
              <a:rPr lang="el-GR" dirty="0"/>
              <a:t>Αποκατάσταση ανατομίας εάν είχε διαταραχθεί</a:t>
            </a:r>
            <a:r>
              <a:rPr lang="en-GB" dirty="0"/>
              <a:t> </a:t>
            </a:r>
          </a:p>
          <a:p>
            <a:pPr lvl="3"/>
            <a:r>
              <a:rPr lang="el-GR" dirty="0"/>
              <a:t>Ενίσχυση κοιλιακού τοιχώματος</a:t>
            </a:r>
          </a:p>
          <a:p>
            <a:pPr lvl="3"/>
            <a:r>
              <a:rPr lang="el-GR" dirty="0"/>
              <a:t>Δημιουργία φραγμού προς αποφυγή υποτροπής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52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Βουβωνοκήλη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956" y="202390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800" dirty="0"/>
              <a:t>Επιδημιολογία</a:t>
            </a:r>
            <a:r>
              <a:rPr lang="en-GB" sz="2800" dirty="0"/>
              <a:t>:</a:t>
            </a:r>
          </a:p>
          <a:p>
            <a:endParaRPr lang="en-GB" sz="2800" dirty="0"/>
          </a:p>
          <a:p>
            <a:r>
              <a:rPr lang="el-GR" sz="2800" dirty="0"/>
              <a:t>75% των εξωτερικών κηλών</a:t>
            </a:r>
          </a:p>
          <a:p>
            <a:r>
              <a:rPr lang="en-GB" sz="2800" dirty="0"/>
              <a:t>M:F = 9:1</a:t>
            </a:r>
          </a:p>
          <a:p>
            <a:r>
              <a:rPr lang="el-GR" sz="2800" dirty="0"/>
              <a:t>Νεαροί ενήλικες έχουν κυρίως </a:t>
            </a:r>
          </a:p>
          <a:p>
            <a:pPr marL="0" indent="0">
              <a:buNone/>
            </a:pPr>
            <a:r>
              <a:rPr lang="el-GR" sz="2800" dirty="0"/>
              <a:t>	λοξή βουβωνοκήλη</a:t>
            </a:r>
          </a:p>
          <a:p>
            <a:r>
              <a:rPr lang="el-GR" sz="2800" dirty="0"/>
              <a:t>Αυξανόμενης της ηλικίας </a:t>
            </a:r>
            <a:r>
              <a:rPr lang="el-GR" sz="28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sz="2800" dirty="0"/>
              <a:t> ευθείες βουβωνοκήλες</a:t>
            </a:r>
            <a:endParaRPr lang="en-US" sz="2800" dirty="0"/>
          </a:p>
        </p:txBody>
      </p:sp>
      <p:pic>
        <p:nvPicPr>
          <p:cNvPr id="5" name="Picture 4" descr="Screen Shot 2018-10-30 at 1.35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244" y="1674362"/>
            <a:ext cx="2409073" cy="301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6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Βουβωνοκήλη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3600" b="1" dirty="0"/>
              <a:t>Παράγοντες κινδύνου</a:t>
            </a:r>
          </a:p>
          <a:p>
            <a:pPr marL="0" indent="0">
              <a:buNone/>
            </a:pPr>
            <a:r>
              <a:rPr lang="el-GR" dirty="0"/>
              <a:t>		*</a:t>
            </a:r>
            <a:r>
              <a:rPr lang="el-GR" sz="2400" dirty="0"/>
              <a:t>(αύξηση ενδοκοιλιακής πίεσης)*</a:t>
            </a:r>
          </a:p>
          <a:p>
            <a:pPr marL="0" indent="0">
              <a:buNone/>
            </a:pPr>
            <a:endParaRPr lang="el-GR" sz="2400" dirty="0"/>
          </a:p>
          <a:p>
            <a:pPr>
              <a:buFont typeface="Wingdings" charset="2"/>
              <a:buChar char="Ø"/>
            </a:pPr>
            <a:r>
              <a:rPr lang="el-GR" sz="2400" dirty="0"/>
              <a:t>Χρόνιος βήχας</a:t>
            </a:r>
          </a:p>
          <a:p>
            <a:pPr>
              <a:buFont typeface="Wingdings" charset="2"/>
              <a:buChar char="Ø"/>
            </a:pPr>
            <a:r>
              <a:rPr lang="el-GR" sz="2400" dirty="0"/>
              <a:t>Δυσκοιλιότητα</a:t>
            </a:r>
          </a:p>
          <a:p>
            <a:pPr>
              <a:buFont typeface="Wingdings" charset="2"/>
              <a:buChar char="Ø"/>
            </a:pPr>
            <a:r>
              <a:rPr lang="el-GR" sz="2400" dirty="0"/>
              <a:t>Εγκυμοσύνη</a:t>
            </a:r>
          </a:p>
          <a:p>
            <a:pPr>
              <a:buFont typeface="Wingdings" charset="2"/>
              <a:buChar char="Ø"/>
            </a:pPr>
            <a:r>
              <a:rPr lang="el-GR" sz="2400" dirty="0"/>
              <a:t>Δυσκολία στην ούρηση</a:t>
            </a:r>
          </a:p>
          <a:p>
            <a:pPr>
              <a:buFont typeface="Wingdings" charset="2"/>
              <a:buChar char="Ø"/>
            </a:pPr>
            <a:r>
              <a:rPr lang="el-GR" sz="2400" dirty="0"/>
              <a:t>Υπερβολική μυική προσπάθεια (άρση βάρους)</a:t>
            </a:r>
          </a:p>
          <a:p>
            <a:pPr>
              <a:buFont typeface="Wingdings" charset="2"/>
              <a:buChar char="Ø"/>
            </a:pPr>
            <a:r>
              <a:rPr lang="el-GR" sz="2400" dirty="0"/>
              <a:t>Ασκίτης – το υγρό μπορεί να αυξήσει το μέγεθος 		προϋπάρχοντος κηλικού σάκου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798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77" y="1417638"/>
            <a:ext cx="8229600" cy="5440362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l-GR" sz="7000" dirty="0"/>
              <a:t>Βουβωνικός πόρος</a:t>
            </a:r>
          </a:p>
          <a:p>
            <a:pPr marL="0" indent="0">
              <a:buNone/>
            </a:pPr>
            <a:endParaRPr lang="el-GR" sz="4500" dirty="0"/>
          </a:p>
          <a:p>
            <a:r>
              <a:rPr lang="el-GR" sz="4500" b="1" i="1" dirty="0"/>
              <a:t>Πρόσθιο τοίχωμα</a:t>
            </a:r>
            <a:r>
              <a:rPr lang="en-GB" sz="4500" dirty="0"/>
              <a:t>:</a:t>
            </a:r>
            <a:endParaRPr lang="el-GR" sz="4500" dirty="0"/>
          </a:p>
          <a:p>
            <a:pPr marL="0" indent="0">
              <a:buNone/>
            </a:pPr>
            <a:r>
              <a:rPr lang="el-GR" sz="4500" dirty="0"/>
              <a:t>	- Απονεύρωση έξω λοξού μυός (σε όλο το μήκος)</a:t>
            </a:r>
          </a:p>
          <a:p>
            <a:pPr marL="0" indent="0">
              <a:buNone/>
            </a:pPr>
            <a:r>
              <a:rPr lang="el-GR" sz="4500" dirty="0"/>
              <a:t>	- Έσω λοξός μύς στο έξω τριτημόριο</a:t>
            </a:r>
          </a:p>
          <a:p>
            <a:pPr marL="0" indent="0">
              <a:buNone/>
            </a:pPr>
            <a:endParaRPr lang="en-GB" sz="4500" dirty="0"/>
          </a:p>
          <a:p>
            <a:r>
              <a:rPr lang="el-GR" sz="4500" b="1" dirty="0"/>
              <a:t>Οπίσθιο τοίχωμα</a:t>
            </a:r>
            <a:r>
              <a:rPr lang="en-GB" sz="4500" dirty="0"/>
              <a:t>:</a:t>
            </a:r>
            <a:endParaRPr lang="el-GR" sz="4500" dirty="0"/>
          </a:p>
          <a:p>
            <a:pPr marL="0" indent="0">
              <a:buNone/>
            </a:pPr>
            <a:r>
              <a:rPr lang="el-GR" sz="4500" dirty="0"/>
              <a:t>	- Εγκαρσία περιτονία</a:t>
            </a:r>
          </a:p>
          <a:p>
            <a:pPr marL="0" indent="0">
              <a:buNone/>
            </a:pPr>
            <a:r>
              <a:rPr lang="el-GR" sz="4500" dirty="0"/>
              <a:t>	- Κοινός καταφυτικός τένοντας στο έσω τριτημόριο</a:t>
            </a:r>
          </a:p>
          <a:p>
            <a:pPr marL="0" indent="0">
              <a:buNone/>
            </a:pPr>
            <a:endParaRPr lang="en-GB" sz="4500" dirty="0"/>
          </a:p>
          <a:p>
            <a:r>
              <a:rPr lang="el-GR" sz="4500" b="1" dirty="0"/>
              <a:t>Άνω (οροφή)</a:t>
            </a:r>
            <a:r>
              <a:rPr lang="en-GB" sz="4500" dirty="0"/>
              <a:t>:</a:t>
            </a:r>
            <a:endParaRPr lang="el-GR" sz="4500" dirty="0"/>
          </a:p>
          <a:p>
            <a:pPr lvl="1"/>
            <a:r>
              <a:rPr lang="el-GR" sz="4500" dirty="0"/>
              <a:t>Τοξοειδείς ίνες έσω λοξού</a:t>
            </a:r>
          </a:p>
          <a:p>
            <a:pPr lvl="1"/>
            <a:r>
              <a:rPr lang="el-GR" sz="4500" dirty="0"/>
              <a:t>Εγκάρσιος κοιλιακός μύς </a:t>
            </a:r>
          </a:p>
          <a:p>
            <a:pPr lvl="1"/>
            <a:endParaRPr lang="en-GB" sz="4500" dirty="0"/>
          </a:p>
          <a:p>
            <a:r>
              <a:rPr lang="el-GR" sz="4500" b="1" dirty="0"/>
              <a:t>Κάτω (έδαφος)</a:t>
            </a:r>
            <a:r>
              <a:rPr lang="en-GB" sz="4500" dirty="0"/>
              <a:t>:</a:t>
            </a:r>
          </a:p>
          <a:p>
            <a:pPr lvl="1"/>
            <a:r>
              <a:rPr lang="el-GR" sz="4500" dirty="0"/>
              <a:t>Βουβωνικός σύνδεσμος</a:t>
            </a:r>
          </a:p>
          <a:p>
            <a:pPr lvl="1"/>
            <a:r>
              <a:rPr lang="el-GR" sz="4500" dirty="0"/>
              <a:t>Βοθριαίος σύνδεσμος (</a:t>
            </a:r>
            <a:r>
              <a:rPr lang="en-GB" sz="4500" dirty="0" err="1"/>
              <a:t>Gimbernati</a:t>
            </a:r>
            <a:r>
              <a:rPr lang="el-GR" sz="4500" dirty="0"/>
              <a:t>) στο έσω μισό</a:t>
            </a:r>
            <a:endParaRPr lang="en-GB" sz="4500" dirty="0"/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Στοιχεία ανατομίας</a:t>
            </a:r>
            <a:endParaRPr lang="en-US" dirty="0"/>
          </a:p>
        </p:txBody>
      </p:sp>
      <p:pic>
        <p:nvPicPr>
          <p:cNvPr id="7" name="Picture 4" descr="Screen Shot 2018-10-30 at 1.42.18 PM.png">
            <a:extLst>
              <a:ext uri="{FF2B5EF4-FFF2-40B4-BE49-F238E27FC236}">
                <a16:creationId xmlns:a16="http://schemas.microsoft.com/office/drawing/2014/main" xmlns="" id="{86BCA2D9-4DE7-4529-B535-4A2388BDA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214" y="2183907"/>
            <a:ext cx="3455145" cy="263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0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Βουβωνοκήλη - Στοιχεία ανατομίας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980" y="1448334"/>
            <a:ext cx="8598794" cy="52578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l-GR" sz="4400" b="1" dirty="0"/>
              <a:t>Περιεχόμενο βουβωνικού πόρου</a:t>
            </a:r>
            <a:r>
              <a:rPr lang="en-GB" sz="4400" b="1" dirty="0"/>
              <a:t>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l-GR" sz="3800" b="1" i="1" dirty="0"/>
              <a:t>Άνδρες</a:t>
            </a:r>
            <a:r>
              <a:rPr lang="en-GB" dirty="0"/>
              <a:t>: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	</a:t>
            </a:r>
            <a:r>
              <a:rPr lang="el-GR" b="1" dirty="0"/>
              <a:t>Στοιχεία σπερματικού τόνου</a:t>
            </a:r>
            <a:r>
              <a:rPr lang="en-GB" dirty="0"/>
              <a:t>: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l-GR" dirty="0"/>
              <a:t>	Σπερματικός πόρος</a:t>
            </a:r>
          </a:p>
          <a:p>
            <a:pPr marL="0" indent="0">
              <a:buNone/>
            </a:pPr>
            <a:r>
              <a:rPr lang="el-GR" dirty="0"/>
              <a:t>		Ορχική αρτηρία</a:t>
            </a:r>
          </a:p>
          <a:p>
            <a:pPr marL="0" indent="0">
              <a:buNone/>
            </a:pPr>
            <a:r>
              <a:rPr lang="el-GR" dirty="0"/>
              <a:t>		Ορχικές φλέβες (φλεβικό δίκτυο)</a:t>
            </a:r>
          </a:p>
          <a:p>
            <a:pPr marL="0" indent="0">
              <a:buNone/>
            </a:pPr>
            <a:r>
              <a:rPr lang="el-GR" dirty="0"/>
              <a:t>		Αιδοιικός κλάδος αιδιομηριαίου ν.</a:t>
            </a:r>
          </a:p>
          <a:p>
            <a:pPr marL="0" indent="0">
              <a:buNone/>
            </a:pPr>
            <a:r>
              <a:rPr lang="el-GR" dirty="0"/>
              <a:t>		Αρτηρία του σπερματικού πόρου</a:t>
            </a:r>
          </a:p>
          <a:p>
            <a:pPr marL="0" indent="0">
              <a:buNone/>
            </a:pPr>
            <a:r>
              <a:rPr lang="el-GR" dirty="0"/>
              <a:t>		Λεμφαγγεία</a:t>
            </a:r>
          </a:p>
          <a:p>
            <a:pPr marL="0" indent="0">
              <a:buNone/>
            </a:pPr>
            <a:r>
              <a:rPr lang="el-GR" dirty="0"/>
              <a:t>		Αυτόνομα νν.</a:t>
            </a:r>
          </a:p>
          <a:p>
            <a:pPr marL="0" indent="0">
              <a:buNone/>
            </a:pPr>
            <a:r>
              <a:rPr lang="el-GR" dirty="0"/>
              <a:t>		Ελυτροειδής απόφυση</a:t>
            </a:r>
          </a:p>
          <a:p>
            <a:pPr marL="0" indent="0">
              <a:buNone/>
            </a:pPr>
            <a:r>
              <a:rPr lang="el-GR" dirty="0"/>
              <a:t>		Λαγονοβουβωνικό ν.</a:t>
            </a:r>
            <a:endParaRPr lang="en-GB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sz="3800" b="1" i="1" dirty="0"/>
              <a:t>Γυναίκες</a:t>
            </a:r>
            <a:r>
              <a:rPr lang="en-GB" dirty="0"/>
              <a:t>: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	</a:t>
            </a:r>
            <a:r>
              <a:rPr lang="el-GR" b="1" dirty="0"/>
              <a:t>Στρογγύλος σύνδεσμος μήτρας</a:t>
            </a:r>
          </a:p>
          <a:p>
            <a:pPr marL="0" indent="0">
              <a:buNone/>
            </a:pPr>
            <a:r>
              <a:rPr lang="el-GR" b="1" dirty="0"/>
              <a:t>	Αιδοιικός κλάδος αιδιομηριαίου ν.</a:t>
            </a:r>
          </a:p>
          <a:p>
            <a:pPr marL="0" indent="0">
              <a:buNone/>
            </a:pPr>
            <a:r>
              <a:rPr lang="el-GR" b="1" dirty="0"/>
              <a:t>	Λεμφαγγεία</a:t>
            </a:r>
          </a:p>
          <a:p>
            <a:pPr marL="0" indent="0">
              <a:buNone/>
            </a:pPr>
            <a:r>
              <a:rPr lang="el-GR" b="1" dirty="0"/>
              <a:t>	Αυτόνομα νν.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8-10-25 at 8.59.16 PM.png">
            <a:extLst>
              <a:ext uri="{FF2B5EF4-FFF2-40B4-BE49-F238E27FC236}">
                <a16:creationId xmlns:a16="http://schemas.microsoft.com/office/drawing/2014/main" xmlns="" id="{8A4CF8DB-C3DD-4C21-A735-987F64166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650" y="2627791"/>
            <a:ext cx="4909352" cy="332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Βουβωνοκήλη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2 τύποι βουβωνοκήλης</a:t>
            </a:r>
            <a:r>
              <a:rPr lang="en-GB" dirty="0"/>
              <a:t>:</a:t>
            </a:r>
            <a:endParaRPr lang="el-GR" dirty="0"/>
          </a:p>
          <a:p>
            <a:pPr marL="0" indent="0">
              <a:buNone/>
            </a:pPr>
            <a:endParaRPr lang="en-GB" dirty="0"/>
          </a:p>
          <a:p>
            <a:pPr marL="457200" lvl="1" indent="0">
              <a:buNone/>
            </a:pPr>
            <a:r>
              <a:rPr lang="el-GR" dirty="0"/>
              <a:t>Α. Ευθεία</a:t>
            </a:r>
          </a:p>
          <a:p>
            <a:pPr marL="457200" lvl="1" indent="0">
              <a:buNone/>
            </a:pPr>
            <a:endParaRPr lang="el-GR" dirty="0"/>
          </a:p>
          <a:p>
            <a:pPr marL="457200" lvl="1" indent="0">
              <a:buNone/>
            </a:pPr>
            <a:r>
              <a:rPr lang="el-GR" dirty="0"/>
              <a:t>Β. Λοξή</a:t>
            </a:r>
            <a:endParaRPr lang="en-US" dirty="0"/>
          </a:p>
        </p:txBody>
      </p:sp>
      <p:pic>
        <p:nvPicPr>
          <p:cNvPr id="4" name="Picture 3" descr="Screen Shot 2018-10-30 at 2.14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78" y="2184782"/>
            <a:ext cx="3796412" cy="412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1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Διαφορές ευθείας  - λοξής βουβωνοκήλης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76356" cy="4525963"/>
          </a:xfrm>
        </p:spPr>
        <p:txBody>
          <a:bodyPr>
            <a:normAutofit fontScale="62500" lnSpcReduction="20000"/>
          </a:bodyPr>
          <a:lstStyle/>
          <a:p>
            <a:r>
              <a:rPr lang="el-GR" b="1" i="1" dirty="0"/>
              <a:t>Έναρξη &amp; Πορεία</a:t>
            </a:r>
            <a:r>
              <a:rPr lang="en-GB" b="1" i="1" dirty="0"/>
              <a:t>:</a:t>
            </a:r>
            <a:endParaRPr lang="el-GR" b="1" i="1" dirty="0"/>
          </a:p>
          <a:p>
            <a:pPr lvl="1"/>
            <a:r>
              <a:rPr lang="el-GR" b="1" dirty="0"/>
              <a:t>Ευθεία</a:t>
            </a:r>
            <a:r>
              <a:rPr lang="en-GB" dirty="0"/>
              <a:t>:</a:t>
            </a:r>
            <a:r>
              <a:rPr lang="el-GR" dirty="0"/>
              <a:t> από το </a:t>
            </a:r>
            <a:r>
              <a:rPr lang="el-GR" i="1" dirty="0"/>
              <a:t>τρίγωνο του </a:t>
            </a:r>
            <a:r>
              <a:rPr lang="en-GB" i="1" dirty="0" err="1"/>
              <a:t>Hasselbach</a:t>
            </a:r>
            <a:r>
              <a:rPr lang="en-GB" dirty="0"/>
              <a:t>. </a:t>
            </a:r>
            <a:r>
              <a:rPr lang="el-GR" dirty="0"/>
              <a:t>Επί τα </a:t>
            </a:r>
            <a:r>
              <a:rPr lang="el-GR" b="1" dirty="0"/>
              <a:t>εντός</a:t>
            </a:r>
            <a:r>
              <a:rPr lang="el-GR" dirty="0"/>
              <a:t> των κάτω επιγάστριων αγγείων</a:t>
            </a:r>
          </a:p>
          <a:p>
            <a:pPr lvl="1"/>
            <a:r>
              <a:rPr lang="el-GR" b="1" dirty="0"/>
              <a:t>Λοξή</a:t>
            </a:r>
            <a:r>
              <a:rPr lang="en-GB" dirty="0"/>
              <a:t>: </a:t>
            </a:r>
            <a:r>
              <a:rPr lang="el-GR" dirty="0"/>
              <a:t>διαμέσω του </a:t>
            </a:r>
            <a:r>
              <a:rPr lang="el-GR" i="1" dirty="0"/>
              <a:t>έσω ή κοιλι</a:t>
            </a:r>
            <a:r>
              <a:rPr lang="en-GB" i="1" dirty="0"/>
              <a:t>a</a:t>
            </a:r>
            <a:r>
              <a:rPr lang="el-GR" i="1" dirty="0"/>
              <a:t>κού στομίου</a:t>
            </a:r>
            <a:r>
              <a:rPr lang="el-GR" dirty="0"/>
              <a:t>.</a:t>
            </a:r>
            <a:r>
              <a:rPr lang="en-GB" dirty="0"/>
              <a:t> </a:t>
            </a:r>
            <a:r>
              <a:rPr lang="el-GR" dirty="0"/>
              <a:t>Επί τα </a:t>
            </a:r>
            <a:r>
              <a:rPr lang="el-GR" b="1" dirty="0"/>
              <a:t>εκτός</a:t>
            </a:r>
            <a:r>
              <a:rPr lang="el-GR" dirty="0"/>
              <a:t> των κάτω επιγάστριων αγγείων</a:t>
            </a:r>
          </a:p>
          <a:p>
            <a:pPr marL="0" indent="0">
              <a:buNone/>
            </a:pPr>
            <a:endParaRPr lang="en-GB" dirty="0"/>
          </a:p>
          <a:p>
            <a:r>
              <a:rPr lang="el-GR" b="1" i="1" dirty="0"/>
              <a:t>Περιεχόμενο</a:t>
            </a:r>
            <a:r>
              <a:rPr lang="en-GB" dirty="0"/>
              <a:t>:</a:t>
            </a:r>
            <a:endParaRPr lang="el-GR" dirty="0"/>
          </a:p>
          <a:p>
            <a:pPr lvl="1"/>
            <a:r>
              <a:rPr lang="el-GR" b="1" dirty="0"/>
              <a:t>Ευθεία</a:t>
            </a:r>
            <a:r>
              <a:rPr lang="en-GB" dirty="0"/>
              <a:t>:</a:t>
            </a:r>
            <a:r>
              <a:rPr lang="el-GR" dirty="0"/>
              <a:t> </a:t>
            </a:r>
            <a:r>
              <a:rPr lang="el-GR" b="1" dirty="0"/>
              <a:t>Προπεριτοναϊκό λίπος</a:t>
            </a:r>
            <a:r>
              <a:rPr lang="el-GR" dirty="0"/>
              <a:t>. Λιγότερο συχνά, περιτοναϊκός σάκος με περιεχόμενο </a:t>
            </a:r>
            <a:r>
              <a:rPr lang="el-GR" b="1" dirty="0"/>
              <a:t>εντερικές έλικες</a:t>
            </a:r>
          </a:p>
          <a:p>
            <a:pPr lvl="1"/>
            <a:r>
              <a:rPr lang="el-GR" b="1" dirty="0"/>
              <a:t>Λοξή</a:t>
            </a:r>
            <a:r>
              <a:rPr lang="en-GB" dirty="0"/>
              <a:t>: </a:t>
            </a:r>
            <a:r>
              <a:rPr lang="el-GR" dirty="0"/>
              <a:t>Περιτοναϊκός σάκος μέσω έσω στομίου όπου μπορεί να περιέχει </a:t>
            </a:r>
            <a:r>
              <a:rPr lang="el-GR" b="1" dirty="0"/>
              <a:t>επίπλουν</a:t>
            </a:r>
            <a:r>
              <a:rPr lang="el-GR" dirty="0"/>
              <a:t> ή </a:t>
            </a:r>
            <a:r>
              <a:rPr lang="el-GR" b="1" dirty="0"/>
              <a:t>εντερικές έλικες</a:t>
            </a:r>
            <a:endParaRPr lang="en-GB" b="1" dirty="0"/>
          </a:p>
          <a:p>
            <a:pPr lvl="1"/>
            <a:endParaRPr lang="el-GR" dirty="0"/>
          </a:p>
          <a:p>
            <a:r>
              <a:rPr lang="el-GR" b="1" i="1" dirty="0"/>
              <a:t>Αιτιολογία</a:t>
            </a:r>
            <a:r>
              <a:rPr lang="en-GB" dirty="0"/>
              <a:t>:</a:t>
            </a:r>
            <a:endParaRPr lang="el-GR" dirty="0"/>
          </a:p>
          <a:p>
            <a:pPr lvl="1"/>
            <a:r>
              <a:rPr lang="el-GR" b="1" dirty="0"/>
              <a:t>Ευθεία</a:t>
            </a:r>
            <a:r>
              <a:rPr lang="en-GB" dirty="0"/>
              <a:t>:</a:t>
            </a:r>
            <a:r>
              <a:rPr lang="el-GR" dirty="0"/>
              <a:t> εξασθένηση του οπισθίου τοιχώματος του βουβωνικού πόρου (επίκτητη) </a:t>
            </a:r>
          </a:p>
          <a:p>
            <a:pPr lvl="1"/>
            <a:r>
              <a:rPr lang="el-GR" b="1" dirty="0"/>
              <a:t>Λοξή</a:t>
            </a:r>
            <a:r>
              <a:rPr lang="en-GB" dirty="0"/>
              <a:t>: </a:t>
            </a:r>
            <a:r>
              <a:rPr lang="el-GR" dirty="0"/>
              <a:t>μη σύγκλειση ελυτροπεριτοναϊκού πόρου (συγγενής)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52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Λοξή βουβωνοκήλη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Το περιεχόμενο προβάλλει διαμέσω του έσω στομίου</a:t>
            </a:r>
            <a:endParaRPr lang="en-US" dirty="0"/>
          </a:p>
        </p:txBody>
      </p:sp>
      <p:pic>
        <p:nvPicPr>
          <p:cNvPr id="5" name="Picture 4" descr="Screen Shot 2018-10-30 at 7.23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931" y="2475086"/>
            <a:ext cx="4639734" cy="405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3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Ευθεία Βουβωνοκήλη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Το περιεχόμενο </a:t>
            </a:r>
            <a:r>
              <a:rPr lang="el-GR" dirty="0">
                <a:solidFill>
                  <a:srgbClr val="000000"/>
                </a:solidFill>
              </a:rPr>
              <a:t>προβάλλει </a:t>
            </a:r>
            <a:r>
              <a:rPr lang="el-GR" dirty="0"/>
              <a:t>διαμέσω του έξω στομίου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Screen Shot 2018-10-25 at 8.59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64" y="2610556"/>
            <a:ext cx="3765815" cy="412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0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Ανατομικά Στοιχεία Κήλης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332036"/>
            <a:ext cx="5230406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l-GR" dirty="0"/>
              <a:t>Σάκος</a:t>
            </a:r>
          </a:p>
          <a:p>
            <a:pPr marL="514350" indent="-514350">
              <a:buFont typeface="+mj-lt"/>
              <a:buAutoNum type="arabicPeriod"/>
            </a:pPr>
            <a:endParaRPr lang="el-GR" dirty="0"/>
          </a:p>
          <a:p>
            <a:pPr marL="514350" indent="-514350">
              <a:buFont typeface="+mj-lt"/>
              <a:buAutoNum type="arabicPeriod"/>
            </a:pPr>
            <a:r>
              <a:rPr lang="el-GR" dirty="0"/>
              <a:t>Περιβλήματα</a:t>
            </a:r>
          </a:p>
          <a:p>
            <a:pPr marL="514350" indent="-514350">
              <a:buFont typeface="+mj-lt"/>
              <a:buAutoNum type="arabicPeriod"/>
            </a:pPr>
            <a:endParaRPr lang="el-GR" dirty="0"/>
          </a:p>
          <a:p>
            <a:pPr marL="514350" indent="-514350">
              <a:buFont typeface="+mj-lt"/>
              <a:buAutoNum type="arabicPeriod"/>
            </a:pPr>
            <a:r>
              <a:rPr lang="el-GR" dirty="0"/>
              <a:t>Περιεχόμενο</a:t>
            </a:r>
          </a:p>
          <a:p>
            <a:endParaRPr lang="el-GR" dirty="0"/>
          </a:p>
          <a:p>
            <a:endParaRPr lang="en-US" dirty="0"/>
          </a:p>
        </p:txBody>
      </p:sp>
      <p:pic>
        <p:nvPicPr>
          <p:cNvPr id="3" name="Picture 2" descr="Screen Shot 2018-10-29 at 11.59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217" y="2236522"/>
            <a:ext cx="4396783" cy="416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9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Βουβωνοκήλη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dirty="0"/>
              <a:t>Σημεία &amp; Συμπτώματα</a:t>
            </a:r>
            <a:r>
              <a:rPr lang="en-GB" dirty="0"/>
              <a:t>:</a:t>
            </a:r>
            <a:endParaRPr lang="el-GR" dirty="0"/>
          </a:p>
          <a:p>
            <a:endParaRPr lang="en-GB" dirty="0"/>
          </a:p>
          <a:p>
            <a:pPr lvl="1"/>
            <a:r>
              <a:rPr lang="en-GB" sz="2600" dirty="0"/>
              <a:t>“</a:t>
            </a:r>
            <a:r>
              <a:rPr lang="el-GR" sz="2600" dirty="0"/>
              <a:t>Μάζα που μεγαλώνει</a:t>
            </a:r>
            <a:r>
              <a:rPr lang="en-GB" sz="2600" dirty="0"/>
              <a:t>” </a:t>
            </a:r>
            <a:r>
              <a:rPr lang="el-GR" sz="2600" dirty="0"/>
              <a:t>σε όρθια θέση ή στην προσπάθεια, αλλά συνήθως </a:t>
            </a:r>
            <a:r>
              <a:rPr lang="el-GR" sz="2600" b="1" dirty="0"/>
              <a:t>ασυμπτωματική </a:t>
            </a:r>
          </a:p>
          <a:p>
            <a:pPr lvl="1"/>
            <a:r>
              <a:rPr lang="el-GR" sz="2600" dirty="0"/>
              <a:t>Γενικώς, οι ευθείες κήλες έχουν λιγότερα συμπτώματα και είναι λιγότερο πιθανό να παρουσιάσουν επιπλοκές σε σχέση με τις λοξές</a:t>
            </a:r>
          </a:p>
          <a:p>
            <a:pPr lvl="1"/>
            <a:r>
              <a:rPr lang="el-GR" sz="2600" dirty="0"/>
              <a:t>Κλινική εξέταση</a:t>
            </a:r>
            <a:r>
              <a:rPr lang="en-GB" sz="2600" dirty="0"/>
              <a:t>:</a:t>
            </a:r>
          </a:p>
          <a:p>
            <a:pPr lvl="2"/>
            <a:r>
              <a:rPr lang="el-GR" sz="2600" dirty="0"/>
              <a:t>Ψηλαφητό έλλειμα τοιχώματος ή </a:t>
            </a:r>
            <a:r>
              <a:rPr lang="el-GR" sz="2600" dirty="0">
                <a:solidFill>
                  <a:srgbClr val="000000"/>
                </a:solidFill>
              </a:rPr>
              <a:t>διόγκωση</a:t>
            </a:r>
          </a:p>
          <a:p>
            <a:pPr lvl="2"/>
            <a:r>
              <a:rPr lang="el-GR" sz="2600" dirty="0">
                <a:solidFill>
                  <a:srgbClr val="000000"/>
                </a:solidFill>
              </a:rPr>
              <a:t>Διόγκωση</a:t>
            </a:r>
            <a:r>
              <a:rPr lang="en-GB" sz="2600" dirty="0">
                <a:solidFill>
                  <a:srgbClr val="000000"/>
                </a:solidFill>
              </a:rPr>
              <a:t>:</a:t>
            </a:r>
          </a:p>
          <a:p>
            <a:pPr lvl="3"/>
            <a:r>
              <a:rPr lang="el-GR" sz="2600" dirty="0"/>
              <a:t>στις ευθείες, στο έξω βουβωνικό στόμιο</a:t>
            </a:r>
          </a:p>
          <a:p>
            <a:pPr lvl="3"/>
            <a:r>
              <a:rPr lang="el-GR" sz="2600" dirty="0"/>
              <a:t>στις λοξές, συνήθως στο έσω βουβωνικό στόμιο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78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Διαφορική διάγνωση βουβωνοκήλης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Wingdings" charset="2"/>
              <a:buAutoNum type="arabicPlain"/>
            </a:pPr>
            <a:r>
              <a:rPr lang="el-GR" dirty="0"/>
              <a:t>Όγκοι μαλακών μορίων περιοχής</a:t>
            </a:r>
          </a:p>
          <a:p>
            <a:pPr marL="514350" indent="-514350">
              <a:buFont typeface="Wingdings" charset="2"/>
              <a:buAutoNum type="arabicPlain"/>
            </a:pPr>
            <a:r>
              <a:rPr lang="el-GR" dirty="0"/>
              <a:t>Λίπωμα σπερματικού τόνου</a:t>
            </a:r>
          </a:p>
          <a:p>
            <a:pPr marL="514350" indent="-514350">
              <a:buFont typeface="Wingdings" charset="2"/>
              <a:buAutoNum type="arabicPlain"/>
            </a:pPr>
            <a:r>
              <a:rPr lang="el-GR" dirty="0"/>
              <a:t>Βουβωνική λεμφαδενίτιδα</a:t>
            </a:r>
          </a:p>
          <a:p>
            <a:pPr marL="514350" indent="-514350">
              <a:buFont typeface="Wingdings" charset="2"/>
              <a:buAutoNum type="arabicPlain"/>
            </a:pPr>
            <a:r>
              <a:rPr lang="el-GR" dirty="0"/>
              <a:t>Έκτοπος όρχης (κρυψορχία)</a:t>
            </a:r>
          </a:p>
          <a:p>
            <a:pPr marL="514350" indent="-514350">
              <a:buFont typeface="Wingdings" charset="2"/>
              <a:buAutoNum type="arabicPlain"/>
            </a:pPr>
            <a:r>
              <a:rPr lang="el-GR" dirty="0"/>
              <a:t>Μηροκήλη</a:t>
            </a:r>
          </a:p>
          <a:p>
            <a:pPr marL="514350" indent="-514350">
              <a:buFont typeface="Wingdings" charset="2"/>
              <a:buAutoNum type="arabicPlain"/>
            </a:pPr>
            <a:r>
              <a:rPr lang="el-GR" dirty="0"/>
              <a:t>Υδροκήλη</a:t>
            </a:r>
          </a:p>
          <a:p>
            <a:pPr marL="514350" indent="-514350">
              <a:buFont typeface="Wingdings" charset="2"/>
              <a:buAutoNum type="arabicPlain"/>
            </a:pPr>
            <a:r>
              <a:rPr lang="el-GR" dirty="0"/>
              <a:t>Ανεύρυσμα μηριαίας αρτηρίας (&amp; Ψευδοανεύρυσμα)</a:t>
            </a:r>
          </a:p>
          <a:p>
            <a:pPr marL="514350" indent="-514350">
              <a:buFont typeface="Wingdings" charset="2"/>
              <a:buAutoNum type="arabicPlain"/>
            </a:pPr>
            <a:r>
              <a:rPr lang="el-GR" dirty="0"/>
              <a:t>Αιμάτωμα</a:t>
            </a:r>
          </a:p>
          <a:p>
            <a:pPr marL="514350" indent="-514350">
              <a:buFont typeface="Wingdings" charset="2"/>
              <a:buAutoNum type="arabicPlain"/>
            </a:pPr>
            <a:r>
              <a:rPr lang="el-GR" dirty="0"/>
              <a:t>Κύστη σπερματικού τόνου</a:t>
            </a:r>
          </a:p>
          <a:p>
            <a:pPr marL="514350" indent="-514350">
              <a:buFont typeface="Wingdings" charset="2"/>
              <a:buAutoNum type="arabicPlain"/>
            </a:pPr>
            <a:endParaRPr lang="el-G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94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dirty="0"/>
              <a:t>Διαφορές ευθείας &amp; λοξής βουβωνοκήλης</a:t>
            </a:r>
            <a:br>
              <a:rPr lang="el-GR" sz="3600" dirty="0"/>
            </a:br>
            <a:r>
              <a:rPr lang="el-GR" sz="3600" dirty="0"/>
              <a:t>Τρίγωνο του </a:t>
            </a:r>
            <a:r>
              <a:rPr lang="en-US" sz="3600" dirty="0"/>
              <a:t>H</a:t>
            </a:r>
            <a:r>
              <a:rPr lang="en-GB" sz="3600" dirty="0"/>
              <a:t>e</a:t>
            </a:r>
            <a:r>
              <a:rPr lang="en-US" sz="3600" dirty="0" err="1"/>
              <a:t>sselbach</a:t>
            </a:r>
            <a:endParaRPr lang="en-US" sz="3600" dirty="0"/>
          </a:p>
        </p:txBody>
      </p:sp>
      <p:pic>
        <p:nvPicPr>
          <p:cNvPr id="5" name="Picture 4" descr="Screen Shot 2018-10-25 at 9.42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17" y="1831675"/>
            <a:ext cx="7279429" cy="484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8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Και οι 2 τύποι (ευθεία &amp; λοξή) μπορεί να συνυπάρχουν στην ίδια πλευρά εκατέρωθεν των κάτω επιγάστριων αγγείων</a:t>
            </a:r>
          </a:p>
          <a:p>
            <a:endParaRPr lang="el-GR" dirty="0"/>
          </a:p>
          <a:p>
            <a:r>
              <a:rPr lang="el-GR" dirty="0"/>
              <a:t>Ονομάζεται</a:t>
            </a:r>
            <a:r>
              <a:rPr lang="en-GB" dirty="0"/>
              <a:t>:</a:t>
            </a:r>
          </a:p>
          <a:p>
            <a:pPr lvl="1"/>
            <a:r>
              <a:rPr lang="el-GR" b="1" i="1" dirty="0"/>
              <a:t>Δίκην πανταλονιού </a:t>
            </a:r>
            <a:endParaRPr lang="en-GB" b="1" i="1" dirty="0"/>
          </a:p>
          <a:p>
            <a:pPr marL="457200" lvl="1" indent="0">
              <a:buNone/>
            </a:pPr>
            <a:r>
              <a:rPr lang="en-GB" dirty="0"/>
              <a:t>	</a:t>
            </a:r>
            <a:r>
              <a:rPr lang="el-GR" dirty="0"/>
              <a:t>(</a:t>
            </a:r>
            <a:r>
              <a:rPr lang="en-GB" dirty="0" err="1"/>
              <a:t>pantaloon</a:t>
            </a:r>
            <a:r>
              <a:rPr lang="en-GB" dirty="0"/>
              <a:t> hernia</a:t>
            </a:r>
            <a:r>
              <a:rPr lang="el-GR" dirty="0"/>
              <a:t>)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Βουβωνοκήλη </a:t>
            </a:r>
            <a:endParaRPr lang="en-US" dirty="0"/>
          </a:p>
        </p:txBody>
      </p:sp>
      <p:pic>
        <p:nvPicPr>
          <p:cNvPr id="7" name="Picture 6" descr="Screen Shot 2018-10-25 at 8.58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469" y="3739444"/>
            <a:ext cx="4502531" cy="311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9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Βουβωνοκήλη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i="1" dirty="0"/>
              <a:t>Επιπλοκές</a:t>
            </a:r>
            <a:r>
              <a:rPr lang="en-GB" dirty="0"/>
              <a:t>: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r>
              <a:rPr lang="el-GR" dirty="0"/>
              <a:t>μη ανατασσόμενη</a:t>
            </a:r>
          </a:p>
          <a:p>
            <a:r>
              <a:rPr lang="el-GR" dirty="0"/>
              <a:t>αποφραγμένη =&gt; επείγον χειρουργείο</a:t>
            </a:r>
          </a:p>
          <a:p>
            <a:r>
              <a:rPr lang="el-GR" dirty="0"/>
              <a:t>περισφιγμένη =&gt; επείγον χειρουργείο</a:t>
            </a:r>
          </a:p>
          <a:p>
            <a:pPr marL="3200400" lvl="7" indent="0">
              <a:buNone/>
            </a:pPr>
            <a:r>
              <a:rPr lang="el-GR" sz="2800" dirty="0"/>
              <a:t>(50% λοξή, 3-10% ευθεία)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61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Βουβωνοκήλη – Αντιμετώπιση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4580467" cy="5257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b="1" dirty="0"/>
              <a:t>Κηλεπίδεσμος</a:t>
            </a:r>
            <a:r>
              <a:rPr lang="en-GB" b="1" dirty="0"/>
              <a:t>:</a:t>
            </a:r>
            <a:endParaRPr lang="el-GR" b="1" dirty="0"/>
          </a:p>
          <a:p>
            <a:r>
              <a:rPr lang="el-GR" dirty="0"/>
              <a:t>Η χρήση κηλεπιδέσμου (</a:t>
            </a:r>
            <a:r>
              <a:rPr lang="en-GB" dirty="0"/>
              <a:t>truss</a:t>
            </a:r>
            <a:r>
              <a:rPr lang="el-GR" dirty="0"/>
              <a:t>) </a:t>
            </a:r>
            <a:r>
              <a:rPr lang="el-GR" b="1" dirty="0"/>
              <a:t>δεν αποτελεί θεραπεία</a:t>
            </a:r>
            <a:endParaRPr lang="el-GR" dirty="0"/>
          </a:p>
          <a:p>
            <a:r>
              <a:rPr lang="el-GR" dirty="0"/>
              <a:t>μπορεί να προταθεί όταν ο </a:t>
            </a:r>
            <a:r>
              <a:rPr lang="el-GR" i="1" u="sng" dirty="0"/>
              <a:t>ασθενής αρνείται</a:t>
            </a:r>
            <a:r>
              <a:rPr lang="el-GR" dirty="0"/>
              <a:t> την χειρουργική αποκατάσταση ή όταν υπάρχουν </a:t>
            </a:r>
            <a:r>
              <a:rPr lang="el-GR" i="1" u="sng" dirty="0"/>
              <a:t>απόλυτες αντενδείξεις </a:t>
            </a:r>
            <a:r>
              <a:rPr lang="el-GR" dirty="0"/>
              <a:t>για αυτήν</a:t>
            </a:r>
          </a:p>
        </p:txBody>
      </p:sp>
      <p:pic>
        <p:nvPicPr>
          <p:cNvPr id="5" name="Picture 4" descr="Screen Shot 2018-10-30 at 7.52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894" y="2158999"/>
            <a:ext cx="3783995" cy="252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0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i="1" dirty="0"/>
              <a:t>Τύποι επεμβάσεων</a:t>
            </a:r>
            <a:r>
              <a:rPr lang="en-GB" b="1" i="1" dirty="0"/>
              <a:t>:</a:t>
            </a:r>
            <a:endParaRPr lang="el-GR" b="1" i="1" dirty="0"/>
          </a:p>
          <a:p>
            <a:pPr marL="0" indent="0">
              <a:buNone/>
            </a:pPr>
            <a:endParaRPr lang="el-GR" dirty="0"/>
          </a:p>
          <a:p>
            <a:r>
              <a:rPr lang="el-GR" dirty="0"/>
              <a:t>	μη απορροφήσιμα ράμματα, όπως στην τεχνική </a:t>
            </a:r>
            <a:r>
              <a:rPr lang="en-GB" dirty="0" err="1"/>
              <a:t>Shouldice</a:t>
            </a:r>
            <a:r>
              <a:rPr lang="en-GB" dirty="0"/>
              <a:t> (</a:t>
            </a:r>
            <a:r>
              <a:rPr lang="el-GR" dirty="0"/>
              <a:t>κατά στρώματα</a:t>
            </a:r>
            <a:r>
              <a:rPr lang="en-GB" dirty="0"/>
              <a:t>)</a:t>
            </a:r>
            <a:endParaRPr lang="el-GR" dirty="0"/>
          </a:p>
          <a:p>
            <a:r>
              <a:rPr lang="el-GR" dirty="0"/>
              <a:t>μη απορροφήσιμο πλέγμα όπως στην τεχνική </a:t>
            </a:r>
            <a:r>
              <a:rPr lang="en-GB" dirty="0"/>
              <a:t>Liechtenstein (</a:t>
            </a:r>
            <a:r>
              <a:rPr lang="el-GR" dirty="0"/>
              <a:t>μειωμένη τάση</a:t>
            </a:r>
            <a:r>
              <a:rPr lang="en-GB" dirty="0"/>
              <a:t>)</a:t>
            </a:r>
            <a:endParaRPr lang="el-GR" dirty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/>
              <a:t>Βουβωνοκήλη – Αντιμετώπιση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91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752600"/>
          </a:xfrm>
        </p:spPr>
        <p:txBody>
          <a:bodyPr/>
          <a:lstStyle/>
          <a:p>
            <a:pPr eaLnBrk="1" hangingPunct="1"/>
            <a:r>
              <a:rPr lang="el-GR" sz="4800" dirty="0">
                <a:solidFill>
                  <a:srgbClr val="000000"/>
                </a:solidFill>
                <a:latin typeface="Times New Roman" charset="0"/>
              </a:rPr>
              <a:t>Τεχνικές αποκατάστασης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44675"/>
            <a:ext cx="7772400" cy="4251325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el-GR" sz="2400" dirty="0">
              <a:latin typeface="Times New Roman" charset="0"/>
            </a:endParaRPr>
          </a:p>
          <a:p>
            <a:pPr marL="0" indent="0" eaLnBrk="1" hangingPunct="1"/>
            <a:r>
              <a:rPr lang="en-US" dirty="0" err="1">
                <a:latin typeface="Times New Roman" charset="0"/>
              </a:rPr>
              <a:t>Bassini</a:t>
            </a:r>
            <a:endParaRPr lang="en-US" dirty="0">
              <a:latin typeface="Times New Roman" charset="0"/>
            </a:endParaRPr>
          </a:p>
          <a:p>
            <a:pPr marL="0" indent="0" eaLnBrk="1" hangingPunct="1"/>
            <a:r>
              <a:rPr lang="en-US" dirty="0" err="1">
                <a:latin typeface="Times New Roman" charset="0"/>
              </a:rPr>
              <a:t>Shouldice</a:t>
            </a:r>
            <a:endParaRPr lang="en-US" dirty="0">
              <a:latin typeface="Times New Roman" charset="0"/>
            </a:endParaRPr>
          </a:p>
          <a:p>
            <a:pPr marL="0" indent="0" eaLnBrk="1" hangingPunct="1"/>
            <a:r>
              <a:rPr lang="en-US" dirty="0" err="1">
                <a:latin typeface="Times New Roman" charset="0"/>
              </a:rPr>
              <a:t>McVay</a:t>
            </a:r>
            <a:endParaRPr lang="el-GR" dirty="0">
              <a:latin typeface="Times New Roman" charset="0"/>
            </a:endParaRPr>
          </a:p>
          <a:p>
            <a:pPr marL="0" indent="0" eaLnBrk="1" hangingPunct="1"/>
            <a:r>
              <a:rPr lang="en-US" dirty="0">
                <a:latin typeface="Times New Roman" charset="0"/>
              </a:rPr>
              <a:t>Lichtenstein </a:t>
            </a:r>
            <a:endParaRPr lang="el-GR" dirty="0">
              <a:latin typeface="Times New Roman" charset="0"/>
            </a:endParaRPr>
          </a:p>
          <a:p>
            <a:pPr marL="0" indent="0" eaLnBrk="1" hangingPunct="1"/>
            <a:r>
              <a:rPr lang="el-GR" dirty="0">
                <a:latin typeface="Times New Roman" charset="0"/>
              </a:rPr>
              <a:t>Λαπαροσκοπική</a:t>
            </a:r>
            <a:endParaRPr lang="en-GB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91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Πατέρας της μοντέρνας αποκατάστασης βουβωνοκήλης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8-10-25 at 9.46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222" y="1753380"/>
            <a:ext cx="3114760" cy="477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0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Times New Roman" charset="0"/>
              </a:rPr>
              <a:t>Τεχνική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 err="1">
                <a:latin typeface="Times New Roman" charset="0"/>
              </a:rPr>
              <a:t>Bassini</a:t>
            </a:r>
            <a:r>
              <a:rPr lang="el-GR" dirty="0">
                <a:latin typeface="Times New Roman" charset="0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l-GR" sz="2800" dirty="0">
                <a:latin typeface="+mj-lt"/>
              </a:rPr>
              <a:t>Απονεύρωση εγκάρσιου κοιλιακού + εγκαρσία περιτονία		</a:t>
            </a:r>
            <a:r>
              <a:rPr lang="el-GR" sz="2800" dirty="0">
                <a:latin typeface="+mj-lt"/>
                <a:ea typeface="Wingdings"/>
                <a:cs typeface="Wingdings"/>
                <a:sym typeface="Wingdings"/>
              </a:rPr>
              <a:t> 	βουβωνικός σύνδεσμος με μη απορροφήσιμα ράμματα</a:t>
            </a:r>
            <a:endParaRPr lang="en-US" sz="2800" dirty="0">
              <a:latin typeface="+mj-lt"/>
            </a:endParaRPr>
          </a:p>
        </p:txBody>
      </p:sp>
      <p:pic>
        <p:nvPicPr>
          <p:cNvPr id="4" name="Picture 3" descr="Screen Shot 2018-10-30 at 7.59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667" y="3370618"/>
            <a:ext cx="3979332" cy="3487382"/>
          </a:xfrm>
          <a:prstGeom prst="rect">
            <a:avLst/>
          </a:prstGeom>
        </p:spPr>
      </p:pic>
      <p:pic>
        <p:nvPicPr>
          <p:cNvPr id="7" name="Picture 6" descr="Screen Shot 2018-10-30 at 7.59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7390"/>
            <a:ext cx="3951111" cy="349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0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26699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l-GR" dirty="0"/>
              <a:t>Σάκος</a:t>
            </a:r>
          </a:p>
          <a:p>
            <a:pPr marL="400050" lvl="1" indent="0">
              <a:buNone/>
            </a:pPr>
            <a:r>
              <a:rPr lang="el-GR" dirty="0"/>
              <a:t>	είναι εκκόλπωμα του 			περιτονέου και αποτελείται </a:t>
            </a:r>
            <a:r>
              <a:rPr lang="en-GB" dirty="0"/>
              <a:t>  </a:t>
            </a:r>
            <a:r>
              <a:rPr lang="el-GR" dirty="0"/>
              <a:t>από 3 μέρη</a:t>
            </a:r>
            <a:r>
              <a:rPr lang="en-GB" dirty="0"/>
              <a:t>:</a:t>
            </a:r>
          </a:p>
          <a:p>
            <a:pPr marL="857250" lvl="1" indent="-457200">
              <a:buFont typeface="Arial"/>
              <a:buChar char="•"/>
            </a:pPr>
            <a:r>
              <a:rPr lang="el-GR" dirty="0"/>
              <a:t>Το στόμιο</a:t>
            </a:r>
          </a:p>
          <a:p>
            <a:pPr marL="857250" lvl="1" indent="-457200">
              <a:buFont typeface="Arial"/>
              <a:buChar char="•"/>
            </a:pPr>
            <a:r>
              <a:rPr lang="el-GR" dirty="0"/>
              <a:t>Τον αυχένα</a:t>
            </a:r>
          </a:p>
          <a:p>
            <a:pPr marL="857250" lvl="1" indent="-457200">
              <a:buFont typeface="Arial"/>
              <a:buChar char="•"/>
            </a:pPr>
            <a:r>
              <a:rPr lang="el-GR" dirty="0"/>
              <a:t>Το σώμα του σάκου</a:t>
            </a:r>
          </a:p>
          <a:p>
            <a:pPr marL="400050" lvl="1" indent="0">
              <a:buNone/>
            </a:pP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Ανατομικά Στοιχεία Κήλης</a:t>
            </a:r>
            <a:endParaRPr lang="en-US" dirty="0"/>
          </a:p>
        </p:txBody>
      </p:sp>
      <p:pic>
        <p:nvPicPr>
          <p:cNvPr id="6" name="Picture 5" descr="Screen Shot 2018-10-29 at 12.05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111" y="1753329"/>
            <a:ext cx="4026887" cy="326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5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Times New Roman" charset="0"/>
              </a:rPr>
              <a:t>Τεχνική</a:t>
            </a:r>
            <a:r>
              <a:rPr lang="en-US" dirty="0">
                <a:latin typeface="Times New Roman" charset="0"/>
              </a:rPr>
              <a:t> </a:t>
            </a:r>
            <a:r>
              <a:rPr lang="en-GB" dirty="0" err="1">
                <a:latin typeface="Times New Roman" charset="0"/>
              </a:rPr>
              <a:t>Shouldice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 </a:t>
            </a:r>
            <a:r>
              <a:rPr lang="el-GR" dirty="0"/>
              <a:t>σειρές ραμμάτων</a:t>
            </a:r>
            <a:endParaRPr lang="en-US" dirty="0"/>
          </a:p>
        </p:txBody>
      </p:sp>
      <p:pic>
        <p:nvPicPr>
          <p:cNvPr id="5" name="Picture 4" descr="Screen Shot 2018-10-30 at 8.03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0" y="2912555"/>
            <a:ext cx="3683000" cy="3366894"/>
          </a:xfrm>
          <a:prstGeom prst="rect">
            <a:avLst/>
          </a:prstGeom>
        </p:spPr>
      </p:pic>
      <p:pic>
        <p:nvPicPr>
          <p:cNvPr id="6" name="Picture 5" descr="Screen Shot 2018-10-30 at 8.03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91106"/>
            <a:ext cx="4733609" cy="306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4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Times New Roman" charset="0"/>
              </a:rPr>
              <a:t>Τεχνική</a:t>
            </a:r>
            <a:r>
              <a:rPr lang="en-US" dirty="0">
                <a:latin typeface="Times New Roman" charset="0"/>
              </a:rPr>
              <a:t> </a:t>
            </a:r>
            <a:r>
              <a:rPr lang="en-GB" dirty="0" err="1">
                <a:latin typeface="Times New Roman" charset="0"/>
              </a:rPr>
              <a:t>McVay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559800" cy="2012243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Βουβωνοκήλες και μηροκήλες</a:t>
            </a:r>
          </a:p>
          <a:p>
            <a:endParaRPr lang="el-GR" dirty="0"/>
          </a:p>
          <a:p>
            <a:pPr algn="just"/>
            <a:r>
              <a:rPr lang="el-GR" sz="2800" dirty="0"/>
              <a:t>Απονεύρωση εγκάρσιου κοιλιακού + εγκαρσία περιτονία		</a:t>
            </a:r>
            <a:r>
              <a:rPr lang="el-GR" sz="2800" dirty="0">
                <a:ea typeface="Wingdings"/>
                <a:cs typeface="Wingdings"/>
                <a:sym typeface="Wingdings"/>
              </a:rPr>
              <a:t> 	σύνδεσμος του </a:t>
            </a:r>
            <a:r>
              <a:rPr lang="en-GB" sz="2800" dirty="0">
                <a:ea typeface="Wingdings"/>
                <a:cs typeface="Wingdings"/>
                <a:sym typeface="Wingdings"/>
              </a:rPr>
              <a:t>Cooper + </a:t>
            </a:r>
            <a:r>
              <a:rPr lang="el-GR" sz="2800" dirty="0">
                <a:ea typeface="Wingdings"/>
                <a:cs typeface="Wingdings"/>
                <a:sym typeface="Wingdings"/>
              </a:rPr>
              <a:t>λαγονοηβική ταινία  με μη απορροφήσιμα ράμματα</a:t>
            </a:r>
            <a:endParaRPr lang="en-US" sz="2800" dirty="0"/>
          </a:p>
          <a:p>
            <a:endParaRPr lang="el-GR" dirty="0"/>
          </a:p>
          <a:p>
            <a:endParaRPr lang="el-GR" dirty="0"/>
          </a:p>
          <a:p>
            <a:endParaRPr lang="en-US" dirty="0"/>
          </a:p>
        </p:txBody>
      </p:sp>
      <p:pic>
        <p:nvPicPr>
          <p:cNvPr id="6" name="Picture 5" descr="Screen Shot 2018-10-30 at 8.09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99" y="3344333"/>
            <a:ext cx="4213900" cy="351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5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Περιγράφηκε από τον </a:t>
            </a:r>
            <a:r>
              <a:rPr lang="en-GB" dirty="0"/>
              <a:t>Lichtenstein to 1989</a:t>
            </a:r>
          </a:p>
          <a:p>
            <a:r>
              <a:rPr lang="el-GR" dirty="0"/>
              <a:t>Κεντρικό στοιχείο είναι η χρήση πλέγματος πολυπροπυλενίου πάνω στο μη αποκαταστημένο έδαφος</a:t>
            </a:r>
          </a:p>
          <a:p>
            <a:r>
              <a:rPr lang="el-GR" dirty="0"/>
              <a:t>Η αποκατάσταση κατά </a:t>
            </a:r>
            <a:r>
              <a:rPr lang="en-GB" dirty="0"/>
              <a:t>Gilbert </a:t>
            </a:r>
            <a:r>
              <a:rPr lang="el-GR" dirty="0"/>
              <a:t>χρησιμοποιεί  κώνο στο έσω στόμιο του πόρου </a:t>
            </a:r>
          </a:p>
          <a:p>
            <a:r>
              <a:rPr lang="el-GR" dirty="0"/>
              <a:t>Σχισμή στο έξω τμήμα του πλέγματος για τον σπερματικό τόνο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latin typeface="Times New Roman" charset="0"/>
              </a:rPr>
              <a:t>Τεχνική</a:t>
            </a:r>
            <a:r>
              <a:rPr lang="en-US" dirty="0">
                <a:latin typeface="Times New Roman" charset="0"/>
              </a:rPr>
              <a:t> </a:t>
            </a:r>
            <a:r>
              <a:rPr lang="en-GB" dirty="0">
                <a:latin typeface="Times New Roman" charset="0"/>
              </a:rPr>
              <a:t>Lichtenstein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92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latin typeface="Times New Roman" charset="0"/>
              </a:rPr>
              <a:t>Τεχνική</a:t>
            </a:r>
            <a:r>
              <a:rPr lang="en-US" dirty="0">
                <a:latin typeface="Times New Roman" charset="0"/>
              </a:rPr>
              <a:t> </a:t>
            </a:r>
            <a:r>
              <a:rPr lang="en-GB" dirty="0">
                <a:latin typeface="Times New Roman" charset="0"/>
              </a:rPr>
              <a:t>Lichtenstein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1520933"/>
          </a:xfrm>
        </p:spPr>
        <p:txBody>
          <a:bodyPr>
            <a:normAutofit fontScale="77500" lnSpcReduction="20000"/>
          </a:bodyPr>
          <a:lstStyle/>
          <a:p>
            <a:r>
              <a:rPr lang="el-GR" dirty="0"/>
              <a:t>Χρήση πλέγματος</a:t>
            </a:r>
          </a:p>
          <a:p>
            <a:r>
              <a:rPr lang="en-US" dirty="0"/>
              <a:t>T</a:t>
            </a:r>
            <a:r>
              <a:rPr lang="en-GB" dirty="0" err="1"/>
              <a:t>ension</a:t>
            </a:r>
            <a:r>
              <a:rPr lang="en-GB" dirty="0"/>
              <a:t>-free </a:t>
            </a:r>
            <a:r>
              <a:rPr lang="el-GR" dirty="0"/>
              <a:t>τεχνική</a:t>
            </a:r>
            <a:endParaRPr lang="en-GB" dirty="0"/>
          </a:p>
          <a:p>
            <a:r>
              <a:rPr lang="el-GR" dirty="0"/>
              <a:t>Υψηλή απολίνωση σάκου +</a:t>
            </a:r>
            <a:r>
              <a:rPr lang="en-GB" dirty="0"/>
              <a:t> </a:t>
            </a:r>
            <a:r>
              <a:rPr lang="el-GR" dirty="0"/>
              <a:t>ενίσχυση ελλείματος με συνθετικό υλικό </a:t>
            </a:r>
            <a:endParaRPr lang="en-US" dirty="0"/>
          </a:p>
        </p:txBody>
      </p:sp>
      <p:pic>
        <p:nvPicPr>
          <p:cNvPr id="5" name="Picture 4" descr="Screen Shot 2018-10-30 at 8.12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4" y="2961918"/>
            <a:ext cx="90551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1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</a:t>
            </a:r>
            <a:r>
              <a:rPr lang="en-GB" dirty="0" err="1"/>
              <a:t>ension</a:t>
            </a:r>
            <a:r>
              <a:rPr lang="en-GB" dirty="0"/>
              <a:t>-free </a:t>
            </a:r>
            <a:r>
              <a:rPr lang="el-GR" dirty="0"/>
              <a:t>τεχνική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sz="2800" dirty="0"/>
              <a:t>Ίδια αρχικά τεχνική όπως η πρόσθια αποκατάσταση</a:t>
            </a:r>
          </a:p>
          <a:p>
            <a:endParaRPr lang="el-GR" sz="2800" dirty="0"/>
          </a:p>
          <a:p>
            <a:r>
              <a:rPr lang="el-GR" sz="2800" dirty="0"/>
              <a:t>Αντί για συρραφή απονευρωτικών πετάλων για σύγκλειση ελλείματος χρησιμοποιείται συνθετικό πλέγμα (</a:t>
            </a:r>
            <a:r>
              <a:rPr lang="en-GB" sz="2800" dirty="0" err="1"/>
              <a:t>onlay</a:t>
            </a:r>
            <a:r>
              <a:rPr lang="el-GR" sz="2800" dirty="0"/>
              <a:t>)</a:t>
            </a:r>
          </a:p>
          <a:p>
            <a:endParaRPr lang="en-GB" sz="2800" dirty="0"/>
          </a:p>
          <a:p>
            <a:r>
              <a:rPr lang="el-GR" sz="2800" dirty="0"/>
              <a:t>Εύκολο να διδαχθεί, εύκολο να γίνει, </a:t>
            </a:r>
            <a:r>
              <a:rPr lang="el-GR" sz="2800" dirty="0">
                <a:solidFill>
                  <a:srgbClr val="000000"/>
                </a:solidFill>
              </a:rPr>
              <a:t>κατάλληλο </a:t>
            </a:r>
            <a:r>
              <a:rPr lang="el-GR" sz="2800" dirty="0"/>
              <a:t>για χρήση υπό τοπική αναισθησία</a:t>
            </a:r>
          </a:p>
          <a:p>
            <a:endParaRPr lang="el-GR" sz="2800" dirty="0"/>
          </a:p>
          <a:p>
            <a:r>
              <a:rPr lang="el-GR" sz="2800" dirty="0"/>
              <a:t>Άριστα αποτελέσματα με υποτροπή κάτω του 1%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108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 καθήλωση του πλέγματος στον βουβωνικό σύνδεσμο δεν είναι ζωτικής σημασίας</a:t>
            </a:r>
          </a:p>
          <a:p>
            <a:endParaRPr lang="el-GR" dirty="0"/>
          </a:p>
          <a:p>
            <a:r>
              <a:rPr lang="el-GR" dirty="0"/>
              <a:t>Ζωτικής σημασίας είναι η καθήλωση του πλέγματος στην θήκη του ορθού κοιλιακού 1-1.5εκ επί τα εντός και άνωθεν του ηβικού φύματος =&gt; σημείο υποτροπών &gt;90%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latin typeface="Times New Roman" charset="0"/>
              </a:rPr>
              <a:t>Τεχνική</a:t>
            </a:r>
            <a:r>
              <a:rPr lang="en-US" dirty="0">
                <a:latin typeface="Times New Roman" charset="0"/>
              </a:rPr>
              <a:t> </a:t>
            </a:r>
            <a:r>
              <a:rPr lang="en-GB" dirty="0">
                <a:latin typeface="Times New Roman" charset="0"/>
              </a:rPr>
              <a:t>Lichtenstein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85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8-10-25 at 9.06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776"/>
            <a:ext cx="5502058" cy="4208791"/>
          </a:xfrm>
          <a:prstGeom prst="rect">
            <a:avLst/>
          </a:prstGeom>
        </p:spPr>
      </p:pic>
      <p:pic>
        <p:nvPicPr>
          <p:cNvPr id="5" name="Picture 3" descr="Screen Shot 2018-10-25 at 9.06.30 PM.png">
            <a:extLst>
              <a:ext uri="{FF2B5EF4-FFF2-40B4-BE49-F238E27FC236}">
                <a16:creationId xmlns:a16="http://schemas.microsoft.com/office/drawing/2014/main" xmlns="" id="{C8C0C29F-F181-4B14-8BB0-1652F47CE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2069">
            <a:off x="4873348" y="3405776"/>
            <a:ext cx="4145649" cy="370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2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531813"/>
            <a:ext cx="7772400" cy="2284413"/>
          </a:xfrm>
        </p:spPr>
        <p:txBody>
          <a:bodyPr/>
          <a:lstStyle/>
          <a:p>
            <a:pPr eaLnBrk="1" hangingPunct="1"/>
            <a:r>
              <a:rPr lang="el-GR" sz="4800" dirty="0">
                <a:latin typeface="Times New Roman" charset="0"/>
              </a:rPr>
              <a:t>Ιδανικό προσθετικό υλικό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57338"/>
            <a:ext cx="7772400" cy="4538662"/>
          </a:xfrm>
        </p:spPr>
        <p:txBody>
          <a:bodyPr/>
          <a:lstStyle/>
          <a:p>
            <a:pPr marL="514350" indent="-514350" eaLnBrk="1" hangingPunct="1">
              <a:buFont typeface="Times New Roman" charset="0"/>
              <a:buAutoNum type="arabicPeriod"/>
            </a:pPr>
            <a:r>
              <a:rPr lang="el-GR" sz="2800" dirty="0">
                <a:latin typeface="Times New Roman" charset="0"/>
              </a:rPr>
              <a:t>Χημικά αδρανές </a:t>
            </a:r>
          </a:p>
          <a:p>
            <a:pPr marL="514350" indent="-514350" eaLnBrk="1" hangingPunct="1">
              <a:buFont typeface="Times New Roman" charset="0"/>
              <a:buAutoNum type="arabicPeriod"/>
            </a:pPr>
            <a:r>
              <a:rPr lang="el-GR" sz="2800" dirty="0">
                <a:latin typeface="Times New Roman" charset="0"/>
              </a:rPr>
              <a:t>Δεν προκαλεί αντίδραση ξένου σώματος</a:t>
            </a:r>
          </a:p>
          <a:p>
            <a:pPr marL="514350" indent="-514350" eaLnBrk="1" hangingPunct="1">
              <a:buFont typeface="Times New Roman" charset="0"/>
              <a:buAutoNum type="arabicPeriod"/>
            </a:pPr>
            <a:r>
              <a:rPr lang="el-GR" sz="2800" dirty="0">
                <a:latin typeface="Times New Roman" charset="0"/>
              </a:rPr>
              <a:t>Δε διαβιβρώσκεται από τα υγρά των ιστών</a:t>
            </a:r>
          </a:p>
          <a:p>
            <a:pPr marL="514350" indent="-514350" eaLnBrk="1" hangingPunct="1">
              <a:buFont typeface="Times New Roman" charset="0"/>
              <a:buAutoNum type="arabicPeriod"/>
            </a:pPr>
            <a:r>
              <a:rPr lang="el-GR" sz="2800" dirty="0">
                <a:latin typeface="Times New Roman" charset="0"/>
              </a:rPr>
              <a:t>Μη καρκινογόνο</a:t>
            </a:r>
          </a:p>
          <a:p>
            <a:pPr marL="514350" indent="-514350" eaLnBrk="1" hangingPunct="1">
              <a:buFont typeface="Times New Roman" charset="0"/>
              <a:buAutoNum type="arabicPeriod"/>
            </a:pPr>
            <a:r>
              <a:rPr lang="el-GR" sz="2800" dirty="0">
                <a:latin typeface="Times New Roman" charset="0"/>
              </a:rPr>
              <a:t>Δεν προκαλεί αντίδραση υπερευαισθησίας</a:t>
            </a:r>
          </a:p>
          <a:p>
            <a:pPr marL="514350" indent="-514350" eaLnBrk="1" hangingPunct="1">
              <a:buFont typeface="Times New Roman" charset="0"/>
              <a:buAutoNum type="arabicPeriod"/>
            </a:pPr>
            <a:r>
              <a:rPr lang="el-GR" sz="2800" dirty="0">
                <a:latin typeface="Times New Roman" charset="0"/>
              </a:rPr>
              <a:t>Ανθεκτικό σε μηχανικές πιέσεις</a:t>
            </a:r>
          </a:p>
          <a:p>
            <a:pPr marL="514350" indent="-514350" eaLnBrk="1" hangingPunct="1">
              <a:buFont typeface="Times New Roman" charset="0"/>
              <a:buAutoNum type="arabicPeriod"/>
            </a:pPr>
            <a:r>
              <a:rPr lang="el-GR" sz="2800" dirty="0">
                <a:latin typeface="Times New Roman" charset="0"/>
              </a:rPr>
              <a:t>Εύκαμπτο</a:t>
            </a:r>
          </a:p>
          <a:p>
            <a:pPr marL="514350" indent="-514350" eaLnBrk="1" hangingPunct="1">
              <a:buFont typeface="Times New Roman" charset="0"/>
              <a:buAutoNum type="arabicPeriod"/>
            </a:pPr>
            <a:r>
              <a:rPr lang="el-GR" sz="2800" dirty="0">
                <a:latin typeface="Times New Roman" charset="0"/>
              </a:rPr>
              <a:t>Αποστειρώνεται ευχερώς </a:t>
            </a:r>
          </a:p>
          <a:p>
            <a:pPr marL="514350" indent="-514350" eaLnBrk="1" hangingPunct="1">
              <a:buFontTx/>
              <a:buNone/>
            </a:pPr>
            <a:endParaRPr lang="el-GR" sz="2800" dirty="0">
              <a:latin typeface="Times New Roman" charset="0"/>
            </a:endParaRPr>
          </a:p>
          <a:p>
            <a:pPr marL="514350" indent="-514350" eaLnBrk="1" hangingPunct="1">
              <a:buFont typeface="Times New Roman" charset="0"/>
              <a:buAutoNum type="arabicPeriod"/>
            </a:pPr>
            <a:endParaRPr lang="el-GR" sz="2800" dirty="0">
              <a:latin typeface="Times New Roman" charset="0"/>
            </a:endParaRPr>
          </a:p>
          <a:p>
            <a:pPr marL="514350" indent="-514350" eaLnBrk="1" hangingPunct="1">
              <a:buFontTx/>
              <a:buNone/>
            </a:pPr>
            <a:endParaRPr lang="el-GR" sz="2800" dirty="0">
              <a:latin typeface="Times New Roman" charset="0"/>
            </a:endParaRPr>
          </a:p>
          <a:p>
            <a:pPr marL="514350" indent="-514350" eaLnBrk="1" hangingPunct="1">
              <a:buFontTx/>
              <a:buNone/>
            </a:pPr>
            <a:endParaRPr lang="el-GR" sz="2800" dirty="0">
              <a:latin typeface="Times New Roman" charset="0"/>
            </a:endParaRPr>
          </a:p>
          <a:p>
            <a:pPr marL="514350" indent="-514350" eaLnBrk="1" hangingPunct="1">
              <a:buFont typeface="Times New Roman" charset="0"/>
              <a:buAutoNum type="arabicPeriod"/>
            </a:pPr>
            <a:endParaRPr lang="el-GR" sz="2800" dirty="0">
              <a:latin typeface="Times New Roman" charset="0"/>
            </a:endParaRPr>
          </a:p>
          <a:p>
            <a:pPr marL="514350" indent="-514350" eaLnBrk="1" hangingPunct="1">
              <a:buFont typeface="Times New Roman" charset="0"/>
              <a:buAutoNum type="arabicPeriod"/>
            </a:pPr>
            <a:endParaRPr lang="el-GR" sz="28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58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752600"/>
          </a:xfrm>
        </p:spPr>
        <p:txBody>
          <a:bodyPr/>
          <a:lstStyle/>
          <a:p>
            <a:pPr eaLnBrk="1" hangingPunct="1"/>
            <a:r>
              <a:rPr lang="el-GR" sz="4800" dirty="0">
                <a:solidFill>
                  <a:srgbClr val="000000"/>
                </a:solidFill>
                <a:latin typeface="Times New Roman" charset="0"/>
              </a:rPr>
              <a:t>Χειρουργικές επιπλοκές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84313"/>
            <a:ext cx="7772400" cy="4611687"/>
          </a:xfrm>
        </p:spPr>
        <p:txBody>
          <a:bodyPr>
            <a:normAutofit/>
          </a:bodyPr>
          <a:lstStyle/>
          <a:p>
            <a:pPr marL="0" indent="0" eaLnBrk="1" hangingPunct="1">
              <a:buFontTx/>
              <a:buNone/>
            </a:pPr>
            <a:endParaRPr lang="el-GR" dirty="0">
              <a:latin typeface="Times New Roman" charset="0"/>
            </a:endParaRPr>
          </a:p>
          <a:p>
            <a:pPr marL="0" indent="0" eaLnBrk="1" hangingPunct="1"/>
            <a:r>
              <a:rPr lang="el-GR" sz="2800" dirty="0">
                <a:latin typeface="Times New Roman" charset="0"/>
              </a:rPr>
              <a:t>Υπότροπη</a:t>
            </a:r>
          </a:p>
          <a:p>
            <a:pPr marL="0" indent="0" eaLnBrk="1" hangingPunct="1"/>
            <a:r>
              <a:rPr lang="el-GR" sz="2800" dirty="0">
                <a:latin typeface="Times New Roman" charset="0"/>
              </a:rPr>
              <a:t>Χρόνιο άλγος</a:t>
            </a:r>
            <a:r>
              <a:rPr lang="en-US" sz="2800" dirty="0">
                <a:latin typeface="Times New Roman" charset="0"/>
              </a:rPr>
              <a:t> - </a:t>
            </a:r>
            <a:r>
              <a:rPr lang="el-GR" sz="2800" dirty="0">
                <a:latin typeface="Times New Roman" charset="0"/>
              </a:rPr>
              <a:t>Νευροπαθητικός πόνος</a:t>
            </a:r>
          </a:p>
          <a:p>
            <a:pPr marL="0" indent="0" eaLnBrk="1" hangingPunct="1"/>
            <a:r>
              <a:rPr lang="el-GR" sz="2800" dirty="0">
                <a:latin typeface="Times New Roman" charset="0"/>
              </a:rPr>
              <a:t>Ισχαιμική ορχίτιδα – αιμάτωμα – υδροκήλη</a:t>
            </a:r>
          </a:p>
          <a:p>
            <a:pPr marL="0" indent="0" eaLnBrk="1" hangingPunct="1"/>
            <a:r>
              <a:rPr lang="el-GR" sz="2800" dirty="0">
                <a:latin typeface="Times New Roman" charset="0"/>
              </a:rPr>
              <a:t>Τρώση ουροδόχου κύστης</a:t>
            </a:r>
          </a:p>
          <a:p>
            <a:pPr marL="0" indent="0" eaLnBrk="1" hangingPunct="1"/>
            <a:r>
              <a:rPr lang="el-GR" sz="2800" dirty="0">
                <a:latin typeface="Times New Roman" charset="0"/>
              </a:rPr>
              <a:t>Διαπύηση τραύματος – ΜΤΧ συλλογή (αιμάτωμα, </a:t>
            </a:r>
            <a:r>
              <a:rPr lang="el-GR" sz="2800" dirty="0">
                <a:solidFill>
                  <a:srgbClr val="000000"/>
                </a:solidFill>
                <a:latin typeface="Times New Roman" charset="0"/>
              </a:rPr>
              <a:t>ύγρωμα</a:t>
            </a:r>
            <a:r>
              <a:rPr lang="el-GR" sz="2800" dirty="0">
                <a:latin typeface="Times New Roman" charset="0"/>
              </a:rPr>
              <a:t>)</a:t>
            </a:r>
          </a:p>
          <a:p>
            <a:pPr marL="0" indent="0" eaLnBrk="1" hangingPunct="1"/>
            <a:r>
              <a:rPr lang="el-GR" sz="2800" dirty="0">
                <a:latin typeface="Times New Roman" charset="0"/>
              </a:rPr>
              <a:t>Λοίμωξη προσθετικού υλικού </a:t>
            </a:r>
          </a:p>
          <a:p>
            <a:pPr marL="0" indent="0" eaLnBrk="1" hangingPunct="1"/>
            <a:r>
              <a:rPr lang="el-GR" sz="2800" dirty="0">
                <a:latin typeface="Times New Roman" charset="0"/>
              </a:rPr>
              <a:t>Συστηματικές επιπλοκές</a:t>
            </a:r>
          </a:p>
        </p:txBody>
      </p:sp>
    </p:spTree>
    <p:extLst>
      <p:ext uri="{BB962C8B-B14F-4D97-AF65-F5344CB8AC3E}">
        <p14:creationId xmlns:p14="http://schemas.microsoft.com/office/powerpoint/2010/main" val="30494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Λαπαροσκοπικές Επεμβάσεις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Αρχικά</a:t>
            </a:r>
            <a:r>
              <a:rPr lang="en-GB" dirty="0"/>
              <a:t>,</a:t>
            </a:r>
            <a:r>
              <a:rPr lang="el-GR" dirty="0"/>
              <a:t> αποκατάσταση με ενδοκοιλιακό πλέγμα όπισθεν του περιτοναίου που κάλυπτε ολόκληρη την βουβωνική περιοχή.  </a:t>
            </a:r>
            <a:r>
              <a:rPr lang="el-GR" dirty="0">
                <a:solidFill>
                  <a:srgbClr val="000000"/>
                </a:solidFill>
              </a:rPr>
              <a:t>Εγκαταλείφθηκε </a:t>
            </a:r>
            <a:r>
              <a:rPr lang="el-GR" dirty="0"/>
              <a:t>λόγω της επαφής με το έντερο</a:t>
            </a:r>
            <a:endParaRPr lang="en-GB" dirty="0"/>
          </a:p>
          <a:p>
            <a:endParaRPr lang="el-GR" dirty="0"/>
          </a:p>
          <a:p>
            <a:r>
              <a:rPr lang="el-GR" dirty="0"/>
              <a:t>Ταχέως διαδεδομένες</a:t>
            </a:r>
            <a:endParaRPr lang="en-GB" dirty="0"/>
          </a:p>
          <a:p>
            <a:endParaRPr lang="el-GR" dirty="0"/>
          </a:p>
          <a:p>
            <a:r>
              <a:rPr lang="el-GR" dirty="0"/>
              <a:t>Σήμερα χρησιμοποιούνται 2 τεχνικές</a:t>
            </a:r>
            <a:r>
              <a:rPr lang="en-GB" dirty="0"/>
              <a:t>:</a:t>
            </a:r>
            <a:endParaRPr lang="el-GR" dirty="0"/>
          </a:p>
          <a:p>
            <a:pPr lvl="1"/>
            <a:r>
              <a:rPr lang="en-GB" b="1" i="1" dirty="0"/>
              <a:t>TAPP </a:t>
            </a:r>
            <a:r>
              <a:rPr lang="en-GB" dirty="0"/>
              <a:t>(Trans Abdominal Pre-Peritoneal)</a:t>
            </a:r>
          </a:p>
          <a:p>
            <a:pPr lvl="1"/>
            <a:r>
              <a:rPr lang="en-GB" b="1" i="1" dirty="0"/>
              <a:t>TEP</a:t>
            </a:r>
            <a:r>
              <a:rPr lang="en-GB" dirty="0"/>
              <a:t> (Totally Extra-Peritoneal)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89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Ανατομικά Στοιχεία Κήλης</a:t>
            </a:r>
            <a:endParaRPr lang="en-US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344310" y="1435452"/>
            <a:ext cx="8799689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dirty="0"/>
              <a:t>2. Περιβλήματα</a:t>
            </a:r>
            <a:r>
              <a:rPr lang="en-GB" dirty="0"/>
              <a:t>: </a:t>
            </a:r>
          </a:p>
          <a:p>
            <a:pPr lvl="1"/>
            <a:r>
              <a:rPr lang="el-GR" dirty="0"/>
              <a:t>Προέρχονται από στρώματα του κοιλιακού τοιχώματος διαμέσω των οποίων περνά η κήλη</a:t>
            </a:r>
          </a:p>
          <a:p>
            <a:pPr marL="514350" indent="-514350">
              <a:buFont typeface="+mj-lt"/>
              <a:buAutoNum type="arabicPeriod"/>
            </a:pPr>
            <a:endParaRPr lang="el-GR" dirty="0"/>
          </a:p>
          <a:p>
            <a:pPr marL="0" indent="0">
              <a:buNone/>
            </a:pPr>
            <a:r>
              <a:rPr lang="el-GR" dirty="0"/>
              <a:t>3. Περιεχόμενο</a:t>
            </a:r>
            <a:r>
              <a:rPr lang="en-GB" dirty="0"/>
              <a:t>:</a:t>
            </a:r>
          </a:p>
          <a:p>
            <a:pPr marL="0" indent="0">
              <a:buNone/>
            </a:pPr>
            <a:r>
              <a:rPr lang="el-GR" dirty="0"/>
              <a:t>	Μπορεί να είναι</a:t>
            </a:r>
            <a:r>
              <a:rPr lang="en-GB" dirty="0"/>
              <a:t>:</a:t>
            </a:r>
            <a:endParaRPr lang="el-GR" dirty="0"/>
          </a:p>
          <a:p>
            <a:pPr lvl="1"/>
            <a:r>
              <a:rPr lang="el-GR" dirty="0"/>
              <a:t>Επίπλουν</a:t>
            </a:r>
          </a:p>
          <a:p>
            <a:pPr lvl="1"/>
            <a:r>
              <a:rPr lang="el-GR" dirty="0"/>
              <a:t>Έντερο (μονή ή παρακείμενες έλικες-</a:t>
            </a:r>
            <a:r>
              <a:rPr lang="en-GB" dirty="0" err="1"/>
              <a:t>Maydl</a:t>
            </a:r>
            <a:r>
              <a:rPr lang="el-GR" dirty="0"/>
              <a:t>)</a:t>
            </a:r>
          </a:p>
          <a:p>
            <a:pPr lvl="1"/>
            <a:r>
              <a:rPr lang="el-GR" dirty="0"/>
              <a:t>Μέρος του τοιχώματος του εντέρου = κήλη </a:t>
            </a:r>
            <a:r>
              <a:rPr lang="en-GB" dirty="0"/>
              <a:t>Richter</a:t>
            </a:r>
            <a:endParaRPr lang="el-GR" dirty="0"/>
          </a:p>
          <a:p>
            <a:pPr lvl="1"/>
            <a:r>
              <a:rPr lang="el-GR" dirty="0"/>
              <a:t>Τμήμα της ουροδόχου </a:t>
            </a:r>
            <a:r>
              <a:rPr lang="el-GR" dirty="0" smtClean="0"/>
              <a:t>κύστης</a:t>
            </a:r>
            <a:endParaRPr lang="el-GR" dirty="0"/>
          </a:p>
          <a:p>
            <a:pPr lvl="1"/>
            <a:r>
              <a:rPr lang="el-GR" dirty="0"/>
              <a:t>Ωοθήκη (με ή χωρίς σάλπιγγα)</a:t>
            </a:r>
          </a:p>
          <a:p>
            <a:pPr lvl="1"/>
            <a:r>
              <a:rPr lang="el-GR" dirty="0"/>
              <a:t>Εκκόλπωμα </a:t>
            </a:r>
            <a:r>
              <a:rPr lang="en-GB" dirty="0" err="1"/>
              <a:t>Meckel</a:t>
            </a:r>
            <a:r>
              <a:rPr lang="en-GB" dirty="0"/>
              <a:t> = </a:t>
            </a:r>
            <a:r>
              <a:rPr lang="el-GR" dirty="0"/>
              <a:t>κήλη </a:t>
            </a:r>
            <a:r>
              <a:rPr lang="en-GB" dirty="0"/>
              <a:t>Littre</a:t>
            </a:r>
            <a:endParaRPr lang="el-GR" dirty="0"/>
          </a:p>
          <a:p>
            <a:endParaRPr lang="el-G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07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8-10-25 at 9.07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" y="274638"/>
            <a:ext cx="9130536" cy="630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4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Λαπαροσκοπική αποκατάσταση με πλέγμα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534" y="1981200"/>
            <a:ext cx="4312356" cy="4525963"/>
          </a:xfrm>
        </p:spPr>
        <p:txBody>
          <a:bodyPr/>
          <a:lstStyle/>
          <a:p>
            <a:r>
              <a:rPr lang="el-GR" dirty="0"/>
              <a:t>Ευμέγεθες πλέγμα για κάλυψη </a:t>
            </a:r>
            <a:r>
              <a:rPr lang="el-GR" u="sng" dirty="0"/>
              <a:t>έσω </a:t>
            </a:r>
            <a:r>
              <a:rPr lang="el-GR" b="1" i="1" u="sng" dirty="0"/>
              <a:t>ΚΑΙ</a:t>
            </a:r>
            <a:r>
              <a:rPr lang="el-GR" u="sng" dirty="0"/>
              <a:t> έξω </a:t>
            </a:r>
            <a:r>
              <a:rPr lang="el-GR" dirty="0"/>
              <a:t>στομίου</a:t>
            </a:r>
          </a:p>
          <a:p>
            <a:endParaRPr lang="el-GR" dirty="0"/>
          </a:p>
          <a:p>
            <a:r>
              <a:rPr lang="el-GR" dirty="0"/>
              <a:t>Καθηλωτικά δεν χρησιμοποιούνται κοντά σε νευροαγγειακές δομές</a:t>
            </a:r>
            <a:endParaRPr lang="en-US" dirty="0"/>
          </a:p>
        </p:txBody>
      </p:sp>
      <p:pic>
        <p:nvPicPr>
          <p:cNvPr id="5" name="Picture 4" descr="Screen Shot 2018-10-30 at 8.57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474" y="2836332"/>
            <a:ext cx="4545526" cy="355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8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Καθήλωση πλέγματος – Απαγορευμένες ζώνες</a:t>
            </a:r>
            <a:endParaRPr lang="en-US" dirty="0"/>
          </a:p>
        </p:txBody>
      </p:sp>
      <p:pic>
        <p:nvPicPr>
          <p:cNvPr id="7" name="Picture 6" descr="Screen Shot 2018-10-31 at 8.49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70" y="1414014"/>
            <a:ext cx="6741397" cy="544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Τρίγωνο του θανάτου (</a:t>
            </a:r>
            <a:r>
              <a:rPr lang="en-US" dirty="0"/>
              <a:t>doom</a:t>
            </a:r>
            <a:r>
              <a:rPr lang="el-GR" dirty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 </a:t>
            </a:r>
            <a:endParaRPr lang="en-US" dirty="0"/>
          </a:p>
        </p:txBody>
      </p:sp>
      <p:pic>
        <p:nvPicPr>
          <p:cNvPr id="5" name="Picture 4" descr="Screen Shot 2018-10-31 at 8.50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3" y="1600200"/>
            <a:ext cx="9003645" cy="485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Τρίγωνο του πόνου (</a:t>
            </a:r>
            <a:r>
              <a:rPr lang="en-US" dirty="0"/>
              <a:t>pain</a:t>
            </a:r>
            <a:r>
              <a:rPr lang="el-GR" dirty="0"/>
              <a:t>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 </a:t>
            </a:r>
            <a:endParaRPr lang="en-US" dirty="0"/>
          </a:p>
        </p:txBody>
      </p:sp>
      <p:pic>
        <p:nvPicPr>
          <p:cNvPr id="6" name="Picture 5" descr="Screen Shot 2018-10-31 at 8.50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18" y="1558758"/>
            <a:ext cx="9445092" cy="497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9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Λαπαροσκοπικές Επεμβάσεις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marL="0" indent="0">
              <a:buNone/>
            </a:pPr>
            <a:r>
              <a:rPr lang="el-GR" b="1" dirty="0"/>
              <a:t>Πλεονεκτήματα</a:t>
            </a:r>
            <a:r>
              <a:rPr lang="en-GB" dirty="0"/>
              <a:t>:</a:t>
            </a:r>
          </a:p>
          <a:p>
            <a:r>
              <a:rPr lang="el-GR" dirty="0"/>
              <a:t>Λιγότερο μετεγχειρητικό άλγος</a:t>
            </a:r>
          </a:p>
          <a:p>
            <a:r>
              <a:rPr lang="el-GR" dirty="0"/>
              <a:t>Γρηγορότερη επιστροφή στην καθημερινότητα </a:t>
            </a:r>
          </a:p>
          <a:p>
            <a:r>
              <a:rPr lang="el-GR" i="1" u="sng" dirty="0"/>
              <a:t>Άμφω βουβωνοκήλες</a:t>
            </a:r>
            <a:r>
              <a:rPr lang="el-GR" dirty="0"/>
              <a:t>, χωρίς αύξηση νοσηρότητας</a:t>
            </a:r>
          </a:p>
          <a:p>
            <a:r>
              <a:rPr lang="el-GR" i="1" u="sng" dirty="0"/>
              <a:t>Υποτροπή</a:t>
            </a:r>
            <a:r>
              <a:rPr lang="el-GR" dirty="0"/>
              <a:t> βουβωνοκήλης</a:t>
            </a:r>
          </a:p>
          <a:p>
            <a:endParaRPr lang="el-G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1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Λαπαροσκοπικές Επεμβάσεις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dirty="0"/>
              <a:t>Μειονεκτήματα</a:t>
            </a:r>
            <a:r>
              <a:rPr lang="en-GB" dirty="0"/>
              <a:t>:</a:t>
            </a:r>
          </a:p>
          <a:p>
            <a:r>
              <a:rPr lang="el-GR" dirty="0"/>
              <a:t>Κόστος</a:t>
            </a:r>
          </a:p>
          <a:p>
            <a:r>
              <a:rPr lang="el-GR" dirty="0"/>
              <a:t>Καμπύλη εκμάθησης / χρόνος</a:t>
            </a:r>
          </a:p>
          <a:p>
            <a:endParaRPr lang="el-G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40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TEP </a:t>
            </a:r>
            <a:r>
              <a:rPr lang="en-GB" dirty="0" err="1"/>
              <a:t>vs</a:t>
            </a:r>
            <a:r>
              <a:rPr lang="en-GB" dirty="0"/>
              <a:t> TAPP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/>
              <a:t>TEP</a:t>
            </a:r>
            <a:r>
              <a:rPr lang="en-GB" b="1" i="1" dirty="0"/>
              <a:t>:</a:t>
            </a:r>
            <a:endParaRPr lang="en-US" b="1" i="1" dirty="0"/>
          </a:p>
          <a:p>
            <a:r>
              <a:rPr lang="el-GR" dirty="0"/>
              <a:t>Πιο σωστή ανατομικά (εξωπεριτοναϊκή πάθηση)</a:t>
            </a:r>
          </a:p>
          <a:p>
            <a:r>
              <a:rPr lang="el-GR" dirty="0"/>
              <a:t>Τεχνικά δυσκολότερη </a:t>
            </a:r>
            <a:r>
              <a:rPr lang="en-GB" dirty="0"/>
              <a:t>=&gt; </a:t>
            </a:r>
            <a:r>
              <a:rPr lang="el-GR" dirty="0"/>
              <a:t>λιγότερο συχνά χρησιμοποιούμενη</a:t>
            </a:r>
          </a:p>
          <a:p>
            <a:r>
              <a:rPr lang="el-GR" dirty="0"/>
              <a:t>Λιγότερες επιπλοκές σε έμπειρα χέρια </a:t>
            </a:r>
          </a:p>
          <a:p>
            <a:r>
              <a:rPr lang="el-GR" dirty="0"/>
              <a:t>Αποφυγή συμφύσεων</a:t>
            </a:r>
          </a:p>
          <a:p>
            <a:r>
              <a:rPr lang="el-GR" dirty="0"/>
              <a:t>Διαρκεί λιγότερο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16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Υποτροπές βουβωνοκήλης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Ποικίλει ανάλογα με την επέμβαση και τη διάρκεια του </a:t>
            </a:r>
            <a:r>
              <a:rPr lang="en-GB" dirty="0"/>
              <a:t>follow up</a:t>
            </a:r>
            <a:endParaRPr lang="el-GR" dirty="0"/>
          </a:p>
          <a:p>
            <a:endParaRPr lang="en-GB" dirty="0"/>
          </a:p>
          <a:p>
            <a:r>
              <a:rPr lang="el-GR" dirty="0"/>
              <a:t>Με </a:t>
            </a:r>
            <a:r>
              <a:rPr lang="en-GB" dirty="0" err="1"/>
              <a:t>Bassini</a:t>
            </a:r>
            <a:r>
              <a:rPr lang="en-GB" dirty="0"/>
              <a:t> </a:t>
            </a:r>
            <a:r>
              <a:rPr lang="el-GR" dirty="0"/>
              <a:t>και </a:t>
            </a:r>
            <a:r>
              <a:rPr lang="en-GB" dirty="0"/>
              <a:t>Darn</a:t>
            </a:r>
            <a:r>
              <a:rPr lang="el-GR" dirty="0"/>
              <a:t> μπορεί να φτάσει το 20%</a:t>
            </a:r>
          </a:p>
          <a:p>
            <a:endParaRPr lang="el-GR" dirty="0"/>
          </a:p>
          <a:p>
            <a:r>
              <a:rPr lang="el-GR" dirty="0"/>
              <a:t>Με </a:t>
            </a:r>
            <a:r>
              <a:rPr lang="en-GB" dirty="0" err="1"/>
              <a:t>Shouldice</a:t>
            </a:r>
            <a:r>
              <a:rPr lang="en-GB" dirty="0"/>
              <a:t> </a:t>
            </a:r>
            <a:r>
              <a:rPr lang="el-GR" dirty="0"/>
              <a:t>και </a:t>
            </a:r>
            <a:r>
              <a:rPr lang="en-GB" dirty="0"/>
              <a:t>Lichtenstein</a:t>
            </a:r>
            <a:r>
              <a:rPr lang="el-GR" dirty="0"/>
              <a:t> έχουν αναφερθεί ποσοστά υποτροπής &lt;1% </a:t>
            </a:r>
            <a:endParaRPr lang="en-GB" dirty="0"/>
          </a:p>
          <a:p>
            <a:endParaRPr lang="el-GR" dirty="0"/>
          </a:p>
          <a:p>
            <a:r>
              <a:rPr lang="el-GR" dirty="0"/>
              <a:t>Με λάπαροσκοπική προσπέλαση έχουν αναφερθεί ποσοστά &lt;1% (</a:t>
            </a:r>
            <a:r>
              <a:rPr lang="en-GB" dirty="0"/>
              <a:t>TEP&lt;TAPP</a:t>
            </a:r>
            <a:r>
              <a:rPr lang="el-GR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55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8-10-31 at 9.07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42" y="1614042"/>
            <a:ext cx="8686800" cy="524395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Υποτροπές βουβωνοκήλης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82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Αιτιολογία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Κήλες δημιουργούνται σε </a:t>
            </a:r>
            <a:r>
              <a:rPr lang="en-GB" dirty="0"/>
              <a:t>“</a:t>
            </a:r>
            <a:r>
              <a:rPr lang="el-GR" dirty="0"/>
              <a:t>αδύναμες</a:t>
            </a:r>
            <a:r>
              <a:rPr lang="en-GB" dirty="0"/>
              <a:t>” </a:t>
            </a:r>
            <a:r>
              <a:rPr lang="el-GR" dirty="0"/>
              <a:t>περιοχές </a:t>
            </a:r>
            <a:r>
              <a:rPr lang="el-GR"/>
              <a:t>του κοιλιακού </a:t>
            </a:r>
            <a:r>
              <a:rPr lang="el-GR" dirty="0"/>
              <a:t>τοιχώματος</a:t>
            </a:r>
          </a:p>
          <a:p>
            <a:r>
              <a:rPr lang="el-GR" dirty="0"/>
              <a:t> </a:t>
            </a:r>
            <a:r>
              <a:rPr lang="en-GB" dirty="0"/>
              <a:t>H</a:t>
            </a:r>
            <a:r>
              <a:rPr lang="el-GR" dirty="0"/>
              <a:t>  </a:t>
            </a:r>
            <a:r>
              <a:rPr lang="en-GB" dirty="0"/>
              <a:t>“</a:t>
            </a:r>
            <a:r>
              <a:rPr lang="el-GR" dirty="0"/>
              <a:t>αδυναμία</a:t>
            </a:r>
            <a:r>
              <a:rPr lang="en-GB" dirty="0"/>
              <a:t>” </a:t>
            </a:r>
            <a:r>
              <a:rPr lang="el-GR" dirty="0"/>
              <a:t>μπορεί να</a:t>
            </a:r>
            <a:r>
              <a:rPr lang="en-GB" dirty="0"/>
              <a:t> </a:t>
            </a:r>
            <a:r>
              <a:rPr lang="el-GR" dirty="0"/>
              <a:t>είναι</a:t>
            </a:r>
            <a:r>
              <a:rPr lang="en-GB" dirty="0"/>
              <a:t>:</a:t>
            </a:r>
            <a:endParaRPr lang="el-GR" dirty="0"/>
          </a:p>
          <a:p>
            <a:pPr lvl="1"/>
            <a:r>
              <a:rPr lang="el-GR" dirty="0"/>
              <a:t>Φυσιολογική, σχετιζόμενη με ανατομικά αίτια</a:t>
            </a:r>
          </a:p>
          <a:p>
            <a:pPr lvl="1"/>
            <a:r>
              <a:rPr lang="el-GR" dirty="0"/>
              <a:t>Συγγενής (π.χ. ανοικτή ελυτροειδής απόφυση)</a:t>
            </a:r>
          </a:p>
          <a:p>
            <a:pPr lvl="1"/>
            <a:r>
              <a:rPr lang="el-GR" dirty="0"/>
              <a:t>Επίκτητη</a:t>
            </a:r>
            <a:r>
              <a:rPr lang="en-GB" dirty="0"/>
              <a:t>:</a:t>
            </a:r>
          </a:p>
          <a:p>
            <a:pPr lvl="2"/>
            <a:r>
              <a:rPr lang="el-GR" dirty="0"/>
              <a:t>Τραυματική</a:t>
            </a:r>
          </a:p>
          <a:p>
            <a:pPr lvl="2"/>
            <a:r>
              <a:rPr lang="el-GR" dirty="0"/>
              <a:t>Άλλα νοσήματα (π.χ. κολλαγονικά)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30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l-GR" dirty="0">
                <a:solidFill>
                  <a:srgbClr val="000000"/>
                </a:solidFill>
                <a:latin typeface="Times New Roman" charset="0"/>
              </a:rPr>
              <a:t>Μηροκήλη</a:t>
            </a:r>
          </a:p>
        </p:txBody>
      </p:sp>
      <p:pic>
        <p:nvPicPr>
          <p:cNvPr id="66563" name="Picture 3" descr="C:\Documents and Settings\user\Επιφάνεια εργασίας\hernia\Untitled-Scanned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067" y="2187222"/>
            <a:ext cx="4925933" cy="358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32644" y="1600200"/>
            <a:ext cx="4085423" cy="490502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l-GR" sz="2800" b="1" dirty="0"/>
              <a:t>Όρια μηριαίου δακτυλίου</a:t>
            </a:r>
          </a:p>
          <a:p>
            <a:r>
              <a:rPr lang="el-GR" sz="2800" i="1" dirty="0"/>
              <a:t>Πρόσω</a:t>
            </a:r>
            <a:r>
              <a:rPr lang="en-GB" sz="2800" dirty="0"/>
              <a:t>:</a:t>
            </a:r>
            <a:r>
              <a:rPr lang="el-GR" sz="2800" dirty="0"/>
              <a:t> βουβωνικός σύνδεσμος</a:t>
            </a:r>
          </a:p>
          <a:p>
            <a:r>
              <a:rPr lang="el-GR" sz="2800" i="1" dirty="0"/>
              <a:t>Πίσω</a:t>
            </a:r>
            <a:r>
              <a:rPr lang="en-GB" sz="2800" dirty="0"/>
              <a:t>:</a:t>
            </a:r>
            <a:r>
              <a:rPr lang="el-GR" sz="2800" dirty="0"/>
              <a:t> κτενιαία περιτονία και κτενιαίος σύνδεσμος του </a:t>
            </a:r>
            <a:r>
              <a:rPr lang="en-GB" sz="2800" dirty="0"/>
              <a:t>Cooper</a:t>
            </a:r>
          </a:p>
          <a:p>
            <a:r>
              <a:rPr lang="el-GR" sz="2800" i="1" dirty="0"/>
              <a:t>Έσω</a:t>
            </a:r>
            <a:r>
              <a:rPr lang="en-GB" sz="2800" dirty="0"/>
              <a:t>:</a:t>
            </a:r>
            <a:r>
              <a:rPr lang="el-GR" sz="2800" dirty="0"/>
              <a:t> βοθριαίος σύνδεσμος </a:t>
            </a:r>
            <a:r>
              <a:rPr lang="en-GB" sz="2800" dirty="0" err="1"/>
              <a:t>Gimbernati</a:t>
            </a:r>
            <a:endParaRPr lang="en-GB" sz="2800" dirty="0"/>
          </a:p>
          <a:p>
            <a:r>
              <a:rPr lang="el-GR" sz="2800" i="1" dirty="0"/>
              <a:t>Έξω</a:t>
            </a:r>
            <a:r>
              <a:rPr lang="en-GB" sz="2800" dirty="0"/>
              <a:t>:</a:t>
            </a:r>
            <a:r>
              <a:rPr lang="el-GR" sz="2800" dirty="0"/>
              <a:t> έλυτρο μηριαίας φλέβας</a:t>
            </a:r>
          </a:p>
        </p:txBody>
      </p:sp>
    </p:spTree>
    <p:extLst>
      <p:ext uri="{BB962C8B-B14F-4D97-AF65-F5344CB8AC3E}">
        <p14:creationId xmlns:p14="http://schemas.microsoft.com/office/powerpoint/2010/main" val="110535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Ανατομία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8-10-31 at 9.19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583" y="1600200"/>
            <a:ext cx="4675865" cy="49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00000"/>
                </a:solidFill>
                <a:latin typeface="Times New Roman" charset="0"/>
              </a:rPr>
              <a:t>Μηροκήλη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4592979" cy="4525963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F:M = 4:1</a:t>
            </a:r>
            <a:endParaRPr lang="el-GR" dirty="0"/>
          </a:p>
          <a:p>
            <a:r>
              <a:rPr lang="el-GR" dirty="0"/>
              <a:t>Δεξ &gt; Αρ</a:t>
            </a:r>
          </a:p>
          <a:p>
            <a:r>
              <a:rPr lang="el-GR" dirty="0"/>
              <a:t>Συχνότερη μετά τη μέση ηλικία</a:t>
            </a:r>
          </a:p>
          <a:p>
            <a:r>
              <a:rPr lang="el-GR" dirty="0"/>
              <a:t>Υψηλό ρίσκο περίσφιξης</a:t>
            </a:r>
            <a:endParaRPr lang="en-GB" dirty="0"/>
          </a:p>
          <a:p>
            <a:r>
              <a:rPr lang="el-GR" dirty="0"/>
              <a:t>Το έλλειμα είναι στην εγκαρσία περιτονία στο ύψος του μηριαίου δακτυλίου</a:t>
            </a:r>
            <a:endParaRPr lang="en-GB" dirty="0"/>
          </a:p>
          <a:p>
            <a:r>
              <a:rPr lang="el-GR" dirty="0"/>
              <a:t>Η κήλη περνά στον μηριαίο πόρο και παρουσιάζεται </a:t>
            </a:r>
            <a:r>
              <a:rPr lang="el-GR" b="1" i="1" dirty="0"/>
              <a:t>κάτω</a:t>
            </a:r>
            <a:r>
              <a:rPr lang="el-GR" dirty="0"/>
              <a:t> και </a:t>
            </a:r>
            <a:r>
              <a:rPr lang="el-GR" b="1" dirty="0"/>
              <a:t>επί τα εκτός </a:t>
            </a:r>
            <a:r>
              <a:rPr lang="el-GR" dirty="0"/>
              <a:t>του </a:t>
            </a:r>
            <a:r>
              <a:rPr lang="el-GR" u="sng" dirty="0"/>
              <a:t>ηβικού φύματος</a:t>
            </a:r>
            <a:r>
              <a:rPr lang="en-GB" u="sng" dirty="0"/>
              <a:t> </a:t>
            </a:r>
            <a:r>
              <a:rPr lang="en-GB" dirty="0"/>
              <a:t>≠</a:t>
            </a:r>
            <a:r>
              <a:rPr lang="el-GR" dirty="0"/>
              <a:t> βουβωνοκήλη</a:t>
            </a:r>
          </a:p>
          <a:p>
            <a:endParaRPr lang="en-US" dirty="0"/>
          </a:p>
        </p:txBody>
      </p:sp>
      <p:pic>
        <p:nvPicPr>
          <p:cNvPr id="5" name="Picture 4" descr="Screen Shot 2018-10-30 at 9.06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59" y="1848555"/>
            <a:ext cx="3491141" cy="38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8-10-25 at 9.10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72" y="1580991"/>
            <a:ext cx="3458768" cy="3695265"/>
          </a:xfrm>
          <a:prstGeom prst="rect">
            <a:avLst/>
          </a:prstGeom>
        </p:spPr>
      </p:pic>
      <p:pic>
        <p:nvPicPr>
          <p:cNvPr id="5" name="Picture 4" descr="Screen Shot 2018-10-25 at 9.10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0" y="1876021"/>
            <a:ext cx="4982734" cy="340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b="1" dirty="0"/>
              <a:t>Κλινική εικόνα</a:t>
            </a:r>
            <a:r>
              <a:rPr lang="en-GB" dirty="0"/>
              <a:t>:</a:t>
            </a:r>
          </a:p>
          <a:p>
            <a:pPr marL="0" indent="0">
              <a:buNone/>
            </a:pPr>
            <a:endParaRPr lang="el-GR" dirty="0"/>
          </a:p>
          <a:p>
            <a:r>
              <a:rPr lang="el-GR" dirty="0"/>
              <a:t>Μπορεί να είναι ανατασσόμενη</a:t>
            </a:r>
          </a:p>
          <a:p>
            <a:r>
              <a:rPr lang="el-GR" dirty="0"/>
              <a:t>Μπορεί να περάσει </a:t>
            </a:r>
            <a:r>
              <a:rPr lang="el-GR" dirty="0">
                <a:solidFill>
                  <a:srgbClr val="000000"/>
                </a:solidFill>
              </a:rPr>
              <a:t>απαρατήρητη </a:t>
            </a:r>
            <a:r>
              <a:rPr lang="el-GR" dirty="0"/>
              <a:t>έως ότου γίνει επώδυνη</a:t>
            </a:r>
          </a:p>
          <a:p>
            <a:r>
              <a:rPr lang="el-GR" dirty="0"/>
              <a:t>Προσοχή σε παχύσαρκους ασθενείς που προσέρχονται με σημεία εντερικής απόφραξης χωρίς εμφανή αιτία</a:t>
            </a:r>
          </a:p>
          <a:p>
            <a:endParaRPr lang="el-GR" dirty="0"/>
          </a:p>
          <a:p>
            <a:pPr>
              <a:buFont typeface="Wingdings" charset="2"/>
              <a:buChar char="Ø"/>
            </a:pPr>
            <a:r>
              <a:rPr lang="el-GR" i="1" dirty="0"/>
              <a:t>Χρήζει πάντα χειρουργικής θεραπείας !!</a:t>
            </a:r>
            <a:endParaRPr lang="en-US" i="1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00000"/>
                </a:solidFill>
                <a:latin typeface="Times New Roman" charset="0"/>
              </a:rPr>
              <a:t>Μηροκήλη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55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00000"/>
                </a:solidFill>
                <a:latin typeface="Times New Roman" charset="0"/>
              </a:rPr>
              <a:t>Μηροκήλη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083" y="1600200"/>
            <a:ext cx="8550717" cy="52578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l-GR" b="1" dirty="0"/>
              <a:t>Χειρουργική αποκατάσταση</a:t>
            </a:r>
            <a:r>
              <a:rPr lang="en-GB" dirty="0"/>
              <a:t>:</a:t>
            </a:r>
            <a:endParaRPr lang="el-GR" dirty="0"/>
          </a:p>
          <a:p>
            <a:pPr>
              <a:buFont typeface="Wingdings" charset="2"/>
              <a:buChar char="Ø"/>
            </a:pPr>
            <a:r>
              <a:rPr lang="el-GR" dirty="0"/>
              <a:t>Ανοιχτή</a:t>
            </a:r>
            <a:r>
              <a:rPr lang="en-GB" dirty="0"/>
              <a:t>: 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l-GR" dirty="0"/>
              <a:t>3 προσπελάσεις (μηριαία, βουβωνική, προπεριτοναϊκή</a:t>
            </a:r>
            <a:r>
              <a:rPr lang="en-GB" dirty="0"/>
              <a:t>)</a:t>
            </a:r>
          </a:p>
          <a:p>
            <a:pPr>
              <a:buFont typeface="Wingdings" charset="2"/>
              <a:buChar char="²"/>
            </a:pPr>
            <a:endParaRPr lang="el-GR" dirty="0"/>
          </a:p>
          <a:p>
            <a:pPr>
              <a:buFont typeface="Wingdings" charset="2"/>
              <a:buChar char="Ø"/>
            </a:pPr>
            <a:r>
              <a:rPr lang="el-GR" dirty="0"/>
              <a:t>Λαπαροσκοπική</a:t>
            </a:r>
            <a:r>
              <a:rPr lang="en-GB" dirty="0"/>
              <a:t>: </a:t>
            </a:r>
          </a:p>
          <a:p>
            <a:pPr marL="0" indent="0">
              <a:buNone/>
            </a:pPr>
            <a:r>
              <a:rPr lang="en-GB" dirty="0"/>
              <a:t>	TEP </a:t>
            </a:r>
            <a:r>
              <a:rPr lang="el-GR" dirty="0"/>
              <a:t>ή </a:t>
            </a:r>
            <a:r>
              <a:rPr lang="en-GB" dirty="0"/>
              <a:t>TAPP</a:t>
            </a:r>
          </a:p>
          <a:p>
            <a:pPr marL="0" indent="0">
              <a:buNone/>
            </a:pPr>
            <a:endParaRPr lang="el-GR" dirty="0"/>
          </a:p>
          <a:p>
            <a:pPr>
              <a:buFont typeface="Wingdings" charset="2"/>
              <a:buChar char="²"/>
            </a:pPr>
            <a:r>
              <a:rPr lang="el-GR" dirty="0"/>
              <a:t>Εάν εντερεκτομή =&gt; +/- λαπαροτομία</a:t>
            </a:r>
            <a:r>
              <a:rPr lang="en-GB" dirty="0"/>
              <a:t>/</a:t>
            </a:r>
            <a:r>
              <a:rPr lang="el-GR" dirty="0"/>
              <a:t>λαπαροσκόπηση</a:t>
            </a:r>
          </a:p>
          <a:p>
            <a:pPr marL="0" indent="0">
              <a:buNone/>
            </a:pPr>
            <a:endParaRPr lang="en-GB" dirty="0"/>
          </a:p>
          <a:p>
            <a:r>
              <a:rPr lang="el-GR" dirty="0"/>
              <a:t>Συχνότερα, τομή πάνω στην κήλη</a:t>
            </a:r>
          </a:p>
          <a:p>
            <a:r>
              <a:rPr lang="el-GR" dirty="0"/>
              <a:t>Διάνοιξη σάκου και ανάταξη περιεχομένου +/- εκτομή σάκου</a:t>
            </a:r>
          </a:p>
          <a:p>
            <a:r>
              <a:rPr lang="el-GR" dirty="0"/>
              <a:t>Σύγκλειση μηριαίου πόρου με 3 μεμονομένες μη-απορροφήσιμες ραφές ή πλέγμα (βύσμα - κώνος)</a:t>
            </a:r>
          </a:p>
          <a:p>
            <a:r>
              <a:rPr lang="el-GR" dirty="0"/>
              <a:t>Αντιμετώπιση απόφραξης ή περίσφιξης εάν υπάρχει</a:t>
            </a:r>
          </a:p>
          <a:p>
            <a:r>
              <a:rPr lang="el-GR" dirty="0"/>
              <a:t>Ο κηλεπίδεσμος δεν έχει ρόλο στη θεραπεία μηροκήλης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55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Ομφαλοκήλη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74421"/>
            <a:ext cx="4650753" cy="5051814"/>
          </a:xfrm>
        </p:spPr>
        <p:txBody>
          <a:bodyPr>
            <a:normAutofit fontScale="70000" lnSpcReduction="20000"/>
          </a:bodyPr>
          <a:lstStyle/>
          <a:p>
            <a:pPr marL="0" indent="0" eaLnBrk="1" hangingPunct="1">
              <a:buFontTx/>
              <a:buNone/>
            </a:pPr>
            <a:endParaRPr lang="el-GR" dirty="0">
              <a:latin typeface="Times New Roman" charset="0"/>
            </a:endParaRPr>
          </a:p>
          <a:p>
            <a:pPr marL="0" indent="0" eaLnBrk="1" hangingPunct="1"/>
            <a:r>
              <a:rPr lang="el-GR" dirty="0">
                <a:latin typeface="Times New Roman" charset="0"/>
              </a:rPr>
              <a:t>Συχνότερη σε </a:t>
            </a:r>
            <a:r>
              <a:rPr lang="el-GR" b="1" dirty="0">
                <a:latin typeface="Times New Roman" charset="0"/>
              </a:rPr>
              <a:t>παιδιά</a:t>
            </a:r>
          </a:p>
          <a:p>
            <a:pPr marL="0" indent="0" eaLnBrk="1" hangingPunct="1"/>
            <a:endParaRPr lang="el-GR" b="1" dirty="0">
              <a:latin typeface="Times New Roman" charset="0"/>
            </a:endParaRPr>
          </a:p>
          <a:p>
            <a:pPr marL="0" indent="0" eaLnBrk="1" hangingPunct="1"/>
            <a:r>
              <a:rPr lang="el-GR" b="1" dirty="0">
                <a:latin typeface="Times New Roman" charset="0"/>
              </a:rPr>
              <a:t>Συνήθης</a:t>
            </a:r>
            <a:r>
              <a:rPr lang="el-GR" dirty="0">
                <a:latin typeface="Times New Roman" charset="0"/>
              </a:rPr>
              <a:t> η αυτόματη σύγκλειση συγγενούς ομφαλοκήλης κατά τον </a:t>
            </a:r>
            <a:r>
              <a:rPr lang="el-GR" i="1" u="sng" dirty="0">
                <a:latin typeface="Times New Roman" charset="0"/>
              </a:rPr>
              <a:t>1</a:t>
            </a:r>
            <a:r>
              <a:rPr lang="el-GR" i="1" u="sng" baseline="30000" dirty="0">
                <a:latin typeface="Times New Roman" charset="0"/>
              </a:rPr>
              <a:t>ο</a:t>
            </a:r>
            <a:r>
              <a:rPr lang="el-GR" i="1" u="sng" dirty="0">
                <a:latin typeface="Times New Roman" charset="0"/>
              </a:rPr>
              <a:t> χρόνο ζωής</a:t>
            </a:r>
          </a:p>
          <a:p>
            <a:pPr marL="0" indent="0" eaLnBrk="1" hangingPunct="1"/>
            <a:endParaRPr lang="el-GR" i="1" u="sng" dirty="0">
              <a:latin typeface="Times New Roman" charset="0"/>
            </a:endParaRPr>
          </a:p>
          <a:p>
            <a:pPr marL="0" indent="0" eaLnBrk="1" hangingPunct="1"/>
            <a:r>
              <a:rPr lang="el-GR" dirty="0">
                <a:latin typeface="Times New Roman" charset="0"/>
              </a:rPr>
              <a:t>Κλινική παρακολούθηση</a:t>
            </a:r>
          </a:p>
          <a:p>
            <a:pPr marL="0" indent="0" eaLnBrk="1" hangingPunct="1"/>
            <a:endParaRPr lang="el-GR" dirty="0">
              <a:latin typeface="Times New Roman" charset="0"/>
            </a:endParaRPr>
          </a:p>
          <a:p>
            <a:pPr marL="0" indent="0"/>
            <a:r>
              <a:rPr lang="el-GR" dirty="0">
                <a:latin typeface="Times New Roman" charset="0"/>
              </a:rPr>
              <a:t>Χειρουργική αποκατάσταση μόνο επί παρουσίας κήλης σε </a:t>
            </a:r>
            <a:r>
              <a:rPr lang="el-GR" i="1" u="sng" dirty="0">
                <a:latin typeface="Times New Roman" charset="0"/>
              </a:rPr>
              <a:t>ηλικία &gt;3ετών </a:t>
            </a:r>
            <a:r>
              <a:rPr lang="el-GR" dirty="0">
                <a:latin typeface="Times New Roman" charset="0"/>
              </a:rPr>
              <a:t>και το απονευρωτικό </a:t>
            </a:r>
            <a:r>
              <a:rPr lang="el-GR" i="1" u="sng" dirty="0">
                <a:latin typeface="Times New Roman" charset="0"/>
              </a:rPr>
              <a:t>έλλειμα είναι &gt;1,5εκ </a:t>
            </a:r>
          </a:p>
          <a:p>
            <a:pPr marL="0" indent="0"/>
            <a:endParaRPr lang="el-GR" dirty="0">
              <a:latin typeface="Times New Roman" charset="0"/>
            </a:endParaRPr>
          </a:p>
          <a:p>
            <a:pPr marL="0" indent="0"/>
            <a:r>
              <a:rPr lang="el-GR" dirty="0">
                <a:latin typeface="Times New Roman" charset="0"/>
              </a:rPr>
              <a:t>Επείγουσα αποκατάσταση χάσματος σε περιπτώσεις περίσφιξης</a:t>
            </a:r>
          </a:p>
          <a:p>
            <a:pPr marL="0" indent="0" eaLnBrk="1" hangingPunct="1"/>
            <a:endParaRPr lang="el-GR" dirty="0">
              <a:latin typeface="Times New Roman" charset="0"/>
            </a:endParaRPr>
          </a:p>
        </p:txBody>
      </p:sp>
      <p:pic>
        <p:nvPicPr>
          <p:cNvPr id="6" name="Picture 5" descr="Screen Shot 2018-10-30 at 9.44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233" y="1656826"/>
            <a:ext cx="4187250" cy="38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3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Παραομφαλική κήλη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405" y="1600200"/>
            <a:ext cx="4611692" cy="4525963"/>
          </a:xfrm>
        </p:spPr>
        <p:txBody>
          <a:bodyPr>
            <a:normAutofit fontScale="85000" lnSpcReduction="10000"/>
          </a:bodyPr>
          <a:lstStyle/>
          <a:p>
            <a:r>
              <a:rPr lang="el-GR" dirty="0"/>
              <a:t>Αμέσως </a:t>
            </a:r>
            <a:r>
              <a:rPr lang="el-GR" i="1" u="sng" dirty="0"/>
              <a:t>άνωθεν</a:t>
            </a:r>
            <a:r>
              <a:rPr lang="el-GR" dirty="0"/>
              <a:t> ή </a:t>
            </a:r>
            <a:r>
              <a:rPr lang="el-GR" i="1" u="sng" dirty="0"/>
              <a:t>κάτωθεν</a:t>
            </a:r>
            <a:r>
              <a:rPr lang="el-GR" dirty="0"/>
              <a:t> το ομφαλικού δακτυλίου</a:t>
            </a:r>
          </a:p>
          <a:p>
            <a:endParaRPr lang="el-GR" dirty="0"/>
          </a:p>
          <a:p>
            <a:r>
              <a:rPr lang="el-GR" dirty="0"/>
              <a:t>Συχνότερη σε παχύσαρκες γυναίκες</a:t>
            </a:r>
          </a:p>
          <a:p>
            <a:endParaRPr lang="el-GR" dirty="0"/>
          </a:p>
          <a:p>
            <a:r>
              <a:rPr lang="el-GR" dirty="0"/>
              <a:t>Προδιαθεσικοί παράγοντες</a:t>
            </a:r>
          </a:p>
          <a:p>
            <a:pPr lvl="1"/>
            <a:r>
              <a:rPr lang="el-GR" dirty="0"/>
              <a:t>Πολλαπλές εγκυμοσύνες</a:t>
            </a:r>
          </a:p>
          <a:p>
            <a:pPr lvl="1"/>
            <a:r>
              <a:rPr lang="el-GR" dirty="0"/>
              <a:t>παχυσαρκία</a:t>
            </a:r>
            <a:endParaRPr lang="en-US" dirty="0"/>
          </a:p>
        </p:txBody>
      </p:sp>
      <p:pic>
        <p:nvPicPr>
          <p:cNvPr id="4" name="Picture 3" descr="Screen Shot 2018-10-31 at 8.11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20" y="2367666"/>
            <a:ext cx="4192779" cy="329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5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Παραομφαλική κήλη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99101"/>
            <a:ext cx="8686800" cy="4525963"/>
          </a:xfrm>
        </p:spPr>
        <p:txBody>
          <a:bodyPr>
            <a:normAutofit/>
          </a:bodyPr>
          <a:lstStyle/>
          <a:p>
            <a:r>
              <a:rPr lang="el-GR" dirty="0"/>
              <a:t>Ο αυχένας της κήλης είναι συνήθως στενός και υπάρχει αυξημένος κίνδυνος περίσφιξης</a:t>
            </a:r>
          </a:p>
          <a:p>
            <a:endParaRPr lang="el-GR" dirty="0"/>
          </a:p>
          <a:p>
            <a:r>
              <a:rPr lang="el-GR" dirty="0"/>
              <a:t>Συχνότερα περιέχει</a:t>
            </a:r>
          </a:p>
          <a:p>
            <a:pPr lvl="1"/>
            <a:r>
              <a:rPr lang="el-GR" dirty="0"/>
              <a:t>Επίπλουν</a:t>
            </a:r>
          </a:p>
          <a:p>
            <a:pPr lvl="1"/>
            <a:r>
              <a:rPr lang="el-GR" dirty="0"/>
              <a:t>Εγκάρσιο κόλον ή λεπτό έντερο</a:t>
            </a:r>
          </a:p>
          <a:p>
            <a:pPr lvl="1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3790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b="1" dirty="0"/>
              <a:t>Χειρουργική Θεραπεία</a:t>
            </a:r>
            <a:r>
              <a:rPr lang="en-GB" dirty="0"/>
              <a:t>:</a:t>
            </a:r>
          </a:p>
          <a:p>
            <a:pPr marL="0" indent="0">
              <a:buNone/>
            </a:pPr>
            <a:endParaRPr lang="el-GR" dirty="0"/>
          </a:p>
          <a:p>
            <a:pPr>
              <a:buFont typeface="Wingdings" charset="2"/>
              <a:buChar char="Ø"/>
            </a:pPr>
            <a:r>
              <a:rPr lang="el-GR" dirty="0"/>
              <a:t>Κινητοποίηση περιεχομένου κήλης από τοίχωμα</a:t>
            </a:r>
          </a:p>
          <a:p>
            <a:pPr>
              <a:buFont typeface="Wingdings" charset="2"/>
              <a:buChar char="Ø"/>
            </a:pPr>
            <a:endParaRPr lang="el-GR" dirty="0"/>
          </a:p>
          <a:p>
            <a:pPr>
              <a:buFont typeface="Wingdings" charset="2"/>
              <a:buChar char="Ø"/>
            </a:pPr>
            <a:r>
              <a:rPr lang="el-GR" dirty="0"/>
              <a:t>+/- εκτομή σάκου</a:t>
            </a:r>
          </a:p>
          <a:p>
            <a:pPr>
              <a:buFont typeface="Wingdings" charset="2"/>
              <a:buChar char="Ø"/>
            </a:pPr>
            <a:endParaRPr lang="el-GR" dirty="0"/>
          </a:p>
          <a:p>
            <a:pPr>
              <a:buFont typeface="Wingdings" charset="2"/>
              <a:buChar char="Ø"/>
            </a:pPr>
            <a:r>
              <a:rPr lang="el-GR" dirty="0"/>
              <a:t>σύγκλειση ελλέιματος</a:t>
            </a:r>
            <a:r>
              <a:rPr lang="en-GB" dirty="0"/>
              <a:t>:</a:t>
            </a:r>
          </a:p>
          <a:p>
            <a:pPr lvl="1"/>
            <a:r>
              <a:rPr lang="el-GR" dirty="0"/>
              <a:t>Τεχνική </a:t>
            </a:r>
            <a:r>
              <a:rPr lang="en-GB" dirty="0"/>
              <a:t>Mayo</a:t>
            </a:r>
            <a:r>
              <a:rPr lang="el-GR" dirty="0"/>
              <a:t> (αλληλοεπικάλυψη 2 στρωμάτων)</a:t>
            </a:r>
          </a:p>
          <a:p>
            <a:pPr lvl="1"/>
            <a:r>
              <a:rPr lang="el-GR" dirty="0"/>
              <a:t>&gt;4εκ &amp; υποτροπή =&gt; συνθετικό πλέγμα</a:t>
            </a:r>
            <a:r>
              <a:rPr lang="en-GB" dirty="0"/>
              <a:t> </a:t>
            </a:r>
            <a:endParaRPr lang="el-GR" dirty="0"/>
          </a:p>
          <a:p>
            <a:endParaRPr lang="el-GR" dirty="0"/>
          </a:p>
          <a:p>
            <a:pPr lvl="1"/>
            <a:endParaRPr lang="el-GR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Παραομφαλική κήλη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82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l-GR" dirty="0"/>
              <a:t>Οποιαδήποτε κήλη μπορεί να είναι</a:t>
            </a:r>
            <a:r>
              <a:rPr lang="en-GB" dirty="0"/>
              <a:t>:</a:t>
            </a:r>
          </a:p>
          <a:p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l-GR" b="1" i="1" dirty="0"/>
              <a:t>Ανατασσόμενη</a:t>
            </a:r>
          </a:p>
          <a:p>
            <a:pPr marL="0" indent="0">
              <a:buNone/>
            </a:pPr>
            <a:r>
              <a:rPr lang="el-GR" dirty="0"/>
              <a:t>	Το περιεχόμενο του σάκου </a:t>
            </a:r>
            <a:r>
              <a:rPr lang="el-GR" b="1" dirty="0"/>
              <a:t>ανατάσσεται αυτόματα</a:t>
            </a:r>
            <a:r>
              <a:rPr lang="el-GR" dirty="0"/>
              <a:t> ή 	</a:t>
            </a:r>
            <a:r>
              <a:rPr lang="el-GR" b="1" dirty="0"/>
              <a:t>μετά από χειρισμό</a:t>
            </a:r>
            <a:r>
              <a:rPr lang="el-GR" dirty="0"/>
              <a:t>. Μεταδίδει 	την ώση κατά τον βήχα  </a:t>
            </a:r>
          </a:p>
          <a:p>
            <a:pPr marL="0" indent="0">
              <a:buNone/>
            </a:pPr>
            <a:endParaRPr lang="el-GR" dirty="0"/>
          </a:p>
          <a:p>
            <a:pPr marL="514350" indent="-514350">
              <a:buAutoNum type="arabicPeriod" startAt="2"/>
            </a:pPr>
            <a:r>
              <a:rPr lang="el-GR" b="1" i="1" dirty="0"/>
              <a:t>Μη ανατασσόμενη</a:t>
            </a:r>
          </a:p>
          <a:p>
            <a:pPr marL="400050" lvl="1" indent="0">
              <a:buNone/>
            </a:pPr>
            <a:r>
              <a:rPr lang="el-GR" dirty="0"/>
              <a:t>Το περιεχόμενο του σάκου </a:t>
            </a:r>
            <a:r>
              <a:rPr lang="el-GR" b="1" dirty="0"/>
              <a:t>δεν</a:t>
            </a:r>
            <a:r>
              <a:rPr lang="el-GR" dirty="0"/>
              <a:t> </a:t>
            </a:r>
            <a:r>
              <a:rPr lang="el-GR" b="1" dirty="0"/>
              <a:t>ανατάσσεται στην περιτοναϊκή κοιλότητα </a:t>
            </a:r>
            <a:r>
              <a:rPr lang="el-GR" dirty="0"/>
              <a:t>λόγω</a:t>
            </a:r>
            <a:r>
              <a:rPr lang="en-GB" b="1" dirty="0"/>
              <a:t>:</a:t>
            </a:r>
          </a:p>
          <a:p>
            <a:pPr marL="857250" lvl="1" indent="-457200"/>
            <a:r>
              <a:rPr lang="el-GR" dirty="0"/>
              <a:t>συμφύσεων μεταξύ σάκου και περιεχομένου</a:t>
            </a:r>
          </a:p>
          <a:p>
            <a:pPr marL="857250" lvl="1" indent="-457200"/>
            <a:r>
              <a:rPr lang="el-GR" dirty="0"/>
              <a:t>στενού κηλικού στομίου</a:t>
            </a:r>
            <a:r>
              <a:rPr lang="en-GB" b="1" dirty="0"/>
              <a:t>		</a:t>
            </a:r>
            <a:endParaRPr lang="el-GR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Κλινική Εικόνα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0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8-10-25 at 9.13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717" y="55181"/>
            <a:ext cx="5301229" cy="680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5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1927"/>
            <a:ext cx="8229600" cy="1143000"/>
          </a:xfrm>
        </p:spPr>
        <p:txBody>
          <a:bodyPr/>
          <a:lstStyle/>
          <a:p>
            <a:r>
              <a:rPr lang="el-GR" dirty="0"/>
              <a:t>Επιγαστρική κήλη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433" y="1600200"/>
            <a:ext cx="5772363" cy="4525963"/>
          </a:xfrm>
        </p:spPr>
        <p:txBody>
          <a:bodyPr>
            <a:normAutofit/>
          </a:bodyPr>
          <a:lstStyle/>
          <a:p>
            <a:r>
              <a:rPr lang="el-GR" sz="2800" dirty="0"/>
              <a:t>Συνήθως μικρή προσεκβολή διαμέσω της λευκής γραμμής στην άνω κοιλία</a:t>
            </a:r>
          </a:p>
          <a:p>
            <a:endParaRPr lang="el-GR" sz="2800" dirty="0"/>
          </a:p>
          <a:p>
            <a:r>
              <a:rPr lang="el-GR" sz="2800" dirty="0"/>
              <a:t>Περιέχει συνήθως</a:t>
            </a:r>
            <a:r>
              <a:rPr lang="en-GB" sz="2800" dirty="0"/>
              <a:t>:</a:t>
            </a:r>
          </a:p>
          <a:p>
            <a:pPr marL="0" indent="0">
              <a:buNone/>
            </a:pPr>
            <a:r>
              <a:rPr lang="en-GB" sz="2800" dirty="0"/>
              <a:t>		- </a:t>
            </a:r>
            <a:r>
              <a:rPr lang="el-GR" sz="2800" dirty="0"/>
              <a:t>προπεριτοναϊκό λίπος</a:t>
            </a:r>
            <a:r>
              <a:rPr lang="en-GB" sz="2800" dirty="0"/>
              <a:t> 			</a:t>
            </a:r>
            <a:endParaRPr lang="el-GR" sz="2800" dirty="0"/>
          </a:p>
          <a:p>
            <a:pPr marL="0" indent="0">
              <a:buNone/>
            </a:pPr>
            <a:r>
              <a:rPr lang="el-GR" sz="2800" dirty="0"/>
              <a:t>		</a:t>
            </a:r>
            <a:r>
              <a:rPr lang="en-GB" sz="2800" dirty="0"/>
              <a:t>- </a:t>
            </a:r>
            <a:r>
              <a:rPr lang="el-GR" sz="2800" dirty="0"/>
              <a:t>μπορεί να περιέχει </a:t>
            </a:r>
            <a:r>
              <a:rPr lang="en-GB" sz="2800" dirty="0"/>
              <a:t>			 			</a:t>
            </a:r>
            <a:r>
              <a:rPr lang="el-GR" sz="2800" dirty="0"/>
              <a:t>	επίπλουν</a:t>
            </a:r>
            <a:r>
              <a:rPr lang="en-GB" sz="2800" dirty="0"/>
              <a:t> </a:t>
            </a:r>
            <a:r>
              <a:rPr lang="el-GR" sz="2800" dirty="0"/>
              <a:t>ή λεπτό έντερο</a:t>
            </a:r>
            <a:endParaRPr lang="en-US" sz="2800" dirty="0"/>
          </a:p>
        </p:txBody>
      </p:sp>
      <p:pic>
        <p:nvPicPr>
          <p:cNvPr id="5" name="Picture 5" descr="C:\Documents and Settings\user\Επιφάνεια εργασίας\hernia\s23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378" y="3310889"/>
            <a:ext cx="2305622" cy="354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8-10-30 at 10.02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956" y="1344927"/>
            <a:ext cx="2929044" cy="196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5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Επιγαστρική κήλη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6264"/>
            <a:ext cx="8229600" cy="5006460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Μπορεί να είναι ιδιαίτερα επώδυνη, λόγω εγκλωβισμού και ισχαιμίας εξωπεριτοναϊκού λίπους</a:t>
            </a:r>
          </a:p>
          <a:p>
            <a:endParaRPr lang="el-GR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l-GR" b="1" dirty="0"/>
              <a:t>Θεραπεία</a:t>
            </a:r>
            <a:r>
              <a:rPr lang="en-GB" dirty="0"/>
              <a:t>:</a:t>
            </a:r>
          </a:p>
          <a:p>
            <a:pPr marL="0" indent="0">
              <a:buNone/>
            </a:pPr>
            <a:endParaRPr lang="en-GB" dirty="0"/>
          </a:p>
          <a:p>
            <a:r>
              <a:rPr lang="el-GR" dirty="0"/>
              <a:t>Διάνοιξη ελλείματος, εκτομή ίσχαιμου λίπους, απλή συρραφή και σύγκλειση ελλείματος με μεμονομένες μη-απορροφήσιμες ραφές</a:t>
            </a:r>
            <a:endParaRPr lang="en-GB" dirty="0"/>
          </a:p>
          <a:p>
            <a:endParaRPr lang="el-GR" dirty="0"/>
          </a:p>
          <a:p>
            <a:r>
              <a:rPr lang="el-GR" dirty="0"/>
              <a:t>&gt;4εκ =&gt; συνθετικό πλέγμα σε όπισθεν του μυός πλάνο (</a:t>
            </a:r>
            <a:r>
              <a:rPr lang="en-GB" dirty="0">
                <a:solidFill>
                  <a:srgbClr val="000000"/>
                </a:solidFill>
              </a:rPr>
              <a:t>inlay </a:t>
            </a:r>
            <a:r>
              <a:rPr lang="el-GR" dirty="0">
                <a:solidFill>
                  <a:srgbClr val="000000"/>
                </a:solidFill>
              </a:rPr>
              <a:t>ή </a:t>
            </a:r>
            <a:r>
              <a:rPr lang="en-GB" dirty="0" err="1">
                <a:solidFill>
                  <a:srgbClr val="000000"/>
                </a:solidFill>
              </a:rPr>
              <a:t>sublay</a:t>
            </a:r>
            <a:r>
              <a:rPr lang="el-G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643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Μέθοδοι αποκατάστασης με πλέγμα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8-10-31 at 9.23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966" y="1417638"/>
            <a:ext cx="5016854" cy="540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3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Μετεγχειρητική κήλη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49679" cy="4525963"/>
          </a:xfrm>
        </p:spPr>
        <p:txBody>
          <a:bodyPr/>
          <a:lstStyle/>
          <a:p>
            <a:r>
              <a:rPr lang="el-GR" dirty="0"/>
              <a:t>Διαμέσω ελλείματος σε προηγούμενη χειρουργική τομή</a:t>
            </a:r>
          </a:p>
          <a:p>
            <a:endParaRPr lang="el-GR" dirty="0"/>
          </a:p>
          <a:p>
            <a:r>
              <a:rPr lang="el-GR" dirty="0"/>
              <a:t>Περίπου 10% των ασθενών με λαπαροτομία</a:t>
            </a:r>
            <a:endParaRPr lang="en-US" dirty="0"/>
          </a:p>
        </p:txBody>
      </p:sp>
      <p:pic>
        <p:nvPicPr>
          <p:cNvPr id="5" name="Picture 4" descr="Screen Shot 2018-10-30 at 10.14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494" y="1627942"/>
            <a:ext cx="4305505" cy="383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4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dirty="0">
                <a:latin typeface="Times New Roman" charset="0"/>
              </a:rPr>
              <a:t>ΜΤΧ κοιλιοκήλη - Παράγοντες κινδύνου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1684" y="1981200"/>
            <a:ext cx="4284116" cy="4876800"/>
          </a:xfrm>
        </p:spPr>
        <p:txBody>
          <a:bodyPr>
            <a:normAutofit fontScale="85000" lnSpcReduction="20000"/>
          </a:bodyPr>
          <a:lstStyle/>
          <a:p>
            <a:pPr marL="533400" indent="-533400" eaLnBrk="1" hangingPunct="1"/>
            <a:r>
              <a:rPr lang="el-GR" b="1" i="1" dirty="0">
                <a:latin typeface="Times New Roman" charset="0"/>
              </a:rPr>
              <a:t>Ασθενούς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l-GR" dirty="0">
                <a:latin typeface="Times New Roman" charset="0"/>
              </a:rPr>
              <a:t>Ηλικία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l-GR" dirty="0">
                <a:latin typeface="Times New Roman" charset="0"/>
              </a:rPr>
              <a:t>Κακή θρέψη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l-GR" dirty="0">
                <a:latin typeface="Times New Roman" charset="0"/>
              </a:rPr>
              <a:t>ΣΔ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l-GR" dirty="0">
                <a:latin typeface="Times New Roman" charset="0"/>
              </a:rPr>
              <a:t>Κάπνισμα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l-GR" dirty="0">
                <a:latin typeface="Times New Roman" charset="0"/>
              </a:rPr>
              <a:t>Ανοσοκαταστολή (θεραπεία με στεροειδή)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l-GR" dirty="0">
                <a:latin typeface="Times New Roman" charset="0"/>
              </a:rPr>
              <a:t>Παχυσαρκία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l-GR" dirty="0">
                <a:latin typeface="Times New Roman" charset="0"/>
              </a:rPr>
              <a:t>ΧΑΠ - Βήχας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l-GR" dirty="0">
                <a:latin typeface="Times New Roman" charset="0"/>
              </a:rPr>
              <a:t>Ασκίτης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l-GR" dirty="0">
                <a:latin typeface="Times New Roman" charset="0"/>
              </a:rPr>
              <a:t>Αυξημένη ενδοκοιλιακή πίεση μετεγχειρητικά (ειλεός, δυσκοιλιότητα, κ.α.)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1981200"/>
            <a:ext cx="4375052" cy="4114800"/>
          </a:xfrm>
        </p:spPr>
        <p:txBody>
          <a:bodyPr>
            <a:normAutofit/>
          </a:bodyPr>
          <a:lstStyle/>
          <a:p>
            <a:pPr marL="533400" indent="-533400" eaLnBrk="1" hangingPunct="1"/>
            <a:r>
              <a:rPr lang="el-GR" sz="2400" b="1" i="1" dirty="0">
                <a:latin typeface="Times New Roman" charset="0"/>
              </a:rPr>
              <a:t>Χειρουργικής τεχνικής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l-GR" sz="2400" dirty="0">
                <a:latin typeface="Times New Roman" charset="0"/>
              </a:rPr>
              <a:t>Λοίμωξη χειρουργικού πεδίου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l-GR" sz="2400" dirty="0">
                <a:latin typeface="Times New Roman" charset="0"/>
              </a:rPr>
              <a:t>Αιμάτωμα τομής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l-GR" sz="2400" dirty="0">
                <a:latin typeface="Times New Roman" charset="0"/>
              </a:rPr>
              <a:t>Συρραφή κοιλιάς υπό τάση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l-GR" sz="2400" dirty="0">
                <a:latin typeface="Times New Roman" charset="0"/>
              </a:rPr>
              <a:t>Είδος τομής (κάθετες &gt; εγκάρσιες)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l-GR" sz="2400" dirty="0">
                <a:latin typeface="Times New Roman" charset="0"/>
              </a:rPr>
              <a:t>Κακή χειρουργική συρραφή ή </a:t>
            </a:r>
            <a:r>
              <a:rPr lang="el-GR" sz="2600" dirty="0">
                <a:latin typeface="Times New Roman" charset="0"/>
              </a:rPr>
              <a:t>τοποθέτηση πλέγματος</a:t>
            </a:r>
          </a:p>
        </p:txBody>
      </p:sp>
    </p:spTree>
    <p:extLst>
      <p:ext uri="{BB962C8B-B14F-4D97-AF65-F5344CB8AC3E}">
        <p14:creationId xmlns:p14="http://schemas.microsoft.com/office/powerpoint/2010/main" val="278490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Μετεγχειρητική κήλη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94016" cy="4525963"/>
          </a:xfrm>
        </p:spPr>
        <p:txBody>
          <a:bodyPr>
            <a:normAutofit/>
          </a:bodyPr>
          <a:lstStyle/>
          <a:p>
            <a:r>
              <a:rPr lang="el-GR" sz="2800" dirty="0"/>
              <a:t>Μπορεί να εμφανιστεί έως και 5έτη μετεγχειρητικά</a:t>
            </a:r>
          </a:p>
          <a:p>
            <a:endParaRPr lang="el-GR" sz="2800" dirty="0"/>
          </a:p>
          <a:p>
            <a:r>
              <a:rPr lang="el-GR" sz="2800" dirty="0"/>
              <a:t>Αρκετές είναι μεγάλες με αυχένα όλο το μήκος της τομής =&gt; </a:t>
            </a:r>
            <a:r>
              <a:rPr lang="el-GR" sz="2800" i="1" dirty="0"/>
              <a:t>μικρός κίνδυνος περίσφιξης</a:t>
            </a:r>
          </a:p>
          <a:p>
            <a:endParaRPr lang="el-GR" sz="2800" i="1" dirty="0"/>
          </a:p>
          <a:p>
            <a:r>
              <a:rPr lang="el-GR" sz="2800" dirty="0"/>
              <a:t>Μικρός αυχένας = μεγαλύτερος κίνδυνος περίσφιξης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4337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Κήλη </a:t>
            </a:r>
            <a:r>
              <a:rPr lang="en-GB" dirty="0"/>
              <a:t>Richter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5303632" cy="4525963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Μέρος του τοιχώματος του εντέρου εγκλωβίζεται στο τοιχωματικό έλλειμα</a:t>
            </a:r>
          </a:p>
          <a:p>
            <a:endParaRPr lang="el-GR" dirty="0"/>
          </a:p>
          <a:p>
            <a:r>
              <a:rPr lang="el-GR" dirty="0"/>
              <a:t>Συνήθως το αντιμεσεντερικό χείλος του λεπτού εντέρου</a:t>
            </a:r>
          </a:p>
          <a:p>
            <a:endParaRPr lang="el-GR" dirty="0"/>
          </a:p>
          <a:p>
            <a:r>
              <a:rPr lang="el-GR" dirty="0"/>
              <a:t>Ο εντερικός αυλός παραμένει ανέπαφος (</a:t>
            </a:r>
            <a:r>
              <a:rPr lang="el-GR" b="1" u="sng" dirty="0"/>
              <a:t>ΟΧΙ απόφραξη</a:t>
            </a:r>
            <a:r>
              <a:rPr lang="el-GR" dirty="0"/>
              <a:t>)</a:t>
            </a:r>
            <a:endParaRPr lang="en-US" dirty="0"/>
          </a:p>
        </p:txBody>
      </p:sp>
      <p:pic>
        <p:nvPicPr>
          <p:cNvPr id="5" name="Picture 4" descr="Screen Shot 2018-10-30 at 10.29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832" y="1417638"/>
            <a:ext cx="3383167" cy="451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2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Διαφραγματοκήλη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l-GR" b="1" dirty="0"/>
              <a:t>Τραυματικές</a:t>
            </a:r>
          </a:p>
          <a:p>
            <a:r>
              <a:rPr lang="el-GR" dirty="0"/>
              <a:t>Σπάνιες </a:t>
            </a:r>
          </a:p>
          <a:p>
            <a:r>
              <a:rPr lang="el-GR" dirty="0"/>
              <a:t>Συνήθως κακώσεις θώρακος και κοιλίας</a:t>
            </a:r>
          </a:p>
          <a:p>
            <a:r>
              <a:rPr lang="el-GR" dirty="0"/>
              <a:t>Στο αριστερό ημιδιάφραγμα συχνότερα και συνήθως περιέχουν στόμαχο ή/και σπλήνα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55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Διαφραγματοκήλη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78144"/>
            <a:ext cx="6978206" cy="4525963"/>
          </a:xfrm>
        </p:spPr>
        <p:txBody>
          <a:bodyPr/>
          <a:lstStyle/>
          <a:p>
            <a:pPr marL="1371600" lvl="3" indent="0">
              <a:buNone/>
            </a:pPr>
            <a:r>
              <a:rPr lang="el-GR" sz="2900" b="1" dirty="0"/>
              <a:t>Δια του οισοφαγικού τρήματος</a:t>
            </a:r>
          </a:p>
          <a:p>
            <a:pPr marL="1371600" lvl="3" indent="0">
              <a:buNone/>
            </a:pPr>
            <a:endParaRPr lang="el-GR" sz="2900" dirty="0"/>
          </a:p>
          <a:p>
            <a:pPr lvl="4">
              <a:buFont typeface="Wingdings" charset="2"/>
              <a:buChar char="Ø"/>
            </a:pPr>
            <a:r>
              <a:rPr lang="el-GR" sz="2900" i="1" dirty="0"/>
              <a:t>Κατ’ επολίσθηση (τύπου Ι)</a:t>
            </a:r>
          </a:p>
          <a:p>
            <a:pPr lvl="5"/>
            <a:r>
              <a:rPr lang="el-GR" sz="2900" dirty="0"/>
              <a:t>Η ΚΟΣ ολισθαίνει διαμέσω του οισοφαγικού τρήματος στο κατώτερο μεσοθωράκιο </a:t>
            </a:r>
          </a:p>
          <a:p>
            <a:pPr marL="1828800" lvl="4" indent="0">
              <a:buNone/>
            </a:pPr>
            <a:endParaRPr lang="el-GR" sz="29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6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Κλινική Εικόνα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H</a:t>
            </a:r>
            <a:r>
              <a:rPr lang="el-GR" dirty="0"/>
              <a:t> </a:t>
            </a:r>
            <a:r>
              <a:rPr lang="el-GR" b="1" dirty="0"/>
              <a:t>μη ανατασσόμενη </a:t>
            </a:r>
            <a:r>
              <a:rPr lang="el-GR" dirty="0"/>
              <a:t>κήλη</a:t>
            </a:r>
            <a:r>
              <a:rPr lang="el-GR" b="1" dirty="0"/>
              <a:t> </a:t>
            </a:r>
            <a:r>
              <a:rPr lang="el-GR" dirty="0"/>
              <a:t>μπορεί να είναι</a:t>
            </a:r>
            <a:r>
              <a:rPr lang="en-GB" dirty="0"/>
              <a:t>:</a:t>
            </a:r>
            <a:endParaRPr lang="el-GR" dirty="0"/>
          </a:p>
          <a:p>
            <a:pPr marL="0" indent="0">
              <a:buNone/>
            </a:pPr>
            <a:endParaRPr lang="en-GB" dirty="0"/>
          </a:p>
          <a:p>
            <a:pPr lvl="1"/>
            <a:r>
              <a:rPr lang="el-GR" i="1" u="sng" dirty="0"/>
              <a:t>Μη αποφραγμένη</a:t>
            </a:r>
            <a:r>
              <a:rPr lang="en-GB" dirty="0"/>
              <a:t>: </a:t>
            </a:r>
            <a:r>
              <a:rPr lang="el-GR" dirty="0"/>
              <a:t>χωρίς απόφραξη κοίλου σπλάχνου ή διαταραχή της αιμάτωσης. Η κήλη απλά δεν ανατάσσεται</a:t>
            </a:r>
          </a:p>
          <a:p>
            <a:pPr lvl="1"/>
            <a:r>
              <a:rPr lang="el-GR" i="1" u="sng" dirty="0"/>
              <a:t>Αποφραγμένη</a:t>
            </a:r>
            <a:r>
              <a:rPr lang="en-GB" dirty="0"/>
              <a:t>:</a:t>
            </a:r>
            <a:r>
              <a:rPr lang="el-GR" dirty="0"/>
              <a:t> με απόφραξη κοίλου σπλάχνου εντός του σάκου. Χωρίς διαταραχή της αιμάτωσης</a:t>
            </a:r>
          </a:p>
          <a:p>
            <a:pPr lvl="1"/>
            <a:r>
              <a:rPr lang="el-GR" i="1" u="sng" dirty="0"/>
              <a:t>Περισφιγμένη</a:t>
            </a:r>
            <a:r>
              <a:rPr lang="en-GB" dirty="0"/>
              <a:t>:</a:t>
            </a:r>
            <a:r>
              <a:rPr lang="el-GR" dirty="0"/>
              <a:t> με διαταραχή της αιμάτωσης (αρτηριακής ροής). Χωρίς χειρουργική παρέμβαση το περιεχόμενο θα γίνει γαγγραινώδες</a:t>
            </a:r>
          </a:p>
          <a:p>
            <a:pPr lvl="1"/>
            <a:r>
              <a:rPr lang="el-GR" i="1" u="sng" dirty="0"/>
              <a:t>Φλεγμαίνουσα</a:t>
            </a:r>
            <a:r>
              <a:rPr lang="en-GB" dirty="0"/>
              <a:t>: </a:t>
            </a:r>
            <a:r>
              <a:rPr lang="el-GR" dirty="0"/>
              <a:t>φλεγμονή του περιεχομένου του σάκου που επεκτείνεται κατά συνέχεια ιστού</a:t>
            </a:r>
          </a:p>
          <a:p>
            <a:endParaRPr lang="en-GB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78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379"/>
            <a:ext cx="8229600" cy="1143000"/>
          </a:xfrm>
        </p:spPr>
        <p:txBody>
          <a:bodyPr/>
          <a:lstStyle/>
          <a:p>
            <a:r>
              <a:rPr lang="el-GR" dirty="0"/>
              <a:t>Διαφραγματοκήλη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29055" y="1600200"/>
            <a:ext cx="8229600" cy="4525963"/>
          </a:xfrm>
        </p:spPr>
        <p:txBody>
          <a:bodyPr>
            <a:normAutofit lnSpcReduction="10000"/>
          </a:bodyPr>
          <a:lstStyle/>
          <a:p>
            <a:pPr marL="1371600" lvl="3" indent="0">
              <a:buNone/>
            </a:pPr>
            <a:r>
              <a:rPr lang="el-GR" sz="2900" b="1" dirty="0"/>
              <a:t>Δια του οισοφαγικού τρήματος</a:t>
            </a:r>
          </a:p>
          <a:p>
            <a:pPr marL="1371600" lvl="3" indent="0">
              <a:buNone/>
            </a:pPr>
            <a:endParaRPr lang="el-GR" sz="2900" dirty="0"/>
          </a:p>
          <a:p>
            <a:pPr lvl="4">
              <a:buFont typeface="Wingdings" charset="2"/>
              <a:buChar char="Ø"/>
            </a:pPr>
            <a:r>
              <a:rPr lang="el-GR" sz="2900" dirty="0"/>
              <a:t>Παραοισοφαγική (τύπου ΙΙ)</a:t>
            </a:r>
          </a:p>
          <a:p>
            <a:pPr lvl="5"/>
            <a:r>
              <a:rPr lang="el-GR" sz="2900" dirty="0"/>
              <a:t>Η ΚΟΣ παραμένει στην κοιλιά και άλλο τμήμα του στομάχου (θόλος) ολισθαίνει διαμέσω το οισοφαγικού τρήματος στο κατώτερο μεσοθωράκιο </a:t>
            </a:r>
          </a:p>
          <a:p>
            <a:pPr lvl="5"/>
            <a:r>
              <a:rPr lang="el-GR" sz="2900" dirty="0"/>
              <a:t>Κίνδυνος συστροφής και απόφραξης στομάχου</a:t>
            </a:r>
          </a:p>
          <a:p>
            <a:pPr lvl="5">
              <a:buFont typeface="Wingdings" charset="2"/>
              <a:buChar char="Ø"/>
            </a:pPr>
            <a:endParaRPr lang="el-GR" sz="29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33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371600" lvl="3" indent="0">
              <a:buNone/>
            </a:pPr>
            <a:r>
              <a:rPr lang="el-GR" sz="2900" b="1" dirty="0"/>
              <a:t>Δια του οισοφαγικού τρήματος</a:t>
            </a:r>
          </a:p>
          <a:p>
            <a:pPr marL="1371600" lvl="3" indent="0">
              <a:buNone/>
            </a:pPr>
            <a:endParaRPr lang="el-GR" sz="2900" dirty="0"/>
          </a:p>
          <a:p>
            <a:pPr lvl="4">
              <a:buFont typeface="Wingdings" charset="2"/>
              <a:buChar char="Ø"/>
            </a:pPr>
            <a:r>
              <a:rPr lang="el-GR" sz="2900" dirty="0"/>
              <a:t>Παραοισοφαγική (τύπου ΙΙΙ)</a:t>
            </a:r>
          </a:p>
          <a:p>
            <a:pPr marL="1828800" lvl="4" indent="0">
              <a:buNone/>
            </a:pPr>
            <a:r>
              <a:rPr lang="el-GR" sz="2900" dirty="0"/>
              <a:t>		Συνδυασμός τύπου Ι και ΙΙ</a:t>
            </a:r>
          </a:p>
          <a:p>
            <a:pPr lvl="5">
              <a:buFont typeface="Wingdings" charset="2"/>
              <a:buChar char="Ø"/>
            </a:pPr>
            <a:endParaRPr lang="el-GR" sz="2900" dirty="0"/>
          </a:p>
          <a:p>
            <a:pPr lvl="4">
              <a:buFont typeface="Wingdings" charset="2"/>
              <a:buChar char="Ø"/>
            </a:pPr>
            <a:r>
              <a:rPr lang="el-GR" sz="2900" dirty="0"/>
              <a:t>Παραοισοφαγική (τύπου Ι</a:t>
            </a:r>
            <a:r>
              <a:rPr lang="en-GB" sz="2900" dirty="0"/>
              <a:t>V</a:t>
            </a:r>
            <a:r>
              <a:rPr lang="el-GR" sz="2900" dirty="0"/>
              <a:t>)</a:t>
            </a:r>
          </a:p>
          <a:p>
            <a:pPr marL="1828800" lvl="4" indent="0">
              <a:buNone/>
            </a:pPr>
            <a:r>
              <a:rPr lang="el-GR" sz="2900" dirty="0"/>
              <a:t>	Συνδυασμός τύπου </a:t>
            </a:r>
            <a:r>
              <a:rPr lang="en-GB" sz="2900" dirty="0"/>
              <a:t>III</a:t>
            </a:r>
            <a:r>
              <a:rPr lang="el-GR" sz="2900" dirty="0"/>
              <a:t> + άλλα 			όργανα (εγκάρσιο κόλον, σπλήνας, 	πάγκρεας, κ.α.)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Διαφραγματοκήλη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3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8-10-31 at 8.15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79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5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71600"/>
          </a:xfrm>
        </p:spPr>
        <p:txBody>
          <a:bodyPr/>
          <a:lstStyle/>
          <a:p>
            <a:pPr eaLnBrk="1" hangingPunct="1"/>
            <a:r>
              <a:rPr lang="el-GR" dirty="0">
                <a:solidFill>
                  <a:srgbClr val="000000"/>
                </a:solidFill>
                <a:latin typeface="Times New Roman" charset="0"/>
              </a:rPr>
              <a:t>Κήλη πυελικού εδάφους</a:t>
            </a:r>
          </a:p>
        </p:txBody>
      </p:sp>
      <p:pic>
        <p:nvPicPr>
          <p:cNvPr id="49155" name="Picture 5" descr="C:\Documents and Settings\user\Επιφάνεια εργασίας\hernia\Untitled-Scanned-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9200"/>
            <a:ext cx="6096000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435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l-GR" dirty="0">
                <a:solidFill>
                  <a:srgbClr val="000000"/>
                </a:solidFill>
                <a:latin typeface="Times New Roman" charset="0"/>
              </a:rPr>
              <a:t>Κήλη πυελικού εδάφους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7000"/>
            <a:ext cx="3581400" cy="280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33600"/>
            <a:ext cx="3652838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96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53042"/>
            <a:ext cx="8229600" cy="1143000"/>
          </a:xfrm>
        </p:spPr>
        <p:txBody>
          <a:bodyPr/>
          <a:lstStyle/>
          <a:p>
            <a:r>
              <a:rPr lang="el-GR" dirty="0"/>
              <a:t>Ευχαριστώ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28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8-10-25 at 8.50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1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</TotalTime>
  <Words>1554</Words>
  <Application>Microsoft Office PowerPoint</Application>
  <PresentationFormat>Προβολή στην οθόνη (4:3)</PresentationFormat>
  <Paragraphs>504</Paragraphs>
  <Slides>85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85</vt:i4>
      </vt:variant>
    </vt:vector>
  </HeadingPairs>
  <TitlesOfParts>
    <vt:vector size="90" baseType="lpstr">
      <vt:lpstr>Arial</vt:lpstr>
      <vt:lpstr>Calibri</vt:lpstr>
      <vt:lpstr>Times New Roman</vt:lpstr>
      <vt:lpstr>Wingdings</vt:lpstr>
      <vt:lpstr>Office Theme</vt:lpstr>
      <vt:lpstr>Χειρουργική Αντιμετώπιση Κηλών</vt:lpstr>
      <vt:lpstr>Παρουσίαση του PowerPoint</vt:lpstr>
      <vt:lpstr>Ανατομικά Στοιχεία Κήλης</vt:lpstr>
      <vt:lpstr>Ανατομικά Στοιχεία Κήλης</vt:lpstr>
      <vt:lpstr>Ανατομικά Στοιχεία Κήλης</vt:lpstr>
      <vt:lpstr>Αιτιολογία</vt:lpstr>
      <vt:lpstr>Κλινική Εικόνα</vt:lpstr>
      <vt:lpstr>Κλινική Εικόνα</vt:lpstr>
      <vt:lpstr>Παρουσίαση του PowerPoint</vt:lpstr>
      <vt:lpstr>Ταξινόμηση</vt:lpstr>
      <vt:lpstr>....Ταξινόμηση συνέχεια</vt:lpstr>
      <vt:lpstr>....Ταξινόμηση συνέχεια</vt:lpstr>
      <vt:lpstr>....Ταξινόμηση συνέχεια</vt:lpstr>
      <vt:lpstr>Παρουσίαση του PowerPoint</vt:lpstr>
      <vt:lpstr>Άλλες κήλες</vt:lpstr>
      <vt:lpstr>Παρουσίαση του PowerPoint</vt:lpstr>
      <vt:lpstr>Κήλη Amyand</vt:lpstr>
      <vt:lpstr>Παρουσίαση του PowerPoint</vt:lpstr>
      <vt:lpstr>Κήλη θυροειδούς τρήματος </vt:lpstr>
      <vt:lpstr>Κήλη - Σημεία και Συμπτώματα</vt:lpstr>
      <vt:lpstr>Κήλη - Αντιμετώπιση</vt:lpstr>
      <vt:lpstr>Βουβωνοκήλη</vt:lpstr>
      <vt:lpstr>Βουβωνοκήλη</vt:lpstr>
      <vt:lpstr>Στοιχεία ανατομίας</vt:lpstr>
      <vt:lpstr>Βουβωνοκήλη - Στοιχεία ανατομίας</vt:lpstr>
      <vt:lpstr>Βουβωνοκήλη </vt:lpstr>
      <vt:lpstr>Διαφορές ευθείας  - λοξής βουβωνοκήλης</vt:lpstr>
      <vt:lpstr>Λοξή βουβωνοκήλη</vt:lpstr>
      <vt:lpstr>Ευθεία Βουβωνοκήλη</vt:lpstr>
      <vt:lpstr>Βουβωνοκήλη </vt:lpstr>
      <vt:lpstr>Διαφορική διάγνωση βουβωνοκήλης</vt:lpstr>
      <vt:lpstr>Διαφορές ευθείας &amp; λοξής βουβωνοκήλης Τρίγωνο του Hesselbach</vt:lpstr>
      <vt:lpstr>Βουβωνοκήλη </vt:lpstr>
      <vt:lpstr>Βουβωνοκήλη</vt:lpstr>
      <vt:lpstr>Βουβωνοκήλη – Αντιμετώπιση</vt:lpstr>
      <vt:lpstr>Παρουσίαση του PowerPoint</vt:lpstr>
      <vt:lpstr>Τεχνικές αποκατάστασης</vt:lpstr>
      <vt:lpstr>Πατέρας της μοντέρνας αποκατάστασης βουβωνοκήλης</vt:lpstr>
      <vt:lpstr>Τεχνική Bassini </vt:lpstr>
      <vt:lpstr>Τεχνική Shouldice</vt:lpstr>
      <vt:lpstr>Τεχνική McVay</vt:lpstr>
      <vt:lpstr>Τεχνική Lichtenstein</vt:lpstr>
      <vt:lpstr>Τεχνική Lichtenstein</vt:lpstr>
      <vt:lpstr>Tension-free τεχνική </vt:lpstr>
      <vt:lpstr>Τεχνική Lichtenstein</vt:lpstr>
      <vt:lpstr>Παρουσίαση του PowerPoint</vt:lpstr>
      <vt:lpstr>Ιδανικό προσθετικό υλικό</vt:lpstr>
      <vt:lpstr>Χειρουργικές επιπλοκές</vt:lpstr>
      <vt:lpstr>Λαπαροσκοπικές Επεμβάσεις</vt:lpstr>
      <vt:lpstr>Παρουσίαση του PowerPoint</vt:lpstr>
      <vt:lpstr>Λαπαροσκοπική αποκατάσταση με πλέγμα</vt:lpstr>
      <vt:lpstr>Καθήλωση πλέγματος – Απαγορευμένες ζώνες</vt:lpstr>
      <vt:lpstr>Τρίγωνο του θανάτου (doom)</vt:lpstr>
      <vt:lpstr>Τρίγωνο του πόνου (pain) </vt:lpstr>
      <vt:lpstr>Λαπαροσκοπικές Επεμβάσεις</vt:lpstr>
      <vt:lpstr>Λαπαροσκοπικές Επεμβάσεις</vt:lpstr>
      <vt:lpstr>TEP vs TAPP</vt:lpstr>
      <vt:lpstr>Υποτροπές βουβωνοκήλης</vt:lpstr>
      <vt:lpstr>Υποτροπές βουβωνοκήλης</vt:lpstr>
      <vt:lpstr>Μηροκήλη</vt:lpstr>
      <vt:lpstr>Ανατομία</vt:lpstr>
      <vt:lpstr>Μηροκήλη</vt:lpstr>
      <vt:lpstr>Παρουσίαση του PowerPoint</vt:lpstr>
      <vt:lpstr>Μηροκήλη</vt:lpstr>
      <vt:lpstr>Μηροκήλη</vt:lpstr>
      <vt:lpstr>Ομφαλοκήλη</vt:lpstr>
      <vt:lpstr>Παραομφαλική κήλη</vt:lpstr>
      <vt:lpstr>Παραομφαλική κήλη</vt:lpstr>
      <vt:lpstr>Παραομφαλική κήλη</vt:lpstr>
      <vt:lpstr>Παρουσίαση του PowerPoint</vt:lpstr>
      <vt:lpstr>Επιγαστρική κήλη</vt:lpstr>
      <vt:lpstr>Επιγαστρική κήλη</vt:lpstr>
      <vt:lpstr>Μέθοδοι αποκατάστασης με πλέγμα</vt:lpstr>
      <vt:lpstr>Μετεγχειρητική κήλη</vt:lpstr>
      <vt:lpstr>ΜΤΧ κοιλιοκήλη - Παράγοντες κινδύνου</vt:lpstr>
      <vt:lpstr>Μετεγχειρητική κήλη</vt:lpstr>
      <vt:lpstr>Κήλη Richter</vt:lpstr>
      <vt:lpstr>Διαφραγματοκήλη</vt:lpstr>
      <vt:lpstr>Διαφραγματοκήλη</vt:lpstr>
      <vt:lpstr>Διαφραγματοκήλη</vt:lpstr>
      <vt:lpstr>Διαφραγματοκήλη</vt:lpstr>
      <vt:lpstr>Παρουσίαση του PowerPoint</vt:lpstr>
      <vt:lpstr>Κήλη πυελικού εδάφους</vt:lpstr>
      <vt:lpstr>Κήλη πυελικού εδάφους</vt:lpstr>
      <vt:lpstr>Ευχαριστώ</vt:lpstr>
    </vt:vector>
  </TitlesOfParts>
  <Company>Home PC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Charalabopoulos</dc:creator>
  <cp:lastModifiedBy>Χριστίνα</cp:lastModifiedBy>
  <cp:revision>163</cp:revision>
  <dcterms:created xsi:type="dcterms:W3CDTF">2018-10-25T17:43:46Z</dcterms:created>
  <dcterms:modified xsi:type="dcterms:W3CDTF">2020-05-07T07:36:33Z</dcterms:modified>
</cp:coreProperties>
</file>