
<file path=[Content_Types].xml><?xml version="1.0" encoding="utf-8"?>
<Types xmlns="http://schemas.openxmlformats.org/package/2006/content-types"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514" r:id="rId2"/>
    <p:sldId id="517" r:id="rId3"/>
    <p:sldId id="519" r:id="rId4"/>
    <p:sldId id="729" r:id="rId5"/>
    <p:sldId id="518" r:id="rId6"/>
    <p:sldId id="520" r:id="rId7"/>
    <p:sldId id="521" r:id="rId8"/>
    <p:sldId id="523" r:id="rId9"/>
    <p:sldId id="524" r:id="rId10"/>
    <p:sldId id="525" r:id="rId11"/>
    <p:sldId id="526" r:id="rId12"/>
    <p:sldId id="527" r:id="rId13"/>
    <p:sldId id="529" r:id="rId14"/>
    <p:sldId id="530" r:id="rId15"/>
    <p:sldId id="531" r:id="rId16"/>
    <p:sldId id="532" r:id="rId17"/>
    <p:sldId id="533" r:id="rId18"/>
    <p:sldId id="535" r:id="rId19"/>
    <p:sldId id="536" r:id="rId20"/>
    <p:sldId id="697" r:id="rId21"/>
    <p:sldId id="537" r:id="rId22"/>
    <p:sldId id="538" r:id="rId23"/>
    <p:sldId id="725" r:id="rId24"/>
    <p:sldId id="702" r:id="rId25"/>
    <p:sldId id="703" r:id="rId26"/>
    <p:sldId id="704" r:id="rId27"/>
    <p:sldId id="539" r:id="rId28"/>
    <p:sldId id="698" r:id="rId29"/>
    <p:sldId id="699" r:id="rId30"/>
    <p:sldId id="700" r:id="rId31"/>
    <p:sldId id="701" r:id="rId32"/>
    <p:sldId id="705" r:id="rId33"/>
    <p:sldId id="706" r:id="rId34"/>
    <p:sldId id="707" r:id="rId35"/>
    <p:sldId id="708" r:id="rId36"/>
    <p:sldId id="709" r:id="rId37"/>
    <p:sldId id="710" r:id="rId38"/>
    <p:sldId id="540" r:id="rId39"/>
    <p:sldId id="712" r:id="rId40"/>
    <p:sldId id="713" r:id="rId41"/>
    <p:sldId id="711" r:id="rId42"/>
    <p:sldId id="714" r:id="rId43"/>
    <p:sldId id="715" r:id="rId44"/>
    <p:sldId id="716" r:id="rId45"/>
    <p:sldId id="717" r:id="rId46"/>
    <p:sldId id="718" r:id="rId47"/>
    <p:sldId id="719" r:id="rId48"/>
    <p:sldId id="720" r:id="rId49"/>
    <p:sldId id="721" r:id="rId50"/>
    <p:sldId id="722" r:id="rId51"/>
    <p:sldId id="541" r:id="rId52"/>
    <p:sldId id="542" r:id="rId53"/>
    <p:sldId id="724" r:id="rId54"/>
    <p:sldId id="543" r:id="rId55"/>
    <p:sldId id="547" r:id="rId56"/>
    <p:sldId id="550" r:id="rId57"/>
    <p:sldId id="551" r:id="rId58"/>
    <p:sldId id="552" r:id="rId59"/>
    <p:sldId id="553" r:id="rId60"/>
    <p:sldId id="554" r:id="rId61"/>
    <p:sldId id="555" r:id="rId62"/>
    <p:sldId id="556" r:id="rId63"/>
    <p:sldId id="723" r:id="rId64"/>
    <p:sldId id="559" r:id="rId65"/>
    <p:sldId id="727" r:id="rId66"/>
    <p:sldId id="728" r:id="rId67"/>
    <p:sldId id="561" r:id="rId68"/>
    <p:sldId id="563" r:id="rId69"/>
    <p:sldId id="564" r:id="rId70"/>
    <p:sldId id="565" r:id="rId71"/>
    <p:sldId id="566" r:id="rId72"/>
    <p:sldId id="567" r:id="rId73"/>
    <p:sldId id="568" r:id="rId74"/>
    <p:sldId id="569" r:id="rId75"/>
    <p:sldId id="570" r:id="rId76"/>
    <p:sldId id="573" r:id="rId77"/>
    <p:sldId id="574" r:id="rId78"/>
    <p:sldId id="575" r:id="rId79"/>
    <p:sldId id="576" r:id="rId80"/>
    <p:sldId id="577" r:id="rId81"/>
    <p:sldId id="578" r:id="rId82"/>
    <p:sldId id="588" r:id="rId83"/>
    <p:sldId id="736" r:id="rId84"/>
    <p:sldId id="584" r:id="rId85"/>
    <p:sldId id="589" r:id="rId86"/>
    <p:sldId id="585" r:id="rId87"/>
    <p:sldId id="591" r:id="rId88"/>
    <p:sldId id="726" r:id="rId8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7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F0A6AB4-407D-4586-BBF3-CD0BA60DD332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454B1A6-662C-4497-A67C-F6AECF3566D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707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D0BDC4-45E1-42F0-9B68-D85D00B6692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96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D4BF4-881D-4088-A0A0-FD4F4C402757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And with a mortality of 48% it is not surprising that we are looking for a different treatment modality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87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1A16D-E3F3-48B8-91F7-66BB4342A1A3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9916D-D2B1-48AE-8153-4AB4DE27DEB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7016F-5C6E-4D6E-A701-2E0D54174A7B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BE8F6-AC57-4A63-96E9-1BA1A691355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548CB-D80D-4A58-8688-BFC080AC93BA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8A362-1F79-4EC4-9321-FB28DE2E593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A5882-D707-417D-B7D9-DA72F766CC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233E-3DF9-4280-A427-2AD152D0BBE2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C7A38-B248-4F8B-B3F8-1A92BC91A24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9B33DC-C488-4306-BF90-F8A880AA4C7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17D9EA-76E4-4710-9A7D-C4BD694BD6B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FED8-EEEB-4451-8D8E-B9EB3E6ADB66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0DA2-AC6A-44F2-91EE-90CECEEB0BC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4DBDB-A778-4325-8A3B-49A427A6F4FC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8191-5769-41BE-99A8-E1BAFC2D6D8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7DFF4-33C6-4D9C-8937-156E3102EB41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CEB91-01C9-4EE1-A0F2-79106994E01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C15C3-58BC-4DDE-8B25-808FCB9A44E7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843-3DD6-4E4E-8110-5562440B80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0773C-5123-4570-A657-5DC2DB164832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66426-9527-44BD-8C90-672509979DA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989D-667D-4A31-BF64-29AB612F0617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7DDC-7086-479C-BAB6-67BD60830F4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B41BC-6CF1-4773-B6E2-D2178A356EC9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EF02-20A3-4A47-8FAD-98AB88BA1C2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1AF4D-26C9-45B7-96C7-2ABE25C5E960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FD9B-70FF-45DC-97F1-1B2A5D06218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5939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DF10CB-77A1-4184-896C-AA129BFD16C3}" type="datetimeFigureOut">
              <a:rPr lang="nl-NL"/>
              <a:pPr>
                <a:defRPr/>
              </a:pPr>
              <a:t>8-5-2026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7F980C-2C6B-41B6-854F-8594EFB1630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2" r:id="rId12"/>
    <p:sldLayoutId id="2147483661" r:id="rId13"/>
    <p:sldLayoutId id="2147483663" r:id="rId14"/>
    <p:sldLayoutId id="214748366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USB%2010.06.2025\STUDENTS\2016.06%20PMU%20Vorlesung%20Aneurysma\Cook-Fenestrated-11-10-05.wmv" TargetMode="External"/><Relationship Id="rId1" Type="http://schemas.microsoft.com/office/2007/relationships/media" Target="file:///E:\USB%2010.06.2025\STUDENTS\2016.06%20PMU%20Vorlesung%20Aneurysma\Cook-Fenestrated-11-10-05.wmv" TargetMode="Externa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E:\USB%2010.06.2025\STUDENTS\2016.06%20PMU%20Vorlesung%20Aneurysma\DIAMRE~1.MPG" TargetMode="External"/><Relationship Id="rId1" Type="http://schemas.microsoft.com/office/2007/relationships/media" Target="file:///E:\USB%2010.06.2025\STUDENTS\2016.06%20PMU%20Vorlesung%20Aneurysma\DIAMRE~1.MPG" TargetMode="Externa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USB%2010.06.2025\STUDENTS\2016.06%20PMU%20Vorlesung%20Aneurysma\Roggen%20VRT%20gefenestr%20stent%20groot.avi" TargetMode="External"/><Relationship Id="rId1" Type="http://schemas.microsoft.com/office/2007/relationships/media" Target="file:///E:\USB%2010.06.2025\STUDENTS\2016.06%20PMU%20Vorlesung%20Aneurysma\Roggen%20VRT%20gefenestr%20stent%20groot.avi" TargetMode="External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USB%2010.06.2025\STUDENTS\2016.06%20PMU%20Vorlesung%20Aneurysma\Roggen%20VRT%20gefenestr%20stent%20klein.avi" TargetMode="External"/><Relationship Id="rId1" Type="http://schemas.microsoft.com/office/2007/relationships/media" Target="file:///E:\USB%2010.06.2025\STUDENTS\2016.06%20PMU%20Vorlesung%20Aneurysma\Roggen%20VRT%20gefenestr%20stent%20klein.avi" TargetMode="External"/><Relationship Id="rId4" Type="http://schemas.openxmlformats.org/officeDocument/2006/relationships/image" Target="../media/image8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USB%2010.06.2025\STUDENTS\2016.06%20PMU%20Vorlesung%20Aneurysma\postop3D.mpg" TargetMode="External"/><Relationship Id="rId1" Type="http://schemas.microsoft.com/office/2007/relationships/media" Target="file:///E:\USB%2010.06.2025\STUDENTS\2016.06%20PMU%20Vorlesung%20Aneurysma\postop3D.mpg" TargetMode="External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47616" y="1659842"/>
            <a:ext cx="9677400" cy="1481126"/>
          </a:xfrm>
        </p:spPr>
        <p:txBody>
          <a:bodyPr lIns="92075" tIns="46038" rIns="92075" bIns="46038"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b="1" dirty="0">
                <a:solidFill>
                  <a:srgbClr val="FFC000"/>
                </a:solidFill>
              </a:rPr>
              <a:t>ANEURYSMS</a:t>
            </a:r>
            <a:br>
              <a:rPr lang="en-AU" sz="4000" b="1" dirty="0">
                <a:solidFill>
                  <a:srgbClr val="FFC000"/>
                </a:solidFill>
              </a:rPr>
            </a:br>
            <a:r>
              <a:rPr lang="en-AU" sz="3600" b="1" dirty="0">
                <a:solidFill>
                  <a:srgbClr val="FFC000"/>
                </a:solidFill>
              </a:rPr>
              <a:t>(Endovascular Treatment of Aortic Aneurysms)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791200"/>
            <a:ext cx="9144000" cy="1066800"/>
          </a:xfrm>
        </p:spPr>
        <p:txBody>
          <a:bodyPr lIns="92075" tIns="46038" rIns="92075" bIns="46038" rtlCol="0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AU" sz="2400" b="1" dirty="0"/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0" y="4429132"/>
            <a:ext cx="91440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AU" sz="2800" dirty="0">
                <a:latin typeface="+mn-lt"/>
              </a:rPr>
              <a:t>Thanos Katsargyris, </a:t>
            </a:r>
            <a:r>
              <a:rPr lang="en-AU" sz="2800">
                <a:latin typeface="+mn-lt"/>
              </a:rPr>
              <a:t>MD PhD</a:t>
            </a:r>
            <a:endParaRPr lang="en-AU" sz="2800" dirty="0">
              <a:latin typeface="+mn-lt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AU" sz="2800" dirty="0">
                <a:latin typeface="+mn-lt"/>
              </a:rPr>
              <a:t>Department of Vascular and Endovascular Surgery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AU" sz="2800" dirty="0">
                <a:latin typeface="+mn-lt"/>
              </a:rPr>
              <a:t>Paracelsus Medical University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en-AU" sz="2800" dirty="0" err="1">
                <a:latin typeface="+mn-lt"/>
              </a:rPr>
              <a:t>Klinikum</a:t>
            </a:r>
            <a:r>
              <a:rPr lang="en-AU" sz="2800" dirty="0">
                <a:latin typeface="+mn-lt"/>
              </a:rPr>
              <a:t> Nuremberg, Germany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 suy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8010525" cy="5170488"/>
          </a:xfrm>
          <a:prstGeom prst="rect">
            <a:avLst/>
          </a:prstGeom>
          <a:noFill/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283607" y="5791200"/>
            <a:ext cx="66212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1850 - 1870</a:t>
            </a:r>
          </a:p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Era of Introduction of Antisepsis and Anesthesia.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9530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BE" sz="2800" dirty="0">
                <a:solidFill>
                  <a:srgbClr val="FFFF00"/>
                </a:solidFill>
              </a:rPr>
              <a:t>  </a:t>
            </a:r>
            <a:r>
              <a:rPr lang="fr-BE" sz="2800" dirty="0" err="1">
                <a:solidFill>
                  <a:srgbClr val="FFCC00"/>
                </a:solidFill>
              </a:rPr>
              <a:t>Wiring</a:t>
            </a:r>
            <a:r>
              <a:rPr lang="fr-BE" sz="2800" dirty="0">
                <a:solidFill>
                  <a:srgbClr val="FFCC00"/>
                </a:solidFill>
              </a:rPr>
              <a:t>                   </a:t>
            </a:r>
            <a:r>
              <a:rPr lang="fr-BE" sz="2800" dirty="0" err="1">
                <a:solidFill>
                  <a:srgbClr val="FFCC00"/>
                </a:solidFill>
              </a:rPr>
              <a:t>Wrapping</a:t>
            </a:r>
            <a:r>
              <a:rPr lang="fr-BE" sz="2800" dirty="0">
                <a:solidFill>
                  <a:srgbClr val="FFCC00"/>
                </a:solidFill>
              </a:rPr>
              <a:t>             </a:t>
            </a:r>
            <a:r>
              <a:rPr lang="fr-BE" sz="2800" dirty="0" err="1">
                <a:solidFill>
                  <a:srgbClr val="FFCC00"/>
                </a:solidFill>
              </a:rPr>
              <a:t>Ligation</a:t>
            </a:r>
            <a:endParaRPr lang="fr-BE" sz="2800" dirty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BE" sz="2800" dirty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BE" sz="2800" dirty="0">
                <a:solidFill>
                  <a:srgbClr val="FFCC00"/>
                </a:solidFill>
              </a:rPr>
              <a:t>              </a:t>
            </a:r>
            <a:r>
              <a:rPr lang="fr-BE" sz="2800" dirty="0" err="1">
                <a:solidFill>
                  <a:srgbClr val="FFCC00"/>
                </a:solidFill>
              </a:rPr>
              <a:t>Surgical</a:t>
            </a:r>
            <a:r>
              <a:rPr lang="fr-BE" sz="2800" dirty="0">
                <a:solidFill>
                  <a:srgbClr val="FFCC00"/>
                </a:solidFill>
              </a:rPr>
              <a:t> techniques 1900-1950</a:t>
            </a:r>
          </a:p>
          <a:p>
            <a:pPr>
              <a:lnSpc>
                <a:spcPct val="90000"/>
              </a:lnSpc>
              <a:buFontTx/>
              <a:buNone/>
            </a:pPr>
            <a:endParaRPr lang="nl-NL" sz="2800" dirty="0">
              <a:solidFill>
                <a:srgbClr val="FFFF00"/>
              </a:solidFill>
            </a:endParaRPr>
          </a:p>
        </p:txBody>
      </p:sp>
      <p:pic>
        <p:nvPicPr>
          <p:cNvPr id="78852" name="Picture 4" descr="bov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534400" cy="4248150"/>
          </a:xfrm>
          <a:prstGeom prst="rect">
            <a:avLst/>
          </a:prstGeom>
          <a:noFill/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304800" y="3470275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a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839200" cy="5446713"/>
          </a:xfrm>
          <a:prstGeom prst="rect">
            <a:avLst/>
          </a:prstGeom>
          <a:noFill/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298575" y="5943600"/>
            <a:ext cx="6397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Matas 1923 :  First Successful Ligation of Aorta</a:t>
            </a:r>
          </a:p>
          <a:p>
            <a:pPr algn="ctr"/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(Partial occlusion by banding 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4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3513"/>
            <a:ext cx="8458200" cy="5627687"/>
          </a:xfrm>
          <a:prstGeom prst="rect">
            <a:avLst/>
          </a:prstGeom>
          <a:noFill/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609600" y="5791200"/>
            <a:ext cx="8610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sz="3200" dirty="0" err="1">
                <a:solidFill>
                  <a:srgbClr val="FFCC00"/>
                </a:solidFill>
                <a:latin typeface="Times New Roman" pitchFamily="18" charset="0"/>
              </a:rPr>
              <a:t>Endoaneuysmorraphy</a:t>
            </a:r>
            <a:r>
              <a:rPr lang="fr-BE" sz="3200" dirty="0">
                <a:solidFill>
                  <a:srgbClr val="FFCC00"/>
                </a:solidFill>
                <a:latin typeface="Times New Roman" pitchFamily="18" charset="0"/>
              </a:rPr>
              <a:t> and </a:t>
            </a:r>
            <a:r>
              <a:rPr lang="fr-BE" sz="3200" dirty="0" err="1">
                <a:solidFill>
                  <a:srgbClr val="FFCC00"/>
                </a:solidFill>
                <a:latin typeface="Times New Roman" pitchFamily="18" charset="0"/>
              </a:rPr>
              <a:t>wrapping</a:t>
            </a:r>
            <a:r>
              <a:rPr lang="fr-BE" sz="3200" dirty="0">
                <a:solidFill>
                  <a:srgbClr val="FFCC00"/>
                </a:solidFill>
                <a:latin typeface="Times New Roman" pitchFamily="18" charset="0"/>
              </a:rPr>
              <a:t>  of  AAA</a:t>
            </a:r>
          </a:p>
          <a:p>
            <a:r>
              <a:rPr lang="fr-BE" sz="2000" dirty="0">
                <a:solidFill>
                  <a:srgbClr val="FFCC00"/>
                </a:solidFill>
                <a:latin typeface="Times New Roman" pitchFamily="18" charset="0"/>
              </a:rPr>
              <a:t>                                                          Cowley and </a:t>
            </a:r>
            <a:r>
              <a:rPr lang="fr-BE" sz="2000" dirty="0" err="1">
                <a:solidFill>
                  <a:srgbClr val="FFCC00"/>
                </a:solidFill>
                <a:latin typeface="Times New Roman" pitchFamily="18" charset="0"/>
              </a:rPr>
              <a:t>Yeager</a:t>
            </a:r>
            <a:r>
              <a:rPr lang="fr-BE" sz="2000" dirty="0">
                <a:solidFill>
                  <a:srgbClr val="FFCC00"/>
                </a:solidFill>
                <a:latin typeface="Times New Roman" pitchFamily="18" charset="0"/>
              </a:rPr>
              <a:t>.     </a:t>
            </a:r>
            <a:r>
              <a:rPr lang="fr-BE" sz="2000" dirty="0" err="1">
                <a:solidFill>
                  <a:srgbClr val="FFCC00"/>
                </a:solidFill>
                <a:latin typeface="Times New Roman" pitchFamily="18" charset="0"/>
              </a:rPr>
              <a:t>Surgery</a:t>
            </a:r>
            <a:r>
              <a:rPr lang="fr-BE" sz="2000" dirty="0">
                <a:solidFill>
                  <a:srgbClr val="FFCC00"/>
                </a:solidFill>
                <a:latin typeface="Times New Roman" pitchFamily="18" charset="0"/>
              </a:rPr>
              <a:t> 1953</a:t>
            </a:r>
            <a:endParaRPr lang="nl-NL" sz="20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50" y="533400"/>
            <a:ext cx="3727450" cy="5915025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784725" y="1187450"/>
            <a:ext cx="352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Albert EINSTEIN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5165725" y="2254250"/>
            <a:ext cx="304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(1879  -  1955 )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937125" y="3397250"/>
            <a:ext cx="117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AAA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5562600" y="4038600"/>
            <a:ext cx="320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wrapping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 1948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5505450" y="4724400"/>
            <a:ext cx="7277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rupture     1955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4667250" y="5638800"/>
            <a:ext cx="447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(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refused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aortic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surgery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)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sc_0016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/>
          <a:stretch>
            <a:fillRect/>
          </a:stretch>
        </p:blipFill>
        <p:spPr bwMode="auto">
          <a:xfrm>
            <a:off x="1104900" y="225425"/>
            <a:ext cx="6934200" cy="2720975"/>
          </a:xfrm>
          <a:prstGeom prst="rect">
            <a:avLst/>
          </a:prstGeom>
          <a:noFill/>
        </p:spPr>
      </p:pic>
      <p:pic>
        <p:nvPicPr>
          <p:cNvPr id="83971" name="Picture 3" descr="Dsc_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044825"/>
            <a:ext cx="4572000" cy="3355975"/>
          </a:xfrm>
          <a:prstGeom prst="rect">
            <a:avLst/>
          </a:prstGeom>
          <a:noFill/>
        </p:spPr>
      </p:pic>
      <p:pic>
        <p:nvPicPr>
          <p:cNvPr id="83972" name="Picture 4" descr="r suy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048000"/>
            <a:ext cx="2122488" cy="3352800"/>
          </a:xfrm>
          <a:prstGeom prst="rect">
            <a:avLst/>
          </a:prstGeo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6597650" y="6338888"/>
            <a:ext cx="170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altLang="nl-NL" sz="2000" dirty="0">
                <a:solidFill>
                  <a:srgbClr val="FFCC00"/>
                </a:solidFill>
                <a:latin typeface="Times New Roman" pitchFamily="18" charset="0"/>
              </a:rPr>
              <a:t>Surg Gyn Obst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sc_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66688"/>
            <a:ext cx="8515350" cy="2381250"/>
          </a:xfrm>
          <a:prstGeom prst="rect">
            <a:avLst/>
          </a:prstGeom>
          <a:noFill/>
        </p:spPr>
      </p:pic>
      <p:pic>
        <p:nvPicPr>
          <p:cNvPr id="84995" name="Picture 3" descr="Dsc_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852738"/>
            <a:ext cx="6181725" cy="3700462"/>
          </a:xfrm>
          <a:prstGeom prst="rect">
            <a:avLst/>
          </a:prstGeom>
          <a:noFill/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76200" y="6019800"/>
            <a:ext cx="2708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Me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m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ac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a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d.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chir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.,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 1951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</a:t>
            </a:r>
          </a:p>
          <a:p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Arch.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Surg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., 1952.</a:t>
            </a:r>
            <a:endParaRPr lang="nl-NL" altLang="nl-NL" sz="24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pic>
        <p:nvPicPr>
          <p:cNvPr id="84997" name="Picture 5" descr="Foto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95600"/>
            <a:ext cx="22987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voorhees"/>
          <p:cNvPicPr>
            <a:picLocks noChangeAspect="1" noChangeArrowheads="1"/>
          </p:cNvPicPr>
          <p:nvPr/>
        </p:nvPicPr>
        <p:blipFill>
          <a:blip r:embed="rId2" cstate="print"/>
          <a:srcRect l="2380" r="2380" b="1968"/>
          <a:stretch>
            <a:fillRect/>
          </a:stretch>
        </p:blipFill>
        <p:spPr bwMode="auto">
          <a:xfrm>
            <a:off x="304800" y="76200"/>
            <a:ext cx="6096000" cy="6248400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689725" y="1143000"/>
            <a:ext cx="2343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The  first</a:t>
            </a:r>
          </a:p>
          <a:p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Synthetic</a:t>
            </a:r>
            <a:endParaRPr lang="fr-BE" altLang="nl-NL" sz="3600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Nylon-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graft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842125" y="4343400"/>
            <a:ext cx="2114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Voorhees</a:t>
            </a:r>
            <a:endParaRPr lang="fr-BE" altLang="nl-NL" sz="3600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New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york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1951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447800" y="63246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Smith R.B. J. </a:t>
            </a:r>
            <a:r>
              <a:rPr lang="fr-BE" sz="2400" dirty="0" err="1">
                <a:solidFill>
                  <a:srgbClr val="FFCC00"/>
                </a:solidFill>
                <a:latin typeface="Times New Roman" pitchFamily="18" charset="0"/>
              </a:rPr>
              <a:t>Vasc</a:t>
            </a: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. </a:t>
            </a:r>
            <a:r>
              <a:rPr lang="fr-BE" sz="2400" dirty="0" err="1">
                <a:solidFill>
                  <a:srgbClr val="FFCC00"/>
                </a:solidFill>
                <a:latin typeface="Times New Roman" pitchFamily="18" charset="0"/>
              </a:rPr>
              <a:t>Surg</a:t>
            </a: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., 1993</a:t>
            </a:r>
            <a:endParaRPr lang="nl-NL" sz="24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C00"/>
                </a:solidFill>
              </a:rPr>
              <a:t>Localisation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AAA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Thoracoabdominal</a:t>
            </a:r>
            <a:r>
              <a:rPr lang="en-US" dirty="0"/>
              <a:t> aneurysm</a:t>
            </a:r>
          </a:p>
          <a:p>
            <a:pPr>
              <a:lnSpc>
                <a:spcPct val="90000"/>
              </a:lnSpc>
            </a:pPr>
            <a:r>
              <a:rPr lang="en-US" dirty="0"/>
              <a:t>Femoral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Popliteal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Cerebral</a:t>
            </a:r>
          </a:p>
          <a:p>
            <a:pPr>
              <a:lnSpc>
                <a:spcPct val="90000"/>
              </a:lnSpc>
            </a:pPr>
            <a:r>
              <a:rPr lang="en-US" dirty="0"/>
              <a:t>Internal Iliac artery</a:t>
            </a:r>
          </a:p>
          <a:p>
            <a:pPr>
              <a:lnSpc>
                <a:spcPct val="90000"/>
              </a:lnSpc>
            </a:pPr>
            <a:r>
              <a:rPr lang="en-US" dirty="0"/>
              <a:t>Branches aorta</a:t>
            </a:r>
            <a:endParaRPr lang="nl-N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plk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548680"/>
            <a:ext cx="5099050" cy="5753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Introduction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/>
              <a:t>Vascular Surgery little brother of cardiology</a:t>
            </a:r>
          </a:p>
          <a:p>
            <a:r>
              <a:rPr lang="nl-NL" dirty="0"/>
              <a:t>Revolutionary changes in treatment of aneurysms</a:t>
            </a:r>
          </a:p>
          <a:p>
            <a:endParaRPr lang="nl-NL" dirty="0"/>
          </a:p>
          <a:p>
            <a:r>
              <a:rPr lang="nl-NL" dirty="0"/>
              <a:t>Practical presentation</a:t>
            </a:r>
          </a:p>
          <a:p>
            <a:pPr>
              <a:buFontTx/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046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484784"/>
            <a:ext cx="5510741" cy="41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C00"/>
                </a:solidFill>
              </a:rPr>
              <a:t>Symptomatology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None!!!!!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Expansion &gt; Pain &gt; Rupture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Local problem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Knee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Internal iliac artery: </a:t>
            </a:r>
            <a:r>
              <a:rPr lang="en-US" sz="2400" dirty="0" err="1"/>
              <a:t>Hydronephrosis</a:t>
            </a:r>
            <a:r>
              <a:rPr lang="en-US" sz="2400" dirty="0"/>
              <a:t> </a:t>
            </a:r>
            <a:endParaRPr lang="nl-NL" sz="2400" dirty="0"/>
          </a:p>
        </p:txBody>
      </p:sp>
      <p:pic>
        <p:nvPicPr>
          <p:cNvPr id="31748" name="Picture 4" descr="CTiliacain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1981200"/>
            <a:ext cx="4343400" cy="4122738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Dangers!!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endParaRPr lang="en-US" sz="2800" dirty="0"/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CC00"/>
                </a:solidFill>
              </a:rPr>
              <a:t>Rupture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err="1"/>
              <a:t>Thrombo-embolisation</a:t>
            </a:r>
            <a:endParaRPr lang="nl-NL" sz="2800" dirty="0"/>
          </a:p>
        </p:txBody>
      </p:sp>
      <p:pic>
        <p:nvPicPr>
          <p:cNvPr id="32772" name="Picture 4" descr="letaleaand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514600"/>
            <a:ext cx="4038600" cy="3028950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Mortality of RAAA 40-90%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3316" name="Picture 4" descr="raa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447800"/>
            <a:ext cx="86106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983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Rupture to…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343400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A. Retroperitoneal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B. </a:t>
            </a:r>
            <a:r>
              <a:rPr lang="en-US" sz="2800" dirty="0" err="1"/>
              <a:t>Transperitoneal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C. </a:t>
            </a:r>
            <a:r>
              <a:rPr lang="en-US" sz="2800" dirty="0" err="1"/>
              <a:t>Aortoduodenal</a:t>
            </a:r>
            <a:r>
              <a:rPr lang="en-US" sz="2800" dirty="0"/>
              <a:t> fistula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D. </a:t>
            </a:r>
            <a:r>
              <a:rPr lang="en-US" sz="2800" dirty="0" err="1"/>
              <a:t>Aortocaval</a:t>
            </a:r>
            <a:r>
              <a:rPr lang="en-US" sz="2800" dirty="0"/>
              <a:t> fistula</a:t>
            </a:r>
          </a:p>
          <a:p>
            <a:pPr eaLnBrk="1" hangingPunct="1"/>
            <a:endParaRPr lang="nl-NL" sz="2800" dirty="0"/>
          </a:p>
        </p:txBody>
      </p:sp>
      <p:pic>
        <p:nvPicPr>
          <p:cNvPr id="19460" name="Picture 6" descr="Ruptuurmog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1828800"/>
            <a:ext cx="3268663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2203153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FFCC00"/>
                </a:solidFill>
              </a:rPr>
              <a:t>Aorto</a:t>
            </a:r>
            <a:r>
              <a:rPr lang="en-US" dirty="0">
                <a:solidFill>
                  <a:srgbClr val="FFCC00"/>
                </a:solidFill>
              </a:rPr>
              <a:t>-enteric fistula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20483" name="Picture 3" descr="Ruptuurmo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905000"/>
            <a:ext cx="35623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Ruptuurmo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828800"/>
            <a:ext cx="321151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016060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Symptoms acute/ruptured AAA</a:t>
            </a:r>
            <a:endParaRPr lang="en-GB" dirty="0">
              <a:solidFill>
                <a:srgbClr val="FFCC00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sz="2800" dirty="0"/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Acute onset of back pain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Abdominal pain</a:t>
            </a:r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Shock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(Hemoptoe)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(Right sided heart failure)</a:t>
            </a:r>
          </a:p>
          <a:p>
            <a:pPr>
              <a:lnSpc>
                <a:spcPct val="90000"/>
              </a:lnSpc>
            </a:pPr>
            <a:endParaRPr lang="nl-NL" sz="2800" dirty="0"/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Suspicion</a:t>
            </a:r>
            <a:r>
              <a:rPr lang="nl-NL" sz="2800" dirty="0"/>
              <a:t>:</a:t>
            </a:r>
          </a:p>
          <a:p>
            <a:pPr lvl="1">
              <a:lnSpc>
                <a:spcPct val="90000"/>
              </a:lnSpc>
            </a:pPr>
            <a:r>
              <a:rPr lang="nl-NL" sz="2400" dirty="0"/>
              <a:t>Palpabele pulsating mass in abdomen</a:t>
            </a:r>
          </a:p>
          <a:p>
            <a:pPr lvl="1">
              <a:lnSpc>
                <a:spcPct val="90000"/>
              </a:lnSpc>
            </a:pPr>
            <a:r>
              <a:rPr lang="nl-NL" sz="2400" dirty="0"/>
              <a:t>Elderly man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95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Dangers!!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4033838" cy="4525963"/>
          </a:xfrm>
        </p:spPr>
        <p:txBody>
          <a:bodyPr/>
          <a:lstStyle/>
          <a:p>
            <a:endParaRPr lang="en-US" sz="2800" dirty="0"/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/>
              <a:t>Rupture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rgbClr val="FFCC00"/>
                </a:solidFill>
              </a:rPr>
              <a:t>Thrombo-embolisation</a:t>
            </a:r>
            <a:endParaRPr lang="nl-NL" sz="2800" dirty="0">
              <a:solidFill>
                <a:srgbClr val="FFCC00"/>
              </a:solidFill>
            </a:endParaRPr>
          </a:p>
        </p:txBody>
      </p:sp>
      <p:pic>
        <p:nvPicPr>
          <p:cNvPr id="24580" name="Picture 4" descr="embolie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638" y="2708275"/>
            <a:ext cx="4748212" cy="3036888"/>
          </a:xfrm>
          <a:noFill/>
          <a:ln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Diagnosis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3810000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endParaRPr lang="en-US" sz="28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800" dirty="0"/>
              <a:t>Clinical examination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Co-incidental:</a:t>
            </a:r>
          </a:p>
          <a:p>
            <a:pPr lvl="1" eaLnBrk="1" hangingPunct="1"/>
            <a:r>
              <a:rPr lang="en-US" sz="2400" dirty="0"/>
              <a:t>Urology</a:t>
            </a:r>
          </a:p>
          <a:p>
            <a:pPr lvl="1" eaLnBrk="1" hangingPunct="1"/>
            <a:r>
              <a:rPr lang="en-US" sz="2400" dirty="0"/>
              <a:t>Internal Medicine</a:t>
            </a:r>
          </a:p>
          <a:p>
            <a:pPr eaLnBrk="1" hangingPunct="1"/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14340" name="Picture 6" descr="AAAk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2590800"/>
            <a:ext cx="4495800" cy="3194050"/>
          </a:xfrm>
          <a:noFill/>
        </p:spPr>
      </p:pic>
    </p:spTree>
    <p:extLst>
      <p:ext uri="{BB962C8B-B14F-4D97-AF65-F5344CB8AC3E}">
        <p14:creationId xmlns:p14="http://schemas.microsoft.com/office/powerpoint/2010/main" val="3707543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FFCC00"/>
                </a:solidFill>
              </a:rPr>
              <a:t>Utrasound</a:t>
            </a:r>
            <a:r>
              <a:rPr lang="en-US" dirty="0">
                <a:solidFill>
                  <a:srgbClr val="FFCC00"/>
                </a:solidFill>
              </a:rPr>
              <a:t>/</a:t>
            </a:r>
            <a:r>
              <a:rPr lang="en-US" dirty="0" err="1">
                <a:solidFill>
                  <a:srgbClr val="FFCC00"/>
                </a:solidFill>
              </a:rPr>
              <a:t>CTscan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5363" name="Picture 3" descr="echoA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35337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T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1450" y="2057400"/>
            <a:ext cx="516255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722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AAv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916113"/>
            <a:ext cx="4852987" cy="4727575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Definition: abnormal dilatation…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Angiography: NO!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6387" name="Picture 3" descr="angioA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37973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trombus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05000"/>
            <a:ext cx="42386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9267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X-Ray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7411" name="Picture 3" descr="anrena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514600"/>
            <a:ext cx="44958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BOZ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459105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811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4176713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Preventive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Exclusion of the aneurysm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Balance: risk of the procedure vs. risk of rupture</a:t>
            </a:r>
            <a:endParaRPr lang="nl-NL" sz="2800" dirty="0"/>
          </a:p>
        </p:txBody>
      </p:sp>
      <p:pic>
        <p:nvPicPr>
          <p:cNvPr id="23556" name="Picture 6" descr="ruptuurkan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2057400"/>
            <a:ext cx="3584575" cy="4343400"/>
          </a:xfrm>
          <a:noFill/>
        </p:spPr>
      </p:pic>
    </p:spTree>
    <p:extLst>
      <p:ext uri="{BB962C8B-B14F-4D97-AF65-F5344CB8AC3E}">
        <p14:creationId xmlns:p14="http://schemas.microsoft.com/office/powerpoint/2010/main" val="3056236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General rule of thumb:</a:t>
            </a:r>
          </a:p>
          <a:p>
            <a:pPr lvl="1" eaLnBrk="1" hangingPunct="1">
              <a:lnSpc>
                <a:spcPct val="90000"/>
              </a:lnSpc>
            </a:pPr>
            <a:r>
              <a:rPr lang="nl-NL" dirty="0"/>
              <a:t>Man: &gt; 5,5 cm</a:t>
            </a:r>
          </a:p>
          <a:p>
            <a:pPr lvl="1" eaLnBrk="1" hangingPunct="1">
              <a:lnSpc>
                <a:spcPct val="90000"/>
              </a:lnSpc>
            </a:pPr>
            <a:r>
              <a:rPr lang="nl-NL" dirty="0"/>
              <a:t>Female: &gt; 5 cm</a:t>
            </a:r>
          </a:p>
          <a:p>
            <a:pPr lvl="1" eaLnBrk="1" hangingPunct="1">
              <a:lnSpc>
                <a:spcPct val="90000"/>
              </a:lnSpc>
            </a:pPr>
            <a:endParaRPr lang="nl-NL" dirty="0"/>
          </a:p>
          <a:p>
            <a:pPr eaLnBrk="1" hangingPunct="1">
              <a:lnSpc>
                <a:spcPct val="90000"/>
              </a:lnSpc>
            </a:pPr>
            <a:r>
              <a:rPr lang="nl-NL" dirty="0"/>
              <a:t>Based (amongst other literature) on English “Small Aneurysm Trial”</a:t>
            </a:r>
          </a:p>
        </p:txBody>
      </p:sp>
    </p:spTree>
    <p:extLst>
      <p:ext uri="{BB962C8B-B14F-4D97-AF65-F5344CB8AC3E}">
        <p14:creationId xmlns:p14="http://schemas.microsoft.com/office/powerpoint/2010/main" val="436359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Big procedure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Mortality: 5-7 %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Morbidity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Cardiac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/>
              <a:t>Pulmonal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Sexual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7247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26627" name="Picture 6" descr="Aaa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098675"/>
            <a:ext cx="3810000" cy="3879850"/>
          </a:xfrm>
          <a:noFill/>
        </p:spPr>
      </p:pic>
      <p:pic>
        <p:nvPicPr>
          <p:cNvPr id="26628" name="Picture 8" descr="Aaa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2420938"/>
            <a:ext cx="3810000" cy="3659187"/>
          </a:xfrm>
          <a:noFill/>
        </p:spPr>
      </p:pic>
    </p:spTree>
    <p:extLst>
      <p:ext uri="{BB962C8B-B14F-4D97-AF65-F5344CB8AC3E}">
        <p14:creationId xmlns:p14="http://schemas.microsoft.com/office/powerpoint/2010/main" val="1036764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7651" name="Picture 6" descr="Aaa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146300"/>
            <a:ext cx="3810000" cy="3784600"/>
          </a:xfrm>
          <a:noFill/>
        </p:spPr>
      </p:pic>
      <p:pic>
        <p:nvPicPr>
          <p:cNvPr id="27652" name="Picture 8" descr="Aaa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2492375"/>
            <a:ext cx="3810000" cy="3663950"/>
          </a:xfrm>
          <a:noFill/>
        </p:spPr>
      </p:pic>
    </p:spTree>
    <p:extLst>
      <p:ext uri="{BB962C8B-B14F-4D97-AF65-F5344CB8AC3E}">
        <p14:creationId xmlns:p14="http://schemas.microsoft.com/office/powerpoint/2010/main" val="4083158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8675" name="Picture 10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44675"/>
            <a:ext cx="71326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2997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25603" name="Picture 3" descr="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73238"/>
            <a:ext cx="4248150" cy="3186112"/>
          </a:xfrm>
          <a:noFill/>
          <a:ln/>
        </p:spPr>
      </p:pic>
      <p:pic>
        <p:nvPicPr>
          <p:cNvPr id="25604" name="Picture 4" descr="AAAk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57563"/>
            <a:ext cx="4241800" cy="3181350"/>
          </a:xfrm>
          <a:noFill/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0723" name="Picture 8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060575"/>
            <a:ext cx="68580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071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Pathophysiology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4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/>
              <a:t>Genetic factors</a:t>
            </a:r>
          </a:p>
          <a:p>
            <a:pPr eaLnBrk="1" hangingPunct="1">
              <a:buFontTx/>
              <a:buNone/>
            </a:pPr>
            <a:r>
              <a:rPr lang="en-US" sz="2400" dirty="0"/>
              <a:t>		</a:t>
            </a:r>
            <a:r>
              <a:rPr lang="en-US" sz="2400" dirty="0">
                <a:sym typeface="Marlett" pitchFamily="2" charset="2"/>
              </a:rPr>
              <a:t></a:t>
            </a:r>
          </a:p>
          <a:p>
            <a:pPr eaLnBrk="1" hangingPunct="1"/>
            <a:r>
              <a:rPr lang="en-US" sz="2400" dirty="0"/>
              <a:t>Dilatation of the Aorta</a:t>
            </a:r>
          </a:p>
          <a:p>
            <a:pPr eaLnBrk="1" hangingPunct="1">
              <a:buFontTx/>
              <a:buNone/>
            </a:pPr>
            <a:r>
              <a:rPr lang="en-US" sz="2400" dirty="0"/>
              <a:t>		</a:t>
            </a:r>
          </a:p>
          <a:p>
            <a:pPr eaLnBrk="1" hangingPunct="1">
              <a:buFontTx/>
              <a:buNone/>
            </a:pPr>
            <a:r>
              <a:rPr lang="en-US" sz="2400" dirty="0"/>
              <a:t>		 </a:t>
            </a:r>
            <a:r>
              <a:rPr lang="en-US" sz="2400" dirty="0">
                <a:sym typeface="Marlett" pitchFamily="2" charset="2"/>
              </a:rPr>
              <a:t></a:t>
            </a:r>
          </a:p>
          <a:p>
            <a:pPr eaLnBrk="1" hangingPunct="1"/>
            <a:r>
              <a:rPr lang="en-US" sz="2400" dirty="0">
                <a:sym typeface="Marlett" pitchFamily="2" charset="2"/>
              </a:rPr>
              <a:t>Aneurysm (AAA)</a:t>
            </a:r>
          </a:p>
          <a:p>
            <a:pPr eaLnBrk="1" hangingPunct="1">
              <a:buFontTx/>
              <a:buNone/>
            </a:pPr>
            <a:r>
              <a:rPr lang="en-US" sz="2400" dirty="0">
                <a:sym typeface="Marlett" pitchFamily="2" charset="2"/>
              </a:rPr>
              <a:t>		 </a:t>
            </a:r>
          </a:p>
          <a:p>
            <a:pPr eaLnBrk="1" hangingPunct="1"/>
            <a:r>
              <a:rPr lang="en-US" sz="2400" dirty="0">
                <a:sym typeface="Marlett" pitchFamily="2" charset="2"/>
              </a:rPr>
              <a:t>Arteriosclerotic AAA</a:t>
            </a:r>
            <a:endParaRPr lang="nl-NL" sz="2400" dirty="0">
              <a:sym typeface="Marlett" pitchFamily="2" charset="2"/>
            </a:endParaRPr>
          </a:p>
        </p:txBody>
      </p:sp>
      <p:pic>
        <p:nvPicPr>
          <p:cNvPr id="7172" name="Picture 9" descr="risicofactor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064" y="1268760"/>
            <a:ext cx="3905125" cy="5381064"/>
          </a:xfrm>
          <a:noFill/>
        </p:spPr>
      </p:pic>
      <p:sp>
        <p:nvSpPr>
          <p:cNvPr id="7173" name="Line 10"/>
          <p:cNvSpPr>
            <a:spLocks noChangeShapeType="1"/>
          </p:cNvSpPr>
          <p:nvPr/>
        </p:nvSpPr>
        <p:spPr bwMode="auto">
          <a:xfrm flipH="1">
            <a:off x="3635896" y="4509120"/>
            <a:ext cx="1081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7174" name="Line 11"/>
          <p:cNvSpPr>
            <a:spLocks noChangeShapeType="1"/>
          </p:cNvSpPr>
          <p:nvPr/>
        </p:nvSpPr>
        <p:spPr bwMode="auto">
          <a:xfrm flipH="1">
            <a:off x="3779912" y="5373216"/>
            <a:ext cx="1081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281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1747" name="Picture 7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844675"/>
            <a:ext cx="77089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7854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9699" name="Picture 9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89138"/>
            <a:ext cx="70516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56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2771" name="Picture 7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916113"/>
            <a:ext cx="7172325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689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3795" name="Picture 7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16113"/>
            <a:ext cx="7056437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769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4819" name="Picture 7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844675"/>
            <a:ext cx="67659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935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5843" name="Picture 7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73238"/>
            <a:ext cx="67818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362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6867" name="Picture 7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577012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2282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7891" name="Picture 7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44675"/>
            <a:ext cx="7121525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0265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8915" name="Picture 7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00213"/>
            <a:ext cx="6938962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7570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9939" name="Picture 7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00213"/>
            <a:ext cx="7265987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Aneurysms: increase of incidence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We all get older</a:t>
            </a:r>
          </a:p>
          <a:p>
            <a:endParaRPr lang="en-US" sz="2800" dirty="0"/>
          </a:p>
          <a:p>
            <a:r>
              <a:rPr lang="en-US" sz="2800" dirty="0"/>
              <a:t>More aneurysms detected</a:t>
            </a:r>
          </a:p>
          <a:p>
            <a:endParaRPr lang="en-US" sz="2800" dirty="0"/>
          </a:p>
          <a:p>
            <a:r>
              <a:rPr lang="en-US" sz="2800" dirty="0"/>
              <a:t>Germany: </a:t>
            </a:r>
          </a:p>
          <a:p>
            <a:pPr lvl="1"/>
            <a:r>
              <a:rPr lang="en-US" sz="2400" dirty="0"/>
              <a:t>20000 AAA’s per year</a:t>
            </a:r>
          </a:p>
          <a:p>
            <a:pPr lvl="1"/>
            <a:r>
              <a:rPr lang="en-US" sz="2400" dirty="0"/>
              <a:t>(1/4 acute)</a:t>
            </a:r>
            <a:endParaRPr lang="nl-NL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40963" name="Picture 9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628775"/>
            <a:ext cx="75438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6518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Endovascular Treatment</a:t>
            </a:r>
          </a:p>
        </p:txBody>
      </p:sp>
      <p:pic>
        <p:nvPicPr>
          <p:cNvPr id="26627" name="Picture 3" descr="Op0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1340768"/>
            <a:ext cx="3701098" cy="2883595"/>
          </a:xfrm>
          <a:noFill/>
          <a:ln/>
        </p:spPr>
      </p:pic>
      <p:pic>
        <p:nvPicPr>
          <p:cNvPr id="4" name="Picture 5" descr="Vangu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019" y="1628800"/>
            <a:ext cx="31940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Talent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64099"/>
            <a:ext cx="3457688" cy="25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Endovascular Treatment</a:t>
            </a:r>
          </a:p>
        </p:txBody>
      </p:sp>
      <p:pic>
        <p:nvPicPr>
          <p:cNvPr id="27652" name="Picture 4" descr="vglproth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8022" y="1923130"/>
            <a:ext cx="5755555" cy="3880102"/>
          </a:xfrm>
          <a:noFill/>
          <a:ln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cluder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412776"/>
            <a:ext cx="5563683" cy="41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Indication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endParaRPr lang="nl-NL" sz="2800" dirty="0"/>
          </a:p>
          <a:p>
            <a:r>
              <a:rPr lang="nl-NL" sz="2800" dirty="0"/>
              <a:t>Same as open surgery:</a:t>
            </a:r>
          </a:p>
          <a:p>
            <a:pPr lvl="1"/>
            <a:r>
              <a:rPr lang="nl-NL" sz="2400" dirty="0"/>
              <a:t>Based on diameter</a:t>
            </a:r>
          </a:p>
          <a:p>
            <a:endParaRPr lang="nl-NL" sz="2800" dirty="0"/>
          </a:p>
          <a:p>
            <a:r>
              <a:rPr lang="nl-NL" sz="2800" dirty="0"/>
              <a:t>Landing zone</a:t>
            </a:r>
          </a:p>
          <a:p>
            <a:pPr lvl="1"/>
            <a:r>
              <a:rPr lang="nl-NL" sz="2400" dirty="0"/>
              <a:t>proximal</a:t>
            </a:r>
          </a:p>
          <a:p>
            <a:pPr lvl="1"/>
            <a:r>
              <a:rPr lang="nl-NL" sz="2400" dirty="0"/>
              <a:t>distal</a:t>
            </a:r>
          </a:p>
          <a:p>
            <a:r>
              <a:rPr lang="nl-NL" sz="2800" dirty="0"/>
              <a:t>Access</a:t>
            </a:r>
          </a:p>
        </p:txBody>
      </p:sp>
      <p:pic>
        <p:nvPicPr>
          <p:cNvPr id="7172" name="Picture 4" descr="AAAworkshea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1700213"/>
            <a:ext cx="3706813" cy="4967287"/>
          </a:xfrm>
          <a:noFill/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Advantages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51038"/>
            <a:ext cx="4033838" cy="4525962"/>
          </a:xfrm>
        </p:spPr>
        <p:txBody>
          <a:bodyPr/>
          <a:lstStyle/>
          <a:p>
            <a:endParaRPr lang="nl-NL" sz="2800" dirty="0"/>
          </a:p>
          <a:p>
            <a:r>
              <a:rPr lang="nl-NL" sz="2800" dirty="0"/>
              <a:t>Smaller procedure</a:t>
            </a:r>
          </a:p>
          <a:p>
            <a:r>
              <a:rPr lang="nl-NL" sz="2800" dirty="0"/>
              <a:t>No blood transfusion</a:t>
            </a:r>
          </a:p>
          <a:p>
            <a:r>
              <a:rPr lang="nl-NL" sz="2800" dirty="0"/>
              <a:t>No I.C.U </a:t>
            </a:r>
          </a:p>
          <a:p>
            <a:r>
              <a:rPr lang="nl-NL" sz="2800" dirty="0"/>
              <a:t>Quicker recovery</a:t>
            </a:r>
          </a:p>
          <a:p>
            <a:r>
              <a:rPr lang="nl-NL" sz="2800" dirty="0"/>
              <a:t>Lower mortality </a:t>
            </a:r>
          </a:p>
          <a:p>
            <a:r>
              <a:rPr lang="nl-NL" sz="2800" dirty="0"/>
              <a:t>Lower morbidity</a:t>
            </a:r>
          </a:p>
        </p:txBody>
      </p:sp>
      <p:pic>
        <p:nvPicPr>
          <p:cNvPr id="11268" name="Picture 4" descr="endopat1dpost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2565400"/>
            <a:ext cx="4641850" cy="3024188"/>
          </a:xfrm>
          <a:noFill/>
          <a:ln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Complications?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Occlusions</a:t>
            </a:r>
          </a:p>
          <a:p>
            <a:r>
              <a:rPr lang="nl-NL" dirty="0"/>
              <a:t>Endoleaks</a:t>
            </a:r>
          </a:p>
          <a:p>
            <a:r>
              <a:rPr lang="nl-NL" dirty="0"/>
              <a:t>Migrations</a:t>
            </a:r>
          </a:p>
          <a:p>
            <a:endParaRPr lang="nl-NL" dirty="0"/>
          </a:p>
          <a:p>
            <a:r>
              <a:rPr lang="nl-NL" dirty="0"/>
              <a:t>Material failure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Occlusion</a:t>
            </a:r>
          </a:p>
        </p:txBody>
      </p:sp>
      <p:pic>
        <p:nvPicPr>
          <p:cNvPr id="15363" name="Picture 3" descr="0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276475"/>
            <a:ext cx="3538537" cy="4114800"/>
          </a:xfrm>
          <a:noFill/>
          <a:ln/>
        </p:spPr>
      </p:pic>
      <p:pic>
        <p:nvPicPr>
          <p:cNvPr id="15364" name="Picture 4" descr="0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8625" y="2349500"/>
            <a:ext cx="3389313" cy="4103688"/>
          </a:xfrm>
          <a:noFill/>
          <a:ln/>
        </p:spPr>
      </p:pic>
      <p:pic>
        <p:nvPicPr>
          <p:cNvPr id="15365" name="Picture 5" descr="0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43213" y="1557338"/>
            <a:ext cx="4106862" cy="50847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FFCC00"/>
                </a:solidFill>
              </a:rPr>
              <a:t>Endoleaks</a:t>
            </a:r>
          </a:p>
        </p:txBody>
      </p:sp>
      <p:pic>
        <p:nvPicPr>
          <p:cNvPr id="16387" name="Picture 3" descr="0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95563"/>
            <a:ext cx="4495800" cy="3403600"/>
          </a:xfrm>
          <a:noFill/>
          <a:ln/>
        </p:spPr>
      </p:pic>
      <p:pic>
        <p:nvPicPr>
          <p:cNvPr id="16388" name="Picture 4" descr="0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587625"/>
            <a:ext cx="4495800" cy="34242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Migration</a:t>
            </a:r>
          </a:p>
        </p:txBody>
      </p:sp>
      <p:pic>
        <p:nvPicPr>
          <p:cNvPr id="17411" name="Picture 3" descr="0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4613" y="1600200"/>
            <a:ext cx="2501900" cy="4525963"/>
          </a:xfrm>
          <a:noFill/>
          <a:ln/>
        </p:spPr>
      </p:pic>
      <p:pic>
        <p:nvPicPr>
          <p:cNvPr id="17412" name="Picture 4" descr="0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87513"/>
            <a:ext cx="3290888" cy="4443412"/>
          </a:xfrm>
          <a:noFill/>
          <a:ln/>
        </p:spPr>
      </p:pic>
      <p:pic>
        <p:nvPicPr>
          <p:cNvPr id="17413" name="Picture 5" descr="03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03350" y="1844675"/>
            <a:ext cx="6443663" cy="48323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er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130675" cy="5567363"/>
          </a:xfrm>
          <a:prstGeom prst="rect">
            <a:avLst/>
          </a:prstGeom>
          <a:noFill/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85583" y="5943600"/>
            <a:ext cx="86950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“An aneurysm sometimes occurs in the INTERNAL ARTERIES,</a:t>
            </a:r>
          </a:p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especially in the Chest.”   Jean Fernel (1554)</a:t>
            </a:r>
          </a:p>
        </p:txBody>
      </p:sp>
      <p:pic>
        <p:nvPicPr>
          <p:cNvPr id="72708" name="Picture 4" descr="Tekening 3"/>
          <p:cNvPicPr>
            <a:picLocks noChangeAspect="1" noChangeArrowheads="1"/>
          </p:cNvPicPr>
          <p:nvPr/>
        </p:nvPicPr>
        <p:blipFill>
          <a:blip r:embed="rId3" cstate="print"/>
          <a:srcRect l="1593" t="1266"/>
          <a:stretch>
            <a:fillRect/>
          </a:stretch>
        </p:blipFill>
        <p:spPr bwMode="auto">
          <a:xfrm>
            <a:off x="4584700" y="304800"/>
            <a:ext cx="44069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Material failure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Metal</a:t>
            </a:r>
          </a:p>
          <a:p>
            <a:pPr lvl="1"/>
            <a:r>
              <a:rPr lang="nl-NL" dirty="0"/>
              <a:t>Stent fractures</a:t>
            </a:r>
          </a:p>
          <a:p>
            <a:pPr lvl="1"/>
            <a:r>
              <a:rPr lang="nl-NL" dirty="0"/>
              <a:t>Desintegration</a:t>
            </a:r>
          </a:p>
          <a:p>
            <a:pPr lvl="1"/>
            <a:endParaRPr lang="nl-NL" dirty="0"/>
          </a:p>
          <a:p>
            <a:r>
              <a:rPr lang="nl-NL" dirty="0"/>
              <a:t>Prosthesis</a:t>
            </a:r>
          </a:p>
          <a:p>
            <a:pPr lvl="1"/>
            <a:r>
              <a:rPr lang="nl-NL" dirty="0"/>
              <a:t>Tearing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Stent fracture</a:t>
            </a:r>
          </a:p>
        </p:txBody>
      </p:sp>
      <p:pic>
        <p:nvPicPr>
          <p:cNvPr id="19459" name="Picture 3" descr="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412875"/>
            <a:ext cx="4592637" cy="5264150"/>
          </a:xfrm>
          <a:noFill/>
          <a:ln/>
        </p:spPr>
      </p:pic>
      <p:sp>
        <p:nvSpPr>
          <p:cNvPr id="19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Tear in graft material</a:t>
            </a:r>
          </a:p>
        </p:txBody>
      </p:sp>
      <p:pic>
        <p:nvPicPr>
          <p:cNvPr id="20483" name="Picture 3" descr="W-prothese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60500" y="1646238"/>
            <a:ext cx="6221413" cy="4525962"/>
          </a:xfrm>
          <a:noFill/>
          <a:ln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Endovascular 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/>
              <a:t>Much smaller procedure</a:t>
            </a:r>
          </a:p>
          <a:p>
            <a:pPr eaLnBrk="1" hangingPunct="1"/>
            <a:r>
              <a:rPr lang="en-US" dirty="0"/>
              <a:t>Mortality: &lt; 1 %?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Option for about 50% </a:t>
            </a:r>
          </a:p>
          <a:p>
            <a:pPr eaLnBrk="1" hangingPunct="1"/>
            <a:r>
              <a:rPr lang="en-US" dirty="0"/>
              <a:t>Strict follow-up needed</a:t>
            </a:r>
          </a:p>
          <a:p>
            <a:pPr eaLnBrk="1" hangingPunct="1"/>
            <a:r>
              <a:rPr lang="en-US" dirty="0"/>
              <a:t>Longer term results?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3135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6589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>
                <a:solidFill>
                  <a:srgbClr val="FFCC00"/>
                </a:solidFill>
              </a:rPr>
              <a:t>EVAR: Risk Benefit Analysis</a:t>
            </a:r>
            <a:endParaRPr lang="en-US" sz="4000">
              <a:solidFill>
                <a:srgbClr val="FFCC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3711575"/>
            <a:ext cx="6624638" cy="936625"/>
            <a:chOff x="793" y="2931"/>
            <a:chExt cx="4173" cy="590"/>
          </a:xfrm>
        </p:grpSpPr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>
              <a:off x="793" y="2931"/>
              <a:ext cx="4173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2721" y="2931"/>
              <a:ext cx="318" cy="59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57200" y="1431925"/>
            <a:ext cx="41529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magnitude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morbidity / mortality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Patient preference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hospital stay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964113" y="4918075"/>
            <a:ext cx="357028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Reduced technical success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Reduced durability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Increased procedure cost</a:t>
            </a:r>
            <a:endParaRPr lang="en-US" sz="24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23850" y="3200400"/>
            <a:ext cx="574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 b="1" dirty="0">
                <a:latin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8293100" y="2895600"/>
            <a:ext cx="52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 b="1">
                <a:solidFill>
                  <a:srgbClr val="FFFF00"/>
                </a:solidFill>
                <a:latin typeface="Times New Roman" pitchFamily="18" charset="0"/>
              </a:rPr>
              <a:t>_</a:t>
            </a:r>
            <a:endParaRPr lang="en-US" sz="54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EVAR versus Open </a:t>
            </a:r>
            <a:r>
              <a:rPr lang="nl-NL" dirty="0" err="1">
                <a:solidFill>
                  <a:srgbClr val="FFC000"/>
                </a:solidFill>
              </a:rPr>
              <a:t>Repair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Indication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for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treatment</a:t>
            </a:r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Information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to the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patient</a:t>
            </a:r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endParaRPr lang="nl-NL" dirty="0"/>
          </a:p>
          <a:p>
            <a:r>
              <a:rPr lang="nl-NL" dirty="0" err="1"/>
              <a:t>Logistics</a:t>
            </a:r>
            <a:endParaRPr lang="nl-NL" dirty="0"/>
          </a:p>
          <a:p>
            <a:pPr lvl="1"/>
            <a:r>
              <a:rPr lang="nl-NL" dirty="0" err="1"/>
              <a:t>Measuring</a:t>
            </a:r>
            <a:r>
              <a:rPr lang="nl-NL" dirty="0"/>
              <a:t> &amp; Ordering</a:t>
            </a:r>
          </a:p>
          <a:p>
            <a:pPr lvl="1"/>
            <a:r>
              <a:rPr lang="nl-NL" dirty="0" err="1"/>
              <a:t>Bail-out</a:t>
            </a:r>
            <a:r>
              <a:rPr lang="nl-NL" dirty="0"/>
              <a:t> (plan B/reserve </a:t>
            </a:r>
            <a:r>
              <a:rPr lang="nl-NL" dirty="0" err="1"/>
              <a:t>material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Surgery-Radiology-Industry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004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FFC000"/>
                </a:solidFill>
              </a:rPr>
              <a:t>Most </a:t>
            </a:r>
            <a:r>
              <a:rPr lang="nl-NL" dirty="0" err="1">
                <a:solidFill>
                  <a:srgbClr val="FFC000"/>
                </a:solidFill>
              </a:rPr>
              <a:t>problems</a:t>
            </a:r>
            <a:r>
              <a:rPr lang="nl-NL" dirty="0">
                <a:solidFill>
                  <a:srgbClr val="FFC000"/>
                </a:solidFill>
              </a:rPr>
              <a:t> ….. </a:t>
            </a:r>
            <a:br>
              <a:rPr lang="nl-NL" dirty="0">
                <a:solidFill>
                  <a:srgbClr val="FFC000"/>
                </a:solidFill>
              </a:rPr>
            </a:br>
            <a:r>
              <a:rPr lang="nl-NL" dirty="0">
                <a:solidFill>
                  <a:srgbClr val="FFC000"/>
                </a:solidFill>
              </a:rPr>
              <a:t>……. Bad planning!</a:t>
            </a:r>
          </a:p>
        </p:txBody>
      </p:sp>
      <p:pic>
        <p:nvPicPr>
          <p:cNvPr id="5" name="Picture 5" descr="cart- how to tell if your ass is too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14480" y="1857364"/>
            <a:ext cx="5734072" cy="442630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2348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FFCC00"/>
                </a:solidFill>
              </a:rPr>
              <a:t>Fenestrated and branched </a:t>
            </a:r>
            <a:br>
              <a:rPr lang="en-US" sz="4000" dirty="0">
                <a:solidFill>
                  <a:srgbClr val="FFCC00"/>
                </a:solidFill>
              </a:rPr>
            </a:br>
            <a:r>
              <a:rPr lang="en-US" sz="4000" dirty="0">
                <a:solidFill>
                  <a:srgbClr val="FFCC00"/>
                </a:solidFill>
              </a:rPr>
              <a:t>stent-grafting</a:t>
            </a:r>
            <a:br>
              <a:rPr lang="en-US" sz="4000" dirty="0">
                <a:solidFill>
                  <a:srgbClr val="FFCC00"/>
                </a:solidFill>
              </a:rPr>
            </a:br>
            <a:br>
              <a:rPr lang="en-US" sz="4000" dirty="0">
                <a:solidFill>
                  <a:srgbClr val="FFCC00"/>
                </a:solidFill>
              </a:rPr>
            </a:br>
            <a:endParaRPr lang="en-GB" sz="40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ok-Fenestrated-11-10-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287338"/>
            <a:ext cx="7775575" cy="1081087"/>
          </a:xfrm>
        </p:spPr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1. Partial deployment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38763" cy="4525963"/>
          </a:xfrm>
        </p:spPr>
        <p:txBody>
          <a:bodyPr/>
          <a:lstStyle/>
          <a:p>
            <a:endParaRPr lang="nl-NL" sz="2800" dirty="0">
              <a:solidFill>
                <a:schemeClr val="bg1"/>
              </a:solidFill>
            </a:endParaRPr>
          </a:p>
          <a:p>
            <a:endParaRPr lang="nl-NL" sz="2800" dirty="0"/>
          </a:p>
          <a:p>
            <a:r>
              <a:rPr lang="nl-NL" sz="2800" dirty="0"/>
              <a:t>“Diameter reducing ties”</a:t>
            </a:r>
          </a:p>
          <a:p>
            <a:endParaRPr lang="nl-NL" sz="2800" dirty="0"/>
          </a:p>
          <a:p>
            <a:r>
              <a:rPr lang="nl-NL" sz="2800" dirty="0"/>
              <a:t>Purpose</a:t>
            </a:r>
          </a:p>
          <a:p>
            <a:pPr lvl="1"/>
            <a:r>
              <a:rPr lang="nl-NL" sz="2400" dirty="0"/>
              <a:t>Catheterisation of fenestrations</a:t>
            </a:r>
          </a:p>
          <a:p>
            <a:pPr lvl="1"/>
            <a:r>
              <a:rPr lang="nl-NL" sz="2400" dirty="0"/>
              <a:t>Allows for repositioning</a:t>
            </a:r>
          </a:p>
          <a:p>
            <a:pPr lvl="1"/>
            <a:endParaRPr lang="nl-NL" sz="2400" dirty="0"/>
          </a:p>
        </p:txBody>
      </p:sp>
      <p:pic>
        <p:nvPicPr>
          <p:cNvPr id="40964" name="Picture 4" descr="MVC-003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1447800"/>
            <a:ext cx="2281238" cy="5184775"/>
          </a:xfrm>
          <a:noFill/>
          <a:ln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ur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818063" cy="6248400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562600" y="2085975"/>
            <a:ext cx="3508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altLang="nl-NL" sz="3200" dirty="0">
                <a:solidFill>
                  <a:srgbClr val="FFCC00"/>
                </a:solidFill>
                <a:latin typeface="Times New Roman" pitchFamily="18" charset="0"/>
              </a:rPr>
              <a:t>First  illustration of</a:t>
            </a:r>
          </a:p>
          <a:p>
            <a:r>
              <a:rPr lang="fr-BE" altLang="nl-NL" sz="3200" dirty="0" err="1">
                <a:solidFill>
                  <a:srgbClr val="FFCC00"/>
                </a:solidFill>
                <a:latin typeface="Times New Roman" pitchFamily="18" charset="0"/>
              </a:rPr>
              <a:t>External</a:t>
            </a:r>
            <a:r>
              <a:rPr lang="fr-BE" altLang="nl-NL" sz="32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200" dirty="0" err="1">
                <a:solidFill>
                  <a:srgbClr val="FFCC00"/>
                </a:solidFill>
                <a:latin typeface="Times New Roman" pitchFamily="18" charset="0"/>
              </a:rPr>
              <a:t>Aneurysm</a:t>
            </a:r>
            <a:endParaRPr lang="nl-NL" altLang="nl-NL" sz="32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096000" y="3752850"/>
            <a:ext cx="3108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altLang="nl-NL" sz="2800" dirty="0" err="1">
                <a:solidFill>
                  <a:srgbClr val="FFCC00"/>
                </a:solidFill>
                <a:latin typeface="Times New Roman" pitchFamily="18" charset="0"/>
              </a:rPr>
              <a:t>Purmann</a:t>
            </a:r>
            <a:r>
              <a:rPr lang="fr-BE" altLang="nl-NL" sz="2800" dirty="0">
                <a:solidFill>
                  <a:srgbClr val="FFCC00"/>
                </a:solidFill>
                <a:latin typeface="Times New Roman" pitchFamily="18" charset="0"/>
              </a:rPr>
              <a:t>  1699</a:t>
            </a:r>
            <a:endParaRPr lang="nl-NL" altLang="nl-NL" sz="28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2. Catheterisation of target vessel</a:t>
            </a:r>
          </a:p>
        </p:txBody>
      </p:sp>
      <p:pic>
        <p:nvPicPr>
          <p:cNvPr id="41987" name="Picture 3" descr="ln0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1616075"/>
            <a:ext cx="3600450" cy="5013325"/>
          </a:xfrm>
          <a:noFill/>
          <a:ln/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FFCC00"/>
                </a:solidFill>
              </a:rPr>
              <a:t>Introducer guides</a:t>
            </a:r>
            <a:endParaRPr lang="en-GB">
              <a:solidFill>
                <a:srgbClr val="FFCC00"/>
              </a:solidFill>
            </a:endParaRPr>
          </a:p>
        </p:txBody>
      </p:sp>
      <p:pic>
        <p:nvPicPr>
          <p:cNvPr id="43011" name="Picture 3" descr="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27825" cy="50450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NL(Cook)-7Fr-GuidingSheets-Aarsen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304800"/>
            <a:ext cx="6035675" cy="6086475"/>
          </a:xfrm>
          <a:prstGeom prst="rect">
            <a:avLst/>
          </a:prstGeo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-92075" y="6437313"/>
            <a:ext cx="57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/>
              <a:t>F49</a:t>
            </a:r>
            <a:endParaRPr lang="en-GB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3. Complete deployment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4038600" cy="4525963"/>
          </a:xfrm>
        </p:spPr>
        <p:txBody>
          <a:bodyPr/>
          <a:lstStyle/>
          <a:p>
            <a:endParaRPr lang="nl-NL" sz="2800" dirty="0"/>
          </a:p>
          <a:p>
            <a:endParaRPr lang="nl-NL" sz="2800" dirty="0">
              <a:solidFill>
                <a:schemeClr val="bg1"/>
              </a:solidFill>
            </a:endParaRPr>
          </a:p>
          <a:p>
            <a:r>
              <a:rPr lang="nl-NL" sz="2800" dirty="0"/>
              <a:t>Opening “diameter reducing ties”</a:t>
            </a:r>
          </a:p>
          <a:p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Deployment “top cap”</a:t>
            </a:r>
          </a:p>
        </p:txBody>
      </p:sp>
      <p:pic>
        <p:nvPicPr>
          <p:cNvPr id="6" name="DIAMRE~1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49489" y="2348880"/>
            <a:ext cx="4224470" cy="31683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erop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725" y="609600"/>
            <a:ext cx="5095875" cy="56292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VC-003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84313"/>
            <a:ext cx="6731000" cy="5048250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69325" cy="1143000"/>
          </a:xfrm>
        </p:spPr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4.</a:t>
            </a:r>
            <a:r>
              <a:rPr lang="nl-NL" b="1" dirty="0">
                <a:solidFill>
                  <a:srgbClr val="FFCC00"/>
                </a:solidFill>
              </a:rPr>
              <a:t> </a:t>
            </a:r>
            <a:r>
              <a:rPr lang="nl-NL" sz="4000" dirty="0">
                <a:solidFill>
                  <a:srgbClr val="FFCC00"/>
                </a:solidFill>
              </a:rPr>
              <a:t>Stenting of fenestrations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VC-002c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628775"/>
            <a:ext cx="6105525" cy="4579938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Deployment of stent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VC-002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628775"/>
            <a:ext cx="6026150" cy="4519613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“Flairing” of stent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“Flairing” of stent</a:t>
            </a:r>
          </a:p>
        </p:txBody>
      </p:sp>
      <p:pic>
        <p:nvPicPr>
          <p:cNvPr id="3" name="JOMED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ln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1000"/>
            <a:ext cx="56530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629400" y="381000"/>
            <a:ext cx="8382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2"/>
          <p:cNvPicPr>
            <a:picLocks noChangeAspect="1" noChangeArrowheads="1"/>
          </p:cNvPicPr>
          <p:nvPr/>
        </p:nvPicPr>
        <p:blipFill>
          <a:blip r:embed="rId2" cstate="print"/>
          <a:srcRect r="3256"/>
          <a:stretch>
            <a:fillRect/>
          </a:stretch>
        </p:blipFill>
        <p:spPr bwMode="auto">
          <a:xfrm>
            <a:off x="304800" y="304800"/>
            <a:ext cx="3705225" cy="5486400"/>
          </a:xfrm>
          <a:prstGeom prst="rect">
            <a:avLst/>
          </a:prstGeom>
          <a:noFill/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609600" y="5791200"/>
            <a:ext cx="8077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A happy few survived this regimen with a thrombosed aneurysm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343400" y="2286000"/>
            <a:ext cx="454908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Conservative treatment</a:t>
            </a:r>
          </a:p>
          <a:p>
            <a:pPr marL="514350" indent="-514350">
              <a:buAutoNum type="alphaUcPeriod"/>
            </a:pPr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Valsalva (1666-1723)</a:t>
            </a:r>
          </a:p>
          <a:p>
            <a:endParaRPr lang="nl-NL" altLang="nl-NL" sz="2800" b="1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-</a:t>
            </a:r>
            <a:r>
              <a:rPr lang="de-DE" altLang="nl-NL" sz="2800" b="1" dirty="0">
                <a:solidFill>
                  <a:srgbClr val="FFCC00"/>
                </a:solidFill>
                <a:latin typeface="Times New Roman" pitchFamily="18" charset="0"/>
              </a:rPr>
              <a:t>Ruhe in der Dunkelheit</a:t>
            </a:r>
          </a:p>
          <a:p>
            <a:r>
              <a:rPr lang="de-DE" altLang="nl-NL" sz="2800" b="1" dirty="0">
                <a:solidFill>
                  <a:srgbClr val="FFCC00"/>
                </a:solidFill>
                <a:latin typeface="Times New Roman" pitchFamily="18" charset="0"/>
              </a:rPr>
              <a:t>-Fasten</a:t>
            </a:r>
          </a:p>
          <a:p>
            <a:r>
              <a:rPr lang="de-DE" altLang="nl-NL" sz="2800" b="1" dirty="0">
                <a:solidFill>
                  <a:srgbClr val="FFCC00"/>
                </a:solidFill>
                <a:latin typeface="Times New Roman" pitchFamily="18" charset="0"/>
              </a:rPr>
              <a:t>-Aderlass</a:t>
            </a:r>
            <a:endParaRPr lang="nl-NL" altLang="nl-NL" sz="2800" b="1" dirty="0">
              <a:solidFill>
                <a:srgbClr val="FFCC00"/>
              </a:solidFill>
              <a:latin typeface="Times New Roman" pitchFamily="18" charset="0"/>
            </a:endParaRPr>
          </a:p>
          <a:p>
            <a:endParaRPr lang="nl-NL" altLang="nl-NL" sz="28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ggen VRT gefenestr stent groo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23728" y="980728"/>
            <a:ext cx="48768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ggen VRT gefenestr stent klei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95736" y="980728"/>
            <a:ext cx="48768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essel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1684338" cy="10601325"/>
          </a:xfrm>
          <a:prstGeom prst="rect">
            <a:avLst/>
          </a:prstGeom>
          <a:noFill/>
        </p:spPr>
      </p:pic>
      <p:pic>
        <p:nvPicPr>
          <p:cNvPr id="66563" name="Picture 3" descr="Hessels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0"/>
            <a:ext cx="33670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nnalscts.com/article/viewFile/1070/1308/33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2133600"/>
            <a:ext cx="7820025" cy="3790950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de-DE" dirty="0" err="1">
                <a:solidFill>
                  <a:srgbClr val="FFCC00"/>
                </a:solidFill>
              </a:rPr>
              <a:t>Thoraco</a:t>
            </a:r>
            <a:r>
              <a:rPr lang="de-DE" dirty="0">
                <a:solidFill>
                  <a:srgbClr val="FFCC00"/>
                </a:solidFill>
              </a:rPr>
              <a:t>-abdominal </a:t>
            </a:r>
            <a:r>
              <a:rPr lang="de-DE" dirty="0" err="1">
                <a:solidFill>
                  <a:srgbClr val="FFCC00"/>
                </a:solidFill>
              </a:rPr>
              <a:t>Aneurysms</a:t>
            </a:r>
            <a:r>
              <a:rPr lang="de-DE" dirty="0">
                <a:solidFill>
                  <a:srgbClr val="FFCC00"/>
                </a:solidFill>
              </a:rPr>
              <a:t> (TAAA)</a:t>
            </a:r>
          </a:p>
        </p:txBody>
      </p:sp>
    </p:spTree>
    <p:extLst>
      <p:ext uri="{BB962C8B-B14F-4D97-AF65-F5344CB8AC3E}">
        <p14:creationId xmlns:p14="http://schemas.microsoft.com/office/powerpoint/2010/main" val="19118644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nsertion pictures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765175"/>
            <a:ext cx="3657600" cy="4876800"/>
          </a:xfrm>
          <a:prstGeom prst="rect">
            <a:avLst/>
          </a:prstGeom>
          <a:noFill/>
        </p:spPr>
      </p:pic>
      <p:pic>
        <p:nvPicPr>
          <p:cNvPr id="71683" name="Picture 3" descr="insertion pictures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252538"/>
            <a:ext cx="5184775" cy="388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stop3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11760" y="90872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AAEL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704137" cy="5776913"/>
          </a:xfrm>
          <a:prstGeom prst="rect">
            <a:avLst/>
          </a:prstGeom>
          <a:noFill/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Treatment options</a:t>
            </a:r>
            <a:br>
              <a:rPr lang="nl-NL" sz="4000" dirty="0">
                <a:solidFill>
                  <a:srgbClr val="FFCC00"/>
                </a:solidFill>
              </a:rPr>
            </a:br>
            <a:r>
              <a:rPr lang="nl-NL" sz="4000" dirty="0">
                <a:solidFill>
                  <a:srgbClr val="FFCC00"/>
                </a:solidFill>
              </a:rPr>
              <a:t>AAA patients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nl-NL" dirty="0"/>
              <a:t>Conservative...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Open 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Endovascular treatment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Fenestrated/Branched</a:t>
            </a:r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21336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age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co-morbidity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diameter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anatomy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choice patient</a:t>
            </a:r>
          </a:p>
          <a:p>
            <a:pPr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4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>
                <a:solidFill>
                  <a:srgbClr val="FFCC00"/>
                </a:solidFill>
              </a:rPr>
              <a:t>Bullit Points Aneurysm</a:t>
            </a:r>
          </a:p>
        </p:txBody>
      </p:sp>
      <p:sp>
        <p:nvSpPr>
          <p:cNvPr id="62467" name="Tijdelijke aanduiding voor inhoud 5"/>
          <p:cNvSpPr>
            <a:spLocks noGrp="1"/>
          </p:cNvSpPr>
          <p:nvPr>
            <p:ph idx="1"/>
          </p:nvPr>
        </p:nvSpPr>
        <p:spPr>
          <a:xfrm>
            <a:off x="685800" y="1552575"/>
            <a:ext cx="7772400" cy="4591050"/>
          </a:xfrm>
        </p:spPr>
        <p:txBody>
          <a:bodyPr/>
          <a:lstStyle/>
          <a:p>
            <a:pPr eaLnBrk="1" hangingPunct="1"/>
            <a:r>
              <a:rPr lang="nl-NL" dirty="0"/>
              <a:t>Abnormal enlargement of a blood vessel</a:t>
            </a:r>
          </a:p>
          <a:p>
            <a:pPr eaLnBrk="1" hangingPunct="1"/>
            <a:r>
              <a:rPr lang="nl-NL" dirty="0"/>
              <a:t>AAA most prevalent (Men above 65…)</a:t>
            </a:r>
          </a:p>
          <a:p>
            <a:pPr eaLnBrk="1" hangingPunct="1"/>
            <a:r>
              <a:rPr lang="nl-NL" dirty="0"/>
              <a:t>Diagnosis: Clinical Examination, US, CT</a:t>
            </a:r>
          </a:p>
          <a:p>
            <a:pPr eaLnBrk="1" hangingPunct="1"/>
            <a:r>
              <a:rPr lang="nl-NL" dirty="0"/>
              <a:t>Risk: Rupture</a:t>
            </a:r>
          </a:p>
          <a:p>
            <a:pPr lvl="1" eaLnBrk="1" hangingPunct="1"/>
            <a:r>
              <a:rPr lang="nl-NL" dirty="0"/>
              <a:t>Shock &amp; acute back pain in elderly men</a:t>
            </a:r>
          </a:p>
          <a:p>
            <a:pPr eaLnBrk="1" hangingPunct="1"/>
            <a:endParaRPr lang="nl-NL" dirty="0"/>
          </a:p>
          <a:p>
            <a:pPr eaLnBrk="1" hangingPunct="1"/>
            <a:r>
              <a:rPr lang="nl-NL" dirty="0"/>
              <a:t>Preventive operation</a:t>
            </a:r>
          </a:p>
          <a:p>
            <a:pPr lvl="1" eaLnBrk="1" hangingPunct="1"/>
            <a:r>
              <a:rPr lang="nl-NL" dirty="0"/>
              <a:t>Balance Risk and Benefit</a:t>
            </a:r>
          </a:p>
          <a:p>
            <a:pPr lvl="1" eaLnBrk="1" hangingPunct="1"/>
            <a:r>
              <a:rPr lang="nl-NL" dirty="0"/>
              <a:t>Indication: &gt; 5cm</a:t>
            </a:r>
          </a:p>
        </p:txBody>
      </p:sp>
    </p:spTree>
    <p:extLst>
      <p:ext uri="{BB962C8B-B14F-4D97-AF65-F5344CB8AC3E}">
        <p14:creationId xmlns:p14="http://schemas.microsoft.com/office/powerpoint/2010/main" val="347123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408238" y="152400"/>
            <a:ext cx="4525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First Ligation of the Aorta (1817)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790700" y="5943600"/>
            <a:ext cx="57254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The boldest attempt to preserve life by aid</a:t>
            </a:r>
          </a:p>
          <a:p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of the science of Surgery (Cooper)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37560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762000"/>
            <a:ext cx="3644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774</Words>
  <Application>Microsoft Office PowerPoint</Application>
  <PresentationFormat>On-screen Show (4:3)</PresentationFormat>
  <Paragraphs>302</Paragraphs>
  <Slides>88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Arial</vt:lpstr>
      <vt:lpstr>Calibri</vt:lpstr>
      <vt:lpstr>Marlett</vt:lpstr>
      <vt:lpstr>Times New Roman</vt:lpstr>
      <vt:lpstr>Office-thema</vt:lpstr>
      <vt:lpstr>ANEURYSMS (Endovascular Treatment of Aortic Aneurysms)</vt:lpstr>
      <vt:lpstr>Introduction</vt:lpstr>
      <vt:lpstr>Definition: abnormal dilatation…</vt:lpstr>
      <vt:lpstr>Pathophysiology</vt:lpstr>
      <vt:lpstr>Aneurysms: increase of incidence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Localisation</vt:lpstr>
      <vt:lpstr>PowerPoint Presentation</vt:lpstr>
      <vt:lpstr>PowerPoint Presentation</vt:lpstr>
      <vt:lpstr>Symptomatology</vt:lpstr>
      <vt:lpstr>Dangers!!</vt:lpstr>
      <vt:lpstr>Mortality of RAAA 40-90%</vt:lpstr>
      <vt:lpstr>Rupture to…</vt:lpstr>
      <vt:lpstr>Aorto-enteric fistula</vt:lpstr>
      <vt:lpstr>Symptoms acute/ruptured AAA</vt:lpstr>
      <vt:lpstr>Dangers!!</vt:lpstr>
      <vt:lpstr>Diagnosis</vt:lpstr>
      <vt:lpstr>Utrasound/CTscan</vt:lpstr>
      <vt:lpstr>Angiography: NO!</vt:lpstr>
      <vt:lpstr>X-Ray</vt:lpstr>
      <vt:lpstr>Treatment</vt:lpstr>
      <vt:lpstr>Treatment</vt:lpstr>
      <vt:lpstr>Open Treatment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Endovascular Treatment</vt:lpstr>
      <vt:lpstr>Endovascular Treatment</vt:lpstr>
      <vt:lpstr>PowerPoint Presentation</vt:lpstr>
      <vt:lpstr>Indication</vt:lpstr>
      <vt:lpstr>Advantages</vt:lpstr>
      <vt:lpstr>Complications?</vt:lpstr>
      <vt:lpstr>Occlusion</vt:lpstr>
      <vt:lpstr>Endoleaks</vt:lpstr>
      <vt:lpstr>Migration</vt:lpstr>
      <vt:lpstr>Material failure</vt:lpstr>
      <vt:lpstr>Stent fracture</vt:lpstr>
      <vt:lpstr>Tear in graft material</vt:lpstr>
      <vt:lpstr>Endovascular treatment</vt:lpstr>
      <vt:lpstr>PowerPoint Presentation</vt:lpstr>
      <vt:lpstr>EVAR versus Open Repair</vt:lpstr>
      <vt:lpstr>Most problems …..  ……. Bad planning!</vt:lpstr>
      <vt:lpstr>Fenestrated and branched  stent-grafting  </vt:lpstr>
      <vt:lpstr>PowerPoint Presentation</vt:lpstr>
      <vt:lpstr>1. Partial deployment</vt:lpstr>
      <vt:lpstr>2. Catheterisation of target vessel</vt:lpstr>
      <vt:lpstr>Introducer guides</vt:lpstr>
      <vt:lpstr>PowerPoint Presentation</vt:lpstr>
      <vt:lpstr>3. Complete deployment</vt:lpstr>
      <vt:lpstr>PowerPoint Presentation</vt:lpstr>
      <vt:lpstr>4. Stenting of fenestrations</vt:lpstr>
      <vt:lpstr>Deployment of stent</vt:lpstr>
      <vt:lpstr>“Flairing” of stent</vt:lpstr>
      <vt:lpstr>“Flairing” of stent</vt:lpstr>
      <vt:lpstr>PowerPoint Presentation</vt:lpstr>
      <vt:lpstr>PowerPoint Presentation</vt:lpstr>
      <vt:lpstr>PowerPoint Presentation</vt:lpstr>
      <vt:lpstr>PowerPoint Presentation</vt:lpstr>
      <vt:lpstr>Thoraco-abdominal Aneurysms (TAAA)</vt:lpstr>
      <vt:lpstr>PowerPoint Presentation</vt:lpstr>
      <vt:lpstr>PowerPoint Presentation</vt:lpstr>
      <vt:lpstr>PowerPoint Presentation</vt:lpstr>
      <vt:lpstr>Treatment options AAA patients</vt:lpstr>
      <vt:lpstr>Bullit Points Aneurysm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Center Results with selective Use of Gore Excluder</dc:title>
  <dc:creator>E.L.G. Verhoeven</dc:creator>
  <cp:lastModifiedBy>Thanos Katsargyris</cp:lastModifiedBy>
  <cp:revision>114</cp:revision>
  <dcterms:created xsi:type="dcterms:W3CDTF">2009-04-04T06:44:28Z</dcterms:created>
  <dcterms:modified xsi:type="dcterms:W3CDTF">2026-05-08T08:10:02Z</dcterms:modified>
</cp:coreProperties>
</file>