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78" r:id="rId4"/>
    <p:sldId id="257" r:id="rId5"/>
    <p:sldId id="259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81" r:id="rId19"/>
    <p:sldId id="274" r:id="rId20"/>
    <p:sldId id="282" r:id="rId21"/>
    <p:sldId id="283" r:id="rId22"/>
    <p:sldId id="275" r:id="rId23"/>
    <p:sldId id="276" r:id="rId24"/>
    <p:sldId id="277" r:id="rId25"/>
    <p:sldId id="284" r:id="rId26"/>
    <p:sldId id="292" r:id="rId27"/>
    <p:sldId id="285" r:id="rId28"/>
    <p:sldId id="286" r:id="rId29"/>
    <p:sldId id="287" r:id="rId30"/>
    <p:sldId id="288" r:id="rId31"/>
    <p:sldId id="291" r:id="rId32"/>
    <p:sldId id="300" r:id="rId33"/>
    <p:sldId id="301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9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6400800" cy="1859280"/>
          </a:xfrm>
        </p:spPr>
        <p:txBody>
          <a:bodyPr>
            <a:noAutofit/>
          </a:bodyPr>
          <a:lstStyle/>
          <a:p>
            <a:r>
              <a:rPr lang="el-GR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ΚΑΤΑΠΛΗΞΙΑ - </a:t>
            </a:r>
            <a:br>
              <a:rPr lang="el-GR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l-GR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>
            <a:noAutofit/>
          </a:bodyPr>
          <a:lstStyle/>
          <a:p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ΙΩΑΝΝΗΣ Η. ΓΚΡΙΝΙΑΤΣΟΣ</a:t>
            </a:r>
          </a:p>
          <a:p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Καθηγητής Χειρουργικής ΕΚΠΑ</a:t>
            </a:r>
          </a:p>
          <a:p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Α’ Χειρουργική Κλινική</a:t>
            </a:r>
          </a:p>
          <a:p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ΛΑΪΚΟ Νοσοκομείο</a:t>
            </a:r>
            <a:endParaRPr lang="el-GR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4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18" y="228600"/>
            <a:ext cx="5719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6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el-GR" sz="2800" b="1" dirty="0" smtClean="0">
                <a:solidFill>
                  <a:srgbClr val="0070C0"/>
                </a:solidFill>
              </a:rPr>
              <a:t>ΑΝΑΠΝΕΥΣΤΙΚΗ ΑΝΤΑΠΟΚΡΙΣΗ</a:t>
            </a:r>
            <a:endParaRPr lang="el-GR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8" y="751820"/>
            <a:ext cx="8370297" cy="36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890746" cy="227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248400" y="1295400"/>
            <a:ext cx="1371600" cy="127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1447800" y="3482840"/>
            <a:ext cx="1676400" cy="434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6274158" y="3131111"/>
            <a:ext cx="1864988" cy="31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7486110" y="4495799"/>
            <a:ext cx="609600" cy="228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18" y="228600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el-GR" sz="2800" b="1" dirty="0" smtClean="0">
                <a:solidFill>
                  <a:srgbClr val="0070C0"/>
                </a:solidFill>
              </a:rPr>
              <a:t>ΝΕΦΡΙΚΗ ΑΝΤΑΠΟΚΡΙΣΗ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Μειωμένη παροχή αίματος στον νεφρό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Ενεργοποίηση του συστήματος ρενίνης-αγγειοτενσίνης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Έκκριση αλδοστερόνης από τα επινεφρίδια</a:t>
            </a:r>
          </a:p>
          <a:p>
            <a:pPr algn="ctr"/>
            <a:r>
              <a:rPr lang="el-GR" dirty="0" smtClean="0"/>
              <a:t>+</a:t>
            </a:r>
          </a:p>
          <a:p>
            <a:pPr algn="ctr"/>
            <a:r>
              <a:rPr lang="el-GR" dirty="0" smtClean="0"/>
              <a:t>Έκκριση βασοπρεσσίνης από την υπόφυση</a:t>
            </a:r>
          </a:p>
          <a:p>
            <a:pPr algn="ctr"/>
            <a:endParaRPr lang="el-GR" dirty="0"/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</p:txBody>
      </p:sp>
      <p:sp>
        <p:nvSpPr>
          <p:cNvPr id="9" name="Down Arrow 8"/>
          <p:cNvSpPr/>
          <p:nvPr/>
        </p:nvSpPr>
        <p:spPr>
          <a:xfrm>
            <a:off x="4108946" y="1432505"/>
            <a:ext cx="144779" cy="5486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Down Arrow 9"/>
          <p:cNvSpPr/>
          <p:nvPr/>
        </p:nvSpPr>
        <p:spPr>
          <a:xfrm>
            <a:off x="4108945" y="2283548"/>
            <a:ext cx="144779" cy="5486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Down Arrow 10"/>
          <p:cNvSpPr/>
          <p:nvPr/>
        </p:nvSpPr>
        <p:spPr>
          <a:xfrm>
            <a:off x="4089621" y="3642305"/>
            <a:ext cx="144779" cy="15392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1143000" y="5334000"/>
            <a:ext cx="5867400" cy="473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GFR + </a:t>
            </a:r>
            <a:r>
              <a:rPr lang="el-GR" dirty="0"/>
              <a:t>Αλδοστερόνης + Βασοπρεσσίνης = Ολιγουρία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71600" y="5435130"/>
            <a:ext cx="0" cy="36832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5379958"/>
            <a:ext cx="0" cy="33411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5403859"/>
            <a:ext cx="0" cy="33411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18" y="228600"/>
            <a:ext cx="5134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8. ΜΕΤΑΒΟΛΙΚΕΣ ΔΙΑΤΑΡΑΧΕΣ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818" y="2590800"/>
            <a:ext cx="8753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Αναερόβιος μεταβολισμός		Άθροιση γαλακτικού οξέος</a:t>
            </a:r>
          </a:p>
          <a:p>
            <a:endParaRPr lang="el-GR" dirty="0"/>
          </a:p>
          <a:p>
            <a:r>
              <a:rPr lang="el-GR" dirty="0" smtClean="0"/>
              <a:t>Ηπατική λιπογένεση		Αύξηση τριγλυκεριδίων</a:t>
            </a:r>
          </a:p>
          <a:p>
            <a:endParaRPr lang="el-GR" dirty="0"/>
          </a:p>
          <a:p>
            <a:r>
              <a:rPr lang="el-GR" dirty="0" smtClean="0"/>
              <a:t>Ηπατική γλυκονεογένεση		Αύξηση της γλυκόζης </a:t>
            </a:r>
          </a:p>
          <a:p>
            <a:r>
              <a:rPr lang="el-GR" dirty="0"/>
              <a:t>	</a:t>
            </a:r>
            <a:r>
              <a:rPr lang="el-GR" dirty="0" smtClean="0"/>
              <a:t>				</a:t>
            </a:r>
            <a:r>
              <a:rPr lang="el-GR" sz="1600" i="1" dirty="0" smtClean="0"/>
              <a:t>(αλλά σε περιβάλλον έλλειψης ινσουλίνης)</a:t>
            </a:r>
          </a:p>
          <a:p>
            <a:endParaRPr lang="el-GR" dirty="0"/>
          </a:p>
          <a:p>
            <a:r>
              <a:rPr lang="el-GR" dirty="0" smtClean="0"/>
              <a:t>Καταβολισμός πρωτεϊνών		Απώλεια μυικής μάζας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Horizontal Scroll 3"/>
          <p:cNvSpPr/>
          <p:nvPr/>
        </p:nvSpPr>
        <p:spPr>
          <a:xfrm>
            <a:off x="914400" y="914400"/>
            <a:ext cx="6400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Διαταραχή του φυσιολογικού μεταβολισμού </a:t>
            </a:r>
          </a:p>
          <a:p>
            <a:pPr algn="ctr"/>
            <a:r>
              <a:rPr lang="el-GR" dirty="0" smtClean="0"/>
              <a:t>Υδατανθράκων, λιπών, πρωτεϊνών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2819400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1800" y="3352800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1800" y="3886200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34773" y="4724400"/>
            <a:ext cx="838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2" y="4495800"/>
            <a:ext cx="8988098" cy="20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818" y="228600"/>
            <a:ext cx="55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9. ΑΝΟΣΟΛΟΓΙΚΗ ΑΝΤΑΠΟΚΡΙΣΗ</a:t>
            </a:r>
            <a:endParaRPr lang="el-G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66899" y="1015285"/>
            <a:ext cx="6164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Υποάρδρευση/Υποξυγοναιμία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Διαταραχές της πήξης/Ενεργοποίηση του συμπληρώματος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Σύνδρομο επαναιμάτωσης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Ενεργοποίηση ανοσολογικών μηχανισμών</a:t>
            </a:r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4343400"/>
            <a:ext cx="665945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66604" y="1337256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71600" y="4343400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9000" y="4343400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66604" y="4342327"/>
            <a:ext cx="0" cy="2693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48400" y="4342327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31051" y="4342327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90357" y="214218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76800" y="29718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66604" y="3733800"/>
            <a:ext cx="0" cy="6085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18" y="228600"/>
            <a:ext cx="6941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10. ΜΕΤΑΒΟΛΕΣ ΣΤΟ ΠΕΠΤΙΚΟ ΣΥΣΤΗΜΑ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192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Ειλεός</a:t>
            </a:r>
          </a:p>
          <a:p>
            <a:r>
              <a:rPr lang="el-GR" sz="2400" dirty="0" smtClean="0"/>
              <a:t>Διαβρωτική γαστρίτιδα</a:t>
            </a:r>
          </a:p>
          <a:p>
            <a:r>
              <a:rPr lang="el-GR" sz="2400" dirty="0" smtClean="0"/>
              <a:t>Παγκρεατίτιδα</a:t>
            </a:r>
          </a:p>
          <a:p>
            <a:r>
              <a:rPr lang="el-GR" sz="2400" dirty="0" smtClean="0"/>
              <a:t>Μη λιθιασική χολοκυστίτιδα</a:t>
            </a:r>
          </a:p>
          <a:p>
            <a:r>
              <a:rPr lang="el-GR" sz="2400" dirty="0" smtClean="0"/>
              <a:t>Ισχαιμικές αλλοιώσεις ήπατος</a:t>
            </a:r>
            <a:endParaRPr lang="el-GR" sz="2400" dirty="0"/>
          </a:p>
        </p:txBody>
      </p:sp>
      <p:sp>
        <p:nvSpPr>
          <p:cNvPr id="5" name="Horizontal Scroll 4"/>
          <p:cNvSpPr/>
          <p:nvPr/>
        </p:nvSpPr>
        <p:spPr>
          <a:xfrm>
            <a:off x="2057400" y="3886200"/>
            <a:ext cx="45720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Bacterial translocation</a:t>
            </a:r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7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85800"/>
          </a:xfrm>
        </p:spPr>
        <p:txBody>
          <a:bodyPr/>
          <a:lstStyle/>
          <a:p>
            <a:r>
              <a:rPr lang="el-GR" dirty="0" smtClean="0"/>
              <a:t>ΣΤΑΔΙΑ ΤΟΥ </a:t>
            </a:r>
            <a:r>
              <a:rPr lang="en-US" dirty="0" smtClean="0"/>
              <a:t>SHOCK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Αρχικό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initial/non-progressive)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Προοδευτικό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progressive)</a:t>
            </a:r>
            <a:endParaRPr lang="el-G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3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Μη αναστρέψιμο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irreversible)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5410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/>
              <a:t>Μέσω ενεργοποίησης </a:t>
            </a:r>
            <a:r>
              <a:rPr lang="el-GR" sz="1800" b="1" dirty="0" smtClean="0">
                <a:solidFill>
                  <a:srgbClr val="FF0000"/>
                </a:solidFill>
              </a:rPr>
              <a:t>αντανακλαστικών αντιρροπιστικών μηχανισμών</a:t>
            </a:r>
            <a:r>
              <a:rPr lang="el-GR" sz="1800" dirty="0" smtClean="0"/>
              <a:t>, επιτυγχάνεται ικανοποιητική ιστική άρδρευση.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Εγκαθίσταται ιστική υπο-άρδρευση</a:t>
            </a:r>
          </a:p>
          <a:p>
            <a:pPr marL="0" indent="0">
              <a:buNone/>
            </a:pPr>
            <a:r>
              <a:rPr lang="el-GR" sz="1800" dirty="0"/>
              <a:t>Ε</a:t>
            </a:r>
            <a:r>
              <a:rPr lang="el-GR" sz="1800" dirty="0" smtClean="0"/>
              <a:t>μφάνιση σημείων </a:t>
            </a:r>
            <a:r>
              <a:rPr lang="el-GR" sz="1800" b="1" dirty="0" smtClean="0">
                <a:solidFill>
                  <a:srgbClr val="FF0000"/>
                </a:solidFill>
              </a:rPr>
              <a:t>κυκλοφορικής ανεπάρκειας</a:t>
            </a:r>
          </a:p>
          <a:p>
            <a:pPr marL="0" indent="0">
              <a:buNone/>
            </a:pPr>
            <a:r>
              <a:rPr lang="el-GR" sz="1800" dirty="0" smtClean="0"/>
              <a:t>Μεταβολικές διαταραχές</a:t>
            </a:r>
          </a:p>
          <a:p>
            <a:pPr marL="0" indent="0">
              <a:buNone/>
            </a:pPr>
            <a:r>
              <a:rPr lang="el-GR" sz="1800" dirty="0" smtClean="0"/>
              <a:t>Μεταβολική οξέωση</a:t>
            </a:r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dirty="0" smtClean="0"/>
              <a:t>Στο στάδιο αυτό οι κυτταρικές και ιστικές βλάβες είναι τόσο βαρείες, ώστε ακόμη και με διόρθωση της αιμοδυναμικής αστάθειας, </a:t>
            </a:r>
            <a:r>
              <a:rPr lang="el-GR" sz="1800" b="1" dirty="0" smtClean="0">
                <a:solidFill>
                  <a:srgbClr val="FF0000"/>
                </a:solidFill>
              </a:rPr>
              <a:t>η επιβίωση είναι αδύνατη</a:t>
            </a:r>
            <a:r>
              <a:rPr lang="el-GR" sz="1800" dirty="0" smtClean="0"/>
              <a:t>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2374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7242048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61818" y="228600"/>
            <a:ext cx="8577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ΑΝΤΑΝΑΚΛΑΣΤΙΚΟΙ ΑΝΤΙΡΡΟΠΙΣΤΙΚΟΙ ΜΗΧΑΝΙΣΜΟΙ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371599"/>
            <a:ext cx="43776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Διέγερση τασεοϋποδοχέων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sz="1600" dirty="0" smtClean="0"/>
              <a:t>Μειωμένη αιματική παροχή στο νεφρό</a:t>
            </a:r>
          </a:p>
          <a:p>
            <a:r>
              <a:rPr lang="el-GR" sz="1600" dirty="0" smtClean="0"/>
              <a:t>Ρενίνη     Αγγειοτενσίνη Ι      Αγγειοτενσίνη ΙΙ     </a:t>
            </a:r>
          </a:p>
          <a:p>
            <a:r>
              <a:rPr lang="el-GR" sz="1600" dirty="0"/>
              <a:t> </a:t>
            </a:r>
            <a:r>
              <a:rPr lang="el-GR" sz="1600" dirty="0" smtClean="0"/>
              <a:t>                                        </a:t>
            </a:r>
            <a:r>
              <a:rPr lang="el-GR" sz="2400" dirty="0" smtClean="0"/>
              <a:t> </a:t>
            </a:r>
            <a:endParaRPr lang="el-GR" sz="1600" dirty="0" smtClean="0"/>
          </a:p>
          <a:p>
            <a:r>
              <a:rPr lang="el-GR" sz="1600" dirty="0"/>
              <a:t> </a:t>
            </a:r>
            <a:r>
              <a:rPr lang="el-GR" sz="1600" dirty="0" smtClean="0"/>
              <a:t>                                           Αλδοστερόνη</a:t>
            </a:r>
            <a:endParaRPr lang="el-GR" sz="1600" dirty="0"/>
          </a:p>
          <a:p>
            <a:endParaRPr lang="el-GR" dirty="0" smtClean="0"/>
          </a:p>
          <a:p>
            <a:r>
              <a:rPr lang="el-GR" dirty="0" smtClean="0"/>
              <a:t>Αντιδιουρητική ορμόνη (</a:t>
            </a:r>
            <a:r>
              <a:rPr lang="en-US" dirty="0" smtClean="0"/>
              <a:t>ADH) </a:t>
            </a:r>
            <a:r>
              <a:rPr lang="el-GR" dirty="0" smtClean="0"/>
              <a:t>(υπόφυση)</a:t>
            </a:r>
          </a:p>
          <a:p>
            <a:endParaRPr lang="el-GR" dirty="0" smtClean="0"/>
          </a:p>
          <a:p>
            <a:r>
              <a:rPr lang="el-GR" dirty="0" smtClean="0"/>
              <a:t>Βασοπρεσσίνη (υπόφυση)</a:t>
            </a:r>
          </a:p>
          <a:p>
            <a:endParaRPr lang="el-GR" dirty="0"/>
          </a:p>
          <a:p>
            <a:endParaRPr lang="el-GR" dirty="0" smtClean="0"/>
          </a:p>
          <a:p>
            <a:pPr algn="ctr"/>
            <a:r>
              <a:rPr lang="en-US" dirty="0" smtClean="0"/>
              <a:t>ACTH (</a:t>
            </a:r>
            <a:r>
              <a:rPr lang="el-GR" dirty="0"/>
              <a:t>υ</a:t>
            </a:r>
            <a:r>
              <a:rPr lang="el-GR" dirty="0" smtClean="0"/>
              <a:t>πόφυση)    </a:t>
            </a:r>
          </a:p>
          <a:p>
            <a:pPr algn="ctr"/>
            <a:r>
              <a:rPr lang="el-GR" dirty="0" smtClean="0"/>
              <a:t> </a:t>
            </a:r>
          </a:p>
          <a:p>
            <a:pPr algn="ctr"/>
            <a:r>
              <a:rPr lang="el-GR" dirty="0" smtClean="0"/>
              <a:t>Γλυκορτικοειδή (επινεφρίδια)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r>
              <a:rPr lang="el-GR" dirty="0" smtClean="0"/>
              <a:t>Επινεφρίνη &amp; Νορεπινεφρίνη </a:t>
            </a:r>
            <a:r>
              <a:rPr lang="el-GR" sz="1400" dirty="0" smtClean="0"/>
              <a:t>(επινεφρίδια)</a:t>
            </a:r>
            <a:endParaRPr lang="el-G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350133"/>
            <a:ext cx="4191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Διέγερση της κυκλοφορίας μέσω του συμπαθητικού συστήματος.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Αγγειοσύσπαση περιφερικών αγγείων</a:t>
            </a:r>
          </a:p>
          <a:p>
            <a:endParaRPr lang="el-GR" dirty="0" smtClean="0"/>
          </a:p>
          <a:p>
            <a:r>
              <a:rPr lang="el-GR" dirty="0" smtClean="0"/>
              <a:t>Μειωμένη αποβολή ύδατος &amp; Να+ από τους νεφρούς.</a:t>
            </a:r>
          </a:p>
          <a:p>
            <a:r>
              <a:rPr lang="el-GR" dirty="0" smtClean="0"/>
              <a:t>Αγγειοσύσπαση περιφερικών αγγείων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Αγγειοσύσπαση περιφερικών </a:t>
            </a:r>
            <a:r>
              <a:rPr lang="el-GR" dirty="0"/>
              <a:t>αγγείων Ε</a:t>
            </a:r>
            <a:r>
              <a:rPr lang="el-GR" dirty="0" smtClean="0"/>
              <a:t>παναρρόφηση </a:t>
            </a:r>
            <a:r>
              <a:rPr lang="el-GR" dirty="0"/>
              <a:t>ύδατος από τους νεφρούς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Αυξημένα επίπεδα γλυκόζης στο αίμα ώστε να καλυφθούν οι αυξημένες μεταβολικές ανάγκες</a:t>
            </a:r>
          </a:p>
          <a:p>
            <a:endParaRPr lang="el-GR" dirty="0"/>
          </a:p>
          <a:p>
            <a:r>
              <a:rPr lang="el-GR" dirty="0" smtClean="0"/>
              <a:t>Αγγειοσύσπαση περιφερικών </a:t>
            </a:r>
            <a:r>
              <a:rPr lang="el-GR" dirty="0"/>
              <a:t>αγγείων Α</a:t>
            </a:r>
            <a:r>
              <a:rPr lang="el-GR" dirty="0" smtClean="0"/>
              <a:t>ύξηση της καρδιακής συχνότητας.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72406" y="1590541"/>
            <a:ext cx="4191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72406" y="2667000"/>
            <a:ext cx="4191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83704" y="4333741"/>
            <a:ext cx="4191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85045" y="5385515"/>
            <a:ext cx="4191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9659" y="751820"/>
            <a:ext cx="7467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(NON PROGRESSIVE) SHOCK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23622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" y="2667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67377" y="2667000"/>
            <a:ext cx="22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32220" y="26670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77684" y="3218258"/>
            <a:ext cx="4191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54249" y="3733800"/>
            <a:ext cx="4191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5000" y="5257800"/>
            <a:ext cx="0" cy="3563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92615" y="6477000"/>
            <a:ext cx="4191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2820"/>
            <a:ext cx="5638799" cy="665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685800"/>
            <a:ext cx="8980191" cy="49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76600" y="5029200"/>
            <a:ext cx="2667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-23611" y="0"/>
            <a:ext cx="7467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 SHOCK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11" y="838200"/>
            <a:ext cx="2880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ΟΛΙΓΑΙΜΙΚΟ</a:t>
            </a:r>
          </a:p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ΚΑΡΔΙΟΓΕΝΕΣ</a:t>
            </a:r>
          </a:p>
          <a:p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ΑΠΟΦΡΑΚΤΙΚΟ</a:t>
            </a:r>
          </a:p>
          <a:p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 ΔΙΑΤΑΡΑΧΩΝ ΚΑΤΑΝΟΜΗΣ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4980856" y="5258544"/>
            <a:ext cx="3096344" cy="1599456"/>
          </a:xfrm>
          <a:prstGeom prst="wedgeRectCallout">
            <a:avLst>
              <a:gd name="adj1" fmla="val -127313"/>
              <a:gd name="adj2" fmla="val -64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ΣΗΠΤΙΚΟ</a:t>
            </a:r>
            <a:endParaRPr lang="en-US" dirty="0" smtClean="0"/>
          </a:p>
          <a:p>
            <a:pPr algn="ctr"/>
            <a:r>
              <a:rPr lang="el-GR" dirty="0" smtClean="0"/>
              <a:t>ΑΝΑΦΥΛΑΚΤΙΚΟ</a:t>
            </a:r>
          </a:p>
          <a:p>
            <a:pPr algn="ctr"/>
            <a:r>
              <a:rPr lang="el-GR" dirty="0" smtClean="0"/>
              <a:t>ΝΕΥΡΟΓΕΝΕΣ</a:t>
            </a:r>
          </a:p>
          <a:p>
            <a:pPr algn="ctr"/>
            <a:r>
              <a:rPr lang="el-GR" dirty="0" smtClean="0"/>
              <a:t>ΕΝΔΟΚΡΙΝΙΚΟ</a:t>
            </a:r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2932106" y="2132856"/>
            <a:ext cx="6192688" cy="1944216"/>
          </a:xfrm>
          <a:prstGeom prst="wedgeRectCallout">
            <a:avLst>
              <a:gd name="adj1" fmla="val -59724"/>
              <a:gd name="adj2" fmla="val 22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ΤΩΝ ΠΝΕΥΜΟΝΙΚΩΝ ΑΓΓΕΙΩΝ	ΜΗΧΑΝΙΚΑ</a:t>
            </a:r>
            <a:r>
              <a:rPr lang="en-US" dirty="0" smtClean="0"/>
              <a:t> AITIA</a:t>
            </a:r>
            <a:endParaRPr lang="el-GR" dirty="0" smtClean="0"/>
          </a:p>
          <a:p>
            <a:endParaRPr lang="el-GR" dirty="0" smtClean="0"/>
          </a:p>
          <a:p>
            <a:pPr algn="ctr"/>
            <a:r>
              <a:rPr lang="el-GR" dirty="0" smtClean="0"/>
              <a:t>Πνευμονική εμβολή	  Υπό τάση πνευμοθώρακας</a:t>
            </a:r>
          </a:p>
          <a:p>
            <a:pPr algn="ctr"/>
            <a:r>
              <a:rPr lang="el-GR" dirty="0" smtClean="0"/>
              <a:t>Πνευμονική υπέρταση      </a:t>
            </a:r>
            <a:r>
              <a:rPr lang="el-GR" dirty="0" err="1" smtClean="0"/>
              <a:t>Περικαρδιακός</a:t>
            </a:r>
            <a:r>
              <a:rPr lang="el-GR" dirty="0" smtClean="0"/>
              <a:t> επιπωματισμός</a:t>
            </a:r>
          </a:p>
          <a:p>
            <a:pPr algn="ctr"/>
            <a:r>
              <a:rPr lang="el-GR" dirty="0" smtClean="0"/>
              <a:t>ΔΕ καρδιακή ανεπάρκεια        Συμφορητική περικαρδίτιδα</a:t>
            </a:r>
          </a:p>
          <a:p>
            <a:pPr algn="ctr"/>
            <a:r>
              <a:rPr lang="el-GR" dirty="0" smtClean="0"/>
              <a:t>                                         </a:t>
            </a:r>
            <a:r>
              <a:rPr lang="el-GR" dirty="0" err="1" smtClean="0"/>
              <a:t>Καρδιομυοπάθεια</a:t>
            </a:r>
            <a:endParaRPr lang="el-GR" dirty="0" smtClean="0"/>
          </a:p>
          <a:p>
            <a:pPr algn="ctr"/>
            <a:r>
              <a:rPr lang="el-GR" dirty="0" smtClean="0"/>
              <a:t>                                         Σ. κοιλιακού διαμερίσματος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29980"/>
            <a:ext cx="1066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Volume</a:t>
            </a:r>
          </a:p>
          <a:p>
            <a:pPr algn="ctr"/>
            <a:endParaRPr lang="el-GR" sz="1400" b="1" dirty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Pump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endParaRPr lang="el-GR" b="1" dirty="0" smtClean="0">
              <a:solidFill>
                <a:srgbClr val="FFFF00"/>
              </a:solidFill>
            </a:endParaRPr>
          </a:p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endParaRPr lang="el-GR" b="1" dirty="0" smtClean="0">
              <a:solidFill>
                <a:srgbClr val="FFFF00"/>
              </a:solidFill>
            </a:endParaRPr>
          </a:p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Vessel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1440"/>
            <a:ext cx="7242048" cy="74676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l-GR" dirty="0" smtClean="0"/>
              <a:t>ΕΙΔΗ </a:t>
            </a:r>
            <a:r>
              <a:rPr lang="en-US" dirty="0" smtClean="0"/>
              <a:t>SHOCK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36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0"/>
            <a:ext cx="1447800" cy="777240"/>
          </a:xfrm>
        </p:spPr>
        <p:txBody>
          <a:bodyPr/>
          <a:lstStyle/>
          <a:p>
            <a:r>
              <a:rPr lang="en-US" dirty="0" smtClean="0"/>
              <a:t>ATLS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52311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6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606528"/>
              </p:ext>
            </p:extLst>
          </p:nvPr>
        </p:nvGraphicFramePr>
        <p:xfrm>
          <a:off x="179511" y="1397000"/>
          <a:ext cx="8640960" cy="250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2952328"/>
                <a:gridCol w="3672407"/>
              </a:tblGrid>
              <a:tr h="79734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Τύπος </a:t>
                      </a:r>
                      <a:r>
                        <a:rPr lang="en-US" dirty="0" smtClean="0"/>
                        <a:t>shock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Πρωτοπαθής διαταραχή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Αντιρροπιστικός</a:t>
                      </a:r>
                      <a:r>
                        <a:rPr lang="el-GR" dirty="0" smtClean="0"/>
                        <a:t> μηχανισμός</a:t>
                      </a:r>
                      <a:endParaRPr lang="el-GR" dirty="0"/>
                    </a:p>
                  </a:txBody>
                  <a:tcPr/>
                </a:tc>
              </a:tr>
              <a:tr h="797347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Ολιγαιμικό</a:t>
                      </a:r>
                      <a:endParaRPr lang="el-GR" dirty="0" smtClean="0"/>
                    </a:p>
                    <a:p>
                      <a:r>
                        <a:rPr lang="el-GR" dirty="0" err="1" smtClean="0"/>
                        <a:t>Καρδιογενές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Αποφρακτικό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Καρδιακής παροχής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Αγγειακών αντιστάσεων</a:t>
                      </a:r>
                      <a:endParaRPr lang="el-GR" dirty="0"/>
                    </a:p>
                  </a:txBody>
                  <a:tcPr/>
                </a:tc>
              </a:tr>
              <a:tr h="797347">
                <a:tc>
                  <a:txBody>
                    <a:bodyPr/>
                    <a:lstStyle/>
                    <a:p>
                      <a:r>
                        <a:rPr lang="el-GR" dirty="0" smtClean="0"/>
                        <a:t>Εκ διαταραχών</a:t>
                      </a:r>
                    </a:p>
                    <a:p>
                      <a:r>
                        <a:rPr lang="el-GR" dirty="0" smtClean="0"/>
                        <a:t>κατανομής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Αγγειακών αντιστάσεων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Καρδιακής παροχής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Ευθύγραμμο βέλος σύνδεσης 3"/>
          <p:cNvCxnSpPr/>
          <p:nvPr/>
        </p:nvCxnSpPr>
        <p:spPr>
          <a:xfrm>
            <a:off x="2339752" y="2469468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4"/>
          <p:cNvCxnSpPr/>
          <p:nvPr/>
        </p:nvCxnSpPr>
        <p:spPr>
          <a:xfrm flipV="1">
            <a:off x="5580112" y="2469468"/>
            <a:ext cx="0" cy="5274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7"/>
          <p:cNvCxnSpPr/>
          <p:nvPr/>
        </p:nvCxnSpPr>
        <p:spPr>
          <a:xfrm>
            <a:off x="2339752" y="3308696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8"/>
          <p:cNvCxnSpPr/>
          <p:nvPr/>
        </p:nvCxnSpPr>
        <p:spPr>
          <a:xfrm flipV="1">
            <a:off x="5580112" y="3229744"/>
            <a:ext cx="0" cy="51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696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ΟΛΙΓΑΙΜΙΚΟ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Αιτιολογία</a:t>
            </a:r>
            <a:endParaRPr lang="en-US" sz="2800" dirty="0">
              <a:solidFill>
                <a:srgbClr val="00B0F0"/>
              </a:solidFill>
            </a:endParaRPr>
          </a:p>
          <a:p>
            <a:endParaRPr lang="en-US" dirty="0" smtClean="0"/>
          </a:p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Αιμορραγική</a:t>
            </a:r>
          </a:p>
          <a:p>
            <a:r>
              <a:rPr lang="el-GR" dirty="0"/>
              <a:t>	</a:t>
            </a:r>
            <a:r>
              <a:rPr lang="el-GR" sz="2000" dirty="0" smtClean="0"/>
              <a:t>Τραύμα</a:t>
            </a:r>
          </a:p>
          <a:p>
            <a:r>
              <a:rPr lang="el-GR" sz="2000" dirty="0"/>
              <a:t>	</a:t>
            </a:r>
            <a:r>
              <a:rPr lang="el-GR" sz="2000" dirty="0" smtClean="0"/>
              <a:t>Αιμορραγίες πεπτικού</a:t>
            </a:r>
          </a:p>
          <a:p>
            <a:r>
              <a:rPr lang="el-GR" sz="2000" dirty="0"/>
              <a:t>	</a:t>
            </a:r>
            <a:r>
              <a:rPr lang="el-GR" sz="2000" dirty="0" smtClean="0"/>
              <a:t>Αιμορραγίες στον οπισθοπεριτοναϊκό χώρο</a:t>
            </a:r>
          </a:p>
          <a:p>
            <a:endParaRPr lang="el-GR" dirty="0"/>
          </a:p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αιμορραγική</a:t>
            </a:r>
          </a:p>
          <a:p>
            <a:r>
              <a:rPr lang="el-GR" dirty="0"/>
              <a:t>	</a:t>
            </a:r>
            <a:r>
              <a:rPr lang="el-GR" sz="2000" dirty="0" smtClean="0"/>
              <a:t>Απώλεια ύδατος</a:t>
            </a:r>
          </a:p>
          <a:p>
            <a:r>
              <a:rPr lang="el-GR" dirty="0"/>
              <a:t>	</a:t>
            </a:r>
            <a:r>
              <a:rPr lang="el-GR" dirty="0" smtClean="0"/>
              <a:t>	</a:t>
            </a:r>
            <a:r>
              <a:rPr lang="el-GR" sz="1600" dirty="0" smtClean="0"/>
              <a:t>Έμετοι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	Διάρροιες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	Αφυδάτωση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	Πολυουρία</a:t>
            </a:r>
          </a:p>
          <a:p>
            <a:endParaRPr lang="el-GR" dirty="0"/>
          </a:p>
          <a:p>
            <a:r>
              <a:rPr lang="el-GR" dirty="0" smtClean="0"/>
              <a:t>	</a:t>
            </a:r>
            <a:r>
              <a:rPr lang="el-GR" sz="2000" dirty="0" smtClean="0"/>
              <a:t>Ανακατανομή υγρών του διάμεσου/εξωκυττάριου χώρου</a:t>
            </a:r>
          </a:p>
          <a:p>
            <a:r>
              <a:rPr lang="el-GR" dirty="0"/>
              <a:t>	</a:t>
            </a:r>
            <a:r>
              <a:rPr lang="el-GR" dirty="0" smtClean="0"/>
              <a:t>	</a:t>
            </a:r>
            <a:r>
              <a:rPr lang="el-GR" sz="1600" dirty="0" smtClean="0"/>
              <a:t>Τραύμα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	Θερμικό έγκαυμα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	Αναφυλαξία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7844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9295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Μείωση του κυκλοφορούντος όγκου αίματος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Μείωση του προφορτίου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Μειωμένη φλεβική επιστροφή προς την καρδιά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Ατελής πλήρωση των καρδιακών κοιλοτήτων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Μειωμένη καρδιακή παροχή</a:t>
            </a:r>
            <a:endParaRPr lang="el-GR" dirty="0"/>
          </a:p>
        </p:txBody>
      </p:sp>
      <p:sp>
        <p:nvSpPr>
          <p:cNvPr id="3" name="Down Arrow 2"/>
          <p:cNvSpPr/>
          <p:nvPr/>
        </p:nvSpPr>
        <p:spPr>
          <a:xfrm>
            <a:off x="4036554" y="1828800"/>
            <a:ext cx="144779" cy="5486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Down Arrow 3"/>
          <p:cNvSpPr/>
          <p:nvPr/>
        </p:nvSpPr>
        <p:spPr>
          <a:xfrm>
            <a:off x="4036555" y="2667000"/>
            <a:ext cx="144779" cy="5486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Down Arrow 4"/>
          <p:cNvSpPr/>
          <p:nvPr/>
        </p:nvSpPr>
        <p:spPr>
          <a:xfrm>
            <a:off x="4036556" y="3505200"/>
            <a:ext cx="144779" cy="5486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4038600" y="4343400"/>
            <a:ext cx="144779" cy="5486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228600" y="3048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Παθοφυσιολογία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" y="0"/>
            <a:ext cx="873955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5" y="914400"/>
            <a:ext cx="818135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Προσέγγιση ασθενούς με ολιγαιμικό </a:t>
            </a:r>
            <a:r>
              <a:rPr lang="en-US" sz="2800" b="1" dirty="0" smtClean="0">
                <a:solidFill>
                  <a:srgbClr val="FF0000"/>
                </a:solidFill>
              </a:rPr>
              <a:t>shock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731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Κλινική εικόνα</a:t>
            </a:r>
          </a:p>
          <a:p>
            <a:endParaRPr lang="el-GR" dirty="0"/>
          </a:p>
          <a:p>
            <a:r>
              <a:rPr lang="el-GR" dirty="0" smtClean="0"/>
              <a:t>ΑΠ			ΣΑΠ πέφτει όψιμα</a:t>
            </a:r>
          </a:p>
          <a:p>
            <a:r>
              <a:rPr lang="el-GR" dirty="0"/>
              <a:t>	</a:t>
            </a:r>
            <a:r>
              <a:rPr lang="el-GR" dirty="0" smtClean="0"/>
              <a:t>		ΣΑΠ &lt;90 </a:t>
            </a:r>
            <a:r>
              <a:rPr lang="en-US" dirty="0" smtClean="0"/>
              <a:t>mmHg </a:t>
            </a:r>
            <a:r>
              <a:rPr lang="el-GR" dirty="0" smtClean="0"/>
              <a:t>= Θνητότητα &gt;60%</a:t>
            </a:r>
          </a:p>
          <a:p>
            <a:r>
              <a:rPr lang="el-GR" dirty="0" smtClean="0"/>
              <a:t>Σφύξεις</a:t>
            </a:r>
          </a:p>
          <a:p>
            <a:r>
              <a:rPr lang="el-GR" dirty="0" smtClean="0"/>
              <a:t>Επίπεδο συνείδησης</a:t>
            </a:r>
          </a:p>
          <a:p>
            <a:r>
              <a:rPr lang="el-GR" dirty="0" smtClean="0"/>
              <a:t>Αιμάτωση δέρματος	 Ωχρό, Ψυχρό, Υγρό</a:t>
            </a:r>
          </a:p>
          <a:p>
            <a:r>
              <a:rPr lang="el-GR" dirty="0" smtClean="0"/>
              <a:t>Τριχοειδική επαναπλήρωση</a:t>
            </a:r>
          </a:p>
          <a:p>
            <a:r>
              <a:rPr lang="en-US" dirty="0" smtClean="0"/>
              <a:t>Shock index = </a:t>
            </a:r>
            <a:r>
              <a:rPr lang="el-GR" dirty="0" smtClean="0"/>
              <a:t>Σφύξεις / ΣΑΠ (</a:t>
            </a:r>
            <a:r>
              <a:rPr lang="en-US" dirty="0" smtClean="0"/>
              <a:t>SI &gt;0,9 </a:t>
            </a:r>
            <a:r>
              <a:rPr lang="el-GR" dirty="0" smtClean="0"/>
              <a:t>Θνητότητα)</a:t>
            </a:r>
          </a:p>
          <a:p>
            <a:r>
              <a:rPr lang="el-GR" dirty="0" smtClean="0"/>
              <a:t>Αποβολή ούρων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191000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Εργαστηριακή διερεύνηση</a:t>
            </a:r>
          </a:p>
          <a:p>
            <a:endParaRPr lang="el-GR" dirty="0" smtClean="0"/>
          </a:p>
          <a:p>
            <a:r>
              <a:rPr lang="en-US" dirty="0" err="1" smtClean="0"/>
              <a:t>Hb</a:t>
            </a:r>
            <a:endParaRPr lang="en-US" dirty="0" smtClean="0"/>
          </a:p>
          <a:p>
            <a:r>
              <a:rPr lang="en-US" dirty="0" err="1" smtClean="0"/>
              <a:t>Htc</a:t>
            </a:r>
            <a:endParaRPr lang="en-US" dirty="0" smtClean="0"/>
          </a:p>
          <a:p>
            <a:r>
              <a:rPr lang="en-US" dirty="0" smtClean="0"/>
              <a:t>pH</a:t>
            </a:r>
          </a:p>
          <a:p>
            <a:r>
              <a:rPr lang="el-GR" dirty="0" smtClean="0"/>
              <a:t>Γαλακτικό</a:t>
            </a:r>
          </a:p>
          <a:p>
            <a:r>
              <a:rPr lang="el-GR" dirty="0" smtClean="0"/>
              <a:t>Διττανθρακικά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4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1042"/>
            <a:ext cx="5867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Θεραπευτικές αρχές</a:t>
            </a:r>
          </a:p>
          <a:p>
            <a:endParaRPr lang="el-GR" sz="28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 smtClean="0"/>
              <a:t>ABC </a:t>
            </a:r>
            <a:r>
              <a:rPr lang="el-GR" sz="2000" dirty="0" smtClean="0"/>
              <a:t>όπως στο τραύμα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000" dirty="0" smtClean="0"/>
              <a:t>Έλεγχος της αιμορραγίας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000" dirty="0" smtClean="0"/>
              <a:t>Αποκατάσταση του όγκου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000" dirty="0" smtClean="0"/>
              <a:t>Διόρθωση ηλεκτρολυτικών διαταραχών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000" dirty="0" smtClean="0"/>
              <a:t>Χορήγηση </a:t>
            </a:r>
            <a:r>
              <a:rPr lang="en-US" sz="2000" dirty="0" smtClean="0"/>
              <a:t>Ringers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000" dirty="0" smtClean="0"/>
              <a:t>Μεταγγίσεις 1:1:1 (</a:t>
            </a:r>
            <a:r>
              <a:rPr lang="en-US" sz="2000" dirty="0" smtClean="0"/>
              <a:t>RBC/FFP/PLTs)</a:t>
            </a:r>
            <a:endParaRPr lang="el-G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dirty="0"/>
          </a:p>
        </p:txBody>
      </p:sp>
      <p:sp>
        <p:nvSpPr>
          <p:cNvPr id="3" name="Horizontal Scroll 2"/>
          <p:cNvSpPr/>
          <p:nvPr/>
        </p:nvSpPr>
        <p:spPr>
          <a:xfrm>
            <a:off x="1052848" y="3312304"/>
            <a:ext cx="6629400" cy="2667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Υποθερμία + Οξέωση + Διαταραχές της πήξης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Hypothermia + Acidosis + Coagulopathy</a:t>
            </a: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     LETHAL TRIAD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3695700" y="4343400"/>
            <a:ext cx="990600" cy="88542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1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9423"/>
            <a:ext cx="6934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ΚΑΡΔΙΟΓΕΝΕΣ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Αιτιολογία</a:t>
            </a:r>
          </a:p>
          <a:p>
            <a:endParaRPr lang="el-G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dirty="0" smtClean="0"/>
              <a:t>Έμφραγμα μυοκαρδίου</a:t>
            </a:r>
          </a:p>
          <a:p>
            <a:r>
              <a:rPr lang="el-GR" sz="2000" dirty="0" smtClean="0"/>
              <a:t>Μυοκαρδίτιδα</a:t>
            </a:r>
          </a:p>
          <a:p>
            <a:r>
              <a:rPr lang="el-GR" sz="2000" dirty="0" smtClean="0"/>
              <a:t>Μυοκαρδιοπάθεια</a:t>
            </a:r>
          </a:p>
          <a:p>
            <a:r>
              <a:rPr lang="el-GR" sz="2000" dirty="0" smtClean="0"/>
              <a:t>Σηπτική ενδοκαρδίτιδα</a:t>
            </a:r>
          </a:p>
          <a:p>
            <a:r>
              <a:rPr lang="el-GR" sz="2000" dirty="0" smtClean="0"/>
              <a:t>Φάρμακα (αναστολείς διαύλων </a:t>
            </a:r>
            <a:r>
              <a:rPr lang="en-US" sz="2000" dirty="0" smtClean="0"/>
              <a:t>Ca</a:t>
            </a:r>
            <a:r>
              <a:rPr lang="en-US" sz="2000" baseline="30000" dirty="0" smtClean="0"/>
              <a:t>++</a:t>
            </a:r>
            <a:r>
              <a:rPr lang="en-US" sz="2000" dirty="0" smtClean="0"/>
              <a:t>, </a:t>
            </a:r>
            <a:r>
              <a:rPr lang="el-GR" sz="2000" dirty="0" smtClean="0"/>
              <a:t>Ανθρακυκλίνες)</a:t>
            </a:r>
          </a:p>
          <a:p>
            <a:endParaRPr lang="el-GR" sz="2000" dirty="0"/>
          </a:p>
          <a:p>
            <a:r>
              <a:rPr lang="el-GR" sz="2000" dirty="0" smtClean="0"/>
              <a:t>Ανεπάρκεια ή Πρόπτωση βαλβίδων</a:t>
            </a:r>
          </a:p>
          <a:p>
            <a:r>
              <a:rPr lang="el-GR" sz="2000" dirty="0" smtClean="0"/>
              <a:t>Υπερτροφική μυοκαρδιοπάθεια</a:t>
            </a:r>
          </a:p>
          <a:p>
            <a:r>
              <a:rPr lang="el-GR" sz="2000" dirty="0" smtClean="0"/>
              <a:t>Μεσοκοιλιακή επικοινωνία</a:t>
            </a:r>
          </a:p>
          <a:p>
            <a:endParaRPr lang="el-GR" sz="2000" dirty="0"/>
          </a:p>
          <a:p>
            <a:r>
              <a:rPr lang="el-GR" sz="2000" dirty="0" smtClean="0"/>
              <a:t>Βραδυκαρδία</a:t>
            </a:r>
          </a:p>
          <a:p>
            <a:r>
              <a:rPr lang="el-GR" sz="2000" dirty="0" smtClean="0"/>
              <a:t>Ταχυκαρδία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0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10"/>
            <a:ext cx="6683285" cy="6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319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Παθοφυσιολογία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4724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Κλινική εικόνα</a:t>
            </a:r>
          </a:p>
          <a:p>
            <a:endParaRPr lang="el-GR" dirty="0"/>
          </a:p>
          <a:p>
            <a:r>
              <a:rPr lang="el-GR" sz="2000" dirty="0" smtClean="0"/>
              <a:t>Δύσπνοια</a:t>
            </a:r>
          </a:p>
          <a:p>
            <a:r>
              <a:rPr lang="el-GR" sz="2000" dirty="0" smtClean="0"/>
              <a:t>Επίπεδο συνείδησης</a:t>
            </a:r>
          </a:p>
          <a:p>
            <a:r>
              <a:rPr lang="el-GR" sz="2000" dirty="0" smtClean="0"/>
              <a:t>Ωχρότητα δέρματος</a:t>
            </a:r>
          </a:p>
          <a:p>
            <a:r>
              <a:rPr lang="el-GR" sz="2000" dirty="0" smtClean="0"/>
              <a:t>Αδύναμος σφυγμός</a:t>
            </a:r>
          </a:p>
          <a:p>
            <a:r>
              <a:rPr lang="el-GR" sz="2000" dirty="0" smtClean="0"/>
              <a:t>ΣΑΠ &lt;90 </a:t>
            </a:r>
            <a:r>
              <a:rPr lang="en-US" sz="2000" dirty="0" smtClean="0"/>
              <a:t>mmHg</a:t>
            </a:r>
            <a:endParaRPr lang="el-GR" sz="2000" dirty="0" smtClean="0"/>
          </a:p>
          <a:p>
            <a:r>
              <a:rPr lang="el-GR" sz="2000" dirty="0" smtClean="0"/>
              <a:t>Ταχύπνοια</a:t>
            </a:r>
          </a:p>
          <a:p>
            <a:r>
              <a:rPr lang="el-GR" sz="2000" dirty="0" smtClean="0"/>
              <a:t>Διάταση σφαγίτιδων</a:t>
            </a:r>
          </a:p>
          <a:p>
            <a:r>
              <a:rPr lang="el-GR" sz="2000" dirty="0" smtClean="0"/>
              <a:t>Χαρακτηριστικά ακροαστικά ευρήματα</a:t>
            </a:r>
          </a:p>
          <a:p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845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696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Σηπτικό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</a:p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Ορισμός</a:t>
            </a:r>
          </a:p>
          <a:p>
            <a:endParaRPr lang="el-GR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pPr algn="ctr"/>
            <a:r>
              <a:rPr lang="el-GR" sz="2000" dirty="0" smtClean="0"/>
              <a:t>Ως σηπτικό </a:t>
            </a:r>
            <a:r>
              <a:rPr lang="en-US" sz="2000" dirty="0" smtClean="0"/>
              <a:t>shock </a:t>
            </a:r>
            <a:r>
              <a:rPr lang="el-GR" sz="2000" dirty="0" smtClean="0"/>
              <a:t>ορίζεται μια φλεγμονώδης κατάσταση</a:t>
            </a:r>
          </a:p>
          <a:p>
            <a:pPr algn="ctr"/>
            <a:r>
              <a:rPr lang="el-GR" sz="2000" dirty="0" smtClean="0"/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εμμένουσας υπότασης ανθεκτικής στη χορήγηση υγρών </a:t>
            </a:r>
          </a:p>
          <a:p>
            <a:pPr algn="ctr"/>
            <a:endParaRPr lang="el-GR" sz="2000" dirty="0"/>
          </a:p>
          <a:p>
            <a:pPr algn="ctr"/>
            <a:r>
              <a:rPr lang="el-GR" sz="2000" dirty="0" smtClean="0"/>
              <a:t>και η οποία απαιτεί τη χορήγηση </a:t>
            </a:r>
          </a:p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αγγειοσυσπαστικών</a:t>
            </a:r>
            <a:r>
              <a:rPr lang="el-GR" sz="2000" dirty="0" smtClean="0"/>
              <a:t> </a:t>
            </a:r>
          </a:p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προκειμένου να διατηρηθεί η</a:t>
            </a:r>
          </a:p>
          <a:p>
            <a:pPr algn="ctr"/>
            <a:r>
              <a:rPr lang="el-GR" sz="2000" dirty="0" smtClean="0"/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ΜΑΠ (=ΣΑΠ + 2ΔΑΠ / 3) πάνω από 65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endParaRPr 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459" y="33270"/>
            <a:ext cx="7242048" cy="728730"/>
          </a:xfrm>
        </p:spPr>
        <p:txBody>
          <a:bodyPr/>
          <a:lstStyle/>
          <a:p>
            <a:r>
              <a:rPr lang="el-GR" dirty="0" smtClean="0"/>
              <a:t>ΟΡΙΣΜΟΣ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14459" y="914400"/>
            <a:ext cx="777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Ως </a:t>
            </a:r>
            <a:r>
              <a:rPr lang="en-US" sz="2000" b="1" dirty="0" smtClean="0"/>
              <a:t>SHOCK </a:t>
            </a:r>
            <a:r>
              <a:rPr lang="el-GR" sz="2000" b="1" dirty="0" smtClean="0"/>
              <a:t>ορίζεται η κατάσταση του οργανισμού που χαρακτηρίζεται:</a:t>
            </a:r>
          </a:p>
          <a:p>
            <a:pPr algn="ctr"/>
            <a:endParaRPr lang="el-GR" sz="2800" b="1" dirty="0" smtClean="0"/>
          </a:p>
          <a:p>
            <a:pPr algn="ctr"/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ανεπαρκή αιμάτωση των ιστών</a:t>
            </a:r>
          </a:p>
          <a:p>
            <a:pPr algn="ctr"/>
            <a:endParaRPr lang="el-GR" sz="2800" b="1" dirty="0"/>
          </a:p>
          <a:p>
            <a:pPr algn="ctr"/>
            <a:r>
              <a:rPr lang="el-GR" sz="2000" b="1" dirty="0" smtClean="0"/>
              <a:t> με συνέπεια</a:t>
            </a:r>
            <a:endParaRPr lang="el-GR" sz="2000" b="1" dirty="0"/>
          </a:p>
          <a:p>
            <a:pPr algn="ctr"/>
            <a:r>
              <a:rPr lang="el-GR" sz="2800" b="1" dirty="0" smtClean="0"/>
              <a:t>  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μειωμένη παροχή οξυγόνου στους ιστούς</a:t>
            </a:r>
          </a:p>
          <a:p>
            <a:pPr algn="ctr"/>
            <a:endParaRPr lang="el-GR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000" b="1" dirty="0"/>
              <a:t>κ</a:t>
            </a:r>
            <a:r>
              <a:rPr lang="el-GR" sz="2000" b="1" dirty="0" smtClean="0"/>
              <a:t>αι η οποία εαν μείνει χωρίς αντιμετώπιση, τελικά προκαλεί</a:t>
            </a:r>
          </a:p>
          <a:p>
            <a:pPr algn="ctr"/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αναστρέψιμη κυτταρική βλάβη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7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3875"/>
            <a:ext cx="847953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1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3675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51269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78702"/>
              </p:ext>
            </p:extLst>
          </p:nvPr>
        </p:nvGraphicFramePr>
        <p:xfrm>
          <a:off x="304800" y="380999"/>
          <a:ext cx="8229600" cy="557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314"/>
                <a:gridCol w="5878286"/>
              </a:tblGrid>
              <a:tr h="1371601">
                <a:tc>
                  <a:txBody>
                    <a:bodyPr/>
                    <a:lstStyle/>
                    <a:p>
                      <a:r>
                        <a:rPr lang="el-GR" dirty="0" smtClean="0"/>
                        <a:t>Εντός 45 </a:t>
                      </a:r>
                      <a:r>
                        <a:rPr lang="en-US" dirty="0" smtClean="0"/>
                        <a:t>min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Τουλάχιστον 2 καλλιέργειες </a:t>
                      </a:r>
                      <a:r>
                        <a:rPr lang="el-GR" baseline="0" dirty="0" smtClean="0"/>
                        <a:t>αίματος 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για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αερόβια και αναερόβια</a:t>
                      </a:r>
                      <a:r>
                        <a:rPr lang="el-GR" baseline="0" dirty="0" smtClean="0"/>
                        <a:t> μικρόβια από το περιφερικό αίμα, καθώς επίσης και από κάθε κοιλότητα που περιέχει υγρό(α)</a:t>
                      </a:r>
                    </a:p>
                  </a:txBody>
                  <a:tcPr/>
                </a:tc>
              </a:tr>
              <a:tr h="1938833">
                <a:tc>
                  <a:txBody>
                    <a:bodyPr/>
                    <a:lstStyle/>
                    <a:p>
                      <a:r>
                        <a:rPr lang="el-GR" dirty="0" smtClean="0"/>
                        <a:t>Εντός 3 ωρών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Κρυσταλλοειδή (30</a:t>
                      </a:r>
                      <a:r>
                        <a:rPr lang="en-US" dirty="0" smtClean="0"/>
                        <a:t> mL/h)</a:t>
                      </a:r>
                      <a:endParaRPr lang="el-GR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Εμπειρική χορήγηση αντιβιοτικών ευρέος φάσματος για 7-10 ημέρες.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Χορήγηση αντιβιοτικών με</a:t>
                      </a:r>
                      <a:r>
                        <a:rPr lang="el-GR" baseline="0" dirty="0" smtClean="0"/>
                        <a:t> βάση το αντιβιόγραμμα.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603175">
                <a:tc>
                  <a:txBody>
                    <a:bodyPr/>
                    <a:lstStyle/>
                    <a:p>
                      <a:r>
                        <a:rPr lang="el-GR" dirty="0" smtClean="0"/>
                        <a:t>Εντός 6-12 ωρών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Αντιμετώπιση της σηπτικής εστίας</a:t>
                      </a:r>
                      <a:endParaRPr lang="el-GR" dirty="0"/>
                    </a:p>
                  </a:txBody>
                  <a:tcPr/>
                </a:tc>
              </a:tr>
              <a:tr h="1020439">
                <a:tc>
                  <a:txBody>
                    <a:bodyPr/>
                    <a:lstStyle/>
                    <a:p>
                      <a:r>
                        <a:rPr lang="el-GR" dirty="0" smtClean="0"/>
                        <a:t>*******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Νοραδρεναλίνη (=</a:t>
                      </a:r>
                      <a:r>
                        <a:rPr lang="el-GR" baseline="0" dirty="0" smtClean="0"/>
                        <a:t> 1</a:t>
                      </a:r>
                      <a:r>
                        <a:rPr lang="el-GR" baseline="30000" dirty="0" smtClean="0"/>
                        <a:t>η</a:t>
                      </a:r>
                      <a:r>
                        <a:rPr lang="el-GR" baseline="0" dirty="0" smtClean="0"/>
                        <a:t> επιλογή αγγειοσυσπατικού)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RBC, FFP, PLTs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aseline="0" dirty="0" smtClean="0"/>
                        <a:t>Στεροειδή??????????????</a:t>
                      </a:r>
                      <a:endParaRPr lang="el-GR" dirty="0"/>
                    </a:p>
                  </a:txBody>
                  <a:tcPr/>
                </a:tc>
              </a:tr>
              <a:tr h="603175">
                <a:tc>
                  <a:txBody>
                    <a:bodyPr/>
                    <a:lstStyle/>
                    <a:p>
                      <a:r>
                        <a:rPr lang="el-GR" dirty="0" smtClean="0"/>
                        <a:t>********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Μηχανική</a:t>
                      </a:r>
                      <a:r>
                        <a:rPr lang="el-GR" baseline="0" dirty="0" smtClean="0"/>
                        <a:t> υποστήριξη αναπνοής</a:t>
                      </a:r>
                    </a:p>
                    <a:p>
                      <a:r>
                        <a:rPr lang="el-GR" baseline="0" dirty="0" smtClean="0"/>
                        <a:t>Αντιμετώπιση </a:t>
                      </a:r>
                      <a:r>
                        <a:rPr lang="en-US" baseline="0" dirty="0" smtClean="0"/>
                        <a:t>ARDS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7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1000"/>
            <a:ext cx="886416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7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87" y="3649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Αναφυλακτικό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3" y="737175"/>
            <a:ext cx="777645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836" y="3581400"/>
            <a:ext cx="1676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Memory cells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9" y="4089975"/>
            <a:ext cx="7792555" cy="276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4089975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03993" y="1524000"/>
            <a:ext cx="636668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IgE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344236" y="755492"/>
            <a:ext cx="2133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Πλασματοκύτταρα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260796" y="610451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Παθογένεια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724400"/>
            <a:ext cx="14132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Υποδοχείς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7823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534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1. Μεταβολές στην επιφάνεια μαστοκυττάρων και βασεόφιλων</a:t>
            </a:r>
          </a:p>
          <a:p>
            <a:r>
              <a:rPr lang="el-GR" dirty="0"/>
              <a:t>	</a:t>
            </a:r>
            <a:r>
              <a:rPr lang="el-GR" sz="1600" dirty="0" smtClean="0"/>
              <a:t>Σύμπλεγμα αντιγόνου-</a:t>
            </a:r>
            <a:r>
              <a:rPr lang="en-US" sz="1600" dirty="0" err="1" smtClean="0"/>
              <a:t>IgE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l-GR" sz="1600" dirty="0" smtClean="0"/>
              <a:t>Συσσώρευση ανοσοσυμπλεγμάτων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Ενεργοποίηση συμπληρώματος</a:t>
            </a:r>
          </a:p>
          <a:p>
            <a:endParaRPr lang="el-GR" dirty="0"/>
          </a:p>
          <a:p>
            <a:r>
              <a:rPr lang="el-GR" sz="2000" b="1" dirty="0" smtClean="0"/>
              <a:t>2. Ενεργοποίηση ενζύμων του κυτταρικού τοιχώματος</a:t>
            </a:r>
          </a:p>
          <a:p>
            <a:r>
              <a:rPr lang="el-GR" dirty="0"/>
              <a:t>	</a:t>
            </a:r>
            <a:r>
              <a:rPr lang="el-GR" sz="1600" dirty="0" smtClean="0"/>
              <a:t>Διάσπαση αραχιδονικού οξέος (</a:t>
            </a:r>
            <a:r>
              <a:rPr lang="el-GR" sz="1600" i="1" dirty="0" smtClean="0"/>
              <a:t>Φωσφολιπάση, Κυκλοοξαγενάση, Λιποξαγενάση</a:t>
            </a:r>
            <a:r>
              <a:rPr lang="el-GR" sz="1600" dirty="0" smtClean="0"/>
              <a:t>)</a:t>
            </a:r>
          </a:p>
          <a:p>
            <a:endParaRPr lang="el-GR" dirty="0"/>
          </a:p>
          <a:p>
            <a:r>
              <a:rPr lang="el-GR" sz="2000" b="1" dirty="0" smtClean="0"/>
              <a:t>3. Απελευθέρωση διαβιβαστών</a:t>
            </a:r>
          </a:p>
          <a:p>
            <a:r>
              <a:rPr lang="el-GR" dirty="0"/>
              <a:t>	</a:t>
            </a:r>
            <a:r>
              <a:rPr lang="el-GR" sz="1600" dirty="0" smtClean="0"/>
              <a:t>Προσταγλανδίνες, Προστακυκλίνες, Λευκοτριένες,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Θρομβοξάνες, Κινίνες, </a:t>
            </a:r>
            <a:r>
              <a:rPr lang="en-US" sz="1600" dirty="0" smtClean="0"/>
              <a:t>PAF, NCF, ECF </a:t>
            </a:r>
            <a:r>
              <a:rPr lang="en-US" sz="1600" dirty="0" err="1" smtClean="0"/>
              <a:t>etc</a:t>
            </a:r>
            <a:endParaRPr lang="en-US" sz="1600" dirty="0" smtClean="0"/>
          </a:p>
          <a:p>
            <a:endParaRPr lang="en-US" dirty="0"/>
          </a:p>
          <a:p>
            <a:r>
              <a:rPr lang="el-GR" sz="2000" b="1" dirty="0" smtClean="0"/>
              <a:t>4. Δράση στα όργανα στόχους</a:t>
            </a:r>
          </a:p>
          <a:p>
            <a:r>
              <a:rPr lang="el-GR" dirty="0"/>
              <a:t>	</a:t>
            </a:r>
            <a:r>
              <a:rPr lang="el-GR" sz="1600" dirty="0" smtClean="0"/>
              <a:t>Αυξημένη διαπερατότητα αγγείων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Σύσπαση ΛΜΙ</a:t>
            </a:r>
          </a:p>
          <a:p>
            <a:r>
              <a:rPr lang="el-GR" sz="1600" dirty="0"/>
              <a:t>	Μεταβολές στη συσταλτικότητα του καρδιακού </a:t>
            </a:r>
            <a:r>
              <a:rPr lang="el-GR" sz="1600" dirty="0" smtClean="0"/>
              <a:t>μυός</a:t>
            </a:r>
          </a:p>
          <a:p>
            <a:r>
              <a:rPr lang="el-GR" sz="1600" dirty="0" smtClean="0"/>
              <a:t>	Έκκριση βλέννης</a:t>
            </a:r>
          </a:p>
          <a:p>
            <a:endParaRPr lang="el-GR" dirty="0"/>
          </a:p>
          <a:p>
            <a:r>
              <a:rPr lang="el-GR" sz="2000" b="1" dirty="0" smtClean="0"/>
              <a:t>5. Συστηματική φλεγμονώδης αντίδραση</a:t>
            </a:r>
          </a:p>
          <a:p>
            <a:r>
              <a:rPr lang="el-GR" dirty="0"/>
              <a:t>	</a:t>
            </a:r>
            <a:r>
              <a:rPr lang="el-GR" sz="1600" dirty="0" smtClean="0"/>
              <a:t>Άθροιση λευκοκυττάρων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Συσσώρευση αιμοπεταλίων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Ενεργοποίηση συμπληρώματος</a:t>
            </a:r>
          </a:p>
          <a:p>
            <a:r>
              <a:rPr lang="el-GR" sz="1600" dirty="0"/>
              <a:t>	</a:t>
            </a:r>
            <a:r>
              <a:rPr lang="el-GR" sz="1600" dirty="0" smtClean="0"/>
              <a:t>Πρωτεολυτική δράση ενζύμων</a:t>
            </a:r>
          </a:p>
          <a:p>
            <a:r>
              <a:rPr lang="el-GR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4319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Παθοφυσιολογία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05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13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213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19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Κλινική εικόνα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716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Δέρμα	</a:t>
            </a:r>
            <a:r>
              <a:rPr lang="el-GR" dirty="0" smtClean="0"/>
              <a:t>	Οίδημα, Ερυθρότητα, Κνησμός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Οφθαλμοί</a:t>
            </a:r>
            <a:r>
              <a:rPr lang="el-GR" sz="2000" dirty="0"/>
              <a:t>	Κνησμός, Ερυθρότητα, </a:t>
            </a:r>
            <a:r>
              <a:rPr lang="el-GR" sz="2000" dirty="0" smtClean="0"/>
              <a:t>Δακρύρροια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Αναπνευστικό</a:t>
            </a:r>
            <a:r>
              <a:rPr lang="el-GR" dirty="0" smtClean="0"/>
              <a:t>	Βήχας, Φτέρνισμα, Συρρίτοντες ρόγχοι</a:t>
            </a:r>
          </a:p>
          <a:p>
            <a:r>
              <a:rPr lang="el-GR" dirty="0"/>
              <a:t>	</a:t>
            </a:r>
            <a:r>
              <a:rPr lang="el-GR" dirty="0" smtClean="0"/>
              <a:t>	Οίδημα λάρυγγα, Βράγχος φωνής, </a:t>
            </a:r>
          </a:p>
          <a:p>
            <a:r>
              <a:rPr lang="el-GR" dirty="0"/>
              <a:t>	</a:t>
            </a:r>
            <a:r>
              <a:rPr lang="el-GR" dirty="0" smtClean="0"/>
              <a:t>	Αγωνιώδης εισπνοή, Κυάνωση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Πεπτικό	</a:t>
            </a:r>
            <a:r>
              <a:rPr lang="el-GR" dirty="0" smtClean="0"/>
              <a:t>Ναυτία, Έμετοι, Διάρροιες,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l-GR" dirty="0" smtClean="0"/>
              <a:t>Κωλικοειδές κοιλιακό άλγος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Καρδιαγγειακό</a:t>
            </a:r>
            <a:r>
              <a:rPr lang="el-GR" dirty="0" smtClean="0"/>
              <a:t>	Υπόταση, Ψυχρό δέρμα, Ωχρό δέρμα, </a:t>
            </a:r>
          </a:p>
          <a:p>
            <a:r>
              <a:rPr lang="el-GR" dirty="0"/>
              <a:t>	</a:t>
            </a:r>
            <a:r>
              <a:rPr lang="el-GR" dirty="0" smtClean="0"/>
              <a:t>	Αρρυθμίες, Ταχυκαρδίες, Ανακοπή, </a:t>
            </a:r>
            <a:r>
              <a:rPr lang="en-US" dirty="0" smtClean="0"/>
              <a:t>Collapse.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3813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19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Θεραπεία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39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ABC</a:t>
            </a:r>
          </a:p>
          <a:p>
            <a:endParaRPr lang="en-US" sz="2000" dirty="0"/>
          </a:p>
          <a:p>
            <a:r>
              <a:rPr lang="el-GR" sz="2000" dirty="0" smtClean="0"/>
              <a:t>Αδρεναλίνη 1:1000 σε δόση 0,001 </a:t>
            </a:r>
            <a:r>
              <a:rPr lang="en-US" sz="2000" dirty="0" smtClean="0"/>
              <a:t>mL/Kg </a:t>
            </a:r>
            <a:r>
              <a:rPr lang="el-GR" sz="2000" dirty="0" smtClean="0"/>
              <a:t>ΒΣ </a:t>
            </a:r>
            <a:r>
              <a:rPr lang="en-US" sz="2000" dirty="0" smtClean="0"/>
              <a:t>SC</a:t>
            </a:r>
            <a:r>
              <a:rPr lang="el-GR" sz="2000" dirty="0" smtClean="0"/>
              <a:t>, μέχρι 3 δόσεις ανά 20 </a:t>
            </a:r>
            <a:r>
              <a:rPr lang="en-US" sz="2000" dirty="0" smtClean="0"/>
              <a:t>min</a:t>
            </a:r>
          </a:p>
          <a:p>
            <a:endParaRPr lang="en-US" sz="2000" dirty="0"/>
          </a:p>
          <a:p>
            <a:r>
              <a:rPr lang="el-GR" sz="2000" dirty="0" smtClean="0"/>
              <a:t>Βρογχόσπασμος		Αμινοφυλλίνη, β-2 αγωνιστές</a:t>
            </a:r>
          </a:p>
          <a:p>
            <a:endParaRPr lang="el-GR" sz="2000" dirty="0"/>
          </a:p>
          <a:p>
            <a:r>
              <a:rPr lang="el-GR" sz="2000" dirty="0" smtClean="0"/>
              <a:t>Σπασμοί		Διαζεπάμη, φαινοβαρβιτάλη</a:t>
            </a:r>
          </a:p>
          <a:p>
            <a:endParaRPr lang="el-GR" sz="2000" dirty="0"/>
          </a:p>
          <a:p>
            <a:r>
              <a:rPr lang="el-GR" sz="2000" dirty="0" smtClean="0"/>
              <a:t>Αντι-ισταμινικά</a:t>
            </a:r>
          </a:p>
          <a:p>
            <a:r>
              <a:rPr lang="el-GR" sz="2000" dirty="0" smtClean="0"/>
              <a:t>Αναστολείς των Η2 υποδοχέων της ισταμίνης</a:t>
            </a:r>
          </a:p>
          <a:p>
            <a:r>
              <a:rPr lang="el-GR" sz="2000" dirty="0" smtClean="0"/>
              <a:t>Κορτικοστεροειδή</a:t>
            </a:r>
          </a:p>
          <a:p>
            <a:endParaRPr lang="el-GR" sz="2000" dirty="0" smtClean="0"/>
          </a:p>
          <a:p>
            <a:r>
              <a:rPr lang="el-GR" sz="2000" dirty="0" smtClean="0"/>
              <a:t>Κρυσταλλοειδή (30 </a:t>
            </a:r>
            <a:r>
              <a:rPr lang="en-US" sz="2000" dirty="0" smtClean="0"/>
              <a:t>mL/h)</a:t>
            </a:r>
          </a:p>
          <a:p>
            <a:r>
              <a:rPr lang="el-GR" sz="2000" dirty="0" smtClean="0"/>
              <a:t>Ντοπαμίνη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212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351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21623" y="863905"/>
            <a:ext cx="3154251" cy="784830"/>
          </a:xfrm>
          <a:prstGeom prst="wedgeRectCallout">
            <a:avLst>
              <a:gd name="adj1" fmla="val 61650"/>
              <a:gd name="adj2" fmla="val 108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Δεν καλύπτονται οι μετα-</a:t>
            </a:r>
          </a:p>
          <a:p>
            <a:r>
              <a:rPr lang="el-GR" dirty="0"/>
              <a:t>βολικές ανάγκες των </a:t>
            </a:r>
            <a:r>
              <a:rPr lang="el-GR" dirty="0" smtClean="0"/>
              <a:t>ιστών</a:t>
            </a:r>
            <a:endParaRPr lang="el-GR" dirty="0"/>
          </a:p>
        </p:txBody>
      </p:sp>
      <p:sp>
        <p:nvSpPr>
          <p:cNvPr id="6" name="Rectangular Callout 5"/>
          <p:cNvSpPr/>
          <p:nvPr/>
        </p:nvSpPr>
        <p:spPr>
          <a:xfrm>
            <a:off x="5721439" y="1334037"/>
            <a:ext cx="3154251" cy="784830"/>
          </a:xfrm>
          <a:prstGeom prst="wedgeRectCallout">
            <a:avLst>
              <a:gd name="adj1" fmla="val -67373"/>
              <a:gd name="adj2" fmla="val 98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Δεν απομακρύνονται τα προϊόντα του μεταβολισμού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970689" y="3036585"/>
            <a:ext cx="1905001" cy="784830"/>
          </a:xfrm>
          <a:prstGeom prst="wedgeRectCallout">
            <a:avLst>
              <a:gd name="adj1" fmla="val -108612"/>
              <a:gd name="adj2" fmla="val 89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Καταστροφή</a:t>
            </a:r>
          </a:p>
          <a:p>
            <a:pPr algn="ctr"/>
            <a:r>
              <a:rPr lang="el-GR" dirty="0" smtClean="0"/>
              <a:t>μιτοχονδρίων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0" y="76200"/>
            <a:ext cx="7467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ΠΑΘΟΦΥΣΙΟΛΟΓΙΑ ΤΟΥ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8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87" y="3649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Νευρογενές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l-G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Παθοφυσιολογία</a:t>
            </a:r>
            <a:endParaRPr lang="el-G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03797"/>
            <a:ext cx="723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Μείωση συμπαθητικού και Αύξηση παρασυμπαθητικού τόνου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l-GR" dirty="0" smtClean="0"/>
              <a:t>Χάλαση προτριχοειδικών σφιγκτήρων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Εκσημασμένη αγγειοδιαστολή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Λίμναση του αίματος στο φλεβικό σκέλος της κυκλοφορίας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Μειωμένο προφορτίο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Μειωμένη φλεβική επιστροφή στην καρδία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Ατελής πλήρωση των καρδιακών κοιλοτήτων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Μειωμένος όγκος παλμού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Υπόταση</a:t>
            </a:r>
            <a:endParaRPr lang="el-GR" dirty="0"/>
          </a:p>
        </p:txBody>
      </p:sp>
      <p:sp>
        <p:nvSpPr>
          <p:cNvPr id="4" name="Down Arrow 3"/>
          <p:cNvSpPr/>
          <p:nvPr/>
        </p:nvSpPr>
        <p:spPr>
          <a:xfrm>
            <a:off x="4091940" y="1727108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Down Arrow 4"/>
          <p:cNvSpPr/>
          <p:nvPr/>
        </p:nvSpPr>
        <p:spPr>
          <a:xfrm>
            <a:off x="4091940" y="22860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4091940" y="28194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4091940" y="33528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>
            <a:off x="4084321" y="39624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>
            <a:off x="4063016" y="44958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Down Arrow 9"/>
          <p:cNvSpPr/>
          <p:nvPr/>
        </p:nvSpPr>
        <p:spPr>
          <a:xfrm>
            <a:off x="4084320" y="50292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Down Arrow 10"/>
          <p:cNvSpPr/>
          <p:nvPr/>
        </p:nvSpPr>
        <p:spPr>
          <a:xfrm>
            <a:off x="4112387" y="55626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279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87" y="3649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Νευρογενές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el-G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Κλινική εικόνα</a:t>
            </a:r>
            <a:endParaRPr lang="el-G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524000"/>
            <a:ext cx="4343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Διάγνωση εξ αποκλεισμού</a:t>
            </a:r>
          </a:p>
          <a:p>
            <a:endParaRPr lang="el-GR" dirty="0"/>
          </a:p>
          <a:p>
            <a:r>
              <a:rPr lang="el-GR" dirty="0" smtClean="0"/>
              <a:t>Υπόταση</a:t>
            </a:r>
          </a:p>
          <a:p>
            <a:endParaRPr lang="el-GR" dirty="0"/>
          </a:p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Βραδυκαρδία</a:t>
            </a:r>
          </a:p>
          <a:p>
            <a:endParaRPr lang="el-GR" dirty="0"/>
          </a:p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Δέρμα θερμό και υγρό</a:t>
            </a:r>
          </a:p>
          <a:p>
            <a:endParaRPr lang="el-GR" dirty="0"/>
          </a:p>
          <a:p>
            <a:r>
              <a:rPr lang="el-GR" dirty="0" smtClean="0"/>
              <a:t>Υποθερμία</a:t>
            </a:r>
          </a:p>
          <a:p>
            <a:endParaRPr lang="el-GR" dirty="0"/>
          </a:p>
          <a:p>
            <a:r>
              <a:rPr lang="en-US" dirty="0" smtClean="0"/>
              <a:t>CVP </a:t>
            </a:r>
            <a:r>
              <a:rPr lang="el-GR" dirty="0" smtClean="0"/>
              <a:t>χαμηλή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778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459" y="33270"/>
            <a:ext cx="7242048" cy="72873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l-GR" dirty="0" smtClean="0"/>
              <a:t>ΠΑΘΟΓΕΝΕΙΑ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21276" y="609600"/>
            <a:ext cx="871792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1. ΕΠΙΠΤΩΣΕΙΣ ΣΤΟ ΚΥΤΤΑΡΟ</a:t>
            </a:r>
            <a:endParaRPr lang="el-GR" sz="2800" b="1" dirty="0"/>
          </a:p>
          <a:p>
            <a:pPr algn="ctr"/>
            <a:r>
              <a:rPr lang="el-GR" dirty="0" smtClean="0"/>
              <a:t>Ανεπαρκής ιστική άρδρευση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Μειωμένη παροχή οξυγόνου στους ιστούς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Στροφή από τον αερόβιο στον αναερόβιο μεταβολισμό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Άθροιση γαλακτικού οξέος, </a:t>
            </a:r>
            <a:r>
              <a:rPr lang="en-US" dirty="0" smtClean="0"/>
              <a:t> </a:t>
            </a:r>
            <a:r>
              <a:rPr lang="el-GR" dirty="0" smtClean="0"/>
              <a:t>    </a:t>
            </a:r>
            <a:r>
              <a:rPr lang="en-US" dirty="0" smtClean="0"/>
              <a:t>pH, </a:t>
            </a:r>
            <a:r>
              <a:rPr lang="el-GR" dirty="0" smtClean="0"/>
              <a:t>  μεταβολική οξέωση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Διαταραχές στη διαπερατότητα της κυτταρικής μεμβράνης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Αυξημένη ενδοκυττάρια συγκέντρωση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&amp; </a:t>
            </a:r>
            <a:r>
              <a:rPr lang="en-US" dirty="0" smtClean="0"/>
              <a:t>H</a:t>
            </a:r>
            <a:r>
              <a:rPr lang="en-US" baseline="-30000" dirty="0" smtClean="0"/>
              <a:t>2</a:t>
            </a:r>
            <a:r>
              <a:rPr lang="en-US" dirty="0" smtClean="0"/>
              <a:t>0</a:t>
            </a:r>
          </a:p>
          <a:p>
            <a:pPr algn="ctr"/>
            <a:endParaRPr lang="en-US" dirty="0"/>
          </a:p>
          <a:p>
            <a:pPr algn="ctr"/>
            <a:r>
              <a:rPr lang="el-GR" dirty="0" smtClean="0"/>
              <a:t>Καταστροφή μιτοχονδρίων και λυσοσωματίων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Καταστροφή κυτταρικής μεμβράνης, λύση του κυττάρου, κυτταρικός θάνατος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Απελευθέρωση πρωτεολυτικών ενζύμων από τα νεκρά κύτταρα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Σ</a:t>
            </a:r>
            <a:r>
              <a:rPr lang="el-GR" dirty="0" smtClean="0"/>
              <a:t>το πλάσμα: </a:t>
            </a:r>
            <a:r>
              <a:rPr lang="en-US" dirty="0" smtClean="0"/>
              <a:t> </a:t>
            </a:r>
            <a:r>
              <a:rPr lang="el-GR" dirty="0" smtClean="0"/>
              <a:t>κινινών, ενεργοποίηση ενδαγγειακής πήξης, ενεργοποίηση </a:t>
            </a:r>
            <a:r>
              <a:rPr lang="en-US" dirty="0" smtClean="0"/>
              <a:t>C</a:t>
            </a:r>
            <a:endParaRPr lang="el-GR" dirty="0" smtClean="0"/>
          </a:p>
          <a:p>
            <a:pPr algn="ctr"/>
            <a:endParaRPr lang="el-GR" sz="2000" dirty="0"/>
          </a:p>
          <a:p>
            <a:pPr algn="ctr"/>
            <a:endParaRPr lang="el-GR" sz="2000" dirty="0" smtClean="0"/>
          </a:p>
          <a:p>
            <a:pPr algn="ctr"/>
            <a:r>
              <a:rPr lang="en-US" sz="2000" dirty="0" smtClean="0"/>
              <a:t> </a:t>
            </a:r>
            <a:endParaRPr lang="el-GR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4400" y="2739980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28423" y="60198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4091940" y="1361404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Down Arrow 22"/>
          <p:cNvSpPr/>
          <p:nvPr/>
        </p:nvSpPr>
        <p:spPr>
          <a:xfrm>
            <a:off x="4101867" y="19050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Down Arrow 23"/>
          <p:cNvSpPr/>
          <p:nvPr/>
        </p:nvSpPr>
        <p:spPr>
          <a:xfrm>
            <a:off x="4104173" y="2434911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Down Arrow 24"/>
          <p:cNvSpPr/>
          <p:nvPr/>
        </p:nvSpPr>
        <p:spPr>
          <a:xfrm>
            <a:off x="4106479" y="296858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Down Arrow 25"/>
          <p:cNvSpPr/>
          <p:nvPr/>
        </p:nvSpPr>
        <p:spPr>
          <a:xfrm>
            <a:off x="4127354" y="35052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Down Arrow 26"/>
          <p:cNvSpPr/>
          <p:nvPr/>
        </p:nvSpPr>
        <p:spPr>
          <a:xfrm>
            <a:off x="4091939" y="41148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Down Arrow 27"/>
          <p:cNvSpPr/>
          <p:nvPr/>
        </p:nvSpPr>
        <p:spPr>
          <a:xfrm>
            <a:off x="4108785" y="46482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Down Arrow 28"/>
          <p:cNvSpPr/>
          <p:nvPr/>
        </p:nvSpPr>
        <p:spPr>
          <a:xfrm>
            <a:off x="4101867" y="51816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Down Arrow 29"/>
          <p:cNvSpPr/>
          <p:nvPr/>
        </p:nvSpPr>
        <p:spPr>
          <a:xfrm>
            <a:off x="4091938" y="5704805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7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29" y="95366"/>
            <a:ext cx="87179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2</a:t>
            </a:r>
            <a:r>
              <a:rPr lang="el-GR" sz="2800" b="1" dirty="0" smtClean="0">
                <a:solidFill>
                  <a:srgbClr val="0070C0"/>
                </a:solidFill>
              </a:rPr>
              <a:t>. ΕΠΙΠΤΩΣΕΙΣ ΣΤΗ ΜΙΚΡΟΚΥΚΛΟΦΟΡΙΑ</a:t>
            </a:r>
            <a:endParaRPr lang="el-GR" sz="2800" b="1" dirty="0"/>
          </a:p>
          <a:p>
            <a:pPr algn="ctr"/>
            <a:endParaRPr lang="el-GR" sz="2000" dirty="0" smtClean="0"/>
          </a:p>
          <a:p>
            <a:pPr algn="ctr"/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16967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Αιμορραγία</a:t>
            </a:r>
          </a:p>
          <a:p>
            <a:r>
              <a:rPr lang="el-GR" dirty="0" smtClean="0"/>
              <a:t>Βασοπρεσσίνη</a:t>
            </a:r>
          </a:p>
          <a:p>
            <a:r>
              <a:rPr lang="el-GR" dirty="0" smtClean="0"/>
              <a:t>Αγγειοτενσίνη ΙΙ</a:t>
            </a:r>
          </a:p>
          <a:p>
            <a:r>
              <a:rPr lang="el-GR" dirty="0" smtClean="0"/>
              <a:t>Ενδοθηλίνη-1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6324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Αγγειοσύσπαση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Καταστροφή του ενδοθηλίου των τριχοειδών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Διαφυγή από τα τριχοειδή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Άθροιση ύδατος στον διάμεσο ιστό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Μείωση υδροστατικής πίεσης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Μείωση κολλοειδ</a:t>
            </a:r>
            <a:r>
              <a:rPr lang="en-US" dirty="0" smtClean="0"/>
              <a:t>o</a:t>
            </a:r>
            <a:r>
              <a:rPr lang="el-GR" dirty="0" smtClean="0"/>
              <a:t>σμωτικής πίεσης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Περαιτέρω εξαγγείωση υγρών &amp; μείωση του εξωκυττάριου όγκου</a:t>
            </a:r>
            <a:endParaRPr lang="el-GR" dirty="0"/>
          </a:p>
        </p:txBody>
      </p:sp>
      <p:sp>
        <p:nvSpPr>
          <p:cNvPr id="7" name="Down Arrow 6"/>
          <p:cNvSpPr/>
          <p:nvPr/>
        </p:nvSpPr>
        <p:spPr>
          <a:xfrm>
            <a:off x="4406775" y="2971167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>
            <a:off x="4424482" y="3507609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>
            <a:off x="4398402" y="4079162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Down Arrow 9"/>
          <p:cNvSpPr/>
          <p:nvPr/>
        </p:nvSpPr>
        <p:spPr>
          <a:xfrm>
            <a:off x="4411281" y="4648199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Callout 11"/>
          <p:cNvSpPr/>
          <p:nvPr/>
        </p:nvSpPr>
        <p:spPr>
          <a:xfrm>
            <a:off x="685800" y="1216967"/>
            <a:ext cx="3657600" cy="1200329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990600" y="616911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Άθροιση λευκοκυττάρων                    Απόφραξη τριχοειδών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150254" y="113851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Α.</a:t>
            </a:r>
            <a:endParaRPr lang="el-GR" sz="24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021" y="266700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Β.</a:t>
            </a:r>
            <a:endParaRPr lang="el-GR" sz="24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370" y="6072492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</a:rPr>
              <a:t>Γ.</a:t>
            </a:r>
            <a:endParaRPr lang="el-GR" sz="2400" b="1" dirty="0">
              <a:solidFill>
                <a:srgbClr val="00B0F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705360" y="6238367"/>
            <a:ext cx="1143000" cy="2308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Down Arrow 17"/>
          <p:cNvSpPr/>
          <p:nvPr/>
        </p:nvSpPr>
        <p:spPr>
          <a:xfrm>
            <a:off x="4419599" y="5153962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7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226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3</a:t>
            </a:r>
            <a:r>
              <a:rPr lang="el-GR" sz="2800" b="1" dirty="0" smtClean="0">
                <a:solidFill>
                  <a:srgbClr val="0070C0"/>
                </a:solidFill>
              </a:rPr>
              <a:t>. ΑΝΤΑΠΟΚΡΙΣΗ ΤΟΥ ΜΗΧΑΝΙΣΜΟΥ ΤΗΣ ΠΗΞΗΣ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Εκλυτικός παράγοντας</a:t>
            </a:r>
          </a:p>
          <a:p>
            <a:pPr algn="ctr"/>
            <a:endParaRPr lang="en-US" dirty="0" smtClean="0"/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Ενδαγγειακή ενεργοποίηση του μηχανισμού πήξης</a:t>
            </a:r>
            <a:endParaRPr lang="en-US" dirty="0" smtClean="0"/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r>
              <a:rPr lang="el-GR" dirty="0" smtClean="0"/>
              <a:t>            Κατανάλωση 			             Σχηματισμός ινικής</a:t>
            </a:r>
          </a:p>
          <a:p>
            <a:r>
              <a:rPr lang="el-GR" dirty="0"/>
              <a:t>α</a:t>
            </a:r>
            <a:r>
              <a:rPr lang="el-GR" dirty="0" smtClean="0"/>
              <a:t>ιμοπεταλίων &amp; παραγόντων πήξης</a:t>
            </a:r>
          </a:p>
          <a:p>
            <a:endParaRPr lang="el-GR" dirty="0"/>
          </a:p>
          <a:p>
            <a:pPr algn="ctr"/>
            <a:r>
              <a:rPr lang="el-GR" dirty="0" smtClean="0">
                <a:solidFill>
                  <a:srgbClr val="00B0F0"/>
                </a:solidFill>
              </a:rPr>
              <a:t>      Ινωδόλυση</a:t>
            </a:r>
          </a:p>
          <a:p>
            <a:pPr algn="r"/>
            <a:r>
              <a:rPr lang="el-GR" dirty="0" smtClean="0"/>
              <a:t>Θρόμβωση μικρών αγγείων</a:t>
            </a:r>
            <a:endParaRPr lang="el-GR" dirty="0"/>
          </a:p>
          <a:p>
            <a:r>
              <a:rPr lang="el-GR" dirty="0" smtClean="0">
                <a:solidFill>
                  <a:srgbClr val="00B0F0"/>
                </a:solidFill>
              </a:rPr>
              <a:t>                 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            </a:t>
            </a:r>
            <a:r>
              <a:rPr lang="el-GR" dirty="0" smtClean="0">
                <a:solidFill>
                  <a:srgbClr val="00B0F0"/>
                </a:solidFill>
              </a:rPr>
              <a:t>       Προϊόντα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                              </a:t>
            </a:r>
            <a:r>
              <a:rPr lang="el-GR" dirty="0" smtClean="0">
                <a:solidFill>
                  <a:srgbClr val="00B0F0"/>
                </a:solidFill>
              </a:rPr>
              <a:t>αποδόμησης ινικής</a:t>
            </a:r>
            <a:endParaRPr lang="el-GR" dirty="0">
              <a:solidFill>
                <a:srgbClr val="00B0F0"/>
              </a:solidFill>
            </a:endParaRPr>
          </a:p>
          <a:p>
            <a:pPr algn="ctr"/>
            <a:endParaRPr lang="el-GR" dirty="0" smtClean="0"/>
          </a:p>
          <a:p>
            <a:pPr algn="ctr"/>
            <a:endParaRPr lang="el-GR" dirty="0"/>
          </a:p>
          <a:p>
            <a:r>
              <a:rPr lang="en-US" dirty="0" smtClean="0"/>
              <a:t>       </a:t>
            </a:r>
            <a:r>
              <a:rPr lang="el-GR" dirty="0" smtClean="0"/>
              <a:t>  ΑΙΜΟΡΡΑΓΙΑ			</a:t>
            </a:r>
            <a:r>
              <a:rPr lang="el-GR" dirty="0"/>
              <a:t>	</a:t>
            </a:r>
            <a:r>
              <a:rPr lang="el-GR" dirty="0" smtClean="0"/>
              <a:t>           </a:t>
            </a:r>
            <a:r>
              <a:rPr lang="en-US" dirty="0" smtClean="0"/>
              <a:t>MOF</a:t>
            </a:r>
            <a:endParaRPr lang="el-GR" dirty="0"/>
          </a:p>
        </p:txBody>
      </p:sp>
      <p:sp>
        <p:nvSpPr>
          <p:cNvPr id="4" name="Down Arrow 3"/>
          <p:cNvSpPr/>
          <p:nvPr/>
        </p:nvSpPr>
        <p:spPr>
          <a:xfrm>
            <a:off x="4041077" y="1524001"/>
            <a:ext cx="111824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76400" y="2438400"/>
            <a:ext cx="2452091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52901" y="2438400"/>
            <a:ext cx="2628899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34846" y="3252757"/>
            <a:ext cx="0" cy="78584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34846" y="4343400"/>
            <a:ext cx="0" cy="1066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3405157"/>
            <a:ext cx="0" cy="200504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43400" y="3252757"/>
            <a:ext cx="2391446" cy="55724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52800" y="4038600"/>
            <a:ext cx="914400" cy="304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676400" y="4800600"/>
            <a:ext cx="1600200" cy="533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18" y="228600"/>
            <a:ext cx="6497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4</a:t>
            </a:r>
            <a:r>
              <a:rPr lang="el-GR" sz="2800" b="1" dirty="0" smtClean="0">
                <a:solidFill>
                  <a:srgbClr val="0070C0"/>
                </a:solidFill>
              </a:rPr>
              <a:t>. ΝΕΥΡΟΕΝΔΟΚΡΙΝΙΚΗ ΑΝΤΑΠΟΚΡΙΣΗ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Νορεπινεφρίνη		Περιφερική και σπλαγχνική αγγειοσύσπαση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Επινεφρίνη		Γλυκογονόλυση, Γλυκονεογένεση,    Ινσουλίνης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Υπόταση			Μειωμένη δραστηριότητα πνευμονογαστρικού</a:t>
            </a:r>
          </a:p>
          <a:p>
            <a:endParaRPr lang="el-GR" dirty="0"/>
          </a:p>
          <a:p>
            <a:r>
              <a:rPr lang="el-GR" dirty="0" smtClean="0"/>
              <a:t>			 Αύξηση καρδιακού ρυθμού </a:t>
            </a:r>
            <a:r>
              <a:rPr lang="en-US" dirty="0" smtClean="0"/>
              <a:t>&amp;</a:t>
            </a:r>
            <a:r>
              <a:rPr lang="el-GR" dirty="0" smtClean="0"/>
              <a:t> Όγκου παλμού</a:t>
            </a:r>
            <a:endParaRPr lang="el-G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858000" y="2449562"/>
            <a:ext cx="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00200" y="3352800"/>
            <a:ext cx="1447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35052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18" y="228600"/>
            <a:ext cx="5715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</a:rPr>
              <a:t>5</a:t>
            </a:r>
            <a:r>
              <a:rPr lang="el-GR" sz="2800" b="1" dirty="0" smtClean="0">
                <a:solidFill>
                  <a:srgbClr val="0070C0"/>
                </a:solidFill>
              </a:rPr>
              <a:t>. ΚΑΡΔΙΑΓΓΕΙΑΚΗ ΑΝΤΑΠΟΚΡΙΣΗ</a:t>
            </a:r>
            <a:endParaRPr lang="el-G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0287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Υπόταση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Μείωση προφορτίου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Μείωση του όγκου αίματος που επιστρέφει στην καρδιά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Μείωση του όγκου παλμού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Έκκριση κατεχολαμινών από τα επινεφρίδια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Αύξηση καρδιακής συχνότητας και συσταλτικότητας του μυοκαρδίου</a:t>
            </a:r>
            <a:endParaRPr lang="el-GR" dirty="0"/>
          </a:p>
        </p:txBody>
      </p:sp>
      <p:sp>
        <p:nvSpPr>
          <p:cNvPr id="4" name="Down Arrow 3"/>
          <p:cNvSpPr/>
          <p:nvPr/>
        </p:nvSpPr>
        <p:spPr>
          <a:xfrm>
            <a:off x="4136853" y="1805993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Down Arrow 4"/>
          <p:cNvSpPr/>
          <p:nvPr/>
        </p:nvSpPr>
        <p:spPr>
          <a:xfrm>
            <a:off x="4118610" y="22860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4118610" y="2813669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4115926" y="3429000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>
            <a:off x="4105730" y="3962399"/>
            <a:ext cx="144779" cy="3149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4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1223</TotalTime>
  <Words>882</Words>
  <Application>Microsoft Office PowerPoint</Application>
  <PresentationFormat>On-screen Show (4:3)</PresentationFormat>
  <Paragraphs>476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Opulent</vt:lpstr>
      <vt:lpstr>Couture</vt:lpstr>
      <vt:lpstr>ΚΑΤΑΠΛΗΞΙΑ -  SHOCK</vt:lpstr>
      <vt:lpstr>ATLS</vt:lpstr>
      <vt:lpstr>ΟΡΙΣΜΟΣ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ΣΤΑΔΙΑ ΤΟΥ SHOCK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ΚΑΤΑΠΛΗΞΙΑ SHOCK</dc:title>
  <dc:creator>JOHN GRINIATSOS</dc:creator>
  <cp:lastModifiedBy>JOHN GRINIATSOS</cp:lastModifiedBy>
  <cp:revision>119</cp:revision>
  <dcterms:created xsi:type="dcterms:W3CDTF">2006-08-16T00:00:00Z</dcterms:created>
  <dcterms:modified xsi:type="dcterms:W3CDTF">2020-02-26T10:45:23Z</dcterms:modified>
</cp:coreProperties>
</file>