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5"/>
  </p:notesMasterIdLst>
  <p:sldIdLst>
    <p:sldId id="602" r:id="rId2"/>
    <p:sldId id="411" r:id="rId3"/>
    <p:sldId id="416" r:id="rId4"/>
    <p:sldId id="417" r:id="rId5"/>
    <p:sldId id="412" r:id="rId6"/>
    <p:sldId id="595" r:id="rId7"/>
    <p:sldId id="422" r:id="rId8"/>
    <p:sldId id="426" r:id="rId9"/>
    <p:sldId id="427" r:id="rId10"/>
    <p:sldId id="591" r:id="rId11"/>
    <p:sldId id="596" r:id="rId12"/>
    <p:sldId id="418" r:id="rId13"/>
    <p:sldId id="419" r:id="rId14"/>
    <p:sldId id="420" r:id="rId15"/>
    <p:sldId id="413" r:id="rId16"/>
    <p:sldId id="414" r:id="rId17"/>
    <p:sldId id="431" r:id="rId18"/>
    <p:sldId id="432" r:id="rId19"/>
    <p:sldId id="433" r:id="rId20"/>
    <p:sldId id="434" r:id="rId21"/>
    <p:sldId id="437" r:id="rId22"/>
    <p:sldId id="438" r:id="rId23"/>
    <p:sldId id="442" r:id="rId24"/>
    <p:sldId id="441" r:id="rId25"/>
    <p:sldId id="593" r:id="rId26"/>
    <p:sldId id="594" r:id="rId27"/>
    <p:sldId id="592" r:id="rId28"/>
    <p:sldId id="443" r:id="rId29"/>
    <p:sldId id="444" r:id="rId30"/>
    <p:sldId id="445" r:id="rId31"/>
    <p:sldId id="446" r:id="rId32"/>
    <p:sldId id="447" r:id="rId33"/>
    <p:sldId id="448" r:id="rId34"/>
    <p:sldId id="449" r:id="rId35"/>
    <p:sldId id="450" r:id="rId36"/>
    <p:sldId id="451" r:id="rId37"/>
    <p:sldId id="452" r:id="rId38"/>
    <p:sldId id="453" r:id="rId39"/>
    <p:sldId id="455" r:id="rId40"/>
    <p:sldId id="456" r:id="rId41"/>
    <p:sldId id="457" r:id="rId42"/>
    <p:sldId id="458" r:id="rId43"/>
    <p:sldId id="459" r:id="rId44"/>
    <p:sldId id="460" r:id="rId45"/>
    <p:sldId id="461" r:id="rId46"/>
    <p:sldId id="462" r:id="rId47"/>
    <p:sldId id="463" r:id="rId48"/>
    <p:sldId id="464" r:id="rId49"/>
    <p:sldId id="465" r:id="rId50"/>
    <p:sldId id="466" r:id="rId51"/>
    <p:sldId id="597" r:id="rId52"/>
    <p:sldId id="320" r:id="rId53"/>
    <p:sldId id="321" r:id="rId54"/>
    <p:sldId id="322" r:id="rId55"/>
    <p:sldId id="323" r:id="rId56"/>
    <p:sldId id="598" r:id="rId57"/>
    <p:sldId id="599" r:id="rId58"/>
    <p:sldId id="600" r:id="rId59"/>
    <p:sldId id="327" r:id="rId60"/>
    <p:sldId id="328" r:id="rId61"/>
    <p:sldId id="329" r:id="rId62"/>
    <p:sldId id="601" r:id="rId63"/>
    <p:sldId id="331" r:id="rId6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822552-F596-4823-95BB-3FB5336E6CA6}" type="datetimeFigureOut">
              <a:rPr lang="el-GR" smtClean="0"/>
              <a:t>13/3/2026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1DB64-6541-45C4-8D24-822C06725A6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6277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8">
            <a:extLst>
              <a:ext uri="{FF2B5EF4-FFF2-40B4-BE49-F238E27FC236}">
                <a16:creationId xmlns:a16="http://schemas.microsoft.com/office/drawing/2014/main" id="{04E8C78E-99A2-41D2-8A36-7CFF8E0C52F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10C5260-F495-4187-B883-1B00DE5F95B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97635" name="Rectangle 1">
            <a:extLst>
              <a:ext uri="{FF2B5EF4-FFF2-40B4-BE49-F238E27FC236}">
                <a16:creationId xmlns:a16="http://schemas.microsoft.com/office/drawing/2014/main" id="{88978146-CE80-48CE-B7AB-635E6AC0C1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6" name="Text Box 2">
            <a:extLst>
              <a:ext uri="{FF2B5EF4-FFF2-40B4-BE49-F238E27FC236}">
                <a16:creationId xmlns:a16="http://schemas.microsoft.com/office/drawing/2014/main" id="{D38C4195-0AE5-442E-83C3-C3EB4F45B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8">
            <a:extLst>
              <a:ext uri="{FF2B5EF4-FFF2-40B4-BE49-F238E27FC236}">
                <a16:creationId xmlns:a16="http://schemas.microsoft.com/office/drawing/2014/main" id="{964AE4C6-1063-42B9-9338-FA33A04CBD6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205F5BAA-730A-421D-BD45-322FD16D1BF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2211" name="Rectangle 1">
            <a:extLst>
              <a:ext uri="{FF2B5EF4-FFF2-40B4-BE49-F238E27FC236}">
                <a16:creationId xmlns:a16="http://schemas.microsoft.com/office/drawing/2014/main" id="{528097BD-9074-43AD-9B84-119E3B68FB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2212" name="Text Box 2">
            <a:extLst>
              <a:ext uri="{FF2B5EF4-FFF2-40B4-BE49-F238E27FC236}">
                <a16:creationId xmlns:a16="http://schemas.microsoft.com/office/drawing/2014/main" id="{0D39C6E5-AE66-46F2-82CB-CBB159E1A4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8">
            <a:extLst>
              <a:ext uri="{FF2B5EF4-FFF2-40B4-BE49-F238E27FC236}">
                <a16:creationId xmlns:a16="http://schemas.microsoft.com/office/drawing/2014/main" id="{63CBBC4B-7CA0-4610-9C5A-3C34557A36A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CDB51FA-6C96-4C7B-B770-4C8D6B03A51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4259" name="Rectangle 1">
            <a:extLst>
              <a:ext uri="{FF2B5EF4-FFF2-40B4-BE49-F238E27FC236}">
                <a16:creationId xmlns:a16="http://schemas.microsoft.com/office/drawing/2014/main" id="{83A49E37-2CD7-41AD-808A-F44FE7BE23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4260" name="Text Box 2">
            <a:extLst>
              <a:ext uri="{FF2B5EF4-FFF2-40B4-BE49-F238E27FC236}">
                <a16:creationId xmlns:a16="http://schemas.microsoft.com/office/drawing/2014/main" id="{F49A924A-9E2B-484B-B43E-7A7A1FBD5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8">
            <a:extLst>
              <a:ext uri="{FF2B5EF4-FFF2-40B4-BE49-F238E27FC236}">
                <a16:creationId xmlns:a16="http://schemas.microsoft.com/office/drawing/2014/main" id="{E142443A-B671-4EF6-BD7A-789A2146F2C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F6D7D245-8C29-4504-B906-829DBD1B633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6307" name="Rectangle 1">
            <a:extLst>
              <a:ext uri="{FF2B5EF4-FFF2-40B4-BE49-F238E27FC236}">
                <a16:creationId xmlns:a16="http://schemas.microsoft.com/office/drawing/2014/main" id="{1BC16586-2B2E-41CB-BBBF-45EE82B3CB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6308" name="Text Box 2">
            <a:extLst>
              <a:ext uri="{FF2B5EF4-FFF2-40B4-BE49-F238E27FC236}">
                <a16:creationId xmlns:a16="http://schemas.microsoft.com/office/drawing/2014/main" id="{E21ED161-F240-49F6-9DF1-A421D641A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8">
            <a:extLst>
              <a:ext uri="{FF2B5EF4-FFF2-40B4-BE49-F238E27FC236}">
                <a16:creationId xmlns:a16="http://schemas.microsoft.com/office/drawing/2014/main" id="{9C648D3A-3048-4C16-84FC-884B806DBB4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CD08114-E37C-4905-844E-83778DC577C0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8355" name="Rectangle 1">
            <a:extLst>
              <a:ext uri="{FF2B5EF4-FFF2-40B4-BE49-F238E27FC236}">
                <a16:creationId xmlns:a16="http://schemas.microsoft.com/office/drawing/2014/main" id="{46E197A4-DA03-4890-8903-7ADA4C46C5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8356" name="Text Box 2">
            <a:extLst>
              <a:ext uri="{FF2B5EF4-FFF2-40B4-BE49-F238E27FC236}">
                <a16:creationId xmlns:a16="http://schemas.microsoft.com/office/drawing/2014/main" id="{31727A1B-E93A-4A91-8C15-2E64906C7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8">
            <a:extLst>
              <a:ext uri="{FF2B5EF4-FFF2-40B4-BE49-F238E27FC236}">
                <a16:creationId xmlns:a16="http://schemas.microsoft.com/office/drawing/2014/main" id="{C2D26932-2BB1-4B96-A6BF-F9FFF4A438E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5246529B-5B15-4D8F-B5ED-F6B757B3B5C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30403" name="Rectangle 1">
            <a:extLst>
              <a:ext uri="{FF2B5EF4-FFF2-40B4-BE49-F238E27FC236}">
                <a16:creationId xmlns:a16="http://schemas.microsoft.com/office/drawing/2014/main" id="{A0170086-C3B6-40B7-A9F3-C80AE05BC0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0404" name="Text Box 2">
            <a:extLst>
              <a:ext uri="{FF2B5EF4-FFF2-40B4-BE49-F238E27FC236}">
                <a16:creationId xmlns:a16="http://schemas.microsoft.com/office/drawing/2014/main" id="{94927235-289B-4DAA-B0FF-F7A9A4AA8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8">
            <a:extLst>
              <a:ext uri="{FF2B5EF4-FFF2-40B4-BE49-F238E27FC236}">
                <a16:creationId xmlns:a16="http://schemas.microsoft.com/office/drawing/2014/main" id="{AF5CC86F-E15D-4EE3-BF2B-4CBD7B28366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340AE5EF-E1DD-4168-9F5C-8C03E21C3DF5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32451" name="Rectangle 1">
            <a:extLst>
              <a:ext uri="{FF2B5EF4-FFF2-40B4-BE49-F238E27FC236}">
                <a16:creationId xmlns:a16="http://schemas.microsoft.com/office/drawing/2014/main" id="{2905DCB4-9B16-4FA7-B6A8-59DA123E7F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2" name="Text Box 2">
            <a:extLst>
              <a:ext uri="{FF2B5EF4-FFF2-40B4-BE49-F238E27FC236}">
                <a16:creationId xmlns:a16="http://schemas.microsoft.com/office/drawing/2014/main" id="{72EAAD16-4EF7-4A56-A508-D2B2BFD4BB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8">
            <a:extLst>
              <a:ext uri="{FF2B5EF4-FFF2-40B4-BE49-F238E27FC236}">
                <a16:creationId xmlns:a16="http://schemas.microsoft.com/office/drawing/2014/main" id="{B57BAAA0-22C6-4D5A-A60A-BDC72CC63F4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D306723C-CAA5-4482-AE21-224477EBC74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34499" name="Rectangle 1">
            <a:extLst>
              <a:ext uri="{FF2B5EF4-FFF2-40B4-BE49-F238E27FC236}">
                <a16:creationId xmlns:a16="http://schemas.microsoft.com/office/drawing/2014/main" id="{05E1CF8C-A7FB-4CF3-AE8D-99C5E3DAA8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4500" name="Text Box 2">
            <a:extLst>
              <a:ext uri="{FF2B5EF4-FFF2-40B4-BE49-F238E27FC236}">
                <a16:creationId xmlns:a16="http://schemas.microsoft.com/office/drawing/2014/main" id="{6DDC8AC3-4402-4F46-895A-EAE6D3A073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8">
            <a:extLst>
              <a:ext uri="{FF2B5EF4-FFF2-40B4-BE49-F238E27FC236}">
                <a16:creationId xmlns:a16="http://schemas.microsoft.com/office/drawing/2014/main" id="{74767ED0-289B-4AF5-9101-08D73EED76B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C0C7BC3B-FC6F-4D01-9E7D-CB0D07B14EEA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36547" name="Rectangle 1">
            <a:extLst>
              <a:ext uri="{FF2B5EF4-FFF2-40B4-BE49-F238E27FC236}">
                <a16:creationId xmlns:a16="http://schemas.microsoft.com/office/drawing/2014/main" id="{7E8A0318-D419-4401-A67E-F82ACC637C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6548" name="Text Box 2">
            <a:extLst>
              <a:ext uri="{FF2B5EF4-FFF2-40B4-BE49-F238E27FC236}">
                <a16:creationId xmlns:a16="http://schemas.microsoft.com/office/drawing/2014/main" id="{2E306F4D-D590-459F-924A-7712B8BC4A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8">
            <a:extLst>
              <a:ext uri="{FF2B5EF4-FFF2-40B4-BE49-F238E27FC236}">
                <a16:creationId xmlns:a16="http://schemas.microsoft.com/office/drawing/2014/main" id="{8CE389F1-2FBF-4361-B1FC-6D878A60ECF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DD128440-5A9A-4EDB-8C4C-04335ACDCA58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1667" name="Rectangle 1">
            <a:extLst>
              <a:ext uri="{FF2B5EF4-FFF2-40B4-BE49-F238E27FC236}">
                <a16:creationId xmlns:a16="http://schemas.microsoft.com/office/drawing/2014/main" id="{8ADD2CDE-A8C1-45FD-A214-5CD15D30A5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8" name="Text Box 2">
            <a:extLst>
              <a:ext uri="{FF2B5EF4-FFF2-40B4-BE49-F238E27FC236}">
                <a16:creationId xmlns:a16="http://schemas.microsoft.com/office/drawing/2014/main" id="{2EE2C1E4-7F27-43FC-90DE-0719F33C1D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8">
            <a:extLst>
              <a:ext uri="{FF2B5EF4-FFF2-40B4-BE49-F238E27FC236}">
                <a16:creationId xmlns:a16="http://schemas.microsoft.com/office/drawing/2014/main" id="{E0BA9E14-8465-44AB-A184-09D4DA769A8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098F313D-30AD-4072-9A0D-861480663D8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3715" name="Rectangle 1">
            <a:extLst>
              <a:ext uri="{FF2B5EF4-FFF2-40B4-BE49-F238E27FC236}">
                <a16:creationId xmlns:a16="http://schemas.microsoft.com/office/drawing/2014/main" id="{1A91B532-8E7F-4A05-9410-3677E10112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3716" name="Text Box 2">
            <a:extLst>
              <a:ext uri="{FF2B5EF4-FFF2-40B4-BE49-F238E27FC236}">
                <a16:creationId xmlns:a16="http://schemas.microsoft.com/office/drawing/2014/main" id="{E85F0C46-FF94-4A24-9926-571EF884C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8">
            <a:extLst>
              <a:ext uri="{FF2B5EF4-FFF2-40B4-BE49-F238E27FC236}">
                <a16:creationId xmlns:a16="http://schemas.microsoft.com/office/drawing/2014/main" id="{C09AB580-286B-4BA4-8E47-923CC2B7B68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89B4F24-4D3C-4452-BFD9-28890BAC874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99683" name="Rectangle 1">
            <a:extLst>
              <a:ext uri="{FF2B5EF4-FFF2-40B4-BE49-F238E27FC236}">
                <a16:creationId xmlns:a16="http://schemas.microsoft.com/office/drawing/2014/main" id="{40273075-FEE6-4ECF-BA06-D1E528F544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9684" name="Text Box 2">
            <a:extLst>
              <a:ext uri="{FF2B5EF4-FFF2-40B4-BE49-F238E27FC236}">
                <a16:creationId xmlns:a16="http://schemas.microsoft.com/office/drawing/2014/main" id="{83B01296-F414-4E5E-B883-6D0DF2718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8">
            <a:extLst>
              <a:ext uri="{FF2B5EF4-FFF2-40B4-BE49-F238E27FC236}">
                <a16:creationId xmlns:a16="http://schemas.microsoft.com/office/drawing/2014/main" id="{278B6798-E0AA-41A2-9823-A9C926F67EB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09B5D04D-8086-452E-81B0-E51B9E20E2F9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5763" name="Rectangle 1">
            <a:extLst>
              <a:ext uri="{FF2B5EF4-FFF2-40B4-BE49-F238E27FC236}">
                <a16:creationId xmlns:a16="http://schemas.microsoft.com/office/drawing/2014/main" id="{CBFC4799-661C-4420-975C-08A616C937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64" name="Text Box 2">
            <a:extLst>
              <a:ext uri="{FF2B5EF4-FFF2-40B4-BE49-F238E27FC236}">
                <a16:creationId xmlns:a16="http://schemas.microsoft.com/office/drawing/2014/main" id="{2FAA2C06-F2A5-4BB6-92C8-E108D3A9B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8">
            <a:extLst>
              <a:ext uri="{FF2B5EF4-FFF2-40B4-BE49-F238E27FC236}">
                <a16:creationId xmlns:a16="http://schemas.microsoft.com/office/drawing/2014/main" id="{650C53E6-0457-4B60-B16A-C3A1EADDF2B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D7D1846-D040-498F-AFE5-3877A750AC5F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7811" name="Rectangle 1">
            <a:extLst>
              <a:ext uri="{FF2B5EF4-FFF2-40B4-BE49-F238E27FC236}">
                <a16:creationId xmlns:a16="http://schemas.microsoft.com/office/drawing/2014/main" id="{B3BAECF5-D2CC-41A4-A2E0-617132E8C1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7812" name="Text Box 2">
            <a:extLst>
              <a:ext uri="{FF2B5EF4-FFF2-40B4-BE49-F238E27FC236}">
                <a16:creationId xmlns:a16="http://schemas.microsoft.com/office/drawing/2014/main" id="{A31DD51C-C583-4DBF-8161-7743D6D8B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8">
            <a:extLst>
              <a:ext uri="{FF2B5EF4-FFF2-40B4-BE49-F238E27FC236}">
                <a16:creationId xmlns:a16="http://schemas.microsoft.com/office/drawing/2014/main" id="{8DB3A1EF-B88E-4742-99E7-6D89FDCF0BE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93B8B271-B1D0-4F02-9769-00937D46A01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9859" name="Rectangle 1">
            <a:extLst>
              <a:ext uri="{FF2B5EF4-FFF2-40B4-BE49-F238E27FC236}">
                <a16:creationId xmlns:a16="http://schemas.microsoft.com/office/drawing/2014/main" id="{2D061BA2-CC26-4F9C-A0E0-CE61BB2979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9860" name="Text Box 2">
            <a:extLst>
              <a:ext uri="{FF2B5EF4-FFF2-40B4-BE49-F238E27FC236}">
                <a16:creationId xmlns:a16="http://schemas.microsoft.com/office/drawing/2014/main" id="{2EB3C1EA-C733-4FD1-B675-BC6291AD6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8">
            <a:extLst>
              <a:ext uri="{FF2B5EF4-FFF2-40B4-BE49-F238E27FC236}">
                <a16:creationId xmlns:a16="http://schemas.microsoft.com/office/drawing/2014/main" id="{B4256CF1-1692-4683-8B26-3CDFC19EF5B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A6883754-C2AA-4B2D-80BF-851FCB3798D8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1907" name="Rectangle 1">
            <a:extLst>
              <a:ext uri="{FF2B5EF4-FFF2-40B4-BE49-F238E27FC236}">
                <a16:creationId xmlns:a16="http://schemas.microsoft.com/office/drawing/2014/main" id="{2C6CBA39-1ED4-458D-AFDE-58F0F846BA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1908" name="Text Box 2">
            <a:extLst>
              <a:ext uri="{FF2B5EF4-FFF2-40B4-BE49-F238E27FC236}">
                <a16:creationId xmlns:a16="http://schemas.microsoft.com/office/drawing/2014/main" id="{7CE9D877-5FB5-4EAF-8B15-999714F62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8">
            <a:extLst>
              <a:ext uri="{FF2B5EF4-FFF2-40B4-BE49-F238E27FC236}">
                <a16:creationId xmlns:a16="http://schemas.microsoft.com/office/drawing/2014/main" id="{36578832-D928-4011-B432-0D3A512AFF6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D113D0D-50B6-4046-B404-51F3A1BF2B65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3955" name="Rectangle 1">
            <a:extLst>
              <a:ext uri="{FF2B5EF4-FFF2-40B4-BE49-F238E27FC236}">
                <a16:creationId xmlns:a16="http://schemas.microsoft.com/office/drawing/2014/main" id="{2693EE80-4D8F-4738-A431-04B49546BF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3956" name="Text Box 2">
            <a:extLst>
              <a:ext uri="{FF2B5EF4-FFF2-40B4-BE49-F238E27FC236}">
                <a16:creationId xmlns:a16="http://schemas.microsoft.com/office/drawing/2014/main" id="{CE5A3131-A2A8-4258-AFA2-6F79C3500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8">
            <a:extLst>
              <a:ext uri="{FF2B5EF4-FFF2-40B4-BE49-F238E27FC236}">
                <a16:creationId xmlns:a16="http://schemas.microsoft.com/office/drawing/2014/main" id="{4772CE4B-DBBB-471D-8638-CFC403DCC46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35FF5143-B8DE-4DB7-B37D-E279A15993C0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6003" name="Rectangle 1">
            <a:extLst>
              <a:ext uri="{FF2B5EF4-FFF2-40B4-BE49-F238E27FC236}">
                <a16:creationId xmlns:a16="http://schemas.microsoft.com/office/drawing/2014/main" id="{ECA7FD74-3756-4ED6-838F-FFC6D23FA4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04" name="Text Box 2">
            <a:extLst>
              <a:ext uri="{FF2B5EF4-FFF2-40B4-BE49-F238E27FC236}">
                <a16:creationId xmlns:a16="http://schemas.microsoft.com/office/drawing/2014/main" id="{DD975FD6-3009-4DEC-A8CA-891765FF3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8">
            <a:extLst>
              <a:ext uri="{FF2B5EF4-FFF2-40B4-BE49-F238E27FC236}">
                <a16:creationId xmlns:a16="http://schemas.microsoft.com/office/drawing/2014/main" id="{EA767C17-946C-4DFA-9295-7030E1E5751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AFB6E3CF-7AAC-4D4B-9E88-BB333AB23EC9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58051" name="Rectangle 1">
            <a:extLst>
              <a:ext uri="{FF2B5EF4-FFF2-40B4-BE49-F238E27FC236}">
                <a16:creationId xmlns:a16="http://schemas.microsoft.com/office/drawing/2014/main" id="{04110B9F-0C94-4CD0-9E5F-DD61AE95E6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8052" name="Text Box 2">
            <a:extLst>
              <a:ext uri="{FF2B5EF4-FFF2-40B4-BE49-F238E27FC236}">
                <a16:creationId xmlns:a16="http://schemas.microsoft.com/office/drawing/2014/main" id="{4098876C-22AD-46AC-A61D-D1C944EDA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8">
            <a:extLst>
              <a:ext uri="{FF2B5EF4-FFF2-40B4-BE49-F238E27FC236}">
                <a16:creationId xmlns:a16="http://schemas.microsoft.com/office/drawing/2014/main" id="{0B45DF16-5DA4-4FD3-8B3A-D691D39D074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D57404FE-5B25-4EAF-83DC-D77211632390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60099" name="Rectangle 1">
            <a:extLst>
              <a:ext uri="{FF2B5EF4-FFF2-40B4-BE49-F238E27FC236}">
                <a16:creationId xmlns:a16="http://schemas.microsoft.com/office/drawing/2014/main" id="{CD71ED38-4306-4BDD-87C2-6D2035EAF7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100" name="Text Box 2">
            <a:extLst>
              <a:ext uri="{FF2B5EF4-FFF2-40B4-BE49-F238E27FC236}">
                <a16:creationId xmlns:a16="http://schemas.microsoft.com/office/drawing/2014/main" id="{6B41261F-7D22-4F28-958D-C215BD3E9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8">
            <a:extLst>
              <a:ext uri="{FF2B5EF4-FFF2-40B4-BE49-F238E27FC236}">
                <a16:creationId xmlns:a16="http://schemas.microsoft.com/office/drawing/2014/main" id="{C7FF9C53-7AA5-4AB9-9E82-0C89CFC0CAA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58F9FF8-AE72-4F3D-9450-7F8EE573173F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62147" name="Rectangle 1">
            <a:extLst>
              <a:ext uri="{FF2B5EF4-FFF2-40B4-BE49-F238E27FC236}">
                <a16:creationId xmlns:a16="http://schemas.microsoft.com/office/drawing/2014/main" id="{121B8C2C-72AE-4EBE-8DE4-3AF61D9646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2148" name="Text Box 2">
            <a:extLst>
              <a:ext uri="{FF2B5EF4-FFF2-40B4-BE49-F238E27FC236}">
                <a16:creationId xmlns:a16="http://schemas.microsoft.com/office/drawing/2014/main" id="{7C3E986A-CD42-48F5-88CE-A7EF14D7B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8">
            <a:extLst>
              <a:ext uri="{FF2B5EF4-FFF2-40B4-BE49-F238E27FC236}">
                <a16:creationId xmlns:a16="http://schemas.microsoft.com/office/drawing/2014/main" id="{A93F5791-F6A9-4F02-B42C-0FB92549400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3E3D749C-C4B7-4766-803C-C65138E8858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64195" name="Rectangle 1">
            <a:extLst>
              <a:ext uri="{FF2B5EF4-FFF2-40B4-BE49-F238E27FC236}">
                <a16:creationId xmlns:a16="http://schemas.microsoft.com/office/drawing/2014/main" id="{9F3129CD-1054-4FB6-B5F1-851EAFD49A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4196" name="Text Box 2">
            <a:extLst>
              <a:ext uri="{FF2B5EF4-FFF2-40B4-BE49-F238E27FC236}">
                <a16:creationId xmlns:a16="http://schemas.microsoft.com/office/drawing/2014/main" id="{DD4D5041-31B3-48C9-BDB6-50863ED4E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8">
            <a:extLst>
              <a:ext uri="{FF2B5EF4-FFF2-40B4-BE49-F238E27FC236}">
                <a16:creationId xmlns:a16="http://schemas.microsoft.com/office/drawing/2014/main" id="{BFA055DB-B188-4071-94FE-5085BAF51CB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1A77C1D-9D53-4FA4-9FE9-C790F390D26F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1731" name="Rectangle 1">
            <a:extLst>
              <a:ext uri="{FF2B5EF4-FFF2-40B4-BE49-F238E27FC236}">
                <a16:creationId xmlns:a16="http://schemas.microsoft.com/office/drawing/2014/main" id="{9722FEA6-4F48-42F7-BF46-8D6C8FB6BB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1732" name="Text Box 2">
            <a:extLst>
              <a:ext uri="{FF2B5EF4-FFF2-40B4-BE49-F238E27FC236}">
                <a16:creationId xmlns:a16="http://schemas.microsoft.com/office/drawing/2014/main" id="{744A2AD4-3B47-4403-8BDB-A97BBF33B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8">
            <a:extLst>
              <a:ext uri="{FF2B5EF4-FFF2-40B4-BE49-F238E27FC236}">
                <a16:creationId xmlns:a16="http://schemas.microsoft.com/office/drawing/2014/main" id="{022BA088-03F5-42ED-BF64-11603016EB6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D585757-49F9-46DE-90F1-00AEE32DA5FD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66243" name="Rectangle 1">
            <a:extLst>
              <a:ext uri="{FF2B5EF4-FFF2-40B4-BE49-F238E27FC236}">
                <a16:creationId xmlns:a16="http://schemas.microsoft.com/office/drawing/2014/main" id="{F038DD07-C1C1-4C87-B5DB-F3E5A4CBF2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44" name="Text Box 2">
            <a:extLst>
              <a:ext uri="{FF2B5EF4-FFF2-40B4-BE49-F238E27FC236}">
                <a16:creationId xmlns:a16="http://schemas.microsoft.com/office/drawing/2014/main" id="{140ACF68-150D-4890-9680-6F402A20AE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8">
            <a:extLst>
              <a:ext uri="{FF2B5EF4-FFF2-40B4-BE49-F238E27FC236}">
                <a16:creationId xmlns:a16="http://schemas.microsoft.com/office/drawing/2014/main" id="{3A814DDE-CA98-446B-A668-1D14A079BFF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A84E24EB-04B4-4C3B-9914-C3F58358A442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68291" name="Rectangle 1">
            <a:extLst>
              <a:ext uri="{FF2B5EF4-FFF2-40B4-BE49-F238E27FC236}">
                <a16:creationId xmlns:a16="http://schemas.microsoft.com/office/drawing/2014/main" id="{4B75BFB2-10AC-48CD-9EE7-AB25FA763A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8292" name="Text Box 2">
            <a:extLst>
              <a:ext uri="{FF2B5EF4-FFF2-40B4-BE49-F238E27FC236}">
                <a16:creationId xmlns:a16="http://schemas.microsoft.com/office/drawing/2014/main" id="{FF446421-48FF-40BA-9948-48DE0DFE9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8">
            <a:extLst>
              <a:ext uri="{FF2B5EF4-FFF2-40B4-BE49-F238E27FC236}">
                <a16:creationId xmlns:a16="http://schemas.microsoft.com/office/drawing/2014/main" id="{6F7C4C06-3583-402E-82AA-7461264A0B6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E228F0B-DD68-469A-9E2E-FC353FBB40F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70339" name="Rectangle 1">
            <a:extLst>
              <a:ext uri="{FF2B5EF4-FFF2-40B4-BE49-F238E27FC236}">
                <a16:creationId xmlns:a16="http://schemas.microsoft.com/office/drawing/2014/main" id="{5790F1AA-8E9E-4A4D-BA22-FB446548F5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0340" name="Text Box 2">
            <a:extLst>
              <a:ext uri="{FF2B5EF4-FFF2-40B4-BE49-F238E27FC236}">
                <a16:creationId xmlns:a16="http://schemas.microsoft.com/office/drawing/2014/main" id="{630637DF-30B9-4F9F-9F63-5DE017D41D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8">
            <a:extLst>
              <a:ext uri="{FF2B5EF4-FFF2-40B4-BE49-F238E27FC236}">
                <a16:creationId xmlns:a16="http://schemas.microsoft.com/office/drawing/2014/main" id="{49D18EE5-3D88-4E88-A165-90E805BAA52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465AFB8F-8799-4752-87C7-C501BC16113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72387" name="Rectangle 1">
            <a:extLst>
              <a:ext uri="{FF2B5EF4-FFF2-40B4-BE49-F238E27FC236}">
                <a16:creationId xmlns:a16="http://schemas.microsoft.com/office/drawing/2014/main" id="{66DE482E-2AE5-4719-98C1-C542A585B9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2388" name="Text Box 2">
            <a:extLst>
              <a:ext uri="{FF2B5EF4-FFF2-40B4-BE49-F238E27FC236}">
                <a16:creationId xmlns:a16="http://schemas.microsoft.com/office/drawing/2014/main" id="{230693FE-5E97-447A-9811-279B993FD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8">
            <a:extLst>
              <a:ext uri="{FF2B5EF4-FFF2-40B4-BE49-F238E27FC236}">
                <a16:creationId xmlns:a16="http://schemas.microsoft.com/office/drawing/2014/main" id="{42DEE309-9925-4437-ACED-217159A97AE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54DBE20-B1F7-4B47-A46C-C12AF78E489D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74435" name="Rectangle 1">
            <a:extLst>
              <a:ext uri="{FF2B5EF4-FFF2-40B4-BE49-F238E27FC236}">
                <a16:creationId xmlns:a16="http://schemas.microsoft.com/office/drawing/2014/main" id="{53153041-D759-40AC-A345-45F4D6485C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4436" name="Text Box 2">
            <a:extLst>
              <a:ext uri="{FF2B5EF4-FFF2-40B4-BE49-F238E27FC236}">
                <a16:creationId xmlns:a16="http://schemas.microsoft.com/office/drawing/2014/main" id="{B5A557D7-438D-4E90-8C07-718847C589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8">
            <a:extLst>
              <a:ext uri="{FF2B5EF4-FFF2-40B4-BE49-F238E27FC236}">
                <a16:creationId xmlns:a16="http://schemas.microsoft.com/office/drawing/2014/main" id="{16287555-3B2B-4FD0-9694-9C971493507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95F727DC-DEF1-497C-88E6-E383446B6869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76483" name="Rectangle 1">
            <a:extLst>
              <a:ext uri="{FF2B5EF4-FFF2-40B4-BE49-F238E27FC236}">
                <a16:creationId xmlns:a16="http://schemas.microsoft.com/office/drawing/2014/main" id="{451E942B-C79E-4961-8C05-CBE61BFFED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484" name="Text Box 2">
            <a:extLst>
              <a:ext uri="{FF2B5EF4-FFF2-40B4-BE49-F238E27FC236}">
                <a16:creationId xmlns:a16="http://schemas.microsoft.com/office/drawing/2014/main" id="{8D73227A-906B-4773-BA2E-AE2358E19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8">
            <a:extLst>
              <a:ext uri="{FF2B5EF4-FFF2-40B4-BE49-F238E27FC236}">
                <a16:creationId xmlns:a16="http://schemas.microsoft.com/office/drawing/2014/main" id="{5C8726AC-E0F8-47E0-82ED-B20A5C76C7E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59B53A5-A4EF-4946-9AFB-B5D84740BAE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78531" name="Rectangle 1">
            <a:extLst>
              <a:ext uri="{FF2B5EF4-FFF2-40B4-BE49-F238E27FC236}">
                <a16:creationId xmlns:a16="http://schemas.microsoft.com/office/drawing/2014/main" id="{119A1C76-6160-458D-A340-0B4BEA151A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2" name="Text Box 2">
            <a:extLst>
              <a:ext uri="{FF2B5EF4-FFF2-40B4-BE49-F238E27FC236}">
                <a16:creationId xmlns:a16="http://schemas.microsoft.com/office/drawing/2014/main" id="{1D6B14C8-0B84-48AA-B262-EBFD4216C4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8">
            <a:extLst>
              <a:ext uri="{FF2B5EF4-FFF2-40B4-BE49-F238E27FC236}">
                <a16:creationId xmlns:a16="http://schemas.microsoft.com/office/drawing/2014/main" id="{AED936CA-0E68-4C95-8F7B-77C6A333823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4B254E3-C4A4-4450-8B78-8BD57D66F10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80579" name="Rectangle 1">
            <a:extLst>
              <a:ext uri="{FF2B5EF4-FFF2-40B4-BE49-F238E27FC236}">
                <a16:creationId xmlns:a16="http://schemas.microsoft.com/office/drawing/2014/main" id="{519FACA9-2DB9-4DF2-910C-1EED9B40A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0580" name="Text Box 2">
            <a:extLst>
              <a:ext uri="{FF2B5EF4-FFF2-40B4-BE49-F238E27FC236}">
                <a16:creationId xmlns:a16="http://schemas.microsoft.com/office/drawing/2014/main" id="{E826EB49-A088-492E-8972-709E21489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8">
            <a:extLst>
              <a:ext uri="{FF2B5EF4-FFF2-40B4-BE49-F238E27FC236}">
                <a16:creationId xmlns:a16="http://schemas.microsoft.com/office/drawing/2014/main" id="{B0D766B2-7E0A-4A42-BAB4-5C8577B5E02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C820704A-12BF-4A69-9F1A-D7BC6D9454EC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82627" name="Rectangle 1">
            <a:extLst>
              <a:ext uri="{FF2B5EF4-FFF2-40B4-BE49-F238E27FC236}">
                <a16:creationId xmlns:a16="http://schemas.microsoft.com/office/drawing/2014/main" id="{9AE478D0-E406-4969-8349-C5FEB3F371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2628" name="Text Box 2">
            <a:extLst>
              <a:ext uri="{FF2B5EF4-FFF2-40B4-BE49-F238E27FC236}">
                <a16:creationId xmlns:a16="http://schemas.microsoft.com/office/drawing/2014/main" id="{9395A4AD-CFCF-460D-8BBD-2162EEAA6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8">
            <a:extLst>
              <a:ext uri="{FF2B5EF4-FFF2-40B4-BE49-F238E27FC236}">
                <a16:creationId xmlns:a16="http://schemas.microsoft.com/office/drawing/2014/main" id="{9E51D09D-4F5C-4D34-B49A-75E39C5D021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BC22C37F-D026-48B1-B37E-DEC972EC7EB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84675" name="Rectangle 1">
            <a:extLst>
              <a:ext uri="{FF2B5EF4-FFF2-40B4-BE49-F238E27FC236}">
                <a16:creationId xmlns:a16="http://schemas.microsoft.com/office/drawing/2014/main" id="{921BD82A-9829-4EBF-BCD6-EC1A3F36FC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4676" name="Text Box 2">
            <a:extLst>
              <a:ext uri="{FF2B5EF4-FFF2-40B4-BE49-F238E27FC236}">
                <a16:creationId xmlns:a16="http://schemas.microsoft.com/office/drawing/2014/main" id="{7C2291DD-58EB-41F8-8939-9F411ECCA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8">
            <a:extLst>
              <a:ext uri="{FF2B5EF4-FFF2-40B4-BE49-F238E27FC236}">
                <a16:creationId xmlns:a16="http://schemas.microsoft.com/office/drawing/2014/main" id="{A111573B-5061-4BCF-9E3A-157C8FFC29C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5D5BEB77-BDAB-45B6-ABD0-1EF26EF7126C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7875" name="Rectangle 1">
            <a:extLst>
              <a:ext uri="{FF2B5EF4-FFF2-40B4-BE49-F238E27FC236}">
                <a16:creationId xmlns:a16="http://schemas.microsoft.com/office/drawing/2014/main" id="{E2F295F0-89D8-46F6-828F-C6782A304E3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7876" name="Text Box 2">
            <a:extLst>
              <a:ext uri="{FF2B5EF4-FFF2-40B4-BE49-F238E27FC236}">
                <a16:creationId xmlns:a16="http://schemas.microsoft.com/office/drawing/2014/main" id="{C568B004-04B2-4DD5-829C-CA635CA95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8">
            <a:extLst>
              <a:ext uri="{FF2B5EF4-FFF2-40B4-BE49-F238E27FC236}">
                <a16:creationId xmlns:a16="http://schemas.microsoft.com/office/drawing/2014/main" id="{37DBAA8D-0C7F-49E5-9D5C-80BE408E9E4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DB70DCE1-9383-4462-9DB2-E3C7CC3D162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86723" name="Rectangle 1">
            <a:extLst>
              <a:ext uri="{FF2B5EF4-FFF2-40B4-BE49-F238E27FC236}">
                <a16:creationId xmlns:a16="http://schemas.microsoft.com/office/drawing/2014/main" id="{BABE2CF9-A568-42B2-8795-FDEA9B7170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24" name="Text Box 2">
            <a:extLst>
              <a:ext uri="{FF2B5EF4-FFF2-40B4-BE49-F238E27FC236}">
                <a16:creationId xmlns:a16="http://schemas.microsoft.com/office/drawing/2014/main" id="{409B865B-E836-41DE-BDCA-928FD320C1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01F2A70B-78F2-4DCF-B53B-C990D2FAFB8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57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13364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01F2A70B-78F2-4DCF-B53B-C990D2FAFB8A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61</a:t>
            </a:fld>
            <a:endParaRPr kumimoji="0" lang="el-GR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698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8">
            <a:extLst>
              <a:ext uri="{FF2B5EF4-FFF2-40B4-BE49-F238E27FC236}">
                <a16:creationId xmlns:a16="http://schemas.microsoft.com/office/drawing/2014/main" id="{B99D6FB8-0DD7-4D2B-AB45-52A82785B7A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3B81706F-FFF9-47AF-8A6E-72135C38D390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9923" name="Rectangle 1">
            <a:extLst>
              <a:ext uri="{FF2B5EF4-FFF2-40B4-BE49-F238E27FC236}">
                <a16:creationId xmlns:a16="http://schemas.microsoft.com/office/drawing/2014/main" id="{DCC5B718-315C-4751-A39D-14761BF506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9924" name="Text Box 2">
            <a:extLst>
              <a:ext uri="{FF2B5EF4-FFF2-40B4-BE49-F238E27FC236}">
                <a16:creationId xmlns:a16="http://schemas.microsoft.com/office/drawing/2014/main" id="{08E1DDB1-9729-4807-B3BA-DF58F9A14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8">
            <a:extLst>
              <a:ext uri="{FF2B5EF4-FFF2-40B4-BE49-F238E27FC236}">
                <a16:creationId xmlns:a16="http://schemas.microsoft.com/office/drawing/2014/main" id="{920619BB-C1FB-4230-8F69-8CEB8B8A3DA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0E86A5BC-889E-4E15-88DB-00DE1161CDAF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12995" name="Rectangle 1">
            <a:extLst>
              <a:ext uri="{FF2B5EF4-FFF2-40B4-BE49-F238E27FC236}">
                <a16:creationId xmlns:a16="http://schemas.microsoft.com/office/drawing/2014/main" id="{3A140202-BDE3-45AE-B2D3-4F14715136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6" name="Text Box 2">
            <a:extLst>
              <a:ext uri="{FF2B5EF4-FFF2-40B4-BE49-F238E27FC236}">
                <a16:creationId xmlns:a16="http://schemas.microsoft.com/office/drawing/2014/main" id="{A73525BD-10D6-4B4E-BA56-08018F6CA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8">
            <a:extLst>
              <a:ext uri="{FF2B5EF4-FFF2-40B4-BE49-F238E27FC236}">
                <a16:creationId xmlns:a16="http://schemas.microsoft.com/office/drawing/2014/main" id="{51943D27-F61A-4065-92D5-CEB58D793A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4B28011-AFC3-4B17-9908-A0CD97CC97B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3779" name="Rectangle 1">
            <a:extLst>
              <a:ext uri="{FF2B5EF4-FFF2-40B4-BE49-F238E27FC236}">
                <a16:creationId xmlns:a16="http://schemas.microsoft.com/office/drawing/2014/main" id="{9F1DFE4D-030F-406B-87C2-36D8AD0349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3780" name="Text Box 2">
            <a:extLst>
              <a:ext uri="{FF2B5EF4-FFF2-40B4-BE49-F238E27FC236}">
                <a16:creationId xmlns:a16="http://schemas.microsoft.com/office/drawing/2014/main" id="{ED51D3F2-40E0-438E-AA8C-958F85123A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8">
            <a:extLst>
              <a:ext uri="{FF2B5EF4-FFF2-40B4-BE49-F238E27FC236}">
                <a16:creationId xmlns:a16="http://schemas.microsoft.com/office/drawing/2014/main" id="{DAE23608-0BEF-4446-A4FE-84C86FD3AE1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24A5E5FD-75BD-4F0E-9B73-18480C0CA8C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5827" name="Rectangle 1">
            <a:extLst>
              <a:ext uri="{FF2B5EF4-FFF2-40B4-BE49-F238E27FC236}">
                <a16:creationId xmlns:a16="http://schemas.microsoft.com/office/drawing/2014/main" id="{951D76AC-0F39-40E7-9BAD-E066B2A0A3C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828" name="Text Box 2">
            <a:extLst>
              <a:ext uri="{FF2B5EF4-FFF2-40B4-BE49-F238E27FC236}">
                <a16:creationId xmlns:a16="http://schemas.microsoft.com/office/drawing/2014/main" id="{86E8ED7D-AD69-4314-BCB2-E6B238FA9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8">
            <a:extLst>
              <a:ext uri="{FF2B5EF4-FFF2-40B4-BE49-F238E27FC236}">
                <a16:creationId xmlns:a16="http://schemas.microsoft.com/office/drawing/2014/main" id="{957B2699-FCB6-4A1C-88E8-5FDA2BD7C17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1F383C8E-6464-4ED9-B190-C4DCF3C42BC7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18115" name="Rectangle 1">
            <a:extLst>
              <a:ext uri="{FF2B5EF4-FFF2-40B4-BE49-F238E27FC236}">
                <a16:creationId xmlns:a16="http://schemas.microsoft.com/office/drawing/2014/main" id="{4EEE1BD7-6268-469D-AC2F-9DFFD7F426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8116" name="Text Box 2">
            <a:extLst>
              <a:ext uri="{FF2B5EF4-FFF2-40B4-BE49-F238E27FC236}">
                <a16:creationId xmlns:a16="http://schemas.microsoft.com/office/drawing/2014/main" id="{E8F03388-461B-4AE3-BF96-BCBA782562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FB18A9EE-351D-46B3-836D-B1FBF4B8395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B5A04-877D-4F12-A2B4-EB6B917F6CB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5365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F166D67E-C4F0-453A-A2C9-B0A3D3A2267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72EB9-2D16-4ED0-896C-0FE89141FB4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9096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7084" y="277814"/>
            <a:ext cx="2741083" cy="5849937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1" y="277814"/>
            <a:ext cx="8024284" cy="5849937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BA8AD871-5458-4D0B-85B9-D0F79D020B2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4B586-B31F-4561-88B6-DF63AB539BA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3063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4CA49AD0-CDAA-4972-A1AD-EF3D8FBBA47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427405-DA04-4A71-AD49-BE5559A7407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22101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91B25D93-89F4-4864-AA97-C7B8A3B1722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36B1C-5B14-4998-8A59-60B11C515C1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17339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1" y="1600200"/>
            <a:ext cx="5382684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5484" y="1600200"/>
            <a:ext cx="5382683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413C1168-6D03-44A9-B1BE-601BED9FC54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F7A67-0847-456E-9162-BB61B5CCF98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71456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127">
            <a:extLst>
              <a:ext uri="{FF2B5EF4-FFF2-40B4-BE49-F238E27FC236}">
                <a16:creationId xmlns:a16="http://schemas.microsoft.com/office/drawing/2014/main" id="{42A9584C-C4A2-457E-ACBA-8CB11CE2B37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F99E7-B03D-4CB5-ADE3-9F56A5F19E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90522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127">
            <a:extLst>
              <a:ext uri="{FF2B5EF4-FFF2-40B4-BE49-F238E27FC236}">
                <a16:creationId xmlns:a16="http://schemas.microsoft.com/office/drawing/2014/main" id="{3F779932-1082-4EC3-AD2E-4CE30B1D009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9CE18-5CBE-42D5-B7C7-B15433E0A7A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28324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7">
            <a:extLst>
              <a:ext uri="{FF2B5EF4-FFF2-40B4-BE49-F238E27FC236}">
                <a16:creationId xmlns:a16="http://schemas.microsoft.com/office/drawing/2014/main" id="{BC064747-04E9-403E-AF63-2A602837FC8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CD926-A460-4011-B95F-4408159A1DE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60642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DE8192C8-BBCE-4004-9081-6403BC17004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C8FD78-2D2E-4F80-A6AD-C63D5E93C94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20505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9FD044E3-5ABC-41A8-B781-11B10A01902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8B1E3-89E3-4BA4-9344-CB6481A09D0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26768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>
            <a:extLst>
              <a:ext uri="{FF2B5EF4-FFF2-40B4-BE49-F238E27FC236}">
                <a16:creationId xmlns:a16="http://schemas.microsoft.com/office/drawing/2014/main" id="{84EF71AE-8D61-4B33-B621-F32C0B7D90A6}"/>
              </a:ext>
            </a:extLst>
          </p:cNvPr>
          <p:cNvGrpSpPr>
            <a:grpSpLocks/>
          </p:cNvGrpSpPr>
          <p:nvPr/>
        </p:nvGrpSpPr>
        <p:grpSpPr bwMode="auto">
          <a:xfrm>
            <a:off x="-2127250" y="-96838"/>
            <a:ext cx="12092517" cy="9066213"/>
            <a:chOff x="-1005" y="-61"/>
            <a:chExt cx="5713" cy="5711"/>
          </a:xfrm>
        </p:grpSpPr>
        <p:grpSp>
          <p:nvGrpSpPr>
            <p:cNvPr id="1032" name="Group 2">
              <a:extLst>
                <a:ext uri="{FF2B5EF4-FFF2-40B4-BE49-F238E27FC236}">
                  <a16:creationId xmlns:a16="http://schemas.microsoft.com/office/drawing/2014/main" id="{6B07CDD0-D23C-48C0-B862-E5CB4ABFDB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005" y="-61"/>
              <a:ext cx="5713" cy="5711"/>
              <a:chOff x="-1005" y="-61"/>
              <a:chExt cx="5713" cy="5711"/>
            </a:xfrm>
          </p:grpSpPr>
          <p:grpSp>
            <p:nvGrpSpPr>
              <p:cNvPr id="1046" name="Group 3">
                <a:extLst>
                  <a:ext uri="{FF2B5EF4-FFF2-40B4-BE49-F238E27FC236}">
                    <a16:creationId xmlns:a16="http://schemas.microsoft.com/office/drawing/2014/main" id="{55F826AA-959F-4E61-98CA-5DADD64C3FB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005" y="-61"/>
                <a:ext cx="5713" cy="5711"/>
                <a:chOff x="-1005" y="-61"/>
                <a:chExt cx="5713" cy="5711"/>
              </a:xfrm>
            </p:grpSpPr>
            <p:sp>
              <p:nvSpPr>
                <p:cNvPr id="1060" name="AutoShape 4">
                  <a:extLst>
                    <a:ext uri="{FF2B5EF4-FFF2-40B4-BE49-F238E27FC236}">
                      <a16:creationId xmlns:a16="http://schemas.microsoft.com/office/drawing/2014/main" id="{A9CD940C-EFD8-404C-810C-27571E790D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4" y="1199"/>
                  <a:ext cx="3279" cy="3073"/>
                </a:xfrm>
                <a:custGeom>
                  <a:avLst/>
                  <a:gdLst>
                    <a:gd name="T0" fmla="*/ 509 w 3271"/>
                    <a:gd name="T1" fmla="*/ 1983 h 3075"/>
                    <a:gd name="T2" fmla="*/ 186 w 3271"/>
                    <a:gd name="T3" fmla="*/ 1467 h 3075"/>
                    <a:gd name="T4" fmla="*/ 66 w 3271"/>
                    <a:gd name="T5" fmla="*/ 1162 h 3075"/>
                    <a:gd name="T6" fmla="*/ 12 w 3271"/>
                    <a:gd name="T7" fmla="*/ 868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6 w 3271"/>
                    <a:gd name="T13" fmla="*/ 216 h 3075"/>
                    <a:gd name="T14" fmla="*/ 515 w 3271"/>
                    <a:gd name="T15" fmla="*/ 42 h 3075"/>
                    <a:gd name="T16" fmla="*/ 905 w 3271"/>
                    <a:gd name="T17" fmla="*/ 6 h 3075"/>
                    <a:gd name="T18" fmla="*/ 1355 w 3271"/>
                    <a:gd name="T19" fmla="*/ 102 h 3075"/>
                    <a:gd name="T20" fmla="*/ 1834 w 3271"/>
                    <a:gd name="T21" fmla="*/ 324 h 3075"/>
                    <a:gd name="T22" fmla="*/ 2314 w 3271"/>
                    <a:gd name="T23" fmla="*/ 659 h 3075"/>
                    <a:gd name="T24" fmla="*/ 2818 w 3271"/>
                    <a:gd name="T25" fmla="*/ 1180 h 3075"/>
                    <a:gd name="T26" fmla="*/ 3141 w 3271"/>
                    <a:gd name="T27" fmla="*/ 1695 h 3075"/>
                    <a:gd name="T28" fmla="*/ 3261 w 3271"/>
                    <a:gd name="T29" fmla="*/ 2001 h 3075"/>
                    <a:gd name="T30" fmla="*/ 3315 w 3271"/>
                    <a:gd name="T31" fmla="*/ 2295 h 3075"/>
                    <a:gd name="T32" fmla="*/ 3309 w 3271"/>
                    <a:gd name="T33" fmla="*/ 2551 h 3075"/>
                    <a:gd name="T34" fmla="*/ 3243 w 3271"/>
                    <a:gd name="T35" fmla="*/ 2767 h 3075"/>
                    <a:gd name="T36" fmla="*/ 3124 w 3271"/>
                    <a:gd name="T37" fmla="*/ 2947 h 3075"/>
                    <a:gd name="T38" fmla="*/ 2967 w 3271"/>
                    <a:gd name="T39" fmla="*/ 3061 h 3075"/>
                    <a:gd name="T40" fmla="*/ 3124 w 3271"/>
                    <a:gd name="T41" fmla="*/ 2953 h 3075"/>
                    <a:gd name="T42" fmla="*/ 3249 w 3271"/>
                    <a:gd name="T43" fmla="*/ 2773 h 3075"/>
                    <a:gd name="T44" fmla="*/ 3315 w 3271"/>
                    <a:gd name="T45" fmla="*/ 2551 h 3075"/>
                    <a:gd name="T46" fmla="*/ 3321 w 3271"/>
                    <a:gd name="T47" fmla="*/ 2295 h 3075"/>
                    <a:gd name="T48" fmla="*/ 3267 w 3271"/>
                    <a:gd name="T49" fmla="*/ 2001 h 3075"/>
                    <a:gd name="T50" fmla="*/ 3147 w 3271"/>
                    <a:gd name="T51" fmla="*/ 1695 h 3075"/>
                    <a:gd name="T52" fmla="*/ 2824 w 3271"/>
                    <a:gd name="T53" fmla="*/ 1174 h 3075"/>
                    <a:gd name="T54" fmla="*/ 2320 w 3271"/>
                    <a:gd name="T55" fmla="*/ 653 h 3075"/>
                    <a:gd name="T56" fmla="*/ 1834 w 3271"/>
                    <a:gd name="T57" fmla="*/ 318 h 3075"/>
                    <a:gd name="T58" fmla="*/ 1355 w 3271"/>
                    <a:gd name="T59" fmla="*/ 96 h 3075"/>
                    <a:gd name="T60" fmla="*/ 905 w 3271"/>
                    <a:gd name="T61" fmla="*/ 0 h 3075"/>
                    <a:gd name="T62" fmla="*/ 509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68 h 3075"/>
                    <a:gd name="T72" fmla="*/ 60 w 3271"/>
                    <a:gd name="T73" fmla="*/ 1162 h 3075"/>
                    <a:gd name="T74" fmla="*/ 180 w 3271"/>
                    <a:gd name="T75" fmla="*/ 1467 h 3075"/>
                    <a:gd name="T76" fmla="*/ 360 w 3271"/>
                    <a:gd name="T77" fmla="*/ 1779 h 3075"/>
                    <a:gd name="T78" fmla="*/ 863 w 3271"/>
                    <a:gd name="T79" fmla="*/ 2366 h 3075"/>
                    <a:gd name="T80" fmla="*/ 1265 w 3271"/>
                    <a:gd name="T81" fmla="*/ 2695 h 3075"/>
                    <a:gd name="T82" fmla="*/ 1684 w 3271"/>
                    <a:gd name="T83" fmla="*/ 2947 h 3075"/>
                    <a:gd name="T84" fmla="*/ 1972 w 3271"/>
                    <a:gd name="T85" fmla="*/ 3061 h 3075"/>
                    <a:gd name="T86" fmla="*/ 1553 w 3271"/>
                    <a:gd name="T87" fmla="*/ 2875 h 3075"/>
                    <a:gd name="T88" fmla="*/ 1139 w 3271"/>
                    <a:gd name="T89" fmla="*/ 2593 h 3075"/>
                    <a:gd name="T90" fmla="*/ 863 w 3271"/>
                    <a:gd name="T91" fmla="*/ 2366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3271"/>
                    <a:gd name="T139" fmla="*/ 0 h 3075"/>
                    <a:gd name="T140" fmla="*/ 3271 w 3271"/>
                    <a:gd name="T141" fmla="*/ 3075 h 3075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rgbClr val="4D4F4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l-GR" sz="1800"/>
                </a:p>
              </p:txBody>
            </p:sp>
            <p:grpSp>
              <p:nvGrpSpPr>
                <p:cNvPr id="1061" name="Group 5">
                  <a:extLst>
                    <a:ext uri="{FF2B5EF4-FFF2-40B4-BE49-F238E27FC236}">
                      <a16:creationId xmlns:a16="http://schemas.microsoft.com/office/drawing/2014/main" id="{66FECC5E-9BCF-42D5-95E9-407B8F01D89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1005" y="-61"/>
                  <a:ext cx="5713" cy="5711"/>
                  <a:chOff x="-1005" y="-61"/>
                  <a:chExt cx="5713" cy="5711"/>
                </a:xfrm>
              </p:grpSpPr>
              <p:sp>
                <p:nvSpPr>
                  <p:cNvPr id="1062" name="AutoShape 6">
                    <a:extLst>
                      <a:ext uri="{FF2B5EF4-FFF2-40B4-BE49-F238E27FC236}">
                        <a16:creationId xmlns:a16="http://schemas.microsoft.com/office/drawing/2014/main" id="{ECFC379F-CB9A-44EB-92FB-C8F7A53574C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" y="773"/>
                    <a:ext cx="3962" cy="3499"/>
                  </a:xfrm>
                  <a:custGeom>
                    <a:avLst/>
                    <a:gdLst>
                      <a:gd name="T0" fmla="*/ 4016 w 3952"/>
                      <a:gd name="T1" fmla="*/ 2846 h 3501"/>
                      <a:gd name="T2" fmla="*/ 3980 w 3952"/>
                      <a:gd name="T3" fmla="*/ 2607 h 3501"/>
                      <a:gd name="T4" fmla="*/ 3909 w 3952"/>
                      <a:gd name="T5" fmla="*/ 2361 h 3501"/>
                      <a:gd name="T6" fmla="*/ 3798 w 3952"/>
                      <a:gd name="T7" fmla="*/ 2103 h 3501"/>
                      <a:gd name="T8" fmla="*/ 3656 w 3952"/>
                      <a:gd name="T9" fmla="*/ 1846 h 3501"/>
                      <a:gd name="T10" fmla="*/ 3495 w 3952"/>
                      <a:gd name="T11" fmla="*/ 1588 h 3501"/>
                      <a:gd name="T12" fmla="*/ 3297 w 3952"/>
                      <a:gd name="T13" fmla="*/ 1336 h 3501"/>
                      <a:gd name="T14" fmla="*/ 3081 w 3952"/>
                      <a:gd name="T15" fmla="*/ 1096 h 3501"/>
                      <a:gd name="T16" fmla="*/ 2770 w 3952"/>
                      <a:gd name="T17" fmla="*/ 815 h 3501"/>
                      <a:gd name="T18" fmla="*/ 2374 w 3952"/>
                      <a:gd name="T19" fmla="*/ 522 h 3501"/>
                      <a:gd name="T20" fmla="*/ 1978 w 3952"/>
                      <a:gd name="T21" fmla="*/ 288 h 3501"/>
                      <a:gd name="T22" fmla="*/ 1583 w 3952"/>
                      <a:gd name="T23" fmla="*/ 126 h 3501"/>
                      <a:gd name="T24" fmla="*/ 1205 w 3952"/>
                      <a:gd name="T25" fmla="*/ 24 h 3501"/>
                      <a:gd name="T26" fmla="*/ 851 w 3952"/>
                      <a:gd name="T27" fmla="*/ 0 h 3501"/>
                      <a:gd name="T28" fmla="*/ 533 w 3952"/>
                      <a:gd name="T29" fmla="*/ 48 h 3501"/>
                      <a:gd name="T30" fmla="*/ 270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6 w 3952"/>
                      <a:gd name="T39" fmla="*/ 174 h 3501"/>
                      <a:gd name="T40" fmla="*/ 533 w 3952"/>
                      <a:gd name="T41" fmla="*/ 48 h 3501"/>
                      <a:gd name="T42" fmla="*/ 851 w 3952"/>
                      <a:gd name="T43" fmla="*/ 6 h 3501"/>
                      <a:gd name="T44" fmla="*/ 1205 w 3952"/>
                      <a:gd name="T45" fmla="*/ 30 h 3501"/>
                      <a:gd name="T46" fmla="*/ 1583 w 3952"/>
                      <a:gd name="T47" fmla="*/ 132 h 3501"/>
                      <a:gd name="T48" fmla="*/ 1978 w 3952"/>
                      <a:gd name="T49" fmla="*/ 294 h 3501"/>
                      <a:gd name="T50" fmla="*/ 2374 w 3952"/>
                      <a:gd name="T51" fmla="*/ 528 h 3501"/>
                      <a:gd name="T52" fmla="*/ 2764 w 3952"/>
                      <a:gd name="T53" fmla="*/ 821 h 3501"/>
                      <a:gd name="T54" fmla="*/ 3183 w 3952"/>
                      <a:gd name="T55" fmla="*/ 1216 h 3501"/>
                      <a:gd name="T56" fmla="*/ 3396 w 3952"/>
                      <a:gd name="T57" fmla="*/ 1462 h 3501"/>
                      <a:gd name="T58" fmla="*/ 3573 w 3952"/>
                      <a:gd name="T59" fmla="*/ 1720 h 3501"/>
                      <a:gd name="T60" fmla="*/ 3728 w 3952"/>
                      <a:gd name="T61" fmla="*/ 1977 h 3501"/>
                      <a:gd name="T62" fmla="*/ 3855 w 3952"/>
                      <a:gd name="T63" fmla="*/ 2229 h 3501"/>
                      <a:gd name="T64" fmla="*/ 3945 w 3952"/>
                      <a:gd name="T65" fmla="*/ 2487 h 3501"/>
                      <a:gd name="T66" fmla="*/ 4004 w 3952"/>
                      <a:gd name="T67" fmla="*/ 2726 h 3501"/>
                      <a:gd name="T68" fmla="*/ 4022 w 3952"/>
                      <a:gd name="T69" fmla="*/ 2959 h 3501"/>
                      <a:gd name="T70" fmla="*/ 3992 w 3952"/>
                      <a:gd name="T71" fmla="*/ 3241 h 3501"/>
                      <a:gd name="T72" fmla="*/ 3903 w 3952"/>
                      <a:gd name="T73" fmla="*/ 3487 h 3501"/>
                      <a:gd name="T74" fmla="*/ 3956 w 3952"/>
                      <a:gd name="T75" fmla="*/ 3373 h 3501"/>
                      <a:gd name="T76" fmla="*/ 4016 w 3952"/>
                      <a:gd name="T77" fmla="*/ 3109 h 3501"/>
                      <a:gd name="T78" fmla="*/ 4022 w 3952"/>
                      <a:gd name="T79" fmla="*/ 2959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3952"/>
                      <a:gd name="T121" fmla="*/ 0 h 3501"/>
                      <a:gd name="T122" fmla="*/ 3952 w 3952"/>
                      <a:gd name="T123" fmla="*/ 3501 h 3501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rgbClr val="4D4F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l-GR" sz="1800"/>
                  </a:p>
                </p:txBody>
              </p:sp>
              <p:sp>
                <p:nvSpPr>
                  <p:cNvPr id="1063" name="AutoShape 7">
                    <a:extLst>
                      <a:ext uri="{FF2B5EF4-FFF2-40B4-BE49-F238E27FC236}">
                        <a16:creationId xmlns:a16="http://schemas.microsoft.com/office/drawing/2014/main" id="{E14B9A9B-5F48-48B6-887E-1B757C52C7C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" y="911"/>
                    <a:ext cx="3801" cy="3361"/>
                  </a:xfrm>
                  <a:custGeom>
                    <a:avLst/>
                    <a:gdLst>
                      <a:gd name="T0" fmla="*/ 690 w 3791"/>
                      <a:gd name="T1" fmla="*/ 2409 h 3363"/>
                      <a:gd name="T2" fmla="*/ 426 w 3791"/>
                      <a:gd name="T3" fmla="*/ 2055 h 3363"/>
                      <a:gd name="T4" fmla="*/ 222 w 3791"/>
                      <a:gd name="T5" fmla="*/ 1696 h 3363"/>
                      <a:gd name="T6" fmla="*/ 78 w 3791"/>
                      <a:gd name="T7" fmla="*/ 1336 h 3363"/>
                      <a:gd name="T8" fmla="*/ 12 w 3791"/>
                      <a:gd name="T9" fmla="*/ 994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6 w 3791"/>
                      <a:gd name="T15" fmla="*/ 246 h 3363"/>
                      <a:gd name="T16" fmla="*/ 594 w 3791"/>
                      <a:gd name="T17" fmla="*/ 48 h 3363"/>
                      <a:gd name="T18" fmla="*/ 1049 w 3791"/>
                      <a:gd name="T19" fmla="*/ 6 h 3363"/>
                      <a:gd name="T20" fmla="*/ 1571 w 3791"/>
                      <a:gd name="T21" fmla="*/ 120 h 3363"/>
                      <a:gd name="T22" fmla="*/ 2129 w 3791"/>
                      <a:gd name="T23" fmla="*/ 378 h 3363"/>
                      <a:gd name="T24" fmla="*/ 2680 w 3791"/>
                      <a:gd name="T25" fmla="*/ 773 h 3363"/>
                      <a:gd name="T26" fmla="*/ 3171 w 3791"/>
                      <a:gd name="T27" fmla="*/ 1258 h 3363"/>
                      <a:gd name="T28" fmla="*/ 3441 w 3791"/>
                      <a:gd name="T29" fmla="*/ 1618 h 3363"/>
                      <a:gd name="T30" fmla="*/ 3649 w 3791"/>
                      <a:gd name="T31" fmla="*/ 1977 h 3363"/>
                      <a:gd name="T32" fmla="*/ 3789 w 3791"/>
                      <a:gd name="T33" fmla="*/ 2337 h 3363"/>
                      <a:gd name="T34" fmla="*/ 3855 w 3791"/>
                      <a:gd name="T35" fmla="*/ 2672 h 3363"/>
                      <a:gd name="T36" fmla="*/ 3819 w 3791"/>
                      <a:gd name="T37" fmla="*/ 3091 h 3363"/>
                      <a:gd name="T38" fmla="*/ 3699 w 3791"/>
                      <a:gd name="T39" fmla="*/ 3349 h 3363"/>
                      <a:gd name="T40" fmla="*/ 3849 w 3791"/>
                      <a:gd name="T41" fmla="*/ 2953 h 3363"/>
                      <a:gd name="T42" fmla="*/ 3861 w 3791"/>
                      <a:gd name="T43" fmla="*/ 2780 h 3363"/>
                      <a:gd name="T44" fmla="*/ 3819 w 3791"/>
                      <a:gd name="T45" fmla="*/ 2451 h 3363"/>
                      <a:gd name="T46" fmla="*/ 3705 w 3791"/>
                      <a:gd name="T47" fmla="*/ 2097 h 3363"/>
                      <a:gd name="T48" fmla="*/ 3519 w 3791"/>
                      <a:gd name="T49" fmla="*/ 1732 h 3363"/>
                      <a:gd name="T50" fmla="*/ 3272 w 3791"/>
                      <a:gd name="T51" fmla="*/ 1378 h 3363"/>
                      <a:gd name="T52" fmla="*/ 2854 w 3791"/>
                      <a:gd name="T53" fmla="*/ 922 h 3363"/>
                      <a:gd name="T54" fmla="*/ 2314 w 3791"/>
                      <a:gd name="T55" fmla="*/ 492 h 3363"/>
                      <a:gd name="T56" fmla="*/ 1757 w 3791"/>
                      <a:gd name="T57" fmla="*/ 192 h 3363"/>
                      <a:gd name="T58" fmla="*/ 1211 w 3791"/>
                      <a:gd name="T59" fmla="*/ 24 h 3363"/>
                      <a:gd name="T60" fmla="*/ 731 w 3791"/>
                      <a:gd name="T61" fmla="*/ 12 h 3363"/>
                      <a:gd name="T62" fmla="*/ 342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86 h 3363"/>
                      <a:gd name="T70" fmla="*/ 42 w 3791"/>
                      <a:gd name="T71" fmla="*/ 1222 h 3363"/>
                      <a:gd name="T72" fmla="*/ 161 w 3791"/>
                      <a:gd name="T73" fmla="*/ 1576 h 3363"/>
                      <a:gd name="T74" fmla="*/ 348 w 3791"/>
                      <a:gd name="T75" fmla="*/ 1935 h 3363"/>
                      <a:gd name="T76" fmla="*/ 594 w 3791"/>
                      <a:gd name="T77" fmla="*/ 2295 h 3363"/>
                      <a:gd name="T78" fmla="*/ 1008 w 3791"/>
                      <a:gd name="T79" fmla="*/ 2744 h 3363"/>
                      <a:gd name="T80" fmla="*/ 1624 w 3791"/>
                      <a:gd name="T81" fmla="*/ 3223 h 3363"/>
                      <a:gd name="T82" fmla="*/ 1624 w 3791"/>
                      <a:gd name="T83" fmla="*/ 3223 h 3363"/>
                      <a:gd name="T84" fmla="*/ 1014 w 3791"/>
                      <a:gd name="T85" fmla="*/ 2744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w 3791"/>
                      <a:gd name="T130" fmla="*/ 0 h 3363"/>
                      <a:gd name="T131" fmla="*/ 3791 w 3791"/>
                      <a:gd name="T132" fmla="*/ 3363 h 3363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T129" t="T130" r="T131" b="T132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rgbClr val="4D4F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l-GR" sz="1800"/>
                  </a:p>
                </p:txBody>
              </p:sp>
              <p:sp>
                <p:nvSpPr>
                  <p:cNvPr id="1064" name="AutoShape 8">
                    <a:extLst>
                      <a:ext uri="{FF2B5EF4-FFF2-40B4-BE49-F238E27FC236}">
                        <a16:creationId xmlns:a16="http://schemas.microsoft.com/office/drawing/2014/main" id="{AA2D5ACE-36D2-4FB5-9AAD-273B34045D5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30" y="1049"/>
                    <a:ext cx="3536" cy="3223"/>
                  </a:xfrm>
                  <a:custGeom>
                    <a:avLst/>
                    <a:gdLst>
                      <a:gd name="T0" fmla="*/ 545 w 3527"/>
                      <a:gd name="T1" fmla="*/ 2139 h 3225"/>
                      <a:gd name="T2" fmla="*/ 324 w 3527"/>
                      <a:gd name="T3" fmla="*/ 1809 h 3225"/>
                      <a:gd name="T4" fmla="*/ 149 w 3527"/>
                      <a:gd name="T5" fmla="*/ 1474 h 3225"/>
                      <a:gd name="T6" fmla="*/ 41 w 3527"/>
                      <a:gd name="T7" fmla="*/ 1144 h 3225"/>
                      <a:gd name="T8" fmla="*/ 0 w 3527"/>
                      <a:gd name="T9" fmla="*/ 832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24 w 3527"/>
                      <a:gd name="T15" fmla="*/ 150 h 3225"/>
                      <a:gd name="T16" fmla="*/ 683 w 3527"/>
                      <a:gd name="T17" fmla="*/ 12 h 3225"/>
                      <a:gd name="T18" fmla="*/ 1133 w 3527"/>
                      <a:gd name="T19" fmla="*/ 24 h 3225"/>
                      <a:gd name="T20" fmla="*/ 1636 w 3527"/>
                      <a:gd name="T21" fmla="*/ 174 h 3225"/>
                      <a:gd name="T22" fmla="*/ 2151 w 3527"/>
                      <a:gd name="T23" fmla="*/ 456 h 3225"/>
                      <a:gd name="T24" fmla="*/ 2662 w 3527"/>
                      <a:gd name="T25" fmla="*/ 850 h 3225"/>
                      <a:gd name="T26" fmla="*/ 3129 w 3527"/>
                      <a:gd name="T27" fmla="*/ 1384 h 3225"/>
                      <a:gd name="T28" fmla="*/ 3332 w 3527"/>
                      <a:gd name="T29" fmla="*/ 1719 h 3225"/>
                      <a:gd name="T30" fmla="*/ 3489 w 3527"/>
                      <a:gd name="T31" fmla="*/ 2055 h 3225"/>
                      <a:gd name="T32" fmla="*/ 3572 w 3527"/>
                      <a:gd name="T33" fmla="*/ 2379 h 3225"/>
                      <a:gd name="T34" fmla="*/ 3584 w 3527"/>
                      <a:gd name="T35" fmla="*/ 2666 h 3225"/>
                      <a:gd name="T36" fmla="*/ 3537 w 3527"/>
                      <a:gd name="T37" fmla="*/ 2917 h 3225"/>
                      <a:gd name="T38" fmla="*/ 3423 w 3527"/>
                      <a:gd name="T39" fmla="*/ 3127 h 3225"/>
                      <a:gd name="T40" fmla="*/ 3338 w 3527"/>
                      <a:gd name="T41" fmla="*/ 3211 h 3225"/>
                      <a:gd name="T42" fmla="*/ 3372 w 3527"/>
                      <a:gd name="T43" fmla="*/ 3187 h 3225"/>
                      <a:gd name="T44" fmla="*/ 3507 w 3527"/>
                      <a:gd name="T45" fmla="*/ 2995 h 3225"/>
                      <a:gd name="T46" fmla="*/ 3578 w 3527"/>
                      <a:gd name="T47" fmla="*/ 2755 h 3225"/>
                      <a:gd name="T48" fmla="*/ 3584 w 3527"/>
                      <a:gd name="T49" fmla="*/ 2474 h 3225"/>
                      <a:gd name="T50" fmla="*/ 3525 w 3527"/>
                      <a:gd name="T51" fmla="*/ 2163 h 3225"/>
                      <a:gd name="T52" fmla="*/ 3399 w 3527"/>
                      <a:gd name="T53" fmla="*/ 1827 h 3225"/>
                      <a:gd name="T54" fmla="*/ 3201 w 3527"/>
                      <a:gd name="T55" fmla="*/ 1492 h 3225"/>
                      <a:gd name="T56" fmla="*/ 2865 w 3527"/>
                      <a:gd name="T57" fmla="*/ 1054 h 3225"/>
                      <a:gd name="T58" fmla="*/ 2326 w 3527"/>
                      <a:gd name="T59" fmla="*/ 575 h 3225"/>
                      <a:gd name="T60" fmla="*/ 1810 w 3527"/>
                      <a:gd name="T61" fmla="*/ 252 h 3225"/>
                      <a:gd name="T62" fmla="*/ 1294 w 3527"/>
                      <a:gd name="T63" fmla="*/ 60 h 3225"/>
                      <a:gd name="T64" fmla="*/ 821 w 3527"/>
                      <a:gd name="T65" fmla="*/ 0 h 3225"/>
                      <a:gd name="T66" fmla="*/ 425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36 h 3225"/>
                      <a:gd name="T76" fmla="*/ 101 w 3527"/>
                      <a:gd name="T77" fmla="*/ 1366 h 3225"/>
                      <a:gd name="T78" fmla="*/ 258 w 3527"/>
                      <a:gd name="T79" fmla="*/ 1701 h 3225"/>
                      <a:gd name="T80" fmla="*/ 461 w 3527"/>
                      <a:gd name="T81" fmla="*/ 2031 h 3225"/>
                      <a:gd name="T82" fmla="*/ 928 w 3527"/>
                      <a:gd name="T83" fmla="*/ 2558 h 3225"/>
                      <a:gd name="T84" fmla="*/ 1276 w 3527"/>
                      <a:gd name="T85" fmla="*/ 2851 h 3225"/>
                      <a:gd name="T86" fmla="*/ 1636 w 3527"/>
                      <a:gd name="T87" fmla="*/ 3085 h 3225"/>
                      <a:gd name="T88" fmla="*/ 1888 w 3527"/>
                      <a:gd name="T89" fmla="*/ 3211 h 3225"/>
                      <a:gd name="T90" fmla="*/ 1522 w 3527"/>
                      <a:gd name="T91" fmla="*/ 3013 h 3225"/>
                      <a:gd name="T92" fmla="*/ 1163 w 3527"/>
                      <a:gd name="T93" fmla="*/ 2755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3527"/>
                      <a:gd name="T142" fmla="*/ 0 h 3225"/>
                      <a:gd name="T143" fmla="*/ 3527 w 3527"/>
                      <a:gd name="T144" fmla="*/ 3225 h 3225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rgbClr val="4D4F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l-GR" sz="1800"/>
                  </a:p>
                </p:txBody>
              </p:sp>
              <p:grpSp>
                <p:nvGrpSpPr>
                  <p:cNvPr id="1065" name="Group 9">
                    <a:extLst>
                      <a:ext uri="{FF2B5EF4-FFF2-40B4-BE49-F238E27FC236}">
                        <a16:creationId xmlns:a16="http://schemas.microsoft.com/office/drawing/2014/main" id="{141805C9-E87F-4347-83D7-A3F9FACAFEF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-1005" y="-61"/>
                    <a:ext cx="5713" cy="5711"/>
                    <a:chOff x="-1005" y="-61"/>
                    <a:chExt cx="5713" cy="5711"/>
                  </a:xfrm>
                </p:grpSpPr>
                <p:sp>
                  <p:nvSpPr>
                    <p:cNvPr id="1066" name="AutoShape 10">
                      <a:extLst>
                        <a:ext uri="{FF2B5EF4-FFF2-40B4-BE49-F238E27FC236}">
                          <a16:creationId xmlns:a16="http://schemas.microsoft.com/office/drawing/2014/main" id="{2AD113AF-D785-46E6-AA58-AD9F8480E66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" y="480"/>
                      <a:ext cx="4262" cy="3792"/>
                    </a:xfrm>
                    <a:custGeom>
                      <a:avLst/>
                      <a:gdLst>
                        <a:gd name="T0" fmla="*/ 4322 w 4251"/>
                        <a:gd name="T1" fmla="*/ 3223 h 3794"/>
                        <a:gd name="T2" fmla="*/ 4280 w 4251"/>
                        <a:gd name="T3" fmla="*/ 2947 h 3794"/>
                        <a:gd name="T4" fmla="*/ 4197 w 4251"/>
                        <a:gd name="T5" fmla="*/ 2672 h 3794"/>
                        <a:gd name="T6" fmla="*/ 4071 w 4251"/>
                        <a:gd name="T7" fmla="*/ 2384 h 3794"/>
                        <a:gd name="T8" fmla="*/ 3915 w 4251"/>
                        <a:gd name="T9" fmla="*/ 2091 h 3794"/>
                        <a:gd name="T10" fmla="*/ 3727 w 4251"/>
                        <a:gd name="T11" fmla="*/ 1803 h 3794"/>
                        <a:gd name="T12" fmla="*/ 3501 w 4251"/>
                        <a:gd name="T13" fmla="*/ 1521 h 3794"/>
                        <a:gd name="T14" fmla="*/ 3249 w 4251"/>
                        <a:gd name="T15" fmla="*/ 1245 h 3794"/>
                        <a:gd name="T16" fmla="*/ 2908 w 4251"/>
                        <a:gd name="T17" fmla="*/ 935 h 3794"/>
                        <a:gd name="T18" fmla="*/ 2476 w 4251"/>
                        <a:gd name="T19" fmla="*/ 605 h 3794"/>
                        <a:gd name="T20" fmla="*/ 2026 w 4251"/>
                        <a:gd name="T21" fmla="*/ 341 h 3794"/>
                        <a:gd name="T22" fmla="*/ 1577 w 4251"/>
                        <a:gd name="T23" fmla="*/ 143 h 3794"/>
                        <a:gd name="T24" fmla="*/ 1145 w 4251"/>
                        <a:gd name="T25" fmla="*/ 35 h 3794"/>
                        <a:gd name="T26" fmla="*/ 755 w 4251"/>
                        <a:gd name="T27" fmla="*/ 0 h 3794"/>
                        <a:gd name="T28" fmla="*/ 408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70 w 4251"/>
                        <a:gd name="T35" fmla="*/ 101 h 3794"/>
                        <a:gd name="T36" fmla="*/ 600 w 4251"/>
                        <a:gd name="T37" fmla="*/ 18 h 3794"/>
                        <a:gd name="T38" fmla="*/ 973 w 4251"/>
                        <a:gd name="T39" fmla="*/ 18 h 3794"/>
                        <a:gd name="T40" fmla="*/ 1385 w 4251"/>
                        <a:gd name="T41" fmla="*/ 95 h 3794"/>
                        <a:gd name="T42" fmla="*/ 1817 w 4251"/>
                        <a:gd name="T43" fmla="*/ 245 h 3794"/>
                        <a:gd name="T44" fmla="*/ 2254 w 4251"/>
                        <a:gd name="T45" fmla="*/ 467 h 3794"/>
                        <a:gd name="T46" fmla="*/ 2692 w 4251"/>
                        <a:gd name="T47" fmla="*/ 761 h 3794"/>
                        <a:gd name="T48" fmla="*/ 3117 w 4251"/>
                        <a:gd name="T49" fmla="*/ 1113 h 3794"/>
                        <a:gd name="T50" fmla="*/ 3381 w 4251"/>
                        <a:gd name="T51" fmla="*/ 1383 h 3794"/>
                        <a:gd name="T52" fmla="*/ 3615 w 4251"/>
                        <a:gd name="T53" fmla="*/ 1659 h 3794"/>
                        <a:gd name="T54" fmla="*/ 3825 w 4251"/>
                        <a:gd name="T55" fmla="*/ 1947 h 3794"/>
                        <a:gd name="T56" fmla="*/ 3992 w 4251"/>
                        <a:gd name="T57" fmla="*/ 2240 h 3794"/>
                        <a:gd name="T58" fmla="*/ 4137 w 4251"/>
                        <a:gd name="T59" fmla="*/ 2528 h 3794"/>
                        <a:gd name="T60" fmla="*/ 4239 w 4251"/>
                        <a:gd name="T61" fmla="*/ 2816 h 3794"/>
                        <a:gd name="T62" fmla="*/ 4298 w 4251"/>
                        <a:gd name="T63" fmla="*/ 3091 h 3794"/>
                        <a:gd name="T64" fmla="*/ 4322 w 4251"/>
                        <a:gd name="T65" fmla="*/ 3354 h 3794"/>
                        <a:gd name="T66" fmla="*/ 4310 w 4251"/>
                        <a:gd name="T67" fmla="*/ 3576 h 3794"/>
                        <a:gd name="T68" fmla="*/ 4262 w 4251"/>
                        <a:gd name="T69" fmla="*/ 3780 h 3794"/>
                        <a:gd name="T70" fmla="*/ 4292 w 4251"/>
                        <a:gd name="T71" fmla="*/ 3678 h 3794"/>
                        <a:gd name="T72" fmla="*/ 4322 w 4251"/>
                        <a:gd name="T73" fmla="*/ 3468 h 3794"/>
                        <a:gd name="T74" fmla="*/ 4328 w 4251"/>
                        <a:gd name="T75" fmla="*/ 3354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4251"/>
                        <a:gd name="T115" fmla="*/ 0 h 3794"/>
                        <a:gd name="T116" fmla="*/ 4251 w 4251"/>
                        <a:gd name="T117" fmla="*/ 3794 h 379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rgbClr val="4D4F45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l-GR" sz="1800"/>
                    </a:p>
                  </p:txBody>
                </p:sp>
                <p:grpSp>
                  <p:nvGrpSpPr>
                    <p:cNvPr id="1067" name="Group 11">
                      <a:extLst>
                        <a:ext uri="{FF2B5EF4-FFF2-40B4-BE49-F238E27FC236}">
                          <a16:creationId xmlns:a16="http://schemas.microsoft.com/office/drawing/2014/main" id="{D6CC577A-D8E9-4A0A-80DE-509A395EED5F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1005" y="-61"/>
                      <a:ext cx="5713" cy="5711"/>
                      <a:chOff x="-1005" y="-61"/>
                      <a:chExt cx="5713" cy="5711"/>
                    </a:xfrm>
                  </p:grpSpPr>
                  <p:sp>
                    <p:nvSpPr>
                      <p:cNvPr id="1068" name="AutoShape 12">
                        <a:extLst>
                          <a:ext uri="{FF2B5EF4-FFF2-40B4-BE49-F238E27FC236}">
                            <a16:creationId xmlns:a16="http://schemas.microsoft.com/office/drawing/2014/main" id="{1E0AF264-C4D7-403D-B3D7-8D3BD99695BF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" y="617"/>
                        <a:ext cx="4119" cy="3655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9 w 4108"/>
                          <a:gd name="T3" fmla="*/ 54 h 3657"/>
                          <a:gd name="T4" fmla="*/ 785 w 4108"/>
                          <a:gd name="T5" fmla="*/ 6 h 3657"/>
                          <a:gd name="T6" fmla="*/ 1157 w 4108"/>
                          <a:gd name="T7" fmla="*/ 36 h 3657"/>
                          <a:gd name="T8" fmla="*/ 1565 w 4108"/>
                          <a:gd name="T9" fmla="*/ 144 h 3657"/>
                          <a:gd name="T10" fmla="*/ 1984 w 4108"/>
                          <a:gd name="T11" fmla="*/ 324 h 3657"/>
                          <a:gd name="T12" fmla="*/ 2410 w 4108"/>
                          <a:gd name="T13" fmla="*/ 570 h 3657"/>
                          <a:gd name="T14" fmla="*/ 2833 w 4108"/>
                          <a:gd name="T15" fmla="*/ 888 h 3657"/>
                          <a:gd name="T16" fmla="*/ 3159 w 4108"/>
                          <a:gd name="T17" fmla="*/ 1186 h 3657"/>
                          <a:gd name="T18" fmla="*/ 3399 w 4108"/>
                          <a:gd name="T19" fmla="*/ 1444 h 3657"/>
                          <a:gd name="T20" fmla="*/ 3609 w 4108"/>
                          <a:gd name="T21" fmla="*/ 1714 h 3657"/>
                          <a:gd name="T22" fmla="*/ 3789 w 4108"/>
                          <a:gd name="T23" fmla="*/ 1990 h 3657"/>
                          <a:gd name="T24" fmla="*/ 3934 w 4108"/>
                          <a:gd name="T25" fmla="*/ 2265 h 3657"/>
                          <a:gd name="T26" fmla="*/ 4053 w 4108"/>
                          <a:gd name="T27" fmla="*/ 2541 h 3657"/>
                          <a:gd name="T28" fmla="*/ 4137 w 4108"/>
                          <a:gd name="T29" fmla="*/ 2804 h 3657"/>
                          <a:gd name="T30" fmla="*/ 4179 w 4108"/>
                          <a:gd name="T31" fmla="*/ 3056 h 3657"/>
                          <a:gd name="T32" fmla="*/ 4179 w 4108"/>
                          <a:gd name="T33" fmla="*/ 3307 h 3657"/>
                          <a:gd name="T34" fmla="*/ 4137 w 4108"/>
                          <a:gd name="T35" fmla="*/ 3535 h 3657"/>
                          <a:gd name="T36" fmla="*/ 4107 w 4108"/>
                          <a:gd name="T37" fmla="*/ 3643 h 3657"/>
                          <a:gd name="T38" fmla="*/ 4167 w 4108"/>
                          <a:gd name="T39" fmla="*/ 3433 h 3657"/>
                          <a:gd name="T40" fmla="*/ 4185 w 4108"/>
                          <a:gd name="T41" fmla="*/ 3199 h 3657"/>
                          <a:gd name="T42" fmla="*/ 4179 w 4108"/>
                          <a:gd name="T43" fmla="*/ 3056 h 3657"/>
                          <a:gd name="T44" fmla="*/ 4137 w 4108"/>
                          <a:gd name="T45" fmla="*/ 2798 h 3657"/>
                          <a:gd name="T46" fmla="*/ 4059 w 4108"/>
                          <a:gd name="T47" fmla="*/ 2541 h 3657"/>
                          <a:gd name="T48" fmla="*/ 3940 w 4108"/>
                          <a:gd name="T49" fmla="*/ 2265 h 3657"/>
                          <a:gd name="T50" fmla="*/ 3795 w 4108"/>
                          <a:gd name="T51" fmla="*/ 1990 h 3657"/>
                          <a:gd name="T52" fmla="*/ 3615 w 4108"/>
                          <a:gd name="T53" fmla="*/ 1714 h 3657"/>
                          <a:gd name="T54" fmla="*/ 3405 w 4108"/>
                          <a:gd name="T55" fmla="*/ 1444 h 3657"/>
                          <a:gd name="T56" fmla="*/ 3165 w 4108"/>
                          <a:gd name="T57" fmla="*/ 1180 h 3657"/>
                          <a:gd name="T58" fmla="*/ 2846 w 4108"/>
                          <a:gd name="T59" fmla="*/ 888 h 3657"/>
                          <a:gd name="T60" fmla="*/ 2428 w 4108"/>
                          <a:gd name="T61" fmla="*/ 576 h 3657"/>
                          <a:gd name="T62" fmla="*/ 2002 w 4108"/>
                          <a:gd name="T63" fmla="*/ 330 h 3657"/>
                          <a:gd name="T64" fmla="*/ 1571 w 4108"/>
                          <a:gd name="T65" fmla="*/ 144 h 3657"/>
                          <a:gd name="T66" fmla="*/ 1151 w 4108"/>
                          <a:gd name="T67" fmla="*/ 30 h 3657"/>
                          <a:gd name="T68" fmla="*/ 767 w 4108"/>
                          <a:gd name="T69" fmla="*/ 0 h 3657"/>
                          <a:gd name="T70" fmla="*/ 438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w 4108"/>
                          <a:gd name="T121" fmla="*/ 0 h 3657"/>
                          <a:gd name="T122" fmla="*/ 4108 w 4108"/>
                          <a:gd name="T123" fmla="*/ 3657 h 3657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T120" t="T121" r="T122" b="T123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rgbClr val="4D4F45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 cap="flat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l-GR" sz="1800"/>
                      </a:p>
                    </p:txBody>
                  </p:sp>
                  <p:grpSp>
                    <p:nvGrpSpPr>
                      <p:cNvPr id="1069" name="Group 13">
                        <a:extLst>
                          <a:ext uri="{FF2B5EF4-FFF2-40B4-BE49-F238E27FC236}">
                            <a16:creationId xmlns:a16="http://schemas.microsoft.com/office/drawing/2014/main" id="{B18B1713-B090-4697-8D23-7734E343D53B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1005" y="-61"/>
                        <a:ext cx="5713" cy="5711"/>
                        <a:chOff x="-1005" y="-61"/>
                        <a:chExt cx="5713" cy="5711"/>
                      </a:xfrm>
                    </p:grpSpPr>
                    <p:sp>
                      <p:nvSpPr>
                        <p:cNvPr id="1070" name="Line 14">
                          <a:extLst>
                            <a:ext uri="{FF2B5EF4-FFF2-40B4-BE49-F238E27FC236}">
                              <a16:creationId xmlns:a16="http://schemas.microsoft.com/office/drawing/2014/main" id="{D25AE5F4-63F5-4217-8818-4B5794D273F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410" y="586"/>
                          <a:ext cx="203" cy="2270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1" name="Line 15">
                          <a:extLst>
                            <a:ext uri="{FF2B5EF4-FFF2-40B4-BE49-F238E27FC236}">
                              <a16:creationId xmlns:a16="http://schemas.microsoft.com/office/drawing/2014/main" id="{5358456F-D8AB-462A-9BAF-1FEC58E69B7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6" y="1646"/>
                          <a:ext cx="1520" cy="123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2" name="Line 16">
                          <a:extLst>
                            <a:ext uri="{FF2B5EF4-FFF2-40B4-BE49-F238E27FC236}">
                              <a16:creationId xmlns:a16="http://schemas.microsoft.com/office/drawing/2014/main" id="{8B62190F-BBFA-4BDB-8114-BB2F074BAAB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4" y="1403"/>
                          <a:ext cx="1517" cy="147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3" name="Line 17">
                          <a:extLst>
                            <a:ext uri="{FF2B5EF4-FFF2-40B4-BE49-F238E27FC236}">
                              <a16:creationId xmlns:a16="http://schemas.microsoft.com/office/drawing/2014/main" id="{C85F52AB-947F-4B47-8DBD-010BB74EA3D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4" y="1097"/>
                          <a:ext cx="1523" cy="177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4" name="Line 18">
                          <a:extLst>
                            <a:ext uri="{FF2B5EF4-FFF2-40B4-BE49-F238E27FC236}">
                              <a16:creationId xmlns:a16="http://schemas.microsoft.com/office/drawing/2014/main" id="{FFE87C62-ADFE-41F7-A1D5-44F280B3955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23" y="737"/>
                          <a:ext cx="1517" cy="212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5" name="Line 19">
                          <a:extLst>
                            <a:ext uri="{FF2B5EF4-FFF2-40B4-BE49-F238E27FC236}">
                              <a16:creationId xmlns:a16="http://schemas.microsoft.com/office/drawing/2014/main" id="{ED58E791-4AE3-4209-9630-54F70C9D7FC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698" y="484"/>
                          <a:ext cx="883" cy="237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6" name="Line 20">
                          <a:extLst>
                            <a:ext uri="{FF2B5EF4-FFF2-40B4-BE49-F238E27FC236}">
                              <a16:creationId xmlns:a16="http://schemas.microsoft.com/office/drawing/2014/main" id="{AB63B58D-6501-404A-8696-D2EDFCB4BBE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5" y="1875"/>
                          <a:ext cx="1506" cy="101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7" name="Line 21">
                          <a:extLst>
                            <a:ext uri="{FF2B5EF4-FFF2-40B4-BE49-F238E27FC236}">
                              <a16:creationId xmlns:a16="http://schemas.microsoft.com/office/drawing/2014/main" id="{A4A29E7C-2F97-4728-9AEE-5E119D30276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2" y="2070"/>
                          <a:ext cx="1507" cy="835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8" name="Line 22">
                          <a:extLst>
                            <a:ext uri="{FF2B5EF4-FFF2-40B4-BE49-F238E27FC236}">
                              <a16:creationId xmlns:a16="http://schemas.microsoft.com/office/drawing/2014/main" id="{5F1AC3F3-5D0F-4DEE-AC82-CB48BEAEB83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20" y="2990"/>
                          <a:ext cx="1128" cy="30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9" name="Line 23">
                          <a:extLst>
                            <a:ext uri="{FF2B5EF4-FFF2-40B4-BE49-F238E27FC236}">
                              <a16:creationId xmlns:a16="http://schemas.microsoft.com/office/drawing/2014/main" id="{FF23B3EF-5F5F-4A21-9540-15EFC916F46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26" y="2849"/>
                          <a:ext cx="1408" cy="115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0" name="Line 24">
                          <a:extLst>
                            <a:ext uri="{FF2B5EF4-FFF2-40B4-BE49-F238E27FC236}">
                              <a16:creationId xmlns:a16="http://schemas.microsoft.com/office/drawing/2014/main" id="{F91B6A3E-83EF-4A42-AB3A-2C942778F83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4" y="2406"/>
                          <a:ext cx="1509" cy="52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1" name="Line 25">
                          <a:extLst>
                            <a:ext uri="{FF2B5EF4-FFF2-40B4-BE49-F238E27FC236}">
                              <a16:creationId xmlns:a16="http://schemas.microsoft.com/office/drawing/2014/main" id="{C293E745-5441-4686-B2D8-50DE6174602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979" y="3038"/>
                          <a:ext cx="615" cy="851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2" name="Line 26">
                          <a:extLst>
                            <a:ext uri="{FF2B5EF4-FFF2-40B4-BE49-F238E27FC236}">
                              <a16:creationId xmlns:a16="http://schemas.microsoft.com/office/drawing/2014/main" id="{D423D8D4-DC72-4884-932A-27631782B27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060" y="3045"/>
                          <a:ext cx="540" cy="90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3" name="Line 27">
                          <a:extLst>
                            <a:ext uri="{FF2B5EF4-FFF2-40B4-BE49-F238E27FC236}">
                              <a16:creationId xmlns:a16="http://schemas.microsoft.com/office/drawing/2014/main" id="{E2CC71EF-A786-4E21-B318-75F2A75AECD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135" y="3045"/>
                          <a:ext cx="468" cy="97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4" name="Line 28">
                          <a:extLst>
                            <a:ext uri="{FF2B5EF4-FFF2-40B4-BE49-F238E27FC236}">
                              <a16:creationId xmlns:a16="http://schemas.microsoft.com/office/drawing/2014/main" id="{A2E7BA28-0E48-4FE5-A966-B071556865D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217" y="3048"/>
                          <a:ext cx="391" cy="103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5" name="Line 29">
                          <a:extLst>
                            <a:ext uri="{FF2B5EF4-FFF2-40B4-BE49-F238E27FC236}">
                              <a16:creationId xmlns:a16="http://schemas.microsoft.com/office/drawing/2014/main" id="{5A821F51-EE8F-494C-B86A-E4543875E5A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310" y="3055"/>
                          <a:ext cx="304" cy="110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6" name="Line 30">
                          <a:extLst>
                            <a:ext uri="{FF2B5EF4-FFF2-40B4-BE49-F238E27FC236}">
                              <a16:creationId xmlns:a16="http://schemas.microsoft.com/office/drawing/2014/main" id="{610724C5-6C05-44D1-8B3F-0E815874EF0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403" y="3057"/>
                          <a:ext cx="216" cy="117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7" name="Line 31">
                          <a:extLst>
                            <a:ext uri="{FF2B5EF4-FFF2-40B4-BE49-F238E27FC236}">
                              <a16:creationId xmlns:a16="http://schemas.microsoft.com/office/drawing/2014/main" id="{A790A7E4-1FFD-452B-9F03-4AF92CD8849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633" y="3070"/>
                          <a:ext cx="5" cy="1210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8" name="Line 32">
                          <a:extLst>
                            <a:ext uri="{FF2B5EF4-FFF2-40B4-BE49-F238E27FC236}">
                              <a16:creationId xmlns:a16="http://schemas.microsoft.com/office/drawing/2014/main" id="{2564C22C-C1BC-4B57-8CF2-15A85EA5D9D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47" y="3072"/>
                          <a:ext cx="105" cy="120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9" name="Line 33">
                          <a:extLst>
                            <a:ext uri="{FF2B5EF4-FFF2-40B4-BE49-F238E27FC236}">
                              <a16:creationId xmlns:a16="http://schemas.microsoft.com/office/drawing/2014/main" id="{B36DC612-2FAC-42B6-A68C-0C676D41CDF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60" y="3078"/>
                          <a:ext cx="207" cy="119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0" name="Line 34">
                          <a:extLst>
                            <a:ext uri="{FF2B5EF4-FFF2-40B4-BE49-F238E27FC236}">
                              <a16:creationId xmlns:a16="http://schemas.microsoft.com/office/drawing/2014/main" id="{C125741D-6EF2-46FA-B66F-4F3850440CC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72" y="3079"/>
                          <a:ext cx="321" cy="119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1" name="Line 35">
                          <a:extLst>
                            <a:ext uri="{FF2B5EF4-FFF2-40B4-BE49-F238E27FC236}">
                              <a16:creationId xmlns:a16="http://schemas.microsoft.com/office/drawing/2014/main" id="{B8C9166A-48B8-4610-BC52-B30E7E3611E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84" y="3079"/>
                          <a:ext cx="435" cy="119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2" name="Line 36">
                          <a:extLst>
                            <a:ext uri="{FF2B5EF4-FFF2-40B4-BE49-F238E27FC236}">
                              <a16:creationId xmlns:a16="http://schemas.microsoft.com/office/drawing/2014/main" id="{15F66203-4E1C-462B-A800-214B68DF11A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91" y="3079"/>
                          <a:ext cx="561" cy="118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3" name="Line 37">
                          <a:extLst>
                            <a:ext uri="{FF2B5EF4-FFF2-40B4-BE49-F238E27FC236}">
                              <a16:creationId xmlns:a16="http://schemas.microsoft.com/office/drawing/2014/main" id="{54FCB1CF-FF67-4637-B949-157A4A56033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07" y="3082"/>
                          <a:ext cx="693" cy="118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4" name="Line 38">
                          <a:extLst>
                            <a:ext uri="{FF2B5EF4-FFF2-40B4-BE49-F238E27FC236}">
                              <a16:creationId xmlns:a16="http://schemas.microsoft.com/office/drawing/2014/main" id="{2BC608A6-9718-449B-9E33-370BD6EB2E4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18" y="3078"/>
                          <a:ext cx="847" cy="1201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5" name="Line 39">
                          <a:extLst>
                            <a:ext uri="{FF2B5EF4-FFF2-40B4-BE49-F238E27FC236}">
                              <a16:creationId xmlns:a16="http://schemas.microsoft.com/office/drawing/2014/main" id="{199FB491-0D88-4B59-A2CC-29AD6E5D2C5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33" y="3075"/>
                          <a:ext cx="1021" cy="120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6" name="Line 40">
                          <a:extLst>
                            <a:ext uri="{FF2B5EF4-FFF2-40B4-BE49-F238E27FC236}">
                              <a16:creationId xmlns:a16="http://schemas.microsoft.com/office/drawing/2014/main" id="{957D05F5-AA56-40C6-A593-66A616984DA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40" y="3065"/>
                          <a:ext cx="1222" cy="120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7" name="Line 41">
                          <a:extLst>
                            <a:ext uri="{FF2B5EF4-FFF2-40B4-BE49-F238E27FC236}">
                              <a16:creationId xmlns:a16="http://schemas.microsoft.com/office/drawing/2014/main" id="{57DA1CFB-274A-48DF-BA54-81FFA47DBBD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43" y="3057"/>
                          <a:ext cx="1484" cy="121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8" name="Line 42">
                          <a:extLst>
                            <a:ext uri="{FF2B5EF4-FFF2-40B4-BE49-F238E27FC236}">
                              <a16:creationId xmlns:a16="http://schemas.microsoft.com/office/drawing/2014/main" id="{7C00BE31-EE32-45C2-AB7F-3527071157C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1" y="3051"/>
                          <a:ext cx="1800" cy="122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9" name="Line 43">
                          <a:extLst>
                            <a:ext uri="{FF2B5EF4-FFF2-40B4-BE49-F238E27FC236}">
                              <a16:creationId xmlns:a16="http://schemas.microsoft.com/office/drawing/2014/main" id="{EF9B5FA0-14C5-4759-BED7-4D755404F74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5" y="3040"/>
                          <a:ext cx="2203" cy="1235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0" name="Line 44">
                          <a:extLst>
                            <a:ext uri="{FF2B5EF4-FFF2-40B4-BE49-F238E27FC236}">
                              <a16:creationId xmlns:a16="http://schemas.microsoft.com/office/drawing/2014/main" id="{00AF3663-B1D7-403F-8959-C2822D0CEB6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5" y="3029"/>
                          <a:ext cx="2491" cy="112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1" name="Line 45">
                          <a:extLst>
                            <a:ext uri="{FF2B5EF4-FFF2-40B4-BE49-F238E27FC236}">
                              <a16:creationId xmlns:a16="http://schemas.microsoft.com/office/drawing/2014/main" id="{B6DB6715-2B77-49E7-AFEE-953E88D6716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7" y="3018"/>
                          <a:ext cx="2514" cy="87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2" name="Line 46">
                          <a:extLst>
                            <a:ext uri="{FF2B5EF4-FFF2-40B4-BE49-F238E27FC236}">
                              <a16:creationId xmlns:a16="http://schemas.microsoft.com/office/drawing/2014/main" id="{FEB13541-10AB-4FA0-8BC2-FAA5B757360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1" y="2991"/>
                          <a:ext cx="2462" cy="41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3" name="Line 47">
                          <a:extLst>
                            <a:ext uri="{FF2B5EF4-FFF2-40B4-BE49-F238E27FC236}">
                              <a16:creationId xmlns:a16="http://schemas.microsoft.com/office/drawing/2014/main" id="{4E6123E6-2DB4-4FBF-800C-61819E4D7FB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28" y="2393"/>
                          <a:ext cx="2026" cy="55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4" name="Line 48">
                          <a:extLst>
                            <a:ext uri="{FF2B5EF4-FFF2-40B4-BE49-F238E27FC236}">
                              <a16:creationId xmlns:a16="http://schemas.microsoft.com/office/drawing/2014/main" id="{8F784F1E-D7AE-45B2-A587-D32EB664721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19" y="2065"/>
                          <a:ext cx="1839" cy="86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5" name="AutoShape 49">
                          <a:extLst>
                            <a:ext uri="{FF2B5EF4-FFF2-40B4-BE49-F238E27FC236}">
                              <a16:creationId xmlns:a16="http://schemas.microsoft.com/office/drawing/2014/main" id="{7B4F7951-D4B7-4651-856A-E0E56564D3DA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" y="2507"/>
                          <a:ext cx="1540" cy="1765"/>
                        </a:xfrm>
                        <a:custGeom>
                          <a:avLst/>
                          <a:gdLst>
                            <a:gd name="T0" fmla="*/ 923 w 1537"/>
                            <a:gd name="T1" fmla="*/ 1250 h 1768"/>
                            <a:gd name="T2" fmla="*/ 1072 w 1537"/>
                            <a:gd name="T3" fmla="*/ 1388 h 1768"/>
                            <a:gd name="T4" fmla="*/ 1228 w 1537"/>
                            <a:gd name="T5" fmla="*/ 1507 h 1768"/>
                            <a:gd name="T6" fmla="*/ 1390 w 1537"/>
                            <a:gd name="T7" fmla="*/ 1633 h 1768"/>
                            <a:gd name="T8" fmla="*/ 1552 w 1537"/>
                            <a:gd name="T9" fmla="*/ 1747 h 1768"/>
                            <a:gd name="T10" fmla="*/ 1558 w 1537"/>
                            <a:gd name="T11" fmla="*/ 1747 h 1768"/>
                            <a:gd name="T12" fmla="*/ 1396 w 1537"/>
                            <a:gd name="T13" fmla="*/ 1633 h 1768"/>
                            <a:gd name="T14" fmla="*/ 1234 w 1537"/>
                            <a:gd name="T15" fmla="*/ 1513 h 1768"/>
                            <a:gd name="T16" fmla="*/ 1078 w 1537"/>
                            <a:gd name="T17" fmla="*/ 1388 h 1768"/>
                            <a:gd name="T18" fmla="*/ 929 w 1537"/>
                            <a:gd name="T19" fmla="*/ 1244 h 1768"/>
                            <a:gd name="T20" fmla="*/ 775 w 1537"/>
                            <a:gd name="T21" fmla="*/ 1101 h 1768"/>
                            <a:gd name="T22" fmla="*/ 635 w 1537"/>
                            <a:gd name="T23" fmla="*/ 945 h 1768"/>
                            <a:gd name="T24" fmla="*/ 503 w 1537"/>
                            <a:gd name="T25" fmla="*/ 796 h 1768"/>
                            <a:gd name="T26" fmla="*/ 384 w 1537"/>
                            <a:gd name="T27" fmla="*/ 640 h 1768"/>
                            <a:gd name="T28" fmla="*/ 276 w 1537"/>
                            <a:gd name="T29" fmla="*/ 478 h 1768"/>
                            <a:gd name="T30" fmla="*/ 167 w 1537"/>
                            <a:gd name="T31" fmla="*/ 316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28 h 1768"/>
                            <a:gd name="T42" fmla="*/ 276 w 1537"/>
                            <a:gd name="T43" fmla="*/ 484 h 1768"/>
                            <a:gd name="T44" fmla="*/ 384 w 1537"/>
                            <a:gd name="T45" fmla="*/ 646 h 1768"/>
                            <a:gd name="T46" fmla="*/ 503 w 1537"/>
                            <a:gd name="T47" fmla="*/ 802 h 1768"/>
                            <a:gd name="T48" fmla="*/ 635 w 1537"/>
                            <a:gd name="T49" fmla="*/ 951 h 1768"/>
                            <a:gd name="T50" fmla="*/ 775 w 1537"/>
                            <a:gd name="T51" fmla="*/ 1107 h 1768"/>
                            <a:gd name="T52" fmla="*/ 923 w 1537"/>
                            <a:gd name="T53" fmla="*/ 1250 h 1768"/>
                            <a:gd name="T54" fmla="*/ 923 w 1537"/>
                            <a:gd name="T55" fmla="*/ 1250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w 1537"/>
                            <a:gd name="T85" fmla="*/ 0 h 1768"/>
                            <a:gd name="T86" fmla="*/ 1537 w 1537"/>
                            <a:gd name="T87" fmla="*/ 1768 h 1768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T84" t="T85" r="T86" b="T87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4D4F45"/>
                        </a:solidFill>
                        <a:ln w="9360" cap="sq">
                          <a:solidFill>
                            <a:srgbClr val="4D4F45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l-GR" sz="1800"/>
                        </a:p>
                      </p:txBody>
                    </p:sp>
                    <p:grpSp>
                      <p:nvGrpSpPr>
                        <p:cNvPr id="1106" name="Group 50">
                          <a:extLst>
                            <a:ext uri="{FF2B5EF4-FFF2-40B4-BE49-F238E27FC236}">
                              <a16:creationId xmlns:a16="http://schemas.microsoft.com/office/drawing/2014/main" id="{19BE9251-62FD-43FB-A59D-1C5534A12458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-1005" y="-61"/>
                          <a:ext cx="5713" cy="5711"/>
                          <a:chOff x="-1005" y="-61"/>
                          <a:chExt cx="5713" cy="5711"/>
                        </a:xfrm>
                      </p:grpSpPr>
                      <p:sp>
                        <p:nvSpPr>
                          <p:cNvPr id="1143" name="Oval 51">
                            <a:extLst>
                              <a:ext uri="{FF2B5EF4-FFF2-40B4-BE49-F238E27FC236}">
                                <a16:creationId xmlns:a16="http://schemas.microsoft.com/office/drawing/2014/main" id="{264AE88D-DF35-4038-A524-9537586A346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1454" y="2976"/>
                            <a:ext cx="313" cy="308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4" name="Oval 52">
                            <a:extLst>
                              <a:ext uri="{FF2B5EF4-FFF2-40B4-BE49-F238E27FC236}">
                                <a16:creationId xmlns:a16="http://schemas.microsoft.com/office/drawing/2014/main" id="{4BBBEA18-615D-45AA-8CA1-04EFAAD13454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1341" y="2840"/>
                            <a:ext cx="548" cy="556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5" name="Oval 53">
                            <a:extLst>
                              <a:ext uri="{FF2B5EF4-FFF2-40B4-BE49-F238E27FC236}">
                                <a16:creationId xmlns:a16="http://schemas.microsoft.com/office/drawing/2014/main" id="{7323F8CF-1E97-4D35-A07C-15A259C52919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1175" y="2608"/>
                            <a:ext cx="920" cy="899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6" name="Oval 54">
                            <a:extLst>
                              <a:ext uri="{FF2B5EF4-FFF2-40B4-BE49-F238E27FC236}">
                                <a16:creationId xmlns:a16="http://schemas.microsoft.com/office/drawing/2014/main" id="{DE397770-4994-4752-BECE-9E5C293A69F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1046" y="2419"/>
                            <a:ext cx="1218" cy="1250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7" name="Oval 55">
                            <a:extLst>
                              <a:ext uri="{FF2B5EF4-FFF2-40B4-BE49-F238E27FC236}">
                                <a16:creationId xmlns:a16="http://schemas.microsoft.com/office/drawing/2014/main" id="{7E960A0B-3E0E-481D-8603-D4300D474127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907" y="2172"/>
                            <a:ext cx="1537" cy="1625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8" name="Oval 56">
                            <a:extLst>
                              <a:ext uri="{FF2B5EF4-FFF2-40B4-BE49-F238E27FC236}">
                                <a16:creationId xmlns:a16="http://schemas.microsoft.com/office/drawing/2014/main" id="{17AC92F9-547C-4553-BDD3-F179CBF34C1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765" y="1994"/>
                            <a:ext cx="1902" cy="1971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9" name="Oval 57">
                            <a:extLst>
                              <a:ext uri="{FF2B5EF4-FFF2-40B4-BE49-F238E27FC236}">
                                <a16:creationId xmlns:a16="http://schemas.microsoft.com/office/drawing/2014/main" id="{7606AE30-7D0F-4E95-82C3-CF9B0B1D53C7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594" y="1780"/>
                            <a:ext cx="2284" cy="2320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50" name="Oval 58">
                            <a:extLst>
                              <a:ext uri="{FF2B5EF4-FFF2-40B4-BE49-F238E27FC236}">
                                <a16:creationId xmlns:a16="http://schemas.microsoft.com/office/drawing/2014/main" id="{A1A4D918-A4CC-4F45-AB20-4B6A0E4B25AE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437" y="1584"/>
                            <a:ext cx="2635" cy="2657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2" name="Oval 59">
                            <a:extLst>
                              <a:ext uri="{FF2B5EF4-FFF2-40B4-BE49-F238E27FC236}">
                                <a16:creationId xmlns:a16="http://schemas.microsoft.com/office/drawing/2014/main" id="{10AF1256-15A2-4BF9-AB31-C78018E056B1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251" y="1395"/>
                            <a:ext cx="3060" cy="2987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52" name="Oval 60">
                            <a:extLst>
                              <a:ext uri="{FF2B5EF4-FFF2-40B4-BE49-F238E27FC236}">
                                <a16:creationId xmlns:a16="http://schemas.microsoft.com/office/drawing/2014/main" id="{63A8820E-E390-4235-9E7D-41D74A0063DB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116" y="1180"/>
                            <a:ext cx="3350" cy="3343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53" name="Oval 61">
                            <a:extLst>
                              <a:ext uri="{FF2B5EF4-FFF2-40B4-BE49-F238E27FC236}">
                                <a16:creationId xmlns:a16="http://schemas.microsoft.com/office/drawing/2014/main" id="{2AA09123-F3B8-4156-8A91-ADC5BBE1B15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80000">
                            <a:off x="-21" y="985"/>
                            <a:ext cx="3681" cy="3707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54" name="Oval 62">
                            <a:extLst>
                              <a:ext uri="{FF2B5EF4-FFF2-40B4-BE49-F238E27FC236}">
                                <a16:creationId xmlns:a16="http://schemas.microsoft.com/office/drawing/2014/main" id="{AD78C3F7-E1B9-4C56-9C66-8350A488E253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-150" y="759"/>
                            <a:ext cx="4013" cy="4070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</p:grpSp>
                    <p:sp>
                      <p:nvSpPr>
                        <p:cNvPr id="1107" name="Line 63">
                          <a:extLst>
                            <a:ext uri="{FF2B5EF4-FFF2-40B4-BE49-F238E27FC236}">
                              <a16:creationId xmlns:a16="http://schemas.microsoft.com/office/drawing/2014/main" id="{8E59C481-2805-4866-8D64-A1FFCD0CC52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72" y="1122"/>
                          <a:ext cx="829" cy="1771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8" name="Line 64">
                          <a:extLst>
                            <a:ext uri="{FF2B5EF4-FFF2-40B4-BE49-F238E27FC236}">
                              <a16:creationId xmlns:a16="http://schemas.microsoft.com/office/drawing/2014/main" id="{AA119C0F-AA58-4331-9756-2171C5DB135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80" y="1344"/>
                          <a:ext cx="1111" cy="155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9" name="Line 65">
                          <a:extLst>
                            <a:ext uri="{FF2B5EF4-FFF2-40B4-BE49-F238E27FC236}">
                              <a16:creationId xmlns:a16="http://schemas.microsoft.com/office/drawing/2014/main" id="{7351DEA4-3A1E-454C-AB82-FE96B835AFD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82" y="1220"/>
                          <a:ext cx="977" cy="166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0" name="Line 66">
                          <a:extLst>
                            <a:ext uri="{FF2B5EF4-FFF2-40B4-BE49-F238E27FC236}">
                              <a16:creationId xmlns:a16="http://schemas.microsoft.com/office/drawing/2014/main" id="{00C2C1B1-6F09-4670-A670-287832CE8AF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87" y="1444"/>
                          <a:ext cx="1243" cy="145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1" name="Line 67">
                          <a:extLst>
                            <a:ext uri="{FF2B5EF4-FFF2-40B4-BE49-F238E27FC236}">
                              <a16:creationId xmlns:a16="http://schemas.microsoft.com/office/drawing/2014/main" id="{15BED05B-4781-4EEE-BD86-20EA27A4392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91" y="1555"/>
                          <a:ext cx="1393" cy="135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2" name="Line 68">
                          <a:extLst>
                            <a:ext uri="{FF2B5EF4-FFF2-40B4-BE49-F238E27FC236}">
                              <a16:creationId xmlns:a16="http://schemas.microsoft.com/office/drawing/2014/main" id="{26399B38-24B2-48A6-B270-35755E3CBB5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04" y="1817"/>
                          <a:ext cx="1596" cy="110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3" name="Line 69">
                          <a:extLst>
                            <a:ext uri="{FF2B5EF4-FFF2-40B4-BE49-F238E27FC236}">
                              <a16:creationId xmlns:a16="http://schemas.microsoft.com/office/drawing/2014/main" id="{C17F42F5-301C-4BEA-B0AB-58E49FFB6A0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11" y="1949"/>
                          <a:ext cx="1704" cy="97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4" name="Line 70">
                          <a:extLst>
                            <a:ext uri="{FF2B5EF4-FFF2-40B4-BE49-F238E27FC236}">
                              <a16:creationId xmlns:a16="http://schemas.microsoft.com/office/drawing/2014/main" id="{E1D33CF7-2C18-4FC2-A23C-6C766F4A0F1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26" y="2240"/>
                          <a:ext cx="1908" cy="70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5" name="Line 71">
                          <a:extLst>
                            <a:ext uri="{FF2B5EF4-FFF2-40B4-BE49-F238E27FC236}">
                              <a16:creationId xmlns:a16="http://schemas.microsoft.com/office/drawing/2014/main" id="{B4542110-587F-44F9-B173-768DD5EF8B5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33" y="2546"/>
                          <a:ext cx="2123" cy="40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6" name="Line 72">
                          <a:extLst>
                            <a:ext uri="{FF2B5EF4-FFF2-40B4-BE49-F238E27FC236}">
                              <a16:creationId xmlns:a16="http://schemas.microsoft.com/office/drawing/2014/main" id="{195E2870-1420-428F-93CA-C55CE9B4EE5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35" y="2756"/>
                          <a:ext cx="2233" cy="20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7" name="Line 73">
                          <a:extLst>
                            <a:ext uri="{FF2B5EF4-FFF2-40B4-BE49-F238E27FC236}">
                              <a16:creationId xmlns:a16="http://schemas.microsoft.com/office/drawing/2014/main" id="{CCE0D751-EFFE-4313-9F2A-83BEDCBB745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34" y="2961"/>
                          <a:ext cx="2332" cy="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8" name="Line 74">
                          <a:extLst>
                            <a:ext uri="{FF2B5EF4-FFF2-40B4-BE49-F238E27FC236}">
                              <a16:creationId xmlns:a16="http://schemas.microsoft.com/office/drawing/2014/main" id="{EB5DBAB6-DECB-42EA-99B6-BA0F9F86991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45" y="2977"/>
                          <a:ext cx="2410" cy="19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9" name="Line 75">
                          <a:extLst>
                            <a:ext uri="{FF2B5EF4-FFF2-40B4-BE49-F238E27FC236}">
                              <a16:creationId xmlns:a16="http://schemas.microsoft.com/office/drawing/2014/main" id="{9809D0F0-3EA5-4B91-864C-D94F7633BE1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6" y="3005"/>
                          <a:ext cx="2512" cy="63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0" name="Line 76">
                          <a:extLst>
                            <a:ext uri="{FF2B5EF4-FFF2-40B4-BE49-F238E27FC236}">
                              <a16:creationId xmlns:a16="http://schemas.microsoft.com/office/drawing/2014/main" id="{6A370C11-DA4E-4D44-8BDC-6AD17832A28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519" y="3064"/>
                          <a:ext cx="111" cy="120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1" name="Line 77">
                          <a:extLst>
                            <a:ext uri="{FF2B5EF4-FFF2-40B4-BE49-F238E27FC236}">
                              <a16:creationId xmlns:a16="http://schemas.microsoft.com/office/drawing/2014/main" id="{82B68103-A695-454F-8409-72BC7394BFE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910" y="3031"/>
                          <a:ext cx="671" cy="78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2" name="Line 78">
                          <a:extLst>
                            <a:ext uri="{FF2B5EF4-FFF2-40B4-BE49-F238E27FC236}">
                              <a16:creationId xmlns:a16="http://schemas.microsoft.com/office/drawing/2014/main" id="{50EEDD7A-838B-495B-92BC-8292DA240DA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841" y="3023"/>
                          <a:ext cx="734" cy="730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3" name="Line 79">
                          <a:extLst>
                            <a:ext uri="{FF2B5EF4-FFF2-40B4-BE49-F238E27FC236}">
                              <a16:creationId xmlns:a16="http://schemas.microsoft.com/office/drawing/2014/main" id="{DBDB2C1A-7C9D-423D-B012-9F42E83CB59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766" y="3018"/>
                          <a:ext cx="805" cy="670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4" name="Line 80">
                          <a:extLst>
                            <a:ext uri="{FF2B5EF4-FFF2-40B4-BE49-F238E27FC236}">
                              <a16:creationId xmlns:a16="http://schemas.microsoft.com/office/drawing/2014/main" id="{70FDAE81-BB52-4F9D-A4D9-1ED3B4BB090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701" y="3011"/>
                          <a:ext cx="866" cy="60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5" name="Line 81">
                          <a:extLst>
                            <a:ext uri="{FF2B5EF4-FFF2-40B4-BE49-F238E27FC236}">
                              <a16:creationId xmlns:a16="http://schemas.microsoft.com/office/drawing/2014/main" id="{B8A1916D-EC1C-4EC0-BE0E-ADF7AD1B387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634" y="3007"/>
                          <a:ext cx="924" cy="53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6" name="Line 82">
                          <a:extLst>
                            <a:ext uri="{FF2B5EF4-FFF2-40B4-BE49-F238E27FC236}">
                              <a16:creationId xmlns:a16="http://schemas.microsoft.com/office/drawing/2014/main" id="{9C90EFE2-D852-4F57-980B-5F5E22D8CE7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64" y="3000"/>
                          <a:ext cx="993" cy="46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7" name="Line 83">
                          <a:extLst>
                            <a:ext uri="{FF2B5EF4-FFF2-40B4-BE49-F238E27FC236}">
                              <a16:creationId xmlns:a16="http://schemas.microsoft.com/office/drawing/2014/main" id="{53AEA8C9-4AC0-4ABA-97C0-C98EEAAE97D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91" y="2994"/>
                          <a:ext cx="1061" cy="38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8" name="Line 84">
                          <a:extLst>
                            <a:ext uri="{FF2B5EF4-FFF2-40B4-BE49-F238E27FC236}">
                              <a16:creationId xmlns:a16="http://schemas.microsoft.com/office/drawing/2014/main" id="{23DC792B-E532-44E3-A35D-6BE9C871A61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54" y="2983"/>
                          <a:ext cx="1190" cy="21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9" name="Line 85">
                          <a:extLst>
                            <a:ext uri="{FF2B5EF4-FFF2-40B4-BE49-F238E27FC236}">
                              <a16:creationId xmlns:a16="http://schemas.microsoft.com/office/drawing/2014/main" id="{0AA5CB3E-6D45-4D5B-BA92-1FFF93F9D70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77" y="2977"/>
                          <a:ext cx="1263" cy="11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0" name="Line 86">
                          <a:extLst>
                            <a:ext uri="{FF2B5EF4-FFF2-40B4-BE49-F238E27FC236}">
                              <a16:creationId xmlns:a16="http://schemas.microsoft.com/office/drawing/2014/main" id="{BE69C43F-FCEC-40E4-9E1B-81ADFF284E9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98" y="2969"/>
                          <a:ext cx="1337" cy="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1" name="Line 87">
                          <a:extLst>
                            <a:ext uri="{FF2B5EF4-FFF2-40B4-BE49-F238E27FC236}">
                              <a16:creationId xmlns:a16="http://schemas.microsoft.com/office/drawing/2014/main" id="{7C533FCB-5C97-4424-AA90-19E06FC377D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40" y="2706"/>
                          <a:ext cx="1491" cy="24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2" name="Line 88">
                          <a:extLst>
                            <a:ext uri="{FF2B5EF4-FFF2-40B4-BE49-F238E27FC236}">
                              <a16:creationId xmlns:a16="http://schemas.microsoft.com/office/drawing/2014/main" id="{897138A4-555E-4193-8A23-C6138930B70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4" y="2558"/>
                          <a:ext cx="1512" cy="38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3" name="Line 89">
                          <a:extLst>
                            <a:ext uri="{FF2B5EF4-FFF2-40B4-BE49-F238E27FC236}">
                              <a16:creationId xmlns:a16="http://schemas.microsoft.com/office/drawing/2014/main" id="{A3A8BB83-8CD4-4EC9-A931-20B18F2C2D5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3" y="2240"/>
                          <a:ext cx="1508" cy="681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4" name="Line 90">
                          <a:extLst>
                            <a:ext uri="{FF2B5EF4-FFF2-40B4-BE49-F238E27FC236}">
                              <a16:creationId xmlns:a16="http://schemas.microsoft.com/office/drawing/2014/main" id="{CBBD66B2-FFEB-48CB-84F3-5F44A78C5FE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226" y="612"/>
                          <a:ext cx="1322" cy="224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5" name="Line 91">
                          <a:extLst>
                            <a:ext uri="{FF2B5EF4-FFF2-40B4-BE49-F238E27FC236}">
                              <a16:creationId xmlns:a16="http://schemas.microsoft.com/office/drawing/2014/main" id="{B0D0EC59-AADA-497F-9689-6080109A91C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454" y="525"/>
                          <a:ext cx="1108" cy="233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6" name="Line 92">
                          <a:extLst>
                            <a:ext uri="{FF2B5EF4-FFF2-40B4-BE49-F238E27FC236}">
                              <a16:creationId xmlns:a16="http://schemas.microsoft.com/office/drawing/2014/main" id="{C747F860-01E8-4E98-82C6-8AC2CDD9D33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946" y="496"/>
                          <a:ext cx="644" cy="235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7" name="Line 93">
                          <a:extLst>
                            <a:ext uri="{FF2B5EF4-FFF2-40B4-BE49-F238E27FC236}">
                              <a16:creationId xmlns:a16="http://schemas.microsoft.com/office/drawing/2014/main" id="{AB2C6F01-AF9F-4EAA-BFF8-36ED50D8A09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168" y="529"/>
                          <a:ext cx="434" cy="232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8" name="Line 94">
                          <a:extLst>
                            <a:ext uri="{FF2B5EF4-FFF2-40B4-BE49-F238E27FC236}">
                              <a16:creationId xmlns:a16="http://schemas.microsoft.com/office/drawing/2014/main" id="{6DE3A34A-3144-4C60-B590-AE7EFF58D80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23" y="656"/>
                          <a:ext cx="1" cy="220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9" name="Line 95">
                          <a:extLst>
                            <a:ext uri="{FF2B5EF4-FFF2-40B4-BE49-F238E27FC236}">
                              <a16:creationId xmlns:a16="http://schemas.microsoft.com/office/drawing/2014/main" id="{2407A98E-D69E-46CD-9B0D-E26BDF1E55A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36" y="734"/>
                          <a:ext cx="190" cy="2130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40" name="Line 96">
                          <a:extLst>
                            <a:ext uri="{FF2B5EF4-FFF2-40B4-BE49-F238E27FC236}">
                              <a16:creationId xmlns:a16="http://schemas.microsoft.com/office/drawing/2014/main" id="{AC8F7DD5-68B4-4CC8-AC77-DB3884543D7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43" y="825"/>
                          <a:ext cx="367" cy="2045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41" name="Line 97">
                          <a:extLst>
                            <a:ext uri="{FF2B5EF4-FFF2-40B4-BE49-F238E27FC236}">
                              <a16:creationId xmlns:a16="http://schemas.microsoft.com/office/drawing/2014/main" id="{5135F5CD-07BE-4B14-A7B0-CBF7C4CAB32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52" y="921"/>
                          <a:ext cx="531" cy="195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42" name="Line 98">
                          <a:extLst>
                            <a:ext uri="{FF2B5EF4-FFF2-40B4-BE49-F238E27FC236}">
                              <a16:creationId xmlns:a16="http://schemas.microsoft.com/office/drawing/2014/main" id="{8B3953EF-ADE5-4C8A-84EA-0E77591F52D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60" y="1025"/>
                          <a:ext cx="688" cy="185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1047" name="Group 99">
                <a:extLst>
                  <a:ext uri="{FF2B5EF4-FFF2-40B4-BE49-F238E27FC236}">
                    <a16:creationId xmlns:a16="http://schemas.microsoft.com/office/drawing/2014/main" id="{F532A9A6-E0C9-47A9-B71B-6209A8D585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" y="1688"/>
                <a:ext cx="3159" cy="2587"/>
                <a:chOff x="18" y="1688"/>
                <a:chExt cx="3159" cy="2587"/>
              </a:xfrm>
            </p:grpSpPr>
            <p:sp>
              <p:nvSpPr>
                <p:cNvPr id="1048" name="Line 100">
                  <a:extLst>
                    <a:ext uri="{FF2B5EF4-FFF2-40B4-BE49-F238E27FC236}">
                      <a16:creationId xmlns:a16="http://schemas.microsoft.com/office/drawing/2014/main" id="{0EC19C32-1806-4625-A1E5-38EF3907BB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699" y="1687"/>
                  <a:ext cx="1478" cy="1228"/>
                </a:xfrm>
                <a:prstGeom prst="line">
                  <a:avLst/>
                </a:prstGeom>
                <a:noFill/>
                <a:ln w="9360" cap="sq">
                  <a:solidFill>
                    <a:srgbClr val="4D4F45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 sz="1800"/>
                </a:p>
              </p:txBody>
            </p:sp>
            <p:sp>
              <p:nvSpPr>
                <p:cNvPr id="1049" name="Line 101">
                  <a:extLst>
                    <a:ext uri="{FF2B5EF4-FFF2-40B4-BE49-F238E27FC236}">
                      <a16:creationId xmlns:a16="http://schemas.microsoft.com/office/drawing/2014/main" id="{652E16C1-CA6D-43C7-94AA-F454E478B2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83" y="3810"/>
                  <a:ext cx="225" cy="465"/>
                </a:xfrm>
                <a:prstGeom prst="line">
                  <a:avLst/>
                </a:prstGeom>
                <a:noFill/>
                <a:ln w="19080" cap="sq">
                  <a:solidFill>
                    <a:srgbClr val="4D4F45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 sz="1800"/>
                </a:p>
              </p:txBody>
            </p:sp>
            <p:grpSp>
              <p:nvGrpSpPr>
                <p:cNvPr id="1050" name="Group 102">
                  <a:extLst>
                    <a:ext uri="{FF2B5EF4-FFF2-40B4-BE49-F238E27FC236}">
                      <a16:creationId xmlns:a16="http://schemas.microsoft.com/office/drawing/2014/main" id="{F8916200-F83B-4592-9A88-EF28469237E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8" y="2697"/>
                  <a:ext cx="1315" cy="1578"/>
                  <a:chOff x="18" y="2697"/>
                  <a:chExt cx="1315" cy="1578"/>
                </a:xfrm>
              </p:grpSpPr>
              <p:sp>
                <p:nvSpPr>
                  <p:cNvPr id="1051" name="Line 103">
                    <a:extLst>
                      <a:ext uri="{FF2B5EF4-FFF2-40B4-BE49-F238E27FC236}">
                        <a16:creationId xmlns:a16="http://schemas.microsoft.com/office/drawing/2014/main" id="{95329974-A600-4675-A69D-3A96E8F5C452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11" y="3813"/>
                    <a:ext cx="175" cy="184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2" name="AutoShape 104">
                    <a:extLst>
                      <a:ext uri="{FF2B5EF4-FFF2-40B4-BE49-F238E27FC236}">
                        <a16:creationId xmlns:a16="http://schemas.microsoft.com/office/drawing/2014/main" id="{06A61297-A90B-4446-919A-4C3A5E671FA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" y="3177"/>
                    <a:ext cx="1003" cy="1098"/>
                  </a:xfrm>
                  <a:custGeom>
                    <a:avLst/>
                    <a:gdLst>
                      <a:gd name="T0" fmla="*/ 985 w 1006"/>
                      <a:gd name="T1" fmla="*/ 1074 h 1102"/>
                      <a:gd name="T2" fmla="*/ 682 w 1006"/>
                      <a:gd name="T3" fmla="*/ 802 h 1102"/>
                      <a:gd name="T4" fmla="*/ 326 w 1006"/>
                      <a:gd name="T5" fmla="*/ 433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06"/>
                      <a:gd name="T16" fmla="*/ 0 h 1102"/>
                      <a:gd name="T17" fmla="*/ 1006 w 1006"/>
                      <a:gd name="T18" fmla="*/ 1102 h 1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80" cap="sq">
                    <a:solidFill>
                      <a:srgbClr val="4D4F45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 sz="1800"/>
                  </a:p>
                </p:txBody>
              </p:sp>
              <p:sp>
                <p:nvSpPr>
                  <p:cNvPr id="1053" name="Line 105">
                    <a:extLst>
                      <a:ext uri="{FF2B5EF4-FFF2-40B4-BE49-F238E27FC236}">
                        <a16:creationId xmlns:a16="http://schemas.microsoft.com/office/drawing/2014/main" id="{4F912DD9-CAC7-434B-B5B6-8B49A1F85DF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55" y="4189"/>
                    <a:ext cx="79" cy="86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4" name="Line 106">
                    <a:extLst>
                      <a:ext uri="{FF2B5EF4-FFF2-40B4-BE49-F238E27FC236}">
                        <a16:creationId xmlns:a16="http://schemas.microsoft.com/office/drawing/2014/main" id="{4436DF5C-1A67-4924-97EC-C8554B2A0C4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54" y="3625"/>
                    <a:ext cx="533" cy="186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5" name="Line 107">
                    <a:extLst>
                      <a:ext uri="{FF2B5EF4-FFF2-40B4-BE49-F238E27FC236}">
                        <a16:creationId xmlns:a16="http://schemas.microsoft.com/office/drawing/2014/main" id="{F596AA62-6412-49F2-8120-AC3A1C8D5D6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51" y="3059"/>
                    <a:ext cx="103" cy="568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6" name="Line 108">
                    <a:extLst>
                      <a:ext uri="{FF2B5EF4-FFF2-40B4-BE49-F238E27FC236}">
                        <a16:creationId xmlns:a16="http://schemas.microsoft.com/office/drawing/2014/main" id="{ED1FDC10-F742-45A0-8A0F-2BBBBEA3263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7" y="2966"/>
                    <a:ext cx="236" cy="94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7" name="Line 109">
                    <a:extLst>
                      <a:ext uri="{FF2B5EF4-FFF2-40B4-BE49-F238E27FC236}">
                        <a16:creationId xmlns:a16="http://schemas.microsoft.com/office/drawing/2014/main" id="{97BCA154-416B-4C5B-921E-DE0FB4E518E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2" y="3058"/>
                    <a:ext cx="180" cy="196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8" name="Line 110">
                    <a:extLst>
                      <a:ext uri="{FF2B5EF4-FFF2-40B4-BE49-F238E27FC236}">
                        <a16:creationId xmlns:a16="http://schemas.microsoft.com/office/drawing/2014/main" id="{E72B9A01-10DE-41AA-808A-C97B45B22B7F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0" y="3435"/>
                    <a:ext cx="178" cy="189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9" name="Line 111">
                    <a:extLst>
                      <a:ext uri="{FF2B5EF4-FFF2-40B4-BE49-F238E27FC236}">
                        <a16:creationId xmlns:a16="http://schemas.microsoft.com/office/drawing/2014/main" id="{62B66D8B-5509-4CC9-AB26-F9542E35CF8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" y="2696"/>
                    <a:ext cx="12" cy="25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</p:grpSp>
          </p:grpSp>
        </p:grpSp>
        <p:grpSp>
          <p:nvGrpSpPr>
            <p:cNvPr id="1033" name="Group 112">
              <a:extLst>
                <a:ext uri="{FF2B5EF4-FFF2-40B4-BE49-F238E27FC236}">
                  <a16:creationId xmlns:a16="http://schemas.microsoft.com/office/drawing/2014/main" id="{D26B654C-C858-455A-8F64-BFFCCF5464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" y="1326"/>
              <a:ext cx="3251" cy="2946"/>
              <a:chOff x="16" y="1326"/>
              <a:chExt cx="3251" cy="2946"/>
            </a:xfrm>
          </p:grpSpPr>
          <p:sp>
            <p:nvSpPr>
              <p:cNvPr id="1034" name="AutoShape 113">
                <a:extLst>
                  <a:ext uri="{FF2B5EF4-FFF2-40B4-BE49-F238E27FC236}">
                    <a16:creationId xmlns:a16="http://schemas.microsoft.com/office/drawing/2014/main" id="{B3B0E008-54D2-4D83-9864-F9435E7F00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" y="2656"/>
                <a:ext cx="1422" cy="1616"/>
              </a:xfrm>
              <a:custGeom>
                <a:avLst/>
                <a:gdLst>
                  <a:gd name="T0" fmla="*/ 818 w 1435"/>
                  <a:gd name="T1" fmla="*/ 1143 h 1618"/>
                  <a:gd name="T2" fmla="*/ 695 w 1435"/>
                  <a:gd name="T3" fmla="*/ 1012 h 1618"/>
                  <a:gd name="T4" fmla="*/ 574 w 1435"/>
                  <a:gd name="T5" fmla="*/ 868 h 1618"/>
                  <a:gd name="T6" fmla="*/ 462 w 1435"/>
                  <a:gd name="T7" fmla="*/ 730 h 1618"/>
                  <a:gd name="T8" fmla="*/ 356 w 1435"/>
                  <a:gd name="T9" fmla="*/ 586 h 1618"/>
                  <a:gd name="T10" fmla="*/ 261 w 1435"/>
                  <a:gd name="T11" fmla="*/ 436 h 1618"/>
                  <a:gd name="T12" fmla="*/ 162 w 1435"/>
                  <a:gd name="T13" fmla="*/ 299 h 1618"/>
                  <a:gd name="T14" fmla="*/ 77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77 w 1435"/>
                  <a:gd name="T21" fmla="*/ 155 h 1618"/>
                  <a:gd name="T22" fmla="*/ 162 w 1435"/>
                  <a:gd name="T23" fmla="*/ 305 h 1618"/>
                  <a:gd name="T24" fmla="*/ 255 w 1435"/>
                  <a:gd name="T25" fmla="*/ 442 h 1618"/>
                  <a:gd name="T26" fmla="*/ 356 w 1435"/>
                  <a:gd name="T27" fmla="*/ 586 h 1618"/>
                  <a:gd name="T28" fmla="*/ 462 w 1435"/>
                  <a:gd name="T29" fmla="*/ 730 h 1618"/>
                  <a:gd name="T30" fmla="*/ 574 w 1435"/>
                  <a:gd name="T31" fmla="*/ 874 h 1618"/>
                  <a:gd name="T32" fmla="*/ 690 w 1435"/>
                  <a:gd name="T33" fmla="*/ 1012 h 1618"/>
                  <a:gd name="T34" fmla="*/ 818 w 1435"/>
                  <a:gd name="T35" fmla="*/ 1143 h 1618"/>
                  <a:gd name="T36" fmla="*/ 947 w 1435"/>
                  <a:gd name="T37" fmla="*/ 1262 h 1618"/>
                  <a:gd name="T38" fmla="*/ 1078 w 1435"/>
                  <a:gd name="T39" fmla="*/ 1382 h 1618"/>
                  <a:gd name="T40" fmla="*/ 1207 w 1435"/>
                  <a:gd name="T41" fmla="*/ 1496 h 1618"/>
                  <a:gd name="T42" fmla="*/ 1341 w 1435"/>
                  <a:gd name="T43" fmla="*/ 1604 h 1618"/>
                  <a:gd name="T44" fmla="*/ 1346 w 1435"/>
                  <a:gd name="T45" fmla="*/ 1604 h 1618"/>
                  <a:gd name="T46" fmla="*/ 1213 w 1435"/>
                  <a:gd name="T47" fmla="*/ 1496 h 1618"/>
                  <a:gd name="T48" fmla="*/ 1084 w 1435"/>
                  <a:gd name="T49" fmla="*/ 1382 h 1618"/>
                  <a:gd name="T50" fmla="*/ 947 w 1435"/>
                  <a:gd name="T51" fmla="*/ 1262 h 1618"/>
                  <a:gd name="T52" fmla="*/ 818 w 1435"/>
                  <a:gd name="T53" fmla="*/ 1143 h 1618"/>
                  <a:gd name="T54" fmla="*/ 818 w 1435"/>
                  <a:gd name="T55" fmla="*/ 1143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435"/>
                  <a:gd name="T85" fmla="*/ 0 h 1618"/>
                  <a:gd name="T86" fmla="*/ 1435 w 1435"/>
                  <a:gd name="T87" fmla="*/ 1618 h 161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l-GR" sz="1800"/>
              </a:p>
            </p:txBody>
          </p:sp>
          <p:sp>
            <p:nvSpPr>
              <p:cNvPr id="1035" name="AutoShape 114">
                <a:extLst>
                  <a:ext uri="{FF2B5EF4-FFF2-40B4-BE49-F238E27FC236}">
                    <a16:creationId xmlns:a16="http://schemas.microsoft.com/office/drawing/2014/main" id="{E2FA102F-9831-48E2-9C7B-7B66995647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" y="2260"/>
                <a:ext cx="1653" cy="2012"/>
              </a:xfrm>
              <a:custGeom>
                <a:avLst/>
                <a:gdLst>
                  <a:gd name="T0" fmla="*/ 899 w 1668"/>
                  <a:gd name="T1" fmla="*/ 1456 h 2014"/>
                  <a:gd name="T2" fmla="*/ 740 w 1668"/>
                  <a:gd name="T3" fmla="*/ 1282 h 2014"/>
                  <a:gd name="T4" fmla="*/ 595 w 1668"/>
                  <a:gd name="T5" fmla="*/ 1108 h 2014"/>
                  <a:gd name="T6" fmla="*/ 462 w 1668"/>
                  <a:gd name="T7" fmla="*/ 922 h 2014"/>
                  <a:gd name="T8" fmla="*/ 344 w 1668"/>
                  <a:gd name="T9" fmla="*/ 736 h 2014"/>
                  <a:gd name="T10" fmla="*/ 237 w 1668"/>
                  <a:gd name="T11" fmla="*/ 550 h 2014"/>
                  <a:gd name="T12" fmla="*/ 142 w 1668"/>
                  <a:gd name="T13" fmla="*/ 372 h 2014"/>
                  <a:gd name="T14" fmla="*/ 59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59 w 1668"/>
                  <a:gd name="T21" fmla="*/ 198 h 2014"/>
                  <a:gd name="T22" fmla="*/ 142 w 1668"/>
                  <a:gd name="T23" fmla="*/ 384 h 2014"/>
                  <a:gd name="T24" fmla="*/ 237 w 1668"/>
                  <a:gd name="T25" fmla="*/ 562 h 2014"/>
                  <a:gd name="T26" fmla="*/ 344 w 1668"/>
                  <a:gd name="T27" fmla="*/ 748 h 2014"/>
                  <a:gd name="T28" fmla="*/ 462 w 1668"/>
                  <a:gd name="T29" fmla="*/ 928 h 2014"/>
                  <a:gd name="T30" fmla="*/ 595 w 1668"/>
                  <a:gd name="T31" fmla="*/ 1108 h 2014"/>
                  <a:gd name="T32" fmla="*/ 740 w 1668"/>
                  <a:gd name="T33" fmla="*/ 1288 h 2014"/>
                  <a:gd name="T34" fmla="*/ 899 w 1668"/>
                  <a:gd name="T35" fmla="*/ 1456 h 2014"/>
                  <a:gd name="T36" fmla="*/ 1060 w 1668"/>
                  <a:gd name="T37" fmla="*/ 1604 h 2014"/>
                  <a:gd name="T38" fmla="*/ 1223 w 1668"/>
                  <a:gd name="T39" fmla="*/ 1748 h 2014"/>
                  <a:gd name="T40" fmla="*/ 1392 w 1668"/>
                  <a:gd name="T41" fmla="*/ 1880 h 2014"/>
                  <a:gd name="T42" fmla="*/ 1560 w 1668"/>
                  <a:gd name="T43" fmla="*/ 2000 h 2014"/>
                  <a:gd name="T44" fmla="*/ 1566 w 1668"/>
                  <a:gd name="T45" fmla="*/ 2000 h 2014"/>
                  <a:gd name="T46" fmla="*/ 1392 w 1668"/>
                  <a:gd name="T47" fmla="*/ 1880 h 2014"/>
                  <a:gd name="T48" fmla="*/ 1223 w 1668"/>
                  <a:gd name="T49" fmla="*/ 1748 h 2014"/>
                  <a:gd name="T50" fmla="*/ 1060 w 1668"/>
                  <a:gd name="T51" fmla="*/ 1604 h 2014"/>
                  <a:gd name="T52" fmla="*/ 899 w 1668"/>
                  <a:gd name="T53" fmla="*/ 1456 h 2014"/>
                  <a:gd name="T54" fmla="*/ 899 w 1668"/>
                  <a:gd name="T55" fmla="*/ 1456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668"/>
                  <a:gd name="T85" fmla="*/ 0 h 2014"/>
                  <a:gd name="T86" fmla="*/ 1668 w 1668"/>
                  <a:gd name="T87" fmla="*/ 2014 h 201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l-GR" sz="1800"/>
              </a:p>
            </p:txBody>
          </p:sp>
          <p:sp>
            <p:nvSpPr>
              <p:cNvPr id="1036" name="Rectangle 115">
                <a:extLst>
                  <a:ext uri="{FF2B5EF4-FFF2-40B4-BE49-F238E27FC236}">
                    <a16:creationId xmlns:a16="http://schemas.microsoft.com/office/drawing/2014/main" id="{E53A61CF-5D48-4E53-AF43-44899E72CD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2520000">
                <a:off x="1967" y="1919"/>
                <a:ext cx="1336" cy="15"/>
              </a:xfrm>
              <a:prstGeom prst="rect">
                <a:avLst/>
              </a:pr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l-GR" altLang="el-GR" sz="1800"/>
              </a:p>
            </p:txBody>
          </p:sp>
          <p:sp>
            <p:nvSpPr>
              <p:cNvPr id="1037" name="Rectangle 116">
                <a:extLst>
                  <a:ext uri="{FF2B5EF4-FFF2-40B4-BE49-F238E27FC236}">
                    <a16:creationId xmlns:a16="http://schemas.microsoft.com/office/drawing/2014/main" id="{AE4CBDEB-564A-49D8-A6C3-8289F1723D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100000">
                <a:off x="1931" y="2614"/>
                <a:ext cx="2215" cy="15"/>
              </a:xfrm>
              <a:prstGeom prst="rect">
                <a:avLst/>
              </a:pr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l-GR" altLang="el-GR" sz="1800"/>
              </a:p>
            </p:txBody>
          </p:sp>
          <p:sp>
            <p:nvSpPr>
              <p:cNvPr id="1038" name="Rectangle 117">
                <a:extLst>
                  <a:ext uri="{FF2B5EF4-FFF2-40B4-BE49-F238E27FC236}">
                    <a16:creationId xmlns:a16="http://schemas.microsoft.com/office/drawing/2014/main" id="{F1724340-F41F-4C80-9E32-C9385EB195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3420000">
                <a:off x="990" y="2698"/>
                <a:ext cx="2676" cy="15"/>
              </a:xfrm>
              <a:prstGeom prst="rect">
                <a:avLst/>
              </a:pr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l-GR" altLang="el-GR" sz="1800"/>
              </a:p>
            </p:txBody>
          </p:sp>
          <p:sp>
            <p:nvSpPr>
              <p:cNvPr id="1039" name="Rectangle 118">
                <a:extLst>
                  <a:ext uri="{FF2B5EF4-FFF2-40B4-BE49-F238E27FC236}">
                    <a16:creationId xmlns:a16="http://schemas.microsoft.com/office/drawing/2014/main" id="{3EBB0396-5C5E-439A-8534-E66D786F4F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840000">
                <a:off x="681" y="1748"/>
                <a:ext cx="2362" cy="15"/>
              </a:xfrm>
              <a:prstGeom prst="rect">
                <a:avLst/>
              </a:pr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l-GR" altLang="el-GR" sz="1800"/>
              </a:p>
            </p:txBody>
          </p:sp>
          <p:grpSp>
            <p:nvGrpSpPr>
              <p:cNvPr id="1040" name="Group 119">
                <a:extLst>
                  <a:ext uri="{FF2B5EF4-FFF2-40B4-BE49-F238E27FC236}">
                    <a16:creationId xmlns:a16="http://schemas.microsoft.com/office/drawing/2014/main" id="{8A952ABC-AA7D-4DA2-9DE7-B0D27E91B62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10" y="1326"/>
                <a:ext cx="358" cy="327"/>
                <a:chOff x="2910" y="1326"/>
                <a:chExt cx="358" cy="327"/>
              </a:xfrm>
            </p:grpSpPr>
            <p:sp>
              <p:nvSpPr>
                <p:cNvPr id="1041" name="Oval 120">
                  <a:extLst>
                    <a:ext uri="{FF2B5EF4-FFF2-40B4-BE49-F238E27FC236}">
                      <a16:creationId xmlns:a16="http://schemas.microsoft.com/office/drawing/2014/main" id="{C0B2F35D-882E-4750-95B8-3F3DAFCC09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2820000">
                  <a:off x="2930" y="1459"/>
                  <a:ext cx="205" cy="13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4F45"/>
                    </a:gs>
                    <a:gs pos="100000">
                      <a:srgbClr val="686A6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None/>
                  </a:pPr>
                  <a:endParaRPr lang="el-GR" altLang="el-GR" sz="1800"/>
                </a:p>
              </p:txBody>
            </p:sp>
            <p:sp>
              <p:nvSpPr>
                <p:cNvPr id="1042" name="AutoShape 121">
                  <a:extLst>
                    <a:ext uri="{FF2B5EF4-FFF2-40B4-BE49-F238E27FC236}">
                      <a16:creationId xmlns:a16="http://schemas.microsoft.com/office/drawing/2014/main" id="{6E97AAF5-6603-4FE3-AFF9-E23AE790B2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85" y="1406"/>
                  <a:ext cx="188" cy="160"/>
                </a:xfrm>
                <a:custGeom>
                  <a:avLst/>
                  <a:gdLst>
                    <a:gd name="T0" fmla="*/ 61 w 227"/>
                    <a:gd name="T1" fmla="*/ 14 h 222"/>
                    <a:gd name="T2" fmla="*/ 54 w 227"/>
                    <a:gd name="T3" fmla="*/ 14 h 222"/>
                    <a:gd name="T4" fmla="*/ 48 w 227"/>
                    <a:gd name="T5" fmla="*/ 14 h 222"/>
                    <a:gd name="T6" fmla="*/ 40 w 227"/>
                    <a:gd name="T7" fmla="*/ 13 h 222"/>
                    <a:gd name="T8" fmla="*/ 34 w 227"/>
                    <a:gd name="T9" fmla="*/ 10 h 222"/>
                    <a:gd name="T10" fmla="*/ 27 w 227"/>
                    <a:gd name="T11" fmla="*/ 7 h 222"/>
                    <a:gd name="T12" fmla="*/ 22 w 227"/>
                    <a:gd name="T13" fmla="*/ 4 h 222"/>
                    <a:gd name="T14" fmla="*/ 22 w 227"/>
                    <a:gd name="T15" fmla="*/ 2 h 222"/>
                    <a:gd name="T16" fmla="*/ 22 w 227"/>
                    <a:gd name="T17" fmla="*/ 0 h 222"/>
                    <a:gd name="T18" fmla="*/ 22 w 227"/>
                    <a:gd name="T19" fmla="*/ 0 h 222"/>
                    <a:gd name="T20" fmla="*/ 22 w 227"/>
                    <a:gd name="T21" fmla="*/ 0 h 222"/>
                    <a:gd name="T22" fmla="*/ 5 w 227"/>
                    <a:gd name="T23" fmla="*/ 6 h 222"/>
                    <a:gd name="T24" fmla="*/ 0 w 227"/>
                    <a:gd name="T25" fmla="*/ 9 h 222"/>
                    <a:gd name="T26" fmla="*/ 0 w 227"/>
                    <a:gd name="T27" fmla="*/ 12 h 222"/>
                    <a:gd name="T28" fmla="*/ 3 w 227"/>
                    <a:gd name="T29" fmla="*/ 16 h 222"/>
                    <a:gd name="T30" fmla="*/ 10 w 227"/>
                    <a:gd name="T31" fmla="*/ 19 h 222"/>
                    <a:gd name="T32" fmla="*/ 18 w 227"/>
                    <a:gd name="T33" fmla="*/ 22 h 222"/>
                    <a:gd name="T34" fmla="*/ 26 w 227"/>
                    <a:gd name="T35" fmla="*/ 22 h 222"/>
                    <a:gd name="T36" fmla="*/ 34 w 227"/>
                    <a:gd name="T37" fmla="*/ 22 h 222"/>
                    <a:gd name="T38" fmla="*/ 41 w 227"/>
                    <a:gd name="T39" fmla="*/ 22 h 222"/>
                    <a:gd name="T40" fmla="*/ 61 w 227"/>
                    <a:gd name="T41" fmla="*/ 14 h 222"/>
                    <a:gd name="T42" fmla="*/ 61 w 227"/>
                    <a:gd name="T43" fmla="*/ 14 h 222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27"/>
                    <a:gd name="T67" fmla="*/ 0 h 222"/>
                    <a:gd name="T68" fmla="*/ 227 w 227"/>
                    <a:gd name="T69" fmla="*/ 222 h 222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4D4F45"/>
                    </a:gs>
                    <a:gs pos="100000">
                      <a:srgbClr val="686A6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l-GR" sz="1800"/>
                </a:p>
              </p:txBody>
            </p:sp>
            <p:sp>
              <p:nvSpPr>
                <p:cNvPr id="1043" name="AutoShape 122">
                  <a:extLst>
                    <a:ext uri="{FF2B5EF4-FFF2-40B4-BE49-F238E27FC236}">
                      <a16:creationId xmlns:a16="http://schemas.microsoft.com/office/drawing/2014/main" id="{20221267-2467-4D3D-A9DA-C9500184B8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47" y="1400"/>
                  <a:ext cx="135" cy="113"/>
                </a:xfrm>
                <a:custGeom>
                  <a:avLst/>
                  <a:gdLst>
                    <a:gd name="T0" fmla="*/ 5 w 233"/>
                    <a:gd name="T1" fmla="*/ 1 h 234"/>
                    <a:gd name="T2" fmla="*/ 4 w 233"/>
                    <a:gd name="T3" fmla="*/ 1 h 234"/>
                    <a:gd name="T4" fmla="*/ 3 w 233"/>
                    <a:gd name="T5" fmla="*/ 1 h 234"/>
                    <a:gd name="T6" fmla="*/ 2 w 233"/>
                    <a:gd name="T7" fmla="*/ 1 h 234"/>
                    <a:gd name="T8" fmla="*/ 1 w 233"/>
                    <a:gd name="T9" fmla="*/ 1 h 234"/>
                    <a:gd name="T10" fmla="*/ 1 w 233"/>
                    <a:gd name="T11" fmla="*/ 0 h 234"/>
                    <a:gd name="T12" fmla="*/ 1 w 233"/>
                    <a:gd name="T13" fmla="*/ 0 h 234"/>
                    <a:gd name="T14" fmla="*/ 0 w 233"/>
                    <a:gd name="T15" fmla="*/ 0 h 234"/>
                    <a:gd name="T16" fmla="*/ 1 w 233"/>
                    <a:gd name="T17" fmla="*/ 0 h 234"/>
                    <a:gd name="T18" fmla="*/ 1 w 233"/>
                    <a:gd name="T19" fmla="*/ 0 h 234"/>
                    <a:gd name="T20" fmla="*/ 2 w 233"/>
                    <a:gd name="T21" fmla="*/ 0 h 234"/>
                    <a:gd name="T22" fmla="*/ 3 w 233"/>
                    <a:gd name="T23" fmla="*/ 0 h 234"/>
                    <a:gd name="T24" fmla="*/ 4 w 233"/>
                    <a:gd name="T25" fmla="*/ 0 h 234"/>
                    <a:gd name="T26" fmla="*/ 5 w 233"/>
                    <a:gd name="T27" fmla="*/ 0 h 234"/>
                    <a:gd name="T28" fmla="*/ 5 w 233"/>
                    <a:gd name="T29" fmla="*/ 1 h 234"/>
                    <a:gd name="T30" fmla="*/ 5 w 233"/>
                    <a:gd name="T31" fmla="*/ 1 h 234"/>
                    <a:gd name="T32" fmla="*/ 5 w 233"/>
                    <a:gd name="T33" fmla="*/ 1 h 234"/>
                    <a:gd name="T34" fmla="*/ 5 w 233"/>
                    <a:gd name="T35" fmla="*/ 1 h 23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33"/>
                    <a:gd name="T55" fmla="*/ 0 h 234"/>
                    <a:gd name="T56" fmla="*/ 233 w 233"/>
                    <a:gd name="T57" fmla="*/ 234 h 234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4D4F45"/>
                    </a:gs>
                    <a:gs pos="100000">
                      <a:srgbClr val="686A6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l-GR" sz="1800"/>
                </a:p>
              </p:txBody>
            </p:sp>
            <p:sp>
              <p:nvSpPr>
                <p:cNvPr id="1044" name="AutoShape 123">
                  <a:extLst>
                    <a:ext uri="{FF2B5EF4-FFF2-40B4-BE49-F238E27FC236}">
                      <a16:creationId xmlns:a16="http://schemas.microsoft.com/office/drawing/2014/main" id="{3F3ADDA2-23CC-482C-8F45-968EA229B9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5" y="1331"/>
                  <a:ext cx="168" cy="144"/>
                </a:xfrm>
                <a:custGeom>
                  <a:avLst/>
                  <a:gdLst>
                    <a:gd name="T0" fmla="*/ 48 w 203"/>
                    <a:gd name="T1" fmla="*/ 2 h 198"/>
                    <a:gd name="T2" fmla="*/ 53 w 203"/>
                    <a:gd name="T3" fmla="*/ 5 h 198"/>
                    <a:gd name="T4" fmla="*/ 54 w 203"/>
                    <a:gd name="T5" fmla="*/ 7 h 198"/>
                    <a:gd name="T6" fmla="*/ 53 w 203"/>
                    <a:gd name="T7" fmla="*/ 7 h 198"/>
                    <a:gd name="T8" fmla="*/ 18 w 203"/>
                    <a:gd name="T9" fmla="*/ 20 h 198"/>
                    <a:gd name="T10" fmla="*/ 16 w 203"/>
                    <a:gd name="T11" fmla="*/ 21 h 198"/>
                    <a:gd name="T12" fmla="*/ 12 w 203"/>
                    <a:gd name="T13" fmla="*/ 20 h 198"/>
                    <a:gd name="T14" fmla="*/ 5 w 203"/>
                    <a:gd name="T15" fmla="*/ 19 h 198"/>
                    <a:gd name="T16" fmla="*/ 0 w 203"/>
                    <a:gd name="T17" fmla="*/ 16 h 198"/>
                    <a:gd name="T18" fmla="*/ 0 w 203"/>
                    <a:gd name="T19" fmla="*/ 14 h 198"/>
                    <a:gd name="T20" fmla="*/ 34 w 203"/>
                    <a:gd name="T21" fmla="*/ 0 h 198"/>
                    <a:gd name="T22" fmla="*/ 41 w 203"/>
                    <a:gd name="T23" fmla="*/ 0 h 198"/>
                    <a:gd name="T24" fmla="*/ 48 w 203"/>
                    <a:gd name="T25" fmla="*/ 2 h 198"/>
                    <a:gd name="T26" fmla="*/ 48 w 203"/>
                    <a:gd name="T27" fmla="*/ 2 h 19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03"/>
                    <a:gd name="T43" fmla="*/ 0 h 198"/>
                    <a:gd name="T44" fmla="*/ 203 w 203"/>
                    <a:gd name="T45" fmla="*/ 198 h 19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4D4F45"/>
                    </a:gs>
                    <a:gs pos="100000">
                      <a:srgbClr val="686A6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l-GR" sz="1800"/>
                </a:p>
              </p:txBody>
            </p:sp>
            <p:sp>
              <p:nvSpPr>
                <p:cNvPr id="1045" name="AutoShape 124">
                  <a:extLst>
                    <a:ext uri="{FF2B5EF4-FFF2-40B4-BE49-F238E27FC236}">
                      <a16:creationId xmlns:a16="http://schemas.microsoft.com/office/drawing/2014/main" id="{A2FA278E-F440-4492-B489-995D449D05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03" y="1326"/>
                  <a:ext cx="65" cy="52"/>
                </a:xfrm>
                <a:custGeom>
                  <a:avLst/>
                  <a:gdLst>
                    <a:gd name="T0" fmla="*/ 0 w 233"/>
                    <a:gd name="T1" fmla="*/ 0 h 234"/>
                    <a:gd name="T2" fmla="*/ 0 w 233"/>
                    <a:gd name="T3" fmla="*/ 0 h 234"/>
                    <a:gd name="T4" fmla="*/ 0 w 233"/>
                    <a:gd name="T5" fmla="*/ 0 h 234"/>
                    <a:gd name="T6" fmla="*/ 0 w 233"/>
                    <a:gd name="T7" fmla="*/ 0 h 234"/>
                    <a:gd name="T8" fmla="*/ 0 w 233"/>
                    <a:gd name="T9" fmla="*/ 0 h 234"/>
                    <a:gd name="T10" fmla="*/ 0 w 233"/>
                    <a:gd name="T11" fmla="*/ 0 h 234"/>
                    <a:gd name="T12" fmla="*/ 0 w 233"/>
                    <a:gd name="T13" fmla="*/ 0 h 234"/>
                    <a:gd name="T14" fmla="*/ 0 w 233"/>
                    <a:gd name="T15" fmla="*/ 0 h 234"/>
                    <a:gd name="T16" fmla="*/ 0 w 233"/>
                    <a:gd name="T17" fmla="*/ 0 h 234"/>
                    <a:gd name="T18" fmla="*/ 0 w 233"/>
                    <a:gd name="T19" fmla="*/ 0 h 234"/>
                    <a:gd name="T20" fmla="*/ 0 w 233"/>
                    <a:gd name="T21" fmla="*/ 0 h 234"/>
                    <a:gd name="T22" fmla="*/ 0 w 233"/>
                    <a:gd name="T23" fmla="*/ 0 h 234"/>
                    <a:gd name="T24" fmla="*/ 0 w 233"/>
                    <a:gd name="T25" fmla="*/ 0 h 234"/>
                    <a:gd name="T26" fmla="*/ 0 w 233"/>
                    <a:gd name="T27" fmla="*/ 0 h 234"/>
                    <a:gd name="T28" fmla="*/ 0 w 233"/>
                    <a:gd name="T29" fmla="*/ 0 h 234"/>
                    <a:gd name="T30" fmla="*/ 0 w 233"/>
                    <a:gd name="T31" fmla="*/ 0 h 234"/>
                    <a:gd name="T32" fmla="*/ 0 w 233"/>
                    <a:gd name="T33" fmla="*/ 0 h 234"/>
                    <a:gd name="T34" fmla="*/ 0 w 233"/>
                    <a:gd name="T35" fmla="*/ 0 h 23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33"/>
                    <a:gd name="T55" fmla="*/ 0 h 234"/>
                    <a:gd name="T56" fmla="*/ 233 w 233"/>
                    <a:gd name="T57" fmla="*/ 234 h 234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4D4F45"/>
                    </a:gs>
                    <a:gs pos="100000">
                      <a:srgbClr val="686A6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l-GR" sz="1800"/>
                </a:p>
              </p:txBody>
            </p:sp>
          </p:grpSp>
        </p:grpSp>
      </p:grpSp>
      <p:sp>
        <p:nvSpPr>
          <p:cNvPr id="1027" name="Text Box 125">
            <a:extLst>
              <a:ext uri="{FF2B5EF4-FFF2-40B4-BE49-F238E27FC236}">
                <a16:creationId xmlns:a16="http://schemas.microsoft.com/office/drawing/2014/main" id="{0470AC70-3A3D-4986-83DE-46F800EC7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 sz="1800"/>
          </a:p>
        </p:txBody>
      </p:sp>
      <p:sp>
        <p:nvSpPr>
          <p:cNvPr id="1028" name="Text Box 126">
            <a:extLst>
              <a:ext uri="{FF2B5EF4-FFF2-40B4-BE49-F238E27FC236}">
                <a16:creationId xmlns:a16="http://schemas.microsoft.com/office/drawing/2014/main" id="{159F88A3-FE39-4413-AC99-D5459769C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 sz="1800"/>
          </a:p>
        </p:txBody>
      </p:sp>
      <p:sp>
        <p:nvSpPr>
          <p:cNvPr id="1151" name="Rectangle 127">
            <a:extLst>
              <a:ext uri="{FF2B5EF4-FFF2-40B4-BE49-F238E27FC236}">
                <a16:creationId xmlns:a16="http://schemas.microsoft.com/office/drawing/2014/main" id="{57FD0F25-3CEE-46B8-9AFA-BBBEFD77689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243639"/>
            <a:ext cx="2840567" cy="454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6069080-40BA-42B2-AAB8-E18D7320586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128">
            <a:extLst>
              <a:ext uri="{FF2B5EF4-FFF2-40B4-BE49-F238E27FC236}">
                <a16:creationId xmlns:a16="http://schemas.microsoft.com/office/drawing/2014/main" id="{EF4CEB42-68E8-4176-85A1-1C12E14D16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0"/>
            <a:ext cx="10968567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Πατήστε για επεξεργασία της μορφής κειμένου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</p:txBody>
      </p:sp>
      <p:sp>
        <p:nvSpPr>
          <p:cNvPr id="1031" name="Rectangle 129">
            <a:extLst>
              <a:ext uri="{FF2B5EF4-FFF2-40B4-BE49-F238E27FC236}">
                <a16:creationId xmlns:a16="http://schemas.microsoft.com/office/drawing/2014/main" id="{4D6D2FBA-D9AF-4936-AFE3-22FE84187A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7813"/>
            <a:ext cx="10968567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Πατήστε για επεξεργασία της μορφής κειμένου του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409550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4C3AA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4C3AA"/>
          </a:solidFill>
          <a:latin typeface="Arial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4C3AA"/>
          </a:solidFill>
          <a:latin typeface="Arial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4C3AA"/>
          </a:solidFill>
          <a:latin typeface="Arial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4C3AA"/>
          </a:solidFill>
          <a:latin typeface="Arial" charset="0"/>
          <a:cs typeface="Arial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4C3AA"/>
          </a:solidFill>
          <a:latin typeface="Arial" charset="0"/>
          <a:cs typeface="Arial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4C3AA"/>
          </a:solidFill>
          <a:latin typeface="Arial" charset="0"/>
          <a:cs typeface="Arial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4C3AA"/>
          </a:solidFill>
          <a:latin typeface="Arial" charset="0"/>
          <a:cs typeface="Arial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4C3AA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E01264F-E054-4200-8445-B60F8A309886}"/>
              </a:ext>
            </a:extLst>
          </p:cNvPr>
          <p:cNvSpPr txBox="1"/>
          <p:nvPr/>
        </p:nvSpPr>
        <p:spPr>
          <a:xfrm>
            <a:off x="1325217" y="5029201"/>
            <a:ext cx="8515847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buSzPct val="60000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l-GR" altLang="el-GR" dirty="0">
                <a:solidFill>
                  <a:schemeClr val="bg1"/>
                </a:solidFill>
                <a:latin typeface="Comic Sans MS" panose="030F0702030302020204" pitchFamily="66" charset="0"/>
              </a:rPr>
              <a:t>ΣΟΦΟΚΛΗΣ ΜΗΤΣΟΣ</a:t>
            </a:r>
          </a:p>
          <a:p>
            <a:pPr algn="ctr">
              <a:spcBef>
                <a:spcPts val="600"/>
              </a:spcBef>
              <a:buSzPct val="60000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l-GR" altLang="el-GR" dirty="0" err="1">
                <a:solidFill>
                  <a:schemeClr val="bg1"/>
                </a:solidFill>
                <a:latin typeface="Comic Sans MS" panose="030F0702030302020204" pitchFamily="66" charset="0"/>
              </a:rPr>
              <a:t>Επικ.Καθηγητής</a:t>
            </a:r>
            <a:r>
              <a:rPr lang="el-GR" altLang="el-GR" dirty="0">
                <a:solidFill>
                  <a:schemeClr val="bg1"/>
                </a:solidFill>
                <a:latin typeface="Comic Sans MS" panose="030F0702030302020204" pitchFamily="66" charset="0"/>
              </a:rPr>
              <a:t> Χειρουργική Θώρακος</a:t>
            </a:r>
          </a:p>
          <a:p>
            <a:pPr algn="ctr">
              <a:spcBef>
                <a:spcPts val="600"/>
              </a:spcBef>
              <a:buSzPct val="60000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l-GR" altLang="el-GR" dirty="0">
                <a:solidFill>
                  <a:schemeClr val="bg1"/>
                </a:solidFill>
                <a:latin typeface="Comic Sans MS" panose="030F0702030302020204" pitchFamily="66" charset="0"/>
              </a:rPr>
              <a:t>Εθνικό και Καποδιστριακό Πανεπιστήμιο Αθηνών</a:t>
            </a:r>
          </a:p>
          <a:p>
            <a:pPr algn="ctr">
              <a:spcBef>
                <a:spcPts val="600"/>
              </a:spcBef>
              <a:buSzPct val="60000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l-GR" altLang="el-GR" dirty="0">
                <a:solidFill>
                  <a:schemeClr val="bg1"/>
                </a:solidFill>
                <a:latin typeface="Comic Sans MS" panose="030F0702030302020204" pitchFamily="66" charset="0"/>
              </a:rPr>
              <a:t>Π.Γ.Ν ΑΤΤΙΚΟ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760AC4CE-2915-4864-AC92-564DB0285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85800"/>
            <a:ext cx="8229600" cy="1143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 u="sng" dirty="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Η ΧΕΙΡΟΥΡΓΙΚΗ ΤΟΥ   ΥΠΕΖΩΚΟΤ</a:t>
            </a:r>
            <a:r>
              <a:rPr lang="en-US" sz="4400" u="sng" dirty="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</a:t>
            </a:r>
            <a:endParaRPr lang="el-GR" sz="4400" u="sng" dirty="0">
              <a:solidFill>
                <a:srgbClr val="C4C3A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1026" name="Picture 2" descr="Τι είναι ο Υπεζωκότας; | Διαδυκτιακή Βιβλιοθήκη Υγείας και Ιατρικής">
            <a:extLst>
              <a:ext uri="{FF2B5EF4-FFF2-40B4-BE49-F238E27FC236}">
                <a16:creationId xmlns:a16="http://schemas.microsoft.com/office/drawing/2014/main" id="{2ABA7D6C-2A32-489C-918A-0D5BDCD11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07" y="2241000"/>
            <a:ext cx="4737066" cy="23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193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Εικόνα 1">
            <a:extLst>
              <a:ext uri="{FF2B5EF4-FFF2-40B4-BE49-F238E27FC236}">
                <a16:creationId xmlns:a16="http://schemas.microsoft.com/office/drawing/2014/main" id="{E612E448-9113-4F7E-9C28-D64BED38C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7" t="7137" r="18500" b="16005"/>
          <a:stretch>
            <a:fillRect/>
          </a:stretch>
        </p:blipFill>
        <p:spPr bwMode="auto">
          <a:xfrm>
            <a:off x="2063750" y="836613"/>
            <a:ext cx="8135938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Ευθύγραμμο βέλος σύνδεσης 5">
            <a:extLst>
              <a:ext uri="{FF2B5EF4-FFF2-40B4-BE49-F238E27FC236}">
                <a16:creationId xmlns:a16="http://schemas.microsoft.com/office/drawing/2014/main" id="{17E07B59-53B8-4573-8BC8-B6AF72C93F44}"/>
              </a:ext>
            </a:extLst>
          </p:cNvPr>
          <p:cNvCxnSpPr/>
          <p:nvPr/>
        </p:nvCxnSpPr>
        <p:spPr bwMode="auto">
          <a:xfrm flipH="1">
            <a:off x="7680326" y="2133601"/>
            <a:ext cx="576263" cy="574675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Ευθύγραμμο βέλος σύνδεσης 7">
            <a:extLst>
              <a:ext uri="{FF2B5EF4-FFF2-40B4-BE49-F238E27FC236}">
                <a16:creationId xmlns:a16="http://schemas.microsoft.com/office/drawing/2014/main" id="{F913682F-29BD-407D-BE4B-E94DEA2C04D1}"/>
              </a:ext>
            </a:extLst>
          </p:cNvPr>
          <p:cNvCxnSpPr/>
          <p:nvPr/>
        </p:nvCxnSpPr>
        <p:spPr bwMode="auto">
          <a:xfrm flipH="1">
            <a:off x="7680326" y="3573463"/>
            <a:ext cx="1152525" cy="0"/>
          </a:xfrm>
          <a:prstGeom prst="straightConnector1">
            <a:avLst/>
          </a:prstGeom>
          <a:ln>
            <a:headEnd type="none" w="med" len="med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n x-ray of a chest&#10;&#10;Description automatically generated">
            <a:extLst>
              <a:ext uri="{FF2B5EF4-FFF2-40B4-BE49-F238E27FC236}">
                <a16:creationId xmlns:a16="http://schemas.microsoft.com/office/drawing/2014/main" id="{70BA2DD6-E04F-4E13-99B4-8FEA620F09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30" t="4445" b="2211"/>
          <a:stretch/>
        </p:blipFill>
        <p:spPr>
          <a:xfrm>
            <a:off x="2351584" y="1124744"/>
            <a:ext cx="7156326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53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Text Box 1">
            <a:extLst>
              <a:ext uri="{FF2B5EF4-FFF2-40B4-BE49-F238E27FC236}">
                <a16:creationId xmlns:a16="http://schemas.microsoft.com/office/drawing/2014/main" id="{0C4B7F46-C0D6-41D8-905A-E348E32C7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19051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4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ΑΥΤΟΜΑΤΟΣ ΠΝΕΥΜΟΘΩΡΑΚΑΣ</a:t>
            </a:r>
          </a:p>
        </p:txBody>
      </p:sp>
      <p:sp>
        <p:nvSpPr>
          <p:cNvPr id="169986" name="Text Box 2">
            <a:extLst>
              <a:ext uri="{FF2B5EF4-FFF2-40B4-BE49-F238E27FC236}">
                <a16:creationId xmlns:a16="http://schemas.microsoft.com/office/drawing/2014/main" id="{611C14DF-A77C-48BD-97B4-8A1EEB7BBC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908051"/>
            <a:ext cx="8001000" cy="51403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ΑΝΤΙΜΕΤΩΠΙΣΗ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Παρακολούθηση (μικρός ΠΝΧ &lt; 20%)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Παρακέντηση </a:t>
            </a:r>
            <a:r>
              <a:rPr lang="el-G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ημιθωρακίου</a:t>
            </a:r>
            <a:endParaRPr lang="el-GR" sz="28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719138" lvl="1" indent="-273050" defTabSz="4492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Τοποθέτηση σωλήνα θωρακικής παροχέτευσης </a:t>
            </a:r>
            <a:r>
              <a:rPr lang="el-G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ημιθωρακίου</a:t>
            </a: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(</a:t>
            </a:r>
            <a:r>
              <a:rPr lang="en-US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Bullau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)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Χειρουργική </a:t>
            </a:r>
            <a:r>
              <a:rPr lang="el-GR" sz="28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αντιπετώπιση</a:t>
            </a: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όταν</a:t>
            </a:r>
            <a:r>
              <a:rPr lang="en-US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:</a:t>
            </a:r>
          </a:p>
          <a:p>
            <a:pPr marL="1001713" lvl="2" indent="-255588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Επιμένει υπό παροχέτευση πάνω από 4-7 ημέρες</a:t>
            </a:r>
          </a:p>
          <a:p>
            <a:pPr marL="1001713" lvl="2" indent="-255588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Δεύτερη υποτροπή στο ίδιο </a:t>
            </a:r>
            <a:r>
              <a:rPr lang="el-GR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ημιθωράκιο</a:t>
            </a:r>
            <a:endParaRPr lang="el-GR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1001713" lvl="2" indent="-255588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Υποτροπή στο αντίθετο </a:t>
            </a:r>
            <a:r>
              <a:rPr lang="el-GR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ημιθωράκιο</a:t>
            </a:r>
            <a:endParaRPr lang="el-GR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1001713" lvl="2" indent="-255588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Δύτης ή πιλότος ή ορεσίβιος </a:t>
            </a:r>
          </a:p>
          <a:p>
            <a:pPr marL="1001713" lvl="2" indent="-255588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Επιπλοκές</a:t>
            </a:r>
          </a:p>
          <a:p>
            <a:pPr marL="1001713" lvl="2" indent="-255588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αμφοτερόπλευρος</a:t>
            </a:r>
            <a:endParaRPr lang="el-GR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417513" indent="-381000" defTabSz="449263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4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69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" dur="500"/>
                                        <p:tgtEl>
                                          <p:spTgt spid="169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" dur="500"/>
                                        <p:tgtEl>
                                          <p:spTgt spid="169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" dur="500"/>
                                        <p:tgtEl>
                                          <p:spTgt spid="169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" dur="500"/>
                                        <p:tgtEl>
                                          <p:spTgt spid="169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169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" dur="500"/>
                                        <p:tgtEl>
                                          <p:spTgt spid="169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" dur="500"/>
                                        <p:tgtEl>
                                          <p:spTgt spid="169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" dur="500"/>
                                        <p:tgtEl>
                                          <p:spTgt spid="1699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" dur="500"/>
                                        <p:tgtEl>
                                          <p:spTgt spid="1699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" dur="500"/>
                                        <p:tgtEl>
                                          <p:spTgt spid="1699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Text Box 1">
            <a:extLst>
              <a:ext uri="{FF2B5EF4-FFF2-40B4-BE49-F238E27FC236}">
                <a16:creationId xmlns:a16="http://schemas.microsoft.com/office/drawing/2014/main" id="{D2D79BB3-D7DD-4E5A-BDD2-E727A197C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4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ΑΥΤΟΜΑΤΟΣ ΠΝΕΥΜΟΘΩΡΑΚΑΣ</a:t>
            </a:r>
          </a:p>
        </p:txBody>
      </p:sp>
      <p:sp>
        <p:nvSpPr>
          <p:cNvPr id="171010" name="Text Box 2">
            <a:extLst>
              <a:ext uri="{FF2B5EF4-FFF2-40B4-BE49-F238E27FC236}">
                <a16:creationId xmlns:a16="http://schemas.microsoft.com/office/drawing/2014/main" id="{007727E8-18B0-4251-9A2A-A0E815240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0422" y="1196752"/>
            <a:ext cx="6777826" cy="3352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ΧΕΙΡΟΥΡΓΙΚΗ ΑΝΤΙΜΕΤΩΠΙΣΗ</a:t>
            </a: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ΘΩΡΑΚΟΤΟΜΗ</a:t>
            </a: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VATS</a:t>
            </a:r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-ΘΩΡΑΚΟΣΚΟΠΙΣΗ</a:t>
            </a: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n-US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RATS</a:t>
            </a: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(</a:t>
            </a:r>
            <a:r>
              <a:rPr lang="el-G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εκτομή</a:t>
            </a:r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</a:t>
            </a:r>
            <a:r>
              <a:rPr lang="el-GR" sz="28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κύστεων</a:t>
            </a:r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/ φυσαλίδων)</a:t>
            </a:r>
          </a:p>
          <a:p>
            <a:pPr marL="722313" lvl="1" indent="-269875" defTabSz="449263" fontAlgn="base">
              <a:spcBef>
                <a:spcPts val="700"/>
              </a:spcBef>
              <a:spcAft>
                <a:spcPct val="0"/>
              </a:spcAft>
              <a:buSzPct val="10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ΠΛΕΥΡΟΔΕΣΙΑ </a:t>
            </a:r>
          </a:p>
          <a:p>
            <a:pPr marL="1001713" lvl="2" indent="-255588" defTabSz="449263" fontAlgn="base">
              <a:spcBef>
                <a:spcPts val="600"/>
              </a:spcBef>
              <a:spcAft>
                <a:spcPct val="0"/>
              </a:spcAft>
              <a:buClr>
                <a:srgbClr val="009999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Χημική από τον σωλήνα παροχέτευσης</a:t>
            </a:r>
          </a:p>
          <a:p>
            <a:pPr marL="417513" indent="-381000" defTabSz="449263" fontAlgn="base"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417513" indent="-381000" defTabSz="449263" fontAlgn="base"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32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E9D15709-E51D-400A-A18D-A0453438D2C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2" r="12305"/>
          <a:stretch/>
        </p:blipFill>
        <p:spPr bwMode="auto">
          <a:xfrm>
            <a:off x="7896200" y="3573017"/>
            <a:ext cx="1924050" cy="17724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710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" dur="500"/>
                                        <p:tgtEl>
                                          <p:spTgt spid="1710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" dur="500"/>
                                        <p:tgtEl>
                                          <p:spTgt spid="1710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" dur="500"/>
                                        <p:tgtEl>
                                          <p:spTgt spid="1710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" dur="500"/>
                                        <p:tgtEl>
                                          <p:spTgt spid="1710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1710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" dur="500"/>
                                        <p:tgtEl>
                                          <p:spTgt spid="1710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1">
            <a:extLst>
              <a:ext uri="{FF2B5EF4-FFF2-40B4-BE49-F238E27FC236}">
                <a16:creationId xmlns:a16="http://schemas.microsoft.com/office/drawing/2014/main" id="{44E8BD6D-BB91-49E7-AB3D-79BEDA6D5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381000"/>
            <a:ext cx="8867775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1 - Τίτλος">
            <a:extLst>
              <a:ext uri="{FF2B5EF4-FFF2-40B4-BE49-F238E27FC236}">
                <a16:creationId xmlns:a16="http://schemas.microsoft.com/office/drawing/2014/main" id="{974AE56E-D4F2-4F1B-8270-CFC6C2A87C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9750" y="142875"/>
            <a:ext cx="8686800" cy="838200"/>
          </a:xfrm>
        </p:spPr>
        <p:txBody>
          <a:bodyPr/>
          <a:lstStyle/>
          <a:p>
            <a:r>
              <a:rPr lang="el-GR" altLang="el-GR"/>
              <a:t>Υπο ταςη πνευμοθωρακας</a:t>
            </a:r>
          </a:p>
        </p:txBody>
      </p:sp>
      <p:sp>
        <p:nvSpPr>
          <p:cNvPr id="219139" name="2 - Θέση περιεχομένου">
            <a:extLst>
              <a:ext uri="{FF2B5EF4-FFF2-40B4-BE49-F238E27FC236}">
                <a16:creationId xmlns:a16="http://schemas.microsoft.com/office/drawing/2014/main" id="{0DBCEF47-4F84-400E-8C75-B73B3267B9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89113" y="866775"/>
            <a:ext cx="8686800" cy="4865688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el-GR" altLang="el-GR" sz="2600"/>
              <a:t>   Ο </a:t>
            </a:r>
            <a:r>
              <a:rPr lang="el-GR" altLang="el-GR" sz="2600" b="1"/>
              <a:t>υπό τάση πνευμοθώρακας </a:t>
            </a:r>
            <a:r>
              <a:rPr lang="el-GR" altLang="el-GR" sz="2600"/>
              <a:t>οφείλεται στην ανάπτυξη βαλβιδικού μηχανισμού, που επιτρέπει την είσοδο του αέρα στην υπεζωκοτική κοιλότητα στη φάση της εισπνοής, ενώ ο αέρας δεν εξέρχεται στην φάση της εκπνοής.</a:t>
            </a:r>
          </a:p>
        </p:txBody>
      </p:sp>
      <p:pic>
        <p:nvPicPr>
          <p:cNvPr id="219140" name="Picture 2" descr="Tension pneumothorax in asthma - Resuscitation">
            <a:extLst>
              <a:ext uri="{FF2B5EF4-FFF2-40B4-BE49-F238E27FC236}">
                <a16:creationId xmlns:a16="http://schemas.microsoft.com/office/drawing/2014/main" id="{7C8CA93D-5BE8-43D8-8127-5A209E66C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141663"/>
            <a:ext cx="4357688" cy="350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9141" name="Picture 4">
            <a:extLst>
              <a:ext uri="{FF2B5EF4-FFF2-40B4-BE49-F238E27FC236}">
                <a16:creationId xmlns:a16="http://schemas.microsoft.com/office/drawing/2014/main" id="{4A8114CD-82B2-4E24-81E5-1AB6EFF632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81" r="1918" b="3671"/>
          <a:stretch>
            <a:fillRect/>
          </a:stretch>
        </p:blipFill>
        <p:spPr bwMode="auto">
          <a:xfrm>
            <a:off x="6299200" y="3051175"/>
            <a:ext cx="410368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72AD867-8246-4E05-93C4-1B2C18BAA757}"/>
              </a:ext>
            </a:extLst>
          </p:cNvPr>
          <p:cNvCxnSpPr>
            <a:cxnSpLocks/>
          </p:cNvCxnSpPr>
          <p:nvPr/>
        </p:nvCxnSpPr>
        <p:spPr>
          <a:xfrm flipH="1">
            <a:off x="9048751" y="5229226"/>
            <a:ext cx="576263" cy="149225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1909086-7408-4942-A0E1-9A829CE82AF6}"/>
              </a:ext>
            </a:extLst>
          </p:cNvPr>
          <p:cNvCxnSpPr>
            <a:cxnSpLocks/>
          </p:cNvCxnSpPr>
          <p:nvPr/>
        </p:nvCxnSpPr>
        <p:spPr>
          <a:xfrm flipH="1">
            <a:off x="9174163" y="5732463"/>
            <a:ext cx="609600" cy="0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E0B6D26-7DA0-4F75-97DE-AC107C216A6A}"/>
              </a:ext>
            </a:extLst>
          </p:cNvPr>
          <p:cNvCxnSpPr>
            <a:cxnSpLocks/>
          </p:cNvCxnSpPr>
          <p:nvPr/>
        </p:nvCxnSpPr>
        <p:spPr>
          <a:xfrm>
            <a:off x="2495551" y="4797425"/>
            <a:ext cx="720725" cy="0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07479A9-5590-404A-966D-625C52DAAB2F}"/>
              </a:ext>
            </a:extLst>
          </p:cNvPr>
          <p:cNvCxnSpPr>
            <a:cxnSpLocks/>
          </p:cNvCxnSpPr>
          <p:nvPr/>
        </p:nvCxnSpPr>
        <p:spPr>
          <a:xfrm>
            <a:off x="2652713" y="4149725"/>
            <a:ext cx="563562" cy="0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12E7651E-A8CB-47E4-B654-49A152425183}"/>
              </a:ext>
            </a:extLst>
          </p:cNvPr>
          <p:cNvCxnSpPr>
            <a:cxnSpLocks/>
          </p:cNvCxnSpPr>
          <p:nvPr/>
        </p:nvCxnSpPr>
        <p:spPr>
          <a:xfrm>
            <a:off x="2490788" y="5589588"/>
            <a:ext cx="887412" cy="0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1 - Τίτλος">
            <a:extLst>
              <a:ext uri="{FF2B5EF4-FFF2-40B4-BE49-F238E27FC236}">
                <a16:creationId xmlns:a16="http://schemas.microsoft.com/office/drawing/2014/main" id="{D7F35A20-DB13-4F9A-840C-A63FC72743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09750" y="285750"/>
            <a:ext cx="8686800" cy="838200"/>
          </a:xfrm>
        </p:spPr>
        <p:txBody>
          <a:bodyPr/>
          <a:lstStyle/>
          <a:p>
            <a:r>
              <a:rPr lang="el-GR" altLang="el-GR"/>
              <a:t>  ΥΠΟ ΤΑΣΗ ΠΝΕΥΜΟΘΩΡΑΚΑΣ</a:t>
            </a:r>
          </a:p>
        </p:txBody>
      </p:sp>
      <p:sp>
        <p:nvSpPr>
          <p:cNvPr id="3" name="2 - Θέση περιεχομένου">
            <a:extLst>
              <a:ext uri="{FF2B5EF4-FFF2-40B4-BE49-F238E27FC236}">
                <a16:creationId xmlns:a16="http://schemas.microsoft.com/office/drawing/2014/main" id="{274E79A9-BEC3-4886-94CD-CD8703B16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950" y="1143001"/>
            <a:ext cx="8883650" cy="5286375"/>
          </a:xfrm>
        </p:spPr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l-GR" sz="2600" dirty="0"/>
              <a:t>   </a:t>
            </a:r>
            <a:r>
              <a:rPr lang="el-GR" sz="2400" b="1" dirty="0"/>
              <a:t>Ο υπό τάση πνευμοθώρακας είναι </a:t>
            </a:r>
            <a:r>
              <a:rPr lang="el-GR" sz="2400" b="1" u="sng" dirty="0" err="1"/>
              <a:t>υπερεπείγουσα</a:t>
            </a:r>
            <a:r>
              <a:rPr lang="el-GR" sz="2400" b="1" u="sng" dirty="0"/>
              <a:t> </a:t>
            </a:r>
            <a:r>
              <a:rPr lang="el-GR" sz="2400" b="1" dirty="0"/>
              <a:t>κατάσταση γιατί: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el-GR" sz="2600" b="1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el-GR" dirty="0"/>
              <a:t>   </a:t>
            </a:r>
            <a:r>
              <a:rPr lang="el-GR" sz="1600" dirty="0"/>
              <a:t>Αυξανόμενος εγκλωβισμός αέρα στην </a:t>
            </a:r>
            <a:r>
              <a:rPr lang="el-GR" sz="1600" dirty="0" err="1"/>
              <a:t>υπεζωκοτική</a:t>
            </a:r>
            <a:r>
              <a:rPr lang="el-GR" sz="1600" dirty="0"/>
              <a:t> κοιλότητα  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el-GR" sz="1600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el-GR" sz="1600" dirty="0"/>
              <a:t>   μετατόπιση του μεσοθωρακίου στην αντίθετη πλευρά          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el-GR" sz="1600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el-GR" sz="1600" dirty="0"/>
              <a:t>    κάμψη των κοίλων φλεβών     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el-GR" sz="1600" dirty="0"/>
              <a:t>    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el-GR" sz="1600" dirty="0"/>
              <a:t>    μείωση της φλεβικής επαναφοράς στην καρδιά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el-GR" sz="1600" dirty="0"/>
              <a:t>    </a:t>
            </a:r>
          </a:p>
          <a:p>
            <a:pPr>
              <a:buFont typeface="Arial" panose="020B0604020202020204" pitchFamily="34" charset="0"/>
              <a:buNone/>
              <a:defRPr/>
            </a:pPr>
            <a:r>
              <a:rPr lang="el-GR" sz="1600" dirty="0"/>
              <a:t>πτώση της καρδιακής παροχής     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el-GR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el-GR" dirty="0"/>
              <a:t>  </a:t>
            </a:r>
          </a:p>
          <a:p>
            <a:pPr>
              <a:buFont typeface="Arial" panose="020B0604020202020204" pitchFamily="34" charset="0"/>
              <a:buNone/>
              <a:defRPr/>
            </a:pPr>
            <a:endParaRPr lang="el-GR" b="1" dirty="0"/>
          </a:p>
          <a:p>
            <a:pPr>
              <a:buFont typeface="Arial" panose="020B0604020202020204" pitchFamily="34" charset="0"/>
              <a:buNone/>
              <a:defRPr/>
            </a:pPr>
            <a:r>
              <a:rPr lang="el-GR" sz="2400" b="1" dirty="0"/>
              <a:t>           ΚΑΡΔΙΑΚΗ ΑΝΑΚΟΠΗ !!!</a:t>
            </a:r>
          </a:p>
        </p:txBody>
      </p:sp>
      <p:sp>
        <p:nvSpPr>
          <p:cNvPr id="4" name="3 - Δεξιό βέλος">
            <a:extLst>
              <a:ext uri="{FF2B5EF4-FFF2-40B4-BE49-F238E27FC236}">
                <a16:creationId xmlns:a16="http://schemas.microsoft.com/office/drawing/2014/main" id="{9015DA89-FB75-4F6B-A4BC-2916BAADF833}"/>
              </a:ext>
            </a:extLst>
          </p:cNvPr>
          <p:cNvSpPr/>
          <p:nvPr/>
        </p:nvSpPr>
        <p:spPr>
          <a:xfrm rot="5400000">
            <a:off x="3998120" y="2575720"/>
            <a:ext cx="282575" cy="1444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5" name="4 - Δεξιό βέλος">
            <a:extLst>
              <a:ext uri="{FF2B5EF4-FFF2-40B4-BE49-F238E27FC236}">
                <a16:creationId xmlns:a16="http://schemas.microsoft.com/office/drawing/2014/main" id="{1AF0DF54-1CFC-49FC-88C7-149638E8F73B}"/>
              </a:ext>
            </a:extLst>
          </p:cNvPr>
          <p:cNvSpPr/>
          <p:nvPr/>
        </p:nvSpPr>
        <p:spPr>
          <a:xfrm rot="5400000">
            <a:off x="3920332" y="3134519"/>
            <a:ext cx="428625" cy="1793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l-GR" dirty="0">
                <a:solidFill>
                  <a:srgbClr val="FFFFFF"/>
                </a:solidFill>
                <a:latin typeface="Verdana"/>
                <a:cs typeface="Arial"/>
              </a:rPr>
              <a:t> </a:t>
            </a:r>
          </a:p>
        </p:txBody>
      </p:sp>
      <p:sp>
        <p:nvSpPr>
          <p:cNvPr id="6" name="5 - Δεξιό βέλος">
            <a:extLst>
              <a:ext uri="{FF2B5EF4-FFF2-40B4-BE49-F238E27FC236}">
                <a16:creationId xmlns:a16="http://schemas.microsoft.com/office/drawing/2014/main" id="{26EE2A73-9D3B-4653-B47A-E8CAD0D7080D}"/>
              </a:ext>
            </a:extLst>
          </p:cNvPr>
          <p:cNvSpPr/>
          <p:nvPr/>
        </p:nvSpPr>
        <p:spPr>
          <a:xfrm rot="5400000">
            <a:off x="3965576" y="3706813"/>
            <a:ext cx="320675" cy="1968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7" name="6 - Δεξιό βέλος">
            <a:extLst>
              <a:ext uri="{FF2B5EF4-FFF2-40B4-BE49-F238E27FC236}">
                <a16:creationId xmlns:a16="http://schemas.microsoft.com/office/drawing/2014/main" id="{2C663D28-A093-418E-A97B-5CF93787845C}"/>
              </a:ext>
            </a:extLst>
          </p:cNvPr>
          <p:cNvSpPr/>
          <p:nvPr/>
        </p:nvSpPr>
        <p:spPr>
          <a:xfrm rot="5400000">
            <a:off x="3570288" y="5241926"/>
            <a:ext cx="1038225" cy="29845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8" name="7 - Δεξιό βέλος">
            <a:extLst>
              <a:ext uri="{FF2B5EF4-FFF2-40B4-BE49-F238E27FC236}">
                <a16:creationId xmlns:a16="http://schemas.microsoft.com/office/drawing/2014/main" id="{3D64397D-D288-4EE4-994E-D86B6D84B0B0}"/>
              </a:ext>
            </a:extLst>
          </p:cNvPr>
          <p:cNvSpPr/>
          <p:nvPr/>
        </p:nvSpPr>
        <p:spPr>
          <a:xfrm rot="5400000">
            <a:off x="3946526" y="4268788"/>
            <a:ext cx="314325" cy="2921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l-GR">
              <a:solidFill>
                <a:srgbClr val="FFFFFF"/>
              </a:solidFill>
              <a:latin typeface="Verdana"/>
              <a:cs typeface="Arial"/>
            </a:endParaRPr>
          </a:p>
        </p:txBody>
      </p:sp>
      <p:pic>
        <p:nvPicPr>
          <p:cNvPr id="220169" name="Picture 8">
            <a:extLst>
              <a:ext uri="{FF2B5EF4-FFF2-40B4-BE49-F238E27FC236}">
                <a16:creationId xmlns:a16="http://schemas.microsoft.com/office/drawing/2014/main" id="{B9D2B7A4-C27E-4ECC-96CD-43FA2E90C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22"/>
          <a:stretch>
            <a:fillRect/>
          </a:stretch>
        </p:blipFill>
        <p:spPr bwMode="auto">
          <a:xfrm>
            <a:off x="6456364" y="2587625"/>
            <a:ext cx="4059237" cy="386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186" name="Picture 1">
            <a:extLst>
              <a:ext uri="{FF2B5EF4-FFF2-40B4-BE49-F238E27FC236}">
                <a16:creationId xmlns:a16="http://schemas.microsoft.com/office/drawing/2014/main" id="{F29D8012-8D30-49D5-9B39-430428D95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72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1">
            <a:extLst>
              <a:ext uri="{FF2B5EF4-FFF2-40B4-BE49-F238E27FC236}">
                <a16:creationId xmlns:a16="http://schemas.microsoft.com/office/drawing/2014/main" id="{45EB3B05-4759-4F15-83C0-77EA829A2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85800"/>
            <a:ext cx="8763000" cy="584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82" name="Picture 1">
            <a:extLst>
              <a:ext uri="{FF2B5EF4-FFF2-40B4-BE49-F238E27FC236}">
                <a16:creationId xmlns:a16="http://schemas.microsoft.com/office/drawing/2014/main" id="{E32B9F23-FE6A-4E07-BDFD-5D1DC95BF4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762000"/>
            <a:ext cx="8839200" cy="6019800"/>
          </a:xfrm>
          <a:prstGeom prst="rect">
            <a:avLst/>
          </a:prstGeom>
          <a:noFill/>
          <a:ln w="9360" cap="sq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283" name="Line 2">
            <a:extLst>
              <a:ext uri="{FF2B5EF4-FFF2-40B4-BE49-F238E27FC236}">
                <a16:creationId xmlns:a16="http://schemas.microsoft.com/office/drawing/2014/main" id="{29AD2E15-346E-40CC-95ED-A17841597C2B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685800"/>
            <a:ext cx="1588" cy="5486400"/>
          </a:xfrm>
          <a:prstGeom prst="line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284" name="Text Box 3">
            <a:extLst>
              <a:ext uri="{FF2B5EF4-FFF2-40B4-BE49-F238E27FC236}">
                <a16:creationId xmlns:a16="http://schemas.microsoft.com/office/drawing/2014/main" id="{3A0FC0EC-880F-4902-82C8-72C445E8E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1" y="207963"/>
            <a:ext cx="8018463" cy="825500"/>
          </a:xfrm>
          <a:prstGeom prst="rect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9900"/>
                </a:solidFill>
              </a:rPr>
              <a:t>ΥΠΟ ΤΑΣΗ ΠΝΕΥΜΟΘΩΡΑΚΑΣ ΜΕ ΜΕΤΑΤΟΠΙΣΗ ΤΟΥ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9900"/>
                </a:solidFill>
              </a:rPr>
              <a:t>ΗΜΙΘΩΡΑΚΙΟΥ</a:t>
            </a:r>
          </a:p>
        </p:txBody>
      </p:sp>
      <p:sp>
        <p:nvSpPr>
          <p:cNvPr id="225285" name="Line 4">
            <a:extLst>
              <a:ext uri="{FF2B5EF4-FFF2-40B4-BE49-F238E27FC236}">
                <a16:creationId xmlns:a16="http://schemas.microsoft.com/office/drawing/2014/main" id="{8EEB42B3-3CE8-4F24-A29F-629ACED96055}"/>
              </a:ext>
            </a:extLst>
          </p:cNvPr>
          <p:cNvSpPr>
            <a:spLocks noChangeShapeType="1"/>
          </p:cNvSpPr>
          <p:nvPr/>
        </p:nvSpPr>
        <p:spPr bwMode="auto">
          <a:xfrm>
            <a:off x="5943600" y="3733800"/>
            <a:ext cx="1219200" cy="1588"/>
          </a:xfrm>
          <a:prstGeom prst="line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286" name="Line 5">
            <a:extLst>
              <a:ext uri="{FF2B5EF4-FFF2-40B4-BE49-F238E27FC236}">
                <a16:creationId xmlns:a16="http://schemas.microsoft.com/office/drawing/2014/main" id="{28608834-453C-4DFE-9371-BF6A3698447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4038600"/>
            <a:ext cx="1295400" cy="1588"/>
          </a:xfrm>
          <a:prstGeom prst="line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287" name="Line 6">
            <a:extLst>
              <a:ext uri="{FF2B5EF4-FFF2-40B4-BE49-F238E27FC236}">
                <a16:creationId xmlns:a16="http://schemas.microsoft.com/office/drawing/2014/main" id="{0085EEB4-5F68-444B-AAEB-4B05F58BD4CF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3200400"/>
            <a:ext cx="838200" cy="1588"/>
          </a:xfrm>
          <a:prstGeom prst="line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288" name="AutoShape 7">
            <a:extLst>
              <a:ext uri="{FF2B5EF4-FFF2-40B4-BE49-F238E27FC236}">
                <a16:creationId xmlns:a16="http://schemas.microsoft.com/office/drawing/2014/main" id="{C49E8023-A750-4B2C-B369-9F4C47B3D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124200"/>
            <a:ext cx="1143000" cy="457200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Text Box 1">
            <a:extLst>
              <a:ext uri="{FF2B5EF4-FFF2-40B4-BE49-F238E27FC236}">
                <a16:creationId xmlns:a16="http://schemas.microsoft.com/office/drawing/2014/main" id="{A25E65E8-D0B6-43CF-80EA-314858AE69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743200"/>
            <a:ext cx="8229600" cy="2438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ΑΥΤΟΜΑΤΟΣ ΠΝΕΥΜΟΘΩΡΑΚΑΣ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ΣΥΛΛΟΓΕΣ ΠΛΕΥΡΙΤΙΚΟΥ ΥΓΡΟΥ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ΟΓΚΟΙ ΥΠΕΖΩΚΟΤΑ</a:t>
            </a:r>
          </a:p>
          <a:p>
            <a:pPr marL="417513" indent="-381000" defTabSz="449263" fontAlgn="base"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32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  <p:sp>
        <p:nvSpPr>
          <p:cNvPr id="162818" name="Text Box 2">
            <a:extLst>
              <a:ext uri="{FF2B5EF4-FFF2-40B4-BE49-F238E27FC236}">
                <a16:creationId xmlns:a16="http://schemas.microsoft.com/office/drawing/2014/main" id="{C9EE9D97-9BEC-4828-BB43-934A9232F6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85800"/>
            <a:ext cx="8229600" cy="1143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 u="sng" dirty="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Η ΧΕΙΡΟΥΡΓΙΚΗ ΤΟΥ   ΥΠΕΖΩΚΟΤ</a:t>
            </a:r>
            <a:r>
              <a:rPr lang="en-US" sz="4400" u="sng" dirty="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A</a:t>
            </a:r>
            <a:endParaRPr lang="el-GR" sz="4400" u="sng" dirty="0">
              <a:solidFill>
                <a:srgbClr val="C4C3AA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62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1628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1628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1">
            <a:extLst>
              <a:ext uri="{FF2B5EF4-FFF2-40B4-BE49-F238E27FC236}">
                <a16:creationId xmlns:a16="http://schemas.microsoft.com/office/drawing/2014/main" id="{D44311D9-76C9-4B29-9A58-28B2FB23D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2000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Text Box 1">
            <a:extLst>
              <a:ext uri="{FF2B5EF4-FFF2-40B4-BE49-F238E27FC236}">
                <a16:creationId xmlns:a16="http://schemas.microsoft.com/office/drawing/2014/main" id="{785156B7-D4CB-4D23-9628-51036F934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9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ΣΥΛΛΟΓΕΣ ΠΛΕΥΡΙΤΙΚΟΥ ΥΓΡΟΥ</a:t>
            </a:r>
          </a:p>
        </p:txBody>
      </p:sp>
      <p:sp>
        <p:nvSpPr>
          <p:cNvPr id="189442" name="Text Box 2">
            <a:extLst>
              <a:ext uri="{FF2B5EF4-FFF2-40B4-BE49-F238E27FC236}">
                <a16:creationId xmlns:a16="http://schemas.microsoft.com/office/drawing/2014/main" id="{6F6CA1CD-0626-4D5C-B78A-0BBD64B72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075" y="1844675"/>
            <a:ext cx="7772400" cy="3581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ΤΑ 2 ΠΕΤΑΛΑ ΒΡΙΣΚΟΝΤΑΙ ΣΕ ΕΠΑΦΗ</a:t>
            </a: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ΛΕΠΤΗ ΣΧΙΣΜΗ (ΥΠΕΖΩΚΟΤΙΚΗ ΚΟΙΛΟΤΗΤΑ)</a:t>
            </a: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ΣΥΝΕΧΗΣ ΠΑΡΑΓΩΓΗ ΚΑΙ ΑΝΤΑΛΛΑΓΗ ΥΓΡΟΥ </a:t>
            </a:r>
            <a:endParaRPr lang="en-US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Φυσιολογική ποσότητα πλευριτικού υγρού</a:t>
            </a:r>
            <a:r>
              <a:rPr 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</a:t>
            </a: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0,2 - 0,3 </a:t>
            </a:r>
            <a:r>
              <a:rPr lang="el-GR" sz="2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ml</a:t>
            </a: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/</a:t>
            </a:r>
            <a:r>
              <a:rPr lang="el-GR" sz="2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kg</a:t>
            </a:r>
            <a:r>
              <a:rPr 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/h</a:t>
            </a: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</a:t>
            </a:r>
            <a:endParaRPr lang="en-US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1</a:t>
            </a:r>
            <a:r>
              <a:rPr 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0</a:t>
            </a: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- 2</a:t>
            </a:r>
            <a:r>
              <a:rPr 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0</a:t>
            </a: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</a:t>
            </a:r>
            <a:r>
              <a:rPr lang="el-GR" sz="2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ml</a:t>
            </a: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στην </a:t>
            </a:r>
            <a:r>
              <a:rPr lang="el-GR" sz="26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υπεζωκοτική</a:t>
            </a: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κοιλότητα</a:t>
            </a: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ΟΠΟΙΑΔΗΠΟΤΕ ΔΙΑΤΑΡΑΧΗ ΤΗΣ ΑΝΤΑΛΛΑΓΗΣ ΤΟΥ ΥΓΡΟΥ ΟΔΗΓΕΙ ΣΕ ΣΥΛΛΟΓΗ</a:t>
            </a: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</a:t>
            </a:r>
          </a:p>
          <a:p>
            <a:pPr marL="419100" indent="-379413" defTabSz="449263" fontAlgn="base">
              <a:spcBef>
                <a:spcPts val="65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60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89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189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189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189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189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189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Text Box 1">
            <a:extLst>
              <a:ext uri="{FF2B5EF4-FFF2-40B4-BE49-F238E27FC236}">
                <a16:creationId xmlns:a16="http://schemas.microsoft.com/office/drawing/2014/main" id="{27D4B174-7DF7-476E-95CC-20A9E095AE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0466" name="Text Box 2">
            <a:extLst>
              <a:ext uri="{FF2B5EF4-FFF2-40B4-BE49-F238E27FC236}">
                <a16:creationId xmlns:a16="http://schemas.microsoft.com/office/drawing/2014/main" id="{394F3C60-FAC6-49CD-998A-CFBDB2415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276600"/>
            <a:ext cx="5410200" cy="3124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ΔΙΙΔΡΩΜΑ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ΕΞΙΔΡΩΜΑ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ΛΕΜΦΟΣ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ΠΥΟΝ 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ΑΙΜΑ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90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190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190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190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190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Text Box 1">
            <a:extLst>
              <a:ext uri="{FF2B5EF4-FFF2-40B4-BE49-F238E27FC236}">
                <a16:creationId xmlns:a16="http://schemas.microsoft.com/office/drawing/2014/main" id="{464A3063-0BB3-4244-9CBF-A0CEBAA55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ΕΥΡΗΜΑΤΑ</a:t>
            </a:r>
          </a:p>
        </p:txBody>
      </p:sp>
      <p:sp>
        <p:nvSpPr>
          <p:cNvPr id="194562" name="Text Box 2">
            <a:extLst>
              <a:ext uri="{FF2B5EF4-FFF2-40B4-BE49-F238E27FC236}">
                <a16:creationId xmlns:a16="http://schemas.microsoft.com/office/drawing/2014/main" id="{168F2331-89DB-4939-A771-8054E80AB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30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lnSpc>
                <a:spcPct val="90000"/>
              </a:lnSpc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ΕΚ ΤΗΣ ΑΝΤΙΚΕΙΜΕΝΙΚΗΣ ΕΞΕΤΑΣΗΣ</a:t>
            </a:r>
          </a:p>
          <a:p>
            <a:pPr marL="415925" indent="-381000" defTabSz="449263" fontAlgn="base">
              <a:lnSpc>
                <a:spcPct val="90000"/>
              </a:lnSpc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ΕΚ ΤΗΣ ΑΚΤΙΝΟΛΟΓΙΚΗΣ </a:t>
            </a:r>
          </a:p>
          <a:p>
            <a:pPr marL="415925" indent="-381000" defTabSz="449263" fontAlgn="base">
              <a:lnSpc>
                <a:spcPct val="90000"/>
              </a:lnSpc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ΕΚ ΤΗΣ ΠΑΡΑΚΕΝΤΗΣΕΩΣ ΤΟΥ ΗΜΙΘ.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ΜΑΚΡΟΣΚΟΠΙΚΑ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ΕΙΔΙΚΟ ΒΑΡΟΣ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ΤΟ </a:t>
            </a:r>
            <a:r>
              <a:rPr lang="en-US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pH.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ΒΙΟΧΗΜΙΚΟΣ ΕΛΕΓΧΟΣ ΓΙΑ ΣΑΚΧΑΡΟ</a:t>
            </a:r>
            <a:r>
              <a:rPr lang="en-US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, </a:t>
            </a:r>
            <a:r>
              <a:rPr lang="el-G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ΛΕΥΚΩΜΑ, ΛΙΠΟΣ, </a:t>
            </a:r>
            <a:r>
              <a:rPr lang="en-US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LDH</a:t>
            </a:r>
            <a:r>
              <a:rPr lang="el-G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, ΑΜΥΛΑΣΗ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ΚΥΤΤΑΡΟΛΟΓΙΚΗ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ΜΙΚΡΟΒΙΟΛΟΓΙΚΗ (καλλιέργειες και για </a:t>
            </a:r>
            <a:r>
              <a:rPr lang="en-US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TBC</a:t>
            </a:r>
            <a:r>
              <a:rPr lang="el-GR" sz="2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αλλά και για μύκητες) </a:t>
            </a:r>
          </a:p>
          <a:p>
            <a:pPr marL="722313" lvl="1" indent="-269875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SzPct val="10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2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  <p:sp>
        <p:nvSpPr>
          <p:cNvPr id="233476" name="Rectangle 3">
            <a:extLst>
              <a:ext uri="{FF2B5EF4-FFF2-40B4-BE49-F238E27FC236}">
                <a16:creationId xmlns:a16="http://schemas.microsoft.com/office/drawing/2014/main" id="{88F5FF6C-E9BF-4591-A85C-41F2EC2C0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8" y="1139826"/>
            <a:ext cx="2178050" cy="460375"/>
          </a:xfrm>
          <a:prstGeom prst="rect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ΠΛΕΥΡΙΤΙΔΟΣ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94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1945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1945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" dur="500"/>
                                        <p:tgtEl>
                                          <p:spTgt spid="1945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" dur="500"/>
                                        <p:tgtEl>
                                          <p:spTgt spid="1945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" dur="500"/>
                                        <p:tgtEl>
                                          <p:spTgt spid="1945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" dur="500"/>
                                        <p:tgtEl>
                                          <p:spTgt spid="1945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1945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" dur="500"/>
                                        <p:tgtEl>
                                          <p:spTgt spid="1945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7" name="Text Box 1">
            <a:extLst>
              <a:ext uri="{FF2B5EF4-FFF2-40B4-BE49-F238E27FC236}">
                <a16:creationId xmlns:a16="http://schemas.microsoft.com/office/drawing/2014/main" id="{650AC83E-ADF1-426B-AC99-97FF05FAB4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ΣΥΜΠΤΩΜΑΤΑ</a:t>
            </a:r>
          </a:p>
        </p:txBody>
      </p:sp>
      <p:sp>
        <p:nvSpPr>
          <p:cNvPr id="193538" name="Text Box 2">
            <a:extLst>
              <a:ext uri="{FF2B5EF4-FFF2-40B4-BE49-F238E27FC236}">
                <a16:creationId xmlns:a16="http://schemas.microsoft.com/office/drawing/2014/main" id="{DE759BF1-7224-4045-A6DE-D18E6E9BB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3" y="1700213"/>
            <a:ext cx="8229600" cy="31877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ΠΟΝΟΣ</a:t>
            </a:r>
            <a:r>
              <a:rPr lang="el-GR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</a:t>
            </a:r>
          </a:p>
          <a:p>
            <a:pPr marL="719138" lvl="1" indent="-273050" defTabSz="449263" fontAlgn="base"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ΠΟΥ ΕΠΙΤΕΙΝΕΤΑΙ ΜΕ ΤΙΣ ΑΝΑΠΝΕΥΣΤΙΚΕΣ ΚΙΝΗΣΕΙΣ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ΔΥΣΠΝΟΙΑ</a:t>
            </a:r>
            <a:r>
              <a:rPr lang="el-GR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</a:t>
            </a:r>
          </a:p>
          <a:p>
            <a:pPr marL="719138" lvl="1" indent="-273050" defTabSz="449263" fontAlgn="base"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ΑΝΑΛΟΓΗ ΤΗΣ ΠΟΣΟΤΗΤΑΣ ΤΟΥ ΥΓΡΟΥ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ΚΑΙ </a:t>
            </a:r>
            <a:r>
              <a:rPr lang="el-GR" sz="3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ΑΣΥΜΠΤΩΜΑΤΙΚΟΙ</a:t>
            </a:r>
            <a:r>
              <a:rPr lang="el-GR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</a:t>
            </a:r>
          </a:p>
          <a:p>
            <a:pPr marL="719138" lvl="1" indent="-273050" defTabSz="449263" fontAlgn="base"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ΣΕ ΜΙΚΡΕΣ ΣΥΛΛΟΓΕΣ</a:t>
            </a:r>
          </a:p>
        </p:txBody>
      </p:sp>
      <p:sp>
        <p:nvSpPr>
          <p:cNvPr id="235524" name="Text Box 4">
            <a:extLst>
              <a:ext uri="{FF2B5EF4-FFF2-40B4-BE49-F238E27FC236}">
                <a16:creationId xmlns:a16="http://schemas.microsoft.com/office/drawing/2014/main" id="{A6C2EE0D-1D98-4AEA-A236-1EB899645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2038" y="1366839"/>
            <a:ext cx="2178050" cy="460375"/>
          </a:xfrm>
          <a:prstGeom prst="rect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ΠΛΕΥΡΙΤΙΔΟΣ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93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" dur="500"/>
                                        <p:tgtEl>
                                          <p:spTgt spid="193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" dur="500"/>
                                        <p:tgtEl>
                                          <p:spTgt spid="193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" dur="500"/>
                                        <p:tgtEl>
                                          <p:spTgt spid="193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" dur="500"/>
                                        <p:tgtEl>
                                          <p:spTgt spid="193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" dur="500"/>
                                        <p:tgtEl>
                                          <p:spTgt spid="1935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0" name="Εικόνα 2">
            <a:extLst>
              <a:ext uri="{FF2B5EF4-FFF2-40B4-BE49-F238E27FC236}">
                <a16:creationId xmlns:a16="http://schemas.microsoft.com/office/drawing/2014/main" id="{08831B99-B8E9-4393-8C07-29C156751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3536950"/>
            <a:ext cx="6264275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571" name="Εικόνα 3">
            <a:extLst>
              <a:ext uri="{FF2B5EF4-FFF2-40B4-BE49-F238E27FC236}">
                <a16:creationId xmlns:a16="http://schemas.microsoft.com/office/drawing/2014/main" id="{4FEC2B23-543D-466B-A739-F4B3396D8A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595314"/>
            <a:ext cx="6264275" cy="283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7572" name="TextBox 5">
            <a:extLst>
              <a:ext uri="{FF2B5EF4-FFF2-40B4-BE49-F238E27FC236}">
                <a16:creationId xmlns:a16="http://schemas.microsoft.com/office/drawing/2014/main" id="{4893397C-DE39-4754-BF33-AE26BFF69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838" y="115889"/>
            <a:ext cx="10588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l-GR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ΣΗΜΕΙΑ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4" name="Εικόνα 2">
            <a:extLst>
              <a:ext uri="{FF2B5EF4-FFF2-40B4-BE49-F238E27FC236}">
                <a16:creationId xmlns:a16="http://schemas.microsoft.com/office/drawing/2014/main" id="{039753E9-0843-4EB3-9F37-4EED9DD4D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839" y="323850"/>
            <a:ext cx="7934325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18" name="Εικόνα 1">
            <a:extLst>
              <a:ext uri="{FF2B5EF4-FFF2-40B4-BE49-F238E27FC236}">
                <a16:creationId xmlns:a16="http://schemas.microsoft.com/office/drawing/2014/main" id="{91DAECD3-EECD-492B-9E65-4A1F51EB6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652464"/>
            <a:ext cx="8667750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5" name="Text Box 1">
            <a:extLst>
              <a:ext uri="{FF2B5EF4-FFF2-40B4-BE49-F238E27FC236}">
                <a16:creationId xmlns:a16="http://schemas.microsoft.com/office/drawing/2014/main" id="{20ED737D-A08A-444B-A855-B97876682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ΑΝΤΙΜΕΤΩΠΙΣΗ</a:t>
            </a:r>
          </a:p>
        </p:txBody>
      </p:sp>
      <p:sp>
        <p:nvSpPr>
          <p:cNvPr id="195586" name="Text Box 2">
            <a:extLst>
              <a:ext uri="{FF2B5EF4-FFF2-40B4-BE49-F238E27FC236}">
                <a16:creationId xmlns:a16="http://schemas.microsoft.com/office/drawing/2014/main" id="{EB6D4C7E-913C-4533-827E-ABCC6415E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109913"/>
            <a:ext cx="8229600" cy="30210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ΑΙΤΙΟΛΟΓΙΚΗ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ΕΚΚΕΝΩΤΙΚΗ ΠΑΡΑΚΕΝΤΗΣΗ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ΠΑΡΟΧΕΤΕΥΣΗ ΗΜΙΘΩΡΑΚΙΟΥ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ΧΕΙΡΟΥΡΓΙΚΗ</a:t>
            </a:r>
          </a:p>
          <a:p>
            <a:pPr marL="417513" indent="-381000" defTabSz="449263" fontAlgn="base"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32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  <p:sp>
        <p:nvSpPr>
          <p:cNvPr id="240644" name="Rectangle 3">
            <a:extLst>
              <a:ext uri="{FF2B5EF4-FFF2-40B4-BE49-F238E27FC236}">
                <a16:creationId xmlns:a16="http://schemas.microsoft.com/office/drawing/2014/main" id="{DAF4B73C-05BA-4D76-8D2A-BC0B8750E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8" y="1341439"/>
            <a:ext cx="2178050" cy="460375"/>
          </a:xfrm>
          <a:prstGeom prst="rect">
            <a:avLst/>
          </a:prstGeom>
          <a:noFill/>
          <a:ln w="12600" cap="sq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ΠΛΕΥΡΙΤΙΔΟΣ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95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195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195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195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0" name="Picture 1">
            <a:extLst>
              <a:ext uri="{FF2B5EF4-FFF2-40B4-BE49-F238E27FC236}">
                <a16:creationId xmlns:a16="http://schemas.microsoft.com/office/drawing/2014/main" id="{D5897193-33C0-4929-ADA1-FE7CE47A4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ext Box 1">
            <a:extLst>
              <a:ext uri="{FF2B5EF4-FFF2-40B4-BE49-F238E27FC236}">
                <a16:creationId xmlns:a16="http://schemas.microsoft.com/office/drawing/2014/main" id="{AAC48872-BF32-4056-8006-2CB2540B9A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4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ΑΥΤΟΜΑΤΟΣ ΠΝΕΥΜΟΘΩΡΑΚΑΣ</a:t>
            </a:r>
          </a:p>
        </p:txBody>
      </p:sp>
      <p:sp>
        <p:nvSpPr>
          <p:cNvPr id="167938" name="Text Box 2">
            <a:extLst>
              <a:ext uri="{FF2B5EF4-FFF2-40B4-BE49-F238E27FC236}">
                <a16:creationId xmlns:a16="http://schemas.microsoft.com/office/drawing/2014/main" id="{0C016EA0-A271-45F9-BCA0-12A325E442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895600"/>
            <a:ext cx="8001000" cy="3886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lnSpc>
                <a:spcPct val="90000"/>
              </a:lnSpc>
              <a:spcBef>
                <a:spcPts val="1025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41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4" charset="0"/>
                <a:cs typeface="Arial" charset="0"/>
              </a:rPr>
              <a:t>ΟΡΙΣΜΟΣ</a:t>
            </a:r>
          </a:p>
          <a:p>
            <a:pPr marL="419100" indent="-379413" defTabSz="449263" fontAlgn="base">
              <a:lnSpc>
                <a:spcPct val="90000"/>
              </a:lnSpc>
              <a:spcBef>
                <a:spcPts val="1025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41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4" charset="0"/>
                <a:cs typeface="Arial" charset="0"/>
              </a:rPr>
              <a:t>«Η παθολογική κατάσταση κατά την οποία χωρίς εμφανή αιτία προκαλείται ρήξη του περισπλάχνιου πετάλου του υπεζωκότα και έκλυση αέρα στην υπεζωκοτική κοιλότητα».</a:t>
            </a:r>
          </a:p>
          <a:p>
            <a:pPr marL="419100" indent="-379413" defTabSz="449263" fontAlgn="base">
              <a:lnSpc>
                <a:spcPct val="90000"/>
              </a:lnSpc>
              <a:spcBef>
                <a:spcPts val="475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19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					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67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167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167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1">
            <a:extLst>
              <a:ext uri="{FF2B5EF4-FFF2-40B4-BE49-F238E27FC236}">
                <a16:creationId xmlns:a16="http://schemas.microsoft.com/office/drawing/2014/main" id="{7E6DAD51-BF65-47DF-954F-57A03989AF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685800"/>
            <a:ext cx="73152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Text Box 1">
            <a:extLst>
              <a:ext uri="{FF2B5EF4-FFF2-40B4-BE49-F238E27FC236}">
                <a16:creationId xmlns:a16="http://schemas.microsoft.com/office/drawing/2014/main" id="{7AEB2B2A-27FC-462E-9C95-AF0E33C221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ΛΕΜΦΟΣ</a:t>
            </a:r>
          </a:p>
        </p:txBody>
      </p:sp>
      <p:sp>
        <p:nvSpPr>
          <p:cNvPr id="198658" name="Text Box 2">
            <a:extLst>
              <a:ext uri="{FF2B5EF4-FFF2-40B4-BE49-F238E27FC236}">
                <a16:creationId xmlns:a16="http://schemas.microsoft.com/office/drawing/2014/main" id="{CFFD45B7-8E05-4A3C-A557-38D06AD37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3278189"/>
            <a:ext cx="7772400" cy="25177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Η ΣΥΛΛΟΓΗ ΛΕΜΦΟΥ ΣΤΗΝ ΥΠΕΖΩΚΟΤΙΚΗ ΚΟΙΛΟΤΗΤΑ ΚΑΛΕΙΤΑΙ </a:t>
            </a:r>
          </a:p>
          <a:p>
            <a:pPr marL="1004888" lvl="2" indent="-252413" defTabSz="449263" fontAlgn="base"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«ΧΥΛΟΘΩΡΑΚΑΣ»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98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98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" dur="500"/>
                                        <p:tgtEl>
                                          <p:spTgt spid="198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" dur="500"/>
                                        <p:tgtEl>
                                          <p:spTgt spid="198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1" name="Picture 1">
            <a:extLst>
              <a:ext uri="{FF2B5EF4-FFF2-40B4-BE49-F238E27FC236}">
                <a16:creationId xmlns:a16="http://schemas.microsoft.com/office/drawing/2014/main" id="{EC5B0732-48F2-489A-9ACD-F71021FEC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762000"/>
            <a:ext cx="490537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99682" name="Rectangle 2">
            <a:extLst>
              <a:ext uri="{FF2B5EF4-FFF2-40B4-BE49-F238E27FC236}">
                <a16:creationId xmlns:a16="http://schemas.microsoft.com/office/drawing/2014/main" id="{00A27947-457C-40BD-A42D-16C950A52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1447800"/>
            <a:ext cx="3048000" cy="381000"/>
          </a:xfrm>
          <a:prstGeom prst="rect">
            <a:avLst/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ΘΩΡΑΚΙΚΟΣ ΠΟΡΟΣ</a:t>
            </a:r>
          </a:p>
        </p:txBody>
      </p:sp>
      <p:sp>
        <p:nvSpPr>
          <p:cNvPr id="199683" name="Rectangle 3">
            <a:extLst>
              <a:ext uri="{FF2B5EF4-FFF2-40B4-BE49-F238E27FC236}">
                <a16:creationId xmlns:a16="http://schemas.microsoft.com/office/drawing/2014/main" id="{77A99941-5221-4032-8C12-CDA3631E6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1905000"/>
            <a:ext cx="2133600" cy="381000"/>
          </a:xfrm>
          <a:prstGeom prst="rect">
            <a:avLst/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FFFFFF"/>
                </a:solidFill>
                <a:latin typeface="Times New Roman" panose="02020603050405020304" pitchFamily="18" charset="0"/>
              </a:rPr>
              <a:t>ΟΙΣΟΦΑΓΟΣ</a:t>
            </a:r>
          </a:p>
        </p:txBody>
      </p:sp>
      <p:sp>
        <p:nvSpPr>
          <p:cNvPr id="199684" name="Rectangle 4">
            <a:extLst>
              <a:ext uri="{FF2B5EF4-FFF2-40B4-BE49-F238E27FC236}">
                <a16:creationId xmlns:a16="http://schemas.microsoft.com/office/drawing/2014/main" id="{01426E73-5735-4327-AF29-961103314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438400"/>
            <a:ext cx="2209800" cy="304800"/>
          </a:xfrm>
          <a:prstGeom prst="rect">
            <a:avLst/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FFFFFF"/>
                </a:solidFill>
                <a:latin typeface="Times New Roman" panose="02020603050405020304" pitchFamily="18" charset="0"/>
              </a:rPr>
              <a:t>ΑΖΥΓΟΣ ΦΛΕΒΑ</a:t>
            </a:r>
          </a:p>
        </p:txBody>
      </p:sp>
      <p:sp>
        <p:nvSpPr>
          <p:cNvPr id="199685" name="Rectangle 5">
            <a:extLst>
              <a:ext uri="{FF2B5EF4-FFF2-40B4-BE49-F238E27FC236}">
                <a16:creationId xmlns:a16="http://schemas.microsoft.com/office/drawing/2014/main" id="{A047C1DB-96F6-437D-86C0-D65E085EF6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895600"/>
            <a:ext cx="3505200" cy="381000"/>
          </a:xfrm>
          <a:prstGeom prst="rect">
            <a:avLst/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>
                <a:solidFill>
                  <a:srgbClr val="FFFFFF"/>
                </a:solidFill>
                <a:latin typeface="Times New Roman" panose="02020603050405020304" pitchFamily="18" charset="0"/>
              </a:rPr>
              <a:t>ΚΑΤΙΟΥΣΑ ΘΩΡΑΚΙΚΗ ΑΟΡΤΗ</a:t>
            </a:r>
          </a:p>
        </p:txBody>
      </p:sp>
      <p:sp>
        <p:nvSpPr>
          <p:cNvPr id="199686" name="Rectangle 6">
            <a:extLst>
              <a:ext uri="{FF2B5EF4-FFF2-40B4-BE49-F238E27FC236}">
                <a16:creationId xmlns:a16="http://schemas.microsoft.com/office/drawing/2014/main" id="{680E7713-1492-462B-A9BF-61F4DE01CE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3505200"/>
            <a:ext cx="2514600" cy="533400"/>
          </a:xfrm>
          <a:prstGeom prst="rect">
            <a:avLst/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ΔΙΑΦΡΑΓΜΑ</a:t>
            </a:r>
          </a:p>
        </p:txBody>
      </p:sp>
      <p:sp>
        <p:nvSpPr>
          <p:cNvPr id="199687" name="Rectangle 7">
            <a:extLst>
              <a:ext uri="{FF2B5EF4-FFF2-40B4-BE49-F238E27FC236}">
                <a16:creationId xmlns:a16="http://schemas.microsoft.com/office/drawing/2014/main" id="{3E34F3B1-366F-4EDC-A63C-E78CE2BC1E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609600"/>
            <a:ext cx="2362200" cy="533400"/>
          </a:xfrm>
          <a:prstGeom prst="rect">
            <a:avLst/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ΑΝΩΝΥΜΟΣ ΦΛ</a:t>
            </a:r>
          </a:p>
        </p:txBody>
      </p:sp>
      <p:sp>
        <p:nvSpPr>
          <p:cNvPr id="199688" name="Rectangle 8">
            <a:extLst>
              <a:ext uri="{FF2B5EF4-FFF2-40B4-BE49-F238E27FC236}">
                <a16:creationId xmlns:a16="http://schemas.microsoft.com/office/drawing/2014/main" id="{FF9A4EFF-5E7C-48BC-A2B7-4A86E7165F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1219200"/>
            <a:ext cx="1905000" cy="228600"/>
          </a:xfrm>
          <a:prstGeom prst="rect">
            <a:avLst/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>
                <a:solidFill>
                  <a:srgbClr val="FFFFFF"/>
                </a:solidFill>
                <a:latin typeface="Times New Roman" panose="02020603050405020304" pitchFamily="18" charset="0"/>
              </a:rPr>
              <a:t>ΑΝΩ ΚΟΙΛΗ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99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99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Text Box 1">
            <a:extLst>
              <a:ext uri="{FF2B5EF4-FFF2-40B4-BE49-F238E27FC236}">
                <a16:creationId xmlns:a16="http://schemas.microsoft.com/office/drawing/2014/main" id="{CA51D5AA-4EBD-4AED-ACF4-284E82A2F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2680" y="56928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 dirty="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ΧΑΡΑΚΤΗΡΙΣΤΙΚΑ ΛΕΜΦΟΥ</a:t>
            </a:r>
          </a:p>
        </p:txBody>
      </p:sp>
      <p:sp>
        <p:nvSpPr>
          <p:cNvPr id="200706" name="Text Box 2">
            <a:extLst>
              <a:ext uri="{FF2B5EF4-FFF2-40B4-BE49-F238E27FC236}">
                <a16:creationId xmlns:a16="http://schemas.microsoft.com/office/drawing/2014/main" id="{D4ADBB06-9710-4DC8-B78F-600C3EEA2F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1544" y="1052736"/>
            <a:ext cx="8795320" cy="3505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ΓΑΛΑΚΤΩΔΕΣ ΚΑΙ ΘΟΛΕΡΟ</a:t>
            </a: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ΠΛΟΥΣΙΟ ΣΕ ΛΙΠΟΣ ΚΑΙ ΛΕΥΚΩΜΑ</a:t>
            </a: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ΜΕ ΠΟΛΛΑ ΛΕΜΦΟΚΥΤΤΑΡΑ</a:t>
            </a: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ΜΠΟΡΕΙ ΝΑ ΥΠΕΡΒΕΙ ΤΟ </a:t>
            </a:r>
            <a:r>
              <a:rPr 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1Lt/24h</a:t>
            </a: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ΓΡΗΓΟΡΑ ΟΔΗΓΕΙ ΣΕ ΥΠΟΛΕΥΚΩΜΑΤΙΝΑΙΜΙΑ</a:t>
            </a: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ΕΛΑΤΤΩΣΗ ΤΗΣ ΘΡΕΨΗΣ</a:t>
            </a:r>
          </a:p>
          <a:p>
            <a:pPr marL="415925" indent="-381000" defTabSz="449263" fontAlgn="base"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ΜΕΙΩΣΗ ΤΗΣ ΑΜΥΝΑΣ ΤΟΥ ΟΡΓΑΝΙΣΜΟΥ</a:t>
            </a:r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id="{CFF6C5E7-30BC-49EF-BABD-25823B2112CB}"/>
              </a:ext>
            </a:extLst>
          </p:cNvPr>
          <p:cNvGraphicFramePr>
            <a:graphicFrameLocks noGrp="1"/>
          </p:cNvGraphicFramePr>
          <p:nvPr/>
        </p:nvGraphicFramePr>
        <p:xfrm>
          <a:off x="2351585" y="4869161"/>
          <a:ext cx="6984775" cy="15841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96955">
                  <a:extLst>
                    <a:ext uri="{9D8B030D-6E8A-4147-A177-3AD203B41FA5}">
                      <a16:colId xmlns:a16="http://schemas.microsoft.com/office/drawing/2014/main" val="2294866934"/>
                    </a:ext>
                  </a:extLst>
                </a:gridCol>
                <a:gridCol w="1396955">
                  <a:extLst>
                    <a:ext uri="{9D8B030D-6E8A-4147-A177-3AD203B41FA5}">
                      <a16:colId xmlns:a16="http://schemas.microsoft.com/office/drawing/2014/main" val="2823669475"/>
                    </a:ext>
                  </a:extLst>
                </a:gridCol>
                <a:gridCol w="1396955">
                  <a:extLst>
                    <a:ext uri="{9D8B030D-6E8A-4147-A177-3AD203B41FA5}">
                      <a16:colId xmlns:a16="http://schemas.microsoft.com/office/drawing/2014/main" val="2807891353"/>
                    </a:ext>
                  </a:extLst>
                </a:gridCol>
                <a:gridCol w="1396955">
                  <a:extLst>
                    <a:ext uri="{9D8B030D-6E8A-4147-A177-3AD203B41FA5}">
                      <a16:colId xmlns:a16="http://schemas.microsoft.com/office/drawing/2014/main" val="1015644277"/>
                    </a:ext>
                  </a:extLst>
                </a:gridCol>
                <a:gridCol w="1396955">
                  <a:extLst>
                    <a:ext uri="{9D8B030D-6E8A-4147-A177-3AD203B41FA5}">
                      <a16:colId xmlns:a16="http://schemas.microsoft.com/office/drawing/2014/main" val="2772103117"/>
                    </a:ext>
                  </a:extLst>
                </a:gridCol>
              </a:tblGrid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l-GR" sz="1100" kern="100">
                        <a:effectLst/>
                        <a:latin typeface="Aptos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 kern="0">
                          <a:effectLst/>
                        </a:rPr>
                        <a:t>Τριγλυκερίδια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 kern="0">
                          <a:effectLst/>
                        </a:rPr>
                        <a:t>Χοληστερόλη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 kern="0">
                          <a:effectLst/>
                        </a:rPr>
                        <a:t>Χυλομικρά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 kern="0">
                          <a:effectLst/>
                        </a:rPr>
                        <a:t>Κρύσταλλοι χοληστερόλης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449537391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 kern="0">
                          <a:effectLst/>
                        </a:rPr>
                        <a:t>Χυλοθώρακας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>
                          <a:effectLst/>
                        </a:rPr>
                        <a:t>&gt; 1.24 mmol/l (110 mg/dl)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>
                          <a:effectLst/>
                        </a:rPr>
                        <a:t>&lt;5.18 mmol/l (200 mg/dl)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 kern="0">
                          <a:effectLst/>
                        </a:rPr>
                        <a:t>παρουσία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 kern="0">
                          <a:effectLst/>
                        </a:rPr>
                        <a:t>Δεν παρατηρούνται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664795524"/>
                  </a:ext>
                </a:extLst>
              </a:tr>
              <a:tr h="5280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 kern="0">
                          <a:effectLst/>
                        </a:rPr>
                        <a:t>Ψευδοχυλοθώρακας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>
                          <a:effectLst/>
                        </a:rPr>
                        <a:t>&lt; 0.56 mmol/l (50 mg/dl)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kern="0">
                          <a:effectLst/>
                        </a:rPr>
                        <a:t>&gt;5.18 mmol/l (200 mg/dl)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 kern="0">
                          <a:effectLst/>
                        </a:rPr>
                        <a:t>απουσία</a:t>
                      </a:r>
                      <a:endParaRPr lang="el-GR" sz="1100" kern="10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050" kern="0" dirty="0">
                          <a:effectLst/>
                        </a:rPr>
                        <a:t>Συνήθως παρατηρούνται</a:t>
                      </a:r>
                      <a:endParaRPr lang="el-GR" sz="1100" kern="100" dirty="0">
                        <a:effectLst/>
                        <a:latin typeface="Aptos"/>
                        <a:ea typeface="Aptos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716123437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00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007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200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200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200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200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7" dur="500"/>
                                        <p:tgtEl>
                                          <p:spTgt spid="2007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Text Box 1">
            <a:extLst>
              <a:ext uri="{FF2B5EF4-FFF2-40B4-BE49-F238E27FC236}">
                <a16:creationId xmlns:a16="http://schemas.microsoft.com/office/drawing/2014/main" id="{886FAFF9-945D-4C33-8C04-A7237481C6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ΑΝΤΙΜΕΤΩΠΙΣΗ</a:t>
            </a:r>
          </a:p>
        </p:txBody>
      </p:sp>
      <p:sp>
        <p:nvSpPr>
          <p:cNvPr id="201730" name="Text Box 2">
            <a:extLst>
              <a:ext uri="{FF2B5EF4-FFF2-40B4-BE49-F238E27FC236}">
                <a16:creationId xmlns:a16="http://schemas.microsoft.com/office/drawing/2014/main" id="{72B3A7F3-5129-4D04-9B70-8942D73B9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588" y="1557338"/>
            <a:ext cx="80772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530225" indent="-530225" defTabSz="449263" fontAlgn="base">
              <a:lnSpc>
                <a:spcPct val="90000"/>
              </a:lnSpc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ΑΙΤΙΟΛΟΓΙΚΗ</a:t>
            </a:r>
          </a:p>
          <a:p>
            <a:pPr marL="530225" indent="-530225" defTabSz="449263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ΔΙΑΙΤΗΤΙΚΗ</a:t>
            </a:r>
            <a:r>
              <a:rPr lang="el-GR" sz="3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</a:t>
            </a:r>
          </a:p>
          <a:p>
            <a:pPr marL="914400" lvl="1" indent="-457200" defTabSz="449263" fontAlgn="base">
              <a:lnSpc>
                <a:spcPct val="90000"/>
              </a:lnSpc>
              <a:spcBef>
                <a:spcPts val="6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(</a:t>
            </a:r>
            <a:r>
              <a:rPr lang="el-G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ΜΕ ΠΕΡΙΟΡΙΣΜΟ ΛΙΠΟΥΣ</a:t>
            </a: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)</a:t>
            </a:r>
          </a:p>
          <a:p>
            <a:pPr marL="530225" indent="-530225" defTabSz="449263" fontAlgn="base">
              <a:lnSpc>
                <a:spcPct val="90000"/>
              </a:lnSpc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ΕΚΚΕΝΩΤΙΚΕΣ ΘΩΡΑΚΕΝΤΗΣΕΙΣ</a:t>
            </a:r>
          </a:p>
          <a:p>
            <a:pPr marL="914400" lvl="1" indent="-457200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ΣΕ ΜΙΚΡΕΣ ΣΥΛΛΟΓΕΣ</a:t>
            </a:r>
          </a:p>
          <a:p>
            <a:pPr marL="530225" indent="-530225" defTabSz="449263" fontAlgn="base">
              <a:lnSpc>
                <a:spcPct val="90000"/>
              </a:lnSpc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ΚΛΕΙΣΤΗ ΠΑΡΟΧΕΤΕΥΣΗ ΘΩΡΑΚΑ</a:t>
            </a:r>
          </a:p>
          <a:p>
            <a:pPr marL="914400" lvl="1" indent="-457200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ΣΕ ΤΑΧΕΙΑ ΑΝΑΠΑΡΑΓΩΓΗ</a:t>
            </a:r>
          </a:p>
          <a:p>
            <a:pPr marL="530225" indent="-530225" defTabSz="449263" fontAlgn="base">
              <a:lnSpc>
                <a:spcPct val="90000"/>
              </a:lnSpc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ΧΕΙΡΟΥΡΓΙΚΗ </a:t>
            </a:r>
          </a:p>
          <a:p>
            <a:pPr marL="914400" lvl="1" indent="-457200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ΧΥΛΟΘΩΡΑΚΑΣ ΠΑΝΩ ΑΠΌ 7-10 ΗΜΕΡΕΣ</a:t>
            </a:r>
          </a:p>
          <a:p>
            <a:pPr marL="914400" lvl="1" indent="-457200" defTabSz="449263" fontAlgn="base">
              <a:lnSpc>
                <a:spcPct val="90000"/>
              </a:lnSpc>
              <a:spcBef>
                <a:spcPts val="5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Η ΠΑΡΟΧΕΤΕΥΟΜΕΝΗ ΠΟΣΟΤΗΤΑ ΕΊΝΑΙ &gt; ΑΠΌ 5ΟΟ</a:t>
            </a:r>
            <a:r>
              <a:rPr lang="en-US" sz="22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ml/24h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01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01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5" dur="500"/>
                                        <p:tgtEl>
                                          <p:spTgt spid="201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0" dur="500"/>
                                        <p:tgtEl>
                                          <p:spTgt spid="201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" dur="500"/>
                                        <p:tgtEl>
                                          <p:spTgt spid="201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8" dur="500"/>
                                        <p:tgtEl>
                                          <p:spTgt spid="201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1" dur="500"/>
                                        <p:tgtEl>
                                          <p:spTgt spid="201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" dur="500"/>
                                        <p:tgtEl>
                                          <p:spTgt spid="2017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9" dur="500"/>
                                        <p:tgtEl>
                                          <p:spTgt spid="2017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2" dur="500"/>
                                        <p:tgtEl>
                                          <p:spTgt spid="20173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3" name="Picture 1">
            <a:extLst>
              <a:ext uri="{FF2B5EF4-FFF2-40B4-BE49-F238E27FC236}">
                <a16:creationId xmlns:a16="http://schemas.microsoft.com/office/drawing/2014/main" id="{5F6A6B4C-CC4D-4D1D-8FB1-1075D1A94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325" y="533401"/>
            <a:ext cx="7753350" cy="6196013"/>
          </a:xfrm>
          <a:prstGeom prst="rect">
            <a:avLst/>
          </a:prstGeom>
          <a:solidFill>
            <a:srgbClr val="666A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2754" name="Text Box 2">
            <a:extLst>
              <a:ext uri="{FF2B5EF4-FFF2-40B4-BE49-F238E27FC236}">
                <a16:creationId xmlns:a16="http://schemas.microsoft.com/office/drawing/2014/main" id="{7E4874F9-9073-45CA-8D99-9CDE831D1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6159501"/>
            <a:ext cx="3276600" cy="460375"/>
          </a:xfrm>
          <a:prstGeom prst="rect">
            <a:avLst/>
          </a:prstGeom>
          <a:solidFill>
            <a:srgbClr val="666A5C"/>
          </a:solidFill>
          <a:ln w="12600" cap="sq">
            <a:solidFill>
              <a:srgbClr val="FF3300"/>
            </a:solidFill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ΠΑΡΑΚΕΝΤΗΣΗ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02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02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#ppt_x+(cos(-2*pi*(1-$))*-#ppt_#ppt_x-sin(-2*pi*(1-$))*(1-#ppt_#ppt_y))*(1-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#ppt_y+(sin(-2*pi*(1-$))*-#ppt_#ppt_x+cos(-2*pi*(1-$))*(1-#ppt_#ppt_y))*(1-$)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7" name="Text Box 1">
            <a:extLst>
              <a:ext uri="{FF2B5EF4-FFF2-40B4-BE49-F238E27FC236}">
                <a16:creationId xmlns:a16="http://schemas.microsoft.com/office/drawing/2014/main" id="{CEFDD9EB-1413-4900-A3E4-651396A4B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ΑΙΤΙΑ ΧΥΛΟΘΩΡΑΚΑ</a:t>
            </a:r>
          </a:p>
        </p:txBody>
      </p:sp>
      <p:sp>
        <p:nvSpPr>
          <p:cNvPr id="203778" name="Text Box 2">
            <a:extLst>
              <a:ext uri="{FF2B5EF4-FFF2-40B4-BE49-F238E27FC236}">
                <a16:creationId xmlns:a16="http://schemas.microsoft.com/office/drawing/2014/main" id="{903B262D-DF2C-4523-B8BB-8217C8364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7848600" cy="3657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ΟΓΚΟΙ</a:t>
            </a: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ΑΠΟΦΡΑΞΗ Μ.ΘΩΡΑΚΙΚΟΥ ΠΟΡΟΥ ΚΑΙ ΛΕΜΦΑΓΓΕΙΩΝ</a:t>
            </a: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ΛΕΜΦΟΣΑΡΚΩΜΑ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ΤΡΑΥΜΑΤΑ</a:t>
            </a: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ΚΑΚΩΣΕΙΣ ΘΩΡΑΚΟΣ</a:t>
            </a: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ΙΑΤΡΟΓΕΝΗ</a:t>
            </a:r>
          </a:p>
          <a:p>
            <a:pPr marL="720725" lvl="1" indent="-271463" defTabSz="449263" fontAlgn="base">
              <a:spcBef>
                <a:spcPts val="700"/>
              </a:spcBef>
              <a:spcAft>
                <a:spcPct val="0"/>
              </a:spcAft>
              <a:buSzPct val="10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720725" lvl="1" indent="-271463" defTabSz="449263" fontAlgn="base">
              <a:spcBef>
                <a:spcPts val="700"/>
              </a:spcBef>
              <a:spcAft>
                <a:spcPct val="0"/>
              </a:spcAft>
              <a:buSzPct val="10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037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" dur="500"/>
                                        <p:tgtEl>
                                          <p:spTgt spid="203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3" dur="500"/>
                                        <p:tgtEl>
                                          <p:spTgt spid="203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" dur="500"/>
                                        <p:tgtEl>
                                          <p:spTgt spid="203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" dur="500"/>
                                        <p:tgtEl>
                                          <p:spTgt spid="203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" dur="500"/>
                                        <p:tgtEl>
                                          <p:spTgt spid="203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074" name="Picture 1">
            <a:extLst>
              <a:ext uri="{FF2B5EF4-FFF2-40B4-BE49-F238E27FC236}">
                <a16:creationId xmlns:a16="http://schemas.microsoft.com/office/drawing/2014/main" id="{285E49F9-5F74-4369-A21D-765693B5F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076" y="260350"/>
            <a:ext cx="4773613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34E3F40C-CE3B-4EF2-ACE6-531A282FF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667000"/>
            <a:ext cx="3810000" cy="2895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ΑΠΟΛΙΝΩΣΗ ΤΟΥ ΜΕΙΖΟΝΟΣ ΘΩΡΑΚΙΚΟΥ ΠΟΡΟΥ ΚΑΤΆ ΤΗΝ ΕΙΣΟΔΟ ΤΟΥ ΣΤΟΝ ΘΩΡΑΚΑ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5" name="Text Box 1">
            <a:extLst>
              <a:ext uri="{FF2B5EF4-FFF2-40B4-BE49-F238E27FC236}">
                <a16:creationId xmlns:a16="http://schemas.microsoft.com/office/drawing/2014/main" id="{8C6D6A9E-2C62-4A8B-AC30-9EA6A041E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ΧΕΙΡΟΥΡΓΙΚΗ ΑΝΤΙΜΕΤΩΠΙΣΗ</a:t>
            </a:r>
          </a:p>
        </p:txBody>
      </p:sp>
      <p:pic>
        <p:nvPicPr>
          <p:cNvPr id="205827" name="Picture 3">
            <a:extLst>
              <a:ext uri="{FF2B5EF4-FFF2-40B4-BE49-F238E27FC236}">
                <a16:creationId xmlns:a16="http://schemas.microsoft.com/office/drawing/2014/main" id="{5FA8C318-2158-43F0-AE03-04978576D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1417638"/>
            <a:ext cx="3443287" cy="242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61124" name="Picture 4">
            <a:extLst>
              <a:ext uri="{FF2B5EF4-FFF2-40B4-BE49-F238E27FC236}">
                <a16:creationId xmlns:a16="http://schemas.microsoft.com/office/drawing/2014/main" id="{B9577F0B-FF1C-45B8-9183-CF8544DF20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3933826"/>
            <a:ext cx="3443287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61125" name="Picture 1">
            <a:extLst>
              <a:ext uri="{FF2B5EF4-FFF2-40B4-BE49-F238E27FC236}">
                <a16:creationId xmlns:a16="http://schemas.microsoft.com/office/drawing/2014/main" id="{258C686B-173B-499D-AB7F-5EC7F9FA8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387" y="2205038"/>
            <a:ext cx="4410076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8AB233B8-7B23-4E90-8AB6-72C51351B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738" y="1382713"/>
            <a:ext cx="6051551" cy="533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5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ΧΥΛΟΠΕΡΙΚΑΡΔΙΟ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05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3" name="Text Box 1">
            <a:extLst>
              <a:ext uri="{FF2B5EF4-FFF2-40B4-BE49-F238E27FC236}">
                <a16:creationId xmlns:a16="http://schemas.microsoft.com/office/drawing/2014/main" id="{66F7A53C-D5D9-4784-9E2C-AC7DF89BED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ΠΥΟΝ</a:t>
            </a:r>
          </a:p>
        </p:txBody>
      </p:sp>
      <p:sp>
        <p:nvSpPr>
          <p:cNvPr id="207874" name="Text Box 2">
            <a:extLst>
              <a:ext uri="{FF2B5EF4-FFF2-40B4-BE49-F238E27FC236}">
                <a16:creationId xmlns:a16="http://schemas.microsoft.com/office/drawing/2014/main" id="{6A4FECA7-4B67-4E24-BD33-D75AC0C6D0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30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Η ΣΥΛΛΟΓΗ ΠΥΟΥ ΣΤΗΝ ΥΠΕΖΩΚΟΤΙΚΗ ΚΟΙΛΟΤΗΤΑ ΚΑΛΕΙΤΑΙ ΕΜΠΥΗΜΑ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ΔΙΑΦΟΡΑ ΕΜΠΥΗΜΑΤΟΣ-ΑΠΟΣΤΗΜΑΤΟΣ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Ο ΑΡΙΘΜΟΣ ΤΩΝ ΚΥΤΤΑΡΩΝ (&gt;500/</a:t>
            </a:r>
            <a:r>
              <a:rPr lang="en-US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mm3) </a:t>
            </a: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ΚΑΙ ΤΟ ΛΕΥΚΩΜΑ</a:t>
            </a:r>
            <a:r>
              <a:rPr lang="en-US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(</a:t>
            </a: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&gt; 2,5</a:t>
            </a:r>
            <a:r>
              <a:rPr lang="en-US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gr/100ml) </a:t>
            </a: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ΑΔΡΑ ΧΑΡΑΚΤΗΡΙΖΕΙ ΤΟ ΠΥΟΝ= ΕΜΠΥΗΜΑ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ΠΡΩΙΜΟ- ΕΝΔΙΑΜΕΣΟ – ΧΡΟΝΙΟ ΣΤΑΔΙΟ</a:t>
            </a:r>
          </a:p>
          <a:p>
            <a:pPr marL="417513" indent="-381000" defTabSz="449263" fontAlgn="base">
              <a:spcBef>
                <a:spcPts val="75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30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Text Box 1">
            <a:extLst>
              <a:ext uri="{FF2B5EF4-FFF2-40B4-BE49-F238E27FC236}">
                <a16:creationId xmlns:a16="http://schemas.microsoft.com/office/drawing/2014/main" id="{E28F6AAF-75E7-4C7B-8343-F8175E1D58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40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ΑΥΤΟΜΑΤΟΣ ΠΝΕΥΜΟΘΩΡΑΚΑΣ</a:t>
            </a:r>
          </a:p>
        </p:txBody>
      </p:sp>
      <p:sp>
        <p:nvSpPr>
          <p:cNvPr id="168962" name="Text Box 2">
            <a:extLst>
              <a:ext uri="{FF2B5EF4-FFF2-40B4-BE49-F238E27FC236}">
                <a16:creationId xmlns:a16="http://schemas.microsoft.com/office/drawing/2014/main" id="{19AAFE34-B778-4182-B29D-6A52AE2609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3425" y="1844675"/>
            <a:ext cx="7772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ΣΥΜΠΤΩΜΑΤΑ</a:t>
            </a:r>
          </a:p>
          <a:p>
            <a:pPr marL="419100" indent="-379413" defTabSz="449263" fontAlgn="base">
              <a:spcBef>
                <a:spcPts val="75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	έντονο θωρακικό άλγος 	(αιφνίδιος    πόνος)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	δύσπνοια 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     κυάνωση (σε υπό τάση ΠΝΧ)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	μη παραγωγικός βήχας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Verdana" pitchFamily="32" charset="0"/>
              <a:buAutoNum type="arabicPeriod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	σπάνια αιμόπτυση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168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168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1689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168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1689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1689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Text Box 1">
            <a:extLst>
              <a:ext uri="{FF2B5EF4-FFF2-40B4-BE49-F238E27FC236}">
                <a16:creationId xmlns:a16="http://schemas.microsoft.com/office/drawing/2014/main" id="{72C9327F-D907-4234-A332-41BB0A1A6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ΑΙΤΙΑ ΕΜΠΥΗΜΑΤΟΣ</a:t>
            </a:r>
          </a:p>
        </p:txBody>
      </p:sp>
      <p:sp>
        <p:nvSpPr>
          <p:cNvPr id="208898" name="Text Box 2">
            <a:extLst>
              <a:ext uri="{FF2B5EF4-FFF2-40B4-BE49-F238E27FC236}">
                <a16:creationId xmlns:a16="http://schemas.microsoft.com/office/drawing/2014/main" id="{524191B7-3A83-4DBB-B42B-C29BE7164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30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ΛΟΙΜΩΞΗ ΠΝΕΥΜΟΝΙΚΟΥ ΠΑΡΕΓΧΥΜΑΤΟΣ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ΜΕΤΕΓΧΕΙΡΗΤΙΚΗ ΔΙΑΠΥΗΣΗ ΗΜΙΘΩΡΑΚΙΟΥ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ΘΩΡΑΚΕΝΤΗΣΕΙΣ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ΥΠΟΔΙΑΦΡΑΓΜΑΤΙΚΑ ΑΠΟΣΤΗΜΑΤΑ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ΡΗΞΗ ΟΙΣΟΦΑΓΟΥ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ΤΡΑΥΜΑΤΑ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08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08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208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208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" dur="500"/>
                                        <p:tgtEl>
                                          <p:spTgt spid="2088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2" dur="500"/>
                                        <p:tgtEl>
                                          <p:spTgt spid="2088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1" name="Text Box 1">
            <a:extLst>
              <a:ext uri="{FF2B5EF4-FFF2-40B4-BE49-F238E27FC236}">
                <a16:creationId xmlns:a16="http://schemas.microsoft.com/office/drawing/2014/main" id="{6C90B9C9-E58C-4601-A7DF-786DF171DD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ΣΥΜΠΤΩΜΑΤΑ</a:t>
            </a:r>
          </a:p>
        </p:txBody>
      </p:sp>
      <p:sp>
        <p:nvSpPr>
          <p:cNvPr id="209922" name="Text Box 2">
            <a:extLst>
              <a:ext uri="{FF2B5EF4-FFF2-40B4-BE49-F238E27FC236}">
                <a16:creationId xmlns:a16="http://schemas.microsoft.com/office/drawing/2014/main" id="{66ECC222-3D36-4A88-862C-8920971EA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71800"/>
            <a:ext cx="7772400" cy="35052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ΠΥΡΕΤΟΣ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ΤΑΧΥΚΑΡΔΙΑ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ΤΑΧΥΠΝΟΙΑ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ΘΩΡΑΚΑΛΓΙΑ ΠΟΥ ΕΠΙΤΕΙΝΕΤΑΙ ΜΕ ΤΙΣ ΑΝΑΠΝΕΥΣΤΙΚΕΣ ΚΙΝΗΣΕΙΣ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Text Box 1">
            <a:extLst>
              <a:ext uri="{FF2B5EF4-FFF2-40B4-BE49-F238E27FC236}">
                <a16:creationId xmlns:a16="http://schemas.microsoft.com/office/drawing/2014/main" id="{92E91350-0F39-4CD5-8011-1DC7BF29F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9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ΕΥΡΗΜΑΤΑ ΚΑΙ ΑΝΤΙΜΕΤΩΠΙΣΗ</a:t>
            </a:r>
          </a:p>
        </p:txBody>
      </p:sp>
      <p:sp>
        <p:nvSpPr>
          <p:cNvPr id="210946" name="Text Box 2">
            <a:extLst>
              <a:ext uri="{FF2B5EF4-FFF2-40B4-BE49-F238E27FC236}">
                <a16:creationId xmlns:a16="http://schemas.microsoft.com/office/drawing/2014/main" id="{3A326704-0804-45BB-A6FD-5329AF54D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981200"/>
            <a:ext cx="7924800" cy="4495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ΑΝΤΙΚΕΙΜΕΝΙΚΗ ΕΞΕΤΑΣΗ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ΑΠΕΙΚΟΝΙΣΤΙΚΑ ΕΥΡΗΜΑΤΑ</a:t>
            </a:r>
          </a:p>
          <a:p>
            <a:pPr marL="719138" lvl="1" indent="-273050" defTabSz="449263" fontAlgn="base">
              <a:spcBef>
                <a:spcPts val="6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ΑΚΤΙΝΟΓΡΑΦΙΑ </a:t>
            </a:r>
          </a:p>
          <a:p>
            <a:pPr marL="719138" lvl="1" indent="-273050" defTabSz="449263" fontAlgn="base">
              <a:spcBef>
                <a:spcPts val="6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ΑΞΟΝΙΚΗ</a:t>
            </a:r>
          </a:p>
          <a:p>
            <a:pPr marL="415925" indent="-381000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ΑΝΤΙΜΕΤΩΠΙΣΗ ΑΝΑΛΟΓΗ ΜΕ ΤΟ ΣΤΑΔΙΟ</a:t>
            </a:r>
          </a:p>
          <a:p>
            <a:pPr marL="719138" lvl="1" indent="-273050" defTabSz="449263" fontAlgn="base">
              <a:spcBef>
                <a:spcPts val="6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ΠΡΩΙΜΟ= ΕΚΚΕΝΩΤΙΚΗ ΠΑΡΑΚΕΝΤΗΣΗ ΚΑΙ ΚΑΤΑΛΛΗΛΗ ΑΝΤΙΒΙΟΤΙΚΗ ΚΑΛΥΨΗ</a:t>
            </a:r>
          </a:p>
          <a:p>
            <a:pPr marL="719138" lvl="1" indent="-273050" defTabSz="449263" fontAlgn="base">
              <a:spcBef>
                <a:spcPts val="6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ΕΝΔΙΑΜΕΣΟ= ΠΑΡΟΧΕΤΕΥΣΗ ΗΜΙΘΩΡΑΚΙΟΥ</a:t>
            </a:r>
          </a:p>
          <a:p>
            <a:pPr marL="719138" lvl="1" indent="-273050" defTabSz="449263" fontAlgn="base">
              <a:spcBef>
                <a:spcPts val="65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ΧΡΟΝΙΟ=ΕΩΣ ΚΑΙ ΧΕΙΡΟΥΡΓΙΚΗ ΑΠΟΦΛΟΙΩΣΗ</a:t>
            </a:r>
          </a:p>
          <a:p>
            <a:pPr marL="417513" indent="-381000" defTabSz="449263" fontAlgn="base">
              <a:spcBef>
                <a:spcPts val="65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6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1">
            <a:extLst>
              <a:ext uri="{FF2B5EF4-FFF2-40B4-BE49-F238E27FC236}">
                <a16:creationId xmlns:a16="http://schemas.microsoft.com/office/drawing/2014/main" id="{0298F119-79E1-40F5-9F0D-383A665A1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41314"/>
            <a:ext cx="8305800" cy="623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71363" name="Line 2">
            <a:extLst>
              <a:ext uri="{FF2B5EF4-FFF2-40B4-BE49-F238E27FC236}">
                <a16:creationId xmlns:a16="http://schemas.microsoft.com/office/drawing/2014/main" id="{12F52E97-0E3D-4692-A006-4C9C332DCCA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1447800"/>
            <a:ext cx="1588" cy="609600"/>
          </a:xfrm>
          <a:prstGeom prst="line">
            <a:avLst/>
          </a:prstGeom>
          <a:noFill/>
          <a:ln w="76320" cap="sq">
            <a:solidFill>
              <a:srgbClr val="757868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1364" name="Line 3">
            <a:extLst>
              <a:ext uri="{FF2B5EF4-FFF2-40B4-BE49-F238E27FC236}">
                <a16:creationId xmlns:a16="http://schemas.microsoft.com/office/drawing/2014/main" id="{0A3ECC4A-519E-4901-AFE1-B7D5825E8C0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3352800"/>
            <a:ext cx="1588" cy="609600"/>
          </a:xfrm>
          <a:prstGeom prst="line">
            <a:avLst/>
          </a:prstGeom>
          <a:noFill/>
          <a:ln w="76320" cap="sq">
            <a:solidFill>
              <a:srgbClr val="757868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1365" name="Line 4">
            <a:extLst>
              <a:ext uri="{FF2B5EF4-FFF2-40B4-BE49-F238E27FC236}">
                <a16:creationId xmlns:a16="http://schemas.microsoft.com/office/drawing/2014/main" id="{C2FE01F2-961C-4AA4-90B8-736F9E443E2C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4648200"/>
            <a:ext cx="1588" cy="609600"/>
          </a:xfrm>
          <a:prstGeom prst="line">
            <a:avLst/>
          </a:prstGeom>
          <a:noFill/>
          <a:ln w="76320" cap="sq">
            <a:solidFill>
              <a:srgbClr val="757868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410" name="Picture 1">
            <a:extLst>
              <a:ext uri="{FF2B5EF4-FFF2-40B4-BE49-F238E27FC236}">
                <a16:creationId xmlns:a16="http://schemas.microsoft.com/office/drawing/2014/main" id="{E7398A4F-7D6C-4F5A-BF28-915F886A0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84164"/>
            <a:ext cx="8458200" cy="634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458" name="Picture 1">
            <a:extLst>
              <a:ext uri="{FF2B5EF4-FFF2-40B4-BE49-F238E27FC236}">
                <a16:creationId xmlns:a16="http://schemas.microsoft.com/office/drawing/2014/main" id="{4CE13867-01FD-488A-9CE6-24091086E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84164"/>
            <a:ext cx="8382000" cy="628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506" name="Picture 1">
            <a:extLst>
              <a:ext uri="{FF2B5EF4-FFF2-40B4-BE49-F238E27FC236}">
                <a16:creationId xmlns:a16="http://schemas.microsoft.com/office/drawing/2014/main" id="{6D368222-9199-4AE7-9E62-5938F1E8D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69864"/>
            <a:ext cx="8458200" cy="634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554" name="Picture 1">
            <a:extLst>
              <a:ext uri="{FF2B5EF4-FFF2-40B4-BE49-F238E27FC236}">
                <a16:creationId xmlns:a16="http://schemas.microsoft.com/office/drawing/2014/main" id="{C4313D21-1215-4E55-8FE0-CF686FBF5E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2451" y="1590676"/>
            <a:ext cx="8888413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16066" name="Text Box 2">
            <a:extLst>
              <a:ext uri="{FF2B5EF4-FFF2-40B4-BE49-F238E27FC236}">
                <a16:creationId xmlns:a16="http://schemas.microsoft.com/office/drawing/2014/main" id="{4C6C280A-9B13-4867-A0EC-34785CEAD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263" y="4879975"/>
            <a:ext cx="7053262" cy="76358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tIns="0" rIns="45720" bIns="0" anchor="b"/>
          <a:lstStyle/>
          <a:p>
            <a:pPr algn="r" defTabSz="449263" fontAlgn="base">
              <a:spcBef>
                <a:spcPts val="550"/>
              </a:spcBef>
              <a:spcAft>
                <a:spcPct val="0"/>
              </a:spcAft>
              <a:buSzPct val="6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2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ΜΙΑ ΕΙΚΟΝΑ ΧΙΛΙΕΣ ΛΕΞΕΙΣ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160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89" name="Picture 1">
            <a:extLst>
              <a:ext uri="{FF2B5EF4-FFF2-40B4-BE49-F238E27FC236}">
                <a16:creationId xmlns:a16="http://schemas.microsoft.com/office/drawing/2014/main" id="{D4B1EE33-6DFC-47D7-AB45-EFD2D7C21C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228600"/>
            <a:ext cx="8648700" cy="666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17090" name="Text Box 2">
            <a:extLst>
              <a:ext uri="{FF2B5EF4-FFF2-40B4-BE49-F238E27FC236}">
                <a16:creationId xmlns:a16="http://schemas.microsoft.com/office/drawing/2014/main" id="{E2B99E0B-9EC7-490D-8D12-3F10B4305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609600"/>
            <a:ext cx="3810000" cy="609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100">
                <a:solidFill>
                  <a:srgbClr val="75786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ΑΙΤΙΑ ΑΙΜΟΘΩΡΑΚΑ</a:t>
            </a:r>
          </a:p>
        </p:txBody>
      </p:sp>
      <p:sp>
        <p:nvSpPr>
          <p:cNvPr id="217091" name="Oval 3">
            <a:extLst>
              <a:ext uri="{FF2B5EF4-FFF2-40B4-BE49-F238E27FC236}">
                <a16:creationId xmlns:a16="http://schemas.microsoft.com/office/drawing/2014/main" id="{9C94F720-0451-41B4-9A59-D813EC6BA7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2286000"/>
            <a:ext cx="304800" cy="228600"/>
          </a:xfrm>
          <a:prstGeom prst="ellipse">
            <a:avLst/>
          </a:prstGeom>
          <a:solidFill>
            <a:srgbClr val="757868"/>
          </a:solidFill>
          <a:ln w="12600" cap="sq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092" name="Oval 4">
            <a:extLst>
              <a:ext uri="{FF2B5EF4-FFF2-40B4-BE49-F238E27FC236}">
                <a16:creationId xmlns:a16="http://schemas.microsoft.com/office/drawing/2014/main" id="{FB08FD6C-0F1F-45C4-8B71-013241454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3048000"/>
            <a:ext cx="304800" cy="228600"/>
          </a:xfrm>
          <a:prstGeom prst="ellipse">
            <a:avLst/>
          </a:prstGeom>
          <a:solidFill>
            <a:srgbClr val="757868"/>
          </a:solidFill>
          <a:ln w="12600" cap="sq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093" name="Oval 5">
            <a:extLst>
              <a:ext uri="{FF2B5EF4-FFF2-40B4-BE49-F238E27FC236}">
                <a16:creationId xmlns:a16="http://schemas.microsoft.com/office/drawing/2014/main" id="{8261EDE9-E76C-43B3-81B2-392CB11B1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667000"/>
            <a:ext cx="304800" cy="228600"/>
          </a:xfrm>
          <a:prstGeom prst="ellipse">
            <a:avLst/>
          </a:prstGeom>
          <a:solidFill>
            <a:srgbClr val="757868"/>
          </a:solidFill>
          <a:ln w="12600" cap="sq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094" name="Oval 6">
            <a:extLst>
              <a:ext uri="{FF2B5EF4-FFF2-40B4-BE49-F238E27FC236}">
                <a16:creationId xmlns:a16="http://schemas.microsoft.com/office/drawing/2014/main" id="{EA6059ED-9240-45E8-87CC-C19F06F12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1981200"/>
            <a:ext cx="304800" cy="228600"/>
          </a:xfrm>
          <a:prstGeom prst="ellipse">
            <a:avLst/>
          </a:prstGeom>
          <a:solidFill>
            <a:srgbClr val="757868"/>
          </a:solidFill>
          <a:ln w="12600" cap="sq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095" name="Oval 7">
            <a:extLst>
              <a:ext uri="{FF2B5EF4-FFF2-40B4-BE49-F238E27FC236}">
                <a16:creationId xmlns:a16="http://schemas.microsoft.com/office/drawing/2014/main" id="{15F8EFED-AE82-4C3E-8665-3839C09C62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2590800"/>
            <a:ext cx="304800" cy="228600"/>
          </a:xfrm>
          <a:prstGeom prst="ellipse">
            <a:avLst/>
          </a:prstGeom>
          <a:solidFill>
            <a:srgbClr val="757868"/>
          </a:solidFill>
          <a:ln w="12600" cap="sq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096" name="Oval 8">
            <a:extLst>
              <a:ext uri="{FF2B5EF4-FFF2-40B4-BE49-F238E27FC236}">
                <a16:creationId xmlns:a16="http://schemas.microsoft.com/office/drawing/2014/main" id="{4D064ED4-ABD3-433A-8C6C-425AEC91C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2209800"/>
            <a:ext cx="304800" cy="228600"/>
          </a:xfrm>
          <a:prstGeom prst="ellipse">
            <a:avLst/>
          </a:prstGeom>
          <a:solidFill>
            <a:srgbClr val="757868"/>
          </a:solidFill>
          <a:ln w="12600" cap="sq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097" name="Oval 9">
            <a:extLst>
              <a:ext uri="{FF2B5EF4-FFF2-40B4-BE49-F238E27FC236}">
                <a16:creationId xmlns:a16="http://schemas.microsoft.com/office/drawing/2014/main" id="{89C2C89D-625B-47BA-9C88-516ECF4B7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3048000"/>
            <a:ext cx="304800" cy="228600"/>
          </a:xfrm>
          <a:prstGeom prst="ellipse">
            <a:avLst/>
          </a:prstGeom>
          <a:solidFill>
            <a:srgbClr val="757868"/>
          </a:solidFill>
          <a:ln w="12600" cap="sq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7098" name="Oval 10">
            <a:extLst>
              <a:ext uri="{FF2B5EF4-FFF2-40B4-BE49-F238E27FC236}">
                <a16:creationId xmlns:a16="http://schemas.microsoft.com/office/drawing/2014/main" id="{6D7ED2AC-B9C0-44A3-8683-75AF674059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4419600"/>
            <a:ext cx="304800" cy="228600"/>
          </a:xfrm>
          <a:prstGeom prst="ellipse">
            <a:avLst/>
          </a:prstGeom>
          <a:solidFill>
            <a:srgbClr val="757868"/>
          </a:solidFill>
          <a:ln w="12600" cap="sq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17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17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217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217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217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2170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217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217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0" dur="500" fill="hold"/>
                                        <p:tgtEl>
                                          <p:spTgt spid="2170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5" dur="500" fill="hold"/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217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1" dur="500" fill="hold"/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" dur="500" fill="hold"/>
                                        <p:tgtEl>
                                          <p:spTgt spid="217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091" grpId="0" animBg="1"/>
      <p:bldP spid="217092" grpId="0" animBg="1"/>
      <p:bldP spid="217093" grpId="0" animBg="1"/>
      <p:bldP spid="217094" grpId="0" animBg="1"/>
      <p:bldP spid="217095" grpId="0" animBg="1"/>
      <p:bldP spid="217096" grpId="0" animBg="1"/>
      <p:bldP spid="217097" grpId="0" animBg="1"/>
      <p:bldP spid="21709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0" name="Picture 1">
            <a:extLst>
              <a:ext uri="{FF2B5EF4-FFF2-40B4-BE49-F238E27FC236}">
                <a16:creationId xmlns:a16="http://schemas.microsoft.com/office/drawing/2014/main" id="{472EF4F5-C8B8-4E36-96D9-BF433C808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304800"/>
            <a:ext cx="8648700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 descr="Spontaneous Pneumothorax | British Association of Paediatric Surgeons">
            <a:extLst>
              <a:ext uri="{FF2B5EF4-FFF2-40B4-BE49-F238E27FC236}">
                <a16:creationId xmlns:a16="http://schemas.microsoft.com/office/drawing/2014/main" id="{B2291606-0B79-4FDA-B48A-5C259B451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99"/>
          <a:stretch>
            <a:fillRect/>
          </a:stretch>
        </p:blipFill>
        <p:spPr bwMode="auto">
          <a:xfrm>
            <a:off x="1631951" y="1484314"/>
            <a:ext cx="4176713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0947" name="Picture 3">
            <a:extLst>
              <a:ext uri="{FF2B5EF4-FFF2-40B4-BE49-F238E27FC236}">
                <a16:creationId xmlns:a16="http://schemas.microsoft.com/office/drawing/2014/main" id="{54ADA4FE-0C5E-4CC7-B5E5-74F586300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538" y="1484314"/>
            <a:ext cx="4614862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0948" name="TextBox 4">
            <a:extLst>
              <a:ext uri="{FF2B5EF4-FFF2-40B4-BE49-F238E27FC236}">
                <a16:creationId xmlns:a16="http://schemas.microsoft.com/office/drawing/2014/main" id="{44064B42-4032-4D39-8C95-19BCAF1AB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6089" y="333376"/>
            <a:ext cx="6670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20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80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40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l-GR" altLang="el-GR" b="1">
                <a:solidFill>
                  <a:srgbClr val="000000"/>
                </a:solidFill>
                <a:latin typeface="Rockwell" panose="02060603020205020403" pitchFamily="18" charset="0"/>
              </a:rPr>
              <a:t>ΠΝΕΥΜΟΘΩΡΑΚΑΣ | ΑΠΕΙΚΟΝΙΣΗ</a:t>
            </a:r>
            <a:endParaRPr lang="en-US" altLang="el-GR" b="1">
              <a:solidFill>
                <a:srgbClr val="000000"/>
              </a:solidFill>
              <a:latin typeface="Rockwell" panose="02060603020205020403" pitchFamily="18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7" name="Text Box 1">
            <a:extLst>
              <a:ext uri="{FF2B5EF4-FFF2-40B4-BE49-F238E27FC236}">
                <a16:creationId xmlns:a16="http://schemas.microsoft.com/office/drawing/2014/main" id="{610C98CA-FD38-4CF0-B5DE-71DFE25200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C4C3AA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ΑΝΤΙΜΕΤΩΠΙΣΗ</a:t>
            </a:r>
          </a:p>
        </p:txBody>
      </p:sp>
      <p:sp>
        <p:nvSpPr>
          <p:cNvPr id="219138" name="Text Box 2">
            <a:extLst>
              <a:ext uri="{FF2B5EF4-FFF2-40B4-BE49-F238E27FC236}">
                <a16:creationId xmlns:a16="http://schemas.microsoft.com/office/drawing/2014/main" id="{44EF5D0B-082D-493C-8229-BBB5A86A43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981201"/>
            <a:ext cx="7772400" cy="29749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lnSpc>
                <a:spcPct val="70000"/>
              </a:lnSpc>
              <a:spcBef>
                <a:spcPts val="7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ΌΤΑΝ ΠΑΡΟΧΕΤΕΥΟΝΤΑΙ &gt; 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100ml/h</a:t>
            </a:r>
            <a:r>
              <a:rPr lang="el-G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</a:t>
            </a:r>
          </a:p>
          <a:p>
            <a:pPr marL="415925" indent="-381000" defTabSz="449263" fontAlgn="base">
              <a:lnSpc>
                <a:spcPct val="70000"/>
              </a:lnSpc>
              <a:spcBef>
                <a:spcPts val="7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ΌΤΑΝ ΕΧΟΥΜΕ ΜΑΖΙΚΗ ΑΙΜΟΡΡΑΓΙΑ</a:t>
            </a:r>
          </a:p>
          <a:p>
            <a:pPr marL="415925" indent="-381000" defTabSz="449263" fontAlgn="base">
              <a:lnSpc>
                <a:spcPct val="70000"/>
              </a:lnSpc>
              <a:spcBef>
                <a:spcPts val="7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ΌΤΑΝ ΕΧΟΥΜΕ ΑΙΜΟΔΥΝΑΜΙΚΗ ΑΣΤΑΘΕΙΑ ΜΕ ΣΥΝΕΧΗ ΠΤΩΣΗ ΤΟΥ </a:t>
            </a:r>
            <a:r>
              <a:rPr lang="en-US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Ht</a:t>
            </a:r>
          </a:p>
          <a:p>
            <a:pPr marL="417513" indent="-381000" defTabSz="449263" fontAlgn="base">
              <a:lnSpc>
                <a:spcPct val="70000"/>
              </a:lnSpc>
              <a:spcBef>
                <a:spcPts val="7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419100" indent="-379413" defTabSz="449263" fontAlgn="base">
              <a:lnSpc>
                <a:spcPct val="70000"/>
              </a:lnSpc>
              <a:spcBef>
                <a:spcPts val="7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n-US" sz="2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419100" indent="-379413" defTabSz="449263" fontAlgn="base">
              <a:lnSpc>
                <a:spcPct val="70000"/>
              </a:lnSpc>
              <a:spcBef>
                <a:spcPts val="7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	ΤΟΤΕ Η ΑΝΤΙΜΕΤΩΠΙΣΗ ΕΊΝΑΙ ΠΑΝΤΑ ΧΕΙΡΟΥΡΓΙΚΗ</a:t>
            </a:r>
          </a:p>
        </p:txBody>
      </p:sp>
      <p:sp>
        <p:nvSpPr>
          <p:cNvPr id="285700" name="Line 3">
            <a:extLst>
              <a:ext uri="{FF2B5EF4-FFF2-40B4-BE49-F238E27FC236}">
                <a16:creationId xmlns:a16="http://schemas.microsoft.com/office/drawing/2014/main" id="{C7ED237F-68FC-4957-9A2D-83404F917E63}"/>
              </a:ext>
            </a:extLst>
          </p:cNvPr>
          <p:cNvSpPr>
            <a:spLocks noChangeShapeType="1"/>
          </p:cNvSpPr>
          <p:nvPr/>
        </p:nvSpPr>
        <p:spPr bwMode="auto">
          <a:xfrm>
            <a:off x="5095875" y="3357563"/>
            <a:ext cx="1588" cy="685800"/>
          </a:xfrm>
          <a:prstGeom prst="line">
            <a:avLst/>
          </a:prstGeom>
          <a:noFill/>
          <a:ln w="76320" cap="sq">
            <a:solidFill>
              <a:srgbClr val="FF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" dur="500"/>
                                        <p:tgtEl>
                                          <p:spTgt spid="219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" dur="500"/>
                                        <p:tgtEl>
                                          <p:spTgt spid="219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" dur="500"/>
                                        <p:tgtEl>
                                          <p:spTgt spid="219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" dur="500"/>
                                        <p:tgtEl>
                                          <p:spTgt spid="219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nats S.A.. Λαβίδα αιμοστατική Kelly κυρτή 14c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5011" y="214290"/>
            <a:ext cx="3930086" cy="3810000"/>
          </a:xfrm>
          <a:prstGeom prst="rect">
            <a:avLst/>
          </a:prstGeom>
          <a:noFill/>
        </p:spPr>
      </p:pic>
      <p:pic>
        <p:nvPicPr>
          <p:cNvPr id="3076" name="Picture 4" descr="https://www.medicalhouse.gr/dat/22922314/image1_zo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81631" y="3429002"/>
            <a:ext cx="4573191" cy="3238501"/>
          </a:xfrm>
          <a:prstGeom prst="rect">
            <a:avLst/>
          </a:prstGeom>
          <a:noFill/>
        </p:spPr>
      </p:pic>
      <p:pic>
        <p:nvPicPr>
          <p:cNvPr id="3078" name="Picture 6" descr="Νυστέρια μιας χρήσης διάφορων σχημάτων - Ιατρικά Βοηθήματα ΙΚ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14256" y="571480"/>
            <a:ext cx="2087584" cy="2357454"/>
          </a:xfrm>
          <a:prstGeom prst="rect">
            <a:avLst/>
          </a:prstGeom>
          <a:noFill/>
        </p:spPr>
      </p:pic>
      <p:pic>
        <p:nvPicPr>
          <p:cNvPr id="3080" name="Picture 8" descr="Βελονοκάτοχo Mayo-Hegar | Germanos Medical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2773269" y="4500570"/>
            <a:ext cx="2000737" cy="200021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grthr\Desktop\Thrasos\chest-tube-atrium-lab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1224" y="1000109"/>
            <a:ext cx="2786808" cy="4493105"/>
          </a:xfrm>
          <a:prstGeom prst="rect">
            <a:avLst/>
          </a:prstGeom>
          <a:noFill/>
        </p:spPr>
      </p:pic>
      <p:pic>
        <p:nvPicPr>
          <p:cNvPr id="2053" name="Picture 5" descr="C:\Users\grthr\Desktop\Thrasos\wet-suction-water-seal-chest-drainage-system-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38810" y="1000108"/>
            <a:ext cx="4192888" cy="451994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Pleural drainage set - Drentech™ Simple 3 - Redax - 2-chamber / water-seal  / graduat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283" y="1000108"/>
            <a:ext cx="4286279" cy="5072098"/>
          </a:xfrm>
          <a:prstGeom prst="rect">
            <a:avLst/>
          </a:prstGeom>
          <a:noFill/>
        </p:spPr>
      </p:pic>
      <p:pic>
        <p:nvPicPr>
          <p:cNvPr id="43012" name="Picture 4" descr="Tube Thoracostomy Management Periprocedural Care: Equipment, Patient  Prepar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3962" y="1000108"/>
            <a:ext cx="3946880" cy="50006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hest Drainage Catheters Market Size, Share, Trends, Opportunities,  Competitive Analysis and Forecast to 2019 – 2025 | Medgadg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034" y="928670"/>
            <a:ext cx="3986194" cy="5119690"/>
          </a:xfrm>
          <a:prstGeom prst="rect">
            <a:avLst/>
          </a:prstGeom>
          <a:noFill/>
        </p:spPr>
      </p:pic>
      <p:pic>
        <p:nvPicPr>
          <p:cNvPr id="3" name="Picture 6" descr="Disposable Chest Drainage Catheter Medical Surgical Drainage Catheter For  Hospital - Buy Disposable Chest Drainage Catheter Medical Surgical Drainage  Catheter For Hospital,Chest Drainage Catheter,Silicone Chest Drainage  Catheter Thoracic Trocar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24628" y="1000108"/>
            <a:ext cx="3823012" cy="50006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ΣΗΜΕΙΟ ΤΟΠΟΘΕΤΗΣΗΣ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«Ακουστικό –  ασφαλές»  τρίγωνο : ορίζεται ο χώρος άνωθεν του  5</a:t>
            </a:r>
            <a:r>
              <a:rPr lang="el-GR" baseline="30000" dirty="0"/>
              <a:t>ου</a:t>
            </a:r>
            <a:r>
              <a:rPr lang="el-GR" dirty="0"/>
              <a:t> μεσοπλεύριου διαστήματος  , κάτωθεν της βάσης της μασχάλης και μεταξύ του  πλατύ ραχιαίου μυός </a:t>
            </a:r>
            <a:r>
              <a:rPr lang="el-GR" dirty="0" err="1"/>
              <a:t>οπισθίως</a:t>
            </a:r>
            <a:r>
              <a:rPr lang="el-GR" dirty="0"/>
              <a:t> και του μείζονος θωρακικού προσθίως .</a:t>
            </a:r>
          </a:p>
          <a:p>
            <a:r>
              <a:rPr lang="el-GR" dirty="0"/>
              <a:t>Μεταξύ 4</a:t>
            </a:r>
            <a:r>
              <a:rPr lang="el-GR" baseline="30000" dirty="0"/>
              <a:t>ου</a:t>
            </a:r>
            <a:r>
              <a:rPr lang="el-GR" dirty="0"/>
              <a:t> – 5</a:t>
            </a:r>
            <a:r>
              <a:rPr lang="el-GR" baseline="30000" dirty="0"/>
              <a:t>ου</a:t>
            </a:r>
            <a:r>
              <a:rPr lang="el-GR" dirty="0"/>
              <a:t> μεσοπλεύριου διαστήματος ( στο ύψος θηλής για τους  άνδρες και στην </a:t>
            </a:r>
            <a:r>
              <a:rPr lang="el-GR" dirty="0" err="1"/>
              <a:t>υπομαστική</a:t>
            </a:r>
            <a:r>
              <a:rPr lang="el-GR" dirty="0"/>
              <a:t> πτυχή στις γυναίκες )  στην πρόσθια μασχαλιαία γραμμή. </a:t>
            </a:r>
          </a:p>
          <a:p>
            <a:r>
              <a:rPr lang="el-GR" dirty="0"/>
              <a:t>Στην περίπτωση πνευμοθώρακα , ο θωρακικός σωλήνας μπορεί να  εισαχθεί πάνω από το δεύτερο μεσοπλεύριο διάστημα στη </a:t>
            </a:r>
            <a:r>
              <a:rPr lang="el-GR" dirty="0" err="1"/>
              <a:t>μεσοκλειδική</a:t>
            </a:r>
            <a:r>
              <a:rPr lang="el-GR" dirty="0"/>
              <a:t> γραμμή.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Chest Tube Flashcards | Quizl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5011" y="2786058"/>
            <a:ext cx="5126210" cy="3771908"/>
          </a:xfrm>
          <a:prstGeom prst="rect">
            <a:avLst/>
          </a:prstGeom>
          <a:noFill/>
        </p:spPr>
      </p:pic>
      <p:sp>
        <p:nvSpPr>
          <p:cNvPr id="5" name="4 - TextBox"/>
          <p:cNvSpPr txBox="1"/>
          <p:nvPr/>
        </p:nvSpPr>
        <p:spPr>
          <a:xfrm>
            <a:off x="2344528" y="1428736"/>
            <a:ext cx="4769729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l-GR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«</a:t>
            </a:r>
            <a:r>
              <a:rPr lang="el-GR" sz="24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Αφαλές</a:t>
            </a:r>
            <a:r>
              <a:rPr lang="el-GR" sz="2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τρίγωνο» </a:t>
            </a:r>
          </a:p>
        </p:txBody>
      </p:sp>
      <p:pic>
        <p:nvPicPr>
          <p:cNvPr id="44038" name="Picture 6" descr="SLHD: Royal Prince Alfred Hospital Procedu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2997" y="428606"/>
            <a:ext cx="2727607" cy="603887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dirty="0"/>
              <a:t>ΤΟΠΟΘΕΤΗΣΗ ΑΣΘΕΝΗ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9676" y="2143116"/>
            <a:ext cx="4026551" cy="3948112"/>
          </a:xfrm>
          <a:prstGeom prst="rect">
            <a:avLst/>
          </a:prstGeom>
          <a:noFill/>
          <a:ln w="38160" cap="sq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" name="8 - TextBox"/>
          <p:cNvSpPr txBox="1"/>
          <p:nvPr/>
        </p:nvSpPr>
        <p:spPr>
          <a:xfrm>
            <a:off x="6953479" y="2143116"/>
            <a:ext cx="332273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492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l-GR" sz="2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7060664" y="2143116"/>
            <a:ext cx="36073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</a:pPr>
            <a:r>
              <a:rPr lang="el-GR" sz="2400" dirty="0">
                <a:solidFill>
                  <a:srgbClr val="FFFFFF"/>
                </a:solidFill>
                <a:latin typeface="Arial"/>
                <a:cs typeface="Arial" charset="0"/>
              </a:rPr>
              <a:t>Ο ασθενής τοποθετείται σε ύπτια θέση σε 30</a:t>
            </a:r>
            <a:r>
              <a:rPr lang="el-GR" sz="2400" baseline="30000" dirty="0">
                <a:solidFill>
                  <a:srgbClr val="FFFFFF"/>
                </a:solidFill>
                <a:latin typeface="Arial"/>
                <a:cs typeface="Arial" charset="0"/>
              </a:rPr>
              <a:t>ο</a:t>
            </a:r>
            <a:r>
              <a:rPr lang="el-GR" sz="2400" dirty="0">
                <a:solidFill>
                  <a:srgbClr val="FFFFFF"/>
                </a:solidFill>
                <a:latin typeface="Arial"/>
                <a:cs typeface="Arial" charset="0"/>
              </a:rPr>
              <a:t> - 40</a:t>
            </a:r>
            <a:r>
              <a:rPr lang="el-GR" sz="2400" baseline="30000" dirty="0">
                <a:solidFill>
                  <a:srgbClr val="FFFFFF"/>
                </a:solidFill>
                <a:latin typeface="Arial"/>
                <a:cs typeface="Arial" charset="0"/>
              </a:rPr>
              <a:t>ο</a:t>
            </a:r>
          </a:p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  <a:tab pos="9434513" algn="l"/>
              </a:tabLst>
            </a:pPr>
            <a:r>
              <a:rPr lang="el-GR" sz="2400" dirty="0">
                <a:solidFill>
                  <a:srgbClr val="FFFFFF"/>
                </a:solidFill>
                <a:latin typeface="Arial"/>
                <a:cs typeface="Arial" charset="0"/>
              </a:rPr>
              <a:t>με το άνω άκρο σε ανάταση πάνω από το κεφάλι</a:t>
            </a:r>
            <a:endParaRPr lang="el-GR" sz="2400" dirty="0">
              <a:solidFill>
                <a:srgbClr val="FFFFFF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3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51713" y="1071546"/>
            <a:ext cx="2184178" cy="4777760"/>
          </a:xfrm>
          <a:prstGeom prst="rect">
            <a:avLst/>
          </a:prstGeom>
          <a:noFill/>
          <a:ln w="38160" cap="sq">
            <a:solidFill>
              <a:srgbClr val="000000"/>
            </a:solidFill>
            <a:round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3185" y="357167"/>
            <a:ext cx="3257214" cy="3419587"/>
          </a:xfrm>
          <a:prstGeom prst="rect">
            <a:avLst/>
          </a:prstGeom>
          <a:noFill/>
          <a:ln w="38160" cap="sq">
            <a:solidFill>
              <a:srgbClr val="000000"/>
            </a:solidFill>
            <a:round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28039" y="4071942"/>
            <a:ext cx="4122381" cy="2511432"/>
          </a:xfrm>
          <a:prstGeom prst="rect">
            <a:avLst/>
          </a:prstGeom>
          <a:noFill/>
          <a:ln w="38160" cap="sq">
            <a:solidFill>
              <a:srgbClr val="000000"/>
            </a:solidFill>
            <a:round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ΤΟΠΟΘΕΤΗΣΗ ΣΘ ΠΑΡΟΧΕΤΕΥΣΗΣ 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6861" y="2143118"/>
            <a:ext cx="2321133" cy="3908425"/>
          </a:xfrm>
          <a:prstGeom prst="rect">
            <a:avLst/>
          </a:prstGeom>
          <a:noFill/>
          <a:ln w="39600" cap="sq">
            <a:solidFill>
              <a:srgbClr val="000000"/>
            </a:solidFill>
            <a:round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7556" y="2143118"/>
            <a:ext cx="2961855" cy="3895725"/>
          </a:xfrm>
          <a:prstGeom prst="rect">
            <a:avLst/>
          </a:prstGeom>
          <a:noFill/>
          <a:ln w="39600" cap="sq">
            <a:solidFill>
              <a:srgbClr val="000000"/>
            </a:solidFill>
            <a:round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8" descr="A chest x-ray of a person&#10;&#10;Description automatically generated">
            <a:extLst>
              <a:ext uri="{FF2B5EF4-FFF2-40B4-BE49-F238E27FC236}">
                <a16:creationId xmlns:a16="http://schemas.microsoft.com/office/drawing/2014/main" id="{2BE69FF5-895D-4546-B229-E36AEF141E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592" y="1196752"/>
            <a:ext cx="5220000" cy="41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36026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035" y="1071546"/>
            <a:ext cx="3840897" cy="4857784"/>
          </a:xfrm>
          <a:prstGeom prst="rect">
            <a:avLst/>
          </a:prstGeom>
          <a:noFill/>
          <a:ln w="39600" cap="sq">
            <a:solidFill>
              <a:srgbClr val="000000"/>
            </a:solidFill>
            <a:round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8876" y="1071546"/>
            <a:ext cx="4000528" cy="4929222"/>
          </a:xfrm>
          <a:prstGeom prst="rect">
            <a:avLst/>
          </a:prstGeom>
          <a:noFill/>
          <a:ln w="39600" cap="sq">
            <a:solidFill>
              <a:srgbClr val="000000"/>
            </a:solidFill>
            <a:round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/>
          <a:srcRect l="8202" b="8165"/>
          <a:stretch>
            <a:fillRect/>
          </a:stretch>
        </p:blipFill>
        <p:spPr bwMode="auto">
          <a:xfrm>
            <a:off x="1969380" y="1428736"/>
            <a:ext cx="3769430" cy="4117978"/>
          </a:xfrm>
          <a:prstGeom prst="rect">
            <a:avLst/>
          </a:prstGeom>
          <a:noFill/>
          <a:ln w="38160" cap="sq">
            <a:solidFill>
              <a:srgbClr val="000000"/>
            </a:solidFill>
            <a:round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96067" y="1428737"/>
            <a:ext cx="3643338" cy="4090999"/>
          </a:xfrm>
          <a:prstGeom prst="rect">
            <a:avLst/>
          </a:prstGeom>
          <a:noFill/>
          <a:ln w="38160" cap="sq">
            <a:solidFill>
              <a:srgbClr val="000000"/>
            </a:solidFill>
            <a:round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6502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034" y="928670"/>
            <a:ext cx="3751472" cy="5135570"/>
          </a:xfrm>
          <a:prstGeom prst="rect">
            <a:avLst/>
          </a:prstGeom>
          <a:noFill/>
          <a:ln w="38160" cap="sq">
            <a:solidFill>
              <a:srgbClr val="000000"/>
            </a:solidFill>
            <a:round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10314" y="928670"/>
            <a:ext cx="3857652" cy="5086520"/>
          </a:xfrm>
          <a:prstGeom prst="rect">
            <a:avLst/>
          </a:prstGeom>
          <a:noFill/>
          <a:ln w="38160" cap="sq">
            <a:solidFill>
              <a:srgbClr val="000000"/>
            </a:solidFill>
            <a:round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9049" y="857233"/>
            <a:ext cx="8037479" cy="5214973"/>
          </a:xfrm>
          <a:prstGeom prst="rect">
            <a:avLst/>
          </a:prstGeom>
          <a:noFill/>
          <a:ln w="38160" cap="sq">
            <a:solidFill>
              <a:srgbClr val="000000"/>
            </a:solidFill>
            <a:round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1" name="Picture 1">
            <a:extLst>
              <a:ext uri="{FF2B5EF4-FFF2-40B4-BE49-F238E27FC236}">
                <a16:creationId xmlns:a16="http://schemas.microsoft.com/office/drawing/2014/main" id="{D003D789-657E-4A85-BC32-DF5C2DF906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76200"/>
            <a:ext cx="86868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74082" name="Freeform 2">
            <a:extLst>
              <a:ext uri="{FF2B5EF4-FFF2-40B4-BE49-F238E27FC236}">
                <a16:creationId xmlns:a16="http://schemas.microsoft.com/office/drawing/2014/main" id="{886CCC97-1D9C-4DCD-8418-2CCB52E21723}"/>
              </a:ext>
            </a:extLst>
          </p:cNvPr>
          <p:cNvSpPr>
            <a:spLocks/>
          </p:cNvSpPr>
          <p:nvPr/>
        </p:nvSpPr>
        <p:spPr bwMode="auto">
          <a:xfrm>
            <a:off x="4495800" y="2057400"/>
            <a:ext cx="1588" cy="457200"/>
          </a:xfrm>
          <a:custGeom>
            <a:avLst/>
            <a:gdLst>
              <a:gd name="T0" fmla="*/ 0 w 1"/>
              <a:gd name="T1" fmla="*/ 2147483646 h 1271"/>
              <a:gd name="T2" fmla="*/ 0 w 1"/>
              <a:gd name="T3" fmla="*/ 0 h 1271"/>
              <a:gd name="T4" fmla="*/ 0 60000 65536"/>
              <a:gd name="T5" fmla="*/ 0 60000 65536"/>
              <a:gd name="T6" fmla="*/ 0 w 1"/>
              <a:gd name="T7" fmla="*/ 0 h 1271"/>
              <a:gd name="T8" fmla="*/ 1 w 1"/>
              <a:gd name="T9" fmla="*/ 1271 h 127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271">
                <a:moveTo>
                  <a:pt x="0" y="1270"/>
                </a:moveTo>
                <a:lnTo>
                  <a:pt x="0" y="0"/>
                </a:lnTo>
              </a:path>
            </a:pathLst>
          </a:custGeom>
          <a:noFill/>
          <a:ln w="1260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083" name="Freeform 3">
            <a:extLst>
              <a:ext uri="{FF2B5EF4-FFF2-40B4-BE49-F238E27FC236}">
                <a16:creationId xmlns:a16="http://schemas.microsoft.com/office/drawing/2014/main" id="{A82659CF-36C2-4271-BA86-0867E0A3E3AA}"/>
              </a:ext>
            </a:extLst>
          </p:cNvPr>
          <p:cNvSpPr>
            <a:spLocks/>
          </p:cNvSpPr>
          <p:nvPr/>
        </p:nvSpPr>
        <p:spPr bwMode="auto">
          <a:xfrm>
            <a:off x="4038600" y="2286000"/>
            <a:ext cx="1588" cy="457200"/>
          </a:xfrm>
          <a:custGeom>
            <a:avLst/>
            <a:gdLst>
              <a:gd name="T0" fmla="*/ 0 w 1"/>
              <a:gd name="T1" fmla="*/ 2147483646 h 1271"/>
              <a:gd name="T2" fmla="*/ 0 w 1"/>
              <a:gd name="T3" fmla="*/ 0 h 1271"/>
              <a:gd name="T4" fmla="*/ 0 60000 65536"/>
              <a:gd name="T5" fmla="*/ 0 60000 65536"/>
              <a:gd name="T6" fmla="*/ 0 w 1"/>
              <a:gd name="T7" fmla="*/ 0 h 1271"/>
              <a:gd name="T8" fmla="*/ 1 w 1"/>
              <a:gd name="T9" fmla="*/ 1271 h 127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271">
                <a:moveTo>
                  <a:pt x="0" y="1270"/>
                </a:moveTo>
                <a:lnTo>
                  <a:pt x="0" y="0"/>
                </a:lnTo>
              </a:path>
            </a:pathLst>
          </a:custGeom>
          <a:noFill/>
          <a:ln w="1260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084" name="Freeform 4">
            <a:extLst>
              <a:ext uri="{FF2B5EF4-FFF2-40B4-BE49-F238E27FC236}">
                <a16:creationId xmlns:a16="http://schemas.microsoft.com/office/drawing/2014/main" id="{CE298E44-06DA-4690-B0E3-FB44FFCAC95F}"/>
              </a:ext>
            </a:extLst>
          </p:cNvPr>
          <p:cNvSpPr>
            <a:spLocks/>
          </p:cNvSpPr>
          <p:nvPr/>
        </p:nvSpPr>
        <p:spPr bwMode="auto">
          <a:xfrm>
            <a:off x="3581400" y="2819400"/>
            <a:ext cx="1588" cy="457200"/>
          </a:xfrm>
          <a:custGeom>
            <a:avLst/>
            <a:gdLst>
              <a:gd name="T0" fmla="*/ 0 w 1"/>
              <a:gd name="T1" fmla="*/ 2147483646 h 1271"/>
              <a:gd name="T2" fmla="*/ 0 w 1"/>
              <a:gd name="T3" fmla="*/ 0 h 1271"/>
              <a:gd name="T4" fmla="*/ 0 60000 65536"/>
              <a:gd name="T5" fmla="*/ 0 60000 65536"/>
              <a:gd name="T6" fmla="*/ 0 w 1"/>
              <a:gd name="T7" fmla="*/ 0 h 1271"/>
              <a:gd name="T8" fmla="*/ 1 w 1"/>
              <a:gd name="T9" fmla="*/ 1271 h 127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271">
                <a:moveTo>
                  <a:pt x="0" y="1270"/>
                </a:moveTo>
                <a:lnTo>
                  <a:pt x="0" y="0"/>
                </a:lnTo>
              </a:path>
            </a:pathLst>
          </a:custGeom>
          <a:noFill/>
          <a:ln w="1260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085" name="Freeform 5">
            <a:extLst>
              <a:ext uri="{FF2B5EF4-FFF2-40B4-BE49-F238E27FC236}">
                <a16:creationId xmlns:a16="http://schemas.microsoft.com/office/drawing/2014/main" id="{7652BDA7-2355-4B3C-AA6A-307024B11786}"/>
              </a:ext>
            </a:extLst>
          </p:cNvPr>
          <p:cNvSpPr>
            <a:spLocks/>
          </p:cNvSpPr>
          <p:nvPr/>
        </p:nvSpPr>
        <p:spPr bwMode="auto">
          <a:xfrm>
            <a:off x="2438400" y="3733800"/>
            <a:ext cx="990600" cy="1588"/>
          </a:xfrm>
          <a:custGeom>
            <a:avLst/>
            <a:gdLst>
              <a:gd name="T0" fmla="*/ 0 w 2753"/>
              <a:gd name="T1" fmla="*/ 0 h 1"/>
              <a:gd name="T2" fmla="*/ 2147483646 w 2753"/>
              <a:gd name="T3" fmla="*/ 0 h 1"/>
              <a:gd name="T4" fmla="*/ 0 60000 65536"/>
              <a:gd name="T5" fmla="*/ 0 60000 65536"/>
              <a:gd name="T6" fmla="*/ 0 w 2753"/>
              <a:gd name="T7" fmla="*/ 0 h 1"/>
              <a:gd name="T8" fmla="*/ 2753 w 2753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53" h="1">
                <a:moveTo>
                  <a:pt x="0" y="0"/>
                </a:moveTo>
                <a:lnTo>
                  <a:pt x="2752" y="0"/>
                </a:lnTo>
              </a:path>
            </a:pathLst>
          </a:cu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086" name="Freeform 6">
            <a:extLst>
              <a:ext uri="{FF2B5EF4-FFF2-40B4-BE49-F238E27FC236}">
                <a16:creationId xmlns:a16="http://schemas.microsoft.com/office/drawing/2014/main" id="{B046E95D-BA88-475D-84B3-32500E22AD75}"/>
              </a:ext>
            </a:extLst>
          </p:cNvPr>
          <p:cNvSpPr>
            <a:spLocks/>
          </p:cNvSpPr>
          <p:nvPr/>
        </p:nvSpPr>
        <p:spPr bwMode="auto">
          <a:xfrm>
            <a:off x="2895600" y="1676400"/>
            <a:ext cx="990600" cy="1588"/>
          </a:xfrm>
          <a:custGeom>
            <a:avLst/>
            <a:gdLst>
              <a:gd name="T0" fmla="*/ 0 w 2753"/>
              <a:gd name="T1" fmla="*/ 0 h 1"/>
              <a:gd name="T2" fmla="*/ 2147483646 w 2753"/>
              <a:gd name="T3" fmla="*/ 0 h 1"/>
              <a:gd name="T4" fmla="*/ 0 60000 65536"/>
              <a:gd name="T5" fmla="*/ 0 60000 65536"/>
              <a:gd name="T6" fmla="*/ 0 w 2753"/>
              <a:gd name="T7" fmla="*/ 0 h 1"/>
              <a:gd name="T8" fmla="*/ 2753 w 2753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53" h="1">
                <a:moveTo>
                  <a:pt x="0" y="0"/>
                </a:moveTo>
                <a:lnTo>
                  <a:pt x="2752" y="0"/>
                </a:lnTo>
              </a:path>
            </a:pathLst>
          </a:cu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087" name="Freeform 7">
            <a:extLst>
              <a:ext uri="{FF2B5EF4-FFF2-40B4-BE49-F238E27FC236}">
                <a16:creationId xmlns:a16="http://schemas.microsoft.com/office/drawing/2014/main" id="{3314838A-DEAE-46B9-8B47-C662C5E3193B}"/>
              </a:ext>
            </a:extLst>
          </p:cNvPr>
          <p:cNvSpPr>
            <a:spLocks/>
          </p:cNvSpPr>
          <p:nvPr/>
        </p:nvSpPr>
        <p:spPr bwMode="auto">
          <a:xfrm>
            <a:off x="2362200" y="4419600"/>
            <a:ext cx="990600" cy="1588"/>
          </a:xfrm>
          <a:custGeom>
            <a:avLst/>
            <a:gdLst>
              <a:gd name="T0" fmla="*/ 0 w 2753"/>
              <a:gd name="T1" fmla="*/ 0 h 1"/>
              <a:gd name="T2" fmla="*/ 2147483646 w 2753"/>
              <a:gd name="T3" fmla="*/ 0 h 1"/>
              <a:gd name="T4" fmla="*/ 0 60000 65536"/>
              <a:gd name="T5" fmla="*/ 0 60000 65536"/>
              <a:gd name="T6" fmla="*/ 0 w 2753"/>
              <a:gd name="T7" fmla="*/ 0 h 1"/>
              <a:gd name="T8" fmla="*/ 2753 w 2753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753" h="1">
                <a:moveTo>
                  <a:pt x="0" y="0"/>
                </a:moveTo>
                <a:lnTo>
                  <a:pt x="2752" y="0"/>
                </a:lnTo>
              </a:path>
            </a:pathLst>
          </a:custGeom>
          <a:noFill/>
          <a:ln w="12600" cap="sq">
            <a:solidFill>
              <a:srgbClr val="FFFF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174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174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174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" dur="500" fill="hold"/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" dur="500" fill="hold"/>
                                        <p:tgtEl>
                                          <p:spTgt spid="174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174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" dur="500" fill="hold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2" dur="500" fill="hold"/>
                                        <p:tgtEl>
                                          <p:spTgt spid="174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" dur="500" fill="hold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174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898" name="Picture 1">
            <a:extLst>
              <a:ext uri="{FF2B5EF4-FFF2-40B4-BE49-F238E27FC236}">
                <a16:creationId xmlns:a16="http://schemas.microsoft.com/office/drawing/2014/main" id="{0B5C544F-255A-44C5-B4C0-5FC5C1CD9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463550"/>
            <a:ext cx="8382000" cy="624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08899" name="Rectangle 2">
            <a:extLst>
              <a:ext uri="{FF2B5EF4-FFF2-40B4-BE49-F238E27FC236}">
                <a16:creationId xmlns:a16="http://schemas.microsoft.com/office/drawing/2014/main" id="{28765929-8BE9-48B6-933D-B5B4402A5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6248400"/>
            <a:ext cx="1143000" cy="22860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1">
            <a:extLst>
              <a:ext uri="{FF2B5EF4-FFF2-40B4-BE49-F238E27FC236}">
                <a16:creationId xmlns:a16="http://schemas.microsoft.com/office/drawing/2014/main" id="{B4D25A64-94A3-416A-8141-0F628E4027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62000"/>
            <a:ext cx="8077200" cy="605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862</Words>
  <Application>Microsoft Office PowerPoint</Application>
  <PresentationFormat>Ευρεία οθόνη</PresentationFormat>
  <Paragraphs>242</Paragraphs>
  <Slides>63</Slides>
  <Notes>42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10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63</vt:i4>
      </vt:variant>
    </vt:vector>
  </HeadingPairs>
  <TitlesOfParts>
    <vt:vector size="74" baseType="lpstr">
      <vt:lpstr>Aptos</vt:lpstr>
      <vt:lpstr>Arial</vt:lpstr>
      <vt:lpstr>Calibri</vt:lpstr>
      <vt:lpstr>Comic Sans MS</vt:lpstr>
      <vt:lpstr>Monotype Corsiva</vt:lpstr>
      <vt:lpstr>Rockwell</vt:lpstr>
      <vt:lpstr>Segoe UI</vt:lpstr>
      <vt:lpstr>Times New Roman</vt:lpstr>
      <vt:lpstr>Verdana</vt:lpstr>
      <vt:lpstr>Wingdings</vt:lpstr>
      <vt:lpstr>1_Θέμα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Υπο ταςη πνευμοθωρακας</vt:lpstr>
      <vt:lpstr>  ΥΠΟ ΤΑΣΗ ΠΝΕΥΜΟΘΩΡΑΚΑΣ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ΣΗΜΕΙΟ ΤΟΠΟΘΕΤΗΣΗΣ </vt:lpstr>
      <vt:lpstr>Παρουσίαση του PowerPoint</vt:lpstr>
      <vt:lpstr>ΤΟΠΟΘΕΤΗΣΗ ΑΣΘΕΝΗ </vt:lpstr>
      <vt:lpstr>Παρουσίαση του PowerPoint</vt:lpstr>
      <vt:lpstr>ΤΟΠΟΘΕΤΗΣΗ ΣΘ ΠΑΡΟΧΕΤΕΥΣΗΣ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Γραμματεία Θωρακοχειρουργικής</dc:creator>
  <cp:lastModifiedBy>Γραμματεία Θωρακοχειρουργικής</cp:lastModifiedBy>
  <cp:revision>2</cp:revision>
  <dcterms:created xsi:type="dcterms:W3CDTF">2026-03-13T09:13:52Z</dcterms:created>
  <dcterms:modified xsi:type="dcterms:W3CDTF">2026-03-13T09:21:42Z</dcterms:modified>
</cp:coreProperties>
</file>