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8" r:id="rId3"/>
    <p:sldId id="259" r:id="rId4"/>
    <p:sldId id="260" r:id="rId5"/>
    <p:sldId id="346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321" r:id="rId19"/>
    <p:sldId id="280" r:id="rId20"/>
    <p:sldId id="274" r:id="rId21"/>
    <p:sldId id="279" r:id="rId22"/>
    <p:sldId id="275" r:id="rId23"/>
    <p:sldId id="281" r:id="rId24"/>
    <p:sldId id="282" r:id="rId25"/>
    <p:sldId id="276" r:id="rId26"/>
    <p:sldId id="283" r:id="rId27"/>
    <p:sldId id="284" r:id="rId28"/>
    <p:sldId id="285" r:id="rId29"/>
    <p:sldId id="277" r:id="rId30"/>
    <p:sldId id="337" r:id="rId31"/>
    <p:sldId id="342" r:id="rId32"/>
    <p:sldId id="334" r:id="rId33"/>
    <p:sldId id="286" r:id="rId34"/>
    <p:sldId id="287" r:id="rId35"/>
    <p:sldId id="288" r:id="rId36"/>
    <p:sldId id="289" r:id="rId37"/>
    <p:sldId id="290" r:id="rId38"/>
    <p:sldId id="323" r:id="rId39"/>
    <p:sldId id="322" r:id="rId40"/>
    <p:sldId id="325" r:id="rId41"/>
    <p:sldId id="327" r:id="rId42"/>
    <p:sldId id="328" r:id="rId43"/>
    <p:sldId id="345" r:id="rId44"/>
    <p:sldId id="291" r:id="rId45"/>
    <p:sldId id="292" r:id="rId46"/>
    <p:sldId id="294" r:id="rId47"/>
    <p:sldId id="293" r:id="rId48"/>
    <p:sldId id="295" r:id="rId49"/>
    <p:sldId id="297" r:id="rId50"/>
    <p:sldId id="296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9" r:id="rId60"/>
    <p:sldId id="308" r:id="rId61"/>
    <p:sldId id="306" r:id="rId62"/>
    <p:sldId id="310" r:id="rId63"/>
    <p:sldId id="311" r:id="rId64"/>
    <p:sldId id="313" r:id="rId65"/>
    <p:sldId id="312" r:id="rId66"/>
    <p:sldId id="314" r:id="rId67"/>
    <p:sldId id="318" r:id="rId68"/>
    <p:sldId id="320" r:id="rId69"/>
    <p:sldId id="326" r:id="rId70"/>
    <p:sldId id="319" r:id="rId71"/>
    <p:sldId id="315" r:id="rId72"/>
    <p:sldId id="316" r:id="rId73"/>
    <p:sldId id="350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05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-30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Επινεφρικά τυχαιώματα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3E39-2247-B923-4FC65EDB1A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39-2247-B923-4FC65EDB1A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E39-2247-B923-4FC65EDB1A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E39-2247-B923-4FC65EDB1A5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E39-2247-B923-4FC65EDB1A5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E39-2247-B923-4FC65EDB1A5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2133780937314264E-2"/>
                  <c:y val="-5.25641220205041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39-2247-B923-4FC65EDB1A59}"/>
                </c:ext>
              </c:extLst>
            </c:dLbl>
            <c:dLbl>
              <c:idx val="2"/>
              <c:layout>
                <c:manualLayout>
                  <c:x val="4.3410562177838938E-2"/>
                  <c:y val="-7.0085496027338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39-2247-B923-4FC65EDB1A59}"/>
                </c:ext>
              </c:extLst>
            </c:dLbl>
            <c:dLbl>
              <c:idx val="3"/>
              <c:layout>
                <c:manualLayout>
                  <c:x val="9.7035374279875269E-2"/>
                  <c:y val="1.46011450056955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39-2247-B923-4FC65EDB1A59}"/>
                </c:ext>
              </c:extLst>
            </c:dLbl>
            <c:dLbl>
              <c:idx val="4"/>
              <c:layout>
                <c:manualLayout>
                  <c:x val="7.916043691252983E-2"/>
                  <c:y val="0.134330534052399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39-2247-B923-4FC65EDB1A59}"/>
                </c:ext>
              </c:extLst>
            </c:dLbl>
            <c:dLbl>
              <c:idx val="5"/>
              <c:layout>
                <c:manualLayout>
                  <c:x val="0.10597284296354781"/>
                  <c:y val="0.280341984109355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39-2247-B923-4FC65EDB1A5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μη λειτουργιικό αδένωμα</c:v>
                </c:pt>
                <c:pt idx="1">
                  <c:v>αδένωμα παράγον κορτιζόλη</c:v>
                </c:pt>
                <c:pt idx="2">
                  <c:v>φαιοχρωμοκύττωμα</c:v>
                </c:pt>
                <c:pt idx="3">
                  <c:v>φλοιοεπινεφριδικό καρκίνωμα</c:v>
                </c:pt>
                <c:pt idx="4">
                  <c:v>μετασταστικό καρκίνωμα</c:v>
                </c:pt>
                <c:pt idx="5">
                  <c:v>αλδοστερόνωμα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90</c:v>
                </c:pt>
                <c:pt idx="1">
                  <c:v>6.4</c:v>
                </c:pt>
                <c:pt idx="2">
                  <c:v>3.1</c:v>
                </c:pt>
                <c:pt idx="3">
                  <c:v>1.8</c:v>
                </c:pt>
                <c:pt idx="4">
                  <c:v>0.7</c:v>
                </c:pt>
                <c:pt idx="5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39-2247-B923-4FC65EDB1A5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96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D35A6B-1CE1-624D-B55D-28C60A147215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5D3BCB-BE66-7D42-A1EE-CE7CB1375F40}">
      <dgm:prSet phldrT="[Text]" custT="1"/>
      <dgm:spPr/>
      <dgm:t>
        <a:bodyPr/>
        <a:lstStyle/>
        <a:p>
          <a:r>
            <a:rPr lang="el-GR" sz="2400" dirty="0" err="1"/>
            <a:t>Υπεραλδοστερονισμός</a:t>
          </a:r>
          <a:endParaRPr lang="en-US" sz="2400" dirty="0"/>
        </a:p>
      </dgm:t>
    </dgm:pt>
    <dgm:pt modelId="{72375E86-A6E6-1F43-80DE-810D2C3524FF}" type="parTrans" cxnId="{4976AD41-38BB-A14D-83F1-38D0CC2C8F04}">
      <dgm:prSet/>
      <dgm:spPr/>
      <dgm:t>
        <a:bodyPr/>
        <a:lstStyle/>
        <a:p>
          <a:endParaRPr lang="en-US"/>
        </a:p>
      </dgm:t>
    </dgm:pt>
    <dgm:pt modelId="{51B4584E-368B-1B42-A7CF-4C08650CFD3A}" type="sibTrans" cxnId="{4976AD41-38BB-A14D-83F1-38D0CC2C8F04}">
      <dgm:prSet/>
      <dgm:spPr/>
      <dgm:t>
        <a:bodyPr/>
        <a:lstStyle/>
        <a:p>
          <a:pPr algn="ctr"/>
          <a:r>
            <a:rPr lang="el-GR" dirty="0" err="1"/>
            <a:t>αλδοστερόνη</a:t>
          </a:r>
          <a:r>
            <a:rPr lang="el-GR" dirty="0"/>
            <a:t> ↑ </a:t>
          </a:r>
          <a:endParaRPr lang="en-US" dirty="0"/>
        </a:p>
      </dgm:t>
    </dgm:pt>
    <dgm:pt modelId="{EC1EAF1D-28C2-2748-83B9-E719A7C089CD}">
      <dgm:prSet phldrT="[Text]"/>
      <dgm:spPr/>
      <dgm:t>
        <a:bodyPr/>
        <a:lstStyle/>
        <a:p>
          <a:r>
            <a:rPr lang="el-GR" dirty="0"/>
            <a:t>Πρωτοπαθής</a:t>
          </a:r>
          <a:endParaRPr lang="en-US" dirty="0"/>
        </a:p>
      </dgm:t>
    </dgm:pt>
    <dgm:pt modelId="{6ED435E3-B2F2-FC42-8096-C3EC734BD091}" type="parTrans" cxnId="{00F32BA8-C981-484D-9F0E-35EE1E37207B}">
      <dgm:prSet/>
      <dgm:spPr/>
      <dgm:t>
        <a:bodyPr/>
        <a:lstStyle/>
        <a:p>
          <a:endParaRPr lang="en-US"/>
        </a:p>
      </dgm:t>
    </dgm:pt>
    <dgm:pt modelId="{50B12FE6-4C69-EE49-A6F7-57C2C25969FF}" type="sibTrans" cxnId="{00F32BA8-C981-484D-9F0E-35EE1E37207B}">
      <dgm:prSet/>
      <dgm:spPr/>
      <dgm:t>
        <a:bodyPr/>
        <a:lstStyle/>
        <a:p>
          <a:r>
            <a:rPr lang="el-GR" dirty="0" err="1"/>
            <a:t>ρενίνη</a:t>
          </a:r>
          <a:r>
            <a:rPr lang="el-GR" dirty="0"/>
            <a:t> ↓</a:t>
          </a:r>
          <a:endParaRPr lang="en-US" dirty="0"/>
        </a:p>
      </dgm:t>
    </dgm:pt>
    <dgm:pt modelId="{71E6B1AB-BC06-894B-A5BF-DDD94E4D5C08}">
      <dgm:prSet phldrT="[Text]"/>
      <dgm:spPr/>
      <dgm:t>
        <a:bodyPr/>
        <a:lstStyle/>
        <a:p>
          <a:r>
            <a:rPr lang="el-GR" dirty="0"/>
            <a:t>Δευτεροπαθής</a:t>
          </a:r>
          <a:endParaRPr lang="en-US" dirty="0"/>
        </a:p>
      </dgm:t>
    </dgm:pt>
    <dgm:pt modelId="{6DC158DB-8CF9-154A-ADAD-F820C5814C03}" type="parTrans" cxnId="{425DFF0B-5C25-E941-BFDF-5182A252EFCD}">
      <dgm:prSet/>
      <dgm:spPr/>
      <dgm:t>
        <a:bodyPr/>
        <a:lstStyle/>
        <a:p>
          <a:endParaRPr lang="en-US"/>
        </a:p>
      </dgm:t>
    </dgm:pt>
    <dgm:pt modelId="{0893C3F3-FA6B-1942-9061-EEAA7F33DB8B}" type="sibTrans" cxnId="{425DFF0B-5C25-E941-BFDF-5182A252EFCD}">
      <dgm:prSet/>
      <dgm:spPr/>
      <dgm:t>
        <a:bodyPr/>
        <a:lstStyle/>
        <a:p>
          <a:r>
            <a:rPr lang="el-GR" dirty="0" err="1"/>
            <a:t>ρενίνη</a:t>
          </a:r>
          <a:r>
            <a:rPr lang="el-GR" dirty="0"/>
            <a:t> ↑</a:t>
          </a:r>
          <a:endParaRPr lang="en-US" dirty="0"/>
        </a:p>
      </dgm:t>
    </dgm:pt>
    <dgm:pt modelId="{CC6D1149-BBAB-9E4A-BF55-78577238D237}" type="asst">
      <dgm:prSet/>
      <dgm:spPr/>
      <dgm:t>
        <a:bodyPr/>
        <a:lstStyle/>
        <a:p>
          <a:endParaRPr lang="en-US" dirty="0"/>
        </a:p>
      </dgm:t>
    </dgm:pt>
    <dgm:pt modelId="{EC2A8D42-4D29-3444-9B97-93EACB4DD21D}" type="parTrans" cxnId="{64923FCA-FE55-EF47-895A-A48D5E98395F}">
      <dgm:prSet/>
      <dgm:spPr/>
      <dgm:t>
        <a:bodyPr/>
        <a:lstStyle/>
        <a:p>
          <a:endParaRPr lang="en-US"/>
        </a:p>
      </dgm:t>
    </dgm:pt>
    <dgm:pt modelId="{DC725A35-4B95-B440-8926-EDAE62C58103}" type="sibTrans" cxnId="{64923FCA-FE55-EF47-895A-A48D5E98395F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4E4BD4B9-4CAE-1546-802A-ED5BC8945D39}" type="asst">
      <dgm:prSet custT="1"/>
      <dgm:spPr/>
      <dgm:t>
        <a:bodyPr/>
        <a:lstStyle/>
        <a:p>
          <a:r>
            <a:rPr lang="el-GR" sz="2000" dirty="0"/>
            <a:t>στένωση νεφρικής αρτηρίας, </a:t>
          </a:r>
        </a:p>
        <a:p>
          <a:r>
            <a:rPr lang="el-GR" sz="2000" dirty="0"/>
            <a:t>όγκος που παράγει </a:t>
          </a:r>
          <a:r>
            <a:rPr lang="el-GR" sz="2000" dirty="0" err="1"/>
            <a:t>ρενίνη</a:t>
          </a:r>
          <a:r>
            <a:rPr lang="el-GR" sz="2000" dirty="0"/>
            <a:t>, </a:t>
          </a:r>
        </a:p>
        <a:p>
          <a:r>
            <a:rPr lang="el-GR" sz="2000" dirty="0"/>
            <a:t>κίρρωση με </a:t>
          </a:r>
          <a:r>
            <a:rPr lang="el-GR" sz="2000" dirty="0" err="1"/>
            <a:t>ασκίτη</a:t>
          </a:r>
          <a:r>
            <a:rPr lang="el-GR" sz="2000" dirty="0"/>
            <a:t>,</a:t>
          </a:r>
        </a:p>
      </dgm:t>
    </dgm:pt>
    <dgm:pt modelId="{94C62D10-92AF-624D-BE04-6BEEE3730FE2}" type="parTrans" cxnId="{723A7E1D-2A7B-E64A-8C9E-40DD5BDAEE79}">
      <dgm:prSet/>
      <dgm:spPr/>
      <dgm:t>
        <a:bodyPr/>
        <a:lstStyle/>
        <a:p>
          <a:endParaRPr lang="en-US"/>
        </a:p>
      </dgm:t>
    </dgm:pt>
    <dgm:pt modelId="{B957BB01-ED7B-A442-8602-57910C23E6D3}" type="sibTrans" cxnId="{723A7E1D-2A7B-E64A-8C9E-40DD5BDAEE79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5C7B2601-C223-E74C-819B-7ACF1E92993C}" type="pres">
      <dgm:prSet presAssocID="{58D35A6B-1CE1-624D-B55D-28C60A14721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800B1CA7-6A0F-944B-BC42-551CFCF935EE}" type="pres">
      <dgm:prSet presAssocID="{6C5D3BCB-BE66-7D42-A1EE-CE7CB1375F40}" presName="hierRoot1" presStyleCnt="0">
        <dgm:presLayoutVars>
          <dgm:hierBranch val="init"/>
        </dgm:presLayoutVars>
      </dgm:prSet>
      <dgm:spPr/>
    </dgm:pt>
    <dgm:pt modelId="{652C856C-0B49-C24C-9433-3D6605B5A04E}" type="pres">
      <dgm:prSet presAssocID="{6C5D3BCB-BE66-7D42-A1EE-CE7CB1375F40}" presName="rootComposite1" presStyleCnt="0"/>
      <dgm:spPr/>
    </dgm:pt>
    <dgm:pt modelId="{3C4AB2BB-B115-8D42-BD82-9AE771B3CC65}" type="pres">
      <dgm:prSet presAssocID="{6C5D3BCB-BE66-7D42-A1EE-CE7CB1375F40}" presName="rootText1" presStyleLbl="node0" presStyleIdx="0" presStyleCnt="1" custScaleX="166950" custLinFactNeighborX="-40149" custLinFactNeighborY="3750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2ED2E601-6320-704C-B185-5661C6653CED}" type="pres">
      <dgm:prSet presAssocID="{6C5D3BCB-BE66-7D42-A1EE-CE7CB1375F4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8285D535-7B87-8844-B637-EA61F3DE604B}" type="pres">
      <dgm:prSet presAssocID="{6C5D3BCB-BE66-7D42-A1EE-CE7CB1375F40}" presName="rootConnector1" presStyleLbl="node1" presStyleIdx="0" presStyleCnt="2"/>
      <dgm:spPr/>
      <dgm:t>
        <a:bodyPr/>
        <a:lstStyle/>
        <a:p>
          <a:endParaRPr lang="el-GR"/>
        </a:p>
      </dgm:t>
    </dgm:pt>
    <dgm:pt modelId="{ABFF1626-BA1D-1F4F-A897-9C61B6161DE6}" type="pres">
      <dgm:prSet presAssocID="{6C5D3BCB-BE66-7D42-A1EE-CE7CB1375F40}" presName="hierChild2" presStyleCnt="0"/>
      <dgm:spPr/>
    </dgm:pt>
    <dgm:pt modelId="{3C797A1E-940B-6B4D-A572-01CBA8189DF5}" type="pres">
      <dgm:prSet presAssocID="{6ED435E3-B2F2-FC42-8096-C3EC734BD091}" presName="Name37" presStyleLbl="parChTrans1D2" presStyleIdx="0" presStyleCnt="2"/>
      <dgm:spPr/>
      <dgm:t>
        <a:bodyPr/>
        <a:lstStyle/>
        <a:p>
          <a:endParaRPr lang="el-GR"/>
        </a:p>
      </dgm:t>
    </dgm:pt>
    <dgm:pt modelId="{AE0CBEC2-6ED6-B640-BECA-874283DDD532}" type="pres">
      <dgm:prSet presAssocID="{EC1EAF1D-28C2-2748-83B9-E719A7C089CD}" presName="hierRoot2" presStyleCnt="0">
        <dgm:presLayoutVars>
          <dgm:hierBranch val="init"/>
        </dgm:presLayoutVars>
      </dgm:prSet>
      <dgm:spPr/>
    </dgm:pt>
    <dgm:pt modelId="{5248B371-E48B-534A-A382-2244840F0B0A}" type="pres">
      <dgm:prSet presAssocID="{EC1EAF1D-28C2-2748-83B9-E719A7C089CD}" presName="rootComposite" presStyleCnt="0"/>
      <dgm:spPr/>
    </dgm:pt>
    <dgm:pt modelId="{724C70D8-F830-DD48-B96F-86C4AB52BB9B}" type="pres">
      <dgm:prSet presAssocID="{EC1EAF1D-28C2-2748-83B9-E719A7C089CD}" presName="rootText" presStyleLbl="node1" presStyleIdx="0" presStyleCnt="2" custLinFactNeighborX="-24467" custLinFactNeighborY="-1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97D8EF05-84DC-464C-9BAC-0A32E59EDE9F}" type="pres">
      <dgm:prSet presAssocID="{EC1EAF1D-28C2-2748-83B9-E719A7C089CD}" presName="titleText2" presStyleLbl="fgAcc1" presStyleIdx="0" presStyleCnt="2" custLinFactNeighborX="-24492" custLinFactNeighborY="-4561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71C1E463-19A5-F649-90DC-4D88702C8BA9}" type="pres">
      <dgm:prSet presAssocID="{EC1EAF1D-28C2-2748-83B9-E719A7C089CD}" presName="rootConnector" presStyleLbl="node2" presStyleIdx="0" presStyleCnt="0"/>
      <dgm:spPr/>
      <dgm:t>
        <a:bodyPr/>
        <a:lstStyle/>
        <a:p>
          <a:endParaRPr lang="el-GR"/>
        </a:p>
      </dgm:t>
    </dgm:pt>
    <dgm:pt modelId="{4D18DAF1-BF2F-744E-A6D3-3311865CF48E}" type="pres">
      <dgm:prSet presAssocID="{EC1EAF1D-28C2-2748-83B9-E719A7C089CD}" presName="hierChild4" presStyleCnt="0"/>
      <dgm:spPr/>
    </dgm:pt>
    <dgm:pt modelId="{5F887067-FB0C-7E41-A9DF-92DE997D7824}" type="pres">
      <dgm:prSet presAssocID="{EC1EAF1D-28C2-2748-83B9-E719A7C089CD}" presName="hierChild5" presStyleCnt="0"/>
      <dgm:spPr/>
    </dgm:pt>
    <dgm:pt modelId="{C64F152B-DF3A-DF44-BC1F-87321270888B}" type="pres">
      <dgm:prSet presAssocID="{EC2A8D42-4D29-3444-9B97-93EACB4DD21D}" presName="Name96" presStyleLbl="parChTrans1D3" presStyleIdx="0" presStyleCnt="2"/>
      <dgm:spPr/>
      <dgm:t>
        <a:bodyPr/>
        <a:lstStyle/>
        <a:p>
          <a:endParaRPr lang="el-GR"/>
        </a:p>
      </dgm:t>
    </dgm:pt>
    <dgm:pt modelId="{EF595E36-26A8-AB43-9052-BD3DD21F1EFF}" type="pres">
      <dgm:prSet presAssocID="{CC6D1149-BBAB-9E4A-BF55-78577238D237}" presName="hierRoot3" presStyleCnt="0">
        <dgm:presLayoutVars>
          <dgm:hierBranch val="init"/>
        </dgm:presLayoutVars>
      </dgm:prSet>
      <dgm:spPr/>
    </dgm:pt>
    <dgm:pt modelId="{C7421B15-E683-574D-AB85-A439486ED48E}" type="pres">
      <dgm:prSet presAssocID="{CC6D1149-BBAB-9E4A-BF55-78577238D237}" presName="rootComposite3" presStyleCnt="0"/>
      <dgm:spPr/>
    </dgm:pt>
    <dgm:pt modelId="{7F9DEA4C-F5D3-3245-8462-84B5FD0131CB}" type="pres">
      <dgm:prSet presAssocID="{CC6D1149-BBAB-9E4A-BF55-78577238D237}" presName="rootText3" presStyleLbl="asst1" presStyleIdx="0" presStyleCnt="2" custScaleX="353885" custScaleY="241085" custLinFactNeighborX="-23756" custLinFactNeighborY="8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83C113B-2E08-5D47-8182-8E9034AE93AB}" type="pres">
      <dgm:prSet presAssocID="{CC6D1149-BBAB-9E4A-BF55-78577238D237}" presName="titleText3" presStyleLbl="fgAcc2" presStyleIdx="0" presStyleCnt="2" custLinFactX="-15865" custLinFactY="-560505" custLinFactNeighborX="-100000" custLinFactNeighborY="-600000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DC14D373-F97D-DF42-915C-AB4D2154656B}" type="pres">
      <dgm:prSet presAssocID="{CC6D1149-BBAB-9E4A-BF55-78577238D237}" presName="rootConnector3" presStyleLbl="asst2" presStyleIdx="0" presStyleCnt="0"/>
      <dgm:spPr/>
      <dgm:t>
        <a:bodyPr/>
        <a:lstStyle/>
        <a:p>
          <a:endParaRPr lang="el-GR"/>
        </a:p>
      </dgm:t>
    </dgm:pt>
    <dgm:pt modelId="{38429CA7-4323-044E-A0BC-AFFA41C5F8D0}" type="pres">
      <dgm:prSet presAssocID="{CC6D1149-BBAB-9E4A-BF55-78577238D237}" presName="hierChild6" presStyleCnt="0"/>
      <dgm:spPr/>
    </dgm:pt>
    <dgm:pt modelId="{866D5FD5-4719-C14A-A050-0CE01ABF91C1}" type="pres">
      <dgm:prSet presAssocID="{CC6D1149-BBAB-9E4A-BF55-78577238D237}" presName="hierChild7" presStyleCnt="0"/>
      <dgm:spPr/>
    </dgm:pt>
    <dgm:pt modelId="{BB778A9B-CFE2-2E4D-8A5B-C3ADDB1A8BF8}" type="pres">
      <dgm:prSet presAssocID="{6DC158DB-8CF9-154A-ADAD-F820C5814C03}" presName="Name37" presStyleLbl="parChTrans1D2" presStyleIdx="1" presStyleCnt="2"/>
      <dgm:spPr/>
      <dgm:t>
        <a:bodyPr/>
        <a:lstStyle/>
        <a:p>
          <a:endParaRPr lang="el-GR"/>
        </a:p>
      </dgm:t>
    </dgm:pt>
    <dgm:pt modelId="{678B65CA-2A34-1047-B498-1F44823A7D95}" type="pres">
      <dgm:prSet presAssocID="{71E6B1AB-BC06-894B-A5BF-DDD94E4D5C08}" presName="hierRoot2" presStyleCnt="0">
        <dgm:presLayoutVars>
          <dgm:hierBranch val="init"/>
        </dgm:presLayoutVars>
      </dgm:prSet>
      <dgm:spPr/>
    </dgm:pt>
    <dgm:pt modelId="{866E85A9-51A4-DA40-BA60-F8C6EFE5F754}" type="pres">
      <dgm:prSet presAssocID="{71E6B1AB-BC06-894B-A5BF-DDD94E4D5C08}" presName="rootComposite" presStyleCnt="0"/>
      <dgm:spPr/>
    </dgm:pt>
    <dgm:pt modelId="{C317D1AC-714C-214A-85FB-A55FB37DABF0}" type="pres">
      <dgm:prSet presAssocID="{71E6B1AB-BC06-894B-A5BF-DDD94E4D5C08}" presName="rootText" presStyleLbl="node1" presStyleIdx="1" presStyleCnt="2" custLinFactNeighborX="-99703" custLinFactNeighborY="-1343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0877BD4A-4BC9-FD47-AF23-8D4F3A5F4B06}" type="pres">
      <dgm:prSet presAssocID="{71E6B1AB-BC06-894B-A5BF-DDD94E4D5C08}" presName="titleText2" presStyleLbl="fgAcc1" presStyleIdx="1" presStyleCnt="2" custLinFactNeighborX="-94162" custLinFactNeighborY="-5115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ED709494-0CC5-9F41-9580-0A34C78C8C14}" type="pres">
      <dgm:prSet presAssocID="{71E6B1AB-BC06-894B-A5BF-DDD94E4D5C08}" presName="rootConnector" presStyleLbl="node2" presStyleIdx="0" presStyleCnt="0"/>
      <dgm:spPr/>
      <dgm:t>
        <a:bodyPr/>
        <a:lstStyle/>
        <a:p>
          <a:endParaRPr lang="el-GR"/>
        </a:p>
      </dgm:t>
    </dgm:pt>
    <dgm:pt modelId="{EF2A4C96-36FB-6B46-85FF-5D713132B400}" type="pres">
      <dgm:prSet presAssocID="{71E6B1AB-BC06-894B-A5BF-DDD94E4D5C08}" presName="hierChild4" presStyleCnt="0"/>
      <dgm:spPr/>
    </dgm:pt>
    <dgm:pt modelId="{6FBE0CC5-A326-5443-B38B-BD20F7F3F570}" type="pres">
      <dgm:prSet presAssocID="{71E6B1AB-BC06-894B-A5BF-DDD94E4D5C08}" presName="hierChild5" presStyleCnt="0"/>
      <dgm:spPr/>
    </dgm:pt>
    <dgm:pt modelId="{060782D7-459E-DC46-AE62-9FBF45BE4F6F}" type="pres">
      <dgm:prSet presAssocID="{94C62D10-92AF-624D-BE04-6BEEE3730FE2}" presName="Name96" presStyleLbl="parChTrans1D3" presStyleIdx="1" presStyleCnt="2"/>
      <dgm:spPr/>
      <dgm:t>
        <a:bodyPr/>
        <a:lstStyle/>
        <a:p>
          <a:endParaRPr lang="el-GR"/>
        </a:p>
      </dgm:t>
    </dgm:pt>
    <dgm:pt modelId="{7418322F-CD5A-A14B-90C9-8273CAF36C5A}" type="pres">
      <dgm:prSet presAssocID="{4E4BD4B9-4CAE-1546-802A-ED5BC8945D39}" presName="hierRoot3" presStyleCnt="0">
        <dgm:presLayoutVars>
          <dgm:hierBranch val="init"/>
        </dgm:presLayoutVars>
      </dgm:prSet>
      <dgm:spPr/>
    </dgm:pt>
    <dgm:pt modelId="{248EF9C5-A7CD-B249-9CED-3506BF851D5C}" type="pres">
      <dgm:prSet presAssocID="{4E4BD4B9-4CAE-1546-802A-ED5BC8945D39}" presName="rootComposite3" presStyleCnt="0"/>
      <dgm:spPr/>
    </dgm:pt>
    <dgm:pt modelId="{8AF144FC-6EDD-314B-9066-97997D1D7FB8}" type="pres">
      <dgm:prSet presAssocID="{4E4BD4B9-4CAE-1546-802A-ED5BC8945D39}" presName="rootText3" presStyleLbl="asst1" presStyleIdx="1" presStyleCnt="2" custScaleX="178211" custScaleY="190253" custLinFactNeighborX="94234" custLinFactNeighborY="1795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D564567-A93C-A448-86C3-48869190BBD1}" type="pres">
      <dgm:prSet presAssocID="{4E4BD4B9-4CAE-1546-802A-ED5BC8945D39}" presName="titleText3" presStyleLbl="fgAcc2" presStyleIdx="1" presStyleCnt="2" custLinFactX="-200000" custLinFactY="-500000" custLinFactNeighborX="-207871" custLinFactNeighborY="-548324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99506EF1-71BC-1E4E-A93E-0226BF7E98E0}" type="pres">
      <dgm:prSet presAssocID="{4E4BD4B9-4CAE-1546-802A-ED5BC8945D39}" presName="rootConnector3" presStyleLbl="asst2" presStyleIdx="0" presStyleCnt="0"/>
      <dgm:spPr/>
      <dgm:t>
        <a:bodyPr/>
        <a:lstStyle/>
        <a:p>
          <a:endParaRPr lang="el-GR"/>
        </a:p>
      </dgm:t>
    </dgm:pt>
    <dgm:pt modelId="{53B1975D-1FCE-4746-9858-B65EE7BE7B95}" type="pres">
      <dgm:prSet presAssocID="{4E4BD4B9-4CAE-1546-802A-ED5BC8945D39}" presName="hierChild6" presStyleCnt="0"/>
      <dgm:spPr/>
    </dgm:pt>
    <dgm:pt modelId="{2876F0F2-3FD7-E845-A00D-B8E916CFD2F8}" type="pres">
      <dgm:prSet presAssocID="{4E4BD4B9-4CAE-1546-802A-ED5BC8945D39}" presName="hierChild7" presStyleCnt="0"/>
      <dgm:spPr/>
    </dgm:pt>
    <dgm:pt modelId="{D89B7FBA-4013-9744-BAD0-F2AB15C4C38B}" type="pres">
      <dgm:prSet presAssocID="{6C5D3BCB-BE66-7D42-A1EE-CE7CB1375F40}" presName="hierChild3" presStyleCnt="0"/>
      <dgm:spPr/>
    </dgm:pt>
  </dgm:ptLst>
  <dgm:cxnLst>
    <dgm:cxn modelId="{1432C6C5-5FF7-EB4E-91F4-C0AE7B76C28E}" type="presOf" srcId="{0893C3F3-FA6B-1942-9061-EEAA7F33DB8B}" destId="{0877BD4A-4BC9-FD47-AF23-8D4F3A5F4B06}" srcOrd="0" destOrd="0" presId="urn:microsoft.com/office/officeart/2008/layout/NameandTitleOrganizationalChart"/>
    <dgm:cxn modelId="{DBF7101A-297C-C044-A08F-B903A740DCDC}" type="presOf" srcId="{CC6D1149-BBAB-9E4A-BF55-78577238D237}" destId="{DC14D373-F97D-DF42-915C-AB4D2154656B}" srcOrd="1" destOrd="0" presId="urn:microsoft.com/office/officeart/2008/layout/NameandTitleOrganizationalChart"/>
    <dgm:cxn modelId="{64923FCA-FE55-EF47-895A-A48D5E98395F}" srcId="{EC1EAF1D-28C2-2748-83B9-E719A7C089CD}" destId="{CC6D1149-BBAB-9E4A-BF55-78577238D237}" srcOrd="0" destOrd="0" parTransId="{EC2A8D42-4D29-3444-9B97-93EACB4DD21D}" sibTransId="{DC725A35-4B95-B440-8926-EDAE62C58103}"/>
    <dgm:cxn modelId="{BAC6BF20-31AE-9A4C-A1C5-8BCC20DF0328}" type="presOf" srcId="{EC1EAF1D-28C2-2748-83B9-E719A7C089CD}" destId="{724C70D8-F830-DD48-B96F-86C4AB52BB9B}" srcOrd="0" destOrd="0" presId="urn:microsoft.com/office/officeart/2008/layout/NameandTitleOrganizationalChart"/>
    <dgm:cxn modelId="{5DC491FB-716D-2644-A4EC-A6ADDF52DED4}" type="presOf" srcId="{50B12FE6-4C69-EE49-A6F7-57C2C25969FF}" destId="{97D8EF05-84DC-464C-9BAC-0A32E59EDE9F}" srcOrd="0" destOrd="0" presId="urn:microsoft.com/office/officeart/2008/layout/NameandTitleOrganizationalChart"/>
    <dgm:cxn modelId="{AA7A3732-4CFA-B847-B0FF-55F9C3BE01F6}" type="presOf" srcId="{94C62D10-92AF-624D-BE04-6BEEE3730FE2}" destId="{060782D7-459E-DC46-AE62-9FBF45BE4F6F}" srcOrd="0" destOrd="0" presId="urn:microsoft.com/office/officeart/2008/layout/NameandTitleOrganizationalChart"/>
    <dgm:cxn modelId="{0079C8FE-CD61-7148-BD26-1A5D2C6741E8}" type="presOf" srcId="{CC6D1149-BBAB-9E4A-BF55-78577238D237}" destId="{7F9DEA4C-F5D3-3245-8462-84B5FD0131CB}" srcOrd="0" destOrd="0" presId="urn:microsoft.com/office/officeart/2008/layout/NameandTitleOrganizationalChart"/>
    <dgm:cxn modelId="{A9B28009-7767-564E-BB6E-ADBF8CADCA49}" type="presOf" srcId="{B957BB01-ED7B-A442-8602-57910C23E6D3}" destId="{DD564567-A93C-A448-86C3-48869190BBD1}" srcOrd="0" destOrd="0" presId="urn:microsoft.com/office/officeart/2008/layout/NameandTitleOrganizationalChart"/>
    <dgm:cxn modelId="{5A426B4F-00B7-DF4E-BF87-F1969F4CB7BB}" type="presOf" srcId="{4E4BD4B9-4CAE-1546-802A-ED5BC8945D39}" destId="{99506EF1-71BC-1E4E-A93E-0226BF7E98E0}" srcOrd="1" destOrd="0" presId="urn:microsoft.com/office/officeart/2008/layout/NameandTitleOrganizationalChart"/>
    <dgm:cxn modelId="{598BBC8B-8086-FE4C-92F3-2DFA8CE40DFF}" type="presOf" srcId="{51B4584E-368B-1B42-A7CF-4C08650CFD3A}" destId="{2ED2E601-6320-704C-B185-5661C6653CED}" srcOrd="0" destOrd="0" presId="urn:microsoft.com/office/officeart/2008/layout/NameandTitleOrganizationalChart"/>
    <dgm:cxn modelId="{C1D9C3FD-B59E-5646-88E6-CFB5BD735A71}" type="presOf" srcId="{DC725A35-4B95-B440-8926-EDAE62C58103}" destId="{583C113B-2E08-5D47-8182-8E9034AE93AB}" srcOrd="0" destOrd="0" presId="urn:microsoft.com/office/officeart/2008/layout/NameandTitleOrganizationalChart"/>
    <dgm:cxn modelId="{723A7E1D-2A7B-E64A-8C9E-40DD5BDAEE79}" srcId="{71E6B1AB-BC06-894B-A5BF-DDD94E4D5C08}" destId="{4E4BD4B9-4CAE-1546-802A-ED5BC8945D39}" srcOrd="0" destOrd="0" parTransId="{94C62D10-92AF-624D-BE04-6BEEE3730FE2}" sibTransId="{B957BB01-ED7B-A442-8602-57910C23E6D3}"/>
    <dgm:cxn modelId="{B58A24B8-818F-724D-A23F-1CF56C5AF850}" type="presOf" srcId="{6ED435E3-B2F2-FC42-8096-C3EC734BD091}" destId="{3C797A1E-940B-6B4D-A572-01CBA8189DF5}" srcOrd="0" destOrd="0" presId="urn:microsoft.com/office/officeart/2008/layout/NameandTitleOrganizationalChart"/>
    <dgm:cxn modelId="{9EF584BA-ED37-384D-834C-502DBD768D95}" type="presOf" srcId="{71E6B1AB-BC06-894B-A5BF-DDD94E4D5C08}" destId="{ED709494-0CC5-9F41-9580-0A34C78C8C14}" srcOrd="1" destOrd="0" presId="urn:microsoft.com/office/officeart/2008/layout/NameandTitleOrganizationalChart"/>
    <dgm:cxn modelId="{73A28DE4-8DAE-5647-AF9B-7631E7EC353A}" type="presOf" srcId="{EC2A8D42-4D29-3444-9B97-93EACB4DD21D}" destId="{C64F152B-DF3A-DF44-BC1F-87321270888B}" srcOrd="0" destOrd="0" presId="urn:microsoft.com/office/officeart/2008/layout/NameandTitleOrganizationalChart"/>
    <dgm:cxn modelId="{4976AD41-38BB-A14D-83F1-38D0CC2C8F04}" srcId="{58D35A6B-1CE1-624D-B55D-28C60A147215}" destId="{6C5D3BCB-BE66-7D42-A1EE-CE7CB1375F40}" srcOrd="0" destOrd="0" parTransId="{72375E86-A6E6-1F43-80DE-810D2C3524FF}" sibTransId="{51B4584E-368B-1B42-A7CF-4C08650CFD3A}"/>
    <dgm:cxn modelId="{2C8EB5A6-A02E-D34D-A07A-B8950E95933B}" type="presOf" srcId="{EC1EAF1D-28C2-2748-83B9-E719A7C089CD}" destId="{71C1E463-19A5-F649-90DC-4D88702C8BA9}" srcOrd="1" destOrd="0" presId="urn:microsoft.com/office/officeart/2008/layout/NameandTitleOrganizationalChart"/>
    <dgm:cxn modelId="{425DFF0B-5C25-E941-BFDF-5182A252EFCD}" srcId="{6C5D3BCB-BE66-7D42-A1EE-CE7CB1375F40}" destId="{71E6B1AB-BC06-894B-A5BF-DDD94E4D5C08}" srcOrd="1" destOrd="0" parTransId="{6DC158DB-8CF9-154A-ADAD-F820C5814C03}" sibTransId="{0893C3F3-FA6B-1942-9061-EEAA7F33DB8B}"/>
    <dgm:cxn modelId="{9EE9D680-C964-0F46-97DE-1B38B2DE10FF}" type="presOf" srcId="{6DC158DB-8CF9-154A-ADAD-F820C5814C03}" destId="{BB778A9B-CFE2-2E4D-8A5B-C3ADDB1A8BF8}" srcOrd="0" destOrd="0" presId="urn:microsoft.com/office/officeart/2008/layout/NameandTitleOrganizationalChart"/>
    <dgm:cxn modelId="{F7E6B417-A9D2-0F4D-8407-AA8662C57C5C}" type="presOf" srcId="{4E4BD4B9-4CAE-1546-802A-ED5BC8945D39}" destId="{8AF144FC-6EDD-314B-9066-97997D1D7FB8}" srcOrd="0" destOrd="0" presId="urn:microsoft.com/office/officeart/2008/layout/NameandTitleOrganizationalChart"/>
    <dgm:cxn modelId="{7E768198-2070-D849-830C-49C3F700E28C}" type="presOf" srcId="{58D35A6B-1CE1-624D-B55D-28C60A147215}" destId="{5C7B2601-C223-E74C-819B-7ACF1E92993C}" srcOrd="0" destOrd="0" presId="urn:microsoft.com/office/officeart/2008/layout/NameandTitleOrganizationalChart"/>
    <dgm:cxn modelId="{00F32BA8-C981-484D-9F0E-35EE1E37207B}" srcId="{6C5D3BCB-BE66-7D42-A1EE-CE7CB1375F40}" destId="{EC1EAF1D-28C2-2748-83B9-E719A7C089CD}" srcOrd="0" destOrd="0" parTransId="{6ED435E3-B2F2-FC42-8096-C3EC734BD091}" sibTransId="{50B12FE6-4C69-EE49-A6F7-57C2C25969FF}"/>
    <dgm:cxn modelId="{91C2D76C-EDDF-0B48-96E1-0141786862CB}" type="presOf" srcId="{6C5D3BCB-BE66-7D42-A1EE-CE7CB1375F40}" destId="{3C4AB2BB-B115-8D42-BD82-9AE771B3CC65}" srcOrd="0" destOrd="0" presId="urn:microsoft.com/office/officeart/2008/layout/NameandTitleOrganizationalChart"/>
    <dgm:cxn modelId="{BCE08499-8A25-D648-8563-169A3293C5E4}" type="presOf" srcId="{71E6B1AB-BC06-894B-A5BF-DDD94E4D5C08}" destId="{C317D1AC-714C-214A-85FB-A55FB37DABF0}" srcOrd="0" destOrd="0" presId="urn:microsoft.com/office/officeart/2008/layout/NameandTitleOrganizationalChart"/>
    <dgm:cxn modelId="{3684677D-AB28-B54E-B480-AC5D6FF8E9EF}" type="presOf" srcId="{6C5D3BCB-BE66-7D42-A1EE-CE7CB1375F40}" destId="{8285D535-7B87-8844-B637-EA61F3DE604B}" srcOrd="1" destOrd="0" presId="urn:microsoft.com/office/officeart/2008/layout/NameandTitleOrganizationalChart"/>
    <dgm:cxn modelId="{3C681150-02E6-3C4A-A69E-59677AEEBF3A}" type="presParOf" srcId="{5C7B2601-C223-E74C-819B-7ACF1E92993C}" destId="{800B1CA7-6A0F-944B-BC42-551CFCF935EE}" srcOrd="0" destOrd="0" presId="urn:microsoft.com/office/officeart/2008/layout/NameandTitleOrganizationalChart"/>
    <dgm:cxn modelId="{5BBFCE90-5D22-4146-830F-B744A2FF9043}" type="presParOf" srcId="{800B1CA7-6A0F-944B-BC42-551CFCF935EE}" destId="{652C856C-0B49-C24C-9433-3D6605B5A04E}" srcOrd="0" destOrd="0" presId="urn:microsoft.com/office/officeart/2008/layout/NameandTitleOrganizationalChart"/>
    <dgm:cxn modelId="{57F22331-7F58-D740-A622-3369C224E001}" type="presParOf" srcId="{652C856C-0B49-C24C-9433-3D6605B5A04E}" destId="{3C4AB2BB-B115-8D42-BD82-9AE771B3CC65}" srcOrd="0" destOrd="0" presId="urn:microsoft.com/office/officeart/2008/layout/NameandTitleOrganizationalChart"/>
    <dgm:cxn modelId="{1726AE6D-892C-564B-9FEC-7C0A64DC53E9}" type="presParOf" srcId="{652C856C-0B49-C24C-9433-3D6605B5A04E}" destId="{2ED2E601-6320-704C-B185-5661C6653CED}" srcOrd="1" destOrd="0" presId="urn:microsoft.com/office/officeart/2008/layout/NameandTitleOrganizationalChart"/>
    <dgm:cxn modelId="{0AA71166-879E-0D48-95F2-7EC08C5BE3C4}" type="presParOf" srcId="{652C856C-0B49-C24C-9433-3D6605B5A04E}" destId="{8285D535-7B87-8844-B637-EA61F3DE604B}" srcOrd="2" destOrd="0" presId="urn:microsoft.com/office/officeart/2008/layout/NameandTitleOrganizationalChart"/>
    <dgm:cxn modelId="{FBBFE18C-CB06-BF4E-911E-60838B1F4ED5}" type="presParOf" srcId="{800B1CA7-6A0F-944B-BC42-551CFCF935EE}" destId="{ABFF1626-BA1D-1F4F-A897-9C61B6161DE6}" srcOrd="1" destOrd="0" presId="urn:microsoft.com/office/officeart/2008/layout/NameandTitleOrganizationalChart"/>
    <dgm:cxn modelId="{B1D0D66A-609B-5941-B152-7AC0080F3E21}" type="presParOf" srcId="{ABFF1626-BA1D-1F4F-A897-9C61B6161DE6}" destId="{3C797A1E-940B-6B4D-A572-01CBA8189DF5}" srcOrd="0" destOrd="0" presId="urn:microsoft.com/office/officeart/2008/layout/NameandTitleOrganizationalChart"/>
    <dgm:cxn modelId="{FC430188-7ABC-4F4A-8296-906F9009DA92}" type="presParOf" srcId="{ABFF1626-BA1D-1F4F-A897-9C61B6161DE6}" destId="{AE0CBEC2-6ED6-B640-BECA-874283DDD532}" srcOrd="1" destOrd="0" presId="urn:microsoft.com/office/officeart/2008/layout/NameandTitleOrganizationalChart"/>
    <dgm:cxn modelId="{58404161-61A9-9543-8330-500C7D3B7045}" type="presParOf" srcId="{AE0CBEC2-6ED6-B640-BECA-874283DDD532}" destId="{5248B371-E48B-534A-A382-2244840F0B0A}" srcOrd="0" destOrd="0" presId="urn:microsoft.com/office/officeart/2008/layout/NameandTitleOrganizationalChart"/>
    <dgm:cxn modelId="{F7C6EE38-BA0C-A545-8D32-2AEA5166A280}" type="presParOf" srcId="{5248B371-E48B-534A-A382-2244840F0B0A}" destId="{724C70D8-F830-DD48-B96F-86C4AB52BB9B}" srcOrd="0" destOrd="0" presId="urn:microsoft.com/office/officeart/2008/layout/NameandTitleOrganizationalChart"/>
    <dgm:cxn modelId="{1D4C7B98-1145-F34C-BD6D-7A94A3483EE0}" type="presParOf" srcId="{5248B371-E48B-534A-A382-2244840F0B0A}" destId="{97D8EF05-84DC-464C-9BAC-0A32E59EDE9F}" srcOrd="1" destOrd="0" presId="urn:microsoft.com/office/officeart/2008/layout/NameandTitleOrganizationalChart"/>
    <dgm:cxn modelId="{06BEC0DD-B658-234E-8369-6196F0848ABF}" type="presParOf" srcId="{5248B371-E48B-534A-A382-2244840F0B0A}" destId="{71C1E463-19A5-F649-90DC-4D88702C8BA9}" srcOrd="2" destOrd="0" presId="urn:microsoft.com/office/officeart/2008/layout/NameandTitleOrganizationalChart"/>
    <dgm:cxn modelId="{9D6C8074-C9D8-0340-91EF-24A9C0A7E979}" type="presParOf" srcId="{AE0CBEC2-6ED6-B640-BECA-874283DDD532}" destId="{4D18DAF1-BF2F-744E-A6D3-3311865CF48E}" srcOrd="1" destOrd="0" presId="urn:microsoft.com/office/officeart/2008/layout/NameandTitleOrganizationalChart"/>
    <dgm:cxn modelId="{A5990DB7-06D0-E34F-850F-00F1BFECDB32}" type="presParOf" srcId="{AE0CBEC2-6ED6-B640-BECA-874283DDD532}" destId="{5F887067-FB0C-7E41-A9DF-92DE997D7824}" srcOrd="2" destOrd="0" presId="urn:microsoft.com/office/officeart/2008/layout/NameandTitleOrganizationalChart"/>
    <dgm:cxn modelId="{2DE5DE5D-DF8A-4943-BA90-C755B92C4FD6}" type="presParOf" srcId="{5F887067-FB0C-7E41-A9DF-92DE997D7824}" destId="{C64F152B-DF3A-DF44-BC1F-87321270888B}" srcOrd="0" destOrd="0" presId="urn:microsoft.com/office/officeart/2008/layout/NameandTitleOrganizationalChart"/>
    <dgm:cxn modelId="{25AD5721-F7D2-174D-887A-62A8E4681AF8}" type="presParOf" srcId="{5F887067-FB0C-7E41-A9DF-92DE997D7824}" destId="{EF595E36-26A8-AB43-9052-BD3DD21F1EFF}" srcOrd="1" destOrd="0" presId="urn:microsoft.com/office/officeart/2008/layout/NameandTitleOrganizationalChart"/>
    <dgm:cxn modelId="{9099EC5D-ABFC-A741-8B95-6C3607F1ED0D}" type="presParOf" srcId="{EF595E36-26A8-AB43-9052-BD3DD21F1EFF}" destId="{C7421B15-E683-574D-AB85-A439486ED48E}" srcOrd="0" destOrd="0" presId="urn:microsoft.com/office/officeart/2008/layout/NameandTitleOrganizationalChart"/>
    <dgm:cxn modelId="{E1D4371A-724B-4744-827D-14F416C22B74}" type="presParOf" srcId="{C7421B15-E683-574D-AB85-A439486ED48E}" destId="{7F9DEA4C-F5D3-3245-8462-84B5FD0131CB}" srcOrd="0" destOrd="0" presId="urn:microsoft.com/office/officeart/2008/layout/NameandTitleOrganizationalChart"/>
    <dgm:cxn modelId="{105CB15C-60E0-D541-9020-5F3E76D2E634}" type="presParOf" srcId="{C7421B15-E683-574D-AB85-A439486ED48E}" destId="{583C113B-2E08-5D47-8182-8E9034AE93AB}" srcOrd="1" destOrd="0" presId="urn:microsoft.com/office/officeart/2008/layout/NameandTitleOrganizationalChart"/>
    <dgm:cxn modelId="{80577D18-1A8B-8C4C-880F-B34D139F287E}" type="presParOf" srcId="{C7421B15-E683-574D-AB85-A439486ED48E}" destId="{DC14D373-F97D-DF42-915C-AB4D2154656B}" srcOrd="2" destOrd="0" presId="urn:microsoft.com/office/officeart/2008/layout/NameandTitleOrganizationalChart"/>
    <dgm:cxn modelId="{5C33D081-915D-A341-AFB7-08821D76A79F}" type="presParOf" srcId="{EF595E36-26A8-AB43-9052-BD3DD21F1EFF}" destId="{38429CA7-4323-044E-A0BC-AFFA41C5F8D0}" srcOrd="1" destOrd="0" presId="urn:microsoft.com/office/officeart/2008/layout/NameandTitleOrganizationalChart"/>
    <dgm:cxn modelId="{624DBF2D-9F0E-B044-B130-8AC4364C0C77}" type="presParOf" srcId="{EF595E36-26A8-AB43-9052-BD3DD21F1EFF}" destId="{866D5FD5-4719-C14A-A050-0CE01ABF91C1}" srcOrd="2" destOrd="0" presId="urn:microsoft.com/office/officeart/2008/layout/NameandTitleOrganizationalChart"/>
    <dgm:cxn modelId="{D487B3C5-5A01-9341-8836-33DE5DA54380}" type="presParOf" srcId="{ABFF1626-BA1D-1F4F-A897-9C61B6161DE6}" destId="{BB778A9B-CFE2-2E4D-8A5B-C3ADDB1A8BF8}" srcOrd="2" destOrd="0" presId="urn:microsoft.com/office/officeart/2008/layout/NameandTitleOrganizationalChart"/>
    <dgm:cxn modelId="{D2C7FE51-F603-4B42-BBE5-76BB302B8440}" type="presParOf" srcId="{ABFF1626-BA1D-1F4F-A897-9C61B6161DE6}" destId="{678B65CA-2A34-1047-B498-1F44823A7D95}" srcOrd="3" destOrd="0" presId="urn:microsoft.com/office/officeart/2008/layout/NameandTitleOrganizationalChart"/>
    <dgm:cxn modelId="{B02271E9-E960-A34F-A4EA-EAF4F18FC2C5}" type="presParOf" srcId="{678B65CA-2A34-1047-B498-1F44823A7D95}" destId="{866E85A9-51A4-DA40-BA60-F8C6EFE5F754}" srcOrd="0" destOrd="0" presId="urn:microsoft.com/office/officeart/2008/layout/NameandTitleOrganizationalChart"/>
    <dgm:cxn modelId="{5E7123D1-535A-6040-97BD-0F1420A7836C}" type="presParOf" srcId="{866E85A9-51A4-DA40-BA60-F8C6EFE5F754}" destId="{C317D1AC-714C-214A-85FB-A55FB37DABF0}" srcOrd="0" destOrd="0" presId="urn:microsoft.com/office/officeart/2008/layout/NameandTitleOrganizationalChart"/>
    <dgm:cxn modelId="{925C8F15-6039-8246-9911-8A434F77DEFB}" type="presParOf" srcId="{866E85A9-51A4-DA40-BA60-F8C6EFE5F754}" destId="{0877BD4A-4BC9-FD47-AF23-8D4F3A5F4B06}" srcOrd="1" destOrd="0" presId="urn:microsoft.com/office/officeart/2008/layout/NameandTitleOrganizationalChart"/>
    <dgm:cxn modelId="{F397F798-0A9F-454F-B242-2029947EC01D}" type="presParOf" srcId="{866E85A9-51A4-DA40-BA60-F8C6EFE5F754}" destId="{ED709494-0CC5-9F41-9580-0A34C78C8C14}" srcOrd="2" destOrd="0" presId="urn:microsoft.com/office/officeart/2008/layout/NameandTitleOrganizationalChart"/>
    <dgm:cxn modelId="{34F08C39-6A0B-4B4C-BF91-60804EB774F2}" type="presParOf" srcId="{678B65CA-2A34-1047-B498-1F44823A7D95}" destId="{EF2A4C96-36FB-6B46-85FF-5D713132B400}" srcOrd="1" destOrd="0" presId="urn:microsoft.com/office/officeart/2008/layout/NameandTitleOrganizationalChart"/>
    <dgm:cxn modelId="{04E1A22C-D8B5-3E43-BD95-AE1ABB77961E}" type="presParOf" srcId="{678B65CA-2A34-1047-B498-1F44823A7D95}" destId="{6FBE0CC5-A326-5443-B38B-BD20F7F3F570}" srcOrd="2" destOrd="0" presId="urn:microsoft.com/office/officeart/2008/layout/NameandTitleOrganizationalChart"/>
    <dgm:cxn modelId="{06E8D05A-AC9C-A142-89A5-82E43126FBFC}" type="presParOf" srcId="{6FBE0CC5-A326-5443-B38B-BD20F7F3F570}" destId="{060782D7-459E-DC46-AE62-9FBF45BE4F6F}" srcOrd="0" destOrd="0" presId="urn:microsoft.com/office/officeart/2008/layout/NameandTitleOrganizationalChart"/>
    <dgm:cxn modelId="{4DE6DB68-25C0-3847-97FA-0F39CC18FA30}" type="presParOf" srcId="{6FBE0CC5-A326-5443-B38B-BD20F7F3F570}" destId="{7418322F-CD5A-A14B-90C9-8273CAF36C5A}" srcOrd="1" destOrd="0" presId="urn:microsoft.com/office/officeart/2008/layout/NameandTitleOrganizationalChart"/>
    <dgm:cxn modelId="{E3BF22DC-2275-F845-9835-A68C5698DFC7}" type="presParOf" srcId="{7418322F-CD5A-A14B-90C9-8273CAF36C5A}" destId="{248EF9C5-A7CD-B249-9CED-3506BF851D5C}" srcOrd="0" destOrd="0" presId="urn:microsoft.com/office/officeart/2008/layout/NameandTitleOrganizationalChart"/>
    <dgm:cxn modelId="{9D6E396A-5E2F-C248-A4B3-524900B6856D}" type="presParOf" srcId="{248EF9C5-A7CD-B249-9CED-3506BF851D5C}" destId="{8AF144FC-6EDD-314B-9066-97997D1D7FB8}" srcOrd="0" destOrd="0" presId="urn:microsoft.com/office/officeart/2008/layout/NameandTitleOrganizationalChart"/>
    <dgm:cxn modelId="{19F3A83F-1904-2642-86B9-2C3A77781485}" type="presParOf" srcId="{248EF9C5-A7CD-B249-9CED-3506BF851D5C}" destId="{DD564567-A93C-A448-86C3-48869190BBD1}" srcOrd="1" destOrd="0" presId="urn:microsoft.com/office/officeart/2008/layout/NameandTitleOrganizationalChart"/>
    <dgm:cxn modelId="{372BD0E7-F5F7-5C48-BF39-652C421C6B92}" type="presParOf" srcId="{248EF9C5-A7CD-B249-9CED-3506BF851D5C}" destId="{99506EF1-71BC-1E4E-A93E-0226BF7E98E0}" srcOrd="2" destOrd="0" presId="urn:microsoft.com/office/officeart/2008/layout/NameandTitleOrganizationalChart"/>
    <dgm:cxn modelId="{F94D01B7-8499-1848-B57C-3D01839B4A0C}" type="presParOf" srcId="{7418322F-CD5A-A14B-90C9-8273CAF36C5A}" destId="{53B1975D-1FCE-4746-9858-B65EE7BE7B95}" srcOrd="1" destOrd="0" presId="urn:microsoft.com/office/officeart/2008/layout/NameandTitleOrganizationalChart"/>
    <dgm:cxn modelId="{B93B559D-A622-F04E-A675-5C643722F826}" type="presParOf" srcId="{7418322F-CD5A-A14B-90C9-8273CAF36C5A}" destId="{2876F0F2-3FD7-E845-A00D-B8E916CFD2F8}" srcOrd="2" destOrd="0" presId="urn:microsoft.com/office/officeart/2008/layout/NameandTitleOrganizationalChart"/>
    <dgm:cxn modelId="{FA7DAB9E-41A8-AB43-B670-C5B74D95AD93}" type="presParOf" srcId="{800B1CA7-6A0F-944B-BC42-551CFCF935EE}" destId="{D89B7FBA-4013-9744-BAD0-F2AB15C4C38B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CA70C8-ACC8-174D-B94B-7C478B2E0BBC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4E75F2-70F3-6D42-85A2-527C4C43EB2E}">
      <dgm:prSet phldrT="[Text]"/>
      <dgm:spPr/>
      <dgm:t>
        <a:bodyPr/>
        <a:lstStyle/>
        <a:p>
          <a:r>
            <a:rPr lang="el-GR" dirty="0" err="1"/>
            <a:t>Υπερκορτιζολαιμία</a:t>
          </a:r>
          <a:endParaRPr lang="en-US" dirty="0"/>
        </a:p>
      </dgm:t>
    </dgm:pt>
    <dgm:pt modelId="{D2E45D47-AA11-3242-A2FA-B24CA4D3C01A}" type="parTrans" cxnId="{D12D57BA-818D-9E44-8A03-41071E54CC27}">
      <dgm:prSet/>
      <dgm:spPr/>
      <dgm:t>
        <a:bodyPr/>
        <a:lstStyle/>
        <a:p>
          <a:endParaRPr lang="en-US"/>
        </a:p>
      </dgm:t>
    </dgm:pt>
    <dgm:pt modelId="{DE73E034-3ED9-034B-8983-B8DEDD713588}" type="sibTrans" cxnId="{D12D57BA-818D-9E44-8A03-41071E54CC27}">
      <dgm:prSet/>
      <dgm:spPr/>
      <dgm:t>
        <a:bodyPr/>
        <a:lstStyle/>
        <a:p>
          <a:r>
            <a:rPr lang="el-GR" dirty="0"/>
            <a:t>Σύνδρομο </a:t>
          </a:r>
          <a:r>
            <a:rPr lang="en-US" dirty="0"/>
            <a:t>Cushing</a:t>
          </a:r>
        </a:p>
      </dgm:t>
    </dgm:pt>
    <dgm:pt modelId="{E58B2CC8-09AD-B74C-AD4A-19C79425B884}">
      <dgm:prSet phldrT="[Text]"/>
      <dgm:spPr/>
      <dgm:t>
        <a:bodyPr/>
        <a:lstStyle/>
        <a:p>
          <a:r>
            <a:rPr lang="en-US" dirty="0"/>
            <a:t>ACTH - </a:t>
          </a:r>
          <a:r>
            <a:rPr lang="el-GR" dirty="0"/>
            <a:t>εξαρτώμενο</a:t>
          </a:r>
          <a:endParaRPr lang="en-US" dirty="0"/>
        </a:p>
      </dgm:t>
    </dgm:pt>
    <dgm:pt modelId="{12D63EE4-97A7-6945-A5E9-BCD35BF7104B}" type="parTrans" cxnId="{27AA11ED-1587-BD46-A45C-69765B252777}">
      <dgm:prSet/>
      <dgm:spPr/>
      <dgm:t>
        <a:bodyPr/>
        <a:lstStyle/>
        <a:p>
          <a:endParaRPr lang="en-US"/>
        </a:p>
      </dgm:t>
    </dgm:pt>
    <dgm:pt modelId="{1FE085C9-F662-E94C-89A6-4C0F934DDE29}" type="sibTrans" cxnId="{27AA11ED-1587-BD46-A45C-69765B252777}">
      <dgm:prSet/>
      <dgm:spPr>
        <a:ln>
          <a:noFill/>
        </a:ln>
      </dgm:spPr>
      <dgm:t>
        <a:bodyPr/>
        <a:lstStyle/>
        <a:p>
          <a:endParaRPr lang="en-US" dirty="0"/>
        </a:p>
      </dgm:t>
    </dgm:pt>
    <dgm:pt modelId="{98DFD1C2-F4AB-2E4F-8883-87930D09E3DF}">
      <dgm:prSet phldrT="[Text]"/>
      <dgm:spPr/>
      <dgm:t>
        <a:bodyPr/>
        <a:lstStyle/>
        <a:p>
          <a:r>
            <a:rPr lang="en-US" dirty="0"/>
            <a:t>ACTH – </a:t>
          </a:r>
          <a:r>
            <a:rPr lang="el-GR" dirty="0"/>
            <a:t>ανεξάρτητο</a:t>
          </a:r>
          <a:endParaRPr lang="en-US" dirty="0"/>
        </a:p>
      </dgm:t>
    </dgm:pt>
    <dgm:pt modelId="{7FBE3E24-4176-1140-925C-A7A20A1D1998}" type="parTrans" cxnId="{B4FE52DB-3547-6641-8E43-7ACE7B0EDD64}">
      <dgm:prSet/>
      <dgm:spPr/>
      <dgm:t>
        <a:bodyPr/>
        <a:lstStyle/>
        <a:p>
          <a:endParaRPr lang="en-US"/>
        </a:p>
      </dgm:t>
    </dgm:pt>
    <dgm:pt modelId="{0792C668-FCDF-5C46-994C-EAA1F74E6CA6}" type="sibTrans" cxnId="{B4FE52DB-3547-6641-8E43-7ACE7B0EDD64}">
      <dgm:prSet/>
      <dgm:spPr/>
      <dgm:t>
        <a:bodyPr/>
        <a:lstStyle/>
        <a:p>
          <a:r>
            <a:rPr lang="el-GR" dirty="0"/>
            <a:t>Πρωτοπαθής νόσος επινεφριδίων</a:t>
          </a:r>
          <a:endParaRPr lang="en-US" dirty="0"/>
        </a:p>
      </dgm:t>
    </dgm:pt>
    <dgm:pt modelId="{63DF449D-3B0C-7F4E-8B68-12818876F451}">
      <dgm:prSet/>
      <dgm:spPr/>
      <dgm:t>
        <a:bodyPr/>
        <a:lstStyle/>
        <a:p>
          <a:endParaRPr lang="en-US"/>
        </a:p>
      </dgm:t>
    </dgm:pt>
    <dgm:pt modelId="{B9DEF167-EB49-B044-9EDB-BE0CAE8F627E}" type="parTrans" cxnId="{19E53E4D-031F-5B43-8924-7BB20F0E97A4}">
      <dgm:prSet/>
      <dgm:spPr/>
      <dgm:t>
        <a:bodyPr/>
        <a:lstStyle/>
        <a:p>
          <a:endParaRPr lang="en-US"/>
        </a:p>
      </dgm:t>
    </dgm:pt>
    <dgm:pt modelId="{EEF83377-761C-6546-B463-E99755B9CF83}" type="sibTrans" cxnId="{19E53E4D-031F-5B43-8924-7BB20F0E97A4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72FAF939-0D8A-5B46-B14C-6FB26EB45743}">
      <dgm:prSet/>
      <dgm:spPr/>
      <dgm:t>
        <a:bodyPr/>
        <a:lstStyle/>
        <a:p>
          <a:endParaRPr lang="en-US"/>
        </a:p>
      </dgm:t>
    </dgm:pt>
    <dgm:pt modelId="{B6685385-1A8C-244C-A443-79C9E16DFEAF}" type="parTrans" cxnId="{BF66DD6D-EEBB-3F40-AD84-B7FAB904A88A}">
      <dgm:prSet/>
      <dgm:spPr/>
      <dgm:t>
        <a:bodyPr/>
        <a:lstStyle/>
        <a:p>
          <a:endParaRPr lang="en-US"/>
        </a:p>
      </dgm:t>
    </dgm:pt>
    <dgm:pt modelId="{22F00779-FCE2-C340-8961-ECF700E39655}" type="sibTrans" cxnId="{BF66DD6D-EEBB-3F40-AD84-B7FAB904A88A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D22904CF-C6B1-6541-B0D6-A63D82D97BD9}" type="pres">
      <dgm:prSet presAssocID="{27CA70C8-ACC8-174D-B94B-7C478B2E0BB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21FA8E32-BA44-8147-BDED-FCA865D6CBFD}" type="pres">
      <dgm:prSet presAssocID="{444E75F2-70F3-6D42-85A2-527C4C43EB2E}" presName="hierRoot1" presStyleCnt="0">
        <dgm:presLayoutVars>
          <dgm:hierBranch val="init"/>
        </dgm:presLayoutVars>
      </dgm:prSet>
      <dgm:spPr/>
    </dgm:pt>
    <dgm:pt modelId="{7A88F0D9-69F9-8C49-B109-4FA13DAD1BAB}" type="pres">
      <dgm:prSet presAssocID="{444E75F2-70F3-6D42-85A2-527C4C43EB2E}" presName="rootComposite1" presStyleCnt="0"/>
      <dgm:spPr/>
    </dgm:pt>
    <dgm:pt modelId="{D4FA4464-FA20-694F-8995-63A43C340E02}" type="pres">
      <dgm:prSet presAssocID="{444E75F2-70F3-6D42-85A2-527C4C43EB2E}" presName="rootText1" presStyleLbl="node0" presStyleIdx="0" presStyleCnt="1" custScaleX="145603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026CB129-0A36-C342-8974-1857857DCA75}" type="pres">
      <dgm:prSet presAssocID="{444E75F2-70F3-6D42-85A2-527C4C43EB2E}" presName="titleText1" presStyleLbl="fgAcc0" presStyleIdx="0" presStyleCnt="1" custScaleX="137068" custScaleY="127284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C1516273-FA35-0143-B0A1-A4E34A529DC6}" type="pres">
      <dgm:prSet presAssocID="{444E75F2-70F3-6D42-85A2-527C4C43EB2E}" presName="rootConnector1" presStyleLbl="node1" presStyleIdx="0" presStyleCnt="4"/>
      <dgm:spPr/>
      <dgm:t>
        <a:bodyPr/>
        <a:lstStyle/>
        <a:p>
          <a:endParaRPr lang="el-GR"/>
        </a:p>
      </dgm:t>
    </dgm:pt>
    <dgm:pt modelId="{9BE1826F-03F6-9B4C-890A-3F90132F5F35}" type="pres">
      <dgm:prSet presAssocID="{444E75F2-70F3-6D42-85A2-527C4C43EB2E}" presName="hierChild2" presStyleCnt="0"/>
      <dgm:spPr/>
    </dgm:pt>
    <dgm:pt modelId="{D16F5A50-391A-224A-8B9D-105ADD2AB949}" type="pres">
      <dgm:prSet presAssocID="{12D63EE4-97A7-6945-A5E9-BCD35BF7104B}" presName="Name37" presStyleLbl="parChTrans1D2" presStyleIdx="0" presStyleCnt="2"/>
      <dgm:spPr/>
      <dgm:t>
        <a:bodyPr/>
        <a:lstStyle/>
        <a:p>
          <a:endParaRPr lang="el-GR"/>
        </a:p>
      </dgm:t>
    </dgm:pt>
    <dgm:pt modelId="{17F6AB20-AFD6-EC43-BF48-BD147EBE3CA6}" type="pres">
      <dgm:prSet presAssocID="{E58B2CC8-09AD-B74C-AD4A-19C79425B884}" presName="hierRoot2" presStyleCnt="0">
        <dgm:presLayoutVars>
          <dgm:hierBranch val="init"/>
        </dgm:presLayoutVars>
      </dgm:prSet>
      <dgm:spPr/>
    </dgm:pt>
    <dgm:pt modelId="{B459A07B-92D3-CA40-9459-D9641E435EB5}" type="pres">
      <dgm:prSet presAssocID="{E58B2CC8-09AD-B74C-AD4A-19C79425B884}" presName="rootComposite" presStyleCnt="0"/>
      <dgm:spPr/>
    </dgm:pt>
    <dgm:pt modelId="{14C8DDD2-F175-D146-ABB3-F445612B90FE}" type="pres">
      <dgm:prSet presAssocID="{E58B2CC8-09AD-B74C-AD4A-19C79425B884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0EB30AA0-4860-F642-938E-20B6FFE6C97D}" type="pres">
      <dgm:prSet presAssocID="{E58B2CC8-09AD-B74C-AD4A-19C79425B884}" presName="titleText2" presStyleLbl="fgAcc1" presStyleIdx="0" presStyleCnt="4" custLinFactX="200000" custLinFactY="-200000" custLinFactNeighborX="223154" custLinFactNeighborY="-293928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F6FDB64F-9ED5-0547-96B4-A2F74AC67BCB}" type="pres">
      <dgm:prSet presAssocID="{E58B2CC8-09AD-B74C-AD4A-19C79425B884}" presName="rootConnector" presStyleLbl="node2" presStyleIdx="0" presStyleCnt="0"/>
      <dgm:spPr/>
      <dgm:t>
        <a:bodyPr/>
        <a:lstStyle/>
        <a:p>
          <a:endParaRPr lang="el-GR"/>
        </a:p>
      </dgm:t>
    </dgm:pt>
    <dgm:pt modelId="{806A9C67-2A27-424C-8377-47F2D1123DC5}" type="pres">
      <dgm:prSet presAssocID="{E58B2CC8-09AD-B74C-AD4A-19C79425B884}" presName="hierChild4" presStyleCnt="0"/>
      <dgm:spPr/>
    </dgm:pt>
    <dgm:pt modelId="{E273524F-6F75-5641-AAD4-DE20CC9A1435}" type="pres">
      <dgm:prSet presAssocID="{B9DEF167-EB49-B044-9EDB-BE0CAE8F627E}" presName="Name37" presStyleLbl="parChTrans1D3" presStyleIdx="0" presStyleCnt="2"/>
      <dgm:spPr/>
      <dgm:t>
        <a:bodyPr/>
        <a:lstStyle/>
        <a:p>
          <a:endParaRPr lang="el-GR"/>
        </a:p>
      </dgm:t>
    </dgm:pt>
    <dgm:pt modelId="{EC3DBF46-7500-1141-99E0-7F412EDFA2E5}" type="pres">
      <dgm:prSet presAssocID="{63DF449D-3B0C-7F4E-8B68-12818876F451}" presName="hierRoot2" presStyleCnt="0">
        <dgm:presLayoutVars>
          <dgm:hierBranch val="init"/>
        </dgm:presLayoutVars>
      </dgm:prSet>
      <dgm:spPr/>
    </dgm:pt>
    <dgm:pt modelId="{016B8E8D-A1EF-F04D-9EF1-A4089D1A2203}" type="pres">
      <dgm:prSet presAssocID="{63DF449D-3B0C-7F4E-8B68-12818876F451}" presName="rootComposite" presStyleCnt="0"/>
      <dgm:spPr/>
    </dgm:pt>
    <dgm:pt modelId="{763C9DAF-CB63-354E-85E9-AB4F674CBE98}" type="pres">
      <dgm:prSet presAssocID="{63DF449D-3B0C-7F4E-8B68-12818876F451}" presName="rootText" presStyleLbl="node1" presStyleIdx="1" presStyleCnt="4" custScaleX="322301" custScaleY="147931" custLinFactNeighborX="-60027" custLinFactNeighborY="0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1C1E512E-7112-C644-880C-A216FF8A572E}" type="pres">
      <dgm:prSet presAssocID="{63DF449D-3B0C-7F4E-8B68-12818876F451}" presName="titleText2" presStyleLbl="fgAcc1" presStyleIdx="1" presStyleCnt="4" custLinFactX="193371" custLinFactY="-500000" custLinFactNeighborX="200000" custLinFactNeighborY="-581778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0906FF47-8CA5-9F47-83DE-2BB526F5570C}" type="pres">
      <dgm:prSet presAssocID="{63DF449D-3B0C-7F4E-8B68-12818876F451}" presName="rootConnector" presStyleLbl="node3" presStyleIdx="0" presStyleCnt="0"/>
      <dgm:spPr/>
      <dgm:t>
        <a:bodyPr/>
        <a:lstStyle/>
        <a:p>
          <a:endParaRPr lang="el-GR"/>
        </a:p>
      </dgm:t>
    </dgm:pt>
    <dgm:pt modelId="{72006083-F887-534F-A65B-1E700EA7ABAD}" type="pres">
      <dgm:prSet presAssocID="{63DF449D-3B0C-7F4E-8B68-12818876F451}" presName="hierChild4" presStyleCnt="0"/>
      <dgm:spPr/>
    </dgm:pt>
    <dgm:pt modelId="{C1DF2166-23E6-CB4A-8BAA-BABB55F856D6}" type="pres">
      <dgm:prSet presAssocID="{63DF449D-3B0C-7F4E-8B68-12818876F451}" presName="hierChild5" presStyleCnt="0"/>
      <dgm:spPr/>
    </dgm:pt>
    <dgm:pt modelId="{FEAAA28A-A88E-034B-BF7D-5EE1F5E290D6}" type="pres">
      <dgm:prSet presAssocID="{E58B2CC8-09AD-B74C-AD4A-19C79425B884}" presName="hierChild5" presStyleCnt="0"/>
      <dgm:spPr/>
    </dgm:pt>
    <dgm:pt modelId="{A2255C1E-ABEA-EA48-A568-68FD6D3761E1}" type="pres">
      <dgm:prSet presAssocID="{7FBE3E24-4176-1140-925C-A7A20A1D1998}" presName="Name37" presStyleLbl="parChTrans1D2" presStyleIdx="1" presStyleCnt="2"/>
      <dgm:spPr/>
      <dgm:t>
        <a:bodyPr/>
        <a:lstStyle/>
        <a:p>
          <a:endParaRPr lang="el-GR"/>
        </a:p>
      </dgm:t>
    </dgm:pt>
    <dgm:pt modelId="{09A78E3E-29EE-4647-9581-B2E733E503E1}" type="pres">
      <dgm:prSet presAssocID="{98DFD1C2-F4AB-2E4F-8883-87930D09E3DF}" presName="hierRoot2" presStyleCnt="0">
        <dgm:presLayoutVars>
          <dgm:hierBranch val="init"/>
        </dgm:presLayoutVars>
      </dgm:prSet>
      <dgm:spPr/>
    </dgm:pt>
    <dgm:pt modelId="{68897B2C-CC29-A643-ACE2-3736C0CE5340}" type="pres">
      <dgm:prSet presAssocID="{98DFD1C2-F4AB-2E4F-8883-87930D09E3DF}" presName="rootComposite" presStyleCnt="0"/>
      <dgm:spPr/>
    </dgm:pt>
    <dgm:pt modelId="{76B5BCA0-8C34-B445-B123-51E6C5ED6A2B}" type="pres">
      <dgm:prSet presAssocID="{98DFD1C2-F4AB-2E4F-8883-87930D09E3DF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89C5FBE3-4D08-5C48-8CB6-ADF1DABF81C8}" type="pres">
      <dgm:prSet presAssocID="{98DFD1C2-F4AB-2E4F-8883-87930D09E3DF}" presName="titleText2" presStyleLbl="fgAcc1" presStyleIdx="2" presStyleCnt="4" custScaleX="218091" custScaleY="125628" custLinFactNeighborX="26655" custLinFactNeighborY="11956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A1A74180-50E2-B24C-B601-067CE2BB41F5}" type="pres">
      <dgm:prSet presAssocID="{98DFD1C2-F4AB-2E4F-8883-87930D09E3DF}" presName="rootConnector" presStyleLbl="node2" presStyleIdx="0" presStyleCnt="0"/>
      <dgm:spPr/>
      <dgm:t>
        <a:bodyPr/>
        <a:lstStyle/>
        <a:p>
          <a:endParaRPr lang="el-GR"/>
        </a:p>
      </dgm:t>
    </dgm:pt>
    <dgm:pt modelId="{630ECC9A-A059-1048-A5EE-9FDDD2CCB3E1}" type="pres">
      <dgm:prSet presAssocID="{98DFD1C2-F4AB-2E4F-8883-87930D09E3DF}" presName="hierChild4" presStyleCnt="0"/>
      <dgm:spPr/>
    </dgm:pt>
    <dgm:pt modelId="{3C0136DB-B17C-584F-856C-0639C357914C}" type="pres">
      <dgm:prSet presAssocID="{B6685385-1A8C-244C-A443-79C9E16DFEAF}" presName="Name37" presStyleLbl="parChTrans1D3" presStyleIdx="1" presStyleCnt="2"/>
      <dgm:spPr/>
      <dgm:t>
        <a:bodyPr/>
        <a:lstStyle/>
        <a:p>
          <a:endParaRPr lang="el-GR"/>
        </a:p>
      </dgm:t>
    </dgm:pt>
    <dgm:pt modelId="{38FAE0AB-6620-6B41-9AF9-30A002DB210E}" type="pres">
      <dgm:prSet presAssocID="{72FAF939-0D8A-5B46-B14C-6FB26EB45743}" presName="hierRoot2" presStyleCnt="0">
        <dgm:presLayoutVars>
          <dgm:hierBranch val="init"/>
        </dgm:presLayoutVars>
      </dgm:prSet>
      <dgm:spPr/>
    </dgm:pt>
    <dgm:pt modelId="{3F9FC79C-A690-3740-8979-85AE42A76D90}" type="pres">
      <dgm:prSet presAssocID="{72FAF939-0D8A-5B46-B14C-6FB26EB45743}" presName="rootComposite" presStyleCnt="0"/>
      <dgm:spPr/>
    </dgm:pt>
    <dgm:pt modelId="{93E75A92-81A4-6945-9D98-E7D3CD612B31}" type="pres">
      <dgm:prSet presAssocID="{72FAF939-0D8A-5B46-B14C-6FB26EB45743}" presName="rootText" presStyleLbl="node1" presStyleIdx="3" presStyleCnt="4" custScaleX="292345" custScaleY="223985" custLinFactNeighborX="56630">
        <dgm:presLayoutVars>
          <dgm:chMax/>
          <dgm:chPref val="3"/>
        </dgm:presLayoutVars>
      </dgm:prSet>
      <dgm:spPr/>
      <dgm:t>
        <a:bodyPr/>
        <a:lstStyle/>
        <a:p>
          <a:endParaRPr lang="el-GR"/>
        </a:p>
      </dgm:t>
    </dgm:pt>
    <dgm:pt modelId="{936790FE-F3DE-E844-ADA1-9DB99038DB75}" type="pres">
      <dgm:prSet presAssocID="{72FAF939-0D8A-5B46-B14C-6FB26EB45743}" presName="titleText2" presStyleLbl="fgAcc1" presStyleIdx="3" presStyleCnt="4" custLinFactX="14518" custLinFactY="-500000" custLinFactNeighborX="100000" custLinFactNeighborY="-513913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  <dgm:pt modelId="{CC2F8CDD-34F3-0F4E-A022-3A48C732C3B6}" type="pres">
      <dgm:prSet presAssocID="{72FAF939-0D8A-5B46-B14C-6FB26EB45743}" presName="rootConnector" presStyleLbl="node3" presStyleIdx="0" presStyleCnt="0"/>
      <dgm:spPr/>
      <dgm:t>
        <a:bodyPr/>
        <a:lstStyle/>
        <a:p>
          <a:endParaRPr lang="el-GR"/>
        </a:p>
      </dgm:t>
    </dgm:pt>
    <dgm:pt modelId="{1DD3107A-C741-A64B-8E06-541D112043E0}" type="pres">
      <dgm:prSet presAssocID="{72FAF939-0D8A-5B46-B14C-6FB26EB45743}" presName="hierChild4" presStyleCnt="0"/>
      <dgm:spPr/>
    </dgm:pt>
    <dgm:pt modelId="{B44BE63A-01FC-5045-A86B-217A92633165}" type="pres">
      <dgm:prSet presAssocID="{72FAF939-0D8A-5B46-B14C-6FB26EB45743}" presName="hierChild5" presStyleCnt="0"/>
      <dgm:spPr/>
    </dgm:pt>
    <dgm:pt modelId="{A56E87C6-22F2-0145-B5E2-1FB19ABD04A5}" type="pres">
      <dgm:prSet presAssocID="{98DFD1C2-F4AB-2E4F-8883-87930D09E3DF}" presName="hierChild5" presStyleCnt="0"/>
      <dgm:spPr/>
    </dgm:pt>
    <dgm:pt modelId="{93753F64-7A5D-E943-B10A-BB374830DF0C}" type="pres">
      <dgm:prSet presAssocID="{444E75F2-70F3-6D42-85A2-527C4C43EB2E}" presName="hierChild3" presStyleCnt="0"/>
      <dgm:spPr/>
    </dgm:pt>
  </dgm:ptLst>
  <dgm:cxnLst>
    <dgm:cxn modelId="{FD9669B2-25B5-A24C-9EA2-6872E763A721}" type="presOf" srcId="{72FAF939-0D8A-5B46-B14C-6FB26EB45743}" destId="{CC2F8CDD-34F3-0F4E-A022-3A48C732C3B6}" srcOrd="1" destOrd="0" presId="urn:microsoft.com/office/officeart/2008/layout/NameandTitleOrganizationalChart"/>
    <dgm:cxn modelId="{455B5071-7446-1640-9B2C-F368522283A4}" type="presOf" srcId="{98DFD1C2-F4AB-2E4F-8883-87930D09E3DF}" destId="{76B5BCA0-8C34-B445-B123-51E6C5ED6A2B}" srcOrd="0" destOrd="0" presId="urn:microsoft.com/office/officeart/2008/layout/NameandTitleOrganizationalChart"/>
    <dgm:cxn modelId="{DD0B59F1-A78B-AD48-8F6B-EDE0DA69A997}" type="presOf" srcId="{B9DEF167-EB49-B044-9EDB-BE0CAE8F627E}" destId="{E273524F-6F75-5641-AAD4-DE20CC9A1435}" srcOrd="0" destOrd="0" presId="urn:microsoft.com/office/officeart/2008/layout/NameandTitleOrganizationalChart"/>
    <dgm:cxn modelId="{8775B3BD-8064-A24D-93E2-E56991B017A9}" type="presOf" srcId="{1FE085C9-F662-E94C-89A6-4C0F934DDE29}" destId="{0EB30AA0-4860-F642-938E-20B6FFE6C97D}" srcOrd="0" destOrd="0" presId="urn:microsoft.com/office/officeart/2008/layout/NameandTitleOrganizationalChart"/>
    <dgm:cxn modelId="{0B522B81-A9D0-2040-A85E-03E28E601059}" type="presOf" srcId="{EEF83377-761C-6546-B463-E99755B9CF83}" destId="{1C1E512E-7112-C644-880C-A216FF8A572E}" srcOrd="0" destOrd="0" presId="urn:microsoft.com/office/officeart/2008/layout/NameandTitleOrganizationalChart"/>
    <dgm:cxn modelId="{11A7E57C-CE56-1449-A168-17D21ABDCA4D}" type="presOf" srcId="{7FBE3E24-4176-1140-925C-A7A20A1D1998}" destId="{A2255C1E-ABEA-EA48-A568-68FD6D3761E1}" srcOrd="0" destOrd="0" presId="urn:microsoft.com/office/officeart/2008/layout/NameandTitleOrganizationalChart"/>
    <dgm:cxn modelId="{B388EEA2-995D-4742-A857-710AC64AA01E}" type="presOf" srcId="{444E75F2-70F3-6D42-85A2-527C4C43EB2E}" destId="{C1516273-FA35-0143-B0A1-A4E34A529DC6}" srcOrd="1" destOrd="0" presId="urn:microsoft.com/office/officeart/2008/layout/NameandTitleOrganizationalChart"/>
    <dgm:cxn modelId="{2EEF9B84-E110-1F41-8945-8DD5B6210D6F}" type="presOf" srcId="{E58B2CC8-09AD-B74C-AD4A-19C79425B884}" destId="{F6FDB64F-9ED5-0547-96B4-A2F74AC67BCB}" srcOrd="1" destOrd="0" presId="urn:microsoft.com/office/officeart/2008/layout/NameandTitleOrganizationalChart"/>
    <dgm:cxn modelId="{2B2995A4-685E-3E45-A96A-94730EB5813D}" type="presOf" srcId="{22F00779-FCE2-C340-8961-ECF700E39655}" destId="{936790FE-F3DE-E844-ADA1-9DB99038DB75}" srcOrd="0" destOrd="0" presId="urn:microsoft.com/office/officeart/2008/layout/NameandTitleOrganizationalChart"/>
    <dgm:cxn modelId="{53EAFFED-1BAD-C144-AFD8-F4BFF286EEA0}" type="presOf" srcId="{98DFD1C2-F4AB-2E4F-8883-87930D09E3DF}" destId="{A1A74180-50E2-B24C-B601-067CE2BB41F5}" srcOrd="1" destOrd="0" presId="urn:microsoft.com/office/officeart/2008/layout/NameandTitleOrganizationalChart"/>
    <dgm:cxn modelId="{AE1C1A1E-9031-FD4D-B3A9-ACE479F52A1C}" type="presOf" srcId="{E58B2CC8-09AD-B74C-AD4A-19C79425B884}" destId="{14C8DDD2-F175-D146-ABB3-F445612B90FE}" srcOrd="0" destOrd="0" presId="urn:microsoft.com/office/officeart/2008/layout/NameandTitleOrganizationalChart"/>
    <dgm:cxn modelId="{5E0B4C11-2AEA-0A45-80C9-2970F0A8EFB9}" type="presOf" srcId="{0792C668-FCDF-5C46-994C-EAA1F74E6CA6}" destId="{89C5FBE3-4D08-5C48-8CB6-ADF1DABF81C8}" srcOrd="0" destOrd="0" presId="urn:microsoft.com/office/officeart/2008/layout/NameandTitleOrganizationalChart"/>
    <dgm:cxn modelId="{B4FE52DB-3547-6641-8E43-7ACE7B0EDD64}" srcId="{444E75F2-70F3-6D42-85A2-527C4C43EB2E}" destId="{98DFD1C2-F4AB-2E4F-8883-87930D09E3DF}" srcOrd="1" destOrd="0" parTransId="{7FBE3E24-4176-1140-925C-A7A20A1D1998}" sibTransId="{0792C668-FCDF-5C46-994C-EAA1F74E6CA6}"/>
    <dgm:cxn modelId="{EE855EB8-8387-EE4A-88C0-D89F07100D2B}" type="presOf" srcId="{DE73E034-3ED9-034B-8983-B8DEDD713588}" destId="{026CB129-0A36-C342-8974-1857857DCA75}" srcOrd="0" destOrd="0" presId="urn:microsoft.com/office/officeart/2008/layout/NameandTitleOrganizationalChart"/>
    <dgm:cxn modelId="{B6890789-B853-C148-90BB-5F6D6220D2D9}" type="presOf" srcId="{63DF449D-3B0C-7F4E-8B68-12818876F451}" destId="{763C9DAF-CB63-354E-85E9-AB4F674CBE98}" srcOrd="0" destOrd="0" presId="urn:microsoft.com/office/officeart/2008/layout/NameandTitleOrganizationalChart"/>
    <dgm:cxn modelId="{70054B27-C9B9-754C-990D-848DCF7DBD3E}" type="presOf" srcId="{B6685385-1A8C-244C-A443-79C9E16DFEAF}" destId="{3C0136DB-B17C-584F-856C-0639C357914C}" srcOrd="0" destOrd="0" presId="urn:microsoft.com/office/officeart/2008/layout/NameandTitleOrganizationalChart"/>
    <dgm:cxn modelId="{27AA11ED-1587-BD46-A45C-69765B252777}" srcId="{444E75F2-70F3-6D42-85A2-527C4C43EB2E}" destId="{E58B2CC8-09AD-B74C-AD4A-19C79425B884}" srcOrd="0" destOrd="0" parTransId="{12D63EE4-97A7-6945-A5E9-BCD35BF7104B}" sibTransId="{1FE085C9-F662-E94C-89A6-4C0F934DDE29}"/>
    <dgm:cxn modelId="{15080C42-28BD-C64B-81A1-BA5316A48C7D}" type="presOf" srcId="{72FAF939-0D8A-5B46-B14C-6FB26EB45743}" destId="{93E75A92-81A4-6945-9D98-E7D3CD612B31}" srcOrd="0" destOrd="0" presId="urn:microsoft.com/office/officeart/2008/layout/NameandTitleOrganizationalChart"/>
    <dgm:cxn modelId="{BF66DD6D-EEBB-3F40-AD84-B7FAB904A88A}" srcId="{98DFD1C2-F4AB-2E4F-8883-87930D09E3DF}" destId="{72FAF939-0D8A-5B46-B14C-6FB26EB45743}" srcOrd="0" destOrd="0" parTransId="{B6685385-1A8C-244C-A443-79C9E16DFEAF}" sibTransId="{22F00779-FCE2-C340-8961-ECF700E39655}"/>
    <dgm:cxn modelId="{19E53E4D-031F-5B43-8924-7BB20F0E97A4}" srcId="{E58B2CC8-09AD-B74C-AD4A-19C79425B884}" destId="{63DF449D-3B0C-7F4E-8B68-12818876F451}" srcOrd="0" destOrd="0" parTransId="{B9DEF167-EB49-B044-9EDB-BE0CAE8F627E}" sibTransId="{EEF83377-761C-6546-B463-E99755B9CF83}"/>
    <dgm:cxn modelId="{EF05D8B1-77EF-3545-80C8-A0A88DA2D36D}" type="presOf" srcId="{27CA70C8-ACC8-174D-B94B-7C478B2E0BBC}" destId="{D22904CF-C6B1-6541-B0D6-A63D82D97BD9}" srcOrd="0" destOrd="0" presId="urn:microsoft.com/office/officeart/2008/layout/NameandTitleOrganizationalChart"/>
    <dgm:cxn modelId="{1B55934D-1093-E042-A2F1-C1F3AB0C79F6}" type="presOf" srcId="{12D63EE4-97A7-6945-A5E9-BCD35BF7104B}" destId="{D16F5A50-391A-224A-8B9D-105ADD2AB949}" srcOrd="0" destOrd="0" presId="urn:microsoft.com/office/officeart/2008/layout/NameandTitleOrganizationalChart"/>
    <dgm:cxn modelId="{45BFA4D9-BF9B-844D-9EC4-33792F2F3BD5}" type="presOf" srcId="{444E75F2-70F3-6D42-85A2-527C4C43EB2E}" destId="{D4FA4464-FA20-694F-8995-63A43C340E02}" srcOrd="0" destOrd="0" presId="urn:microsoft.com/office/officeart/2008/layout/NameandTitleOrganizationalChart"/>
    <dgm:cxn modelId="{E93D3A3C-36EE-6949-9D13-550B552F9D38}" type="presOf" srcId="{63DF449D-3B0C-7F4E-8B68-12818876F451}" destId="{0906FF47-8CA5-9F47-83DE-2BB526F5570C}" srcOrd="1" destOrd="0" presId="urn:microsoft.com/office/officeart/2008/layout/NameandTitleOrganizationalChart"/>
    <dgm:cxn modelId="{D12D57BA-818D-9E44-8A03-41071E54CC27}" srcId="{27CA70C8-ACC8-174D-B94B-7C478B2E0BBC}" destId="{444E75F2-70F3-6D42-85A2-527C4C43EB2E}" srcOrd="0" destOrd="0" parTransId="{D2E45D47-AA11-3242-A2FA-B24CA4D3C01A}" sibTransId="{DE73E034-3ED9-034B-8983-B8DEDD713588}"/>
    <dgm:cxn modelId="{4D3D8CFC-EBDC-0849-B801-33755C3687E4}" type="presParOf" srcId="{D22904CF-C6B1-6541-B0D6-A63D82D97BD9}" destId="{21FA8E32-BA44-8147-BDED-FCA865D6CBFD}" srcOrd="0" destOrd="0" presId="urn:microsoft.com/office/officeart/2008/layout/NameandTitleOrganizationalChart"/>
    <dgm:cxn modelId="{A9776922-3806-7B46-8F82-964D75ECC4CC}" type="presParOf" srcId="{21FA8E32-BA44-8147-BDED-FCA865D6CBFD}" destId="{7A88F0D9-69F9-8C49-B109-4FA13DAD1BAB}" srcOrd="0" destOrd="0" presId="urn:microsoft.com/office/officeart/2008/layout/NameandTitleOrganizationalChart"/>
    <dgm:cxn modelId="{918833D3-C3B2-1943-8C39-5DEEE4F7CB65}" type="presParOf" srcId="{7A88F0D9-69F9-8C49-B109-4FA13DAD1BAB}" destId="{D4FA4464-FA20-694F-8995-63A43C340E02}" srcOrd="0" destOrd="0" presId="urn:microsoft.com/office/officeart/2008/layout/NameandTitleOrganizationalChart"/>
    <dgm:cxn modelId="{DD951AB5-C94B-A949-9476-74B6DCC8CAA4}" type="presParOf" srcId="{7A88F0D9-69F9-8C49-B109-4FA13DAD1BAB}" destId="{026CB129-0A36-C342-8974-1857857DCA75}" srcOrd="1" destOrd="0" presId="urn:microsoft.com/office/officeart/2008/layout/NameandTitleOrganizationalChart"/>
    <dgm:cxn modelId="{BE735B34-1CA0-404C-BD57-CF1F4DB04F35}" type="presParOf" srcId="{7A88F0D9-69F9-8C49-B109-4FA13DAD1BAB}" destId="{C1516273-FA35-0143-B0A1-A4E34A529DC6}" srcOrd="2" destOrd="0" presId="urn:microsoft.com/office/officeart/2008/layout/NameandTitleOrganizationalChart"/>
    <dgm:cxn modelId="{71178B24-54C5-8842-B6FF-9C5EBDA72172}" type="presParOf" srcId="{21FA8E32-BA44-8147-BDED-FCA865D6CBFD}" destId="{9BE1826F-03F6-9B4C-890A-3F90132F5F35}" srcOrd="1" destOrd="0" presId="urn:microsoft.com/office/officeart/2008/layout/NameandTitleOrganizationalChart"/>
    <dgm:cxn modelId="{9F636459-7578-6D49-8A9A-1EE849930866}" type="presParOf" srcId="{9BE1826F-03F6-9B4C-890A-3F90132F5F35}" destId="{D16F5A50-391A-224A-8B9D-105ADD2AB949}" srcOrd="0" destOrd="0" presId="urn:microsoft.com/office/officeart/2008/layout/NameandTitleOrganizationalChart"/>
    <dgm:cxn modelId="{303732A9-0009-ED4F-921D-79768D24C1AC}" type="presParOf" srcId="{9BE1826F-03F6-9B4C-890A-3F90132F5F35}" destId="{17F6AB20-AFD6-EC43-BF48-BD147EBE3CA6}" srcOrd="1" destOrd="0" presId="urn:microsoft.com/office/officeart/2008/layout/NameandTitleOrganizationalChart"/>
    <dgm:cxn modelId="{B8C30B32-ABC9-1744-8C0B-54C12E05E329}" type="presParOf" srcId="{17F6AB20-AFD6-EC43-BF48-BD147EBE3CA6}" destId="{B459A07B-92D3-CA40-9459-D9641E435EB5}" srcOrd="0" destOrd="0" presId="urn:microsoft.com/office/officeart/2008/layout/NameandTitleOrganizationalChart"/>
    <dgm:cxn modelId="{814CE602-FFD6-D04D-BA30-A57D8AD68D9E}" type="presParOf" srcId="{B459A07B-92D3-CA40-9459-D9641E435EB5}" destId="{14C8DDD2-F175-D146-ABB3-F445612B90FE}" srcOrd="0" destOrd="0" presId="urn:microsoft.com/office/officeart/2008/layout/NameandTitleOrganizationalChart"/>
    <dgm:cxn modelId="{C9B78B26-D5B6-1F48-ABA7-1BF12DA8FCA4}" type="presParOf" srcId="{B459A07B-92D3-CA40-9459-D9641E435EB5}" destId="{0EB30AA0-4860-F642-938E-20B6FFE6C97D}" srcOrd="1" destOrd="0" presId="urn:microsoft.com/office/officeart/2008/layout/NameandTitleOrganizationalChart"/>
    <dgm:cxn modelId="{61C34B36-1340-1C4E-B9F5-C45BF9C05B6A}" type="presParOf" srcId="{B459A07B-92D3-CA40-9459-D9641E435EB5}" destId="{F6FDB64F-9ED5-0547-96B4-A2F74AC67BCB}" srcOrd="2" destOrd="0" presId="urn:microsoft.com/office/officeart/2008/layout/NameandTitleOrganizationalChart"/>
    <dgm:cxn modelId="{D7402ADA-92EE-E243-9414-3C645D98FC5F}" type="presParOf" srcId="{17F6AB20-AFD6-EC43-BF48-BD147EBE3CA6}" destId="{806A9C67-2A27-424C-8377-47F2D1123DC5}" srcOrd="1" destOrd="0" presId="urn:microsoft.com/office/officeart/2008/layout/NameandTitleOrganizationalChart"/>
    <dgm:cxn modelId="{77BA8347-0535-DF4D-8EF0-B3B3F47DEB23}" type="presParOf" srcId="{806A9C67-2A27-424C-8377-47F2D1123DC5}" destId="{E273524F-6F75-5641-AAD4-DE20CC9A1435}" srcOrd="0" destOrd="0" presId="urn:microsoft.com/office/officeart/2008/layout/NameandTitleOrganizationalChart"/>
    <dgm:cxn modelId="{B3D7FA1A-DC8D-1D4E-A8FA-7C032BCC75EB}" type="presParOf" srcId="{806A9C67-2A27-424C-8377-47F2D1123DC5}" destId="{EC3DBF46-7500-1141-99E0-7F412EDFA2E5}" srcOrd="1" destOrd="0" presId="urn:microsoft.com/office/officeart/2008/layout/NameandTitleOrganizationalChart"/>
    <dgm:cxn modelId="{D15FC608-B404-9C41-A847-25A8AC287D3B}" type="presParOf" srcId="{EC3DBF46-7500-1141-99E0-7F412EDFA2E5}" destId="{016B8E8D-A1EF-F04D-9EF1-A4089D1A2203}" srcOrd="0" destOrd="0" presId="urn:microsoft.com/office/officeart/2008/layout/NameandTitleOrganizationalChart"/>
    <dgm:cxn modelId="{19CF4F5E-ECF7-DF46-B8F7-F6AE728EAEA2}" type="presParOf" srcId="{016B8E8D-A1EF-F04D-9EF1-A4089D1A2203}" destId="{763C9DAF-CB63-354E-85E9-AB4F674CBE98}" srcOrd="0" destOrd="0" presId="urn:microsoft.com/office/officeart/2008/layout/NameandTitleOrganizationalChart"/>
    <dgm:cxn modelId="{4086D67A-A50E-FC47-92C9-27026E37A925}" type="presParOf" srcId="{016B8E8D-A1EF-F04D-9EF1-A4089D1A2203}" destId="{1C1E512E-7112-C644-880C-A216FF8A572E}" srcOrd="1" destOrd="0" presId="urn:microsoft.com/office/officeart/2008/layout/NameandTitleOrganizationalChart"/>
    <dgm:cxn modelId="{D126F09A-1B0B-E643-BA45-D3FF397EB576}" type="presParOf" srcId="{016B8E8D-A1EF-F04D-9EF1-A4089D1A2203}" destId="{0906FF47-8CA5-9F47-83DE-2BB526F5570C}" srcOrd="2" destOrd="0" presId="urn:microsoft.com/office/officeart/2008/layout/NameandTitleOrganizationalChart"/>
    <dgm:cxn modelId="{7AD6AC68-C8E5-6544-B06C-84B7CB663963}" type="presParOf" srcId="{EC3DBF46-7500-1141-99E0-7F412EDFA2E5}" destId="{72006083-F887-534F-A65B-1E700EA7ABAD}" srcOrd="1" destOrd="0" presId="urn:microsoft.com/office/officeart/2008/layout/NameandTitleOrganizationalChart"/>
    <dgm:cxn modelId="{23DA226B-BEBF-CB42-98BF-1603E47A209D}" type="presParOf" srcId="{EC3DBF46-7500-1141-99E0-7F412EDFA2E5}" destId="{C1DF2166-23E6-CB4A-8BAA-BABB55F856D6}" srcOrd="2" destOrd="0" presId="urn:microsoft.com/office/officeart/2008/layout/NameandTitleOrganizationalChart"/>
    <dgm:cxn modelId="{4DD3E374-B31A-BB40-8869-725D8D89AFF5}" type="presParOf" srcId="{17F6AB20-AFD6-EC43-BF48-BD147EBE3CA6}" destId="{FEAAA28A-A88E-034B-BF7D-5EE1F5E290D6}" srcOrd="2" destOrd="0" presId="urn:microsoft.com/office/officeart/2008/layout/NameandTitleOrganizationalChart"/>
    <dgm:cxn modelId="{B4A2A943-12E5-D74C-AB0E-28DB67B92416}" type="presParOf" srcId="{9BE1826F-03F6-9B4C-890A-3F90132F5F35}" destId="{A2255C1E-ABEA-EA48-A568-68FD6D3761E1}" srcOrd="2" destOrd="0" presId="urn:microsoft.com/office/officeart/2008/layout/NameandTitleOrganizationalChart"/>
    <dgm:cxn modelId="{9316D79B-20C9-4442-91DC-36B1B720F141}" type="presParOf" srcId="{9BE1826F-03F6-9B4C-890A-3F90132F5F35}" destId="{09A78E3E-29EE-4647-9581-B2E733E503E1}" srcOrd="3" destOrd="0" presId="urn:microsoft.com/office/officeart/2008/layout/NameandTitleOrganizationalChart"/>
    <dgm:cxn modelId="{6F7DA6CE-A111-6F45-81EA-FAE81458F9F5}" type="presParOf" srcId="{09A78E3E-29EE-4647-9581-B2E733E503E1}" destId="{68897B2C-CC29-A643-ACE2-3736C0CE5340}" srcOrd="0" destOrd="0" presId="urn:microsoft.com/office/officeart/2008/layout/NameandTitleOrganizationalChart"/>
    <dgm:cxn modelId="{0D4332AC-61E1-A840-A3D6-0CF49E1CF62F}" type="presParOf" srcId="{68897B2C-CC29-A643-ACE2-3736C0CE5340}" destId="{76B5BCA0-8C34-B445-B123-51E6C5ED6A2B}" srcOrd="0" destOrd="0" presId="urn:microsoft.com/office/officeart/2008/layout/NameandTitleOrganizationalChart"/>
    <dgm:cxn modelId="{17BD94D0-867A-354B-9B1E-9D2C0FFA6374}" type="presParOf" srcId="{68897B2C-CC29-A643-ACE2-3736C0CE5340}" destId="{89C5FBE3-4D08-5C48-8CB6-ADF1DABF81C8}" srcOrd="1" destOrd="0" presId="urn:microsoft.com/office/officeart/2008/layout/NameandTitleOrganizationalChart"/>
    <dgm:cxn modelId="{343D4B9E-E7B5-0943-B19A-4C4C6927608A}" type="presParOf" srcId="{68897B2C-CC29-A643-ACE2-3736C0CE5340}" destId="{A1A74180-50E2-B24C-B601-067CE2BB41F5}" srcOrd="2" destOrd="0" presId="urn:microsoft.com/office/officeart/2008/layout/NameandTitleOrganizationalChart"/>
    <dgm:cxn modelId="{DCE352A0-E583-1C45-8318-EFC4834AE80B}" type="presParOf" srcId="{09A78E3E-29EE-4647-9581-B2E733E503E1}" destId="{630ECC9A-A059-1048-A5EE-9FDDD2CCB3E1}" srcOrd="1" destOrd="0" presId="urn:microsoft.com/office/officeart/2008/layout/NameandTitleOrganizationalChart"/>
    <dgm:cxn modelId="{93A3C08E-D521-D54C-937A-4CE1A0469C57}" type="presParOf" srcId="{630ECC9A-A059-1048-A5EE-9FDDD2CCB3E1}" destId="{3C0136DB-B17C-584F-856C-0639C357914C}" srcOrd="0" destOrd="0" presId="urn:microsoft.com/office/officeart/2008/layout/NameandTitleOrganizationalChart"/>
    <dgm:cxn modelId="{EDEF2ECC-3760-3049-B663-DFC5B4D05581}" type="presParOf" srcId="{630ECC9A-A059-1048-A5EE-9FDDD2CCB3E1}" destId="{38FAE0AB-6620-6B41-9AF9-30A002DB210E}" srcOrd="1" destOrd="0" presId="urn:microsoft.com/office/officeart/2008/layout/NameandTitleOrganizationalChart"/>
    <dgm:cxn modelId="{04246B1F-E0C5-D049-B508-9CBC464404D7}" type="presParOf" srcId="{38FAE0AB-6620-6B41-9AF9-30A002DB210E}" destId="{3F9FC79C-A690-3740-8979-85AE42A76D90}" srcOrd="0" destOrd="0" presId="urn:microsoft.com/office/officeart/2008/layout/NameandTitleOrganizationalChart"/>
    <dgm:cxn modelId="{6BF6A67A-E99A-B04B-AF86-280954701465}" type="presParOf" srcId="{3F9FC79C-A690-3740-8979-85AE42A76D90}" destId="{93E75A92-81A4-6945-9D98-E7D3CD612B31}" srcOrd="0" destOrd="0" presId="urn:microsoft.com/office/officeart/2008/layout/NameandTitleOrganizationalChart"/>
    <dgm:cxn modelId="{C64D68C2-BD8C-B74D-A8D6-E561DE0A7DBE}" type="presParOf" srcId="{3F9FC79C-A690-3740-8979-85AE42A76D90}" destId="{936790FE-F3DE-E844-ADA1-9DB99038DB75}" srcOrd="1" destOrd="0" presId="urn:microsoft.com/office/officeart/2008/layout/NameandTitleOrganizationalChart"/>
    <dgm:cxn modelId="{247337F6-A481-EF46-A8EC-BD5B8BC5C4C6}" type="presParOf" srcId="{3F9FC79C-A690-3740-8979-85AE42A76D90}" destId="{CC2F8CDD-34F3-0F4E-A022-3A48C732C3B6}" srcOrd="2" destOrd="0" presId="urn:microsoft.com/office/officeart/2008/layout/NameandTitleOrganizationalChart"/>
    <dgm:cxn modelId="{9296CC5D-8052-FE4E-B471-6D28FAC95706}" type="presParOf" srcId="{38FAE0AB-6620-6B41-9AF9-30A002DB210E}" destId="{1DD3107A-C741-A64B-8E06-541D112043E0}" srcOrd="1" destOrd="0" presId="urn:microsoft.com/office/officeart/2008/layout/NameandTitleOrganizationalChart"/>
    <dgm:cxn modelId="{4C314A53-D0C2-4546-93EB-A86232E1666C}" type="presParOf" srcId="{38FAE0AB-6620-6B41-9AF9-30A002DB210E}" destId="{B44BE63A-01FC-5045-A86B-217A92633165}" srcOrd="2" destOrd="0" presId="urn:microsoft.com/office/officeart/2008/layout/NameandTitleOrganizationalChart"/>
    <dgm:cxn modelId="{9F5BF990-330A-A14C-AE5F-13C7FB3BDD7A}" type="presParOf" srcId="{09A78E3E-29EE-4647-9581-B2E733E503E1}" destId="{A56E87C6-22F2-0145-B5E2-1FB19ABD04A5}" srcOrd="2" destOrd="0" presId="urn:microsoft.com/office/officeart/2008/layout/NameandTitleOrganizationalChart"/>
    <dgm:cxn modelId="{13919396-20FC-0148-8600-FE18B31F049D}" type="presParOf" srcId="{21FA8E32-BA44-8147-BDED-FCA865D6CBFD}" destId="{93753F64-7A5D-E943-B10A-BB374830DF0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782D7-459E-DC46-AE62-9FBF45BE4F6F}">
      <dsp:nvSpPr>
        <dsp:cNvPr id="0" name=""/>
        <dsp:cNvSpPr/>
      </dsp:nvSpPr>
      <dsp:spPr>
        <a:xfrm>
          <a:off x="8780315" y="2542600"/>
          <a:ext cx="224941" cy="1706821"/>
        </a:xfrm>
        <a:custGeom>
          <a:avLst/>
          <a:gdLst/>
          <a:ahLst/>
          <a:cxnLst/>
          <a:rect l="0" t="0" r="0" b="0"/>
          <a:pathLst>
            <a:path>
              <a:moveTo>
                <a:pt x="224941" y="0"/>
              </a:moveTo>
              <a:lnTo>
                <a:pt x="0" y="170682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778A9B-CFE2-2E4D-8A5B-C3ADDB1A8BF8}">
      <dsp:nvSpPr>
        <dsp:cNvPr id="0" name=""/>
        <dsp:cNvSpPr/>
      </dsp:nvSpPr>
      <dsp:spPr>
        <a:xfrm>
          <a:off x="8303962" y="1029196"/>
          <a:ext cx="701294" cy="5222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930"/>
              </a:lnTo>
              <a:lnTo>
                <a:pt x="701294" y="290930"/>
              </a:lnTo>
              <a:lnTo>
                <a:pt x="701294" y="5222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4F152B-DF3A-DF44-BC1F-87321270888B}">
      <dsp:nvSpPr>
        <dsp:cNvPr id="0" name=""/>
        <dsp:cNvSpPr/>
      </dsp:nvSpPr>
      <dsp:spPr>
        <a:xfrm>
          <a:off x="6571338" y="2555902"/>
          <a:ext cx="203462" cy="1768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462" y="17683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797A1E-940B-6B4D-A572-01CBA8189DF5}">
      <dsp:nvSpPr>
        <dsp:cNvPr id="0" name=""/>
        <dsp:cNvSpPr/>
      </dsp:nvSpPr>
      <dsp:spPr>
        <a:xfrm>
          <a:off x="6571338" y="1029196"/>
          <a:ext cx="1732624" cy="535510"/>
        </a:xfrm>
        <a:custGeom>
          <a:avLst/>
          <a:gdLst/>
          <a:ahLst/>
          <a:cxnLst/>
          <a:rect l="0" t="0" r="0" b="0"/>
          <a:pathLst>
            <a:path>
              <a:moveTo>
                <a:pt x="1732624" y="0"/>
              </a:moveTo>
              <a:lnTo>
                <a:pt x="1732624" y="304231"/>
              </a:lnTo>
              <a:lnTo>
                <a:pt x="0" y="304231"/>
              </a:lnTo>
              <a:lnTo>
                <a:pt x="0" y="5355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4AB2BB-B115-8D42-BD82-9AE771B3CC65}">
      <dsp:nvSpPr>
        <dsp:cNvPr id="0" name=""/>
        <dsp:cNvSpPr/>
      </dsp:nvSpPr>
      <dsp:spPr>
        <a:xfrm>
          <a:off x="6705910" y="38000"/>
          <a:ext cx="3196103" cy="991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39869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 err="1"/>
            <a:t>Υπεραλδοστερονισμός</a:t>
          </a:r>
          <a:endParaRPr lang="en-US" sz="2400" kern="1200" dirty="0"/>
        </a:p>
      </dsp:txBody>
      <dsp:txXfrm>
        <a:off x="6705910" y="38000"/>
        <a:ext cx="3196103" cy="991195"/>
      </dsp:txXfrm>
    </dsp:sp>
    <dsp:sp modelId="{2ED2E601-6320-704C-B185-5661C6653CED}">
      <dsp:nvSpPr>
        <dsp:cNvPr id="0" name=""/>
        <dsp:cNvSpPr/>
      </dsp:nvSpPr>
      <dsp:spPr>
        <a:xfrm>
          <a:off x="8498255" y="771760"/>
          <a:ext cx="1722966" cy="330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 err="1"/>
            <a:t>αλδοστερόνη</a:t>
          </a:r>
          <a:r>
            <a:rPr lang="el-GR" sz="1900" kern="1200" dirty="0"/>
            <a:t> ↑ </a:t>
          </a:r>
          <a:endParaRPr lang="en-US" sz="1900" kern="1200" dirty="0"/>
        </a:p>
      </dsp:txBody>
      <dsp:txXfrm>
        <a:off x="8498255" y="771760"/>
        <a:ext cx="1722966" cy="330398"/>
      </dsp:txXfrm>
    </dsp:sp>
    <dsp:sp modelId="{724C70D8-F830-DD48-B96F-86C4AB52BB9B}">
      <dsp:nvSpPr>
        <dsp:cNvPr id="0" name=""/>
        <dsp:cNvSpPr/>
      </dsp:nvSpPr>
      <dsp:spPr>
        <a:xfrm>
          <a:off x="5614134" y="1564706"/>
          <a:ext cx="1914407" cy="991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39869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Πρωτοπαθής</a:t>
          </a:r>
          <a:endParaRPr lang="en-US" sz="2400" kern="1200" dirty="0"/>
        </a:p>
      </dsp:txBody>
      <dsp:txXfrm>
        <a:off x="5614134" y="1564706"/>
        <a:ext cx="1914407" cy="991195"/>
      </dsp:txXfrm>
    </dsp:sp>
    <dsp:sp modelId="{97D8EF05-84DC-464C-9BAC-0A32E59EDE9F}">
      <dsp:nvSpPr>
        <dsp:cNvPr id="0" name=""/>
        <dsp:cNvSpPr/>
      </dsp:nvSpPr>
      <dsp:spPr>
        <a:xfrm>
          <a:off x="6043424" y="2320577"/>
          <a:ext cx="1722966" cy="330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err="1"/>
            <a:t>ρενίνη</a:t>
          </a:r>
          <a:r>
            <a:rPr lang="el-GR" sz="2100" kern="1200" dirty="0"/>
            <a:t> ↓</a:t>
          </a:r>
          <a:endParaRPr lang="en-US" sz="2100" kern="1200" dirty="0"/>
        </a:p>
      </dsp:txBody>
      <dsp:txXfrm>
        <a:off x="6043424" y="2320577"/>
        <a:ext cx="1722966" cy="330398"/>
      </dsp:txXfrm>
    </dsp:sp>
    <dsp:sp modelId="{7F9DEA4C-F5D3-3245-8462-84B5FD0131CB}">
      <dsp:nvSpPr>
        <dsp:cNvPr id="0" name=""/>
        <dsp:cNvSpPr/>
      </dsp:nvSpPr>
      <dsp:spPr>
        <a:xfrm>
          <a:off x="0" y="3129433"/>
          <a:ext cx="6774800" cy="2389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39869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0" y="3129433"/>
        <a:ext cx="6774800" cy="2389623"/>
      </dsp:txXfrm>
    </dsp:sp>
    <dsp:sp modelId="{583C113B-2E08-5D47-8182-8E9034AE93AB}">
      <dsp:nvSpPr>
        <dsp:cNvPr id="0" name=""/>
        <dsp:cNvSpPr/>
      </dsp:nvSpPr>
      <dsp:spPr>
        <a:xfrm>
          <a:off x="946139" y="764456"/>
          <a:ext cx="1722966" cy="330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946139" y="764456"/>
        <a:ext cx="1722966" cy="330398"/>
      </dsp:txXfrm>
    </dsp:sp>
    <dsp:sp modelId="{C317D1AC-714C-214A-85FB-A55FB37DABF0}">
      <dsp:nvSpPr>
        <dsp:cNvPr id="0" name=""/>
        <dsp:cNvSpPr/>
      </dsp:nvSpPr>
      <dsp:spPr>
        <a:xfrm>
          <a:off x="8048053" y="1551405"/>
          <a:ext cx="1914407" cy="991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39869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Δευτεροπαθής</a:t>
          </a:r>
          <a:endParaRPr lang="en-US" sz="2400" kern="1200" dirty="0"/>
        </a:p>
      </dsp:txBody>
      <dsp:txXfrm>
        <a:off x="8048053" y="1551405"/>
        <a:ext cx="1914407" cy="991195"/>
      </dsp:txXfrm>
    </dsp:sp>
    <dsp:sp modelId="{0877BD4A-4BC9-FD47-AF23-8D4F3A5F4B06}">
      <dsp:nvSpPr>
        <dsp:cNvPr id="0" name=""/>
        <dsp:cNvSpPr/>
      </dsp:nvSpPr>
      <dsp:spPr>
        <a:xfrm>
          <a:off x="8717276" y="2318746"/>
          <a:ext cx="1722966" cy="330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err="1"/>
            <a:t>ρενίνη</a:t>
          </a:r>
          <a:r>
            <a:rPr lang="el-GR" sz="2100" kern="1200" dirty="0"/>
            <a:t> ↑</a:t>
          </a:r>
          <a:endParaRPr lang="en-US" sz="2100" kern="1200" dirty="0"/>
        </a:p>
      </dsp:txBody>
      <dsp:txXfrm>
        <a:off x="8717276" y="2318746"/>
        <a:ext cx="1722966" cy="330398"/>
      </dsp:txXfrm>
    </dsp:sp>
    <dsp:sp modelId="{8AF144FC-6EDD-314B-9066-97997D1D7FB8}">
      <dsp:nvSpPr>
        <dsp:cNvPr id="0" name=""/>
        <dsp:cNvSpPr/>
      </dsp:nvSpPr>
      <dsp:spPr>
        <a:xfrm>
          <a:off x="8780315" y="3306532"/>
          <a:ext cx="3411684" cy="18857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39869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/>
            <a:t>στένωση νεφρικής αρτηρίας,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/>
            <a:t>όγκος που παράγει </a:t>
          </a:r>
          <a:r>
            <a:rPr lang="el-GR" sz="2000" kern="1200" dirty="0" err="1"/>
            <a:t>ρενίνη</a:t>
          </a:r>
          <a:r>
            <a:rPr lang="el-GR" sz="2000" kern="1200" dirty="0"/>
            <a:t>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/>
            <a:t>κίρρωση με </a:t>
          </a:r>
          <a:r>
            <a:rPr lang="el-GR" sz="2000" kern="1200" dirty="0" err="1"/>
            <a:t>ασκίτη</a:t>
          </a:r>
          <a:r>
            <a:rPr lang="el-GR" sz="2000" kern="1200" dirty="0"/>
            <a:t>,</a:t>
          </a:r>
        </a:p>
      </dsp:txBody>
      <dsp:txXfrm>
        <a:off x="8780315" y="3306532"/>
        <a:ext cx="3411684" cy="1885778"/>
      </dsp:txXfrm>
    </dsp:sp>
    <dsp:sp modelId="{DD564567-A93C-A448-86C3-48869190BBD1}">
      <dsp:nvSpPr>
        <dsp:cNvPr id="0" name=""/>
        <dsp:cNvSpPr/>
      </dsp:nvSpPr>
      <dsp:spPr>
        <a:xfrm>
          <a:off x="1470774" y="883178"/>
          <a:ext cx="1722966" cy="3303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1470774" y="883178"/>
        <a:ext cx="1722966" cy="330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136DB-B17C-584F-856C-0639C357914C}">
      <dsp:nvSpPr>
        <dsp:cNvPr id="0" name=""/>
        <dsp:cNvSpPr/>
      </dsp:nvSpPr>
      <dsp:spPr>
        <a:xfrm>
          <a:off x="8976805" y="2474541"/>
          <a:ext cx="553938" cy="584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4950"/>
              </a:lnTo>
              <a:lnTo>
                <a:pt x="553938" y="364950"/>
              </a:lnTo>
              <a:lnTo>
                <a:pt x="553938" y="584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255C1E-ABEA-EA48-A568-68FD6D3761E1}">
      <dsp:nvSpPr>
        <dsp:cNvPr id="0" name=""/>
        <dsp:cNvSpPr/>
      </dsp:nvSpPr>
      <dsp:spPr>
        <a:xfrm>
          <a:off x="6589752" y="944399"/>
          <a:ext cx="2387052" cy="587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552"/>
              </a:lnTo>
              <a:lnTo>
                <a:pt x="2387052" y="367552"/>
              </a:lnTo>
              <a:lnTo>
                <a:pt x="2387052" y="5875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73524F-6F75-5641-AAD4-DE20CC9A1435}">
      <dsp:nvSpPr>
        <dsp:cNvPr id="0" name=""/>
        <dsp:cNvSpPr/>
      </dsp:nvSpPr>
      <dsp:spPr>
        <a:xfrm>
          <a:off x="2933950" y="2474541"/>
          <a:ext cx="189812" cy="544636"/>
        </a:xfrm>
        <a:custGeom>
          <a:avLst/>
          <a:gdLst/>
          <a:ahLst/>
          <a:cxnLst/>
          <a:rect l="0" t="0" r="0" b="0"/>
          <a:pathLst>
            <a:path>
              <a:moveTo>
                <a:pt x="189812" y="0"/>
              </a:moveTo>
              <a:lnTo>
                <a:pt x="189812" y="324687"/>
              </a:lnTo>
              <a:lnTo>
                <a:pt x="0" y="324687"/>
              </a:lnTo>
              <a:lnTo>
                <a:pt x="0" y="54463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F5A50-391A-224A-8B9D-105ADD2AB949}">
      <dsp:nvSpPr>
        <dsp:cNvPr id="0" name=""/>
        <dsp:cNvSpPr/>
      </dsp:nvSpPr>
      <dsp:spPr>
        <a:xfrm>
          <a:off x="3123762" y="944399"/>
          <a:ext cx="3465989" cy="587501"/>
        </a:xfrm>
        <a:custGeom>
          <a:avLst/>
          <a:gdLst/>
          <a:ahLst/>
          <a:cxnLst/>
          <a:rect l="0" t="0" r="0" b="0"/>
          <a:pathLst>
            <a:path>
              <a:moveTo>
                <a:pt x="3465989" y="0"/>
              </a:moveTo>
              <a:lnTo>
                <a:pt x="3465989" y="367552"/>
              </a:lnTo>
              <a:lnTo>
                <a:pt x="0" y="367552"/>
              </a:lnTo>
              <a:lnTo>
                <a:pt x="0" y="5875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FA4464-FA20-694F-8995-63A43C340E02}">
      <dsp:nvSpPr>
        <dsp:cNvPr id="0" name=""/>
        <dsp:cNvSpPr/>
      </dsp:nvSpPr>
      <dsp:spPr>
        <a:xfrm>
          <a:off x="5264308" y="1759"/>
          <a:ext cx="2650887" cy="942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301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600" kern="1200" dirty="0" err="1"/>
            <a:t>Υπερκορτιζολαιμία</a:t>
          </a:r>
          <a:endParaRPr lang="en-US" sz="2600" kern="1200" dirty="0"/>
        </a:p>
      </dsp:txBody>
      <dsp:txXfrm>
        <a:off x="5264308" y="1759"/>
        <a:ext cx="2650887" cy="942640"/>
      </dsp:txXfrm>
    </dsp:sp>
    <dsp:sp modelId="{026CB129-0A36-C342-8974-1857857DCA75}">
      <dsp:nvSpPr>
        <dsp:cNvPr id="0" name=""/>
        <dsp:cNvSpPr/>
      </dsp:nvSpPr>
      <dsp:spPr>
        <a:xfrm>
          <a:off x="5739873" y="692059"/>
          <a:ext cx="2245947" cy="39994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55880" bIns="13970" numCol="1" spcCol="1270" anchor="ctr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Σύνδρομο </a:t>
          </a:r>
          <a:r>
            <a:rPr lang="en-US" sz="2200" kern="1200" dirty="0"/>
            <a:t>Cushing</a:t>
          </a:r>
        </a:p>
      </dsp:txBody>
      <dsp:txXfrm>
        <a:off x="5739873" y="692059"/>
        <a:ext cx="2245947" cy="399943"/>
      </dsp:txXfrm>
    </dsp:sp>
    <dsp:sp modelId="{14C8DDD2-F175-D146-ABB3-F445612B90FE}">
      <dsp:nvSpPr>
        <dsp:cNvPr id="0" name=""/>
        <dsp:cNvSpPr/>
      </dsp:nvSpPr>
      <dsp:spPr>
        <a:xfrm>
          <a:off x="2213449" y="1531901"/>
          <a:ext cx="1820627" cy="942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301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ACTH - </a:t>
          </a:r>
          <a:r>
            <a:rPr lang="el-GR" sz="2600" kern="1200" dirty="0"/>
            <a:t>εξαρτώμενο</a:t>
          </a:r>
          <a:endParaRPr lang="en-US" sz="2600" kern="1200" dirty="0"/>
        </a:p>
      </dsp:txBody>
      <dsp:txXfrm>
        <a:off x="2213449" y="1531901"/>
        <a:ext cx="1820627" cy="942640"/>
      </dsp:txXfrm>
    </dsp:sp>
    <dsp:sp modelId="{0EB30AA0-4860-F642-938E-20B6FFE6C97D}">
      <dsp:nvSpPr>
        <dsp:cNvPr id="0" name=""/>
        <dsp:cNvSpPr/>
      </dsp:nvSpPr>
      <dsp:spPr>
        <a:xfrm>
          <a:off x="9511226" y="713077"/>
          <a:ext cx="1638564" cy="3142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9511226" y="713077"/>
        <a:ext cx="1638564" cy="314213"/>
      </dsp:txXfrm>
    </dsp:sp>
    <dsp:sp modelId="{763C9DAF-CB63-354E-85E9-AB4F674CBE98}">
      <dsp:nvSpPr>
        <dsp:cNvPr id="0" name=""/>
        <dsp:cNvSpPr/>
      </dsp:nvSpPr>
      <dsp:spPr>
        <a:xfrm>
          <a:off x="0" y="3019177"/>
          <a:ext cx="5867900" cy="1394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301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0" y="3019177"/>
        <a:ext cx="5867900" cy="1394456"/>
      </dsp:txXfrm>
    </dsp:sp>
    <dsp:sp modelId="{1C1E512E-7112-C644-880C-A216FF8A572E}">
      <dsp:nvSpPr>
        <dsp:cNvPr id="0" name=""/>
        <dsp:cNvSpPr/>
      </dsp:nvSpPr>
      <dsp:spPr>
        <a:xfrm>
          <a:off x="9114243" y="579159"/>
          <a:ext cx="1638564" cy="3142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9114243" y="579159"/>
        <a:ext cx="1638564" cy="314213"/>
      </dsp:txXfrm>
    </dsp:sp>
    <dsp:sp modelId="{76B5BCA0-8C34-B445-B123-51E6C5ED6A2B}">
      <dsp:nvSpPr>
        <dsp:cNvPr id="0" name=""/>
        <dsp:cNvSpPr/>
      </dsp:nvSpPr>
      <dsp:spPr>
        <a:xfrm>
          <a:off x="8066491" y="1531901"/>
          <a:ext cx="1820627" cy="942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301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ACTH – </a:t>
          </a:r>
          <a:r>
            <a:rPr lang="el-GR" sz="2600" kern="1200" dirty="0"/>
            <a:t>ανεξάρτητο</a:t>
          </a:r>
          <a:endParaRPr lang="en-US" sz="2600" kern="1200" dirty="0"/>
        </a:p>
      </dsp:txBody>
      <dsp:txXfrm>
        <a:off x="8066491" y="1531901"/>
        <a:ext cx="1820627" cy="942640"/>
      </dsp:txXfrm>
    </dsp:sp>
    <dsp:sp modelId="{89C5FBE3-4D08-5C48-8CB6-ADF1DABF81C8}">
      <dsp:nvSpPr>
        <dsp:cNvPr id="0" name=""/>
        <dsp:cNvSpPr/>
      </dsp:nvSpPr>
      <dsp:spPr>
        <a:xfrm>
          <a:off x="7899877" y="2262369"/>
          <a:ext cx="3573561" cy="3947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/>
            <a:t>Πρωτοπαθής νόσος επινεφριδίων</a:t>
          </a:r>
          <a:endParaRPr lang="en-US" sz="1900" kern="1200" dirty="0"/>
        </a:p>
      </dsp:txBody>
      <dsp:txXfrm>
        <a:off x="7899877" y="2262369"/>
        <a:ext cx="3573561" cy="394739"/>
      </dsp:txXfrm>
    </dsp:sp>
    <dsp:sp modelId="{93E75A92-81A4-6945-9D98-E7D3CD612B31}">
      <dsp:nvSpPr>
        <dsp:cNvPr id="0" name=""/>
        <dsp:cNvSpPr/>
      </dsp:nvSpPr>
      <dsp:spPr>
        <a:xfrm>
          <a:off x="6869487" y="3059441"/>
          <a:ext cx="5322512" cy="2111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301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869487" y="3059441"/>
        <a:ext cx="5322512" cy="2111372"/>
      </dsp:txXfrm>
    </dsp:sp>
    <dsp:sp modelId="{936790FE-F3DE-E844-ADA1-9DB99038DB75}">
      <dsp:nvSpPr>
        <dsp:cNvPr id="0" name=""/>
        <dsp:cNvSpPr/>
      </dsp:nvSpPr>
      <dsp:spPr>
        <a:xfrm>
          <a:off x="10553435" y="1191121"/>
          <a:ext cx="1638564" cy="3142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10553435" y="1191121"/>
        <a:ext cx="1638564" cy="3142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2ECADB-FCD6-4C9E-B4A9-5EBC47003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F16D6E8-8380-4DE5-8211-42B5EB2DF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D0A20-D22C-4C07-9B69-38D71EDC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8763" y="6537339"/>
            <a:ext cx="992195" cy="320661"/>
          </a:xfrm>
        </p:spPr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FB3050-9B96-4E6C-8068-F519B9BF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12B5D1-0B9D-4DEF-807C-7716B9E5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69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7EB1DD-FA37-48C6-AE58-87CC697C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FE0C9E-FA0A-45F8-8E61-35FF16746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7DFBA6-221A-4F0C-B226-9BF72C0B7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60E550-CD7D-4B5F-9E7E-AA5B5D307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5AC65D84-2B9B-47F7-8AA2-632F8E81AA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8763" y="6525344"/>
            <a:ext cx="992195" cy="320661"/>
          </a:xfrm>
        </p:spPr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A9FB68-EA18-4574-925E-A6C5F58F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5222E6-3470-435E-B32C-F87150B64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AD1148D-F1F9-4DF6-952A-CD9C8C4B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10D268-ADEC-4DEB-89E5-792F905B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98C9E48A-CB7E-4C19-A929-5A0CCDDF9D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8763" y="6492875"/>
            <a:ext cx="992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9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0C52DB-4B4B-40BD-A431-1F974F02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3EDCD14-DAE9-4525-A60D-31E4A60CE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89C4CC-74BD-4F9A-A4BD-B3261FB36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1FADA8-893E-46BC-91ED-C88AB26C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8BEE6BA-60AA-41BF-B34F-00BF1736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BF138C0-B444-429E-A78E-5FD8F007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2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8547BC-5CEF-4F6B-A14D-C6B249258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0C0CE0A-CB7A-4511-A3C7-42E0DA93D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A11FC61-AC0B-4C2D-A840-B6ADFE182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86586D8-CFF7-4D21-BC3C-BEEC1A63CF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631697E-0E7E-4E7D-8D45-BB318CA80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8C120A5-25CF-44E0-AB8E-7563C7357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31F4315-C788-4B5F-8F62-915A81A6A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72C10A3-0A52-4744-8091-A48E5A8F3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0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794C4E-6F9B-4940-9306-2C6C1DDF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56CA22A-E96B-48A6-ABC4-0CAF1313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E79D7A4-5093-4FFF-B673-DCBBC8A8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D13D024-DF65-4F15-9F6A-869C636F1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00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7022AF7-D77F-48EB-A7FA-750289A1B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BC8FEDA-E0DA-48F0-A961-F36DC40F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6A7ADAF-C520-4F96-9D22-5B256567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98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172DB0-D501-4205-9A09-07A1DC483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5CCC84-FC31-4A94-A151-69DB2485C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9E0361-00C1-40E0-AC1A-CA6BA1130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215F4D-6B4F-4582-AA9B-A3F858CB7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B641E53-3E34-4B1B-B752-7BA60FDFC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BCEA784-B0FD-4781-882D-A77CD85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0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8F5566-F196-4B5B-9CD5-FC15EACD1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4BA19BB-6DD6-4A39-8356-81A10FA74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4810BC-F15D-44EF-9EB3-D1661510B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709812A-CDEF-4A32-8677-2A0ABA4E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04C1C50-C36B-4311-9F01-3403776BA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A22F21-D6E4-462D-AC19-CCF95FCB1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5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B88448-4F3B-4044-8E93-0A0CA20E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296E93E-1FCF-4730-853A-E33E2C002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CF52F3-8424-4848-B10C-F076A272A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069703-C7BA-440F-8832-F31F75E3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522981-D1B2-4FA4-99E8-47A42D0B8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1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886CBF4-8CA2-4F9B-AF8F-94F92A7E2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7540A9F-4AC5-4313-B40A-AD6A7F3A9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5BEEB1-1BC5-4B95-BADA-7845E48F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98FF54-1203-4AC1-AC6C-F3389ED4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C2144E-0CCF-4E20-8B9B-959194522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43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asurgery.gr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182123D-96D4-4F05-9DB8-346143963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922268C-52B7-4493-A05D-54F5281CC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C067C8-4484-49D8-AB94-7E3F2BE69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8763" y="6492875"/>
            <a:ext cx="992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A526A2-5871-DE48-85F2-B4CA1DF1116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6D1B3D-0BF7-4819-940B-4B1916649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061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206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9AB65D-9C1D-415D-8626-804CBCE48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616" y="6537339"/>
            <a:ext cx="551384" cy="308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80FF653D-AAD1-B24E-914C-65ADA939D28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23ED450-FE7F-4AAF-900E-944AC235E3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353800" y="118501"/>
            <a:ext cx="766435" cy="759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4B04D21-5F3B-4CE9-B869-4FB0ACD62FA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8990" t="7098" r="12854" b="10118"/>
          <a:stretch/>
        </p:blipFill>
        <p:spPr>
          <a:xfrm>
            <a:off x="-28624" y="5175"/>
            <a:ext cx="658192" cy="9032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5FE5D4C-11E3-4240-99C3-6B8407F51A0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3617" b="6899"/>
          <a:stretch/>
        </p:blipFill>
        <p:spPr>
          <a:xfrm>
            <a:off x="21701" y="773269"/>
            <a:ext cx="12170299" cy="270388"/>
          </a:xfrm>
          <a:prstGeom prst="rect">
            <a:avLst/>
          </a:prstGeom>
        </p:spPr>
      </p:pic>
      <p:pic>
        <p:nvPicPr>
          <p:cNvPr id="7" name="Picture 6">
            <a:hlinkClick r:id="rId16"/>
            <a:extLst>
              <a:ext uri="{FF2B5EF4-FFF2-40B4-BE49-F238E27FC236}">
                <a16:creationId xmlns:a16="http://schemas.microsoft.com/office/drawing/2014/main" xmlns="" id="{F652C3F6-C187-457C-9B7E-F0A70CF274D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36360" y="6496092"/>
            <a:ext cx="1432684" cy="3619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515D6D8-FE1E-4055-8C88-9BB63D92EE3F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1" r="2151" b="64097"/>
          <a:stretch/>
        </p:blipFill>
        <p:spPr>
          <a:xfrm>
            <a:off x="-30477" y="6490615"/>
            <a:ext cx="12243303" cy="4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43D149-D90C-C640-80B1-D6FE28183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087" y="409433"/>
            <a:ext cx="10869531" cy="2306471"/>
          </a:xfrm>
        </p:spPr>
        <p:txBody>
          <a:bodyPr>
            <a:normAutofit/>
          </a:bodyPr>
          <a:lstStyle/>
          <a:p>
            <a:r>
              <a:rPr lang="el-GR" sz="5400" b="1" dirty="0" smtClean="0"/>
              <a:t>ΠΑΘΗΣΕΙΣ</a:t>
            </a:r>
            <a:r>
              <a:rPr lang="el-GR" sz="5400" b="1" dirty="0" smtClean="0"/>
              <a:t> ΕΠΙΝΕΦΡΙΔΙΩΝ</a:t>
            </a:r>
            <a:endParaRPr lang="en-US" sz="5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07A115A-E453-844E-9774-2A55B4C10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7852" y="3921769"/>
            <a:ext cx="9144000" cy="2490606"/>
          </a:xfrm>
        </p:spPr>
        <p:txBody>
          <a:bodyPr>
            <a:normAutofit/>
          </a:bodyPr>
          <a:lstStyle/>
          <a:p>
            <a:r>
              <a:rPr lang="el-GR" dirty="0"/>
              <a:t>Αικατερίνη Μαστοράκη</a:t>
            </a:r>
          </a:p>
          <a:p>
            <a:r>
              <a:rPr lang="el-GR" dirty="0" smtClean="0"/>
              <a:t>Α</a:t>
            </a:r>
            <a:r>
              <a:rPr lang="el-GR" dirty="0"/>
              <a:t>’ Πανεπιστημιακή Χειρουργική Κλινική ΕΚΠΑ</a:t>
            </a:r>
          </a:p>
          <a:p>
            <a:r>
              <a:rPr lang="el-GR" dirty="0"/>
              <a:t>ΓΝΑ Λαϊκό 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565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A1FB1E-253E-A94F-80B4-5143641C9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9439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ΑΝΑΤΟΜΙΑ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D72129-0AE6-8F49-856A-84D94397A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34" y="2098675"/>
            <a:ext cx="4899952" cy="4351338"/>
          </a:xfrm>
        </p:spPr>
        <p:txBody>
          <a:bodyPr/>
          <a:lstStyle/>
          <a:p>
            <a:r>
              <a:rPr lang="el-GR" dirty="0" err="1"/>
              <a:t>Αμιγ</a:t>
            </a:r>
            <a:r>
              <a:rPr lang="en-US" dirty="0" err="1"/>
              <a:t>ώ</a:t>
            </a:r>
            <a:r>
              <a:rPr lang="el-GR" dirty="0"/>
              <a:t>ς </a:t>
            </a:r>
            <a:r>
              <a:rPr lang="el-GR" dirty="0" err="1"/>
              <a:t>οπισθοπεριτοναϊκό</a:t>
            </a:r>
            <a:r>
              <a:rPr lang="el-GR" dirty="0"/>
              <a:t> όργανο</a:t>
            </a:r>
          </a:p>
          <a:p>
            <a:r>
              <a:rPr lang="el-GR" dirty="0"/>
              <a:t>Έμπροσθεν – άνωθεν του            άνω πόλου του σύστοιχου νεφρού</a:t>
            </a:r>
          </a:p>
          <a:p>
            <a:r>
              <a:rPr lang="el-GR" dirty="0"/>
              <a:t>Σχήμα: ακανόνιστα τριγωνικό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47E897E-6049-B24D-B5EC-60A078352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18"/>
          <a:stretch/>
        </p:blipFill>
        <p:spPr>
          <a:xfrm>
            <a:off x="5491889" y="1690688"/>
            <a:ext cx="6700111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6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C09C2A-D0CC-B644-A7E1-D1CFBDD89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50" y="1"/>
            <a:ext cx="10515600" cy="1053296"/>
          </a:xfrm>
        </p:spPr>
        <p:txBody>
          <a:bodyPr/>
          <a:lstStyle/>
          <a:p>
            <a:pPr algn="ctr"/>
            <a:r>
              <a:rPr lang="el-GR" dirty="0"/>
              <a:t>ΑΝΑΤΟΜΙΚΗ ΘΕΣΗ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6E57C9-D38B-1745-9937-EA362F2DE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3053442"/>
            <a:ext cx="10515600" cy="3438879"/>
          </a:xfrm>
        </p:spPr>
        <p:txBody>
          <a:bodyPr/>
          <a:lstStyle/>
          <a:p>
            <a:r>
              <a:rPr lang="el-GR" dirty="0" err="1"/>
              <a:t>Περινεφρικό</a:t>
            </a:r>
            <a:r>
              <a:rPr lang="el-GR" dirty="0"/>
              <a:t> λίπος</a:t>
            </a:r>
          </a:p>
          <a:p>
            <a:r>
              <a:rPr lang="el-GR" dirty="0"/>
              <a:t>Νεφρική </a:t>
            </a:r>
            <a:r>
              <a:rPr lang="el-GR" dirty="0" err="1"/>
              <a:t>περιτονία</a:t>
            </a:r>
            <a:r>
              <a:rPr lang="el-GR" dirty="0"/>
              <a:t> του </a:t>
            </a:r>
            <a:r>
              <a:rPr lang="en-US" dirty="0" err="1"/>
              <a:t>Gerota</a:t>
            </a:r>
            <a:endParaRPr lang="el-GR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E613BC4-233B-304E-8436-65176FDC3A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531"/>
          <a:stretch/>
        </p:blipFill>
        <p:spPr>
          <a:xfrm>
            <a:off x="6635750" y="1597313"/>
            <a:ext cx="5286694" cy="526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76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5D9DFD0D-970A-9E4A-B23D-835FFD5F3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Περινεφρικό</a:t>
            </a:r>
            <a:r>
              <a:rPr lang="el-GR" dirty="0"/>
              <a:t> λίπος</a:t>
            </a:r>
          </a:p>
          <a:p>
            <a:r>
              <a:rPr lang="el-GR" dirty="0"/>
              <a:t>Νεφρική </a:t>
            </a:r>
            <a:r>
              <a:rPr lang="el-GR" dirty="0" err="1"/>
              <a:t>περιτονία</a:t>
            </a:r>
            <a:r>
              <a:rPr lang="el-GR" dirty="0"/>
              <a:t> του </a:t>
            </a:r>
            <a:r>
              <a:rPr lang="en-US" dirty="0" err="1"/>
              <a:t>Gerota</a:t>
            </a:r>
            <a:endParaRPr lang="el-GR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EA0FBD2-CE0A-7041-9D6D-0083289B6C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78"/>
          <a:stretch/>
        </p:blipFill>
        <p:spPr>
          <a:xfrm>
            <a:off x="1771073" y="3071813"/>
            <a:ext cx="5201227" cy="37861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9A91380-F11B-A84A-83D2-4521DEAAD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300" y="911873"/>
            <a:ext cx="4837035" cy="59461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705B6089-DA2C-F747-AEBE-18B7F0600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50" y="1"/>
            <a:ext cx="10515600" cy="1053296"/>
          </a:xfrm>
        </p:spPr>
        <p:txBody>
          <a:bodyPr/>
          <a:lstStyle/>
          <a:p>
            <a:pPr algn="ctr"/>
            <a:r>
              <a:rPr lang="el-GR" dirty="0"/>
              <a:t>ΑΝΑΤΟΜΙΚΗ ΘΕΣΗ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93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5AD4BE-13D6-5747-BF5F-D8C9AAA7A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892175"/>
          </a:xfrm>
        </p:spPr>
        <p:txBody>
          <a:bodyPr/>
          <a:lstStyle/>
          <a:p>
            <a:pPr algn="ctr"/>
            <a:r>
              <a:rPr lang="el-GR" dirty="0"/>
              <a:t>ΑΝΑΤΟΜΙΚΕΣ ΣΧΕΣΕΙΣ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4BD6D55-7BE0-294E-BD18-A2E35895A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807" b="7980"/>
          <a:stretch/>
        </p:blipFill>
        <p:spPr>
          <a:xfrm>
            <a:off x="1551214" y="1028700"/>
            <a:ext cx="8660770" cy="547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130476-3C35-B840-973E-53024FEBB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6787"/>
          </a:xfrm>
        </p:spPr>
        <p:txBody>
          <a:bodyPr/>
          <a:lstStyle/>
          <a:p>
            <a:r>
              <a:rPr lang="el-GR" dirty="0"/>
              <a:t>Ανατομικές σχέσεις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DC7263-1137-4349-A280-56525B561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3200" b="1" dirty="0"/>
              <a:t>Δεξιό </a:t>
            </a:r>
            <a:r>
              <a:rPr lang="el-GR" sz="3200" b="1" dirty="0" err="1"/>
              <a:t>επινεφρ</a:t>
            </a:r>
            <a:r>
              <a:rPr lang="en-US" sz="3200" b="1" dirty="0" err="1"/>
              <a:t>ί</a:t>
            </a:r>
            <a:r>
              <a:rPr lang="el-GR" sz="3200" b="1" dirty="0" err="1"/>
              <a:t>διο</a:t>
            </a:r>
            <a:endParaRPr lang="el-GR" sz="3200" b="1" dirty="0"/>
          </a:p>
          <a:p>
            <a:pPr marL="0" indent="0">
              <a:buNone/>
            </a:pPr>
            <a:endParaRPr lang="el-GR" sz="3200" b="1" dirty="0"/>
          </a:p>
          <a:p>
            <a:r>
              <a:rPr lang="el-GR" sz="3200" dirty="0" smtClean="0"/>
              <a:t>Έμπροσθεν</a:t>
            </a:r>
            <a:r>
              <a:rPr lang="el-GR" sz="3200" dirty="0" smtClean="0"/>
              <a:t>: </a:t>
            </a:r>
            <a:endParaRPr lang="en-US" sz="3200" dirty="0"/>
          </a:p>
          <a:p>
            <a:pPr lvl="1"/>
            <a:r>
              <a:rPr lang="en-US" sz="2800" dirty="0" err="1"/>
              <a:t>Έ</a:t>
            </a:r>
            <a:r>
              <a:rPr lang="el-GR" sz="2800" dirty="0" err="1"/>
              <a:t>σω</a:t>
            </a:r>
            <a:r>
              <a:rPr lang="el-GR" sz="2800" dirty="0"/>
              <a:t>:</a:t>
            </a:r>
            <a:r>
              <a:rPr lang="en-US" sz="2800" dirty="0"/>
              <a:t>IVC</a:t>
            </a:r>
            <a:endParaRPr lang="el-GR" sz="2800" dirty="0"/>
          </a:p>
          <a:p>
            <a:pPr lvl="1"/>
            <a:r>
              <a:rPr lang="el-GR" sz="2800" dirty="0"/>
              <a:t>Έξω: ήπαρ (δεξιός λοβός)</a:t>
            </a:r>
          </a:p>
          <a:p>
            <a:r>
              <a:rPr lang="el-GR" sz="3200" dirty="0" smtClean="0"/>
              <a:t>Όπισθεν</a:t>
            </a:r>
            <a:r>
              <a:rPr lang="el-GR" sz="3200" dirty="0" smtClean="0"/>
              <a:t>: </a:t>
            </a:r>
            <a:r>
              <a:rPr lang="el-GR" sz="3200" dirty="0"/>
              <a:t>διάφραγμα</a:t>
            </a:r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10AE2D2-BF08-6541-B01B-489D43D21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5415870" cy="398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46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5BAA44-43D3-F042-9682-C3BB62F13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3" y="1954155"/>
            <a:ext cx="63300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200" b="1" dirty="0"/>
              <a:t>Αριστερό επινεφρίδιο</a:t>
            </a:r>
          </a:p>
          <a:p>
            <a:pPr marL="0" indent="0">
              <a:buNone/>
            </a:pPr>
            <a:endParaRPr lang="el-GR" sz="3200" b="1" dirty="0"/>
          </a:p>
          <a:p>
            <a:r>
              <a:rPr lang="el-GR" sz="3200" dirty="0" smtClean="0"/>
              <a:t>Έμπροσθεν</a:t>
            </a:r>
            <a:r>
              <a:rPr lang="el-GR" sz="3200" dirty="0" smtClean="0"/>
              <a:t>:</a:t>
            </a:r>
            <a:endParaRPr lang="el-GR" sz="3200" dirty="0"/>
          </a:p>
          <a:p>
            <a:pPr lvl="1"/>
            <a:r>
              <a:rPr lang="el-GR" sz="2800" dirty="0"/>
              <a:t>Άνω: περιτόναιο</a:t>
            </a:r>
            <a:r>
              <a:rPr lang="en-US" sz="2800" dirty="0"/>
              <a:t> – </a:t>
            </a:r>
            <a:r>
              <a:rPr lang="el-GR" sz="2800" dirty="0" err="1"/>
              <a:t>επιπλοϊκός</a:t>
            </a:r>
            <a:r>
              <a:rPr lang="el-GR" sz="2800" dirty="0"/>
              <a:t> θύλακος</a:t>
            </a:r>
            <a:r>
              <a:rPr lang="en-US" sz="2800" dirty="0"/>
              <a:t> – </a:t>
            </a:r>
            <a:r>
              <a:rPr lang="el-GR" sz="2800" dirty="0"/>
              <a:t>στόμαχος</a:t>
            </a:r>
          </a:p>
          <a:p>
            <a:pPr lvl="1"/>
            <a:r>
              <a:rPr lang="el-GR" sz="2800" dirty="0"/>
              <a:t>Κάτω: σπληνικά αγγεία, πάγκρεας</a:t>
            </a:r>
          </a:p>
          <a:p>
            <a:r>
              <a:rPr lang="el-GR" sz="3200" dirty="0" smtClean="0"/>
              <a:t>Όπισθεν</a:t>
            </a:r>
            <a:r>
              <a:rPr lang="el-GR" sz="3200" dirty="0" smtClean="0"/>
              <a:t>: </a:t>
            </a:r>
            <a:r>
              <a:rPr lang="el-GR" sz="3200" dirty="0"/>
              <a:t>διάφραγμα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00B94B5-D491-AA46-92FF-B0014FE00A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67" b="9658"/>
          <a:stretch/>
        </p:blipFill>
        <p:spPr>
          <a:xfrm>
            <a:off x="6526068" y="3898096"/>
            <a:ext cx="5524418" cy="2959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EEF3F9D-CAA9-9941-B206-B91568E54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342" y="966787"/>
            <a:ext cx="3880757" cy="285623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BADEA69A-5EBD-044F-99B7-65B0083EDBA7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966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ΑΝΑΤΟΜΙΚΕΣ ΣΧΕΣΕΙΣ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9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6ADA28-5B03-3347-997F-A5C61D8AC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0"/>
            <a:ext cx="10515600" cy="1055461"/>
          </a:xfrm>
        </p:spPr>
        <p:txBody>
          <a:bodyPr/>
          <a:lstStyle/>
          <a:p>
            <a:pPr algn="ctr"/>
            <a:r>
              <a:rPr lang="el-GR" dirty="0"/>
              <a:t>ΑΓΓΕΙΩΣΗ - ΑΡΤΗΡΙΕΣ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B70429-4822-CD47-AE96-58E0C2105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900" y="5254826"/>
            <a:ext cx="7894296" cy="1372920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Άνω </a:t>
            </a:r>
            <a:r>
              <a:rPr lang="el-GR" dirty="0" err="1"/>
              <a:t>επινεφριδική</a:t>
            </a:r>
            <a:r>
              <a:rPr lang="el-GR" dirty="0"/>
              <a:t> αρτηρία     &lt;   κάτω φρενική</a:t>
            </a:r>
            <a:r>
              <a:rPr lang="en-US" dirty="0"/>
              <a:t> </a:t>
            </a:r>
            <a:r>
              <a:rPr lang="el-GR" dirty="0"/>
              <a:t>αρτηρία</a:t>
            </a:r>
          </a:p>
          <a:p>
            <a:r>
              <a:rPr lang="el-GR" dirty="0"/>
              <a:t>Μέση </a:t>
            </a:r>
            <a:r>
              <a:rPr lang="el-GR" dirty="0" err="1"/>
              <a:t>επινεφριδική</a:t>
            </a:r>
            <a:r>
              <a:rPr lang="el-GR" dirty="0"/>
              <a:t> αρτηρία  &lt;   κοιλιακή αορτή</a:t>
            </a:r>
          </a:p>
          <a:p>
            <a:r>
              <a:rPr lang="el-GR" dirty="0"/>
              <a:t>Κάτω </a:t>
            </a:r>
            <a:r>
              <a:rPr lang="el-GR" dirty="0" err="1"/>
              <a:t>επινεφριδική</a:t>
            </a:r>
            <a:r>
              <a:rPr lang="el-GR" dirty="0"/>
              <a:t> αρτηρία   &lt;   νεφρική αρτηρία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3CF3C2A-A800-E748-A891-58FC3AA69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998989"/>
            <a:ext cx="7796252" cy="425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3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8861A1-0F00-B44B-B619-1EDB34CF3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0300" y="5045529"/>
            <a:ext cx="5029200" cy="1664052"/>
          </a:xfrm>
        </p:spPr>
        <p:txBody>
          <a:bodyPr numCol="1">
            <a:normAutofit fontScale="40000" lnSpcReduction="20000"/>
          </a:bodyPr>
          <a:lstStyle/>
          <a:p>
            <a:pPr>
              <a:lnSpc>
                <a:spcPts val="1000"/>
              </a:lnSpc>
            </a:pPr>
            <a:r>
              <a:rPr lang="en-US" dirty="0"/>
              <a:t>SSA</a:t>
            </a:r>
            <a:r>
              <a:rPr lang="en-US" baseline="-25000" dirty="0"/>
              <a:t>AA</a:t>
            </a:r>
            <a:r>
              <a:rPr lang="en-US" dirty="0"/>
              <a:t>, superior suprarenal artery originating from the abdominal aorta</a:t>
            </a:r>
          </a:p>
          <a:p>
            <a:pPr>
              <a:lnSpc>
                <a:spcPts val="1000"/>
              </a:lnSpc>
            </a:pPr>
            <a:r>
              <a:rPr lang="en-US" dirty="0"/>
              <a:t>MSA</a:t>
            </a:r>
            <a:r>
              <a:rPr lang="en-US" baseline="-25000" dirty="0"/>
              <a:t>CT</a:t>
            </a:r>
            <a:r>
              <a:rPr lang="en-US" dirty="0"/>
              <a:t>, middle suprarenal artery originating from the coeliac trunk</a:t>
            </a:r>
          </a:p>
          <a:p>
            <a:pPr>
              <a:lnSpc>
                <a:spcPts val="1000"/>
              </a:lnSpc>
            </a:pPr>
            <a:r>
              <a:rPr lang="en-US" dirty="0"/>
              <a:t>ISA</a:t>
            </a:r>
            <a:r>
              <a:rPr lang="en-US" baseline="-25000" dirty="0"/>
              <a:t>AA</a:t>
            </a:r>
            <a:r>
              <a:rPr lang="en-US" dirty="0"/>
              <a:t>, inferior suprarenal artery originating from the abdominal aorta</a:t>
            </a:r>
          </a:p>
          <a:p>
            <a:pPr>
              <a:lnSpc>
                <a:spcPts val="1000"/>
              </a:lnSpc>
            </a:pPr>
            <a:r>
              <a:rPr lang="en-US" dirty="0"/>
              <a:t>SSA</a:t>
            </a:r>
            <a:r>
              <a:rPr lang="en-US" baseline="-25000" dirty="0"/>
              <a:t>CT</a:t>
            </a:r>
            <a:r>
              <a:rPr lang="en-US" dirty="0"/>
              <a:t>, superior suprarenal artery originating from the coeliac trunk</a:t>
            </a:r>
          </a:p>
          <a:p>
            <a:pPr>
              <a:lnSpc>
                <a:spcPts val="1000"/>
              </a:lnSpc>
            </a:pPr>
            <a:r>
              <a:rPr lang="en-US" dirty="0"/>
              <a:t>MSA</a:t>
            </a:r>
            <a:r>
              <a:rPr lang="en-US" baseline="-25000" dirty="0"/>
              <a:t>SMA</a:t>
            </a:r>
            <a:r>
              <a:rPr lang="en-US" dirty="0"/>
              <a:t>, middle suprarenal artery originating from superior mesenteric artery</a:t>
            </a:r>
          </a:p>
          <a:p>
            <a:pPr>
              <a:lnSpc>
                <a:spcPts val="1000"/>
              </a:lnSpc>
            </a:pPr>
            <a:r>
              <a:rPr lang="en-US" dirty="0"/>
              <a:t>ISA</a:t>
            </a:r>
            <a:r>
              <a:rPr lang="en-US" baseline="-25000" dirty="0"/>
              <a:t>GA</a:t>
            </a:r>
            <a:r>
              <a:rPr lang="en-US" dirty="0"/>
              <a:t>, inferior suprarenal artery originating from gonadal artery.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FEECD84-5068-F644-AEAC-B3BA8ECA0765}"/>
              </a:ext>
            </a:extLst>
          </p:cNvPr>
          <p:cNvSpPr txBox="1"/>
          <p:nvPr/>
        </p:nvSpPr>
        <p:spPr>
          <a:xfrm>
            <a:off x="244927" y="6176963"/>
            <a:ext cx="168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Priya</a:t>
            </a:r>
            <a:r>
              <a:rPr lang="en-US" dirty="0"/>
              <a:t> et al, 2022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94618375-A927-7246-A9A2-B6DEE6E46B55}"/>
              </a:ext>
            </a:extLst>
          </p:cNvPr>
          <p:cNvSpPr txBox="1">
            <a:spLocks/>
          </p:cNvSpPr>
          <p:nvPr/>
        </p:nvSpPr>
        <p:spPr>
          <a:xfrm>
            <a:off x="952500" y="0"/>
            <a:ext cx="10515600" cy="1055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/>
              <a:t>ΑΓΓΕΙΩΣΗ - ΑΡΤΗΡΙΕΣ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6D9A16A-0163-4748-AF92-8ABFAF4AE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814" y="1146553"/>
            <a:ext cx="8387444" cy="34998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6E3A35-3181-E545-ACF2-42513913A4AD}"/>
              </a:ext>
            </a:extLst>
          </p:cNvPr>
          <p:cNvSpPr txBox="1"/>
          <p:nvPr/>
        </p:nvSpPr>
        <p:spPr>
          <a:xfrm>
            <a:off x="7070729" y="4649075"/>
            <a:ext cx="3308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err="1"/>
              <a:t>Ανατομικ</a:t>
            </a:r>
            <a:r>
              <a:rPr lang="en-US" sz="2400" b="1" dirty="0" err="1"/>
              <a:t>έ</a:t>
            </a:r>
            <a:r>
              <a:rPr lang="el-GR" sz="2400" b="1" dirty="0"/>
              <a:t>ς παραλλαγές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9462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BC2A3AF3-9697-1B40-856F-A32E2DDA6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0482"/>
            <a:ext cx="10515600" cy="861791"/>
          </a:xfrm>
        </p:spPr>
        <p:txBody>
          <a:bodyPr/>
          <a:lstStyle/>
          <a:p>
            <a:pPr algn="ctr"/>
            <a:r>
              <a:rPr lang="el-GR" dirty="0"/>
              <a:t>ΑΓΓΕΙΩΣΗ - ΦΛΕΒΕΣ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AD4C9CB1-532F-D24B-8D0F-E56AAA066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4750379"/>
            <a:ext cx="5157787" cy="755146"/>
          </a:xfrm>
        </p:spPr>
        <p:txBody>
          <a:bodyPr/>
          <a:lstStyle/>
          <a:p>
            <a:r>
              <a:rPr lang="el-GR" dirty="0"/>
              <a:t>Δεξιά </a:t>
            </a:r>
            <a:r>
              <a:rPr lang="el-GR" dirty="0" err="1"/>
              <a:t>επινεφριδική</a:t>
            </a:r>
            <a:r>
              <a:rPr lang="el-GR" dirty="0"/>
              <a:t> φλέβα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CA8F16-F95F-5E47-B55B-17C9C4348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0672" y="5505525"/>
            <a:ext cx="1814202" cy="1094055"/>
          </a:xfrm>
        </p:spPr>
        <p:txBody>
          <a:bodyPr>
            <a:normAutofit/>
          </a:bodyPr>
          <a:lstStyle/>
          <a:p>
            <a:r>
              <a:rPr lang="en-US" dirty="0"/>
              <a:t>IVC</a:t>
            </a:r>
            <a:endParaRPr lang="el-GR" dirty="0"/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DDD1C47A-7BFF-3342-964E-660E205791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02699" y="4681613"/>
            <a:ext cx="5183188" cy="823912"/>
          </a:xfrm>
        </p:spPr>
        <p:txBody>
          <a:bodyPr/>
          <a:lstStyle/>
          <a:p>
            <a:r>
              <a:rPr lang="el-GR" dirty="0" err="1"/>
              <a:t>Αριστερ</a:t>
            </a:r>
            <a:r>
              <a:rPr lang="en-US" dirty="0" err="1"/>
              <a:t>ή</a:t>
            </a:r>
            <a:r>
              <a:rPr lang="el-GR" dirty="0"/>
              <a:t> </a:t>
            </a:r>
            <a:r>
              <a:rPr lang="el-GR" dirty="0" err="1"/>
              <a:t>επινεφριδική</a:t>
            </a:r>
            <a:r>
              <a:rPr lang="el-GR" dirty="0"/>
              <a:t> φλέβα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751516A9-45DF-0C4A-B01C-5EE9EED37A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97574" y="5505525"/>
            <a:ext cx="6028521" cy="1182441"/>
          </a:xfrm>
        </p:spPr>
        <p:txBody>
          <a:bodyPr>
            <a:normAutofit fontScale="92500"/>
          </a:bodyPr>
          <a:lstStyle/>
          <a:p>
            <a:r>
              <a:rPr lang="el-GR" dirty="0"/>
              <a:t>Αριστερή νεφρική φλέβα</a:t>
            </a:r>
          </a:p>
          <a:p>
            <a:pPr marL="0" indent="0">
              <a:buNone/>
            </a:pPr>
            <a:r>
              <a:rPr lang="el-GR" dirty="0"/>
              <a:t>+/- αναστόμωση με κάτω φρενική φλέβα 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A277B57-1514-F441-A0D7-6AB600BAC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054" y="1094792"/>
            <a:ext cx="7325346" cy="399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5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AFE7F92A-0CBF-F64A-93F3-2E5AEEDFC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1352" y="1603433"/>
            <a:ext cx="5507218" cy="429965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1BD4676-6301-FA49-9FE8-7B66F534BB8A}"/>
              </a:ext>
            </a:extLst>
          </p:cNvPr>
          <p:cNvSpPr txBox="1"/>
          <p:nvPr/>
        </p:nvSpPr>
        <p:spPr>
          <a:xfrm>
            <a:off x="200343" y="2414432"/>
            <a:ext cx="626633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Scholten et al, 2013</a:t>
            </a:r>
            <a:endParaRPr lang="el-GR" sz="2400" i="1" dirty="0"/>
          </a:p>
          <a:p>
            <a:endParaRPr lang="el-GR" sz="2400" dirty="0"/>
          </a:p>
          <a:p>
            <a:r>
              <a:rPr lang="el-GR" sz="2400" dirty="0"/>
              <a:t>Σε </a:t>
            </a:r>
            <a:r>
              <a:rPr lang="el-GR" sz="2400" dirty="0" err="1"/>
              <a:t>επινεφριδική</a:t>
            </a:r>
            <a:r>
              <a:rPr lang="el-GR" sz="2400" dirty="0"/>
              <a:t> παθολογία: </a:t>
            </a:r>
          </a:p>
          <a:p>
            <a:r>
              <a:rPr lang="en-US" sz="2400" b="1" dirty="0"/>
              <a:t>13%</a:t>
            </a:r>
            <a:r>
              <a:rPr lang="el-GR" sz="2400" b="1" dirty="0"/>
              <a:t> ανατομικές</a:t>
            </a:r>
            <a:r>
              <a:rPr lang="en-US" sz="2400" b="1" dirty="0"/>
              <a:t> </a:t>
            </a:r>
            <a:r>
              <a:rPr lang="el-GR" sz="2400" b="1" dirty="0" err="1"/>
              <a:t>παραλλαγ</a:t>
            </a:r>
            <a:r>
              <a:rPr lang="en-US" sz="2400" b="1" dirty="0" err="1"/>
              <a:t>έ</a:t>
            </a:r>
            <a:r>
              <a:rPr lang="el-GR" sz="2400" b="1" dirty="0"/>
              <a:t>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Απουσία κύριας </a:t>
            </a:r>
            <a:r>
              <a:rPr lang="el-GR" sz="2400" dirty="0" err="1"/>
              <a:t>επινεφριδικής</a:t>
            </a:r>
            <a:r>
              <a:rPr lang="el-GR" sz="2400" dirty="0"/>
              <a:t> φλέβας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err="1"/>
              <a:t>Πολλαπλ</a:t>
            </a:r>
            <a:r>
              <a:rPr lang="en-US" sz="2400" dirty="0" err="1"/>
              <a:t>έ</a:t>
            </a:r>
            <a:r>
              <a:rPr lang="el-GR" sz="2400" dirty="0"/>
              <a:t>ς κύριες </a:t>
            </a:r>
            <a:r>
              <a:rPr lang="el-GR" sz="2400" dirty="0" err="1"/>
              <a:t>επινεφριδικές</a:t>
            </a:r>
            <a:r>
              <a:rPr lang="el-GR" sz="2400" dirty="0"/>
              <a:t> φλέβες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Εκβολή σε </a:t>
            </a:r>
            <a:r>
              <a:rPr lang="en-US" sz="2400" dirty="0"/>
              <a:t>IVC</a:t>
            </a:r>
            <a:r>
              <a:rPr lang="el-GR" sz="2400" dirty="0"/>
              <a:t>, ηπατικές, κάτω φρενική φλέβα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xmlns="" id="{304AA3E3-C09B-2E49-9153-FABE3BE03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0482"/>
            <a:ext cx="10515600" cy="861791"/>
          </a:xfrm>
        </p:spPr>
        <p:txBody>
          <a:bodyPr/>
          <a:lstStyle/>
          <a:p>
            <a:pPr algn="ctr"/>
            <a:r>
              <a:rPr lang="el-GR" dirty="0"/>
              <a:t>ΑΓΓΕΙΩΣΗ - ΦΛΕΒΕΣ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245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E48EA117-750A-C848-B790-8A315BD3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56356"/>
            <a:ext cx="10515600" cy="1086811"/>
          </a:xfrm>
        </p:spPr>
        <p:txBody>
          <a:bodyPr/>
          <a:lstStyle/>
          <a:p>
            <a:pPr algn="ctr"/>
            <a:r>
              <a:rPr lang="el-GR" dirty="0"/>
              <a:t>ΛΕΜΦΙΚΗ ΑΠΟΡΡΟΗ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202F460-EF1C-CB41-AE2A-17777EDCB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478" y="1681163"/>
            <a:ext cx="4114801" cy="823912"/>
          </a:xfrm>
        </p:spPr>
        <p:txBody>
          <a:bodyPr>
            <a:normAutofit/>
          </a:bodyPr>
          <a:lstStyle/>
          <a:p>
            <a:r>
              <a:rPr lang="el-GR" sz="2000" dirty="0"/>
              <a:t>Δεξιοί </a:t>
            </a:r>
            <a:r>
              <a:rPr lang="el-GR" sz="2000" dirty="0" err="1"/>
              <a:t>οσφυικοί</a:t>
            </a:r>
            <a:r>
              <a:rPr lang="el-GR" sz="2000" dirty="0"/>
              <a:t> </a:t>
            </a:r>
            <a:r>
              <a:rPr lang="el-GR" sz="2000" dirty="0" err="1"/>
              <a:t>λεφαδένες</a:t>
            </a:r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FCFD1610-2B89-604A-BA6B-10977A42E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6478" y="2505075"/>
            <a:ext cx="3716047" cy="1420154"/>
          </a:xfrm>
        </p:spPr>
        <p:txBody>
          <a:bodyPr>
            <a:normAutofit/>
          </a:bodyPr>
          <a:lstStyle/>
          <a:p>
            <a:r>
              <a:rPr lang="el-GR" sz="2000" dirty="0" err="1"/>
              <a:t>Προκοιλικά</a:t>
            </a:r>
            <a:r>
              <a:rPr lang="el-GR" sz="2000" dirty="0"/>
              <a:t> </a:t>
            </a:r>
            <a:r>
              <a:rPr lang="el-GR" sz="2000" dirty="0" err="1"/>
              <a:t>λεφογάγγλια</a:t>
            </a:r>
            <a:endParaRPr lang="el-GR" sz="2000" dirty="0"/>
          </a:p>
          <a:p>
            <a:r>
              <a:rPr lang="el-GR" sz="2000" dirty="0" err="1"/>
              <a:t>Οπισθοκοιλικά</a:t>
            </a:r>
            <a:r>
              <a:rPr lang="el-GR" sz="2000" dirty="0"/>
              <a:t> </a:t>
            </a:r>
            <a:r>
              <a:rPr lang="el-GR" sz="2000" dirty="0" err="1"/>
              <a:t>λεφογάγγλια</a:t>
            </a:r>
            <a:endParaRPr lang="el-GR" sz="2000" dirty="0"/>
          </a:p>
          <a:p>
            <a:r>
              <a:rPr lang="el-GR" sz="2000" dirty="0"/>
              <a:t>Πλάγια </a:t>
            </a:r>
            <a:r>
              <a:rPr lang="el-GR" sz="2000" dirty="0" err="1"/>
              <a:t>κοιλικά</a:t>
            </a:r>
            <a:r>
              <a:rPr lang="el-GR" sz="2000" dirty="0"/>
              <a:t> </a:t>
            </a:r>
            <a:r>
              <a:rPr lang="el-GR" sz="2000" dirty="0" err="1"/>
              <a:t>λεμφογάγγλια</a:t>
            </a:r>
            <a:endParaRPr lang="en-US" sz="2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5E6564BD-FC58-A246-9D88-4359DC736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51902" y="1681163"/>
            <a:ext cx="3792055" cy="823912"/>
          </a:xfrm>
        </p:spPr>
        <p:txBody>
          <a:bodyPr>
            <a:normAutofit/>
          </a:bodyPr>
          <a:lstStyle/>
          <a:p>
            <a:r>
              <a:rPr lang="el-GR" sz="2000" dirty="0"/>
              <a:t>Αριστεροί </a:t>
            </a:r>
            <a:r>
              <a:rPr lang="el-GR" sz="2000" dirty="0" err="1"/>
              <a:t>οσφυικοί</a:t>
            </a:r>
            <a:r>
              <a:rPr lang="el-GR" sz="2000" dirty="0"/>
              <a:t> </a:t>
            </a:r>
            <a:r>
              <a:rPr lang="el-GR" sz="2000" dirty="0" err="1"/>
              <a:t>λεφαδένες</a:t>
            </a:r>
            <a:endParaRPr lang="en-US" sz="20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4270FA8-FFD6-1F48-A993-5AAE483F5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51902" y="2435952"/>
            <a:ext cx="3940098" cy="1733550"/>
          </a:xfrm>
        </p:spPr>
        <p:txBody>
          <a:bodyPr>
            <a:normAutofit/>
          </a:bodyPr>
          <a:lstStyle/>
          <a:p>
            <a:r>
              <a:rPr lang="el-GR" sz="2000" dirty="0" err="1"/>
              <a:t>Προαορτικά</a:t>
            </a:r>
            <a:r>
              <a:rPr lang="el-GR" sz="2000" dirty="0"/>
              <a:t> </a:t>
            </a:r>
            <a:r>
              <a:rPr lang="el-GR" sz="2000" dirty="0" err="1"/>
              <a:t>λεφογάγγλια</a:t>
            </a:r>
            <a:endParaRPr lang="el-GR" sz="2000" dirty="0"/>
          </a:p>
          <a:p>
            <a:r>
              <a:rPr lang="el-GR" sz="2000" dirty="0" err="1"/>
              <a:t>Οπισθοαορτικά</a:t>
            </a:r>
            <a:r>
              <a:rPr lang="el-GR" sz="2000" dirty="0"/>
              <a:t> </a:t>
            </a:r>
            <a:r>
              <a:rPr lang="el-GR" sz="2000" dirty="0" err="1"/>
              <a:t>λεφογάγγλια</a:t>
            </a:r>
            <a:endParaRPr lang="el-GR" sz="2000" dirty="0"/>
          </a:p>
          <a:p>
            <a:r>
              <a:rPr lang="el-GR" sz="2000" dirty="0"/>
              <a:t>Πλάγια αορτικά </a:t>
            </a:r>
            <a:r>
              <a:rPr lang="el-GR" sz="2000" dirty="0" err="1"/>
              <a:t>λεμφογάγγλια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E2BE28D-3E51-0349-B9E9-E3F1E45C2B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9" r="10916"/>
          <a:stretch/>
        </p:blipFill>
        <p:spPr>
          <a:xfrm>
            <a:off x="3972525" y="1407850"/>
            <a:ext cx="4131334" cy="50838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5D69960-3634-2343-81B1-DAD81EBD798F}"/>
              </a:ext>
            </a:extLst>
          </p:cNvPr>
          <p:cNvSpPr txBox="1"/>
          <p:nvPr/>
        </p:nvSpPr>
        <p:spPr>
          <a:xfrm>
            <a:off x="501244" y="5045589"/>
            <a:ext cx="281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Δεξί </a:t>
            </a:r>
            <a:r>
              <a:rPr lang="el-GR" dirty="0" err="1"/>
              <a:t>οσφυικό</a:t>
            </a:r>
            <a:r>
              <a:rPr lang="el-GR" dirty="0"/>
              <a:t> στέλεχος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7111276-9F82-304E-8A3E-AC9A3F39F6EE}"/>
              </a:ext>
            </a:extLst>
          </p:cNvPr>
          <p:cNvSpPr txBox="1"/>
          <p:nvPr/>
        </p:nvSpPr>
        <p:spPr>
          <a:xfrm>
            <a:off x="8624442" y="4924291"/>
            <a:ext cx="281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Αριστερό </a:t>
            </a:r>
            <a:r>
              <a:rPr lang="el-GR" dirty="0" err="1"/>
              <a:t>οσφυικό</a:t>
            </a:r>
            <a:r>
              <a:rPr lang="el-GR" dirty="0"/>
              <a:t> στέλεχος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0EDADEB-8E86-2B47-AA09-B965F632B759}"/>
              </a:ext>
            </a:extLst>
          </p:cNvPr>
          <p:cNvSpPr txBox="1"/>
          <p:nvPr/>
        </p:nvSpPr>
        <p:spPr>
          <a:xfrm>
            <a:off x="1747777" y="4363656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↓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D042075-EA09-E240-9286-80017DE4159E}"/>
              </a:ext>
            </a:extLst>
          </p:cNvPr>
          <p:cNvSpPr txBox="1"/>
          <p:nvPr/>
        </p:nvSpPr>
        <p:spPr>
          <a:xfrm>
            <a:off x="9652153" y="4085231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↓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5562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E6AA3-C0F0-D849-8292-CCFD21A81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071" y="7798"/>
            <a:ext cx="10353173" cy="1191097"/>
          </a:xfrm>
        </p:spPr>
        <p:txBody>
          <a:bodyPr/>
          <a:lstStyle/>
          <a:p>
            <a:pPr algn="ctr"/>
            <a:r>
              <a:rPr lang="el-GR" dirty="0"/>
              <a:t>ΝΕΥΡΩΣΗ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0142FBC-C5AC-DF4C-B5D8-C84FDC232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198" y="980560"/>
            <a:ext cx="5247819" cy="55758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D2E30C5-E078-5D44-B5B8-E2C8F8B64997}"/>
              </a:ext>
            </a:extLst>
          </p:cNvPr>
          <p:cNvSpPr txBox="1"/>
          <p:nvPr/>
        </p:nvSpPr>
        <p:spPr>
          <a:xfrm>
            <a:off x="1079071" y="2546396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/>
              <a:t>Θ10 – Ο1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900F7A-57B2-9D40-A26F-44C94B86B5EA}"/>
              </a:ext>
            </a:extLst>
          </p:cNvPr>
          <p:cNvSpPr txBox="1"/>
          <p:nvPr/>
        </p:nvSpPr>
        <p:spPr>
          <a:xfrm>
            <a:off x="452682" y="3311241"/>
            <a:ext cx="2314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/>
              <a:t>Συμπαθητικό στέλεχος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8CB05C7-AC52-6945-B78E-0BDF71C9D146}"/>
              </a:ext>
            </a:extLst>
          </p:cNvPr>
          <p:cNvSpPr txBox="1"/>
          <p:nvPr/>
        </p:nvSpPr>
        <p:spPr>
          <a:xfrm>
            <a:off x="2345031" y="5633037"/>
            <a:ext cx="2589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Κοιλιακό γάγγλιο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err="1"/>
              <a:t>Αορτονεφρικό</a:t>
            </a:r>
            <a:r>
              <a:rPr lang="el-GR" dirty="0"/>
              <a:t> γάγγλιο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Νεφρικό γάγγλιο</a:t>
            </a: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FECEB854-5B7D-C44F-8D0F-9804B13772C8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1609826" y="2915728"/>
            <a:ext cx="0" cy="395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F441B666-0D30-2C48-B6B7-F0B0E084F55E}"/>
              </a:ext>
            </a:extLst>
          </p:cNvPr>
          <p:cNvCxnSpPr>
            <a:cxnSpLocks/>
            <a:stCxn id="22" idx="2"/>
            <a:endCxn id="9" idx="0"/>
          </p:cNvCxnSpPr>
          <p:nvPr/>
        </p:nvCxnSpPr>
        <p:spPr>
          <a:xfrm>
            <a:off x="1609826" y="4802073"/>
            <a:ext cx="2029983" cy="83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12E88471-B970-B048-B2E3-ADFE8DBBD083}"/>
              </a:ext>
            </a:extLst>
          </p:cNvPr>
          <p:cNvCxnSpPr>
            <a:cxnSpLocks/>
            <a:stCxn id="8" idx="2"/>
            <a:endCxn id="22" idx="0"/>
          </p:cNvCxnSpPr>
          <p:nvPr/>
        </p:nvCxnSpPr>
        <p:spPr>
          <a:xfrm>
            <a:off x="1609826" y="3680573"/>
            <a:ext cx="0" cy="460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20B8008-1561-5E48-B615-28B5B8D98F07}"/>
              </a:ext>
            </a:extLst>
          </p:cNvPr>
          <p:cNvSpPr txBox="1"/>
          <p:nvPr/>
        </p:nvSpPr>
        <p:spPr>
          <a:xfrm>
            <a:off x="17465" y="4140768"/>
            <a:ext cx="3184721" cy="661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Με</a:t>
            </a:r>
            <a:r>
              <a:rPr lang="en-US" dirty="0" err="1"/>
              <a:t>ί</a:t>
            </a:r>
            <a:r>
              <a:rPr lang="el-GR" dirty="0"/>
              <a:t>ζον, έλασσον και ελάχιστο σπλαχνικά νεύρα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CF5D5B4-D1DF-A945-B682-FD51A0AC8028}"/>
              </a:ext>
            </a:extLst>
          </p:cNvPr>
          <p:cNvSpPr txBox="1"/>
          <p:nvPr/>
        </p:nvSpPr>
        <p:spPr>
          <a:xfrm>
            <a:off x="3110040" y="3343237"/>
            <a:ext cx="2094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Οπίσθιο </a:t>
            </a:r>
            <a:r>
              <a:rPr lang="el-GR" dirty="0" err="1"/>
              <a:t>πνευμονογαστρικό</a:t>
            </a:r>
            <a:r>
              <a:rPr lang="el-GR" dirty="0"/>
              <a:t> </a:t>
            </a: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E9BB451F-3FCA-C84E-A289-5BC06C6150AD}"/>
              </a:ext>
            </a:extLst>
          </p:cNvPr>
          <p:cNvCxnSpPr>
            <a:cxnSpLocks/>
            <a:stCxn id="35" idx="2"/>
            <a:endCxn id="9" idx="0"/>
          </p:cNvCxnSpPr>
          <p:nvPr/>
        </p:nvCxnSpPr>
        <p:spPr>
          <a:xfrm flipH="1">
            <a:off x="3639809" y="3989568"/>
            <a:ext cx="517704" cy="1643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5CC5CA0E-B162-3B41-8589-B38D8ADE4C7A}"/>
              </a:ext>
            </a:extLst>
          </p:cNvPr>
          <p:cNvSpPr txBox="1"/>
          <p:nvPr/>
        </p:nvSpPr>
        <p:spPr>
          <a:xfrm>
            <a:off x="4934586" y="4458720"/>
            <a:ext cx="167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Φρενικά νεύρα</a:t>
            </a:r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xmlns="" id="{591A2150-2FC5-A741-9AED-8218B549BAEC}"/>
              </a:ext>
            </a:extLst>
          </p:cNvPr>
          <p:cNvCxnSpPr>
            <a:cxnSpLocks/>
            <a:stCxn id="49" idx="1"/>
            <a:endCxn id="9" idx="0"/>
          </p:cNvCxnSpPr>
          <p:nvPr/>
        </p:nvCxnSpPr>
        <p:spPr>
          <a:xfrm flipH="1">
            <a:off x="3639809" y="4643386"/>
            <a:ext cx="1294777" cy="989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438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FB117F-7A14-2E47-9077-D9DB4968C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0618"/>
          </a:xfrm>
        </p:spPr>
        <p:txBody>
          <a:bodyPr/>
          <a:lstStyle/>
          <a:p>
            <a:pPr algn="ctr"/>
            <a:r>
              <a:rPr lang="el-GR" dirty="0"/>
              <a:t>ΦΥΣΙΟΛΟΓΙΑ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30998D-D5DC-664A-9A4C-094067F2E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D8E2C43-5277-024C-AF05-533E52B83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32840"/>
            <a:ext cx="9807575" cy="453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02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8F5AB3-6603-3343-9BC2-8B811485A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9EFC4AE-E6D4-4641-A3A5-330B9313E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27" y="2039937"/>
            <a:ext cx="11878946" cy="339089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12021159-14E7-9741-BF9C-A181E35A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0618"/>
          </a:xfrm>
        </p:spPr>
        <p:txBody>
          <a:bodyPr/>
          <a:lstStyle/>
          <a:p>
            <a:pPr algn="ctr"/>
            <a:r>
              <a:rPr lang="el-GR" dirty="0"/>
              <a:t>ΦΥΣΙΟΛΟΓΙΑ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2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FB9015-1614-7C48-8E3D-CF5EDA435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043" y="1016654"/>
            <a:ext cx="4930096" cy="58413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34AC0DE-2032-AA49-B284-DF75868D2E84}"/>
              </a:ext>
            </a:extLst>
          </p:cNvPr>
          <p:cNvSpPr txBox="1"/>
          <p:nvPr/>
        </p:nvSpPr>
        <p:spPr>
          <a:xfrm>
            <a:off x="3674486" y="3234479"/>
            <a:ext cx="1614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err="1"/>
              <a:t>κορτιζ</a:t>
            </a:r>
            <a:r>
              <a:rPr lang="en-US" sz="2800" dirty="0" err="1"/>
              <a:t>ό</a:t>
            </a:r>
            <a:r>
              <a:rPr lang="el-GR" sz="2800" dirty="0" err="1"/>
              <a:t>λη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A301E4F-E3F9-F243-8A4D-68315018BD3D}"/>
              </a:ext>
            </a:extLst>
          </p:cNvPr>
          <p:cNvSpPr txBox="1"/>
          <p:nvPr/>
        </p:nvSpPr>
        <p:spPr>
          <a:xfrm>
            <a:off x="3938950" y="4998772"/>
            <a:ext cx="1085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PNMT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4A5B147-36C7-D943-AF7E-3FA7809A6D2F}"/>
              </a:ext>
            </a:extLst>
          </p:cNvPr>
          <p:cNvSpPr txBox="1"/>
          <p:nvPr/>
        </p:nvSpPr>
        <p:spPr>
          <a:xfrm>
            <a:off x="4885863" y="5931561"/>
            <a:ext cx="1825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err="1"/>
              <a:t>επινεφρίνη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7FCAE11-4507-7145-B620-8D64DD8A6D52}"/>
              </a:ext>
            </a:extLst>
          </p:cNvPr>
          <p:cNvSpPr txBox="1"/>
          <p:nvPr/>
        </p:nvSpPr>
        <p:spPr>
          <a:xfrm>
            <a:off x="1973165" y="5931561"/>
            <a:ext cx="2358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err="1"/>
              <a:t>νορεπινεφρίνη</a:t>
            </a:r>
            <a:endParaRPr lang="en-US" sz="2800" dirty="0"/>
          </a:p>
        </p:txBody>
      </p:sp>
      <p:cxnSp>
        <p:nvCxnSpPr>
          <p:cNvPr id="17" name="Curved Connector 16">
            <a:extLst>
              <a:ext uri="{FF2B5EF4-FFF2-40B4-BE49-F238E27FC236}">
                <a16:creationId xmlns:a16="http://schemas.microsoft.com/office/drawing/2014/main" xmlns="" id="{5223FCE9-9ED9-1248-9575-7DA46C35FFAF}"/>
              </a:ext>
            </a:extLst>
          </p:cNvPr>
          <p:cNvCxnSpPr>
            <a:cxnSpLocks/>
            <a:stCxn id="15" idx="0"/>
            <a:endCxn id="14" idx="0"/>
          </p:cNvCxnSpPr>
          <p:nvPr/>
        </p:nvCxnSpPr>
        <p:spPr>
          <a:xfrm rot="5400000" flipH="1" flipV="1">
            <a:off x="4475377" y="4608486"/>
            <a:ext cx="12700" cy="2646151"/>
          </a:xfrm>
          <a:prstGeom prst="curvedConnector3">
            <a:avLst>
              <a:gd name="adj1" fmla="val 398570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516C9D66-BA65-C543-81F5-7AB2D80B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0618"/>
          </a:xfrm>
        </p:spPr>
        <p:txBody>
          <a:bodyPr/>
          <a:lstStyle/>
          <a:p>
            <a:pPr algn="ctr"/>
            <a:r>
              <a:rPr lang="el-GR" dirty="0"/>
              <a:t>ΦΥΣΙΟΛΟΓΙΑ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470EA0E3-21F4-C340-92CF-F619FD687478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4481727" y="3757699"/>
            <a:ext cx="0" cy="12410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991E953-24CB-AD4E-A061-78683B2E62D3}"/>
              </a:ext>
            </a:extLst>
          </p:cNvPr>
          <p:cNvSpPr txBox="1"/>
          <p:nvPr/>
        </p:nvSpPr>
        <p:spPr>
          <a:xfrm>
            <a:off x="5917727" y="3281833"/>
            <a:ext cx="554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Wingdings" pitchFamily="2" charset="2"/>
              </a:rPr>
              <a:t> </a:t>
            </a: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A1CBCAA-E6A5-AE47-AB70-C6AECB6A6565}"/>
              </a:ext>
            </a:extLst>
          </p:cNvPr>
          <p:cNvSpPr txBox="1"/>
          <p:nvPr/>
        </p:nvSpPr>
        <p:spPr>
          <a:xfrm>
            <a:off x="5980443" y="5068855"/>
            <a:ext cx="554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Wingdings" pitchFamily="2" charset="2"/>
              </a:rPr>
              <a:t>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0305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537334-C746-1741-87CE-24FFDFD4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1229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ΦΥΣΙΟΛΟΓΙΑ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696360-105A-5D40-8296-6944577D5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83EF647-A69C-0C4E-9B86-9982C54D6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843" y="883747"/>
            <a:ext cx="4795157" cy="58607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DC01E9-1A7A-3147-BB42-EDA451045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86" y="972344"/>
            <a:ext cx="6378067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47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21AFB5-82D7-ED48-9078-9935B7590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0"/>
            <a:ext cx="10515600" cy="873366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ΕΝΔΕΙΞΕΙΣ ΕΠΙΝΕΦΡΙΔΕΚΤΟΜΗΣ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31D3CF-B88C-8945-BEEB-8916A8EBD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Αδένωμα που παράγει </a:t>
            </a:r>
            <a:r>
              <a:rPr lang="el-GR" dirty="0" err="1"/>
              <a:t>αλδοστερόνη</a:t>
            </a: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Αδένωμα που παράγει </a:t>
            </a:r>
            <a:r>
              <a:rPr lang="el-GR" dirty="0" err="1"/>
              <a:t>κορτιζόλη</a:t>
            </a: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 err="1"/>
              <a:t>Φλοιοπενιφριδιακό</a:t>
            </a:r>
            <a:r>
              <a:rPr lang="el-GR" dirty="0"/>
              <a:t> καρκίνωμα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err="1"/>
              <a:t>Φαιοχρωμοκύττωμα</a:t>
            </a: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Μεταστατικό νεόπλασμα επινεφριδίου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err="1"/>
              <a:t>Τυχαίωμα</a:t>
            </a:r>
            <a:r>
              <a:rPr lang="el-GR" dirty="0"/>
              <a:t> επινεφριδίου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14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F1D88639-6739-2144-A192-7595FB0E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5479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ΑΛΔΟΣΤΕΡΟΝΩΜΑ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xmlns="" id="{C18CD405-202F-DF49-9D0B-E4CAF9C02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5246" y="1704180"/>
            <a:ext cx="10515600" cy="3182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200" b="1" dirty="0" err="1"/>
              <a:t>Υπεραλδοστερονισμός</a:t>
            </a:r>
            <a:r>
              <a:rPr lang="el-GR" sz="3200" b="1" dirty="0"/>
              <a:t> – Σύνδρομο </a:t>
            </a:r>
            <a:r>
              <a:rPr lang="en-US" sz="3200" b="1" dirty="0"/>
              <a:t>Conn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200" dirty="0" err="1"/>
              <a:t>Υπ</a:t>
            </a:r>
            <a:r>
              <a:rPr lang="en-US" sz="3200" dirty="0" err="1"/>
              <a:t>έ</a:t>
            </a:r>
            <a:r>
              <a:rPr lang="el-GR" sz="3200" dirty="0" err="1"/>
              <a:t>ρταση</a:t>
            </a:r>
            <a:endParaRPr lang="el-GR" sz="3200" dirty="0"/>
          </a:p>
          <a:p>
            <a:pPr marL="514350" indent="-514350">
              <a:buFont typeface="+mj-lt"/>
              <a:buAutoNum type="arabicPeriod"/>
            </a:pPr>
            <a:r>
              <a:rPr lang="el-GR" sz="3200" dirty="0" err="1"/>
              <a:t>Υποκαλιαιμία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E994603-28E9-794E-A5B0-E02A5A312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243" y="2626178"/>
            <a:ext cx="7309757" cy="365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12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6FC89A-25A3-A040-A191-BB4A24547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768" y="-1652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ΥΠΕΡΑΛΔΟΣΤΕΡΟΝΙΣΜΟΣ</a:t>
            </a:r>
            <a:endParaRPr lang="en-US" dirty="0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xmlns="" id="{B14BD577-776D-8041-9318-DD126CBF420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80544588"/>
              </p:ext>
            </p:extLst>
          </p:nvPr>
        </p:nvGraphicFramePr>
        <p:xfrm>
          <a:off x="0" y="1338943"/>
          <a:ext cx="12192000" cy="5519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56A82F8-BB91-8A42-B091-8D73E5737873}"/>
              </a:ext>
            </a:extLst>
          </p:cNvPr>
          <p:cNvSpPr txBox="1"/>
          <p:nvPr/>
        </p:nvSpPr>
        <p:spPr>
          <a:xfrm>
            <a:off x="0" y="4522271"/>
            <a:ext cx="68437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FF0000"/>
                </a:solidFill>
              </a:rPr>
              <a:t>Αδένωμα (</a:t>
            </a:r>
            <a:r>
              <a:rPr lang="el-GR" sz="2400" b="1" dirty="0" err="1">
                <a:solidFill>
                  <a:srgbClr val="FF0000"/>
                </a:solidFill>
              </a:rPr>
              <a:t>Αλδοστερόνωμα</a:t>
            </a:r>
            <a:r>
              <a:rPr lang="el-GR" sz="2400" b="1" dirty="0">
                <a:solidFill>
                  <a:srgbClr val="FF0000"/>
                </a:solidFill>
              </a:rPr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chemeClr val="bg1"/>
                </a:solidFill>
              </a:rPr>
              <a:t>Ιδιοπαθής </a:t>
            </a:r>
            <a:r>
              <a:rPr lang="el-GR" sz="2400" b="1" dirty="0" err="1">
                <a:solidFill>
                  <a:schemeClr val="bg1"/>
                </a:solidFill>
              </a:rPr>
              <a:t>Υπεραλδοστερονισμός</a:t>
            </a:r>
            <a:endParaRPr lang="el-GR" sz="2400" dirty="0">
              <a:solidFill>
                <a:schemeClr val="bg1"/>
              </a:solidFill>
            </a:endParaRPr>
          </a:p>
          <a:p>
            <a:pPr lvl="0"/>
            <a:endParaRPr lang="el-GR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2400" dirty="0" err="1">
                <a:solidFill>
                  <a:srgbClr val="FF0000"/>
                </a:solidFill>
              </a:rPr>
              <a:t>Ετερόπλευρη</a:t>
            </a:r>
            <a:r>
              <a:rPr lang="el-GR" sz="2400" dirty="0">
                <a:solidFill>
                  <a:srgbClr val="FF0000"/>
                </a:solidFill>
              </a:rPr>
              <a:t> </a:t>
            </a:r>
            <a:r>
              <a:rPr lang="el-GR" sz="2400" dirty="0" err="1">
                <a:solidFill>
                  <a:srgbClr val="FF0000"/>
                </a:solidFill>
              </a:rPr>
              <a:t>επινεφριδιακή</a:t>
            </a:r>
            <a:r>
              <a:rPr lang="el-GR" sz="2400" dirty="0">
                <a:solidFill>
                  <a:srgbClr val="FF0000"/>
                </a:solidFill>
              </a:rPr>
              <a:t> υπερπλασία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2400" dirty="0" err="1">
                <a:solidFill>
                  <a:srgbClr val="FF0000"/>
                </a:solidFill>
              </a:rPr>
              <a:t>Φλοιοεπινεφριδιακό</a:t>
            </a:r>
            <a:r>
              <a:rPr lang="el-GR" sz="2400" dirty="0">
                <a:solidFill>
                  <a:srgbClr val="FF0000"/>
                </a:solidFill>
              </a:rPr>
              <a:t> καρκίνωμα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err="1">
                <a:solidFill>
                  <a:schemeClr val="bg1"/>
                </a:solidFill>
              </a:rPr>
              <a:t>Οικογενής</a:t>
            </a:r>
            <a:r>
              <a:rPr lang="el-GR" sz="2400" dirty="0">
                <a:solidFill>
                  <a:schemeClr val="bg1"/>
                </a:solidFill>
              </a:rPr>
              <a:t> </a:t>
            </a:r>
            <a:r>
              <a:rPr lang="el-GR" sz="2400" dirty="0" err="1">
                <a:solidFill>
                  <a:schemeClr val="bg1"/>
                </a:solidFill>
              </a:rPr>
              <a:t>υπεαλδοστερονισμός</a:t>
            </a: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1325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0AB141-5379-DA47-BC5B-9517BF6B5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Δοκιμασία διαλογής: </a:t>
            </a:r>
          </a:p>
          <a:p>
            <a:pPr lvl="1"/>
            <a:r>
              <a:rPr lang="el-GR" sz="2800" dirty="0" err="1"/>
              <a:t>αλδοστερόνη</a:t>
            </a:r>
            <a:r>
              <a:rPr lang="el-GR" sz="2800" dirty="0"/>
              <a:t> / δραστικότητα </a:t>
            </a:r>
            <a:r>
              <a:rPr lang="el-GR" sz="2800" dirty="0" err="1"/>
              <a:t>ρενίνης</a:t>
            </a:r>
            <a:r>
              <a:rPr lang="el-GR" sz="2800" dirty="0"/>
              <a:t> πλάσματος (</a:t>
            </a:r>
            <a:r>
              <a:rPr lang="en-US" sz="2800" dirty="0"/>
              <a:t>PAC/PRA)</a:t>
            </a:r>
          </a:p>
          <a:p>
            <a:r>
              <a:rPr lang="el-GR" sz="3200" dirty="0" err="1"/>
              <a:t>Δοκιμασ</a:t>
            </a:r>
            <a:r>
              <a:rPr lang="en-US" sz="3200" dirty="0" err="1"/>
              <a:t>ί</a:t>
            </a:r>
            <a:r>
              <a:rPr lang="el-GR" sz="3200" dirty="0"/>
              <a:t>α επιβεβαίωσης: </a:t>
            </a:r>
          </a:p>
          <a:p>
            <a:pPr lvl="1"/>
            <a:r>
              <a:rPr lang="el-GR" sz="2800" dirty="0"/>
              <a:t>δοκιμασία φόρτισης με αλάτι</a:t>
            </a:r>
          </a:p>
          <a:p>
            <a:r>
              <a:rPr lang="el-GR" sz="3200" dirty="0"/>
              <a:t>Διαφορική διάγνωση: </a:t>
            </a:r>
          </a:p>
          <a:p>
            <a:pPr lvl="1"/>
            <a:r>
              <a:rPr lang="en-US" sz="2800" dirty="0"/>
              <a:t>CT / MRI</a:t>
            </a:r>
          </a:p>
          <a:p>
            <a:pPr lvl="1"/>
            <a:r>
              <a:rPr lang="en-US" sz="2800" dirty="0"/>
              <a:t>+</a:t>
            </a:r>
            <a:r>
              <a:rPr lang="el-GR" sz="2800" dirty="0"/>
              <a:t>/- </a:t>
            </a:r>
            <a:r>
              <a:rPr lang="el-GR" sz="2800" dirty="0" err="1"/>
              <a:t>εκλεκτικ</a:t>
            </a:r>
            <a:r>
              <a:rPr lang="en-US" sz="2800" dirty="0" err="1"/>
              <a:t>ό</a:t>
            </a:r>
            <a:r>
              <a:rPr lang="el-GR" sz="2800" dirty="0"/>
              <a:t>ς καθετηριασμός </a:t>
            </a:r>
            <a:r>
              <a:rPr lang="el-GR" sz="2800" dirty="0" err="1"/>
              <a:t>επινεφριδικών</a:t>
            </a:r>
            <a:r>
              <a:rPr lang="el-GR" sz="2800" dirty="0"/>
              <a:t> φλεβών</a:t>
            </a:r>
            <a:endParaRPr lang="en-US" sz="2800" dirty="0"/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xmlns="" id="{757597AB-47AB-8449-9510-58C5CA71B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5479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ΑΛΔΟΣΤΕΡΟΝΩΜΑ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819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8E73AE-FACA-2944-92ED-C011F2AED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3500" u="sng" dirty="0"/>
              <a:t>2. Αδένωμα που παράγει </a:t>
            </a:r>
            <a:r>
              <a:rPr lang="el-GR" sz="3500" u="sng" dirty="0" err="1"/>
              <a:t>κορτιζόλη</a:t>
            </a:r>
            <a:endParaRPr lang="el-GR" sz="3500" u="sng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 err="1"/>
              <a:t>Υπερκορτιζολαιμ</a:t>
            </a:r>
            <a:r>
              <a:rPr lang="en-US" b="1" dirty="0" err="1"/>
              <a:t>ί</a:t>
            </a:r>
            <a:r>
              <a:rPr lang="el-GR" b="1" dirty="0"/>
              <a:t>α – Σύνδρομο </a:t>
            </a:r>
            <a:r>
              <a:rPr lang="en-US" b="1" dirty="0"/>
              <a:t>Cushing</a:t>
            </a:r>
          </a:p>
          <a:p>
            <a:r>
              <a:rPr lang="el-GR" dirty="0" err="1"/>
              <a:t>Κεντρικο</a:t>
            </a:r>
            <a:r>
              <a:rPr lang="en-US" dirty="0" err="1"/>
              <a:t>ύ</a:t>
            </a:r>
            <a:r>
              <a:rPr lang="el-GR" dirty="0"/>
              <a:t> τύπου παχυσαρκία </a:t>
            </a:r>
          </a:p>
          <a:p>
            <a:r>
              <a:rPr lang="el-GR" dirty="0"/>
              <a:t>Υπερτρίχωση</a:t>
            </a:r>
          </a:p>
          <a:p>
            <a:r>
              <a:rPr lang="el-GR" dirty="0" err="1"/>
              <a:t>Πανσεληνοειδές</a:t>
            </a:r>
            <a:r>
              <a:rPr lang="el-GR" dirty="0"/>
              <a:t> προσωπείο</a:t>
            </a:r>
          </a:p>
          <a:p>
            <a:r>
              <a:rPr lang="el-GR" dirty="0"/>
              <a:t>Ακμή</a:t>
            </a:r>
          </a:p>
          <a:p>
            <a:r>
              <a:rPr lang="en-US" dirty="0"/>
              <a:t>Buffalo hump</a:t>
            </a:r>
          </a:p>
          <a:p>
            <a:r>
              <a:rPr lang="en-US" dirty="0"/>
              <a:t>Abdominal </a:t>
            </a:r>
            <a:r>
              <a:rPr lang="en-US" dirty="0" err="1"/>
              <a:t>striae</a:t>
            </a:r>
            <a:endParaRPr lang="en-US" dirty="0"/>
          </a:p>
          <a:p>
            <a:r>
              <a:rPr lang="el-GR" dirty="0"/>
              <a:t>Υπέρταση, διαβήτης, κατάθλιψη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9C8ED546-0430-474F-86B8-D4F341DF9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0"/>
            <a:ext cx="10515600" cy="873366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ΕΝΔΕΙΞΕΙΣ ΕΠΙΝΕΦΡΙΔΕΚΤΟΜΗΣ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9E9B12-AAA9-F644-987E-8CD32BBD0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686" y="1466744"/>
            <a:ext cx="3998686" cy="494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03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EEEA5F-EB11-B140-94AC-F1154F6A2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352"/>
            <a:ext cx="10515600" cy="881605"/>
          </a:xfrm>
        </p:spPr>
        <p:txBody>
          <a:bodyPr/>
          <a:lstStyle/>
          <a:p>
            <a:pPr algn="ctr"/>
            <a:r>
              <a:rPr lang="el-GR" dirty="0"/>
              <a:t>ΥΠΕΡΚΟΡΤΙΖΟΛΑΙΜΙΑ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282D0417-68FD-1046-8ED0-803FA22102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121332"/>
              </p:ext>
            </p:extLst>
          </p:nvPr>
        </p:nvGraphicFramePr>
        <p:xfrm>
          <a:off x="0" y="1306286"/>
          <a:ext cx="12192000" cy="5172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1F899B-7813-E546-9212-5D1383638961}"/>
              </a:ext>
            </a:extLst>
          </p:cNvPr>
          <p:cNvSpPr txBox="1"/>
          <p:nvPr/>
        </p:nvSpPr>
        <p:spPr>
          <a:xfrm>
            <a:off x="0" y="4523073"/>
            <a:ext cx="57442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bg1"/>
                </a:solidFill>
              </a:rPr>
              <a:t>Αδένωμα υπόφυσης (Νόσος </a:t>
            </a:r>
            <a:r>
              <a:rPr lang="en-US" sz="2000" dirty="0">
                <a:solidFill>
                  <a:schemeClr val="bg1"/>
                </a:solidFill>
              </a:rPr>
              <a:t>Cushing)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 err="1">
                <a:solidFill>
                  <a:schemeClr val="bg1"/>
                </a:solidFill>
              </a:rPr>
              <a:t>Εξωυποφυσιακός</a:t>
            </a:r>
            <a:r>
              <a:rPr lang="el-GR" sz="2000" dirty="0">
                <a:solidFill>
                  <a:schemeClr val="bg1"/>
                </a:solidFill>
              </a:rPr>
              <a:t> όγκος (Σύνδρομο έκτοπης </a:t>
            </a:r>
            <a:r>
              <a:rPr lang="en-US" sz="2000" dirty="0">
                <a:solidFill>
                  <a:schemeClr val="bg1"/>
                </a:solidFill>
              </a:rPr>
              <a:t>ACTH)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804D813-70DC-9F4A-BEAF-188916F16AB2}"/>
              </a:ext>
            </a:extLst>
          </p:cNvPr>
          <p:cNvSpPr txBox="1"/>
          <p:nvPr/>
        </p:nvSpPr>
        <p:spPr>
          <a:xfrm>
            <a:off x="6939643" y="4397377"/>
            <a:ext cx="5252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b="1" dirty="0" err="1">
                <a:solidFill>
                  <a:srgbClr val="FF0000"/>
                </a:solidFill>
              </a:rPr>
              <a:t>Φλοιοεπινεφριδικό</a:t>
            </a:r>
            <a:r>
              <a:rPr lang="el-GR" sz="2400" b="1" dirty="0">
                <a:solidFill>
                  <a:srgbClr val="FF0000"/>
                </a:solidFill>
              </a:rPr>
              <a:t> αδένωμα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2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err="1">
                <a:solidFill>
                  <a:srgbClr val="FF0000"/>
                </a:solidFill>
              </a:rPr>
              <a:t>Φλοιοεπινεφριδικό</a:t>
            </a:r>
            <a:r>
              <a:rPr lang="el-GR" sz="2400" dirty="0">
                <a:solidFill>
                  <a:srgbClr val="FF0000"/>
                </a:solidFill>
              </a:rPr>
              <a:t> καρκίνωμα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err="1">
                <a:solidFill>
                  <a:schemeClr val="bg1"/>
                </a:solidFill>
              </a:rPr>
              <a:t>Μακροοζώδης</a:t>
            </a:r>
            <a:r>
              <a:rPr lang="el-GR" sz="2400" dirty="0">
                <a:solidFill>
                  <a:schemeClr val="bg1"/>
                </a:solidFill>
              </a:rPr>
              <a:t> / </a:t>
            </a:r>
            <a:r>
              <a:rPr lang="el-GR" sz="2400" dirty="0" err="1">
                <a:solidFill>
                  <a:schemeClr val="bg1"/>
                </a:solidFill>
              </a:rPr>
              <a:t>μικροοζώδης</a:t>
            </a:r>
            <a:r>
              <a:rPr lang="el-GR" sz="2400" dirty="0">
                <a:solidFill>
                  <a:schemeClr val="bg1"/>
                </a:solidFill>
              </a:rPr>
              <a:t> </a:t>
            </a:r>
            <a:r>
              <a:rPr lang="el-GR" sz="2400" dirty="0" err="1">
                <a:solidFill>
                  <a:schemeClr val="bg1"/>
                </a:solidFill>
              </a:rPr>
              <a:t>φλοιοεπινεφριδική</a:t>
            </a:r>
            <a:r>
              <a:rPr lang="el-GR" sz="2400" dirty="0">
                <a:solidFill>
                  <a:schemeClr val="bg1"/>
                </a:solidFill>
              </a:rPr>
              <a:t> υπερπλασία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58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3ED01C-6E4D-5645-BD34-46745EF5F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Δοκιμασία διαλογής:</a:t>
            </a:r>
          </a:p>
          <a:p>
            <a:pPr lvl="1"/>
            <a:r>
              <a:rPr lang="el-GR" dirty="0"/>
              <a:t>Δοκιμασία καταστολής με </a:t>
            </a:r>
            <a:r>
              <a:rPr lang="el-GR" dirty="0" err="1"/>
              <a:t>δεξαμεθαζόνη</a:t>
            </a:r>
            <a:endParaRPr lang="el-GR" dirty="0"/>
          </a:p>
          <a:p>
            <a:r>
              <a:rPr lang="el-GR" dirty="0"/>
              <a:t>Δοκιμασία επιβεβαίωσης:</a:t>
            </a:r>
          </a:p>
          <a:p>
            <a:pPr lvl="1"/>
            <a:r>
              <a:rPr lang="el-GR" dirty="0"/>
              <a:t>Ελεύθερη </a:t>
            </a:r>
            <a:r>
              <a:rPr lang="el-GR" dirty="0" err="1"/>
              <a:t>κορτιζόλη</a:t>
            </a:r>
            <a:r>
              <a:rPr lang="el-GR" dirty="0"/>
              <a:t> ούρων 24ώρου</a:t>
            </a:r>
          </a:p>
          <a:p>
            <a:pPr lvl="1"/>
            <a:r>
              <a:rPr lang="el-GR" dirty="0" err="1"/>
              <a:t>Σιελική</a:t>
            </a:r>
            <a:r>
              <a:rPr lang="el-GR" dirty="0"/>
              <a:t> </a:t>
            </a:r>
            <a:r>
              <a:rPr lang="el-GR" dirty="0" err="1"/>
              <a:t>κορτιζόλη</a:t>
            </a:r>
            <a:endParaRPr lang="el-GR" dirty="0"/>
          </a:p>
          <a:p>
            <a:r>
              <a:rPr lang="el-GR" dirty="0"/>
              <a:t>Διαφορική διάγνωση </a:t>
            </a:r>
          </a:p>
          <a:p>
            <a:pPr lvl="1"/>
            <a:r>
              <a:rPr lang="en-US" dirty="0"/>
              <a:t>ACTH </a:t>
            </a:r>
            <a:r>
              <a:rPr lang="el-GR" dirty="0" err="1"/>
              <a:t>πλ</a:t>
            </a:r>
            <a:r>
              <a:rPr lang="en-US" dirty="0" err="1"/>
              <a:t>ά</a:t>
            </a:r>
            <a:r>
              <a:rPr lang="el-GR" dirty="0" err="1"/>
              <a:t>σματος</a:t>
            </a:r>
            <a:endParaRPr lang="el-GR" dirty="0"/>
          </a:p>
          <a:p>
            <a:r>
              <a:rPr lang="el-GR" dirty="0"/>
              <a:t>Απεικόνιση</a:t>
            </a:r>
          </a:p>
          <a:p>
            <a:pPr lvl="1"/>
            <a:r>
              <a:rPr lang="en-US" dirty="0"/>
              <a:t>CT / MRI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550BAFD-95E5-4547-9334-7EB66CD4C7E0}"/>
              </a:ext>
            </a:extLst>
          </p:cNvPr>
          <p:cNvSpPr txBox="1">
            <a:spLocks/>
          </p:cNvSpPr>
          <p:nvPr/>
        </p:nvSpPr>
        <p:spPr>
          <a:xfrm>
            <a:off x="838200" y="168352"/>
            <a:ext cx="10515600" cy="881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ΥΠΕΡΚΟΡΤΙΖΟΛΑΙΜΙΑ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33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199BE6-8A21-9843-B345-E563B0415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473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ΦΛΟΙΟΕΠΙΝΕΦΡΙΔΙΑΚΟ ΚΑΡΚΙΝΩΜΑ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F3B32E-3884-D348-B16B-9D5433ECA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Επιδημιολογία</a:t>
            </a:r>
          </a:p>
          <a:p>
            <a:r>
              <a:rPr lang="el-GR" dirty="0"/>
              <a:t>Επίπτωση: 1-2 / 1.000.000 ετησίως</a:t>
            </a:r>
          </a:p>
          <a:p>
            <a:r>
              <a:rPr lang="el-GR" dirty="0" err="1"/>
              <a:t>Δικόρυφη</a:t>
            </a:r>
            <a:r>
              <a:rPr lang="el-GR" dirty="0"/>
              <a:t> κατανομή</a:t>
            </a:r>
          </a:p>
          <a:p>
            <a:pPr lvl="1"/>
            <a:r>
              <a:rPr lang="el-GR" dirty="0"/>
              <a:t>&lt;5 ετών</a:t>
            </a:r>
          </a:p>
          <a:p>
            <a:pPr lvl="1"/>
            <a:r>
              <a:rPr lang="el-GR" dirty="0"/>
              <a:t>40-60 ετών</a:t>
            </a:r>
          </a:p>
          <a:p>
            <a:r>
              <a:rPr lang="el-GR" dirty="0"/>
              <a:t>Γυναίκες : άντρες  </a:t>
            </a:r>
            <a:r>
              <a:rPr lang="el-GR" dirty="0">
                <a:sym typeface="Wingdings" pitchFamily="2" charset="2"/>
              </a:rPr>
              <a:t>=</a:t>
            </a:r>
            <a:r>
              <a:rPr lang="el-GR" dirty="0"/>
              <a:t>  1.5-2.5 : 1</a:t>
            </a:r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28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BEA3F5-6137-B74A-8B51-FEBC3692B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Σποραδικός</a:t>
            </a:r>
          </a:p>
          <a:p>
            <a:pPr marL="514350" indent="-514350">
              <a:buFont typeface="+mj-lt"/>
              <a:buAutoNum type="arabicPeriod"/>
            </a:pP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Κληρονομικός – </a:t>
            </a:r>
            <a:r>
              <a:rPr lang="el-GR" dirty="0" err="1"/>
              <a:t>Συνδρομικός</a:t>
            </a:r>
            <a:r>
              <a:rPr lang="el-GR" dirty="0"/>
              <a:t> 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BB0196F8-CBA3-BC4A-AF12-BE1393163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53853"/>
              </p:ext>
            </p:extLst>
          </p:nvPr>
        </p:nvGraphicFramePr>
        <p:xfrm>
          <a:off x="1530194" y="3474017"/>
          <a:ext cx="783683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093">
                  <a:extLst>
                    <a:ext uri="{9D8B030D-6E8A-4147-A177-3AD203B41FA5}">
                      <a16:colId xmlns:a16="http://schemas.microsoft.com/office/drawing/2014/main" xmlns="" val="461354191"/>
                    </a:ext>
                  </a:extLst>
                </a:gridCol>
                <a:gridCol w="3356517">
                  <a:extLst>
                    <a:ext uri="{9D8B030D-6E8A-4147-A177-3AD203B41FA5}">
                      <a16:colId xmlns:a16="http://schemas.microsoft.com/office/drawing/2014/main" xmlns="" val="210806464"/>
                    </a:ext>
                  </a:extLst>
                </a:gridCol>
                <a:gridCol w="2007220">
                  <a:extLst>
                    <a:ext uri="{9D8B030D-6E8A-4147-A177-3AD203B41FA5}">
                      <a16:colId xmlns:a16="http://schemas.microsoft.com/office/drawing/2014/main" xmlns="" val="2013870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Σ</a:t>
                      </a:r>
                      <a:r>
                        <a:rPr lang="en-US" dirty="0" err="1"/>
                        <a:t>ύ</a:t>
                      </a:r>
                      <a:r>
                        <a:rPr lang="el-GR" dirty="0" err="1"/>
                        <a:t>νδρομο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Κλινική εικόνα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Γονίδιο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4493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 – Fraumeni</a:t>
                      </a:r>
                      <a:r>
                        <a:rPr lang="el-GR" dirty="0"/>
                        <a:t> </a:t>
                      </a:r>
                      <a:r>
                        <a:rPr lang="en-US" dirty="0"/>
                        <a:t>syndrome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Sarcoma, breast, leukemia, adrenal gland cancer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TP53 (17p)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905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Beckwith-Wiedemann </a:t>
                      </a: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syndrom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Wilms' tumor, neuroblastoma, hepatoblastoma, ACC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IGF-2 (11p15)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365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Parathyroid, pituitary, PNET, adrenal adenomas/carcinomas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MEN1 (11q13)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526823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xmlns="" id="{7A89F049-414D-F642-A5A9-969B91D8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473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ΦΛΟΙΟΕΠΙΝΕΦΡΙΔΙΑΚΟ ΚΑΡΚΙΝΩΜΑ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117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29D704-E40E-364E-A6B3-21B651639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Κλινική εικόνα</a:t>
            </a:r>
          </a:p>
          <a:p>
            <a:r>
              <a:rPr lang="el-GR" dirty="0"/>
              <a:t>60% </a:t>
            </a:r>
            <a:r>
              <a:rPr lang="el-GR" dirty="0" err="1"/>
              <a:t>ορμονοπαραγωγά</a:t>
            </a:r>
            <a:endParaRPr lang="el-GR" dirty="0"/>
          </a:p>
          <a:p>
            <a:pPr lvl="1"/>
            <a:r>
              <a:rPr lang="el-GR" dirty="0"/>
              <a:t>45% </a:t>
            </a:r>
            <a:r>
              <a:rPr lang="el-GR" dirty="0" err="1"/>
              <a:t>γλυκοκορτικοειδή</a:t>
            </a:r>
            <a:endParaRPr lang="el-GR" dirty="0"/>
          </a:p>
          <a:p>
            <a:pPr lvl="1"/>
            <a:r>
              <a:rPr lang="el-GR" dirty="0"/>
              <a:t>25% μεικτά (</a:t>
            </a:r>
            <a:r>
              <a:rPr lang="el-GR" dirty="0" err="1"/>
              <a:t>γλυκοκορτικοειδή</a:t>
            </a:r>
            <a:r>
              <a:rPr lang="el-GR" dirty="0"/>
              <a:t> + ανδρογόνα)</a:t>
            </a:r>
          </a:p>
          <a:p>
            <a:pPr lvl="1"/>
            <a:r>
              <a:rPr lang="el-GR" dirty="0"/>
              <a:t>10% ανδρογόνα</a:t>
            </a:r>
          </a:p>
          <a:p>
            <a:pPr lvl="1"/>
            <a:r>
              <a:rPr lang="el-GR" dirty="0"/>
              <a:t>&lt;10 λοιπά (</a:t>
            </a:r>
            <a:r>
              <a:rPr lang="el-GR" dirty="0" err="1"/>
              <a:t>αλατοκορτικοειδή</a:t>
            </a:r>
            <a:r>
              <a:rPr lang="el-GR" dirty="0"/>
              <a:t>, ορμόνες γυναικείου φύλου, μεικτά)</a:t>
            </a:r>
          </a:p>
          <a:p>
            <a:r>
              <a:rPr lang="el-GR" dirty="0"/>
              <a:t>40% μη </a:t>
            </a:r>
            <a:r>
              <a:rPr lang="el-GR" dirty="0" err="1"/>
              <a:t>ορμονοπαραγωγά</a:t>
            </a:r>
            <a:r>
              <a:rPr lang="el-GR" dirty="0"/>
              <a:t> ή χαμηλής έκκρισης</a:t>
            </a:r>
          </a:p>
          <a:p>
            <a:pPr lvl="1"/>
            <a:r>
              <a:rPr lang="el-GR" dirty="0"/>
              <a:t>Πιεστικά φαινόμενα (κοιλιακό-</a:t>
            </a:r>
            <a:r>
              <a:rPr lang="el-GR" dirty="0" err="1"/>
              <a:t>οσφυικό</a:t>
            </a:r>
            <a:r>
              <a:rPr lang="el-GR" dirty="0"/>
              <a:t> άλγος, </a:t>
            </a:r>
            <a:r>
              <a:rPr lang="el-GR" dirty="0" err="1"/>
              <a:t>κιρσοκήλη</a:t>
            </a:r>
            <a:r>
              <a:rPr lang="el-GR" dirty="0"/>
              <a:t>, </a:t>
            </a:r>
            <a:r>
              <a:rPr lang="el-GR" dirty="0" err="1"/>
              <a:t>κ.α</a:t>
            </a:r>
            <a:r>
              <a:rPr lang="el-GR" dirty="0"/>
              <a:t>)</a:t>
            </a:r>
          </a:p>
          <a:p>
            <a:pPr lvl="1"/>
            <a:r>
              <a:rPr lang="el-GR" dirty="0"/>
              <a:t>Πυρετός – </a:t>
            </a:r>
            <a:r>
              <a:rPr lang="el-GR" dirty="0" err="1"/>
              <a:t>λευκοκυττάρωση</a:t>
            </a:r>
            <a:r>
              <a:rPr lang="el-GR" dirty="0"/>
              <a:t> </a:t>
            </a:r>
          </a:p>
          <a:p>
            <a:pPr lvl="1"/>
            <a:endParaRPr lang="el-GR" dirty="0"/>
          </a:p>
          <a:p>
            <a:pPr lvl="1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D6AEF2C7-A5EB-CC40-A9BB-F3AB9CBC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473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ΦΛΟΙΟΕΠΙΝΕΦΡΙΔΙΑΚΟ ΚΑΡΚΙΝΩΜΑ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502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DAC442FB-7066-F141-A6D5-0FFCC5D58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4107" y="3987997"/>
            <a:ext cx="4448536" cy="2515541"/>
          </a:xfr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A578D644-98ED-0A4C-86EE-BAD2BD70A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527" b="4135"/>
          <a:stretch/>
        </p:blipFill>
        <p:spPr>
          <a:xfrm>
            <a:off x="6474107" y="1200831"/>
            <a:ext cx="4448536" cy="266810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EB77BBFC-1BF5-444E-89BB-9A7CCFF551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286"/>
          <a:stretch/>
        </p:blipFill>
        <p:spPr>
          <a:xfrm>
            <a:off x="-1" y="1027905"/>
            <a:ext cx="5683171" cy="470796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4CC97439-561F-EE4F-AA8E-BD4437777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473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ΦΛΟΙΟΕΠΙΝΕΦΡΙΔΙΑΚΟ ΚΑΡΚΙΝΩΜΑ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523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7E67A0-E7C4-D848-9946-62172D04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16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ΦΑΙΟΧΡΩΜΟΚΥΤΤΩΜΑ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D6B7B3-ECB9-B744-8723-178C8C42A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604"/>
            <a:ext cx="9644743" cy="8270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/>
              <a:t>= </a:t>
            </a:r>
            <a:r>
              <a:rPr lang="el-GR" sz="3600" dirty="0" err="1"/>
              <a:t>Νευροενδοκριν</a:t>
            </a:r>
            <a:r>
              <a:rPr lang="en-US" sz="3600" dirty="0" err="1"/>
              <a:t>ή</a:t>
            </a:r>
            <a:r>
              <a:rPr lang="el-GR" sz="3600" dirty="0"/>
              <a:t>ς όγκος από </a:t>
            </a:r>
            <a:r>
              <a:rPr lang="el-GR" sz="3600" dirty="0" err="1"/>
              <a:t>χρωμαφινικά</a:t>
            </a:r>
            <a:r>
              <a:rPr lang="el-GR" sz="3600" dirty="0"/>
              <a:t> κύτταρα, 	που παράγουν </a:t>
            </a:r>
            <a:r>
              <a:rPr lang="el-GR" sz="3600" dirty="0" err="1"/>
              <a:t>κατεχολαμίνες</a:t>
            </a:r>
            <a:endParaRPr lang="el-GR" sz="3600" dirty="0"/>
          </a:p>
          <a:p>
            <a:pPr lvl="1">
              <a:buFont typeface="Wingdings" pitchFamily="2" charset="2"/>
              <a:buChar char="Ø"/>
            </a:pPr>
            <a:endParaRPr lang="el-GR" sz="3200" dirty="0"/>
          </a:p>
          <a:p>
            <a:endParaRPr lang="el-GR" sz="3600" dirty="0"/>
          </a:p>
          <a:p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D3EC893-C34C-A245-A306-D86600B0B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8" y="2466574"/>
            <a:ext cx="4460421" cy="4023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B63EE2-4797-FF47-840E-853EFF83852D}"/>
              </a:ext>
            </a:extLst>
          </p:cNvPr>
          <p:cNvSpPr txBox="1"/>
          <p:nvPr/>
        </p:nvSpPr>
        <p:spPr>
          <a:xfrm>
            <a:off x="4611459" y="3931362"/>
            <a:ext cx="796834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b="1" dirty="0"/>
              <a:t>90% </a:t>
            </a:r>
            <a:r>
              <a:rPr lang="el-GR" sz="3200" b="1" dirty="0"/>
              <a:t>Μυελός των επινεφριδίων 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10% </a:t>
            </a:r>
            <a:r>
              <a:rPr lang="el-GR" sz="3200" dirty="0" err="1"/>
              <a:t>Εξωεπινεφριδικά</a:t>
            </a:r>
            <a:r>
              <a:rPr lang="el-GR" sz="3200" dirty="0"/>
              <a:t> (</a:t>
            </a:r>
            <a:r>
              <a:rPr lang="el-GR" sz="3200" dirty="0" err="1"/>
              <a:t>Παραγγαγλιώματα</a:t>
            </a:r>
            <a:r>
              <a:rPr lang="el-GR" sz="32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7E67A0-E7C4-D848-9946-62172D04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16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ΦΑΙΟΧΡΩΜΟΚΥΤΤΩΜΑ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D6B7B3-ECB9-B744-8723-178C8C42A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604"/>
            <a:ext cx="9644743" cy="8270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3200" dirty="0"/>
          </a:p>
          <a:p>
            <a:endParaRPr lang="el-GR" sz="3600" dirty="0"/>
          </a:p>
          <a:p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D3EC893-C34C-A245-A306-D86600B0B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88" y="1921398"/>
            <a:ext cx="4705538" cy="42442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B63EE2-4797-FF47-840E-853EFF83852D}"/>
              </a:ext>
            </a:extLst>
          </p:cNvPr>
          <p:cNvSpPr txBox="1"/>
          <p:nvPr/>
        </p:nvSpPr>
        <p:spPr>
          <a:xfrm>
            <a:off x="5248067" y="2466574"/>
            <a:ext cx="587148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/>
              <a:t>90% </a:t>
            </a:r>
            <a:r>
              <a:rPr lang="el-GR" sz="3200" dirty="0"/>
              <a:t>Σποραδικό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10% </a:t>
            </a:r>
            <a:r>
              <a:rPr lang="el-GR" sz="3200" dirty="0" err="1"/>
              <a:t>Οικογενές</a:t>
            </a:r>
            <a:r>
              <a:rPr lang="el-GR" sz="3200" dirty="0"/>
              <a:t> – κληρονομικό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2800" dirty="0"/>
              <a:t>Σ</a:t>
            </a:r>
            <a:r>
              <a:rPr lang="en-US" sz="2800" dirty="0" err="1"/>
              <a:t>ύ</a:t>
            </a:r>
            <a:r>
              <a:rPr lang="el-GR" sz="2800" dirty="0" err="1"/>
              <a:t>νδρομο</a:t>
            </a:r>
            <a:r>
              <a:rPr lang="el-GR" sz="2800" dirty="0"/>
              <a:t> </a:t>
            </a:r>
            <a:r>
              <a:rPr lang="en-US" sz="2800" dirty="0"/>
              <a:t>von Hippel-Lindau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MEN2A, MEN2B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2800" dirty="0" err="1"/>
              <a:t>Νευροϊνωμ</a:t>
            </a:r>
            <a:r>
              <a:rPr lang="en-US" sz="2800" dirty="0" err="1"/>
              <a:t>ά</a:t>
            </a:r>
            <a:r>
              <a:rPr lang="el-GR" sz="2800" dirty="0" err="1"/>
              <a:t>τωση</a:t>
            </a:r>
            <a:r>
              <a:rPr lang="el-GR" sz="2800" dirty="0"/>
              <a:t> τύπου 1</a:t>
            </a:r>
            <a:r>
              <a:rPr lang="en-US" sz="2800" dirty="0"/>
              <a:t> </a:t>
            </a:r>
            <a:r>
              <a:rPr lang="el-GR" sz="28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015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7E67A0-E7C4-D848-9946-62172D04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16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ΦΑΙΟΧΡΩΜΟΚΥΤΤΩΜΑ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D6B7B3-ECB9-B744-8723-178C8C42A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604"/>
            <a:ext cx="9644743" cy="8270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3200" dirty="0"/>
          </a:p>
          <a:p>
            <a:endParaRPr lang="el-GR" sz="3600" dirty="0"/>
          </a:p>
          <a:p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D3EC893-C34C-A245-A306-D86600B0B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88" y="1921398"/>
            <a:ext cx="4705538" cy="42442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B63EE2-4797-FF47-840E-853EFF83852D}"/>
              </a:ext>
            </a:extLst>
          </p:cNvPr>
          <p:cNvSpPr txBox="1"/>
          <p:nvPr/>
        </p:nvSpPr>
        <p:spPr>
          <a:xfrm>
            <a:off x="5248067" y="2466574"/>
            <a:ext cx="58714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/>
              <a:t>10% </a:t>
            </a:r>
            <a:r>
              <a:rPr lang="el-GR" sz="3200" dirty="0" err="1"/>
              <a:t>κακόηθες</a:t>
            </a:r>
            <a:endParaRPr lang="el-GR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2800" dirty="0"/>
              <a:t>Μεταστατικό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2800" dirty="0"/>
              <a:t>Διήθηση παρακείμενων ιστών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l-GR" sz="2800" dirty="0"/>
          </a:p>
          <a:p>
            <a:r>
              <a:rPr lang="el-GR" sz="2800" dirty="0"/>
              <a:t>	ΌΧΙ ιστολογική διάγνωση</a:t>
            </a:r>
          </a:p>
        </p:txBody>
      </p:sp>
    </p:spTree>
    <p:extLst>
      <p:ext uri="{BB962C8B-B14F-4D97-AF65-F5344CB8AC3E}">
        <p14:creationId xmlns:p14="http://schemas.microsoft.com/office/powerpoint/2010/main" val="1024227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D084D5-8640-654F-8C91-EE53C3795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Συμπτωματικό </a:t>
            </a:r>
          </a:p>
          <a:p>
            <a:pPr>
              <a:buFont typeface="Wingdings" pitchFamily="2" charset="2"/>
              <a:buChar char="à"/>
            </a:pPr>
            <a:r>
              <a:rPr lang="el-GR" dirty="0" err="1">
                <a:sym typeface="Wingdings" pitchFamily="2" charset="2"/>
              </a:rPr>
              <a:t>Επινεφρίνη</a:t>
            </a:r>
            <a:r>
              <a:rPr lang="el-GR" dirty="0">
                <a:sym typeface="Wingdings" pitchFamily="2" charset="2"/>
              </a:rPr>
              <a:t> – </a:t>
            </a:r>
            <a:r>
              <a:rPr lang="el-GR" dirty="0" err="1">
                <a:sym typeface="Wingdings" pitchFamily="2" charset="2"/>
              </a:rPr>
              <a:t>Νορεπινεφρίνη</a:t>
            </a:r>
            <a:r>
              <a:rPr lang="el-GR" dirty="0">
                <a:sym typeface="Wingdings" pitchFamily="2" charset="2"/>
              </a:rPr>
              <a:t> – </a:t>
            </a:r>
            <a:r>
              <a:rPr lang="el-GR" dirty="0" err="1">
                <a:sym typeface="Wingdings" pitchFamily="2" charset="2"/>
              </a:rPr>
              <a:t>Ντοπαμίνη</a:t>
            </a:r>
            <a:r>
              <a:rPr lang="el-GR" dirty="0">
                <a:sym typeface="Wingdings" pitchFamily="2" charset="2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>
                <a:sym typeface="Wingdings" pitchFamily="2" charset="2"/>
              </a:rPr>
              <a:t>Υπέρταση</a:t>
            </a:r>
          </a:p>
          <a:p>
            <a:pPr marL="457200" lvl="1" indent="0">
              <a:buNone/>
            </a:pPr>
            <a:r>
              <a:rPr lang="el-GR" dirty="0">
                <a:sym typeface="Wingdings" pitchFamily="2" charset="2"/>
              </a:rPr>
              <a:t>	50%: </a:t>
            </a:r>
            <a:r>
              <a:rPr lang="el-GR" dirty="0" err="1">
                <a:sym typeface="Wingdings" pitchFamily="2" charset="2"/>
              </a:rPr>
              <a:t>παροξυσμική</a:t>
            </a:r>
            <a:endParaRPr lang="el-GR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Ø"/>
            </a:pPr>
            <a:r>
              <a:rPr lang="el-GR" dirty="0">
                <a:sym typeface="Wingdings" pitchFamily="2" charset="2"/>
              </a:rPr>
              <a:t>Κλασσική τριάδα</a:t>
            </a:r>
          </a:p>
          <a:p>
            <a:pPr marL="457200" lvl="1" indent="0">
              <a:buNone/>
            </a:pPr>
            <a:r>
              <a:rPr lang="el-GR" dirty="0">
                <a:sym typeface="Wingdings" pitchFamily="2" charset="2"/>
              </a:rPr>
              <a:t>	1. Αίσθημα παλμών</a:t>
            </a:r>
          </a:p>
          <a:p>
            <a:pPr marL="457200" lvl="1" indent="0">
              <a:buNone/>
            </a:pPr>
            <a:r>
              <a:rPr lang="el-GR" dirty="0">
                <a:sym typeface="Wingdings" pitchFamily="2" charset="2"/>
              </a:rPr>
              <a:t>	2. Κεφαλαλγία</a:t>
            </a:r>
          </a:p>
          <a:p>
            <a:pPr marL="457200" lvl="1" indent="0">
              <a:buNone/>
            </a:pPr>
            <a:r>
              <a:rPr lang="el-GR" dirty="0">
                <a:sym typeface="Wingdings" pitchFamily="2" charset="2"/>
              </a:rPr>
              <a:t>	3. Εφίδρωση</a:t>
            </a:r>
          </a:p>
          <a:p>
            <a:pPr marL="457200" lvl="1" indent="0">
              <a:buNone/>
            </a:pPr>
            <a:endParaRPr lang="el-GR" dirty="0">
              <a:sym typeface="Wingdings" pitchFamily="2" charset="2"/>
            </a:endParaRPr>
          </a:p>
          <a:p>
            <a:r>
              <a:rPr lang="el-GR" dirty="0">
                <a:sym typeface="Wingdings" pitchFamily="2" charset="2"/>
              </a:rPr>
              <a:t>Μη συμπτωματικό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D93C2912-218A-0345-90B0-3E98337B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162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ΦΑΙΟΧΡΩΜΟΚΥΤΤΩΜΑ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458297-A331-A34B-8591-C969F0876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Δοκιμασίες διαλογής:</a:t>
            </a:r>
          </a:p>
          <a:p>
            <a:pPr lvl="1"/>
            <a:r>
              <a:rPr lang="el-GR" dirty="0"/>
              <a:t>Ελεύθερες </a:t>
            </a:r>
            <a:r>
              <a:rPr lang="el-GR" dirty="0" err="1"/>
              <a:t>μετανεφρίνες</a:t>
            </a:r>
            <a:r>
              <a:rPr lang="el-GR" dirty="0"/>
              <a:t> και </a:t>
            </a:r>
            <a:r>
              <a:rPr lang="el-GR" dirty="0" err="1"/>
              <a:t>κατεχολαμίνες</a:t>
            </a:r>
            <a:r>
              <a:rPr lang="el-GR" dirty="0"/>
              <a:t> πλάσματος</a:t>
            </a:r>
          </a:p>
          <a:p>
            <a:pPr lvl="1"/>
            <a:r>
              <a:rPr lang="el-GR" dirty="0" err="1"/>
              <a:t>Μετανεφρίνες</a:t>
            </a:r>
            <a:r>
              <a:rPr lang="el-GR" dirty="0"/>
              <a:t> ούρων 24ώρου</a:t>
            </a:r>
          </a:p>
          <a:p>
            <a:r>
              <a:rPr lang="el-GR" dirty="0"/>
              <a:t>Απεικόνιση</a:t>
            </a:r>
          </a:p>
          <a:p>
            <a:pPr lvl="1"/>
            <a:r>
              <a:rPr lang="en-US" dirty="0"/>
              <a:t>CT / MRI</a:t>
            </a:r>
          </a:p>
          <a:p>
            <a:pPr lvl="1"/>
            <a:r>
              <a:rPr lang="en-US" dirty="0"/>
              <a:t>PET-CT / 123I-MIBG</a:t>
            </a:r>
            <a:endParaRPr lang="el-GR" dirty="0"/>
          </a:p>
          <a:p>
            <a:pPr lvl="1"/>
            <a:endParaRPr lang="el-GR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84CAF34A-4F0D-4A48-A1A7-AABC5D3B2A7E}"/>
              </a:ext>
            </a:extLst>
          </p:cNvPr>
          <p:cNvSpPr txBox="1">
            <a:spLocks/>
          </p:cNvSpPr>
          <p:nvPr/>
        </p:nvSpPr>
        <p:spPr>
          <a:xfrm>
            <a:off x="838200" y="-1441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/>
              <a:t>ΦΑΙΟΧΡΩΜΟΚΥΤΤΩΜΑ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493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1F214A-05FA-1247-890E-1FCA27B5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77" y="-44005"/>
            <a:ext cx="10515600" cy="1027854"/>
          </a:xfrm>
        </p:spPr>
        <p:txBody>
          <a:bodyPr/>
          <a:lstStyle/>
          <a:p>
            <a:pPr algn="ctr"/>
            <a:r>
              <a:rPr lang="el-GR" dirty="0" smtClean="0"/>
              <a:t>ΤΥΧΑΙΩΜΑ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A23FF0-75B5-7B43-8A59-49383155A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97" y="1825625"/>
            <a:ext cx="11062742" cy="4351338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= </a:t>
            </a:r>
            <a:r>
              <a:rPr lang="el-GR" dirty="0" err="1"/>
              <a:t>Συμπαγ</a:t>
            </a:r>
            <a:r>
              <a:rPr lang="en-US" dirty="0" err="1"/>
              <a:t>ή</a:t>
            </a:r>
            <a:r>
              <a:rPr lang="el-GR" dirty="0"/>
              <a:t>ς </a:t>
            </a:r>
            <a:r>
              <a:rPr lang="el-GR" dirty="0" err="1"/>
              <a:t>επινεφριδική</a:t>
            </a:r>
            <a:r>
              <a:rPr lang="el-GR" dirty="0"/>
              <a:t> βλάβη &gt;1</a:t>
            </a:r>
            <a:r>
              <a:rPr lang="en-US" dirty="0"/>
              <a:t>cm </a:t>
            </a:r>
            <a:r>
              <a:rPr lang="el-GR" dirty="0"/>
              <a:t>που ανευρίσκεται τυχαία 	απεικονιστικά (</a:t>
            </a:r>
            <a:r>
              <a:rPr lang="en-US" dirty="0"/>
              <a:t>CT, MRI, US</a:t>
            </a:r>
            <a:r>
              <a:rPr lang="el-GR" dirty="0"/>
              <a:t>)</a:t>
            </a:r>
          </a:p>
          <a:p>
            <a:pPr marL="0" indent="0">
              <a:buNone/>
            </a:pPr>
            <a:r>
              <a:rPr lang="el-GR" dirty="0">
                <a:sym typeface="Wingdings" pitchFamily="2" charset="2"/>
              </a:rPr>
              <a:t> συνήθως </a:t>
            </a:r>
            <a:r>
              <a:rPr lang="el-GR" dirty="0" err="1">
                <a:sym typeface="Wingdings" pitchFamily="2" charset="2"/>
              </a:rPr>
              <a:t>ασυμπτωματικά</a:t>
            </a:r>
            <a:endParaRPr lang="el-GR" dirty="0"/>
          </a:p>
          <a:p>
            <a:pPr lvl="1"/>
            <a:r>
              <a:rPr lang="el-GR" dirty="0"/>
              <a:t>μη λειτουργικά </a:t>
            </a:r>
          </a:p>
          <a:p>
            <a:pPr lvl="1"/>
            <a:r>
              <a:rPr lang="el-GR" dirty="0" err="1"/>
              <a:t>υποκλινικά</a:t>
            </a:r>
            <a:endParaRPr lang="el-GR" dirty="0"/>
          </a:p>
          <a:p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114194C9-573E-6F4B-8E02-9CC8DD9A52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4034983"/>
              </p:ext>
            </p:extLst>
          </p:nvPr>
        </p:nvGraphicFramePr>
        <p:xfrm>
          <a:off x="1730451" y="2913760"/>
          <a:ext cx="9946888" cy="4348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10805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06A029-FE5B-9A46-839C-9C4E9616B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Είναι λειτουργικό?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Ιστορικό – φυσική εξέταση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 err="1"/>
              <a:t>Αλδοστερόνη</a:t>
            </a:r>
            <a:r>
              <a:rPr lang="el-GR" dirty="0"/>
              <a:t> / Δραστικότητα </a:t>
            </a:r>
            <a:r>
              <a:rPr lang="el-GR" dirty="0" err="1"/>
              <a:t>ρενίνης</a:t>
            </a:r>
            <a:r>
              <a:rPr lang="el-GR" dirty="0"/>
              <a:t> πλάσματος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Δοκιμασία καταστολής με </a:t>
            </a:r>
            <a:r>
              <a:rPr lang="el-GR" dirty="0" err="1"/>
              <a:t>δεξαμεθαζόνη</a:t>
            </a:r>
            <a:endParaRPr lang="el-GR" dirty="0"/>
          </a:p>
          <a:p>
            <a:pPr lvl="1">
              <a:buFont typeface="Wingdings" pitchFamily="2" charset="2"/>
              <a:buChar char="Ø"/>
            </a:pPr>
            <a:r>
              <a:rPr lang="el-GR" dirty="0" err="1"/>
              <a:t>Μετανεφρίνες</a:t>
            </a:r>
            <a:r>
              <a:rPr lang="el-GR" dirty="0"/>
              <a:t> ούρων 24ώρου</a:t>
            </a:r>
          </a:p>
          <a:p>
            <a:pPr marL="457200" lvl="1" indent="0">
              <a:buNone/>
            </a:pPr>
            <a:r>
              <a:rPr lang="el-GR" dirty="0"/>
              <a:t>	ή Ελεύθερες </a:t>
            </a:r>
            <a:r>
              <a:rPr lang="el-GR" dirty="0" err="1"/>
              <a:t>μετανεφρίνες</a:t>
            </a:r>
            <a:r>
              <a:rPr lang="el-GR" dirty="0"/>
              <a:t> και </a:t>
            </a:r>
            <a:r>
              <a:rPr lang="el-GR" dirty="0" err="1"/>
              <a:t>κατεχολαμίνες</a:t>
            </a:r>
            <a:r>
              <a:rPr lang="el-GR" dirty="0"/>
              <a:t> πλάσματος</a:t>
            </a:r>
          </a:p>
          <a:p>
            <a:pPr lvl="1"/>
            <a:endParaRPr lang="el-GR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062A04F3-3503-554A-A56A-85DBB27E5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77" y="-44005"/>
            <a:ext cx="10515600" cy="1027854"/>
          </a:xfrm>
        </p:spPr>
        <p:txBody>
          <a:bodyPr/>
          <a:lstStyle/>
          <a:p>
            <a:pPr algn="ctr"/>
            <a:r>
              <a:rPr lang="el-GR" dirty="0" smtClean="0"/>
              <a:t>ΤΥΧΑΙΩΜΑ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365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F05CDD-07CB-FC4B-A7D8-7F7003D19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42" y="1790901"/>
            <a:ext cx="7854387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dirty="0"/>
              <a:t>Είναι κακοήθεια? 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&lt;3</a:t>
            </a:r>
            <a:r>
              <a:rPr lang="en-US" dirty="0"/>
              <a:t>cm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l-GR" dirty="0">
                <a:sym typeface="Wingdings" pitchFamily="2" charset="2"/>
              </a:rPr>
              <a:t>αδένωμα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>
                <a:sym typeface="Wingdings" pitchFamily="2" charset="2"/>
              </a:rPr>
              <a:t>&gt;5</a:t>
            </a:r>
            <a:r>
              <a:rPr lang="en-US" dirty="0">
                <a:sym typeface="Wingdings" pitchFamily="2" charset="2"/>
              </a:rPr>
              <a:t>cm </a:t>
            </a:r>
            <a:r>
              <a:rPr lang="el-GR" dirty="0">
                <a:sym typeface="Wingdings" pitchFamily="2" charset="2"/>
              </a:rPr>
              <a:t> καρκίνωμα/μετάσταση/</a:t>
            </a:r>
            <a:r>
              <a:rPr lang="el-GR" dirty="0" err="1">
                <a:sym typeface="Wingdings" pitchFamily="2" charset="2"/>
              </a:rPr>
              <a:t>φαιοχρωμοκύττωμα</a:t>
            </a:r>
            <a:endParaRPr lang="el-GR" dirty="0">
              <a:sym typeface="Wingdings" pitchFamily="2" charset="2"/>
            </a:endParaRPr>
          </a:p>
          <a:p>
            <a:pPr lvl="1">
              <a:buFont typeface="Wingdings" pitchFamily="2" charset="2"/>
              <a:buChar char="Ø"/>
            </a:pPr>
            <a:r>
              <a:rPr lang="el-GR" dirty="0">
                <a:sym typeface="Wingdings" pitchFamily="2" charset="2"/>
              </a:rPr>
              <a:t>3-5</a:t>
            </a:r>
            <a:r>
              <a:rPr lang="en-US" dirty="0">
                <a:sym typeface="Wingdings" pitchFamily="2" charset="2"/>
              </a:rPr>
              <a:t>cm  </a:t>
            </a:r>
            <a:r>
              <a:rPr lang="el-GR" dirty="0">
                <a:sym typeface="Wingdings" pitchFamily="2" charset="2"/>
              </a:rPr>
              <a:t>απεικονιστική αξιολόγηση:</a:t>
            </a:r>
          </a:p>
          <a:p>
            <a:pPr lvl="2"/>
            <a:r>
              <a:rPr lang="el-GR" dirty="0">
                <a:sym typeface="Wingdings" pitchFamily="2" charset="2"/>
              </a:rPr>
              <a:t>Στοιχεία υπέρ κακοήθειας σε </a:t>
            </a:r>
            <a:r>
              <a:rPr lang="en-US" dirty="0">
                <a:sym typeface="Wingdings" pitchFamily="2" charset="2"/>
              </a:rPr>
              <a:t>CT:</a:t>
            </a:r>
            <a:endParaRPr lang="el-GR" dirty="0">
              <a:sym typeface="Wingdings" pitchFamily="2" charset="2"/>
            </a:endParaRPr>
          </a:p>
          <a:p>
            <a:pPr lvl="3">
              <a:buFont typeface="Wingdings" pitchFamily="2" charset="2"/>
              <a:buChar char="ü"/>
            </a:pPr>
            <a:r>
              <a:rPr lang="el-GR" dirty="0">
                <a:sym typeface="Wingdings" pitchFamily="2" charset="2"/>
              </a:rPr>
              <a:t>Υψηλή πυκνότητα</a:t>
            </a:r>
            <a:r>
              <a:rPr lang="en-US" dirty="0">
                <a:sym typeface="Wingdings" pitchFamily="2" charset="2"/>
              </a:rPr>
              <a:t> ( &gt;10 HU)</a:t>
            </a:r>
            <a:endParaRPr lang="el-GR" dirty="0">
              <a:sym typeface="Wingdings" pitchFamily="2" charset="2"/>
            </a:endParaRPr>
          </a:p>
          <a:p>
            <a:pPr lvl="3">
              <a:buFont typeface="Wingdings" pitchFamily="2" charset="2"/>
              <a:buChar char="ü"/>
            </a:pPr>
            <a:r>
              <a:rPr lang="el-GR" dirty="0">
                <a:sym typeface="Wingdings" pitchFamily="2" charset="2"/>
              </a:rPr>
              <a:t>Καθυστερημένη αποβολή σκιαγραφικού ( &lt; 40%)</a:t>
            </a:r>
          </a:p>
          <a:p>
            <a:pPr lvl="3">
              <a:buFont typeface="Wingdings" pitchFamily="2" charset="2"/>
              <a:buChar char="ü"/>
            </a:pPr>
            <a:r>
              <a:rPr lang="el-GR" dirty="0">
                <a:sym typeface="Wingdings" pitchFamily="2" charset="2"/>
              </a:rPr>
              <a:t>Ανώμαλα όρια</a:t>
            </a:r>
          </a:p>
          <a:p>
            <a:pPr lvl="3">
              <a:buFont typeface="Wingdings" pitchFamily="2" charset="2"/>
              <a:buChar char="ü"/>
            </a:pPr>
            <a:r>
              <a:rPr lang="el-GR" dirty="0">
                <a:sym typeface="Wingdings" pitchFamily="2" charset="2"/>
              </a:rPr>
              <a:t>Ετερογένεια </a:t>
            </a:r>
            <a:r>
              <a:rPr lang="el-GR" dirty="0" err="1">
                <a:sym typeface="Wingdings" pitchFamily="2" charset="2"/>
              </a:rPr>
              <a:t>παρεγχ</a:t>
            </a:r>
            <a:r>
              <a:rPr lang="en-US" dirty="0" err="1">
                <a:sym typeface="Wingdings" pitchFamily="2" charset="2"/>
              </a:rPr>
              <a:t>ύ</a:t>
            </a:r>
            <a:r>
              <a:rPr lang="el-GR" dirty="0" err="1">
                <a:sym typeface="Wingdings" pitchFamily="2" charset="2"/>
              </a:rPr>
              <a:t>ματος</a:t>
            </a:r>
            <a:r>
              <a:rPr lang="el-GR" dirty="0">
                <a:sym typeface="Wingdings" pitchFamily="2" charset="2"/>
              </a:rPr>
              <a:t> (κεντρική νέκρωση, αιμορραγία, ασβεστοποιήσεις)</a:t>
            </a:r>
            <a:endParaRPr lang="en-US" dirty="0">
              <a:sym typeface="Wingdings" pitchFamily="2" charset="2"/>
            </a:endParaRPr>
          </a:p>
          <a:p>
            <a:pPr lvl="2"/>
            <a:r>
              <a:rPr lang="el-GR" dirty="0" err="1">
                <a:sym typeface="Wingdings" pitchFamily="2" charset="2"/>
              </a:rPr>
              <a:t>Στοιχε</a:t>
            </a:r>
            <a:r>
              <a:rPr lang="en-US" dirty="0" err="1">
                <a:sym typeface="Wingdings" pitchFamily="2" charset="2"/>
              </a:rPr>
              <a:t>ί</a:t>
            </a:r>
            <a:r>
              <a:rPr lang="el-GR" dirty="0">
                <a:sym typeface="Wingdings" pitchFamily="2" charset="2"/>
              </a:rPr>
              <a:t>α υπέρ κακοήθειας σε </a:t>
            </a:r>
            <a:r>
              <a:rPr lang="en-US" dirty="0">
                <a:sym typeface="Wingdings" pitchFamily="2" charset="2"/>
              </a:rPr>
              <a:t>MRI:</a:t>
            </a:r>
          </a:p>
          <a:p>
            <a:pPr lvl="3">
              <a:buFont typeface="Wingdings" pitchFamily="2" charset="2"/>
              <a:buChar char="ü"/>
            </a:pPr>
            <a:r>
              <a:rPr lang="el-GR" dirty="0"/>
              <a:t>Αυξημένο σήμα στην  Τ2</a:t>
            </a:r>
          </a:p>
          <a:p>
            <a:pPr lvl="3">
              <a:buFont typeface="Wingdings" pitchFamily="2" charset="2"/>
              <a:buChar char="ü"/>
            </a:pPr>
            <a:r>
              <a:rPr lang="el-GR" dirty="0" err="1"/>
              <a:t>Ετερογεςνής</a:t>
            </a:r>
            <a:r>
              <a:rPr lang="el-GR" dirty="0"/>
              <a:t> πρόσληψη σκιαγραφικού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107D3AB3-E0D0-C846-A271-D126AEA83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77" y="-44005"/>
            <a:ext cx="10515600" cy="1027854"/>
          </a:xfrm>
        </p:spPr>
        <p:txBody>
          <a:bodyPr/>
          <a:lstStyle/>
          <a:p>
            <a:pPr algn="ctr"/>
            <a:r>
              <a:rPr lang="el-GR" dirty="0" smtClean="0"/>
              <a:t>ΤΥΧΑΙΩΜΑ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E4E8450-562F-524D-8D6D-AF155DE48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511" y="1211646"/>
            <a:ext cx="3008286" cy="2110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89B9F72-9CD6-E64F-A7AD-B979EBBAD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511" y="3637660"/>
            <a:ext cx="3008286" cy="27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23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0DCEAE-304C-C347-888E-7ABAD1DCE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Ρόλος </a:t>
            </a:r>
            <a:r>
              <a:rPr lang="en-US" dirty="0"/>
              <a:t>FNA ???</a:t>
            </a:r>
          </a:p>
          <a:p>
            <a:pPr>
              <a:buBlip>
                <a:blip r:embed="rId2"/>
              </a:buBlip>
            </a:pPr>
            <a:r>
              <a:rPr lang="el-GR" dirty="0"/>
              <a:t>Μη διαγνωστική για </a:t>
            </a:r>
            <a:r>
              <a:rPr lang="en-US" dirty="0"/>
              <a:t>ACC</a:t>
            </a:r>
          </a:p>
          <a:p>
            <a:pPr>
              <a:buBlip>
                <a:blip r:embed="rId2"/>
              </a:buBlip>
            </a:pPr>
            <a:r>
              <a:rPr lang="el-GR" dirty="0"/>
              <a:t>Τοπική διασπορά με διάσπαση της κάψας</a:t>
            </a:r>
          </a:p>
          <a:p>
            <a:pPr>
              <a:buBlip>
                <a:blip r:embed="rId2"/>
              </a:buBlip>
            </a:pPr>
            <a:r>
              <a:rPr lang="el-GR" dirty="0"/>
              <a:t>Κρίση </a:t>
            </a:r>
            <a:r>
              <a:rPr lang="el-GR" dirty="0" err="1"/>
              <a:t>φαιοχρωμοκυττώματος</a:t>
            </a:r>
            <a:endParaRPr lang="en-US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l-GR" sz="2400" dirty="0">
                <a:sym typeface="Wingdings" pitchFamily="2" charset="2"/>
              </a:rPr>
              <a:t>***</a:t>
            </a:r>
            <a:r>
              <a:rPr lang="en-US" sz="2400" dirty="0" err="1">
                <a:sym typeface="Wingdings" pitchFamily="2" charset="2"/>
              </a:rPr>
              <a:t>Έ</a:t>
            </a:r>
            <a:r>
              <a:rPr lang="el-GR" sz="2400" dirty="0" err="1">
                <a:sym typeface="Wingdings" pitchFamily="2" charset="2"/>
              </a:rPr>
              <a:t>νδειξη</a:t>
            </a:r>
            <a:endParaRPr lang="el-GR" sz="24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l-GR" sz="2400" dirty="0">
                <a:sym typeface="Wingdings" pitchFamily="2" charset="2"/>
              </a:rPr>
              <a:t>+/- μόνο σε υψηλή υποψία μετάστασης, με αξία ως προς τη λήψη απόφασης για πρωτοπαθές νεόπλασμα</a:t>
            </a:r>
            <a:endParaRPr lang="en-US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4155E9B3-0024-2340-9683-333039CF2F17}"/>
              </a:ext>
            </a:extLst>
          </p:cNvPr>
          <p:cNvSpPr txBox="1">
            <a:spLocks/>
          </p:cNvSpPr>
          <p:nvPr/>
        </p:nvSpPr>
        <p:spPr>
          <a:xfrm>
            <a:off x="757177" y="-44005"/>
            <a:ext cx="10515600" cy="10278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 smtClean="0"/>
              <a:t>ΤΥΧΑΙΩΜΑ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2737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EB5C086B-1001-D54D-B4D0-90B529C7C66C}"/>
              </a:ext>
            </a:extLst>
          </p:cNvPr>
          <p:cNvSpPr txBox="1">
            <a:spLocks/>
          </p:cNvSpPr>
          <p:nvPr/>
        </p:nvSpPr>
        <p:spPr>
          <a:xfrm>
            <a:off x="838200" y="115747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/>
              <a:t>ΧΕΙΡΟΥΡΓΙΚΗ ΑΝΤΙΜΕΤΩΠΙΣΗ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4E53595D-9935-EA41-B9EA-470DCB42A9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66270"/>
            <a:ext cx="10515600" cy="2870047"/>
          </a:xfrm>
        </p:spPr>
      </p:pic>
    </p:spTree>
    <p:extLst>
      <p:ext uri="{BB962C8B-B14F-4D97-AF65-F5344CB8AC3E}">
        <p14:creationId xmlns:p14="http://schemas.microsoft.com/office/powerpoint/2010/main" val="395411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816194B4-53B0-8049-8118-6CACB385D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60673"/>
            <a:ext cx="10515600" cy="3281242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EB5C086B-1001-D54D-B4D0-90B529C7C66C}"/>
              </a:ext>
            </a:extLst>
          </p:cNvPr>
          <p:cNvSpPr txBox="1">
            <a:spLocks/>
          </p:cNvSpPr>
          <p:nvPr/>
        </p:nvSpPr>
        <p:spPr>
          <a:xfrm>
            <a:off x="838200" y="115747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679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EFC790-DA11-9142-B098-27E8F286B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762" y="131633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u="sng" dirty="0" err="1">
                <a:sym typeface="Wingdings" pitchFamily="2" charset="2"/>
              </a:rPr>
              <a:t>Φαιοχρωμοκύττωμα</a:t>
            </a:r>
            <a:r>
              <a:rPr lang="el-GR" u="sng" dirty="0">
                <a:sym typeface="Wingdings" pitchFamily="2" charset="2"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BDBB1870-461B-B843-B96C-8CD1A318B008}"/>
              </a:ext>
            </a:extLst>
          </p:cNvPr>
          <p:cNvSpPr txBox="1">
            <a:spLocks/>
          </p:cNvSpPr>
          <p:nvPr/>
        </p:nvSpPr>
        <p:spPr>
          <a:xfrm>
            <a:off x="990600" y="210272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0CA0D60-F252-2E4A-B761-66F771F11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547" y="1941371"/>
            <a:ext cx="9252030" cy="452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108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EFF983A8-B62A-174B-9E82-6C9ACC02C5AC}"/>
              </a:ext>
            </a:extLst>
          </p:cNvPr>
          <p:cNvSpPr txBox="1">
            <a:spLocks/>
          </p:cNvSpPr>
          <p:nvPr/>
        </p:nvSpPr>
        <p:spPr>
          <a:xfrm>
            <a:off x="990600" y="187122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1E087B5-CFF7-D34B-B45C-54B99F868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73" y="5833460"/>
            <a:ext cx="11492138" cy="3860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C6A42D5-E5AD-B743-AD72-1526FDB8A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11" y="2580388"/>
            <a:ext cx="11506200" cy="31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EFF983A8-B62A-174B-9E82-6C9ACC02C5AC}"/>
              </a:ext>
            </a:extLst>
          </p:cNvPr>
          <p:cNvSpPr txBox="1">
            <a:spLocks/>
          </p:cNvSpPr>
          <p:nvPr/>
        </p:nvSpPr>
        <p:spPr>
          <a:xfrm>
            <a:off x="990600" y="187122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3FDA58-1CDA-504A-8751-77FFD9BD9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31" y="2451483"/>
            <a:ext cx="9610869" cy="37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54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E7E288-AD55-8A47-A497-1E668F0F2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781"/>
            <a:ext cx="10515600" cy="815493"/>
          </a:xfrm>
        </p:spPr>
        <p:txBody>
          <a:bodyPr/>
          <a:lstStyle/>
          <a:p>
            <a:pPr algn="ctr"/>
            <a:r>
              <a:rPr lang="el-GR" dirty="0"/>
              <a:t>ΙΣΤΟΡΙΚΗ ΑΝΑΔΡΟΜΗ ΕΠΙΝΕΦΡΙΔΕΚΤΟΜΗΣ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D274870-1846-8B43-80D7-9F58440C2A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927"/>
          <a:stretch/>
        </p:blipFill>
        <p:spPr>
          <a:xfrm>
            <a:off x="1228108" y="1126672"/>
            <a:ext cx="5334737" cy="53577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EEC6704-4294-F544-8111-E4235C9E7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116" y="1126672"/>
            <a:ext cx="2409242" cy="535773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xmlns="" id="{191D6CEE-9856-FC47-95C6-247C400D4143}"/>
              </a:ext>
            </a:extLst>
          </p:cNvPr>
          <p:cNvSpPr/>
          <p:nvPr/>
        </p:nvSpPr>
        <p:spPr>
          <a:xfrm>
            <a:off x="1018572" y="4849792"/>
            <a:ext cx="5231757" cy="34269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4590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328050-7389-9D43-A1DE-7D2DC8A99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8CC6B0-8A75-5342-893C-59BBDC446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397" y="19971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Τοποθέτηση ασθενούς</a:t>
            </a:r>
          </a:p>
          <a:p>
            <a:r>
              <a:rPr lang="el-GR" dirty="0"/>
              <a:t>Αριστερή πλάγια </a:t>
            </a:r>
            <a:r>
              <a:rPr lang="el-GR" dirty="0" err="1"/>
              <a:t>κατακεκλιμμένη</a:t>
            </a:r>
            <a:r>
              <a:rPr lang="el-GR" dirty="0"/>
              <a:t> θέση</a:t>
            </a:r>
          </a:p>
          <a:p>
            <a:r>
              <a:rPr lang="en-US" dirty="0"/>
              <a:t>+/- </a:t>
            </a:r>
            <a:r>
              <a:rPr lang="el-GR" dirty="0"/>
              <a:t>σπάσιμο στην 10</a:t>
            </a:r>
            <a:r>
              <a:rPr lang="el-GR" baseline="30000" dirty="0"/>
              <a:t>η</a:t>
            </a:r>
            <a:r>
              <a:rPr lang="el-GR" dirty="0"/>
              <a:t> πλευρά</a:t>
            </a:r>
          </a:p>
          <a:p>
            <a:r>
              <a:rPr lang="el-GR" dirty="0"/>
              <a:t>Ελαφριά κάμψη μηρών</a:t>
            </a:r>
          </a:p>
          <a:p>
            <a:r>
              <a:rPr lang="el-GR" dirty="0"/>
              <a:t>Χειρουργός + Βοηθός κοιλιακά</a:t>
            </a:r>
          </a:p>
          <a:p>
            <a:r>
              <a:rPr lang="en-US" dirty="0"/>
              <a:t>Monitor</a:t>
            </a:r>
            <a:r>
              <a:rPr lang="el-GR" dirty="0"/>
              <a:t> στο κεφάλι ασθενούς</a:t>
            </a:r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2AC0CFE-3FB6-0340-8641-997E19C1F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700" y="2082645"/>
            <a:ext cx="5702300" cy="42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58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B4C4939-70CD-1E4E-8251-DBE7DB88C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4959" y="1539513"/>
            <a:ext cx="5157787" cy="512989"/>
          </a:xfrm>
        </p:spPr>
        <p:txBody>
          <a:bodyPr/>
          <a:lstStyle/>
          <a:p>
            <a:r>
              <a:rPr lang="el-GR" dirty="0"/>
              <a:t>Τοποθέτηση </a:t>
            </a:r>
            <a:r>
              <a:rPr lang="en-US" dirty="0"/>
              <a:t>trocars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6CA600-67D0-2A4B-ABD5-B71C18DB0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4959" y="2052502"/>
            <a:ext cx="8605154" cy="3684588"/>
          </a:xfrm>
        </p:spPr>
        <p:txBody>
          <a:bodyPr>
            <a:normAutofit/>
          </a:bodyPr>
          <a:lstStyle/>
          <a:p>
            <a:r>
              <a:rPr lang="el-GR" dirty="0"/>
              <a:t>Κατά μήκος δεξιού πλευριτικού τόξου</a:t>
            </a:r>
            <a:endParaRPr lang="en-US" dirty="0"/>
          </a:p>
          <a:p>
            <a:r>
              <a:rPr lang="en-US" dirty="0"/>
              <a:t>~</a:t>
            </a:r>
            <a:r>
              <a:rPr lang="el-GR" dirty="0"/>
              <a:t>2</a:t>
            </a:r>
            <a:r>
              <a:rPr lang="en-US" dirty="0"/>
              <a:t>cm </a:t>
            </a:r>
            <a:r>
              <a:rPr lang="el-GR" dirty="0"/>
              <a:t>κάτω από αυτό</a:t>
            </a:r>
          </a:p>
          <a:p>
            <a:r>
              <a:rPr lang="en-US" dirty="0"/>
              <a:t>min 5cm </a:t>
            </a:r>
            <a:r>
              <a:rPr lang="el-GR" dirty="0" err="1"/>
              <a:t>απ</a:t>
            </a:r>
            <a:r>
              <a:rPr lang="en-US" dirty="0" err="1"/>
              <a:t>ό</a:t>
            </a:r>
            <a:r>
              <a:rPr lang="el-GR" dirty="0" err="1"/>
              <a:t>σταση</a:t>
            </a:r>
            <a:r>
              <a:rPr lang="el-GR" dirty="0"/>
              <a:t> μεταξύ τους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l-GR" dirty="0"/>
          </a:p>
          <a:p>
            <a:pPr marL="0" indent="0">
              <a:buNone/>
            </a:pPr>
            <a:endParaRPr lang="el-GR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E9A8619-585C-1943-BF7A-228FF7F8CC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22"/>
          <a:stretch/>
        </p:blipFill>
        <p:spPr>
          <a:xfrm>
            <a:off x="839788" y="3820887"/>
            <a:ext cx="8005476" cy="289015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65E4422A-AD85-274B-ACD5-54BC4C086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27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298F43C0-55AA-444E-A98F-A4C65FCB5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44"/>
          <a:stretch/>
        </p:blipFill>
        <p:spPr>
          <a:xfrm>
            <a:off x="8082643" y="1337428"/>
            <a:ext cx="3935499" cy="514047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33CE31E-EBB5-304E-89BB-F88180360B0D}"/>
              </a:ext>
            </a:extLst>
          </p:cNvPr>
          <p:cNvSpPr txBox="1"/>
          <p:nvPr/>
        </p:nvSpPr>
        <p:spPr>
          <a:xfrm>
            <a:off x="0" y="2532521"/>
            <a:ext cx="888274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800" dirty="0" err="1"/>
              <a:t>Επιγαστρικά</a:t>
            </a:r>
            <a:r>
              <a:rPr lang="el-GR" sz="2800" dirty="0"/>
              <a:t> (μεταξύ ξιφοειδούς-</a:t>
            </a:r>
            <a:r>
              <a:rPr lang="el-GR" sz="2800" dirty="0" err="1"/>
              <a:t>μεσοκλειδικής</a:t>
            </a:r>
            <a:r>
              <a:rPr lang="el-GR" sz="2800" dirty="0"/>
              <a:t>)</a:t>
            </a:r>
          </a:p>
          <a:p>
            <a:r>
              <a:rPr lang="el-GR" sz="2800" dirty="0"/>
              <a:t> 	</a:t>
            </a:r>
            <a:r>
              <a:rPr lang="el-GR" sz="2400" dirty="0">
                <a:sym typeface="Wingdings" pitchFamily="2" charset="2"/>
              </a:rPr>
              <a:t></a:t>
            </a:r>
            <a:r>
              <a:rPr lang="el-GR" sz="2000" dirty="0">
                <a:sym typeface="Wingdings" pitchFamily="2" charset="2"/>
              </a:rPr>
              <a:t> </a:t>
            </a:r>
            <a:r>
              <a:rPr lang="el-GR" sz="2400" dirty="0">
                <a:sym typeface="Wingdings" pitchFamily="2" charset="2"/>
              </a:rPr>
              <a:t>άγκιστρο ήπατος</a:t>
            </a:r>
            <a:endParaRPr lang="el-GR" sz="2800" dirty="0"/>
          </a:p>
          <a:p>
            <a:pPr marL="514350" indent="-514350">
              <a:buFont typeface="+mj-lt"/>
              <a:buAutoNum type="arabicPeriod" startAt="2"/>
            </a:pPr>
            <a:r>
              <a:rPr lang="el-GR" sz="2800" dirty="0" err="1"/>
              <a:t>Μεσοκλειδικ</a:t>
            </a:r>
            <a:r>
              <a:rPr lang="en-US" sz="2800" dirty="0" err="1"/>
              <a:t>ή</a:t>
            </a:r>
            <a:r>
              <a:rPr lang="el-GR" sz="2800" dirty="0"/>
              <a:t> γραμμή</a:t>
            </a:r>
          </a:p>
          <a:p>
            <a:r>
              <a:rPr lang="en-US" sz="2800" dirty="0">
                <a:sym typeface="Wingdings" pitchFamily="2" charset="2"/>
              </a:rPr>
              <a:t>	</a:t>
            </a:r>
            <a:r>
              <a:rPr lang="el-GR" sz="2400" dirty="0">
                <a:sym typeface="Wingdings" pitchFamily="2" charset="2"/>
              </a:rPr>
              <a:t> κάμερα</a:t>
            </a:r>
            <a:endParaRPr lang="en-US" sz="2800" dirty="0"/>
          </a:p>
          <a:p>
            <a:pPr marL="514350" indent="-514350">
              <a:buFont typeface="+mj-lt"/>
              <a:buAutoNum type="arabicPeriod" startAt="3"/>
            </a:pPr>
            <a:r>
              <a:rPr lang="el-GR" sz="2800" dirty="0"/>
              <a:t>Πρόσθια μασχαλιαία γραμμή</a:t>
            </a:r>
            <a:endParaRPr lang="el-GR" sz="2400" dirty="0"/>
          </a:p>
          <a:p>
            <a:r>
              <a:rPr lang="el-GR" sz="2800" dirty="0"/>
              <a:t>	</a:t>
            </a:r>
            <a:r>
              <a:rPr lang="el-GR" sz="2400" dirty="0">
                <a:sym typeface="Wingdings" pitchFamily="2" charset="2"/>
              </a:rPr>
              <a:t> εργαλείο</a:t>
            </a:r>
            <a:endParaRPr lang="el-GR" sz="2400" dirty="0"/>
          </a:p>
          <a:p>
            <a:pPr marL="514350" indent="-514350">
              <a:buFont typeface="+mj-lt"/>
              <a:buAutoNum type="arabicPeriod" startAt="4"/>
            </a:pPr>
            <a:r>
              <a:rPr lang="el-GR" sz="2800" dirty="0"/>
              <a:t>Μέση μασχαλιαία γραμμή</a:t>
            </a:r>
          </a:p>
          <a:p>
            <a:r>
              <a:rPr lang="el-GR" sz="2400" dirty="0"/>
              <a:t>	</a:t>
            </a:r>
            <a:r>
              <a:rPr lang="el-GR" sz="2400" dirty="0">
                <a:sym typeface="Wingdings" pitchFamily="2" charset="2"/>
              </a:rPr>
              <a:t> εργαλείο</a:t>
            </a:r>
            <a:endParaRPr lang="en-US" sz="280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xmlns="" id="{ED8B9AAA-271C-2F44-A557-52B29576B086}"/>
              </a:ext>
            </a:extLst>
          </p:cNvPr>
          <p:cNvSpPr txBox="1">
            <a:spLocks/>
          </p:cNvSpPr>
          <p:nvPr/>
        </p:nvSpPr>
        <p:spPr>
          <a:xfrm>
            <a:off x="268288" y="2074641"/>
            <a:ext cx="5157787" cy="4454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b="1" dirty="0"/>
              <a:t>Τοποθέτηση </a:t>
            </a:r>
            <a:r>
              <a:rPr lang="en-US" b="1" dirty="0"/>
              <a:t>trocars</a:t>
            </a:r>
            <a:endParaRPr lang="el-GR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63FEB4AB-E7C7-1D47-ADE8-ABDD1E7CE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3025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C19D88-0A07-F141-AEB0-FA9AFB69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03300"/>
            <a:ext cx="672737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Κινητοποίηση δεξιάς </a:t>
            </a:r>
            <a:r>
              <a:rPr lang="el-GR" dirty="0" err="1"/>
              <a:t>κολικής</a:t>
            </a:r>
            <a:r>
              <a:rPr lang="el-GR" dirty="0"/>
              <a:t> καμπής </a:t>
            </a:r>
          </a:p>
          <a:p>
            <a:pPr lvl="1"/>
            <a:r>
              <a:rPr lang="el-GR" dirty="0" err="1"/>
              <a:t>Διατομ</a:t>
            </a:r>
            <a:r>
              <a:rPr lang="en-US" dirty="0" err="1"/>
              <a:t>ή</a:t>
            </a:r>
            <a:r>
              <a:rPr lang="el-GR" dirty="0"/>
              <a:t> </a:t>
            </a:r>
            <a:r>
              <a:rPr lang="el-GR" dirty="0" err="1"/>
              <a:t>προσφύσεεων</a:t>
            </a:r>
            <a:r>
              <a:rPr lang="el-GR" dirty="0"/>
              <a:t> σε δεξιό νεφρό, πλάγιο </a:t>
            </a:r>
            <a:r>
              <a:rPr lang="el-GR" dirty="0" err="1"/>
              <a:t>κοιλιακ</a:t>
            </a:r>
            <a:r>
              <a:rPr lang="en-US" dirty="0" err="1"/>
              <a:t>ό</a:t>
            </a:r>
            <a:r>
              <a:rPr lang="el-GR" dirty="0"/>
              <a:t> τοίχωμα, ήπαρ</a:t>
            </a:r>
            <a:r>
              <a:rPr lang="en-US" dirty="0"/>
              <a:t>-</a:t>
            </a:r>
            <a:r>
              <a:rPr lang="el-GR" dirty="0"/>
              <a:t>χοληδόχο κύστη</a:t>
            </a:r>
          </a:p>
          <a:p>
            <a:pPr lvl="1"/>
            <a:r>
              <a:rPr lang="el-GR" dirty="0"/>
              <a:t>Ψαλίδι υπερήχων ή συσκευή διαθερμίας</a:t>
            </a:r>
          </a:p>
          <a:p>
            <a:pPr lvl="1"/>
            <a:r>
              <a:rPr lang="el-GR" dirty="0"/>
              <a:t>Έλξη από τη βαρύτητα προς τα έσω και κάτω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DFE656C6-3C33-D34F-9BF3-8308F06B8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4D8801E-C880-9342-BABA-E166F5B066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13" t="7223" r="15001" b="19683"/>
          <a:stretch/>
        </p:blipFill>
        <p:spPr>
          <a:xfrm rot="5400000">
            <a:off x="7432221" y="1494859"/>
            <a:ext cx="4506686" cy="501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64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F41EB8-6F28-DA4D-A790-19AB0DB54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71" y="1694995"/>
            <a:ext cx="6411686" cy="456931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dirty="0"/>
              <a:t>Κινητοποίηση δεξιού ηπατικού λοβού</a:t>
            </a:r>
          </a:p>
          <a:p>
            <a:pPr lvl="1"/>
            <a:r>
              <a:rPr lang="el-GR" dirty="0"/>
              <a:t>Άγκιστρο ήπατος</a:t>
            </a:r>
          </a:p>
          <a:p>
            <a:pPr lvl="1"/>
            <a:r>
              <a:rPr lang="el-GR" dirty="0"/>
              <a:t>Έλξη προς τα έσω και πάνω</a:t>
            </a:r>
          </a:p>
          <a:p>
            <a:pPr lvl="1"/>
            <a:r>
              <a:rPr lang="el-GR" dirty="0"/>
              <a:t>Διατομή δεξιού τρίγωνου συνδέσμου</a:t>
            </a:r>
            <a:endParaRPr lang="en-US" dirty="0"/>
          </a:p>
          <a:p>
            <a:pPr lvl="1"/>
            <a:r>
              <a:rPr lang="el-GR" dirty="0"/>
              <a:t>Έκθεση </a:t>
            </a:r>
            <a:r>
              <a:rPr lang="el-GR" dirty="0" err="1"/>
              <a:t>οπισθίου</a:t>
            </a:r>
            <a:r>
              <a:rPr lang="el-GR" dirty="0"/>
              <a:t> περιτοναίου και </a:t>
            </a:r>
            <a:r>
              <a:rPr lang="el-GR" dirty="0" err="1"/>
              <a:t>ημιδιαφράγματος</a:t>
            </a: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l-GR" dirty="0"/>
              <a:t>+/- </a:t>
            </a:r>
            <a:r>
              <a:rPr lang="en-US" dirty="0"/>
              <a:t>Kocher maneuver </a:t>
            </a:r>
          </a:p>
          <a:p>
            <a:pPr lvl="1"/>
            <a:r>
              <a:rPr lang="el-GR" dirty="0" err="1"/>
              <a:t>Κινητοπο</a:t>
            </a:r>
            <a:r>
              <a:rPr lang="en-US" dirty="0" err="1"/>
              <a:t>ί</a:t>
            </a:r>
            <a:r>
              <a:rPr lang="el-GR" dirty="0" err="1"/>
              <a:t>ηση</a:t>
            </a:r>
            <a:r>
              <a:rPr lang="el-GR" dirty="0"/>
              <a:t> 2</a:t>
            </a:r>
            <a:r>
              <a:rPr lang="el-GR" baseline="30000" dirty="0"/>
              <a:t>ης</a:t>
            </a:r>
            <a:r>
              <a:rPr lang="el-GR" dirty="0"/>
              <a:t> μοίρας 12δακτύλου</a:t>
            </a:r>
          </a:p>
          <a:p>
            <a:pPr lvl="1"/>
            <a:r>
              <a:rPr lang="el-GR" dirty="0"/>
              <a:t>Αποκόλληση από οπίσθιο περιτόναιο</a:t>
            </a:r>
          </a:p>
          <a:p>
            <a:pPr lvl="1"/>
            <a:r>
              <a:rPr lang="el-GR" dirty="0"/>
              <a:t>Αποκάλυψη </a:t>
            </a:r>
            <a:r>
              <a:rPr lang="en-US" dirty="0"/>
              <a:t>IVC </a:t>
            </a:r>
            <a:r>
              <a:rPr lang="el-GR" dirty="0"/>
              <a:t>και δεξιάς νεφρικής φλέβας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8EA221F6-DD43-AC44-80A5-465A47E6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F1C204F-17AE-8D45-9C56-E3DACC3D44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43" t="23413" r="24286" b="12063"/>
          <a:stretch/>
        </p:blipFill>
        <p:spPr>
          <a:xfrm rot="5400000">
            <a:off x="6892443" y="1290858"/>
            <a:ext cx="5058281" cy="489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342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F32EB0-9CEF-A844-944D-E3AF1F5A4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8" y="1711325"/>
            <a:ext cx="5889171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l-GR" dirty="0"/>
              <a:t>Είσοδος στην </a:t>
            </a:r>
            <a:r>
              <a:rPr lang="el-GR" dirty="0" err="1"/>
              <a:t>περοτονία</a:t>
            </a:r>
            <a:r>
              <a:rPr lang="el-GR" dirty="0"/>
              <a:t> του </a:t>
            </a:r>
            <a:r>
              <a:rPr lang="en-US" dirty="0" err="1"/>
              <a:t>Gerota</a:t>
            </a:r>
            <a:endParaRPr lang="en-US" dirty="0"/>
          </a:p>
          <a:p>
            <a:pPr marL="514350" indent="-514350">
              <a:buFont typeface="+mj-lt"/>
              <a:buAutoNum type="arabicPeriod" startAt="3"/>
            </a:pPr>
            <a:r>
              <a:rPr lang="el-GR" dirty="0"/>
              <a:t>Κινητοποίηση επινεφριδίου</a:t>
            </a:r>
          </a:p>
          <a:p>
            <a:pPr lvl="1"/>
            <a:r>
              <a:rPr lang="en-US" dirty="0"/>
              <a:t>Hook </a:t>
            </a:r>
            <a:r>
              <a:rPr lang="el-GR" dirty="0"/>
              <a:t>διαθερμία</a:t>
            </a:r>
            <a:endParaRPr lang="en-US" dirty="0"/>
          </a:p>
          <a:p>
            <a:pPr lvl="1"/>
            <a:r>
              <a:rPr lang="el-GR" dirty="0"/>
              <a:t>Κατά μήκος άνω ορίου, κατεύθυνση προς τα έσω</a:t>
            </a:r>
          </a:p>
          <a:p>
            <a:pPr lvl="1"/>
            <a:r>
              <a:rPr lang="el-GR" dirty="0"/>
              <a:t>Άνω </a:t>
            </a:r>
            <a:r>
              <a:rPr lang="el-GR" dirty="0" err="1"/>
              <a:t>επινεφριδικές</a:t>
            </a:r>
            <a:r>
              <a:rPr lang="el-GR" dirty="0"/>
              <a:t> αρτηρίες: ψαλίδι υπερήχων</a:t>
            </a:r>
            <a:r>
              <a:rPr lang="en-US" dirty="0"/>
              <a:t>/</a:t>
            </a:r>
            <a:r>
              <a:rPr lang="el-GR" dirty="0"/>
              <a:t>διαθερμίας</a:t>
            </a:r>
          </a:p>
          <a:p>
            <a:pPr lvl="1"/>
            <a:r>
              <a:rPr lang="el-GR" dirty="0"/>
              <a:t>Έκθεση </a:t>
            </a:r>
            <a:r>
              <a:rPr lang="el-GR" dirty="0" err="1"/>
              <a:t>ημιδιαφράγματος</a:t>
            </a:r>
            <a:endParaRPr lang="el-GR" dirty="0"/>
          </a:p>
          <a:p>
            <a:pPr marL="971550" lvl="1" indent="-514350">
              <a:buFont typeface="+mj-lt"/>
              <a:buAutoNum type="arabicPeriod"/>
            </a:pPr>
            <a:endParaRPr lang="el-GR" dirty="0"/>
          </a:p>
          <a:p>
            <a:pPr lvl="1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A6D3E4F-1020-EF43-98C7-C3B8E899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DA5EC4A-AB60-C84C-8B7A-CADEAFB041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57" t="15078" r="23035" b="2064"/>
          <a:stretch/>
        </p:blipFill>
        <p:spPr>
          <a:xfrm rot="5400000">
            <a:off x="6653891" y="1045822"/>
            <a:ext cx="4947557" cy="56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218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64CAA0-020D-8047-AC4E-D8FC142A7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l-GR" dirty="0"/>
              <a:t>Παρασκευή επινεφριδίου</a:t>
            </a:r>
          </a:p>
          <a:p>
            <a:pPr lvl="1"/>
            <a:r>
              <a:rPr lang="el-GR" dirty="0"/>
              <a:t>Μεταξύ </a:t>
            </a:r>
            <a:r>
              <a:rPr lang="el-GR" dirty="0" err="1"/>
              <a:t>επινεφριδικού</a:t>
            </a:r>
            <a:r>
              <a:rPr lang="el-GR" dirty="0"/>
              <a:t> λίπους – </a:t>
            </a:r>
            <a:r>
              <a:rPr lang="en-US" dirty="0"/>
              <a:t>IVC </a:t>
            </a:r>
            <a:endParaRPr lang="el-GR" dirty="0"/>
          </a:p>
          <a:p>
            <a:pPr lvl="1"/>
            <a:r>
              <a:rPr lang="el-GR" dirty="0" err="1"/>
              <a:t>Κατε</a:t>
            </a:r>
            <a:r>
              <a:rPr lang="en-US" dirty="0" err="1"/>
              <a:t>ύ</a:t>
            </a:r>
            <a:r>
              <a:rPr lang="el-GR" dirty="0" err="1"/>
              <a:t>θυνση</a:t>
            </a:r>
            <a:r>
              <a:rPr lang="el-GR" dirty="0"/>
              <a:t> προς τα κάτω</a:t>
            </a:r>
          </a:p>
          <a:p>
            <a:pPr lvl="1"/>
            <a:r>
              <a:rPr lang="el-GR" dirty="0" err="1"/>
              <a:t>Αμβλε</a:t>
            </a:r>
            <a:r>
              <a:rPr lang="en-US" dirty="0" err="1"/>
              <a:t>ί</a:t>
            </a:r>
            <a:r>
              <a:rPr lang="el-GR" dirty="0"/>
              <a:t>α διατομή + </a:t>
            </a:r>
            <a:r>
              <a:rPr lang="en-US" dirty="0" err="1"/>
              <a:t>LigaSure</a:t>
            </a:r>
            <a:endParaRPr lang="el-GR" dirty="0"/>
          </a:p>
          <a:p>
            <a:pPr lvl="1"/>
            <a:endParaRPr lang="el-GR" dirty="0"/>
          </a:p>
          <a:p>
            <a:pPr marL="514350" indent="-514350">
              <a:buFont typeface="+mj-lt"/>
              <a:buAutoNum type="arabicPeriod" startAt="4"/>
            </a:pPr>
            <a:r>
              <a:rPr lang="el-GR" dirty="0" err="1"/>
              <a:t>Απολ</a:t>
            </a:r>
            <a:r>
              <a:rPr lang="en-US" dirty="0" err="1"/>
              <a:t>ί</a:t>
            </a:r>
            <a:r>
              <a:rPr lang="el-GR" dirty="0" err="1"/>
              <a:t>νωση</a:t>
            </a:r>
            <a:r>
              <a:rPr lang="el-GR" dirty="0"/>
              <a:t> δεξιάς </a:t>
            </a:r>
            <a:r>
              <a:rPr lang="el-GR" dirty="0" err="1"/>
              <a:t>επινεφριδικής</a:t>
            </a:r>
            <a:r>
              <a:rPr lang="el-GR" dirty="0"/>
              <a:t> φλέβας</a:t>
            </a:r>
          </a:p>
          <a:p>
            <a:pPr lvl="1"/>
            <a:r>
              <a:rPr lang="el-GR" dirty="0"/>
              <a:t>Άνω 1/3 έσω επιφάνειας</a:t>
            </a:r>
          </a:p>
          <a:p>
            <a:pPr lvl="1"/>
            <a:r>
              <a:rPr lang="el-GR" dirty="0"/>
              <a:t>5</a:t>
            </a:r>
            <a:r>
              <a:rPr lang="en-US" dirty="0"/>
              <a:t>mm</a:t>
            </a:r>
            <a:r>
              <a:rPr lang="el-GR" dirty="0"/>
              <a:t> </a:t>
            </a:r>
            <a:r>
              <a:rPr lang="en-US" dirty="0"/>
              <a:t>clip </a:t>
            </a:r>
            <a:r>
              <a:rPr lang="en-US" dirty="0" err="1"/>
              <a:t>ή</a:t>
            </a:r>
            <a:r>
              <a:rPr lang="el-GR" dirty="0"/>
              <a:t> συρραπτικό</a:t>
            </a:r>
          </a:p>
          <a:p>
            <a:pPr marL="0" indent="0">
              <a:buNone/>
            </a:pPr>
            <a:r>
              <a:rPr lang="el-GR" dirty="0">
                <a:sym typeface="Wingdings" pitchFamily="2" charset="2"/>
              </a:rPr>
              <a:t> </a:t>
            </a:r>
            <a:r>
              <a:rPr lang="el-GR" dirty="0"/>
              <a:t>Συνέχιση παρασκευής έσω ορίου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CD365812-A15D-A94A-818E-911D44D70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87FB89D-96A3-8D40-9D0A-9304B96E9F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57" t="15078" r="23035" b="2064"/>
          <a:stretch/>
        </p:blipFill>
        <p:spPr>
          <a:xfrm rot="5400000">
            <a:off x="6653891" y="1045822"/>
            <a:ext cx="4947557" cy="56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565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573639-D7FF-9E40-BD4F-9E081F026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95441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l-GR" dirty="0"/>
              <a:t>Παρασκευή επινεφριδίου</a:t>
            </a:r>
          </a:p>
          <a:p>
            <a:pPr lvl="1"/>
            <a:r>
              <a:rPr lang="el-GR" dirty="0"/>
              <a:t>Κατά μήκος άνω πόλου νεφρού</a:t>
            </a:r>
          </a:p>
          <a:p>
            <a:pPr lvl="1"/>
            <a:r>
              <a:rPr lang="el-GR" dirty="0"/>
              <a:t>Αμβλεία διατομή</a:t>
            </a:r>
          </a:p>
          <a:p>
            <a:pPr lvl="1"/>
            <a:r>
              <a:rPr lang="el-GR" dirty="0"/>
              <a:t>Κάτω </a:t>
            </a:r>
            <a:r>
              <a:rPr lang="el-GR" dirty="0" err="1"/>
              <a:t>επινεφριδικές</a:t>
            </a:r>
            <a:r>
              <a:rPr lang="el-GR" dirty="0"/>
              <a:t> αρτηρίες: </a:t>
            </a:r>
            <a:r>
              <a:rPr lang="en-US" dirty="0"/>
              <a:t>clips </a:t>
            </a:r>
            <a:r>
              <a:rPr lang="en-US" dirty="0" err="1"/>
              <a:t>ή</a:t>
            </a:r>
            <a:r>
              <a:rPr lang="el-GR" dirty="0"/>
              <a:t> </a:t>
            </a:r>
            <a:r>
              <a:rPr lang="en-US" dirty="0" err="1"/>
              <a:t>LigaSure</a:t>
            </a:r>
            <a:endParaRPr lang="en-US" dirty="0"/>
          </a:p>
          <a:p>
            <a:pPr lvl="1"/>
            <a:r>
              <a:rPr lang="el-GR" dirty="0"/>
              <a:t>Προσοχή σε νεφρικούς αρτηριακούς κλάδους </a:t>
            </a:r>
          </a:p>
          <a:p>
            <a:pPr lvl="1"/>
            <a:endParaRPr lang="el-GR" dirty="0"/>
          </a:p>
          <a:p>
            <a:pPr lvl="1"/>
            <a:endParaRPr lang="el-GR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520116E4-E2C2-8746-8986-5B8344999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7AB0699-4833-6A47-BD34-4C59BE141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57" t="15078" r="23035" b="2064"/>
          <a:stretch/>
        </p:blipFill>
        <p:spPr>
          <a:xfrm rot="5400000">
            <a:off x="6653891" y="1045822"/>
            <a:ext cx="4947557" cy="56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60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4D4082-A559-7A45-9CD6-C61FE916A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l-GR" dirty="0"/>
              <a:t>Αποκόλληση επινεφριδίου</a:t>
            </a:r>
          </a:p>
          <a:p>
            <a:pPr lvl="1"/>
            <a:r>
              <a:rPr lang="el-GR" dirty="0"/>
              <a:t>Οπίσθιο και έξω όριο </a:t>
            </a:r>
          </a:p>
          <a:p>
            <a:pPr lvl="1"/>
            <a:r>
              <a:rPr lang="el-GR" dirty="0"/>
              <a:t>Συνήθως </a:t>
            </a:r>
            <a:r>
              <a:rPr lang="el-GR" dirty="0" err="1"/>
              <a:t>ανάγγεια</a:t>
            </a:r>
            <a:r>
              <a:rPr lang="el-GR" dirty="0"/>
              <a:t> πλάνα</a:t>
            </a:r>
          </a:p>
          <a:p>
            <a:endParaRPr lang="el-GR" dirty="0"/>
          </a:p>
          <a:p>
            <a:pPr marL="514350" indent="-514350">
              <a:buFont typeface="+mj-lt"/>
              <a:buAutoNum type="arabicPeriod" startAt="7"/>
            </a:pPr>
            <a:r>
              <a:rPr lang="el-GR" dirty="0"/>
              <a:t>Αιμόσταση</a:t>
            </a:r>
            <a:endParaRPr lang="en-US" dirty="0"/>
          </a:p>
          <a:p>
            <a:endParaRPr lang="el-GR" dirty="0"/>
          </a:p>
          <a:p>
            <a:pPr marL="514350" indent="-514350">
              <a:buFont typeface="+mj-lt"/>
              <a:buAutoNum type="arabicPeriod" startAt="8"/>
            </a:pPr>
            <a:r>
              <a:rPr lang="el-GR" dirty="0"/>
              <a:t>Αφαίρεση παρασκευάσματος</a:t>
            </a:r>
          </a:p>
          <a:p>
            <a:pPr lvl="1"/>
            <a:r>
              <a:rPr lang="el-GR" dirty="0"/>
              <a:t>Σάκος ενδοσκοπικής συλλογής</a:t>
            </a:r>
          </a:p>
          <a:p>
            <a:pPr lvl="1"/>
            <a:r>
              <a:rPr lang="en-US" dirty="0"/>
              <a:t>Trocar 10mm</a:t>
            </a:r>
            <a:r>
              <a:rPr lang="el-GR" dirty="0"/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D07766BB-6FAA-4240-A9B5-522EA7057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268" y="-114561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ΔΕΞΙΑ ΛΑΠΑΡΟΣΚΟΠΙΚΗ ΕΠΙΝΕΦΡΙΔΕΚΤΟΜΗ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11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A48700-FC62-F143-8696-E0B243455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47EC6E-6C74-3440-B958-930B31EB9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463" y="109150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Τοποθέτηση ασθενούς</a:t>
            </a:r>
          </a:p>
          <a:p>
            <a:r>
              <a:rPr lang="el-GR" dirty="0"/>
              <a:t>Δεξιά πλάγια </a:t>
            </a:r>
            <a:r>
              <a:rPr lang="el-GR" dirty="0" err="1"/>
              <a:t>κατακεκλιμμένη</a:t>
            </a:r>
            <a:r>
              <a:rPr lang="el-GR" dirty="0"/>
              <a:t> θέση</a:t>
            </a:r>
          </a:p>
          <a:p>
            <a:r>
              <a:rPr lang="en-US" dirty="0"/>
              <a:t>+/- </a:t>
            </a:r>
            <a:r>
              <a:rPr lang="el-GR" dirty="0"/>
              <a:t>σπάσιμο στην 10</a:t>
            </a:r>
            <a:r>
              <a:rPr lang="el-GR" baseline="30000" dirty="0"/>
              <a:t>η</a:t>
            </a:r>
            <a:r>
              <a:rPr lang="el-GR" dirty="0"/>
              <a:t> πλευρά</a:t>
            </a:r>
          </a:p>
          <a:p>
            <a:r>
              <a:rPr lang="el-GR" dirty="0"/>
              <a:t>Ελαφριά κάμψη μηρών</a:t>
            </a:r>
          </a:p>
          <a:p>
            <a:r>
              <a:rPr lang="el-GR" dirty="0"/>
              <a:t>Χειρουργός + Βοηθός κοιλιακά</a:t>
            </a:r>
          </a:p>
          <a:p>
            <a:r>
              <a:rPr lang="en-US" dirty="0"/>
              <a:t>Monitor</a:t>
            </a:r>
            <a:r>
              <a:rPr lang="el-GR" dirty="0"/>
              <a:t> στο κεφάλι ασθενούς</a:t>
            </a:r>
          </a:p>
          <a:p>
            <a:pPr marL="0" indent="0">
              <a:buNone/>
            </a:pPr>
            <a:endParaRPr lang="el-GR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CB387E-9618-8942-8DF2-AEAA655A8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563059"/>
            <a:ext cx="4739390" cy="4730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F65A8EB-37FF-6241-BA6C-ACF84F6B9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786" y="4404082"/>
            <a:ext cx="4898643" cy="207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576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E518B6-ADCB-3A48-8EC3-84C1340D2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err="1"/>
              <a:t>Τοποθ</a:t>
            </a:r>
            <a:r>
              <a:rPr lang="en-US" b="1" dirty="0" err="1"/>
              <a:t>έ</a:t>
            </a:r>
            <a:r>
              <a:rPr lang="el-GR" b="1" dirty="0" err="1"/>
              <a:t>τηση</a:t>
            </a:r>
            <a:r>
              <a:rPr lang="el-GR" b="1" dirty="0"/>
              <a:t> </a:t>
            </a:r>
            <a:r>
              <a:rPr lang="en-US" b="1" dirty="0"/>
              <a:t>trocars</a:t>
            </a:r>
            <a:endParaRPr lang="el-GR" b="1" dirty="0"/>
          </a:p>
          <a:p>
            <a:r>
              <a:rPr lang="el-GR" dirty="0"/>
              <a:t>3 </a:t>
            </a:r>
            <a:r>
              <a:rPr lang="en-US" dirty="0"/>
              <a:t>trocars </a:t>
            </a:r>
            <a:r>
              <a:rPr lang="el-GR" dirty="0"/>
              <a:t>  </a:t>
            </a:r>
            <a:r>
              <a:rPr lang="en-US" dirty="0"/>
              <a:t>+/- 1 </a:t>
            </a:r>
            <a:r>
              <a:rPr lang="el-GR" dirty="0"/>
              <a:t>για </a:t>
            </a:r>
            <a:r>
              <a:rPr lang="en-US" dirty="0" err="1"/>
              <a:t>ά</a:t>
            </a:r>
            <a:r>
              <a:rPr lang="el-GR" dirty="0" err="1"/>
              <a:t>γκιστρο</a:t>
            </a:r>
            <a:r>
              <a:rPr lang="el-GR" dirty="0"/>
              <a:t> </a:t>
            </a:r>
            <a:r>
              <a:rPr lang="el-GR" dirty="0" err="1"/>
              <a:t>σπληνός</a:t>
            </a:r>
            <a:endParaRPr lang="el-GR" dirty="0"/>
          </a:p>
          <a:p>
            <a:r>
              <a:rPr lang="el-GR" dirty="0"/>
              <a:t>Κατά μήκος αριστερού πλευριτικού τόξου</a:t>
            </a:r>
            <a:endParaRPr lang="en-US" dirty="0"/>
          </a:p>
          <a:p>
            <a:r>
              <a:rPr lang="en-US" dirty="0"/>
              <a:t>~2cm </a:t>
            </a:r>
            <a:r>
              <a:rPr lang="el-GR" dirty="0"/>
              <a:t>κάτω από 12</a:t>
            </a:r>
            <a:r>
              <a:rPr lang="el-GR" baseline="30000" dirty="0"/>
              <a:t>η</a:t>
            </a:r>
            <a:r>
              <a:rPr lang="el-GR" dirty="0"/>
              <a:t> πλευρά</a:t>
            </a:r>
          </a:p>
          <a:p>
            <a:r>
              <a:rPr lang="en-US" dirty="0"/>
              <a:t>min 5cm </a:t>
            </a:r>
            <a:r>
              <a:rPr lang="el-GR" dirty="0" err="1"/>
              <a:t>απ</a:t>
            </a:r>
            <a:r>
              <a:rPr lang="en-US" dirty="0" err="1"/>
              <a:t>ό</a:t>
            </a:r>
            <a:r>
              <a:rPr lang="el-GR" dirty="0" err="1"/>
              <a:t>σταση</a:t>
            </a:r>
            <a:r>
              <a:rPr lang="el-GR" dirty="0"/>
              <a:t> μεταξύ τους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8212FE-D6D7-F545-A842-6E6C71C75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341" y="1550355"/>
            <a:ext cx="3736459" cy="490187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EAE303A0-31D2-2642-890E-20AF75F84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85656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EC3AEA-1A96-FB49-BBE6-C306ACF36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74610"/>
            <a:ext cx="7625443" cy="4351338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Προσέγγιση του αριστερού επινεφριδίου</a:t>
            </a:r>
          </a:p>
          <a:p>
            <a:pPr marL="0" indent="0">
              <a:buNone/>
            </a:pPr>
            <a:r>
              <a:rPr lang="el-GR" dirty="0"/>
              <a:t>Δύο </a:t>
            </a:r>
            <a:r>
              <a:rPr lang="el-GR" dirty="0" err="1"/>
              <a:t>προσπελ</a:t>
            </a:r>
            <a:r>
              <a:rPr lang="en-US" dirty="0" err="1"/>
              <a:t>ά</a:t>
            </a:r>
            <a:r>
              <a:rPr lang="el-GR" dirty="0"/>
              <a:t>σεις: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Δια μέσου του ελάσσονος </a:t>
            </a:r>
            <a:r>
              <a:rPr lang="el-GR" dirty="0" err="1"/>
              <a:t>επιπλοϊκού</a:t>
            </a:r>
            <a:r>
              <a:rPr lang="el-GR" dirty="0"/>
              <a:t> θυλάκου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Επί τα εκτός του </a:t>
            </a:r>
            <a:r>
              <a:rPr lang="el-GR" dirty="0" err="1"/>
              <a:t>σπληνός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C4B04DF-25E6-4040-8709-CFEEC34B2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E35EA2C-B77D-DB4C-8A56-29868A99C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65" r="31032" b="20582"/>
          <a:stretch/>
        </p:blipFill>
        <p:spPr>
          <a:xfrm>
            <a:off x="7455464" y="1556829"/>
            <a:ext cx="4736536" cy="455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382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DCC1DB-0D73-8841-8942-37B8BA8A4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10006"/>
            <a:ext cx="6966857" cy="51720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1) Δια μέσω ελάσσονος </a:t>
            </a:r>
            <a:r>
              <a:rPr lang="el-GR" dirty="0" err="1"/>
              <a:t>επιπλοϊκού</a:t>
            </a:r>
            <a:r>
              <a:rPr lang="el-GR" dirty="0"/>
              <a:t> θυλάκου</a:t>
            </a:r>
          </a:p>
          <a:p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Κινητοποίηση αριστερής </a:t>
            </a:r>
            <a:r>
              <a:rPr lang="el-GR" dirty="0" err="1"/>
              <a:t>κολικής</a:t>
            </a:r>
            <a:r>
              <a:rPr lang="el-GR" dirty="0"/>
              <a:t> καμπής</a:t>
            </a:r>
            <a:endParaRPr lang="en-US" dirty="0"/>
          </a:p>
          <a:p>
            <a:pPr lvl="1"/>
            <a:r>
              <a:rPr lang="el-GR" dirty="0" err="1"/>
              <a:t>Φρενοκολικός</a:t>
            </a:r>
            <a:r>
              <a:rPr lang="el-GR" dirty="0"/>
              <a:t> σύνδεσμος </a:t>
            </a:r>
            <a:r>
              <a:rPr lang="en-US" dirty="0"/>
              <a:t>– </a:t>
            </a:r>
            <a:r>
              <a:rPr lang="el-GR" dirty="0" err="1"/>
              <a:t>σπληνοκολικός</a:t>
            </a:r>
            <a:r>
              <a:rPr lang="el-GR" dirty="0"/>
              <a:t> σύνδεσμος</a:t>
            </a:r>
          </a:p>
          <a:p>
            <a:pPr lvl="1"/>
            <a:r>
              <a:rPr lang="el-GR" dirty="0"/>
              <a:t>Ψαλίδι υπερήχων ή διπολική διαθερμία</a:t>
            </a:r>
          </a:p>
          <a:p>
            <a:pPr lvl="1"/>
            <a:r>
              <a:rPr lang="el-GR" dirty="0"/>
              <a:t>Έλξη από τη βαρύτητα προς τα έσω και κάτω</a:t>
            </a:r>
            <a:endParaRPr lang="en-US" dirty="0"/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Είσοδος στον ελάσσονα </a:t>
            </a:r>
            <a:r>
              <a:rPr lang="el-GR" dirty="0" err="1"/>
              <a:t>εποπλοϊκό</a:t>
            </a:r>
            <a:r>
              <a:rPr lang="el-GR" dirty="0"/>
              <a:t> θύλακο</a:t>
            </a:r>
          </a:p>
          <a:p>
            <a:pPr lvl="1"/>
            <a:r>
              <a:rPr lang="el-GR" dirty="0"/>
              <a:t>Συνέχιση κινητοποίησης σπληνικής καμπής</a:t>
            </a:r>
          </a:p>
          <a:p>
            <a:pPr lvl="1"/>
            <a:r>
              <a:rPr lang="el-GR" dirty="0"/>
              <a:t>Διατομή </a:t>
            </a:r>
            <a:r>
              <a:rPr lang="el-GR" dirty="0" err="1"/>
              <a:t>γαστροκολικού</a:t>
            </a:r>
            <a:r>
              <a:rPr lang="el-GR" dirty="0"/>
              <a:t> </a:t>
            </a:r>
            <a:r>
              <a:rPr lang="el-GR" dirty="0" err="1"/>
              <a:t>συνέσμου</a:t>
            </a:r>
            <a:endParaRPr lang="el-GR" dirty="0"/>
          </a:p>
          <a:p>
            <a:pPr lvl="1"/>
            <a:r>
              <a:rPr lang="el-GR" dirty="0"/>
              <a:t>Προσοχή: εγκάρσιο </a:t>
            </a:r>
            <a:r>
              <a:rPr lang="el-GR" dirty="0" err="1"/>
              <a:t>μεσόκολον</a:t>
            </a:r>
            <a:r>
              <a:rPr lang="el-GR" dirty="0"/>
              <a:t> – μέσα </a:t>
            </a:r>
            <a:r>
              <a:rPr lang="el-GR" dirty="0" err="1"/>
              <a:t>κολικά</a:t>
            </a:r>
            <a:r>
              <a:rPr lang="el-GR" dirty="0"/>
              <a:t> αγγεία</a:t>
            </a:r>
          </a:p>
          <a:p>
            <a:pPr marL="457200" lvl="1" indent="0">
              <a:buNone/>
            </a:pPr>
            <a:endParaRPr lang="el-GR" dirty="0"/>
          </a:p>
          <a:p>
            <a:pPr lvl="1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F90F0901-93EB-C64D-90B4-4BF8F0610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F2BABE4-339C-354B-BE72-87FCC69A5F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33" t="5556" r="17500" b="18254"/>
          <a:stretch/>
        </p:blipFill>
        <p:spPr>
          <a:xfrm rot="5400000">
            <a:off x="6865163" y="1114585"/>
            <a:ext cx="5428529" cy="52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074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5C9EFE-DD90-144E-B1BF-13856BF99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6" y="1825625"/>
            <a:ext cx="6085114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l-GR" dirty="0"/>
              <a:t>Κινητοποίηση ουράς παγκρέατος</a:t>
            </a:r>
          </a:p>
          <a:p>
            <a:pPr lvl="1"/>
            <a:r>
              <a:rPr lang="el-GR" dirty="0"/>
              <a:t>Διατομή </a:t>
            </a:r>
            <a:r>
              <a:rPr lang="el-GR" dirty="0" err="1"/>
              <a:t>οπισθίου</a:t>
            </a:r>
            <a:r>
              <a:rPr lang="el-GR" dirty="0"/>
              <a:t> περιτοναίου στο κάτω χείλος παγκρέατος</a:t>
            </a:r>
          </a:p>
          <a:p>
            <a:pPr lvl="1"/>
            <a:r>
              <a:rPr lang="el-GR" dirty="0"/>
              <a:t>Κατεύθυνση από την ουρά προς το σώμα </a:t>
            </a:r>
          </a:p>
          <a:p>
            <a:pPr lvl="1"/>
            <a:r>
              <a:rPr lang="el-GR" dirty="0"/>
              <a:t>Έλξη προς τα άνω με άγκιστρο </a:t>
            </a:r>
          </a:p>
          <a:p>
            <a:pPr lvl="1"/>
            <a:r>
              <a:rPr lang="el-GR" dirty="0"/>
              <a:t>Προσοχή: σπληνικά αγγεία</a:t>
            </a:r>
          </a:p>
          <a:p>
            <a:pPr marL="457200" lvl="1" indent="0">
              <a:buNone/>
            </a:pPr>
            <a:endParaRPr lang="el-GR" dirty="0"/>
          </a:p>
          <a:p>
            <a:pPr lvl="1"/>
            <a:endParaRPr lang="el-G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270275E8-F64C-7A47-8F98-D31D8C46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E9B7095-69C6-FF4B-8F5D-2EE288777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65" t="27222" r="14821" b="7778"/>
          <a:stretch/>
        </p:blipFill>
        <p:spPr>
          <a:xfrm rot="5400000">
            <a:off x="6945756" y="1535216"/>
            <a:ext cx="5049632" cy="466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362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575704-849B-3844-9CE3-EEA1D7686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533"/>
            <a:ext cx="5121729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l-GR" dirty="0"/>
              <a:t>Διατομή </a:t>
            </a:r>
            <a:r>
              <a:rPr lang="el-GR" dirty="0" err="1"/>
              <a:t>περιτονίας</a:t>
            </a:r>
            <a:r>
              <a:rPr lang="el-GR" dirty="0"/>
              <a:t> του </a:t>
            </a:r>
            <a:r>
              <a:rPr lang="en-US" dirty="0" err="1"/>
              <a:t>Gerota</a:t>
            </a:r>
            <a:endParaRPr lang="en-US" dirty="0"/>
          </a:p>
          <a:p>
            <a:pPr lvl="1"/>
            <a:r>
              <a:rPr lang="el-GR" dirty="0"/>
              <a:t>Στον άνω πόλο του νεφρού</a:t>
            </a:r>
          </a:p>
          <a:p>
            <a:pPr lvl="1"/>
            <a:r>
              <a:rPr lang="el-GR" dirty="0"/>
              <a:t>Κατεύθυνση προς τα άνω </a:t>
            </a:r>
          </a:p>
          <a:p>
            <a:pPr lvl="1"/>
            <a:endParaRPr lang="el-GR" dirty="0"/>
          </a:p>
          <a:p>
            <a:pPr marL="514350" indent="-514350">
              <a:buFont typeface="+mj-lt"/>
              <a:buAutoNum type="arabicPeriod" startAt="4"/>
            </a:pPr>
            <a:r>
              <a:rPr lang="el-GR" dirty="0"/>
              <a:t>Αναγνώριση επινεφριδίου</a:t>
            </a:r>
          </a:p>
          <a:p>
            <a:pPr lvl="1"/>
            <a:r>
              <a:rPr lang="el-GR" dirty="0"/>
              <a:t>Προσοχή: ουρά παγκρέατος</a:t>
            </a:r>
          </a:p>
          <a:p>
            <a:pPr lvl="1"/>
            <a:r>
              <a:rPr lang="el-GR" dirty="0"/>
              <a:t>Αναγνώριση νεφρικής φλέβας </a:t>
            </a:r>
            <a:r>
              <a:rPr lang="el-GR" dirty="0">
                <a:sym typeface="Wingdings" pitchFamily="2" charset="2"/>
              </a:rPr>
              <a:t> </a:t>
            </a:r>
            <a:r>
              <a:rPr lang="el-GR" dirty="0" err="1">
                <a:sym typeface="Wingdings" pitchFamily="2" charset="2"/>
              </a:rPr>
              <a:t>επινεφριδική</a:t>
            </a:r>
            <a:r>
              <a:rPr lang="el-GR" dirty="0">
                <a:sym typeface="Wingdings" pitchFamily="2" charset="2"/>
              </a:rPr>
              <a:t> φλέβα  επινεφρίδιο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DA6AF0CB-E264-AA42-AA7C-F7F4F6249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1AAF4B0-B14B-D449-BCA6-CB24126129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65" t="27222" r="14821" b="7778"/>
          <a:stretch/>
        </p:blipFill>
        <p:spPr>
          <a:xfrm rot="5400000">
            <a:off x="6945756" y="1535216"/>
            <a:ext cx="5049632" cy="466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402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9FDED7-F894-9F48-A79A-88EEDCBA8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9454"/>
            <a:ext cx="8425543" cy="47648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2) Επί τα εκτός του </a:t>
            </a:r>
            <a:r>
              <a:rPr lang="el-GR" dirty="0" err="1"/>
              <a:t>σπληνός</a:t>
            </a:r>
            <a:endParaRPr lang="el-GR" dirty="0"/>
          </a:p>
          <a:p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 err="1"/>
              <a:t>Κινητοπο</a:t>
            </a:r>
            <a:r>
              <a:rPr lang="en-US" dirty="0" err="1"/>
              <a:t>ί</a:t>
            </a:r>
            <a:r>
              <a:rPr lang="el-GR" dirty="0" err="1"/>
              <a:t>ηση</a:t>
            </a:r>
            <a:r>
              <a:rPr lang="el-GR" dirty="0"/>
              <a:t> </a:t>
            </a:r>
            <a:r>
              <a:rPr lang="el-GR" dirty="0" err="1"/>
              <a:t>σπληνός</a:t>
            </a:r>
            <a:endParaRPr lang="el-GR" dirty="0"/>
          </a:p>
          <a:p>
            <a:pPr lvl="1"/>
            <a:r>
              <a:rPr lang="el-GR" dirty="0"/>
              <a:t>Διατομή </a:t>
            </a:r>
            <a:r>
              <a:rPr lang="el-GR" dirty="0" err="1"/>
              <a:t>σπληνονεφρικού</a:t>
            </a:r>
            <a:r>
              <a:rPr lang="el-GR" dirty="0"/>
              <a:t> συνδέσμου</a:t>
            </a:r>
            <a:endParaRPr lang="en-US" dirty="0"/>
          </a:p>
          <a:p>
            <a:pPr lvl="1"/>
            <a:r>
              <a:rPr lang="el-GR" dirty="0" err="1"/>
              <a:t>Κατε</a:t>
            </a:r>
            <a:r>
              <a:rPr lang="en-US" dirty="0" err="1"/>
              <a:t>ύ</a:t>
            </a:r>
            <a:r>
              <a:rPr lang="el-GR" dirty="0" err="1"/>
              <a:t>θυνση</a:t>
            </a:r>
            <a:r>
              <a:rPr lang="el-GR" dirty="0"/>
              <a:t>: από κάτω πόλο προς τα άνω</a:t>
            </a:r>
          </a:p>
          <a:p>
            <a:pPr lvl="1"/>
            <a:r>
              <a:rPr lang="el-GR" dirty="0"/>
              <a:t>1-2</a:t>
            </a:r>
            <a:r>
              <a:rPr lang="en-US" dirty="0"/>
              <a:t>cm </a:t>
            </a:r>
            <a:r>
              <a:rPr lang="el-GR" dirty="0"/>
              <a:t>από σπληνικό παρέγχυμα </a:t>
            </a:r>
            <a:r>
              <a:rPr lang="el-GR" dirty="0">
                <a:sym typeface="Wingdings" pitchFamily="2" charset="2"/>
              </a:rPr>
              <a:t>(δυνατότητα σύλληψης)</a:t>
            </a:r>
          </a:p>
          <a:p>
            <a:pPr lvl="1"/>
            <a:r>
              <a:rPr lang="el-GR" dirty="0">
                <a:sym typeface="Wingdings" pitchFamily="2" charset="2"/>
              </a:rPr>
              <a:t>Διατομή </a:t>
            </a:r>
            <a:r>
              <a:rPr lang="el-GR" dirty="0" err="1">
                <a:sym typeface="Wingdings" pitchFamily="2" charset="2"/>
              </a:rPr>
              <a:t>φρενοσπληνικού</a:t>
            </a:r>
            <a:r>
              <a:rPr lang="el-GR" dirty="0">
                <a:sym typeface="Wingdings" pitchFamily="2" charset="2"/>
              </a:rPr>
              <a:t> συνδέσμου</a:t>
            </a:r>
          </a:p>
          <a:p>
            <a:pPr lvl="1"/>
            <a:r>
              <a:rPr lang="el-GR" dirty="0">
                <a:sym typeface="Wingdings" pitchFamily="2" charset="2"/>
              </a:rPr>
              <a:t>Έλξη από τη βαρύτητα προς τα έσω</a:t>
            </a:r>
          </a:p>
          <a:p>
            <a:pPr lvl="1"/>
            <a:r>
              <a:rPr lang="en-US" dirty="0"/>
              <a:t>Hook </a:t>
            </a:r>
            <a:r>
              <a:rPr lang="el-GR" dirty="0"/>
              <a:t>διαθερμίας (</a:t>
            </a:r>
            <a:r>
              <a:rPr lang="el-GR" dirty="0" err="1"/>
              <a:t>ανάγγεια</a:t>
            </a:r>
            <a:r>
              <a:rPr lang="el-GR" dirty="0"/>
              <a:t> πλάνα)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+/- </a:t>
            </a:r>
            <a:r>
              <a:rPr lang="en-US" dirty="0"/>
              <a:t>K</a:t>
            </a:r>
            <a:r>
              <a:rPr lang="el-GR" dirty="0" err="1"/>
              <a:t>ινητοποίηση</a:t>
            </a:r>
            <a:r>
              <a:rPr lang="el-GR" dirty="0"/>
              <a:t> αριστερού λοβού ήπατος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A421FABE-5107-7F46-B913-85AED9C9C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76D569A-B29B-ED4A-8CE4-7B27C0DAE1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79" t="12698" r="8036" b="12063"/>
          <a:stretch/>
        </p:blipFill>
        <p:spPr>
          <a:xfrm rot="5400000">
            <a:off x="7336198" y="1708285"/>
            <a:ext cx="5437416" cy="427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609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1F57EE-8BA1-B04D-891C-66B6B5695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7184571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l-GR" dirty="0"/>
              <a:t>Κινητοποίηση ουράς παγκρέατος</a:t>
            </a:r>
          </a:p>
          <a:p>
            <a:pPr lvl="1"/>
            <a:r>
              <a:rPr lang="el-GR" dirty="0"/>
              <a:t>Αμβλεία διατομή</a:t>
            </a:r>
          </a:p>
          <a:p>
            <a:pPr lvl="1"/>
            <a:r>
              <a:rPr lang="el-GR" dirty="0"/>
              <a:t>Μεταξύ </a:t>
            </a:r>
            <a:r>
              <a:rPr lang="el-GR" dirty="0" err="1"/>
              <a:t>οπισθίας</a:t>
            </a:r>
            <a:r>
              <a:rPr lang="el-GR" dirty="0"/>
              <a:t> επιφάνειας παγκρέατος και </a:t>
            </a:r>
            <a:r>
              <a:rPr lang="el-GR" dirty="0" err="1"/>
              <a:t>περιτονίας</a:t>
            </a:r>
            <a:r>
              <a:rPr lang="el-GR" dirty="0"/>
              <a:t> </a:t>
            </a:r>
            <a:r>
              <a:rPr lang="en-US" dirty="0" err="1"/>
              <a:t>Gerota</a:t>
            </a:r>
            <a:endParaRPr lang="el-GR" dirty="0"/>
          </a:p>
          <a:p>
            <a:pPr lvl="1"/>
            <a:r>
              <a:rPr lang="el-GR" dirty="0" err="1"/>
              <a:t>Κατε</a:t>
            </a:r>
            <a:r>
              <a:rPr lang="en-US" dirty="0" err="1"/>
              <a:t>ύ</a:t>
            </a:r>
            <a:r>
              <a:rPr lang="el-GR" dirty="0" err="1"/>
              <a:t>θυνση</a:t>
            </a:r>
            <a:r>
              <a:rPr lang="en-US" dirty="0"/>
              <a:t>: </a:t>
            </a:r>
            <a:r>
              <a:rPr lang="el-GR" dirty="0"/>
              <a:t>έξω προς έσω (ουρά προς σώμα)</a:t>
            </a:r>
          </a:p>
          <a:p>
            <a:pPr lvl="1"/>
            <a:r>
              <a:rPr lang="el-GR" dirty="0" err="1"/>
              <a:t>Προσοχ</a:t>
            </a:r>
            <a:r>
              <a:rPr lang="en-US" dirty="0" err="1"/>
              <a:t>ή</a:t>
            </a:r>
            <a:r>
              <a:rPr lang="el-GR" dirty="0"/>
              <a:t> σπληνικά αγγεία</a:t>
            </a:r>
            <a:endParaRPr lang="en-US" dirty="0"/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 startAt="3"/>
            </a:pPr>
            <a:r>
              <a:rPr lang="el-GR" dirty="0" err="1"/>
              <a:t>Διατομ</a:t>
            </a:r>
            <a:r>
              <a:rPr lang="en-US" dirty="0" err="1"/>
              <a:t>ή</a:t>
            </a:r>
            <a:r>
              <a:rPr lang="el-GR" dirty="0"/>
              <a:t> </a:t>
            </a:r>
            <a:r>
              <a:rPr lang="el-GR" dirty="0" err="1"/>
              <a:t>περιτονίας</a:t>
            </a:r>
            <a:r>
              <a:rPr lang="el-GR" dirty="0"/>
              <a:t> </a:t>
            </a:r>
            <a:r>
              <a:rPr lang="en-US" dirty="0" err="1"/>
              <a:t>Gerota</a:t>
            </a:r>
            <a:endParaRPr lang="el-GR" dirty="0"/>
          </a:p>
          <a:p>
            <a:pPr lvl="1"/>
            <a:r>
              <a:rPr lang="el-GR" dirty="0" err="1"/>
              <a:t>Αναγν</a:t>
            </a:r>
            <a:r>
              <a:rPr lang="en-US" dirty="0" err="1"/>
              <a:t>ώ</a:t>
            </a:r>
            <a:r>
              <a:rPr lang="el-GR" dirty="0" err="1"/>
              <a:t>ριση</a:t>
            </a:r>
            <a:r>
              <a:rPr lang="el-GR" dirty="0"/>
              <a:t> επινεφριδίου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2F76F70C-FAD1-7D44-834D-251EF2850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901A801-013A-514D-98F4-F27CC0F156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43" t="14841" r="9465" b="8254"/>
          <a:stretch/>
        </p:blipFill>
        <p:spPr>
          <a:xfrm rot="5400000">
            <a:off x="7056168" y="1041133"/>
            <a:ext cx="4937663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308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895069-F6F7-6C47-9588-38F07E6E2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68886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l-GR" dirty="0"/>
              <a:t>Παρασκευή επινεφριδίου</a:t>
            </a:r>
          </a:p>
          <a:p>
            <a:pPr lvl="1"/>
            <a:r>
              <a:rPr lang="el-GR" dirty="0"/>
              <a:t>Ψαλίδι υπερήχων και αγγειακά </a:t>
            </a:r>
            <a:r>
              <a:rPr lang="en-US" dirty="0"/>
              <a:t>clips 5mm</a:t>
            </a:r>
          </a:p>
          <a:p>
            <a:pPr lvl="1"/>
            <a:r>
              <a:rPr lang="el-GR" dirty="0" err="1"/>
              <a:t>Απ</a:t>
            </a:r>
            <a:r>
              <a:rPr lang="en-US" dirty="0" err="1"/>
              <a:t>ό</a:t>
            </a:r>
            <a:r>
              <a:rPr lang="el-GR" dirty="0"/>
              <a:t> άνω-έξω γωνία προς τα έσω</a:t>
            </a:r>
          </a:p>
          <a:p>
            <a:pPr lvl="1"/>
            <a:r>
              <a:rPr lang="el-GR" dirty="0"/>
              <a:t>Μεταξύ άνω ορίου επινεφριδίου και </a:t>
            </a:r>
            <a:r>
              <a:rPr lang="el-GR" dirty="0" err="1"/>
              <a:t>σπληνός</a:t>
            </a:r>
            <a:endParaRPr lang="el-GR" dirty="0"/>
          </a:p>
          <a:p>
            <a:pPr lvl="1"/>
            <a:r>
              <a:rPr lang="el-GR" dirty="0"/>
              <a:t>Άνω </a:t>
            </a:r>
            <a:r>
              <a:rPr lang="el-GR" dirty="0" err="1"/>
              <a:t>επινεφριδικές</a:t>
            </a:r>
            <a:r>
              <a:rPr lang="el-GR" dirty="0"/>
              <a:t> αρτηρίες</a:t>
            </a:r>
          </a:p>
          <a:p>
            <a:pPr lvl="1"/>
            <a:endParaRPr lang="el-GR" dirty="0"/>
          </a:p>
          <a:p>
            <a:pPr marL="514350" indent="-514350">
              <a:buFont typeface="+mj-lt"/>
              <a:buAutoNum type="arabicPeriod" startAt="5"/>
            </a:pPr>
            <a:r>
              <a:rPr lang="el-GR" dirty="0"/>
              <a:t>Απολίνωση </a:t>
            </a:r>
            <a:r>
              <a:rPr lang="el-GR" dirty="0" err="1"/>
              <a:t>επινεφριδικής</a:t>
            </a:r>
            <a:r>
              <a:rPr lang="el-GR" dirty="0"/>
              <a:t> φλέβας</a:t>
            </a:r>
            <a:endParaRPr lang="en-US" dirty="0"/>
          </a:p>
          <a:p>
            <a:pPr lvl="1"/>
            <a:r>
              <a:rPr lang="el-GR" dirty="0"/>
              <a:t>Παρασκευή κατά μήκος έσω ορίου</a:t>
            </a:r>
          </a:p>
          <a:p>
            <a:pPr lvl="1"/>
            <a:r>
              <a:rPr lang="el-GR" dirty="0"/>
              <a:t>Απολίνωση κάτω φρενικής φλέβας</a:t>
            </a:r>
          </a:p>
          <a:p>
            <a:pPr lvl="1"/>
            <a:r>
              <a:rPr lang="el-GR" dirty="0"/>
              <a:t>Απολίνωση </a:t>
            </a:r>
            <a:r>
              <a:rPr lang="el-GR" dirty="0" err="1"/>
              <a:t>επινεφριδικής</a:t>
            </a:r>
            <a:r>
              <a:rPr lang="el-GR" dirty="0"/>
              <a:t> φλέβας</a:t>
            </a:r>
          </a:p>
          <a:p>
            <a:pPr lvl="1"/>
            <a:r>
              <a:rPr lang="el-GR" dirty="0"/>
              <a:t>Μέσες </a:t>
            </a:r>
            <a:r>
              <a:rPr lang="el-GR" dirty="0" err="1"/>
              <a:t>επινεφριδικές</a:t>
            </a:r>
            <a:r>
              <a:rPr lang="el-GR" dirty="0"/>
              <a:t> αρτηρίες</a:t>
            </a:r>
          </a:p>
          <a:p>
            <a:pPr lvl="1"/>
            <a:endParaRPr lang="el-GR" dirty="0"/>
          </a:p>
          <a:p>
            <a:pPr lvl="1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E2D5D27E-6622-F044-AFAF-ED4EDDA31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sp>
        <p:nvSpPr>
          <p:cNvPr id="5" name="AutoShape 2" descr="IMG_3064.jpg">
            <a:extLst>
              <a:ext uri="{FF2B5EF4-FFF2-40B4-BE49-F238E27FC236}">
                <a16:creationId xmlns:a16="http://schemas.microsoft.com/office/drawing/2014/main" xmlns="" id="{D7FAE03F-1EC4-DC47-9F65-299AAD980D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1D670AB-F4FD-8547-BB55-41B07B5F8E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66" t="16032" r="10893" b="23492"/>
          <a:stretch/>
        </p:blipFill>
        <p:spPr>
          <a:xfrm rot="5400000">
            <a:off x="7191148" y="1721079"/>
            <a:ext cx="5179334" cy="41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001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59888A-F0B8-334E-B671-1A7F95F8D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l-GR" dirty="0" err="1"/>
              <a:t>Παρασκευ</a:t>
            </a:r>
            <a:r>
              <a:rPr lang="en-US" dirty="0" err="1"/>
              <a:t>ή</a:t>
            </a:r>
            <a:r>
              <a:rPr lang="el-GR" dirty="0"/>
              <a:t> επινεφριδίου</a:t>
            </a:r>
            <a:endParaRPr lang="en-US" dirty="0"/>
          </a:p>
          <a:p>
            <a:pPr lvl="1"/>
            <a:r>
              <a:rPr lang="el-GR" dirty="0"/>
              <a:t>Κατά μήκος κατώτερου ορίου επινεφριδίου</a:t>
            </a:r>
          </a:p>
          <a:p>
            <a:pPr lvl="1"/>
            <a:r>
              <a:rPr lang="el-GR" dirty="0"/>
              <a:t>Μεταξύ επινεφριδίου και άνω πόλου νεφρού</a:t>
            </a:r>
          </a:p>
          <a:p>
            <a:pPr lvl="1"/>
            <a:endParaRPr lang="el-GR" dirty="0"/>
          </a:p>
          <a:p>
            <a:pPr marL="514350" indent="-514350">
              <a:buFont typeface="+mj-lt"/>
              <a:buAutoNum type="arabicPeriod" startAt="7"/>
            </a:pPr>
            <a:r>
              <a:rPr lang="el-GR" dirty="0"/>
              <a:t>Αποκόλληση επινεφριδίου</a:t>
            </a:r>
          </a:p>
          <a:p>
            <a:pPr lvl="1"/>
            <a:r>
              <a:rPr lang="el-GR" dirty="0"/>
              <a:t>Οπίσθια και εξωτερική επιφάνεια</a:t>
            </a:r>
          </a:p>
          <a:p>
            <a:pPr lvl="1"/>
            <a:endParaRPr lang="el-GR" dirty="0"/>
          </a:p>
          <a:p>
            <a:pPr marL="514350" indent="-514350">
              <a:buFont typeface="+mj-lt"/>
              <a:buAutoNum type="arabicPeriod" startAt="8"/>
            </a:pPr>
            <a:r>
              <a:rPr lang="el-GR" dirty="0"/>
              <a:t>Αφαίρεση παρασκευάσματος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509B0786-198F-EB47-9C79-E7A224C0F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620"/>
            <a:ext cx="10515600" cy="798654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ΑΡΙΣΤΕΡ</a:t>
            </a:r>
            <a:r>
              <a:rPr lang="en-US" sz="4000" dirty="0" err="1"/>
              <a:t>Ή</a:t>
            </a:r>
            <a:r>
              <a:rPr lang="el-GR" sz="4000" dirty="0"/>
              <a:t> ΛΑΠΑΡΟΣΚΟΠΙΚΗ ΕΠΙΝΕΦΡΙΔΕΚΤΟΜΗ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9004C21-D0E7-3342-919F-A6F167278A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66" t="16032" r="10893" b="23492"/>
          <a:stretch/>
        </p:blipFill>
        <p:spPr>
          <a:xfrm rot="5400000">
            <a:off x="7191148" y="1721079"/>
            <a:ext cx="5179334" cy="41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893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2D3BFC-35CA-1847-BB49-CA76682FE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87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ΔΙΕΓΧΕΙΡΗΤΙΚΕΣ ΕΠΙΠΛΟΚΕΣ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41BA65-7D22-794C-8940-1CF07A9EE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1474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Αγγειακοί τραυματισμοί (0.7-5.4%)</a:t>
            </a:r>
          </a:p>
          <a:p>
            <a:pPr lvl="1"/>
            <a:r>
              <a:rPr lang="el-GR" dirty="0" err="1"/>
              <a:t>Επινεφριδικ</a:t>
            </a:r>
            <a:r>
              <a:rPr lang="en-US" dirty="0" err="1"/>
              <a:t>ά</a:t>
            </a:r>
            <a:r>
              <a:rPr lang="el-GR" dirty="0"/>
              <a:t> αγγεία</a:t>
            </a:r>
          </a:p>
          <a:p>
            <a:pPr lvl="1"/>
            <a:r>
              <a:rPr lang="el-GR" dirty="0"/>
              <a:t>Νεφρικά αγγεία</a:t>
            </a:r>
          </a:p>
          <a:p>
            <a:pPr lvl="1"/>
            <a:r>
              <a:rPr lang="el-GR" dirty="0"/>
              <a:t>Σπληνικά αγγεία</a:t>
            </a:r>
          </a:p>
          <a:p>
            <a:pPr lvl="1"/>
            <a:r>
              <a:rPr lang="en-US" dirty="0"/>
              <a:t>IVC</a:t>
            </a:r>
          </a:p>
          <a:p>
            <a:pPr lvl="1"/>
            <a:r>
              <a:rPr lang="el-GR" dirty="0" err="1"/>
              <a:t>Ηπατικ</a:t>
            </a:r>
            <a:r>
              <a:rPr lang="en-US" dirty="0" err="1"/>
              <a:t>έ</a:t>
            </a:r>
            <a:r>
              <a:rPr lang="el-GR" dirty="0"/>
              <a:t>ς φλέβες, πυλαία φλέβα</a:t>
            </a:r>
            <a:endParaRPr lang="en-US" dirty="0"/>
          </a:p>
          <a:p>
            <a:pPr lvl="1"/>
            <a:endParaRPr lang="en-US" dirty="0"/>
          </a:p>
          <a:p>
            <a:pPr>
              <a:buFont typeface="Wingdings" pitchFamily="2" charset="2"/>
              <a:buChar char="à"/>
            </a:pPr>
            <a:r>
              <a:rPr lang="el-GR" dirty="0">
                <a:sym typeface="Wingdings" pitchFamily="2" charset="2"/>
              </a:rPr>
              <a:t>Μείζων αιμορραγία</a:t>
            </a:r>
          </a:p>
          <a:p>
            <a:pPr lvl="1"/>
            <a:r>
              <a:rPr lang="el-GR" dirty="0">
                <a:sym typeface="Wingdings" pitchFamily="2" charset="2"/>
              </a:rPr>
              <a:t>ΔΕ: </a:t>
            </a:r>
            <a:r>
              <a:rPr lang="el-GR" dirty="0" err="1">
                <a:sym typeface="Wingdings" pitchFamily="2" charset="2"/>
              </a:rPr>
              <a:t>επινεφριδική</a:t>
            </a:r>
            <a:r>
              <a:rPr lang="el-GR" dirty="0">
                <a:sym typeface="Wingdings" pitchFamily="2" charset="2"/>
              </a:rPr>
              <a:t> φλέβα, </a:t>
            </a:r>
            <a:r>
              <a:rPr lang="en-US" dirty="0">
                <a:sym typeface="Wingdings" pitchFamily="2" charset="2"/>
              </a:rPr>
              <a:t>IVC</a:t>
            </a:r>
          </a:p>
          <a:p>
            <a:pPr lvl="1"/>
            <a:r>
              <a:rPr lang="el-GR" dirty="0">
                <a:sym typeface="Wingdings" pitchFamily="2" charset="2"/>
              </a:rPr>
              <a:t>ΑΡ: νεφρική πύλη</a:t>
            </a:r>
          </a:p>
          <a:p>
            <a:pPr lvl="1"/>
            <a:endParaRPr lang="el-GR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***</a:t>
            </a:r>
            <a:r>
              <a:rPr lang="el-GR" dirty="0">
                <a:sym typeface="Wingdings" pitchFamily="2" charset="2"/>
              </a:rPr>
              <a:t>Κίνδυνος: </a:t>
            </a:r>
            <a:r>
              <a:rPr lang="el-GR" dirty="0" err="1">
                <a:sym typeface="Wingdings" pitchFamily="2" charset="2"/>
              </a:rPr>
              <a:t>Φαιοχρωμοκύττωμα</a:t>
            </a:r>
            <a:endParaRPr lang="el-GR" dirty="0">
              <a:sym typeface="Wingdings" pitchFamily="2" charset="2"/>
            </a:endParaRPr>
          </a:p>
          <a:p>
            <a:pPr lvl="1"/>
            <a:r>
              <a:rPr lang="el-GR" dirty="0">
                <a:sym typeface="Wingdings" pitchFamily="2" charset="2"/>
              </a:rPr>
              <a:t>Αιμοδυναμική αστάθεια – αρρυθμίες</a:t>
            </a:r>
          </a:p>
          <a:p>
            <a:pPr lvl="1"/>
            <a:r>
              <a:rPr lang="el-GR" dirty="0">
                <a:sym typeface="Wingdings" pitchFamily="2" charset="2"/>
              </a:rPr>
              <a:t>Κατάλληλη προεγχειρητική προετοιμασία</a:t>
            </a:r>
          </a:p>
        </p:txBody>
      </p:sp>
    </p:spTree>
    <p:extLst>
      <p:ext uri="{BB962C8B-B14F-4D97-AF65-F5344CB8AC3E}">
        <p14:creationId xmlns:p14="http://schemas.microsoft.com/office/powerpoint/2010/main" val="42429372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30D44-04E3-8644-B9DA-6CC6C7E11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Τραυματισμός κοίλων σπλάγχνων</a:t>
            </a:r>
          </a:p>
          <a:p>
            <a:pPr lvl="1"/>
            <a:r>
              <a:rPr lang="el-GR" dirty="0"/>
              <a:t>Δωδεκαδάκτυλο</a:t>
            </a:r>
          </a:p>
          <a:p>
            <a:pPr lvl="1"/>
            <a:r>
              <a:rPr lang="el-GR" dirty="0"/>
              <a:t>Ηπατική καμπή, σπληνική καμπή</a:t>
            </a:r>
          </a:p>
          <a:p>
            <a:pPr lvl="1"/>
            <a:r>
              <a:rPr lang="el-GR" dirty="0"/>
              <a:t>Στόμαχος</a:t>
            </a:r>
          </a:p>
          <a:p>
            <a:pPr lvl="1"/>
            <a:r>
              <a:rPr lang="el-GR" dirty="0"/>
              <a:t>Άλλες περιοχές λεπτού ή παχέος εντέρου</a:t>
            </a:r>
          </a:p>
          <a:p>
            <a:pPr lvl="1"/>
            <a:endParaRPr lang="el-GR" dirty="0"/>
          </a:p>
          <a:p>
            <a:pPr lvl="1">
              <a:buFont typeface="Wingdings" pitchFamily="2" charset="2"/>
              <a:buChar char="Ø"/>
            </a:pPr>
            <a:r>
              <a:rPr lang="el-GR" dirty="0"/>
              <a:t>Θερμικό τραύμα από διαθερμία κατά την κινητοποίηση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Μηχανικό τραύμα κατά την  είσοδο </a:t>
            </a:r>
            <a:r>
              <a:rPr lang="en-US" dirty="0"/>
              <a:t>trocar </a:t>
            </a:r>
            <a:r>
              <a:rPr lang="en-US" dirty="0" err="1"/>
              <a:t>ή</a:t>
            </a:r>
            <a:r>
              <a:rPr lang="el-GR" dirty="0"/>
              <a:t> εργαλείων</a:t>
            </a:r>
          </a:p>
          <a:p>
            <a:pPr lvl="1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35B5F0B-65F1-A441-838D-16EAC2EA2120}"/>
              </a:ext>
            </a:extLst>
          </p:cNvPr>
          <p:cNvSpPr txBox="1">
            <a:spLocks/>
          </p:cNvSpPr>
          <p:nvPr/>
        </p:nvSpPr>
        <p:spPr>
          <a:xfrm>
            <a:off x="838200" y="-1325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ΔΙΕΓΧΕΙΡΗΤΙΚΕΣ ΕΠΙΠΛΟΚΕΣ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3061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B42A40-A899-264F-8DDE-70E7E87C3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Τραυματισμός ήπατος και </a:t>
            </a:r>
            <a:r>
              <a:rPr lang="el-GR" dirty="0" err="1"/>
              <a:t>σπληνός</a:t>
            </a:r>
            <a:endParaRPr lang="el-GR" dirty="0"/>
          </a:p>
          <a:p>
            <a:pPr lvl="1"/>
            <a:r>
              <a:rPr lang="el-GR" dirty="0"/>
              <a:t>Κατά την είσοδο εργαλείων/</a:t>
            </a:r>
            <a:r>
              <a:rPr lang="en-US" dirty="0"/>
              <a:t>trocar</a:t>
            </a:r>
          </a:p>
          <a:p>
            <a:pPr lvl="1"/>
            <a:r>
              <a:rPr lang="el-GR" dirty="0"/>
              <a:t>Κατά την κινητοποίηση και έλξη σε δεξιά/αριστερή </a:t>
            </a:r>
            <a:r>
              <a:rPr lang="el-GR" dirty="0" err="1"/>
              <a:t>επινεφριδεκτομή</a:t>
            </a:r>
            <a:endParaRPr lang="el-GR" dirty="0"/>
          </a:p>
          <a:p>
            <a:pPr lvl="1"/>
            <a:r>
              <a:rPr lang="el-GR" dirty="0">
                <a:sym typeface="Wingdings" pitchFamily="2" charset="2"/>
              </a:rPr>
              <a:t> επαρκής διατομή συνδέσμων</a:t>
            </a:r>
          </a:p>
          <a:p>
            <a:pPr lvl="1"/>
            <a:endParaRPr lang="el-GR" dirty="0">
              <a:sym typeface="Wingdings" pitchFamily="2" charset="2"/>
            </a:endParaRPr>
          </a:p>
          <a:p>
            <a:r>
              <a:rPr lang="el-GR" dirty="0">
                <a:sym typeface="Wingdings" pitchFamily="2" charset="2"/>
              </a:rPr>
              <a:t>Τραυματισμός παγκρέατος</a:t>
            </a:r>
          </a:p>
          <a:p>
            <a:pPr lvl="1"/>
            <a:r>
              <a:rPr lang="el-GR" dirty="0">
                <a:sym typeface="Wingdings" pitchFamily="2" charset="2"/>
              </a:rPr>
              <a:t>Κατά την κινητοποίηση σε αριστερή </a:t>
            </a:r>
            <a:r>
              <a:rPr lang="el-GR" dirty="0" err="1">
                <a:sym typeface="Wingdings" pitchFamily="2" charset="2"/>
              </a:rPr>
              <a:t>επινεφριδεκτομή</a:t>
            </a:r>
            <a:endParaRPr lang="el-GR" dirty="0">
              <a:sym typeface="Wingdings" pitchFamily="2" charset="2"/>
            </a:endParaRPr>
          </a:p>
          <a:p>
            <a:pPr lvl="1"/>
            <a:r>
              <a:rPr lang="el-GR" dirty="0">
                <a:sym typeface="Wingdings" pitchFamily="2" charset="2"/>
              </a:rPr>
              <a:t>Δυσκολία αναγνώρισης</a:t>
            </a:r>
          </a:p>
          <a:p>
            <a:pPr lvl="1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007ED600-8384-BC4B-8C65-737AD6DF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87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ΔΙΕΓΧΕΙΡΗΤΙΚΕΣ ΕΠΙΠΛΟΚΕΣ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1135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03169E-C5A1-664D-A6A9-95ABFAD25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Τραυματισμός διαφράγματος</a:t>
            </a:r>
          </a:p>
          <a:p>
            <a:pPr lvl="1"/>
            <a:r>
              <a:rPr lang="el-GR" dirty="0"/>
              <a:t>Κατά την παρασκευή επινεφριδίου</a:t>
            </a:r>
          </a:p>
          <a:p>
            <a:pPr lvl="1"/>
            <a:r>
              <a:rPr lang="el-GR" dirty="0"/>
              <a:t>Πνευμοθώρακας</a:t>
            </a:r>
          </a:p>
          <a:p>
            <a:pPr lvl="1"/>
            <a:r>
              <a:rPr lang="el-GR" dirty="0" err="1"/>
              <a:t>Πνευμομεσοθωράκιο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0481FB0-1792-E746-B322-9F9214A1B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ΔΙΕΓΧΕΙΡΗΤΙΚΕΣ ΕΠΙΠΛΟΚΕΣ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860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B2C146-A087-F746-AD1B-84F4752D6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747"/>
            <a:ext cx="10515600" cy="798653"/>
          </a:xfrm>
        </p:spPr>
        <p:txBody>
          <a:bodyPr/>
          <a:lstStyle/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C761D3-0020-A44B-A0D5-577324502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u="sng" dirty="0"/>
              <a:t>Λειτουργικά </a:t>
            </a:r>
            <a:r>
              <a:rPr lang="el-GR" u="sng" dirty="0" err="1"/>
              <a:t>φλοιοεπινεφριδιακά</a:t>
            </a:r>
            <a:r>
              <a:rPr lang="el-GR" u="sng" dirty="0"/>
              <a:t> αδενώματα </a:t>
            </a:r>
            <a:endParaRPr lang="en-US" u="sng" dirty="0"/>
          </a:p>
          <a:p>
            <a:pPr marL="0" indent="0">
              <a:buNone/>
            </a:pPr>
            <a:endParaRPr lang="el-GR" dirty="0"/>
          </a:p>
          <a:p>
            <a:r>
              <a:rPr lang="el-GR" sz="2600" dirty="0"/>
              <a:t>&lt; 10</a:t>
            </a:r>
            <a:r>
              <a:rPr lang="en-US" sz="2600" dirty="0"/>
              <a:t>-12cm</a:t>
            </a:r>
            <a:endParaRPr lang="el-GR" sz="2600" dirty="0"/>
          </a:p>
          <a:p>
            <a:pPr marL="0" indent="0">
              <a:buNone/>
            </a:pPr>
            <a:r>
              <a:rPr lang="en-US" sz="2600" dirty="0">
                <a:sym typeface="Wingdings" pitchFamily="2" charset="2"/>
              </a:rPr>
              <a:t>	</a:t>
            </a:r>
            <a:r>
              <a:rPr lang="el-GR" sz="2600" dirty="0">
                <a:sym typeface="Wingdings" pitchFamily="2" charset="2"/>
              </a:rPr>
              <a:t>Ελάχιστα επεμβατική </a:t>
            </a:r>
            <a:r>
              <a:rPr lang="el-GR" sz="2600" dirty="0" err="1">
                <a:sym typeface="Wingdings" pitchFamily="2" charset="2"/>
              </a:rPr>
              <a:t>επινεφριδεκτομή</a:t>
            </a:r>
            <a:r>
              <a:rPr lang="el-GR" sz="2600" dirty="0">
                <a:sym typeface="Wingdings" pitchFamily="2" charset="2"/>
              </a:rPr>
              <a:t> </a:t>
            </a:r>
            <a:endParaRPr lang="en-US" sz="2600" dirty="0">
              <a:sym typeface="Wingdings" pitchFamily="2" charset="2"/>
            </a:endParaRPr>
          </a:p>
          <a:p>
            <a:pPr lvl="3">
              <a:buFont typeface="Wingdings" pitchFamily="2" charset="2"/>
              <a:buChar char="Ø"/>
            </a:pPr>
            <a:r>
              <a:rPr lang="en-US" sz="2600" b="1" dirty="0">
                <a:sym typeface="Wingdings" pitchFamily="2" charset="2"/>
              </a:rPr>
              <a:t>Laparoscopic transabdominal adrenalectomy</a:t>
            </a:r>
            <a:endParaRPr lang="el-GR" sz="2600" b="1" dirty="0">
              <a:sym typeface="Wingdings" pitchFamily="2" charset="2"/>
            </a:endParaRPr>
          </a:p>
          <a:p>
            <a:pPr lvl="3">
              <a:buFont typeface="Wingdings" pitchFamily="2" charset="2"/>
              <a:buChar char="Ø"/>
            </a:pPr>
            <a:r>
              <a:rPr lang="en-US" sz="2600" b="1" dirty="0">
                <a:sym typeface="Wingdings" pitchFamily="2" charset="2"/>
              </a:rPr>
              <a:t>Posterior retroperitoneoscopic adrenalectomy </a:t>
            </a:r>
            <a:endParaRPr lang="el-GR" sz="2600" b="1" dirty="0">
              <a:sym typeface="Wingdings" pitchFamily="2" charset="2"/>
            </a:endParaRPr>
          </a:p>
          <a:p>
            <a:r>
              <a:rPr lang="el-GR" sz="2600" dirty="0">
                <a:sym typeface="Wingdings" pitchFamily="2" charset="2"/>
              </a:rPr>
              <a:t>&gt; 10-12</a:t>
            </a:r>
            <a:r>
              <a:rPr lang="en-US" sz="2600" dirty="0">
                <a:sym typeface="Wingdings" pitchFamily="2" charset="2"/>
              </a:rPr>
              <a:t>cm</a:t>
            </a:r>
            <a:endParaRPr lang="el-GR" sz="26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l-GR" sz="2600" dirty="0">
                <a:sym typeface="Wingdings" pitchFamily="2" charset="2"/>
              </a:rPr>
              <a:t>	</a:t>
            </a:r>
            <a:r>
              <a:rPr lang="en-US" sz="2600" dirty="0">
                <a:sym typeface="Wingdings" pitchFamily="2" charset="2"/>
              </a:rPr>
              <a:t> </a:t>
            </a:r>
            <a:r>
              <a:rPr lang="en-US" sz="2600" b="1" dirty="0">
                <a:sym typeface="Wingdings" pitchFamily="2" charset="2"/>
              </a:rPr>
              <a:t>Open transabdominal adrenalectomy</a:t>
            </a:r>
          </a:p>
          <a:p>
            <a:pPr marL="457200" lvl="1" indent="0">
              <a:buNone/>
            </a:pPr>
            <a:endParaRPr lang="en-US" b="1" dirty="0">
              <a:sym typeface="Wingdings" pitchFamily="2" charset="2"/>
            </a:endParaRPr>
          </a:p>
          <a:p>
            <a:pPr marL="457200" lvl="1" indent="0">
              <a:buNone/>
            </a:pPr>
            <a:endParaRPr lang="el-GR" dirty="0">
              <a:sym typeface="Wingdings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075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DEAB64-79DF-9D45-8F99-E2E9FC3D2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u="sng" dirty="0" err="1"/>
              <a:t>Φλοιεπινεφριδιακό</a:t>
            </a:r>
            <a:r>
              <a:rPr lang="el-GR" u="sng" dirty="0"/>
              <a:t> καρκίνωμα</a:t>
            </a:r>
            <a:endParaRPr lang="el-GR" b="1" dirty="0">
              <a:sym typeface="Wingdings" pitchFamily="2" charset="2"/>
            </a:endParaRPr>
          </a:p>
          <a:p>
            <a:pPr marL="457200" lvl="1" indent="0">
              <a:buNone/>
            </a:pPr>
            <a:r>
              <a:rPr lang="en-US" dirty="0">
                <a:sym typeface="Wingdings" pitchFamily="2" charset="2"/>
              </a:rPr>
              <a:t></a:t>
            </a:r>
            <a:r>
              <a:rPr lang="en-US" b="1" dirty="0">
                <a:sym typeface="Wingdings" pitchFamily="2" charset="2"/>
              </a:rPr>
              <a:t> Open transabdominal adrenalectomy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ACC ENSAT Stage I / II </a:t>
            </a:r>
            <a:r>
              <a:rPr lang="el-GR" dirty="0"/>
              <a:t>και &lt;10</a:t>
            </a:r>
            <a:r>
              <a:rPr lang="en-US" dirty="0"/>
              <a:t>cm</a:t>
            </a:r>
          </a:p>
          <a:p>
            <a:pPr lvl="1">
              <a:buFont typeface="Wingdings" pitchFamily="2" charset="2"/>
              <a:buChar char="à"/>
            </a:pPr>
            <a:r>
              <a:rPr lang="en-US" b="1" dirty="0">
                <a:sym typeface="Wingdings" pitchFamily="2" charset="2"/>
              </a:rPr>
              <a:t>Laparoscopic transabdominal adrenalectomy</a:t>
            </a:r>
          </a:p>
          <a:p>
            <a:pPr lvl="1">
              <a:buFont typeface="Wingdings" pitchFamily="2" charset="2"/>
              <a:buChar char="à"/>
            </a:pPr>
            <a:endParaRPr lang="en-US" b="1" dirty="0">
              <a:sym typeface="Wingdings" pitchFamily="2" charset="2"/>
            </a:endParaRPr>
          </a:p>
          <a:p>
            <a:pPr marL="0" indent="0">
              <a:buNone/>
            </a:pPr>
            <a:r>
              <a:rPr lang="el-GR" sz="2400" dirty="0">
                <a:sym typeface="Wingdings" pitchFamily="2" charset="2"/>
              </a:rPr>
              <a:t>Προγνωστική αξία:</a:t>
            </a:r>
          </a:p>
          <a:p>
            <a:r>
              <a:rPr lang="en-US" sz="2400" dirty="0">
                <a:sym typeface="Wingdings" pitchFamily="2" charset="2"/>
              </a:rPr>
              <a:t>R0 </a:t>
            </a:r>
            <a:r>
              <a:rPr lang="el-GR" sz="2400" dirty="0" err="1">
                <a:sym typeface="Wingdings" pitchFamily="2" charset="2"/>
              </a:rPr>
              <a:t>εκτομής</a:t>
            </a:r>
            <a:endParaRPr lang="el-GR" sz="2400" dirty="0">
              <a:sym typeface="Wingdings" pitchFamily="2" charset="2"/>
            </a:endParaRPr>
          </a:p>
          <a:p>
            <a:r>
              <a:rPr lang="el-GR" sz="2400" dirty="0">
                <a:sym typeface="Wingdings" pitchFamily="2" charset="2"/>
              </a:rPr>
              <a:t>Διατήρησης ανέπαφης της </a:t>
            </a:r>
            <a:r>
              <a:rPr lang="el-GR" sz="2400" dirty="0" err="1">
                <a:sym typeface="Wingdings" pitchFamily="2" charset="2"/>
              </a:rPr>
              <a:t>επινεφριδικ</a:t>
            </a:r>
            <a:r>
              <a:rPr lang="en-US" sz="2400" dirty="0" err="1">
                <a:sym typeface="Wingdings" pitchFamily="2" charset="2"/>
              </a:rPr>
              <a:t>ή</a:t>
            </a:r>
            <a:r>
              <a:rPr lang="el-GR" sz="2400" dirty="0">
                <a:sym typeface="Wingdings" pitchFamily="2" charset="2"/>
              </a:rPr>
              <a:t>ς κάψας </a:t>
            </a:r>
            <a:r>
              <a:rPr lang="en-US" sz="2400" dirty="0">
                <a:sym typeface="Wingdings" pitchFamily="2" charset="2"/>
              </a:rPr>
              <a:t> </a:t>
            </a:r>
            <a:endParaRPr lang="el-GR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EFF983A8-B62A-174B-9E82-6C9ACC02C5AC}"/>
              </a:ext>
            </a:extLst>
          </p:cNvPr>
          <p:cNvSpPr txBox="1">
            <a:spLocks/>
          </p:cNvSpPr>
          <p:nvPr/>
        </p:nvSpPr>
        <p:spPr>
          <a:xfrm>
            <a:off x="990600" y="187122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3181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86E63A-5855-F641-AC87-6FBC071A6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u="sng" dirty="0"/>
              <a:t>Μεταστατικό νεόπλασμα επινεφριδίου</a:t>
            </a:r>
          </a:p>
          <a:p>
            <a:pPr marL="0" indent="0">
              <a:buNone/>
            </a:pPr>
            <a:r>
              <a:rPr lang="el-GR" dirty="0">
                <a:sym typeface="Wingdings" pitchFamily="2" charset="2"/>
              </a:rPr>
              <a:t>	 </a:t>
            </a:r>
            <a:r>
              <a:rPr lang="en-US" b="1" dirty="0">
                <a:sym typeface="Wingdings" pitchFamily="2" charset="2"/>
              </a:rPr>
              <a:t>Open transabdominal adrenalectomy</a:t>
            </a:r>
            <a:endParaRPr lang="el-GR" b="1" dirty="0">
              <a:sym typeface="Wingdings" pitchFamily="2" charset="2"/>
            </a:endParaRPr>
          </a:p>
          <a:p>
            <a:r>
              <a:rPr lang="el-GR" dirty="0" err="1">
                <a:sym typeface="Wingdings" pitchFamily="2" charset="2"/>
              </a:rPr>
              <a:t>Χωρ</a:t>
            </a:r>
            <a:r>
              <a:rPr lang="en-US" dirty="0" err="1">
                <a:sym typeface="Wingdings" pitchFamily="2" charset="2"/>
              </a:rPr>
              <a:t>ί</a:t>
            </a:r>
            <a:r>
              <a:rPr lang="el-GR" dirty="0">
                <a:sym typeface="Wingdings" pitchFamily="2" charset="2"/>
              </a:rPr>
              <a:t>ς διήθηση γειτονικών δομών και λεμφαδένων, χωρίς θρόμβο σε κάτω κοίλη και νεφρική φλέβα,  &lt;</a:t>
            </a:r>
            <a:r>
              <a:rPr lang="en-US" dirty="0">
                <a:sym typeface="Wingdings" pitchFamily="2" charset="2"/>
              </a:rPr>
              <a:t>10cm</a:t>
            </a:r>
          </a:p>
          <a:p>
            <a:pPr marL="0" indent="0">
              <a:buNone/>
            </a:pPr>
            <a:r>
              <a:rPr lang="el-GR" dirty="0">
                <a:sym typeface="Wingdings" pitchFamily="2" charset="2"/>
              </a:rPr>
              <a:t>	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>
                <a:sym typeface="Wingdings" pitchFamily="2" charset="2"/>
              </a:rPr>
              <a:t>Laparoscopic transabdominal adrenalectomy 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8CDEF0EB-EE56-7641-800E-CA5C116937D0}"/>
              </a:ext>
            </a:extLst>
          </p:cNvPr>
          <p:cNvSpPr txBox="1">
            <a:spLocks/>
          </p:cNvSpPr>
          <p:nvPr/>
        </p:nvSpPr>
        <p:spPr>
          <a:xfrm>
            <a:off x="990600" y="187122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999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EFC790-DA11-9142-B098-27E8F286B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564" y="1425566"/>
            <a:ext cx="7808089" cy="254960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u="sng" dirty="0" err="1">
                <a:sym typeface="Wingdings" pitchFamily="2" charset="2"/>
              </a:rPr>
              <a:t>Φαιοχρωμοκύττωμα</a:t>
            </a:r>
            <a:r>
              <a:rPr lang="el-GR" u="sng" dirty="0">
                <a:sym typeface="Wingdings" pitchFamily="2" charset="2"/>
              </a:rPr>
              <a:t> </a:t>
            </a:r>
            <a:endParaRPr lang="en-US" u="sng" dirty="0">
              <a:sym typeface="Wingdings" pitchFamily="2" charset="2"/>
            </a:endParaRPr>
          </a:p>
          <a:p>
            <a:pPr marL="0" indent="0">
              <a:buNone/>
            </a:pPr>
            <a:endParaRPr lang="el-GR" u="sng" dirty="0">
              <a:sym typeface="Wingdings" pitchFamily="2" charset="2"/>
            </a:endParaRPr>
          </a:p>
          <a:p>
            <a:r>
              <a:rPr lang="el-GR" dirty="0">
                <a:sym typeface="Wingdings" pitchFamily="2" charset="2"/>
              </a:rPr>
              <a:t>&lt;</a:t>
            </a:r>
            <a:r>
              <a:rPr lang="en-US" dirty="0">
                <a:sym typeface="Wingdings" pitchFamily="2" charset="2"/>
              </a:rPr>
              <a:t> </a:t>
            </a:r>
            <a:r>
              <a:rPr lang="el-GR" dirty="0">
                <a:sym typeface="Wingdings" pitchFamily="2" charset="2"/>
              </a:rPr>
              <a:t>6</a:t>
            </a:r>
            <a:r>
              <a:rPr lang="en-US" dirty="0">
                <a:sym typeface="Wingdings" pitchFamily="2" charset="2"/>
              </a:rPr>
              <a:t>cm 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	 </a:t>
            </a:r>
            <a:r>
              <a:rPr lang="en-US" b="1" dirty="0">
                <a:sym typeface="Wingdings" pitchFamily="2" charset="2"/>
              </a:rPr>
              <a:t>Laparoscopic transabdominal adrenalectomy</a:t>
            </a:r>
          </a:p>
          <a:p>
            <a:pPr marL="0" indent="0">
              <a:buNone/>
            </a:pPr>
            <a:r>
              <a:rPr lang="en-US" b="1" dirty="0">
                <a:sym typeface="Wingdings" pitchFamily="2" charset="2"/>
              </a:rPr>
              <a:t>	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>
                <a:sym typeface="Wingdings" pitchFamily="2" charset="2"/>
              </a:rPr>
              <a:t>Posterior retroperitoneoscopic adrenalectomy</a:t>
            </a:r>
          </a:p>
          <a:p>
            <a:r>
              <a:rPr lang="en-US" dirty="0">
                <a:sym typeface="Wingdings" pitchFamily="2" charset="2"/>
              </a:rPr>
              <a:t>&gt; 6cm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	 </a:t>
            </a:r>
            <a:r>
              <a:rPr lang="en-US" b="1" dirty="0">
                <a:sym typeface="Wingdings" pitchFamily="2" charset="2"/>
              </a:rPr>
              <a:t>Open transabdominal adrenalectomy</a:t>
            </a:r>
            <a:endParaRPr lang="el-GR" b="1" dirty="0">
              <a:sym typeface="Wingdings" pitchFamily="2" charset="2"/>
            </a:endParaRP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BDBB1870-461B-B843-B96C-8CD1A318B008}"/>
              </a:ext>
            </a:extLst>
          </p:cNvPr>
          <p:cNvSpPr txBox="1">
            <a:spLocks/>
          </p:cNvSpPr>
          <p:nvPr/>
        </p:nvSpPr>
        <p:spPr>
          <a:xfrm>
            <a:off x="990600" y="210272"/>
            <a:ext cx="10515600" cy="7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ΧΕΙΡΟΥΡΓΙΚΗ ΑΝΤΙΜΕΤΩΠΙΣΗ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2B3859-CA3A-5D4A-BFE4-80927CF4A69F}"/>
              </a:ext>
            </a:extLst>
          </p:cNvPr>
          <p:cNvSpPr txBox="1"/>
          <p:nvPr/>
        </p:nvSpPr>
        <p:spPr>
          <a:xfrm>
            <a:off x="363638" y="4811947"/>
            <a:ext cx="3553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i="1" dirty="0"/>
              <a:t>Αυξημένος κίνδυνος αιμοδυναμικής αστάθειας</a:t>
            </a:r>
            <a:r>
              <a:rPr lang="el-GR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Μείζων αιμορραγία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Υπερτασικές κρίσεις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8A55BCC-1029-E747-92B5-DAB8C56D719E}"/>
              </a:ext>
            </a:extLst>
          </p:cNvPr>
          <p:cNvSpPr txBox="1"/>
          <p:nvPr/>
        </p:nvSpPr>
        <p:spPr>
          <a:xfrm>
            <a:off x="4482568" y="541211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+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CC8C71F-70D2-F344-8687-2308CB1D05AA}"/>
              </a:ext>
            </a:extLst>
          </p:cNvPr>
          <p:cNvSpPr txBox="1"/>
          <p:nvPr/>
        </p:nvSpPr>
        <p:spPr>
          <a:xfrm>
            <a:off x="5138948" y="5191930"/>
            <a:ext cx="2836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err="1"/>
              <a:t>Παθοφυσιολογία</a:t>
            </a:r>
            <a:r>
              <a:rPr lang="el-GR" sz="2400" dirty="0"/>
              <a:t> </a:t>
            </a:r>
            <a:r>
              <a:rPr lang="el-GR" sz="2400" dirty="0" err="1"/>
              <a:t>πνευμοπεριτοναίου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A92805D-5087-114C-AD3A-78C1A2C95D65}"/>
              </a:ext>
            </a:extLst>
          </p:cNvPr>
          <p:cNvSpPr txBox="1"/>
          <p:nvPr/>
        </p:nvSpPr>
        <p:spPr>
          <a:xfrm>
            <a:off x="8073553" y="541211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ym typeface="Wingdings" pitchFamily="2" charset="2"/>
              </a:rPr>
              <a:t>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2DDA39C-32E1-534A-AA37-BC6C4553F989}"/>
              </a:ext>
            </a:extLst>
          </p:cNvPr>
          <p:cNvSpPr txBox="1"/>
          <p:nvPr/>
        </p:nvSpPr>
        <p:spPr>
          <a:xfrm>
            <a:off x="8993530" y="5181278"/>
            <a:ext cx="3102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Αυξημένα ποσοστά μετατροπής σε ανοιχτή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05185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549A7C-0E7E-004A-BE92-B44B4B328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11170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ΜΕΤΑΤΡΟΠΗ ΣΕ ΑΝΟΙΧΤΗ ΕΠΙΝΕΦΡΙΔΕΚΤΟΜΗ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FB547D-FAA6-2645-8858-FE7C21968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028" y="3680749"/>
            <a:ext cx="10515600" cy="26698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Λ</a:t>
            </a:r>
            <a:r>
              <a:rPr lang="en-US" dirty="0" err="1"/>
              <a:t>ό</a:t>
            </a:r>
            <a:r>
              <a:rPr lang="el-GR" dirty="0" err="1"/>
              <a:t>γοι</a:t>
            </a:r>
            <a:r>
              <a:rPr lang="el-GR" dirty="0"/>
              <a:t> μετατροπής</a:t>
            </a:r>
          </a:p>
          <a:p>
            <a:r>
              <a:rPr lang="el-GR" dirty="0"/>
              <a:t>Δυσκολία παρασκευής</a:t>
            </a:r>
          </a:p>
          <a:p>
            <a:r>
              <a:rPr lang="el-GR" dirty="0"/>
              <a:t>Σοβαρή αιμορραγία</a:t>
            </a:r>
          </a:p>
          <a:p>
            <a:r>
              <a:rPr lang="el-GR" dirty="0"/>
              <a:t>Τραυματισμός παρακείμενου οργάνου</a:t>
            </a:r>
          </a:p>
          <a:p>
            <a:r>
              <a:rPr lang="el-GR" dirty="0"/>
              <a:t>Αδυναμία </a:t>
            </a:r>
            <a:r>
              <a:rPr lang="en-US" dirty="0"/>
              <a:t>R1 </a:t>
            </a:r>
            <a:r>
              <a:rPr lang="el-GR" dirty="0" err="1"/>
              <a:t>εκτομ</a:t>
            </a:r>
            <a:r>
              <a:rPr lang="en-US" dirty="0" err="1"/>
              <a:t>ή</a:t>
            </a:r>
            <a:r>
              <a:rPr lang="el-GR" dirty="0"/>
              <a:t>ς</a:t>
            </a:r>
          </a:p>
          <a:p>
            <a:r>
              <a:rPr lang="el-GR" dirty="0"/>
              <a:t>Ανεπαρκές </a:t>
            </a:r>
            <a:r>
              <a:rPr lang="el-GR" dirty="0" err="1"/>
              <a:t>πνευμοπεριτόναιο</a:t>
            </a:r>
            <a:endParaRPr lang="el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D180177-86A5-F54C-8A1E-A619725BD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01" y="1111171"/>
            <a:ext cx="8791374" cy="22198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20AC1B-67FE-D245-90B0-246B9D8CB272}"/>
              </a:ext>
            </a:extLst>
          </p:cNvPr>
          <p:cNvSpPr txBox="1"/>
          <p:nvPr/>
        </p:nvSpPr>
        <p:spPr>
          <a:xfrm>
            <a:off x="9155575" y="5696226"/>
            <a:ext cx="2360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n=865</a:t>
            </a:r>
          </a:p>
          <a:p>
            <a:r>
              <a:rPr lang="en-US" sz="2000" dirty="0"/>
              <a:t>Conversion rate 6.7%</a:t>
            </a:r>
            <a:endParaRPr lang="el-GR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43460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8AE459-CB3B-ED44-9C5F-4FAB45D84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833" y="1802476"/>
            <a:ext cx="4925992" cy="2850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Παράγοντες που σχετίζονται στατιστικά σημαντικά:</a:t>
            </a:r>
          </a:p>
          <a:p>
            <a:r>
              <a:rPr lang="el-GR" dirty="0"/>
              <a:t>Μέγεθος όγκου &gt;5</a:t>
            </a:r>
            <a:r>
              <a:rPr lang="en-US" dirty="0"/>
              <a:t>cm</a:t>
            </a:r>
          </a:p>
          <a:p>
            <a:r>
              <a:rPr lang="el-GR" dirty="0" err="1"/>
              <a:t>Φαιοχρωμοκ</a:t>
            </a:r>
            <a:r>
              <a:rPr lang="en-US" dirty="0" err="1"/>
              <a:t>ύ</a:t>
            </a:r>
            <a:r>
              <a:rPr lang="el-GR" dirty="0" err="1"/>
              <a:t>ττωμα</a:t>
            </a:r>
            <a:endParaRPr lang="el-GR" dirty="0"/>
          </a:p>
          <a:p>
            <a:r>
              <a:rPr lang="en-US" dirty="0"/>
              <a:t>BMI &gt;30kg/m2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C33FDE59-17D1-F147-86FF-70C38836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11170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ΜΕΤΑΤΡΟΠΗ ΣΕ ΑΝΟΙΧΤΗ ΕΠΙΝΕΦΡΙΔΕΚΤΟΜΗ</a:t>
            </a: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CB604CA-39C7-6442-9476-4CCCB6F47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823" y="1228787"/>
            <a:ext cx="4444002" cy="4270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6BA767B-E7A7-8C44-BC22-B2F1808FA7A3}"/>
              </a:ext>
            </a:extLst>
          </p:cNvPr>
          <p:cNvSpPr txBox="1"/>
          <p:nvPr/>
        </p:nvSpPr>
        <p:spPr>
          <a:xfrm>
            <a:off x="548833" y="5410600"/>
            <a:ext cx="100562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Δεν </a:t>
            </a:r>
            <a:r>
              <a:rPr lang="el-GR" sz="2400" dirty="0" err="1"/>
              <a:t>σχετ</a:t>
            </a:r>
            <a:r>
              <a:rPr lang="en-US" sz="2400" dirty="0" err="1"/>
              <a:t>ί</a:t>
            </a:r>
            <a:r>
              <a:rPr lang="el-GR" sz="2400" dirty="0" err="1"/>
              <a:t>ζονται</a:t>
            </a:r>
            <a:r>
              <a:rPr lang="el-GR" sz="2400" dirty="0"/>
              <a:t>:</a:t>
            </a:r>
          </a:p>
          <a:p>
            <a:r>
              <a:rPr lang="el-GR" sz="2400" dirty="0"/>
              <a:t>Δεξιά/αριστερή πλευρά,   φύλο,   ηλικία,   </a:t>
            </a:r>
            <a:r>
              <a:rPr lang="en-US" sz="2400" dirty="0"/>
              <a:t>ASA score, </a:t>
            </a:r>
            <a:r>
              <a:rPr lang="el-GR" sz="2400" dirty="0"/>
              <a:t>  προηγούμενη επέμβαση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667441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E314AA-E140-CF47-8170-123491C48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080"/>
            <a:ext cx="10515600" cy="676597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/>
              <a:t>ΣΥΝΟΨΗ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F4BBA1-E861-D140-A6F3-1C742273B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u="sng" dirty="0" err="1"/>
              <a:t>Λαπαροσκοπικ</a:t>
            </a:r>
            <a:r>
              <a:rPr lang="en-US" u="sng" dirty="0" err="1"/>
              <a:t>ή</a:t>
            </a:r>
            <a:r>
              <a:rPr lang="el-GR" u="sng" dirty="0"/>
              <a:t> </a:t>
            </a:r>
            <a:r>
              <a:rPr lang="el-GR" u="sng" dirty="0" err="1"/>
              <a:t>επινεφριδεκτομή</a:t>
            </a:r>
            <a:r>
              <a:rPr lang="el-GR" u="sng" dirty="0"/>
              <a:t>:</a:t>
            </a:r>
          </a:p>
          <a:p>
            <a:pPr>
              <a:buFont typeface="Wingdings" pitchFamily="2" charset="2"/>
              <a:buChar char="ü"/>
            </a:pPr>
            <a:r>
              <a:rPr lang="el-GR" dirty="0"/>
              <a:t>Ασφαλής επέμβαση για </a:t>
            </a:r>
            <a:r>
              <a:rPr lang="el-GR" i="1" dirty="0"/>
              <a:t>μικρές</a:t>
            </a:r>
            <a:r>
              <a:rPr lang="el-GR" dirty="0"/>
              <a:t> καλοήθεις βλάβες </a:t>
            </a:r>
          </a:p>
          <a:p>
            <a:pPr>
              <a:buFont typeface="Wingdings" pitchFamily="2" charset="2"/>
              <a:buChar char="ü"/>
            </a:pPr>
            <a:endParaRPr lang="el-GR" dirty="0"/>
          </a:p>
          <a:p>
            <a:pPr>
              <a:buFont typeface="Wingdings" pitchFamily="2" charset="2"/>
              <a:buChar char="ü"/>
            </a:pPr>
            <a:r>
              <a:rPr lang="el-GR" dirty="0"/>
              <a:t>Μικρότερη μετεγχειρητική νοσηρότητα</a:t>
            </a:r>
            <a:r>
              <a:rPr lang="en-US" dirty="0"/>
              <a:t> </a:t>
            </a:r>
            <a:r>
              <a:rPr lang="en-US" dirty="0" err="1"/>
              <a:t>έ</a:t>
            </a:r>
            <a:r>
              <a:rPr lang="el-GR" dirty="0" err="1"/>
              <a:t>ναντι</a:t>
            </a:r>
            <a:r>
              <a:rPr lang="el-GR" dirty="0"/>
              <a:t> ανοιχτής</a:t>
            </a:r>
            <a:endParaRPr lang="en-US" dirty="0"/>
          </a:p>
          <a:p>
            <a:pPr>
              <a:buFont typeface="Wingdings" pitchFamily="2" charset="2"/>
              <a:buChar char="ü"/>
            </a:pPr>
            <a:endParaRPr lang="el-GR" dirty="0"/>
          </a:p>
          <a:p>
            <a:pPr>
              <a:buFont typeface="Wingdings" pitchFamily="2" charset="2"/>
              <a:buChar char="ü"/>
            </a:pPr>
            <a:r>
              <a:rPr lang="el-GR" dirty="0"/>
              <a:t>Ογκολογικά </a:t>
            </a:r>
            <a:r>
              <a:rPr lang="en-US" dirty="0"/>
              <a:t>non-inferior </a:t>
            </a:r>
            <a:r>
              <a:rPr lang="el-GR" dirty="0"/>
              <a:t>για </a:t>
            </a:r>
            <a:r>
              <a:rPr lang="el-GR" i="1" dirty="0"/>
              <a:t>τοπικά εντοπισμένες </a:t>
            </a:r>
            <a:r>
              <a:rPr lang="el-GR" dirty="0"/>
              <a:t>κακοήθεις βλάβες</a:t>
            </a:r>
          </a:p>
          <a:p>
            <a:pPr>
              <a:buFont typeface="Wingdings" pitchFamily="2" charset="2"/>
              <a:buChar char="ü"/>
            </a:pPr>
            <a:endParaRPr lang="el-GR" dirty="0"/>
          </a:p>
          <a:p>
            <a:pPr>
              <a:buFont typeface="Wingdings" pitchFamily="2" charset="2"/>
              <a:buChar char="ü"/>
            </a:pPr>
            <a:r>
              <a:rPr lang="el-GR" dirty="0"/>
              <a:t>Αυξημένη προσοχή σε </a:t>
            </a:r>
            <a:r>
              <a:rPr lang="el-GR" dirty="0" err="1"/>
              <a:t>φαιοχρωμοκυττώματα</a:t>
            </a:r>
            <a:endParaRPr lang="el-GR" dirty="0"/>
          </a:p>
          <a:p>
            <a:pPr>
              <a:buFont typeface="Wingdings" pitchFamily="2" charset="2"/>
              <a:buChar char="ü"/>
            </a:pPr>
            <a:endParaRPr lang="el-GR" dirty="0"/>
          </a:p>
          <a:p>
            <a:pPr>
              <a:buFont typeface="Wingdings" pitchFamily="2" charset="2"/>
              <a:buChar char="ü"/>
            </a:pPr>
            <a:r>
              <a:rPr lang="el-GR" dirty="0"/>
              <a:t>Παρόμοια αποτελέσματα με την </a:t>
            </a:r>
            <a:r>
              <a:rPr lang="el-GR" dirty="0" err="1"/>
              <a:t>οπισθοπεριτοναϊκή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93849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Α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 ΑΧ" id="{F2CCF6B8-7549-3542-BDE4-DF54AE5E93C3}" vid="{07AC6E07-C753-5B40-BF18-05340731CDA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ΑΧ</Template>
  <TotalTime>49915</TotalTime>
  <Words>1795</Words>
  <Application>Microsoft Office PowerPoint</Application>
  <PresentationFormat>Custom</PresentationFormat>
  <Paragraphs>540</Paragraphs>
  <Slides>73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Theme ΑΧ</vt:lpstr>
      <vt:lpstr>ΠΑΘΗΣΕΙΣ ΕΠΙΝΕΦΡΙΔΙΩΝ</vt:lpstr>
      <vt:lpstr>ΑΝΑΤΟΜΙΑ</vt:lpstr>
      <vt:lpstr>ΑΝΑΤΟΜΙΚΗ ΘΕΣΗ</vt:lpstr>
      <vt:lpstr>ΑΝΑΤΟΜΙΚΗ ΘΕΣΗ</vt:lpstr>
      <vt:lpstr>ΑΝΑΤΟΜΙΚΕΣ ΣΧΕΣΕΙΣ</vt:lpstr>
      <vt:lpstr>Ανατομικές σχέσεις</vt:lpstr>
      <vt:lpstr>PowerPoint Presentation</vt:lpstr>
      <vt:lpstr>ΑΓΓΕΙΩΣΗ - ΑΡΤΗΡΙΕΣ</vt:lpstr>
      <vt:lpstr>PowerPoint Presentation</vt:lpstr>
      <vt:lpstr>ΑΓΓΕΙΩΣΗ - ΦΛΕΒΕΣ</vt:lpstr>
      <vt:lpstr>ΑΓΓΕΙΩΣΗ - ΦΛΕΒΕΣ</vt:lpstr>
      <vt:lpstr>ΛΕΜΦΙΚΗ ΑΠΟΡΡΟΗ</vt:lpstr>
      <vt:lpstr>ΝΕΥΡΩΣΗ</vt:lpstr>
      <vt:lpstr>ΦΥΣΙΟΛΟΓΙΑ</vt:lpstr>
      <vt:lpstr>ΦΥΣΙΟΛΟΓΙΑ</vt:lpstr>
      <vt:lpstr>ΦΥΣΙΟΛΟΓΙΑ</vt:lpstr>
      <vt:lpstr>ΦΥΣΙΟΛΟΓΙΑ</vt:lpstr>
      <vt:lpstr>ΕΝΔΕΙΞΕΙΣ ΕΠΙΝΕΦΡΙΔΕΚΤΟΜΗΣ</vt:lpstr>
      <vt:lpstr>ΑΛΔΟΣΤΕΡΟΝΩΜΑ</vt:lpstr>
      <vt:lpstr>ΥΠΕΡΑΛΔΟΣΤΕΡΟΝΙΣΜΟΣ</vt:lpstr>
      <vt:lpstr>ΑΛΔΟΣΤΕΡΟΝΩΜΑ</vt:lpstr>
      <vt:lpstr>ΕΝΔΕΙΞΕΙΣ ΕΠΙΝΕΦΡΙΔΕΚΤΟΜΗΣ</vt:lpstr>
      <vt:lpstr>ΥΠΕΡΚΟΡΤΙΖΟΛΑΙΜΙΑ</vt:lpstr>
      <vt:lpstr>PowerPoint Presentation</vt:lpstr>
      <vt:lpstr>ΦΛΟΙΟΕΠΙΝΕΦΡΙΔΙΑΚΟ ΚΑΡΚΙΝΩΜΑ</vt:lpstr>
      <vt:lpstr>ΦΛΟΙΟΕΠΙΝΕΦΡΙΔΙΑΚΟ ΚΑΡΚΙΝΩΜΑ</vt:lpstr>
      <vt:lpstr>ΦΛΟΙΟΕΠΙΝΕΦΡΙΔΙΑΚΟ ΚΑΡΚΙΝΩΜΑ</vt:lpstr>
      <vt:lpstr>ΦΛΟΙΟΕΠΙΝΕΦΡΙΔΙΑΚΟ ΚΑΡΚΙΝΩΜΑ</vt:lpstr>
      <vt:lpstr>ΦΑΙΟΧΡΩΜΟΚΥΤΤΩΜΑ</vt:lpstr>
      <vt:lpstr>ΦΑΙΟΧΡΩΜΟΚΥΤΤΩΜΑ</vt:lpstr>
      <vt:lpstr>ΦΑΙΟΧΡΩΜΟΚΥΤΤΩΜΑ</vt:lpstr>
      <vt:lpstr>ΦΑΙΟΧΡΩΜΟΚΥΤΤΩΜΑ</vt:lpstr>
      <vt:lpstr>PowerPoint Presentation</vt:lpstr>
      <vt:lpstr>ΤΥΧΑΙΩΜΑ</vt:lpstr>
      <vt:lpstr>ΤΥΧΑΙΩΜΑ</vt:lpstr>
      <vt:lpstr>ΤΥΧΑΙΩΜΑ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ΙΣΤΟΡΙΚΗ ΑΝΑΔΡΟΜΗ ΕΠΙΝΕΦΡΙΔΕΚΤΟΜΗΣ</vt:lpstr>
      <vt:lpstr>ΔΕΞΙΑ ΛΑΠΑΡΟΣΚΟΠΙΚΗ ΕΠΙΝΕΦΡΙΔΕΚΤΟΜΗ</vt:lpstr>
      <vt:lpstr>ΔΕΞΙΑ ΛΑΠΑΡΟΣΚΟΠΙΚΗ ΕΠΙΝΕΦΡΙΔΕΚΤΟΜΗ</vt:lpstr>
      <vt:lpstr>ΔΕΞΙΑ ΛΑΠΑΡΟΣΚΟΠΙΚΗ ΕΠΙΝΕΦΡΙΔΕΚΤΟΜΗ</vt:lpstr>
      <vt:lpstr>ΔΕΞΙΑ ΛΑΠΑΡΟΣΚΟΠΙΚΗ ΕΠΙΝΕΦΡΙΔΕΚΤΟΜΗ</vt:lpstr>
      <vt:lpstr>ΔΕΞΙΑ ΛΑΠΑΡΟΣΚΟΠΙΚΗ ΕΠΙΝΕΦΡΙΔΕΚΤΟΜΗ</vt:lpstr>
      <vt:lpstr>ΔΕΞΙΑ ΛΑΠΑΡΟΣΚΟΠΙΚΗ ΕΠΙΝΕΦΡΙΔΕΚΤΟΜΗ</vt:lpstr>
      <vt:lpstr>ΔΕΞΙΑ ΛΑΠΑΡΟΣΚΟΠΙΚΗ ΕΠΙΝΕΦΡΙΔΕΚΤΟΜΗ</vt:lpstr>
      <vt:lpstr>ΔΕΞΙΑ ΛΑΠΑΡΟΣΚΟΠΙΚΗ ΕΠΙΝΕΦΡΙΔΕΚΤΟΜΗ</vt:lpstr>
      <vt:lpstr>ΔΕΞΙΑ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ΑΡΙΣΤΕΡΉ ΛΑΠΑΡΟΣΚΟΠΙΚΗ ΕΠΙΝΕΦΡΙΔΕΚΤΟΜΗ</vt:lpstr>
      <vt:lpstr>ΔΙΕΓΧΕΙΡΗΤΙΚΕΣ ΕΠΙΠΛΟΚΕΣ</vt:lpstr>
      <vt:lpstr>PowerPoint Presentation</vt:lpstr>
      <vt:lpstr>ΔΙΕΓΧΕΙΡΗΤΙΚΕΣ ΕΠΙΠΛΟΚΕΣ</vt:lpstr>
      <vt:lpstr>ΔΙΕΓΧΕΙΡΗΤΙΚΕΣ ΕΠΙΠΛΟΚΕΣ</vt:lpstr>
      <vt:lpstr>ΧΕΙΡΟΥΡΓΙΚΗ ΑΝΤΙΜΕΤΩΠΙΣΗ</vt:lpstr>
      <vt:lpstr>PowerPoint Presentation</vt:lpstr>
      <vt:lpstr>PowerPoint Presentation</vt:lpstr>
      <vt:lpstr>PowerPoint Presentation</vt:lpstr>
      <vt:lpstr>ΜΕΤΑΤΡΟΠΗ ΣΕ ΑΝΟΙΧΤΗ ΕΠΙΝΕΦΡΙΔΕΚΤΟΜΗ</vt:lpstr>
      <vt:lpstr>ΜΕΤΑΤΡΟΠΗ ΣΕ ΑΝΟΙΧΤΗ ΕΠΙΝΕΦΡΙΔΕΚΤΟΜΗ</vt:lpstr>
      <vt:lpstr>ΣΥΝΟΨΗ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τεχνική της  Λαπαροσκοπικής Επινεφριδεκτομής</dc:title>
  <dc:creator>ΣΤΕΦΑΝΑΚΗΣ ΜΑΡΙΟΣ</dc:creator>
  <cp:lastModifiedBy>κατερινα</cp:lastModifiedBy>
  <cp:revision>191</cp:revision>
  <dcterms:created xsi:type="dcterms:W3CDTF">2024-04-22T21:25:56Z</dcterms:created>
  <dcterms:modified xsi:type="dcterms:W3CDTF">2025-05-28T14:54:59Z</dcterms:modified>
</cp:coreProperties>
</file>