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49"/>
  </p:notesMasterIdLst>
  <p:sldIdLst>
    <p:sldId id="296" r:id="rId2"/>
    <p:sldId id="300" r:id="rId3"/>
    <p:sldId id="359" r:id="rId4"/>
    <p:sldId id="343" r:id="rId5"/>
    <p:sldId id="354" r:id="rId6"/>
    <p:sldId id="341" r:id="rId7"/>
    <p:sldId id="344" r:id="rId8"/>
    <p:sldId id="355" r:id="rId9"/>
    <p:sldId id="356" r:id="rId10"/>
    <p:sldId id="357" r:id="rId11"/>
    <p:sldId id="358" r:id="rId12"/>
    <p:sldId id="360" r:id="rId13"/>
    <p:sldId id="389" r:id="rId14"/>
    <p:sldId id="398" r:id="rId15"/>
    <p:sldId id="396" r:id="rId16"/>
    <p:sldId id="397" r:id="rId17"/>
    <p:sldId id="390" r:id="rId18"/>
    <p:sldId id="391" r:id="rId19"/>
    <p:sldId id="400" r:id="rId20"/>
    <p:sldId id="392" r:id="rId21"/>
    <p:sldId id="401" r:id="rId22"/>
    <p:sldId id="402" r:id="rId23"/>
    <p:sldId id="404" r:id="rId24"/>
    <p:sldId id="394" r:id="rId25"/>
    <p:sldId id="395" r:id="rId26"/>
    <p:sldId id="403" r:id="rId27"/>
    <p:sldId id="399" r:id="rId28"/>
    <p:sldId id="387" r:id="rId29"/>
    <p:sldId id="388" r:id="rId30"/>
    <p:sldId id="363" r:id="rId31"/>
    <p:sldId id="364" r:id="rId32"/>
    <p:sldId id="365" r:id="rId33"/>
    <p:sldId id="366" r:id="rId34"/>
    <p:sldId id="367" r:id="rId35"/>
    <p:sldId id="368" r:id="rId36"/>
    <p:sldId id="347" r:id="rId37"/>
    <p:sldId id="369" r:id="rId38"/>
    <p:sldId id="351" r:id="rId39"/>
    <p:sldId id="370" r:id="rId40"/>
    <p:sldId id="371" r:id="rId41"/>
    <p:sldId id="372" r:id="rId42"/>
    <p:sldId id="349" r:id="rId43"/>
    <p:sldId id="373" r:id="rId44"/>
    <p:sldId id="350" r:id="rId45"/>
    <p:sldId id="374" r:id="rId46"/>
    <p:sldId id="352" r:id="rId47"/>
    <p:sldId id="375" r:id="rId48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81851" autoAdjust="0"/>
  </p:normalViewPr>
  <p:slideViewPr>
    <p:cSldViewPr>
      <p:cViewPr varScale="1">
        <p:scale>
          <a:sx n="70" d="100"/>
          <a:sy n="70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D88A77BB-069D-BA44-ACC0-4671040E96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6037B56-4008-9445-AE49-080EE21E0E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868182-865C-1A4D-B279-ACBBA02C9F43}" type="datetimeFigureOut">
              <a:rPr lang="el-GR"/>
              <a:pPr>
                <a:defRPr/>
              </a:pPr>
              <a:t>4/12/2020</a:t>
            </a:fld>
            <a:endParaRPr lang="el-GR"/>
          </a:p>
        </p:txBody>
      </p:sp>
      <p:sp>
        <p:nvSpPr>
          <p:cNvPr id="4" name="Θέση εικόνας διαφάνειας 3">
            <a:extLst>
              <a:ext uri="{FF2B5EF4-FFF2-40B4-BE49-F238E27FC236}">
                <a16:creationId xmlns:a16="http://schemas.microsoft.com/office/drawing/2014/main" id="{9B7810F5-B00B-5744-AD64-709E06D0C3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>
            <a:extLst>
              <a:ext uri="{FF2B5EF4-FFF2-40B4-BE49-F238E27FC236}">
                <a16:creationId xmlns:a16="http://schemas.microsoft.com/office/drawing/2014/main" id="{9DE08817-2CA9-4E46-868A-4DD3F01B0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/>
              <a:t>Στυλ υποδείγματος κειμένου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003210B-717A-D947-B9E9-E766483055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2B94CC1-8794-364A-9360-3346FCF96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18B2925-20D0-7A49-8B7D-90771A00950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20397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>
            <a:extLst>
              <a:ext uri="{FF2B5EF4-FFF2-40B4-BE49-F238E27FC236}">
                <a16:creationId xmlns:a16="http://schemas.microsoft.com/office/drawing/2014/main" id="{EEFC8146-3430-3A46-9121-EE14CE6C36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Θέση σημειώσεων 2">
            <a:extLst>
              <a:ext uri="{FF2B5EF4-FFF2-40B4-BE49-F238E27FC236}">
                <a16:creationId xmlns:a16="http://schemas.microsoft.com/office/drawing/2014/main" id="{72F5E5B8-B24F-0348-AF29-75E4884D85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974C437-8F9F-E04F-89B9-081A2E04C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DE232C0F-5FEC-114E-A483-896C1163ABC9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2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Θέση εικόνας διαφάνειας 1">
            <a:extLst>
              <a:ext uri="{FF2B5EF4-FFF2-40B4-BE49-F238E27FC236}">
                <a16:creationId xmlns:a16="http://schemas.microsoft.com/office/drawing/2014/main" id="{58096E2C-6F24-6940-B081-6ED2E1DB00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Θέση σημειώσεων 2">
            <a:extLst>
              <a:ext uri="{FF2B5EF4-FFF2-40B4-BE49-F238E27FC236}">
                <a16:creationId xmlns:a16="http://schemas.microsoft.com/office/drawing/2014/main" id="{31659C5D-BC68-594F-99CA-C5DCDACAF5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B3068A7-D944-BD48-A79E-C337AA0C83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2AEEE3E1-825C-C44C-B8B1-C7508B749753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21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Θέση εικόνας διαφάνειας 1">
            <a:extLst>
              <a:ext uri="{FF2B5EF4-FFF2-40B4-BE49-F238E27FC236}">
                <a16:creationId xmlns:a16="http://schemas.microsoft.com/office/drawing/2014/main" id="{A562F5EF-92F9-B94A-80B9-9708FC67C3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Θέση σημειώσεων 2">
            <a:extLst>
              <a:ext uri="{FF2B5EF4-FFF2-40B4-BE49-F238E27FC236}">
                <a16:creationId xmlns:a16="http://schemas.microsoft.com/office/drawing/2014/main" id="{9177F2C5-2CFA-A24F-8074-CBE17E241D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81BFADA-4650-2D4D-A0D6-312D8A824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59B02A80-ECD7-AB46-8072-8870D93CD2EF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24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Θέση εικόνας διαφάνειας 1">
            <a:extLst>
              <a:ext uri="{FF2B5EF4-FFF2-40B4-BE49-F238E27FC236}">
                <a16:creationId xmlns:a16="http://schemas.microsoft.com/office/drawing/2014/main" id="{6130A674-FF27-A04B-9237-6F08D8A134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Θέση σημειώσεων 2">
            <a:extLst>
              <a:ext uri="{FF2B5EF4-FFF2-40B4-BE49-F238E27FC236}">
                <a16:creationId xmlns:a16="http://schemas.microsoft.com/office/drawing/2014/main" id="{B6112DD9-5E85-054C-9725-7212167650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2BE67BD-C18F-5749-9D56-53A76739D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56AD1A97-200C-794A-83EC-D6E5D37C89DC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25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Θέση εικόνας διαφάνειας 1">
            <a:extLst>
              <a:ext uri="{FF2B5EF4-FFF2-40B4-BE49-F238E27FC236}">
                <a16:creationId xmlns:a16="http://schemas.microsoft.com/office/drawing/2014/main" id="{F5D692CD-F0B8-F744-941F-99AB81E9E9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Θέση σημειώσεων 2">
            <a:extLst>
              <a:ext uri="{FF2B5EF4-FFF2-40B4-BE49-F238E27FC236}">
                <a16:creationId xmlns:a16="http://schemas.microsoft.com/office/drawing/2014/main" id="{DBE79478-079F-B144-A758-6260382014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EECCC30-1EEB-5F4B-84AB-B1A364273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ED9DB30D-2195-0F49-AD8E-98C28449CE7F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28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Θέση εικόνας διαφάνειας 1">
            <a:extLst>
              <a:ext uri="{FF2B5EF4-FFF2-40B4-BE49-F238E27FC236}">
                <a16:creationId xmlns:a16="http://schemas.microsoft.com/office/drawing/2014/main" id="{D5760CA0-0AD3-9C4C-ADD6-37703CCC79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Θέση σημειώσεων 2">
            <a:extLst>
              <a:ext uri="{FF2B5EF4-FFF2-40B4-BE49-F238E27FC236}">
                <a16:creationId xmlns:a16="http://schemas.microsoft.com/office/drawing/2014/main" id="{C363729A-55BE-F749-8CCF-6E159CEE9F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11E8F63-4D43-4A42-9027-147322B96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0A9C9299-98CC-2844-B855-FEE082931506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30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Θέση εικόνας διαφάνειας 1">
            <a:extLst>
              <a:ext uri="{FF2B5EF4-FFF2-40B4-BE49-F238E27FC236}">
                <a16:creationId xmlns:a16="http://schemas.microsoft.com/office/drawing/2014/main" id="{33931674-18AA-D14C-97E4-0702063B08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Θέση σημειώσεων 2">
            <a:extLst>
              <a:ext uri="{FF2B5EF4-FFF2-40B4-BE49-F238E27FC236}">
                <a16:creationId xmlns:a16="http://schemas.microsoft.com/office/drawing/2014/main" id="{DE99FAF5-50FD-1C4C-84D4-E94CD9B62A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0E7B3B3-F895-FD47-A06A-D27E5D419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8F62EC86-A88B-864B-B2C9-E7E560F21740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31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Θέση εικόνας διαφάνειας 1">
            <a:extLst>
              <a:ext uri="{FF2B5EF4-FFF2-40B4-BE49-F238E27FC236}">
                <a16:creationId xmlns:a16="http://schemas.microsoft.com/office/drawing/2014/main" id="{2BC5ED20-C228-0B4E-B5C9-0014432ADD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Θέση σημειώσεων 2">
            <a:extLst>
              <a:ext uri="{FF2B5EF4-FFF2-40B4-BE49-F238E27FC236}">
                <a16:creationId xmlns:a16="http://schemas.microsoft.com/office/drawing/2014/main" id="{9E47F7BE-76D0-DE4C-BAE5-2D9C802994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F6AC4C0-8AC5-174F-AB03-255FC9A31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CDF135E5-249F-7343-A157-8DE0301CB9AE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32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Θέση εικόνας διαφάνειας 1">
            <a:extLst>
              <a:ext uri="{FF2B5EF4-FFF2-40B4-BE49-F238E27FC236}">
                <a16:creationId xmlns:a16="http://schemas.microsoft.com/office/drawing/2014/main" id="{6301BDB5-EFD7-C843-8DE6-BBD3CCB2CB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Θέση σημειώσεων 2">
            <a:extLst>
              <a:ext uri="{FF2B5EF4-FFF2-40B4-BE49-F238E27FC236}">
                <a16:creationId xmlns:a16="http://schemas.microsoft.com/office/drawing/2014/main" id="{DCFB5374-750C-EA4A-A1EA-4D5363F919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9ABBF20-03B6-E24B-8250-01343CFC66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BE773F82-13F0-6844-B073-3016F2EA2AE1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33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Θέση εικόνας διαφάνειας 1">
            <a:extLst>
              <a:ext uri="{FF2B5EF4-FFF2-40B4-BE49-F238E27FC236}">
                <a16:creationId xmlns:a16="http://schemas.microsoft.com/office/drawing/2014/main" id="{13BA049D-2FF8-094F-A5B6-792B918897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4" name="Θέση σημειώσεων 2">
            <a:extLst>
              <a:ext uri="{FF2B5EF4-FFF2-40B4-BE49-F238E27FC236}">
                <a16:creationId xmlns:a16="http://schemas.microsoft.com/office/drawing/2014/main" id="{64E0DA87-2577-6242-B451-A206E32180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27EC522-0A41-2549-B215-3843340F9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849CF8E6-9027-E24E-B06F-B3F38F41DE92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34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Θέση εικόνας διαφάνειας 1">
            <a:extLst>
              <a:ext uri="{FF2B5EF4-FFF2-40B4-BE49-F238E27FC236}">
                <a16:creationId xmlns:a16="http://schemas.microsoft.com/office/drawing/2014/main" id="{8041F63C-FF80-DA46-B0DB-EB70151F91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Θέση σημειώσεων 2">
            <a:extLst>
              <a:ext uri="{FF2B5EF4-FFF2-40B4-BE49-F238E27FC236}">
                <a16:creationId xmlns:a16="http://schemas.microsoft.com/office/drawing/2014/main" id="{7B5939DD-B73D-5948-A028-7AA574E225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673B736-2E84-6248-B116-01AEB7BCE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BF2B26B4-1A05-EA4F-BB9E-923714601602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35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>
            <a:extLst>
              <a:ext uri="{FF2B5EF4-FFF2-40B4-BE49-F238E27FC236}">
                <a16:creationId xmlns:a16="http://schemas.microsoft.com/office/drawing/2014/main" id="{2148A25D-7CC7-C143-A4C3-91CC551600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Θέση σημειώσεων 2">
            <a:extLst>
              <a:ext uri="{FF2B5EF4-FFF2-40B4-BE49-F238E27FC236}">
                <a16:creationId xmlns:a16="http://schemas.microsoft.com/office/drawing/2014/main" id="{8B636609-38BE-2F42-B976-47B239A05C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4C2B13D-D0AC-8B4D-B3C6-F1437B6739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7864BB0B-8DC5-024C-8B0F-9687CA0FA6F0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3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Θέση εικόνας διαφάνειας 1">
            <a:extLst>
              <a:ext uri="{FF2B5EF4-FFF2-40B4-BE49-F238E27FC236}">
                <a16:creationId xmlns:a16="http://schemas.microsoft.com/office/drawing/2014/main" id="{C2D97B54-A20B-704C-A3DD-6F523142B5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Θέση σημειώσεων 2">
            <a:extLst>
              <a:ext uri="{FF2B5EF4-FFF2-40B4-BE49-F238E27FC236}">
                <a16:creationId xmlns:a16="http://schemas.microsoft.com/office/drawing/2014/main" id="{F47981AD-9A85-2346-AEC8-D58964F450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60BA3B-1E43-E240-A495-00755F13B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747CB97B-8814-9246-88BD-647B2DBAF61B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36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Θέση εικόνας διαφάνειας 1">
            <a:extLst>
              <a:ext uri="{FF2B5EF4-FFF2-40B4-BE49-F238E27FC236}">
                <a16:creationId xmlns:a16="http://schemas.microsoft.com/office/drawing/2014/main" id="{E7C91F7F-3B5D-8949-8CDF-47D27BFE4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Θέση σημειώσεων 2">
            <a:extLst>
              <a:ext uri="{FF2B5EF4-FFF2-40B4-BE49-F238E27FC236}">
                <a16:creationId xmlns:a16="http://schemas.microsoft.com/office/drawing/2014/main" id="{70B2EE39-5D58-294A-823B-1BB8E40864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8CB18BC-9F68-6344-A7B4-D7A8659D3B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4BF465FE-86F8-8F49-B520-3C7E843B6D3C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37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Θέση εικόνας διαφάνειας 1">
            <a:extLst>
              <a:ext uri="{FF2B5EF4-FFF2-40B4-BE49-F238E27FC236}">
                <a16:creationId xmlns:a16="http://schemas.microsoft.com/office/drawing/2014/main" id="{AD8914F5-9136-9742-983A-475A6BAF18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Θέση σημειώσεων 2">
            <a:extLst>
              <a:ext uri="{FF2B5EF4-FFF2-40B4-BE49-F238E27FC236}">
                <a16:creationId xmlns:a16="http://schemas.microsoft.com/office/drawing/2014/main" id="{64B039B9-56E4-834F-908A-DF70649C90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6BC5F23-5DC6-134B-A508-0052DB31F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FBCE0888-ECCE-A34B-ABB0-CFBC7FABBC31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38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Θέση εικόνας διαφάνειας 1">
            <a:extLst>
              <a:ext uri="{FF2B5EF4-FFF2-40B4-BE49-F238E27FC236}">
                <a16:creationId xmlns:a16="http://schemas.microsoft.com/office/drawing/2014/main" id="{3A783A48-E27C-9240-8100-B4E78D39DD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4" name="Θέση σημειώσεων 2">
            <a:extLst>
              <a:ext uri="{FF2B5EF4-FFF2-40B4-BE49-F238E27FC236}">
                <a16:creationId xmlns:a16="http://schemas.microsoft.com/office/drawing/2014/main" id="{BE954B6C-3D23-D041-915B-206972113A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0347FE3-0E1C-7843-B699-A86E5B8413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A8BD5755-D58A-D14F-A846-EA3A4D9CF36D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39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Θέση εικόνας διαφάνειας 1">
            <a:extLst>
              <a:ext uri="{FF2B5EF4-FFF2-40B4-BE49-F238E27FC236}">
                <a16:creationId xmlns:a16="http://schemas.microsoft.com/office/drawing/2014/main" id="{6255CAD7-E752-3A4D-A66F-1C02E22DBE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2" name="Θέση σημειώσεων 2">
            <a:extLst>
              <a:ext uri="{FF2B5EF4-FFF2-40B4-BE49-F238E27FC236}">
                <a16:creationId xmlns:a16="http://schemas.microsoft.com/office/drawing/2014/main" id="{1DCCD318-F277-7A4E-977E-DD8102B0C6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ED86419-8D8A-0C44-8155-2800646594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641C1673-88CB-A142-B4CD-48E01A093555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40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Θέση εικόνας διαφάνειας 1">
            <a:extLst>
              <a:ext uri="{FF2B5EF4-FFF2-40B4-BE49-F238E27FC236}">
                <a16:creationId xmlns:a16="http://schemas.microsoft.com/office/drawing/2014/main" id="{DEB57999-9DEB-F64F-84EE-A08572D021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0" name="Θέση σημειώσεων 2">
            <a:extLst>
              <a:ext uri="{FF2B5EF4-FFF2-40B4-BE49-F238E27FC236}">
                <a16:creationId xmlns:a16="http://schemas.microsoft.com/office/drawing/2014/main" id="{4ED89B95-C817-1C42-B9B2-349D850D6C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FFD221A-56AB-5343-A5ED-D45244240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80AD4EA1-76B9-5D41-8378-97DB6AD6CE4B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41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Θέση εικόνας διαφάνειας 1">
            <a:extLst>
              <a:ext uri="{FF2B5EF4-FFF2-40B4-BE49-F238E27FC236}">
                <a16:creationId xmlns:a16="http://schemas.microsoft.com/office/drawing/2014/main" id="{B69EEA1C-61BE-3442-87DC-0A38105395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8" name="Θέση σημειώσεων 2">
            <a:extLst>
              <a:ext uri="{FF2B5EF4-FFF2-40B4-BE49-F238E27FC236}">
                <a16:creationId xmlns:a16="http://schemas.microsoft.com/office/drawing/2014/main" id="{BAAE5B74-C180-6E4C-B80A-DACAFB9BE6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ACFEBDE-ED91-3F43-A4CC-576B40A6E7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0CF77562-A99F-BF48-B40D-82A54CB550CB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42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Θέση εικόνας διαφάνειας 1">
            <a:extLst>
              <a:ext uri="{FF2B5EF4-FFF2-40B4-BE49-F238E27FC236}">
                <a16:creationId xmlns:a16="http://schemas.microsoft.com/office/drawing/2014/main" id="{1E8B1A69-2A20-7644-A542-DB58C63534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6" name="Θέση σημειώσεων 2">
            <a:extLst>
              <a:ext uri="{FF2B5EF4-FFF2-40B4-BE49-F238E27FC236}">
                <a16:creationId xmlns:a16="http://schemas.microsoft.com/office/drawing/2014/main" id="{B59DD3D4-9AC8-8947-B8AF-01B72590EA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B0B73E4-1C2B-0B4C-89B7-A5D53A2883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2EB41DE7-DE65-EE44-90D2-90FA5ED57A1B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43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Θέση εικόνας διαφάνειας 1">
            <a:extLst>
              <a:ext uri="{FF2B5EF4-FFF2-40B4-BE49-F238E27FC236}">
                <a16:creationId xmlns:a16="http://schemas.microsoft.com/office/drawing/2014/main" id="{A2CD32E4-BD48-344C-B75C-EAAAFD18F7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4" name="Θέση σημειώσεων 2">
            <a:extLst>
              <a:ext uri="{FF2B5EF4-FFF2-40B4-BE49-F238E27FC236}">
                <a16:creationId xmlns:a16="http://schemas.microsoft.com/office/drawing/2014/main" id="{61BEDC17-6E8A-764A-A1A3-7F6A5B419D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BF60F1D-C891-E64C-A57E-75F5ECB582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9C748F9D-7AAB-CF41-B9E3-56F337A2A59F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44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Θέση εικόνας διαφάνειας 1">
            <a:extLst>
              <a:ext uri="{FF2B5EF4-FFF2-40B4-BE49-F238E27FC236}">
                <a16:creationId xmlns:a16="http://schemas.microsoft.com/office/drawing/2014/main" id="{FCCA78CD-280F-4548-A408-159D555B7C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2" name="Θέση σημειώσεων 2">
            <a:extLst>
              <a:ext uri="{FF2B5EF4-FFF2-40B4-BE49-F238E27FC236}">
                <a16:creationId xmlns:a16="http://schemas.microsoft.com/office/drawing/2014/main" id="{E0F235F2-1B01-0A4A-87CC-57F92D5312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31B5586-2741-154D-9278-5E68434EB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C1D0189C-88BA-DA43-AF69-94B6B0BDBAAE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45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Θέση εικόνας διαφάνειας 1">
            <a:extLst>
              <a:ext uri="{FF2B5EF4-FFF2-40B4-BE49-F238E27FC236}">
                <a16:creationId xmlns:a16="http://schemas.microsoft.com/office/drawing/2014/main" id="{3B7A134E-4E4B-2247-B7D0-DA23FE5C80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Θέση σημειώσεων 2">
            <a:extLst>
              <a:ext uri="{FF2B5EF4-FFF2-40B4-BE49-F238E27FC236}">
                <a16:creationId xmlns:a16="http://schemas.microsoft.com/office/drawing/2014/main" id="{1874D9DA-F645-6C48-A89D-285678825E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88570A2-99FA-C64F-99C1-A7A4F38C0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E95E1402-D239-7247-94C6-4158A0222093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4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Θέση εικόνας διαφάνειας 1">
            <a:extLst>
              <a:ext uri="{FF2B5EF4-FFF2-40B4-BE49-F238E27FC236}">
                <a16:creationId xmlns:a16="http://schemas.microsoft.com/office/drawing/2014/main" id="{E9791A3F-3259-7D46-A356-499A1DC527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0" name="Θέση σημειώσεων 2">
            <a:extLst>
              <a:ext uri="{FF2B5EF4-FFF2-40B4-BE49-F238E27FC236}">
                <a16:creationId xmlns:a16="http://schemas.microsoft.com/office/drawing/2014/main" id="{A5574337-A3F0-CF44-B71A-8EA8D4E868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725FEF3-1F74-1A4D-9CDA-30E27BB97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6501641A-54D7-AE48-949D-5AD3076A396C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46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Θέση εικόνας διαφάνειας 1">
            <a:extLst>
              <a:ext uri="{FF2B5EF4-FFF2-40B4-BE49-F238E27FC236}">
                <a16:creationId xmlns:a16="http://schemas.microsoft.com/office/drawing/2014/main" id="{B1AE006B-C987-4047-8953-4BB1B49862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8" name="Θέση σημειώσεων 2">
            <a:extLst>
              <a:ext uri="{FF2B5EF4-FFF2-40B4-BE49-F238E27FC236}">
                <a16:creationId xmlns:a16="http://schemas.microsoft.com/office/drawing/2014/main" id="{BA1BA82B-7B97-3E42-AEBF-CF553B6859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49A1F03-CEF3-244D-BD2C-0AF095384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8A586A8B-0DF6-F14E-85F7-789200FD338A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47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Θέση εικόνας διαφάνειας 1">
            <a:extLst>
              <a:ext uri="{FF2B5EF4-FFF2-40B4-BE49-F238E27FC236}">
                <a16:creationId xmlns:a16="http://schemas.microsoft.com/office/drawing/2014/main" id="{72D97A8E-A83E-0047-95E9-D24233C585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Θέση σημειώσεων 2">
            <a:extLst>
              <a:ext uri="{FF2B5EF4-FFF2-40B4-BE49-F238E27FC236}">
                <a16:creationId xmlns:a16="http://schemas.microsoft.com/office/drawing/2014/main" id="{99C37A76-1DB9-2348-ABC0-8D38215211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81FC9A9-B547-944B-AAA1-B05506C5C3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196AC943-D7B6-954A-98EC-152487BF439A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7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Θέση εικόνας διαφάνειας 1">
            <a:extLst>
              <a:ext uri="{FF2B5EF4-FFF2-40B4-BE49-F238E27FC236}">
                <a16:creationId xmlns:a16="http://schemas.microsoft.com/office/drawing/2014/main" id="{1B9ACE40-F71C-6349-A269-13E667F6ED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Θέση σημειώσεων 2">
            <a:extLst>
              <a:ext uri="{FF2B5EF4-FFF2-40B4-BE49-F238E27FC236}">
                <a16:creationId xmlns:a16="http://schemas.microsoft.com/office/drawing/2014/main" id="{DF16B7AA-CAE4-6D47-ACA9-D15870E650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3D5CF43-6853-7E4A-A857-087A2624F2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4252A6C5-6778-3B46-B88E-3A59B5D772FF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8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823A6A-DE0A-4734-A026-C74AA79B7A80}" type="slidenum">
              <a:rPr lang="el-GR"/>
              <a:pPr>
                <a:defRPr/>
              </a:pPr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Θέση εικόνας διαφάνειας 1">
            <a:extLst>
              <a:ext uri="{FF2B5EF4-FFF2-40B4-BE49-F238E27FC236}">
                <a16:creationId xmlns:a16="http://schemas.microsoft.com/office/drawing/2014/main" id="{6BCEDBED-4FDF-A74D-BC04-378036D283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Θέση σημειώσεων 2">
            <a:extLst>
              <a:ext uri="{FF2B5EF4-FFF2-40B4-BE49-F238E27FC236}">
                <a16:creationId xmlns:a16="http://schemas.microsoft.com/office/drawing/2014/main" id="{2CE2FC7E-FB49-3E40-B11F-3CD8AA7F1B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B85C910-9A86-8942-A94D-A0ECEF7FFF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B60CE151-FE7F-304F-A4CE-096BD6FD63A4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17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Θέση εικόνας διαφάνειας 1">
            <a:extLst>
              <a:ext uri="{FF2B5EF4-FFF2-40B4-BE49-F238E27FC236}">
                <a16:creationId xmlns:a16="http://schemas.microsoft.com/office/drawing/2014/main" id="{F98E632D-5382-1141-877F-BE66E2D647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Θέση σημειώσεων 2">
            <a:extLst>
              <a:ext uri="{FF2B5EF4-FFF2-40B4-BE49-F238E27FC236}">
                <a16:creationId xmlns:a16="http://schemas.microsoft.com/office/drawing/2014/main" id="{2C748C34-F9EE-6B44-96F9-FFA57756B7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4B6B0EF-4D10-254A-A61D-90B0E24C40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671EB8BC-2342-DA4D-B0AE-63EA0E1BE6AA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18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Θέση εικόνας διαφάνειας 1">
            <a:extLst>
              <a:ext uri="{FF2B5EF4-FFF2-40B4-BE49-F238E27FC236}">
                <a16:creationId xmlns:a16="http://schemas.microsoft.com/office/drawing/2014/main" id="{F98E632D-5382-1141-877F-BE66E2D647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Θέση σημειώσεων 2">
            <a:extLst>
              <a:ext uri="{FF2B5EF4-FFF2-40B4-BE49-F238E27FC236}">
                <a16:creationId xmlns:a16="http://schemas.microsoft.com/office/drawing/2014/main" id="{2C748C34-F9EE-6B44-96F9-FFA57756B7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4B6B0EF-4D10-254A-A61D-90B0E24C40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fld id="{671EB8BC-2342-DA4D-B0AE-63EA0E1BE6AA}" type="slidenum">
              <a:rPr lang="el-GR" altLang="el-GR" smtClean="0">
                <a:latin typeface="Arial" panose="020B0604020202020204" pitchFamily="34" charset="0"/>
              </a:rPr>
              <a:pPr>
                <a:spcBef>
                  <a:spcPct val="20000"/>
                </a:spcBef>
                <a:defRPr/>
              </a:pPr>
              <a:t>19</a:t>
            </a:fld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44AEDB-3F63-4841-A063-7A9D8CA27C70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93093C-1823-4940-ACB5-AC7D565B6C43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FCE385-A2C5-8F4C-BD76-22653DAB3397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0A9F5-C92E-1B4D-B868-E71CEF5FCB10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D92D15-AD1C-D64B-8C43-17DA56F003C4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D82A27-1C2B-384A-A12C-E4BB08A792E3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132CBC-5647-ED4D-B647-FE6529226392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C9C4A5-F744-2548-AF2B-A957ECB04B1A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802803-5492-7F49-86CE-23AA59EE936A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5AD5A108-C499-6247-AA11-5259E5F7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6" name="Footer Placeholder 16">
            <a:extLst>
              <a:ext uri="{FF2B5EF4-FFF2-40B4-BE49-F238E27FC236}">
                <a16:creationId xmlns:a16="http://schemas.microsoft.com/office/drawing/2014/main" id="{8FC9D6F4-6CD4-4D4B-BA2C-C1953D1A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7" name="Slide Number Placeholder 28">
            <a:extLst>
              <a:ext uri="{FF2B5EF4-FFF2-40B4-BE49-F238E27FC236}">
                <a16:creationId xmlns:a16="http://schemas.microsoft.com/office/drawing/2014/main" id="{60B25DF6-8125-1841-BFF1-11BC6D73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1B7548-DBA8-F640-A5F9-A6AC0E35AFF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2392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B3F8A3C-CC51-B041-BEC3-8928A899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91062EB-68E6-8F4C-9AD9-3634FBC6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01A4CB0-4791-2F44-B056-A779ED9D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BD87D-19F9-D844-9F3A-E431CD40A8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8914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84EBB31-EEB2-B143-9E30-526932677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9B2F90F-FDC0-2F4D-A00D-6B0E0BF6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8CEB520-99B2-C243-8F4B-81231C2E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D03B9-90DE-6140-BA53-1BC5045F5E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66708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3B38BD3E-0970-ED48-8728-E3E99AEBC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0A824-DAB6-D745-8D12-CFEA0CEF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61929EA6-2BA7-9B4F-A93C-3A0917A9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21BA-C285-D844-BC7D-C243F78635D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497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5A221D9-390B-5F42-BFEF-EFC0165A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487B9F1-DA84-244E-BAA0-D5D02F30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5932DFF-539E-7648-B0A3-E872506A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15DD-6736-6A49-B0F4-CFB306AF1BE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8802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E22CF2FD-96BA-9C4A-8D40-DB97F5634398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C9C48FC-D01D-AA4D-B01D-6551256A336D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02736E4-5C3F-0B41-95B1-92DA3F063B00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9352B25-77E2-6040-9F89-AFCD7901209B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A249719-BD25-FD45-9A7F-301E94DB189F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A894CDB-D0F3-6942-BA8F-B7073EDDE1A1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5AB3631-C48B-5E4D-8010-F98617D85EA8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28C574A-B725-C146-BE43-3B156927992D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4BC2780-3A70-8949-8BF4-13302A16DDBD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08C7EC9-8FB0-AB4B-B32C-3F9CF93DF827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CB9D0EE-A5E1-A346-81D1-0FD3156E9E8F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9881C95-7529-4E4A-9911-4FEC1D762572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D7FC7F4-6296-6841-BA85-43E64242F0D0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BBA0E2E-F42C-1744-A455-C2369AC61FF8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E37E58F1-F745-A847-94AC-4B995AE6C5C5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C39C89-571E-6544-B00E-D9A872FCB299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5214E6-0D39-B749-B75A-C9D9997EF487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8D85A9-2D5C-394A-9590-241FB040C7CA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6C887C-714F-5C47-B9C5-816B6D435ABE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B25628-D785-654B-AC40-BEF7AEF4DCF1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3079688-A1A5-CC41-B442-CB3B1380301C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401E6F7A-DE60-AD4D-9975-D938E9A5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625547F0-0C0D-BA4F-BFA6-5C82D2F4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E431D0C-9264-5D45-BF35-9AC02863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31131C-6857-9B48-9DA0-4DD11105AC7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3278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2BF80-5861-0D4F-A710-6BC6D9C5E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74B48-7C73-A947-A79A-01347ECA0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F11E5-474E-624D-AABE-446FED50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8178FF-2E87-1C43-8426-1BF0DD740AE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8147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A1511A-C453-0A4C-8083-34522E1CB60C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D5AF7A-D706-6045-B3A5-DA0038D7D610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07A7A6-489E-5649-852B-3F3AF22B4075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24FE77-9E4E-AB47-A67E-C022C4EEDE8B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DEA02E-2AB0-8A4C-A0C8-F54E0A6B746E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FBD471-18D3-E849-ABE4-E76A991B887F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6DDB97-1CCA-2542-85A6-232131A3243C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B907B-4496-4241-8E36-25549E6BDB7E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6B98E0-304E-DA44-917B-B9B05FD453A0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2AA3E9-6B93-3648-9FAF-230DAE112B2E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0153A42B-F7F9-A047-A284-58FAC6A6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A3D3B359-BB99-504B-9348-A35D6B63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6236E1EE-7A03-7C43-A114-5A3F935F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40479C-444F-9148-AE50-57D7EA66FEB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6243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682BD120-74AA-1943-973A-30635E44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888E1B2-0A33-6F4B-ABFB-05527A24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B8B59299-2E1C-CD4A-B747-2CD98783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325D1-292B-2646-A7EC-DB4DA1BD5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1827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71EFFD-DFBA-4743-BE44-C2F2E9F69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F27BFC-F24B-D14D-BE0E-ED56F0CE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8ECEA-7A81-CF42-BD87-957F828A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F33945-8E81-CF4F-BCCC-B45899FEB4D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4315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597DD993-198C-5541-BD35-8F9E7F1E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2D851E1-E449-4046-B19A-BFDBD1A4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A0D7984-BB28-7449-BCEB-AC6237CC6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4204A-6841-2741-A521-9ABC99A37C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4843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E35A59-3A12-E443-9A11-2975668E5DF2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1D214F-37B0-AE45-BEDD-A22D020BA0DE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:a16="http://schemas.microsoft.com/office/drawing/2014/main" id="{6B24FF90-CE9E-A84D-8238-EFCDEFC99D5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4EE1B8B-6CEF-6041-9A4E-7B88CF88F69F}"/>
                </a:ext>
              </a:extLst>
            </p:cNvPr>
            <p:cNvCxnSpPr/>
            <p:nvPr/>
          </p:nvCxnSpPr>
          <p:spPr>
            <a:xfrm rot="16200000">
              <a:off x="6663593" y="12500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9169684-534D-4243-A9A6-3D4C295FEEE7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C915658-E550-3842-9D9C-17B3BB4AF29F}"/>
                </a:ext>
              </a:extLst>
            </p:cNvPr>
            <p:cNvCxnSpPr/>
            <p:nvPr/>
          </p:nvCxnSpPr>
          <p:spPr>
            <a:xfrm rot="5400000" flipH="1">
              <a:off x="6744513" y="12490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7E324C49-4AA6-104F-8037-E04497A2FFB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5BB6DE-04BA-5848-A225-01515B109BA6}"/>
                </a:ext>
              </a:extLst>
            </p:cNvPr>
            <p:cNvCxnSpPr/>
            <p:nvPr/>
          </p:nvCxnSpPr>
          <p:spPr>
            <a:xfrm rot="16200000">
              <a:off x="6663593" y="12500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219FFE-D00C-4F48-BA32-96AF3E36C19C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C820AC2-EB8C-BD42-AB2D-39A6C031EC3D}"/>
                </a:ext>
              </a:extLst>
            </p:cNvPr>
            <p:cNvCxnSpPr/>
            <p:nvPr/>
          </p:nvCxnSpPr>
          <p:spPr>
            <a:xfrm rot="5400000" flipH="1">
              <a:off x="6744513" y="12490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CDFC7E74-31AB-B44C-B570-DB1326347EC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3A5CD27-0A6C-1E48-8B5F-7E68DFC5B8F6}"/>
                </a:ext>
              </a:extLst>
            </p:cNvPr>
            <p:cNvCxnSpPr/>
            <p:nvPr/>
          </p:nvCxnSpPr>
          <p:spPr>
            <a:xfrm rot="16200000">
              <a:off x="6663592" y="12500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E49C2E1-0EA4-6748-A9C0-A894F8F23933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7217E72-A4CF-7E4D-9620-485BFD7C0640}"/>
                </a:ext>
              </a:extLst>
            </p:cNvPr>
            <p:cNvCxnSpPr/>
            <p:nvPr/>
          </p:nvCxnSpPr>
          <p:spPr>
            <a:xfrm rot="5400000" flipH="1">
              <a:off x="6744512" y="12490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91B4CA18-06B8-0743-B4F2-3D653D59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BC2F4C99-EDE1-094D-BB00-4AD2D30D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F234B326-3448-5E43-B75D-6ECA777C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47BAC5-81C2-D647-B6F7-52592C1D842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1865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08ABD1-1939-ED47-A0AD-23D41AE8FF71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64E07-EED2-5C4B-A372-9F1E1FD2C818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C8EC2D-9204-3C49-A8A2-78B5FD9EEAA7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874463-2901-8544-8755-15C3C95C6CBF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3120D6-FE37-2A4C-8BE5-262CA21619CB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F5E4C-08B0-BE44-B116-46716A4AD73D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F46CC2-981A-EB48-886D-ABC552C0A341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56543A-A788-1E4F-9F05-7E5ABEDDCE7A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5841CD-094E-8A43-B1C3-59D412DB9710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7C3D7E4F-9200-B640-97F8-5C7123714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>
            <a:extLst>
              <a:ext uri="{FF2B5EF4-FFF2-40B4-BE49-F238E27FC236}">
                <a16:creationId xmlns:a16="http://schemas.microsoft.com/office/drawing/2014/main" id="{62A396D4-497B-9242-B5C3-FD3D9D63F6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F000F37-138A-AE40-A8B0-10D60938E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kumimoji="0" sz="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0BF4A7-F132-8C40-BC09-6E9CF02FD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kumimoji="0" sz="11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9BEB810-7E35-5F41-BDE6-18FD28C39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12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C80C57D0-291A-2446-923E-70CC44DF5E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9" r:id="rId1"/>
    <p:sldLayoutId id="2147484183" r:id="rId2"/>
    <p:sldLayoutId id="2147484190" r:id="rId3"/>
    <p:sldLayoutId id="2147484191" r:id="rId4"/>
    <p:sldLayoutId id="2147484192" r:id="rId5"/>
    <p:sldLayoutId id="2147484184" r:id="rId6"/>
    <p:sldLayoutId id="2147484193" r:id="rId7"/>
    <p:sldLayoutId id="2147484185" r:id="rId8"/>
    <p:sldLayoutId id="2147484194" r:id="rId9"/>
    <p:sldLayoutId id="2147484186" r:id="rId10"/>
    <p:sldLayoutId id="2147484187" r:id="rId11"/>
    <p:sldLayoutId id="21474841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2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2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C85A073A-FD71-4946-826E-90E4F4AE882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00113" y="4286256"/>
            <a:ext cx="7772400" cy="2070094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l-GR" altLang="el-GR" sz="1600" dirty="0">
                <a:latin typeface="Arial" charset="0"/>
              </a:rPr>
              <a:t>ΜΑΣΤΟΡΑΚΗ ΑΙΚΑΤΕΡΙΝΗ</a:t>
            </a:r>
          </a:p>
          <a:p>
            <a:pPr eaLnBrk="1" hangingPunct="1">
              <a:spcBef>
                <a:spcPct val="0"/>
              </a:spcBef>
              <a:defRPr/>
            </a:pPr>
            <a:endParaRPr lang="el-GR" altLang="el-GR" sz="1600" dirty="0"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l-GR" altLang="el-GR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Α’ Πανεπιστημιακή Χειρουργική Κλινική,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l-GR" altLang="el-GR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Ιατρικής Σχολής Πανεπιστημίου Αθηνών,  </a:t>
            </a:r>
            <a:endParaRPr lang="en-US" altLang="el-GR" sz="1600" b="1" i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l-GR" sz="1600" b="1" i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el-GR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 </a:t>
            </a:r>
            <a:r>
              <a:rPr lang="el-GR" altLang="el-GR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ρόλος του χειρουργού στην αντιμετώπιση της 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l-GR" altLang="el-GR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Ιδιοπαθούς Φλεγμονώδους Νόσου του Εντέρου</a:t>
            </a:r>
          </a:p>
          <a:p>
            <a:pPr>
              <a:defRPr/>
            </a:pPr>
            <a:endParaRPr lang="el-GR" altLang="el-GR" sz="1600" dirty="0"/>
          </a:p>
        </p:txBody>
      </p:sp>
      <p:pic>
        <p:nvPicPr>
          <p:cNvPr id="15362" name="Picture 5">
            <a:extLst>
              <a:ext uri="{FF2B5EF4-FFF2-40B4-BE49-F238E27FC236}">
                <a16:creationId xmlns:a16="http://schemas.microsoft.com/office/drawing/2014/main" id="{D1537EB8-05DC-2E4E-BA96-EC78D112F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8956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6">
            <a:extLst>
              <a:ext uri="{FF2B5EF4-FFF2-40B4-BE49-F238E27FC236}">
                <a16:creationId xmlns:a16="http://schemas.microsoft.com/office/drawing/2014/main" id="{D1861B2A-DB84-9E49-BF76-F34DCEC95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0"/>
            <a:ext cx="28257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7">
            <a:extLst>
              <a:ext uri="{FF2B5EF4-FFF2-40B4-BE49-F238E27FC236}">
                <a16:creationId xmlns:a16="http://schemas.microsoft.com/office/drawing/2014/main" id="{058FA932-31EC-8C45-9119-80845E89B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0"/>
            <a:ext cx="3027362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295F7ADF-B1CD-0545-8BBC-9BAE79ABFD5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10588" cy="11255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n-US" sz="3600" dirty="0">
                <a:solidFill>
                  <a:schemeClr val="hlink"/>
                </a:solidFill>
              </a:rPr>
              <a:t>  </a:t>
            </a:r>
            <a:r>
              <a:rPr lang="el-GR" sz="3600" dirty="0">
                <a:solidFill>
                  <a:schemeClr val="hlink"/>
                </a:solidFill>
              </a:rPr>
              <a:t> ΛΕΜΦΙΚΟ ΔΙΚΤΥΟ ΠΑΧΕΟΣ ΕΝΤΕΡΟΥ </a:t>
            </a:r>
          </a:p>
        </p:txBody>
      </p:sp>
      <p:sp>
        <p:nvSpPr>
          <p:cNvPr id="11267" name="Rectangle 8">
            <a:extLst>
              <a:ext uri="{FF2B5EF4-FFF2-40B4-BE49-F238E27FC236}">
                <a16:creationId xmlns:a16="http://schemas.microsoft.com/office/drawing/2014/main" id="{EFF1720B-423A-A84A-A90B-34CAB408E52A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700213"/>
            <a:ext cx="8540750" cy="4567237"/>
          </a:xfrm>
        </p:spPr>
        <p:txBody>
          <a:bodyPr/>
          <a:lstStyle/>
          <a:p>
            <a:pPr eaLnBrk="1" hangingPunct="1">
              <a:buClr>
                <a:schemeClr val="accent3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Παράλληλη πορεία λεμφαγγείων με τα κύρια αρτηριακά στελέχη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Επιχώριοι λεμφαδένες επί του κολικού τοιχώματος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Λεμφαδένες κατά μήκος του έσω χείλους του </a:t>
            </a:r>
            <a:r>
              <a:rPr lang="el-GR" altLang="el-GR" sz="2800" dirty="0" err="1"/>
              <a:t>παχέος</a:t>
            </a:r>
            <a:r>
              <a:rPr lang="el-GR" altLang="el-GR" sz="2800" dirty="0"/>
              <a:t> εντέρου (</a:t>
            </a:r>
            <a:r>
              <a:rPr lang="el-GR" altLang="el-GR" sz="2800" dirty="0" err="1"/>
              <a:t>παρακολικοί</a:t>
            </a:r>
            <a:r>
              <a:rPr lang="el-GR" altLang="el-GR" sz="2800" dirty="0"/>
              <a:t>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Ενδιάμεσοι λεμφαδένες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Λεμφογάγγλια</a:t>
            </a:r>
            <a:r>
              <a:rPr lang="el-GR" altLang="el-GR" sz="2800" dirty="0"/>
              <a:t> παρά την </a:t>
            </a:r>
            <a:r>
              <a:rPr lang="el-GR" altLang="el-GR" sz="2800" dirty="0" err="1"/>
              <a:t>έκφυση</a:t>
            </a:r>
            <a:r>
              <a:rPr lang="el-GR" altLang="el-GR" sz="2800" dirty="0"/>
              <a:t> ΑΜΑ και ΚΜΑ (κύρια)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Λεμφαδένας / ες φρουροί (</a:t>
            </a:r>
            <a:r>
              <a:rPr lang="el-GR" altLang="el-GR" sz="2800" dirty="0" err="1"/>
              <a:t>πρώτός</a:t>
            </a:r>
            <a:r>
              <a:rPr lang="el-GR" altLang="el-GR" sz="2800" dirty="0"/>
              <a:t> σταθμός μεταστατικής νόσου)</a:t>
            </a:r>
            <a:endParaRPr lang="en-US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593DEDE6-D879-E54E-83AE-317CA98D6C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10080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n-US" sz="3600" dirty="0">
                <a:solidFill>
                  <a:schemeClr val="hlink"/>
                </a:solidFill>
              </a:rPr>
              <a:t>  </a:t>
            </a:r>
            <a:r>
              <a:rPr lang="el-GR" sz="3600" dirty="0">
                <a:solidFill>
                  <a:schemeClr val="hlink"/>
                </a:solidFill>
              </a:rPr>
              <a:t>     ΝΕΥΡΩΣΗ ΠΑΧΕΟΣ ΕΝΤΕΡΟΥ </a:t>
            </a:r>
          </a:p>
        </p:txBody>
      </p:sp>
      <p:sp>
        <p:nvSpPr>
          <p:cNvPr id="11267" name="Rectangle 8">
            <a:extLst>
              <a:ext uri="{FF2B5EF4-FFF2-40B4-BE49-F238E27FC236}">
                <a16:creationId xmlns:a16="http://schemas.microsoft.com/office/drawing/2014/main" id="{B7588D3E-14BC-5147-9090-8778C9C08CE3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628775"/>
            <a:ext cx="8540750" cy="4638675"/>
          </a:xfrm>
        </p:spPr>
        <p:txBody>
          <a:bodyPr/>
          <a:lstStyle/>
          <a:p>
            <a:pPr eaLnBrk="1" hangingPunct="1">
              <a:buClr>
                <a:schemeClr val="accent3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Συμπαθητική νεύρωση από Θ6-Θ12 και Ο1-Ο3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Παρασυμπαθητικές ίνες από το </a:t>
            </a:r>
            <a:r>
              <a:rPr lang="el-GR" altLang="el-GR" sz="2800" dirty="0" err="1"/>
              <a:t>πνευμονογαστρικό</a:t>
            </a:r>
            <a:r>
              <a:rPr lang="el-GR" altLang="el-GR" sz="2800" dirty="0"/>
              <a:t> νεύρο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Παρασυμπαθητική νεύρωση αριστερού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 από Ι2-Ι4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Συμπαθητικές νευρικές ίνες ανασταλτικές της λειτουργίας του εντέρου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Διέγερση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 από παρασυμπαθητικές νευρικές απολήξεις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3D6696F7-14DC-A44C-8815-9844D0AE2D4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10080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n-US" sz="3600" dirty="0">
                <a:solidFill>
                  <a:schemeClr val="hlink"/>
                </a:solidFill>
              </a:rPr>
              <a:t>  </a:t>
            </a:r>
            <a:r>
              <a:rPr lang="el-GR" sz="3600" dirty="0">
                <a:solidFill>
                  <a:schemeClr val="hlink"/>
                </a:solidFill>
              </a:rPr>
              <a:t>    ΙΣΤΟΛΟΓΙΑ ΠΑΧΕΟΣ ΕΝΤΕΡΟΥ </a:t>
            </a:r>
          </a:p>
        </p:txBody>
      </p:sp>
      <p:sp>
        <p:nvSpPr>
          <p:cNvPr id="11267" name="Rectangle 8">
            <a:extLst>
              <a:ext uri="{FF2B5EF4-FFF2-40B4-BE49-F238E27FC236}">
                <a16:creationId xmlns:a16="http://schemas.microsoft.com/office/drawing/2014/main" id="{4DACA402-2E5B-7D44-99C6-D53CD70B834B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628775"/>
            <a:ext cx="8540750" cy="4638675"/>
          </a:xfrm>
        </p:spPr>
        <p:txBody>
          <a:bodyPr/>
          <a:lstStyle/>
          <a:p>
            <a:pPr eaLnBrk="1" hangingPunct="1">
              <a:buClr>
                <a:schemeClr val="accent3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Βλεννογόνος (</a:t>
            </a:r>
            <a:r>
              <a:rPr lang="el-GR" altLang="el-GR" sz="2800" dirty="0" err="1"/>
              <a:t>μονόστιβο</a:t>
            </a:r>
            <a:r>
              <a:rPr lang="el-GR" altLang="el-GR" sz="2800" dirty="0"/>
              <a:t> κυλινδρικό επιθήλιο)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Υποβλεννογόνιος</a:t>
            </a:r>
            <a:r>
              <a:rPr lang="el-GR" altLang="el-GR" sz="2800" dirty="0"/>
              <a:t> μυϊκή στιβάδα 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Μυϊκός χιτώνας (έσω κυκλοτερής και έξω επιμήκης)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Ορογόνος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Τρεις επιμήκεις διακριτές </a:t>
            </a:r>
            <a:r>
              <a:rPr lang="el-GR" altLang="el-GR" sz="2800" dirty="0" err="1"/>
              <a:t>κολικές</a:t>
            </a:r>
            <a:r>
              <a:rPr lang="el-GR" altLang="el-GR" sz="2800" dirty="0"/>
              <a:t> ταινίες (αναδιπλώσεις έξω επιμήκους μυϊκού χιτώνα)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Σύγκλιση στη σκωληκοειδή απόφυση και το περιφερικό τμήμα του ορθού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Απουσία ορογόνου στο μέσο-κάτω 3μόριο του ορθού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10588" cy="18446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n-US" sz="3600" dirty="0">
                <a:solidFill>
                  <a:schemeClr val="hlink"/>
                </a:solidFill>
              </a:rPr>
              <a:t>     </a:t>
            </a:r>
            <a:r>
              <a:rPr lang="el-GR" sz="3600" dirty="0">
                <a:solidFill>
                  <a:schemeClr val="hlink"/>
                </a:solidFill>
              </a:rPr>
              <a:t> ΛΕΠΤΟ ΕΝΤΕΡΟ - ΙΣΤΟΛΟΓΙΑ</a:t>
            </a:r>
          </a:p>
        </p:txBody>
      </p:sp>
      <p:sp>
        <p:nvSpPr>
          <p:cNvPr id="9219" name="Rectangle 8"/>
          <p:cNvSpPr>
            <a:spLocks noGrp="1" noRot="1" noChangeArrowheads="1"/>
          </p:cNvSpPr>
          <p:nvPr>
            <p:ph idx="1"/>
          </p:nvPr>
        </p:nvSpPr>
        <p:spPr>
          <a:xfrm>
            <a:off x="323850" y="1844675"/>
            <a:ext cx="8540750" cy="44227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sz="2800" dirty="0"/>
              <a:t>Βλεννογόνος (κρύπτες και λάχνες)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sz="2800" dirty="0"/>
              <a:t>Υποβλεννογόνιος χιτώνας (συνδετικός ιστός πλήρης αιμοφόρων αγγείων, λεμφαγγείων και νευρικών ινών)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sz="2800" dirty="0"/>
              <a:t>Μυικός χιτώνας φέρων την έξω επιμήκη, την έσω κυκλοτερή στιβάδα και ενδιαμέσως γαγγλιακά κύτταρα του πλέγματος  </a:t>
            </a:r>
            <a:r>
              <a:rPr lang="en-US" sz="2800" dirty="0" err="1"/>
              <a:t>Auerbach</a:t>
            </a:r>
            <a:endParaRPr 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sz="2800" dirty="0"/>
              <a:t>Ορογόνος </a:t>
            </a:r>
          </a:p>
          <a:p>
            <a:pPr marL="68263" indent="0" eaLnBrk="1" hangingPunct="1">
              <a:buFont typeface="Wingdings" pitchFamily="2" charset="2"/>
              <a:buNone/>
              <a:defRPr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35798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71575"/>
            <a:ext cx="80645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79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72009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791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www.sfveincenter.com/images/stories/med_images/mesenteric_ischem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0713"/>
            <a:ext cx="71294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015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4EF88F16-A399-CB46-89DB-84C436E3DE9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   ΕΛΚΩΔΗΣ ΚΟΛΙΤΙΔΑ 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id="{3260A376-DE91-4543-BCCE-AE613B62C2B3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773238"/>
            <a:ext cx="8540750" cy="44942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Αυτοάνοσος</a:t>
            </a:r>
            <a:r>
              <a:rPr lang="el-GR" altLang="el-GR" sz="2800" dirty="0"/>
              <a:t> μηχανισμός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Εμπλοκή </a:t>
            </a:r>
            <a:r>
              <a:rPr lang="el-GR" altLang="el-GR" sz="2800" dirty="0" err="1"/>
              <a:t>βλεννογονίου-υποβλεννογονίου</a:t>
            </a:r>
            <a:r>
              <a:rPr lang="el-GR" altLang="el-GR" sz="2800" dirty="0"/>
              <a:t> στιβάδας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Εφελκίδες-κρύπτες-αποστήματα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Φλεγμονώδεις </a:t>
            </a:r>
            <a:r>
              <a:rPr lang="el-GR" altLang="el-GR" sz="2800" dirty="0" err="1"/>
              <a:t>ψευδοπολύποδες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Διάχυτη νόσος κατά συνέχεια ιστού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Αποκλειστική προσβολή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-ορθού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Εξωεντερικές</a:t>
            </a:r>
            <a:r>
              <a:rPr lang="el-GR" altLang="el-GR" sz="2800" dirty="0"/>
              <a:t> εκδηλώσεις 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885143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3E208AD4-218F-3742-B68D-1EA135906E4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   </a:t>
            </a:r>
            <a:r>
              <a:rPr lang="en-US" sz="3600" dirty="0">
                <a:solidFill>
                  <a:schemeClr val="hlink"/>
                </a:solidFill>
              </a:rPr>
              <a:t>   </a:t>
            </a:r>
            <a:r>
              <a:rPr lang="el-GR" sz="3600" dirty="0">
                <a:solidFill>
                  <a:schemeClr val="hlink"/>
                </a:solidFill>
              </a:rPr>
              <a:t>ΝΟΣΟΣ </a:t>
            </a:r>
            <a:r>
              <a:rPr lang="en-US" sz="3600" dirty="0">
                <a:solidFill>
                  <a:schemeClr val="hlink"/>
                </a:solidFill>
              </a:rPr>
              <a:t>CROHN</a:t>
            </a:r>
            <a:r>
              <a:rPr lang="el-GR" sz="3600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id="{60A61F25-72B3-0E43-B51E-FD20A2B172B1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773238"/>
            <a:ext cx="8540750" cy="44942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Διατοιχωματική</a:t>
            </a:r>
            <a:r>
              <a:rPr lang="el-GR" altLang="el-GR" sz="2800" dirty="0"/>
              <a:t> φλεγμονώδης προσβολή ΓΕΣ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Ασυνέχεια αλλοιώσεων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Κοκκιωματώδης</a:t>
            </a:r>
            <a:r>
              <a:rPr lang="el-GR" altLang="el-GR" sz="2800" dirty="0"/>
              <a:t> νόσος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Εμπύρετο διαρροϊκό σύνδρομο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Στένωση – απόφραξη λεπτού/παχέος εντέρου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Περιεδρικά</a:t>
            </a:r>
            <a:r>
              <a:rPr lang="el-GR" altLang="el-GR" sz="2800" dirty="0"/>
              <a:t> συρίγγια - </a:t>
            </a:r>
            <a:r>
              <a:rPr lang="el-GR" altLang="el-GR" sz="2800" dirty="0" err="1"/>
              <a:t>απόστήματα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Εξωεντερικές</a:t>
            </a:r>
            <a:r>
              <a:rPr lang="el-GR" altLang="el-GR" sz="2800" dirty="0"/>
              <a:t> εκδηλώσεις 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2614186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3E208AD4-218F-3742-B68D-1EA135906E4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116632"/>
            <a:ext cx="8510588" cy="215984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ΝΟΣΟΣ </a:t>
            </a:r>
            <a:r>
              <a:rPr lang="en-US" sz="3600" dirty="0">
                <a:solidFill>
                  <a:schemeClr val="hlink"/>
                </a:solidFill>
              </a:rPr>
              <a:t>CROHN</a:t>
            </a:r>
            <a:r>
              <a:rPr lang="el-GR" sz="3600" dirty="0">
                <a:solidFill>
                  <a:schemeClr val="hlink"/>
                </a:solidFill>
              </a:rPr>
              <a:t> - ΕΝΤΟΠΙΣΗ 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id="{60A61F25-72B3-0E43-B51E-FD20A2B172B1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2132856"/>
            <a:ext cx="8540750" cy="4134594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Φλεγμονώδης προσβολή τελικού ειλεού (75%)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Μεμονωμενη προσβολή λεπτού εντέρου (15-30%)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Ταυτόχρονη προσβολή παχέος εντέρου (40-60%)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Μεμονωμένη προσβολή περινέου – πρωκτού (5-10%)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Ασηνήθεις θέσεις εντόπισης συνιστούν ο οισοφάγος, ο στόμαχος και το 12δάκτυλο 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381798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D409597F-540C-E14F-B558-184D42CDD08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7088" y="476250"/>
            <a:ext cx="7740650" cy="12969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chemeClr val="hlink"/>
                </a:solidFill>
              </a:rPr>
              <a:t>  ΜΑΚΡΟΣΚΟΠΙΚΗ ΑΝΑΤΟΜΙΑ ΚΟΛΟΥ </a:t>
            </a:r>
          </a:p>
        </p:txBody>
      </p:sp>
      <p:sp>
        <p:nvSpPr>
          <p:cNvPr id="16386" name="Rectangle 8">
            <a:extLst>
              <a:ext uri="{FF2B5EF4-FFF2-40B4-BE49-F238E27FC236}">
                <a16:creationId xmlns:a16="http://schemas.microsoft.com/office/drawing/2014/main" id="{4B645066-AC92-FD42-A6B3-82F4BD3A482B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323850" y="1628775"/>
            <a:ext cx="8540750" cy="46386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Εύρος τυφλού 7.5-8.5</a:t>
            </a:r>
            <a:r>
              <a:rPr lang="en-US" altLang="el-GR" sz="2800"/>
              <a:t>cm</a:t>
            </a:r>
            <a:endParaRPr lang="el-GR" altLang="el-GR" sz="280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Ευπαθές σε διάτρηση – ανθεκτικό σε απόφραξη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Μερικώς ευκίνητο εγκάρσιο κόλον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Κολικές καμπές εκατέρωθεν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Χαρακτηριστικές δομές οι κολικές ταινίες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Εξαιρετικά κινητό σιγμοειδές κόλον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ΟΣΣ στο επίπεδο του ακρωτηρίου των μαιευτήρων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endParaRPr lang="el-GR" altLang="el-GR" sz="2800"/>
          </a:p>
          <a:p>
            <a:pPr eaLnBrk="1" hangingPunct="1"/>
            <a:endParaRPr lang="el-GR" altLang="el-GR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id="{D88F0B68-5995-1B49-B58F-E804D47E9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8353425" cy="647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altLang="el-GR" sz="3200" dirty="0">
                <a:solidFill>
                  <a:schemeClr val="hlink"/>
                </a:solidFill>
              </a:rPr>
              <a:t> </a:t>
            </a:r>
            <a:r>
              <a:rPr lang="en-US" altLang="el-GR" sz="3200" dirty="0">
                <a:solidFill>
                  <a:schemeClr val="hlink"/>
                </a:solidFill>
              </a:rPr>
              <a:t>  </a:t>
            </a:r>
            <a:r>
              <a:rPr lang="el-GR" altLang="el-GR" sz="3200" dirty="0">
                <a:solidFill>
                  <a:schemeClr val="hlink"/>
                </a:solidFill>
              </a:rPr>
              <a:t>ΠΕΡΙΕΔΡΙΚΑ ΣΥΡΙΓΓΙΑ ΣΕ ΝΟΣΟ </a:t>
            </a:r>
            <a:r>
              <a:rPr lang="en-US" altLang="el-GR" sz="3200" dirty="0">
                <a:solidFill>
                  <a:schemeClr val="hlink"/>
                </a:solidFill>
              </a:rPr>
              <a:t>CROHN</a:t>
            </a:r>
            <a:r>
              <a:rPr lang="el-GR" altLang="el-GR" dirty="0"/>
              <a:t> </a:t>
            </a:r>
          </a:p>
        </p:txBody>
      </p:sp>
      <p:pic>
        <p:nvPicPr>
          <p:cNvPr id="40962" name="Θέση περιεχομένου 3">
            <a:extLst>
              <a:ext uri="{FF2B5EF4-FFF2-40B4-BE49-F238E27FC236}">
                <a16:creationId xmlns:a16="http://schemas.microsoft.com/office/drawing/2014/main" id="{BE2B526B-7770-0D41-8816-51AB492C34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7625" y="1784350"/>
            <a:ext cx="4425950" cy="4572000"/>
          </a:xfrm>
        </p:spPr>
      </p:pic>
    </p:spTree>
    <p:extLst>
      <p:ext uri="{BB962C8B-B14F-4D97-AF65-F5344CB8AC3E}">
        <p14:creationId xmlns:p14="http://schemas.microsoft.com/office/powerpoint/2010/main" val="4140474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7EB7DC7E-2B6A-FB49-9F7F-2C52D699C1A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ΕΞΩΕΝΤΕΡΙΚΕΣ ΕΚΔΗΛΩΣΕΙΣ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id="{163ADE75-47D5-6E44-A860-C2125276947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628800"/>
            <a:ext cx="8540750" cy="463865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Σκληρυντική χολαγγειίτιδα – χολαγγειοκαρκίνωμα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Λιπωδης διήθηση ήπατος – πρωτοπαθής χολική κίρρωση - παγκρεατίτιδα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Αγκυλοποιητική σπονδυλίτιδα – αρθρίτιδα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Ιερολαγονίτιδα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Οζώδες ερύθημα - γαγγραινώδες πυόδερμα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Αγγειίτιδα – </a:t>
            </a:r>
            <a:r>
              <a:rPr lang="en-US" altLang="el-GR" sz="2800" dirty="0"/>
              <a:t>DVT – </a:t>
            </a:r>
            <a:r>
              <a:rPr lang="el-GR" altLang="el-GR" sz="2800" dirty="0"/>
              <a:t>ενδοκαρδίτιδα - πνευμονίτιδα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Ραγοειδίτιδα – ιριδοκυκλίτιδα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Νεφρολιθίαση - αμυλοείδωση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3319113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2762F2E5-BFAF-D547-8F07-1FFF30F2604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ΔΙΑΓΝΩΣΤΙΚΗ ΠΡΟΣΠΕΛΑΣΗ 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id="{06881A31-BB55-4D4A-AC31-7F7227F7AC3D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844824"/>
            <a:ext cx="8540750" cy="4422626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Ορθοσκόπηση – ολική </a:t>
            </a:r>
            <a:r>
              <a:rPr lang="el-GR" altLang="el-GR" sz="2800" dirty="0" err="1"/>
              <a:t>κολονοσκόπηση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Ακτινογραφία κοιλίας σε </a:t>
            </a:r>
            <a:r>
              <a:rPr lang="el-GR" altLang="el-GR" sz="2800" dirty="0" err="1"/>
              <a:t>ορθία</a:t>
            </a:r>
            <a:r>
              <a:rPr lang="el-GR" altLang="el-GR" sz="2800" dirty="0"/>
              <a:t> θέση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Αξονική τομογραφία κοιλίας (</a:t>
            </a:r>
            <a:r>
              <a:rPr lang="el-GR" altLang="el-GR" sz="2800" dirty="0" err="1"/>
              <a:t>κολονοσκόπηση</a:t>
            </a:r>
            <a:r>
              <a:rPr lang="el-GR" altLang="el-GR" sz="2800" dirty="0"/>
              <a:t>)</a:t>
            </a:r>
            <a:endParaRPr lang="en-US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Μαγνητική τομογραφία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Υπερηχογράφημα – Ενδοσκοπικό </a:t>
            </a:r>
            <a:r>
              <a:rPr lang="en-US" altLang="el-GR" sz="2800" dirty="0"/>
              <a:t>U/S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Τομογραφία εκπομπής ποζιτρονίων (</a:t>
            </a:r>
            <a:r>
              <a:rPr lang="en-US" altLang="el-GR" sz="2800" dirty="0"/>
              <a:t>PET-CT)</a:t>
            </a:r>
            <a:r>
              <a:rPr lang="el-GR" altLang="el-GR" sz="2800" dirty="0"/>
              <a:t>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Αγγειογραφία – εμβολισμός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Ενδοσκοπική κάψουλα 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2771522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id="{5151AD3C-63A7-C449-96EF-4C4563A94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8353425" cy="647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altLang="el-GR" sz="3200" dirty="0">
                <a:solidFill>
                  <a:schemeClr val="hlink"/>
                </a:solidFill>
              </a:rPr>
              <a:t> </a:t>
            </a:r>
            <a:r>
              <a:rPr lang="en-US" altLang="el-GR" sz="3200" dirty="0">
                <a:solidFill>
                  <a:schemeClr val="hlink"/>
                </a:solidFill>
              </a:rPr>
              <a:t> </a:t>
            </a:r>
            <a:r>
              <a:rPr lang="el-GR" altLang="el-GR" sz="3200" dirty="0">
                <a:solidFill>
                  <a:schemeClr val="hlink"/>
                </a:solidFill>
              </a:rPr>
              <a:t>ΔΙΑΓΝΩΣΤΙΚΗ ΠΡΟΣΠΕΛΑΣΗ ΣΕ ΝΟΣΟ </a:t>
            </a:r>
            <a:r>
              <a:rPr lang="en-US" altLang="el-GR" sz="3200" dirty="0">
                <a:solidFill>
                  <a:schemeClr val="hlink"/>
                </a:solidFill>
              </a:rPr>
              <a:t>CROHN</a:t>
            </a:r>
            <a:r>
              <a:rPr lang="el-GR" altLang="el-GR" dirty="0"/>
              <a:t>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97666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635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812A3F7E-3D9D-A445-868F-FED4D97ACFA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 ΦΑΡΜΑΚΕΥΤΙΚΗ ΘΕΡΑΠΕΙΑ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id="{0B3A4776-E080-0D43-961B-06C03D13E4FE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2205038"/>
            <a:ext cx="8540750" cy="40624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Σαλικυλικά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Αντιβιοτική αγωγή (</a:t>
            </a:r>
            <a:r>
              <a:rPr lang="el-GR" altLang="el-GR" sz="2800" dirty="0" err="1"/>
              <a:t>μετρονιδαζόλη</a:t>
            </a:r>
            <a:r>
              <a:rPr lang="el-GR" altLang="el-GR" sz="2800" dirty="0"/>
              <a:t>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Κορτικοστεροειδή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Αντιμεταβολίτες</a:t>
            </a:r>
            <a:r>
              <a:rPr lang="el-GR" altLang="el-GR" sz="2800" dirty="0"/>
              <a:t> (</a:t>
            </a:r>
            <a:r>
              <a:rPr lang="el-GR" altLang="el-GR" sz="2800" dirty="0" err="1"/>
              <a:t>αζαθειοπρίνη</a:t>
            </a:r>
            <a:r>
              <a:rPr lang="el-GR" altLang="el-GR" sz="2800" dirty="0"/>
              <a:t> – 6-ΜΠ)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Κυκλοσπορίνη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Αντί-</a:t>
            </a:r>
            <a:r>
              <a:rPr lang="en-US" altLang="el-GR" sz="2800" dirty="0" err="1"/>
              <a:t>TNFa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3332919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082DAE6E-DA7C-654E-AFEA-79330F4F447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ΕΝΔΕΙΞΕΙΣ ΧΕΙΡΟΥΡΓΕΙΟΥ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id="{7A6377E6-D78A-F640-8D5D-4DC429C9D86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2205038"/>
            <a:ext cx="8540750" cy="40624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Τοξικό </a:t>
            </a:r>
            <a:r>
              <a:rPr lang="el-GR" altLang="el-GR" sz="2800" dirty="0" err="1"/>
              <a:t>μεγάκολο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Κεραυνοβόλος ΙΦΝΕ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Πρόοδος νόσου υπό αγωγή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Ανεπιθύμητες ενέργειες φαρμακευτικών ουσιών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Ανάπτυξη </a:t>
            </a:r>
            <a:r>
              <a:rPr lang="el-GR" altLang="el-GR" sz="2800" dirty="0" err="1"/>
              <a:t>αδενοκαρκινώματος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Επαπειλούμενη απόφραξη ΓΕΣ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282637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id="{5151AD3C-63A7-C449-96EF-4C4563A94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8353425" cy="647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altLang="el-GR" sz="3200" dirty="0">
                <a:solidFill>
                  <a:schemeClr val="hlink"/>
                </a:solidFill>
              </a:rPr>
              <a:t> </a:t>
            </a:r>
            <a:r>
              <a:rPr lang="en-US" altLang="el-GR" sz="3200" dirty="0">
                <a:solidFill>
                  <a:schemeClr val="hlink"/>
                </a:solidFill>
              </a:rPr>
              <a:t>  </a:t>
            </a:r>
            <a:r>
              <a:rPr lang="el-GR" altLang="el-GR" sz="3200" dirty="0">
                <a:solidFill>
                  <a:schemeClr val="hlink"/>
                </a:solidFill>
              </a:rPr>
              <a:t>ΧΕΙΡΟΥΡΓΙΚΗ ΠΡΑΚΤΙΚΗ ΣΕ ΝΟΣΟ </a:t>
            </a:r>
            <a:r>
              <a:rPr lang="en-US" altLang="el-GR" sz="3200" dirty="0">
                <a:solidFill>
                  <a:schemeClr val="hlink"/>
                </a:solidFill>
              </a:rPr>
              <a:t>CROHN</a:t>
            </a:r>
            <a:r>
              <a:rPr lang="el-GR" altLang="el-GR" dirty="0"/>
              <a:t>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192688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538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id="{5151AD3C-63A7-C449-96EF-4C4563A94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8353425" cy="647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altLang="el-GR" sz="3200" dirty="0">
                <a:solidFill>
                  <a:schemeClr val="hlink"/>
                </a:solidFill>
              </a:rPr>
              <a:t> </a:t>
            </a:r>
            <a:r>
              <a:rPr lang="en-US" altLang="el-GR" sz="3200" dirty="0">
                <a:solidFill>
                  <a:schemeClr val="hlink"/>
                </a:solidFill>
              </a:rPr>
              <a:t>  </a:t>
            </a:r>
            <a:r>
              <a:rPr lang="el-GR" altLang="el-GR" sz="3200" dirty="0">
                <a:solidFill>
                  <a:schemeClr val="hlink"/>
                </a:solidFill>
              </a:rPr>
              <a:t>ΧΕΙΡΟΥΡΓΙΚΗ ΠΡΑΚΤΙΚΗ ΣΕ ΝΟΣΟ </a:t>
            </a:r>
            <a:r>
              <a:rPr lang="en-US" altLang="el-GR" sz="3200" dirty="0">
                <a:solidFill>
                  <a:schemeClr val="hlink"/>
                </a:solidFill>
              </a:rPr>
              <a:t>CROHN</a:t>
            </a:r>
            <a:r>
              <a:rPr lang="el-GR" altLang="el-GR" dirty="0"/>
              <a:t> </a:t>
            </a:r>
          </a:p>
        </p:txBody>
      </p:sp>
      <p:pic>
        <p:nvPicPr>
          <p:cNvPr id="48130" name="Θέση περιεχομένου 2">
            <a:extLst>
              <a:ext uri="{FF2B5EF4-FFF2-40B4-BE49-F238E27FC236}">
                <a16:creationId xmlns:a16="http://schemas.microsoft.com/office/drawing/2014/main" id="{2F1F04DD-BB4B-FF4C-974F-B211249951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268413"/>
            <a:ext cx="6048375" cy="5256212"/>
          </a:xfrm>
        </p:spPr>
      </p:pic>
    </p:spTree>
    <p:extLst>
      <p:ext uri="{BB962C8B-B14F-4D97-AF65-F5344CB8AC3E}">
        <p14:creationId xmlns:p14="http://schemas.microsoft.com/office/powerpoint/2010/main" val="713579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73FA598F-3E20-F242-A866-BE6D10F2972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ΑΔΕΝΟΚΑΡΚΙΝΩΜΑ - ΕΠΙΔΗΜΙΟΛΟΓΙΑ 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id="{DBEA6385-E5F8-C349-8D16-96666DBD28B7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989138"/>
            <a:ext cx="8540750" cy="42783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Ηλικία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Κληρονομικοί παράγοντες κινδύνου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Περιβαλλοντικοί παράγοντες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Φλεγμονώδης νόσος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Κάπνισμα - ακτινοβολία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Γενετικές παράμετροι - μεταλλάξεις 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id="{08497A68-74DE-324D-ABC4-57017BA8E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8353425" cy="647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altLang="el-GR" sz="3200" dirty="0">
                <a:solidFill>
                  <a:schemeClr val="hlink"/>
                </a:solidFill>
              </a:rPr>
              <a:t> </a:t>
            </a:r>
            <a:r>
              <a:rPr lang="en-US" altLang="el-GR" sz="3200" dirty="0">
                <a:solidFill>
                  <a:schemeClr val="hlink"/>
                </a:solidFill>
              </a:rPr>
              <a:t>  </a:t>
            </a:r>
            <a:r>
              <a:rPr lang="el-GR" altLang="el-GR" sz="3200" dirty="0">
                <a:solidFill>
                  <a:schemeClr val="hlink"/>
                </a:solidFill>
              </a:rPr>
              <a:t>   ΠΡΟΤΥΠΟ ΚΑΚΟΗΘΟΥΣ ΕΞΑΛΛΑΓΗΣ</a:t>
            </a:r>
            <a:r>
              <a:rPr lang="el-GR" altLang="el-GR" dirty="0"/>
              <a:t> </a:t>
            </a:r>
          </a:p>
        </p:txBody>
      </p:sp>
      <p:pic>
        <p:nvPicPr>
          <p:cNvPr id="57346" name="Θέση περιεχομένου 3">
            <a:extLst>
              <a:ext uri="{FF2B5EF4-FFF2-40B4-BE49-F238E27FC236}">
                <a16:creationId xmlns:a16="http://schemas.microsoft.com/office/drawing/2014/main" id="{C59EF72C-4FFD-DE47-B952-4D81E39931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075" y="2420938"/>
            <a:ext cx="7978775" cy="37449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954A0D23-E058-E543-893A-BB4CE751DEC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7088" y="188913"/>
            <a:ext cx="7740650" cy="15843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chemeClr val="hlink"/>
                </a:solidFill>
              </a:rPr>
              <a:t>        ΟΡΙΟΘΕΤΗΣΗ ΟΡΘΟΥ </a:t>
            </a:r>
          </a:p>
        </p:txBody>
      </p:sp>
      <p:sp>
        <p:nvSpPr>
          <p:cNvPr id="18434" name="Rectangle 8">
            <a:extLst>
              <a:ext uri="{FF2B5EF4-FFF2-40B4-BE49-F238E27FC236}">
                <a16:creationId xmlns:a16="http://schemas.microsoft.com/office/drawing/2014/main" id="{6FF99FE8-A714-9B4E-841C-EA33F2A95C40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323850" y="1052513"/>
            <a:ext cx="8540750" cy="5214937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Μήκος ορθού 12-15</a:t>
            </a:r>
            <a:r>
              <a:rPr lang="en-US" altLang="el-GR" sz="2800"/>
              <a:t>cm</a:t>
            </a:r>
            <a:endParaRPr lang="el-GR" altLang="el-GR" sz="280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Διακριτές πτυχώσεις υποβλεννογονίου στιβάδας (βαλβίδες </a:t>
            </a:r>
            <a:r>
              <a:rPr lang="en-US" altLang="el-GR" sz="2800"/>
              <a:t>Houston)</a:t>
            </a:r>
            <a:endParaRPr lang="el-GR" altLang="el-GR" sz="280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Διαχωρισμός από προ-ιερό φλεβικό πλέγμα με την περιτονία του </a:t>
            </a:r>
            <a:r>
              <a:rPr lang="en-US" altLang="el-GR" sz="2800"/>
              <a:t>Waldeyer</a:t>
            </a:r>
            <a:endParaRPr lang="el-GR" altLang="el-GR" sz="280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Ανατομική διάκριση με την περιτονία του </a:t>
            </a:r>
            <a:r>
              <a:rPr lang="en-US" altLang="el-GR" sz="2800"/>
              <a:t>Denonvillier </a:t>
            </a:r>
            <a:r>
              <a:rPr lang="el-GR" altLang="el-GR" sz="2800"/>
              <a:t>από προστάτη/σπερματοδόχους κύστεις</a:t>
            </a:r>
            <a:r>
              <a:rPr lang="en-US" altLang="el-GR" sz="2800"/>
              <a:t> - </a:t>
            </a:r>
            <a:r>
              <a:rPr lang="el-GR" altLang="el-GR" sz="2800"/>
              <a:t> κόλπο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Χειρουργικός αυλός του πρωκτού 2-4</a:t>
            </a:r>
            <a:r>
              <a:rPr lang="en-US" altLang="el-GR" sz="2800"/>
              <a:t>cm</a:t>
            </a:r>
            <a:endParaRPr lang="el-GR" altLang="el-GR" sz="280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el-GR" altLang="el-GR" sz="2800"/>
              <a:t>Διαχωρισμός με την οδοντωτή γραμμή (επιμήκεις πτυχώσεις βλεννογόνου – στήλες </a:t>
            </a:r>
            <a:r>
              <a:rPr lang="en-US" altLang="el-GR" sz="2800"/>
              <a:t>Morgagni)</a:t>
            </a:r>
            <a:endParaRPr lang="el-GR" altLang="el-GR" sz="280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endParaRPr lang="el-GR" altLang="el-GR" sz="280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endParaRPr lang="el-GR" altLang="el-GR" sz="2800"/>
          </a:p>
          <a:p>
            <a:pPr eaLnBrk="1" hangingPunct="1"/>
            <a:endParaRPr lang="el-GR" altLang="el-GR"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F2CCBC89-AD7E-EB4F-93A3-95C56A739F7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ΑΡΧΕΣ ΟΓΚΟΛΟΓΙΚΗΣ ΕΞΑΙΡΕΣΗΣ 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id="{EA54B75C-DD70-F448-862E-15C3F9C3364C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773238"/>
            <a:ext cx="8540750" cy="44942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n-US" altLang="el-GR" sz="2800" dirty="0"/>
              <a:t>R0 </a:t>
            </a:r>
            <a:r>
              <a:rPr lang="el-GR" altLang="el-GR" sz="2800" dirty="0" err="1"/>
              <a:t>εκτομή</a:t>
            </a:r>
            <a:r>
              <a:rPr lang="el-GR" altLang="el-GR" sz="2800" dirty="0"/>
              <a:t> (μικροσκοπικά ελεύθερα όρια)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Συνεξαίρεση</a:t>
            </a:r>
            <a:r>
              <a:rPr lang="el-GR" altLang="el-GR" sz="2800" dirty="0"/>
              <a:t> εμπλεκομένου </a:t>
            </a:r>
            <a:r>
              <a:rPr lang="el-GR" altLang="el-GR" sz="2800" dirty="0" err="1"/>
              <a:t>μεσοκόλου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Απολίνωση κύριων αρτηριακών στελεχών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Ριζικός αποκλεισμός οδού </a:t>
            </a:r>
            <a:r>
              <a:rPr lang="el-GR" altLang="el-GR" sz="2800" dirty="0" err="1"/>
              <a:t>λεμφαγγειακής</a:t>
            </a:r>
            <a:r>
              <a:rPr lang="el-GR" altLang="el-GR" sz="2800" dirty="0"/>
              <a:t> διασποράς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Εγγύς και άπω όριο </a:t>
            </a:r>
            <a:r>
              <a:rPr lang="el-GR" altLang="el-GR" sz="2800" dirty="0" err="1"/>
              <a:t>παχέος</a:t>
            </a:r>
            <a:r>
              <a:rPr lang="el-GR" altLang="el-GR" sz="2800" dirty="0"/>
              <a:t> εντέρου ελεύθερα νόσου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Συναφαίρεση</a:t>
            </a:r>
            <a:r>
              <a:rPr lang="el-GR" altLang="el-GR" sz="2800" dirty="0"/>
              <a:t> προσβεβλημένων ανατομικών δομών 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A4FD6746-64FA-294C-93F2-32C7EAAE7F5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 ΔΕΞΙΑ ΗΜΙΚΟΛΕΚΤΟΜΗ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id="{86262C90-1043-294F-967A-FB2AA28EFF27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557338"/>
            <a:ext cx="8540750" cy="47101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Εκτομή</a:t>
            </a:r>
            <a:r>
              <a:rPr lang="el-GR" altLang="el-GR" sz="2800" dirty="0"/>
              <a:t> 10</a:t>
            </a:r>
            <a:r>
              <a:rPr lang="en-US" altLang="el-GR" sz="2800" dirty="0"/>
              <a:t>cm </a:t>
            </a:r>
            <a:r>
              <a:rPr lang="el-GR" altLang="el-GR" sz="2800" dirty="0"/>
              <a:t>τελικού ειλεού – τυφλού – ανιόντος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 – Δε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καμπής – μέρους εγκαρσίου </a:t>
            </a:r>
            <a:r>
              <a:rPr lang="el-GR" altLang="el-GR" sz="2800" dirty="0" err="1"/>
              <a:t>κόλου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Εξεργασίες δεξιού </a:t>
            </a:r>
            <a:r>
              <a:rPr lang="el-GR" altLang="el-GR" sz="2800" dirty="0" err="1"/>
              <a:t>κόλου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Απολίνωση </a:t>
            </a:r>
            <a:r>
              <a:rPr lang="el-GR" altLang="el-GR" sz="2800" dirty="0" err="1"/>
              <a:t>ειλεοκολικών</a:t>
            </a:r>
            <a:r>
              <a:rPr lang="el-GR" altLang="el-GR" sz="2800" dirty="0"/>
              <a:t> κλάδων, Δε κολικών αγγείων και Δε κλάδου της μέσης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αρτηρίας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Ειλεο</a:t>
            </a:r>
            <a:r>
              <a:rPr lang="el-GR" altLang="el-GR" sz="2800" dirty="0"/>
              <a:t>-</a:t>
            </a:r>
            <a:r>
              <a:rPr lang="el-GR" altLang="el-GR" sz="2800" dirty="0" err="1"/>
              <a:t>εγκαρσία</a:t>
            </a:r>
            <a:r>
              <a:rPr lang="el-GR" altLang="el-GR" sz="2800" dirty="0"/>
              <a:t> αναστόμωση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Διαφύλαξη 12δακτύλου – Αρ κλάδου της μέσης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αρτηρίας 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BB46731D-FB8E-3448-9CA6-45D78A7A90C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ΕΚΤΕΤΑΜΕΝΗ ΔΕΞΙΑ ΚΟΛΕΚΤΟΜΗ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id="{DE66F0FA-E5E8-D848-AAFA-C11F8C1B106D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557338"/>
            <a:ext cx="8540750" cy="47101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Εκτομή</a:t>
            </a:r>
            <a:r>
              <a:rPr lang="el-GR" altLang="el-GR" sz="2800" dirty="0"/>
              <a:t> 10</a:t>
            </a:r>
            <a:r>
              <a:rPr lang="en-US" altLang="el-GR" sz="2800" dirty="0"/>
              <a:t>cm </a:t>
            </a:r>
            <a:r>
              <a:rPr lang="el-GR" altLang="el-GR" sz="2800" dirty="0"/>
              <a:t>τελικού ειλεού – τυφλού – ανιόντος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 – Δε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καμπής – μεγαλύτερου μέρους εγκαρσίου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 / Αρ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καμπής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Εκτεταμένες εξεργασίες εγγύς εγκαρσίου </a:t>
            </a:r>
            <a:r>
              <a:rPr lang="el-GR" altLang="el-GR" sz="2800" dirty="0" err="1"/>
              <a:t>κόλου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Απολίνωση </a:t>
            </a:r>
            <a:r>
              <a:rPr lang="el-GR" altLang="el-GR" sz="2800" dirty="0" err="1"/>
              <a:t>ειλεοκολικών</a:t>
            </a:r>
            <a:r>
              <a:rPr lang="el-GR" altLang="el-GR" sz="2800" dirty="0"/>
              <a:t> κλάδων, Δε και μέσων κολικών αγγείων (παρά την </a:t>
            </a:r>
            <a:r>
              <a:rPr lang="el-GR" altLang="el-GR" sz="2800" dirty="0" err="1"/>
              <a:t>έκφυση</a:t>
            </a:r>
            <a:r>
              <a:rPr lang="el-GR" altLang="el-GR" sz="2800" dirty="0"/>
              <a:t>)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Ειλεο</a:t>
            </a:r>
            <a:r>
              <a:rPr lang="el-GR" altLang="el-GR" sz="2800" dirty="0"/>
              <a:t>-</a:t>
            </a:r>
            <a:r>
              <a:rPr lang="el-GR" altLang="el-GR" sz="2800" dirty="0" err="1"/>
              <a:t>εγκαρσία</a:t>
            </a:r>
            <a:r>
              <a:rPr lang="el-GR" altLang="el-GR" sz="2800" dirty="0"/>
              <a:t> / </a:t>
            </a:r>
            <a:r>
              <a:rPr lang="el-GR" altLang="el-GR" sz="2800" dirty="0" err="1"/>
              <a:t>ειλεο</a:t>
            </a:r>
            <a:r>
              <a:rPr lang="el-GR" altLang="el-GR" sz="2800" dirty="0"/>
              <a:t>-κατιούσα αναστόμωση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Εξάρτηση από την επάρκεια της αρτηρίας του </a:t>
            </a:r>
            <a:r>
              <a:rPr lang="en-US" altLang="el-GR" sz="2800" dirty="0"/>
              <a:t>Drummond</a:t>
            </a: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lang="el-GR" altLang="el-GR" sz="2800" dirty="0"/>
              <a:t>  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A428798F-20FD-8646-AD28-7B7303F862F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10588" cy="2016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ΕΚΤΟΜΗ ΕΓΚΑΡΣΙΟΥ ΚΟΛΟΥ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id="{47D0E4B3-1ADA-E747-B5B2-9368968F2A42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2060575"/>
            <a:ext cx="8540750" cy="42068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Εκτομή</a:t>
            </a:r>
            <a:r>
              <a:rPr lang="el-GR" altLang="el-GR" sz="2800" dirty="0"/>
              <a:t> εγκαρσίου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 -  κολικών καμπών –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Περιορισμένες εξεργασίες εγκαρσίου </a:t>
            </a:r>
            <a:r>
              <a:rPr lang="el-GR" altLang="el-GR" sz="2800" dirty="0" err="1"/>
              <a:t>κόλου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Απολίνωση μέσων κολικών αγγείων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Κολο</a:t>
            </a:r>
            <a:r>
              <a:rPr lang="el-GR" altLang="el-GR" sz="2800" dirty="0"/>
              <a:t>-</a:t>
            </a:r>
            <a:r>
              <a:rPr lang="el-GR" altLang="el-GR" sz="2800" dirty="0" err="1"/>
              <a:t>κολική</a:t>
            </a:r>
            <a:r>
              <a:rPr lang="el-GR" altLang="el-GR" sz="2800" dirty="0"/>
              <a:t> αναστόμωση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Υπολειπόμενη της εκτεταμένης Δε </a:t>
            </a:r>
            <a:r>
              <a:rPr lang="el-GR" altLang="el-GR" sz="2800" dirty="0" err="1"/>
              <a:t>ημικολεκτομής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Προτιμώμενη σε ασθενείς με σημαντική συ-νοσηρότητα 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53300AB1-FED3-2045-BC06-AE8D4CCEB8D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447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 ΑΡΙΣΤΕΡΗ ΗΜΙΚΟΛΕΚΤΟΜΗ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id="{C3BB3B43-329E-EC4B-8C44-2940E1CC1614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557338"/>
            <a:ext cx="8540750" cy="47101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Εκτομή</a:t>
            </a:r>
            <a:r>
              <a:rPr lang="el-GR" altLang="el-GR" sz="2800" dirty="0"/>
              <a:t> περιφερικού εγκαρσίου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 - Αρ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καμπής - κατιόντος </a:t>
            </a:r>
            <a:r>
              <a:rPr lang="el-GR" altLang="el-GR" sz="2800" dirty="0" err="1"/>
              <a:t>κόλου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Εξεργασίες Αρ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καμπής, κατιόντος </a:t>
            </a:r>
            <a:r>
              <a:rPr lang="el-GR" altLang="el-GR" sz="2800" dirty="0" err="1"/>
              <a:t>κόλου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Απολίνωση  Αρ κλάδου της μέσης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αρτηρίας, Αρ κολικών αγγείων, </a:t>
            </a:r>
            <a:r>
              <a:rPr lang="el-GR" altLang="el-GR" sz="2800" dirty="0" err="1"/>
              <a:t>σιγμοειδικών</a:t>
            </a:r>
            <a:r>
              <a:rPr lang="el-GR" altLang="el-GR" sz="2800" dirty="0"/>
              <a:t> αγγείων (κατά περίσταση)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Εγκαρσιο</a:t>
            </a:r>
            <a:r>
              <a:rPr lang="el-GR" altLang="el-GR" sz="2800" dirty="0"/>
              <a:t>-</a:t>
            </a:r>
            <a:r>
              <a:rPr lang="el-GR" altLang="el-GR" sz="2800" dirty="0" err="1"/>
              <a:t>σιγμοειδική</a:t>
            </a:r>
            <a:r>
              <a:rPr lang="el-GR" altLang="el-GR" sz="2800" dirty="0"/>
              <a:t> αναστόμωση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Απολίνωση και του Δε κλάδου της μέσης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αρτηρίας σε εκτεταμένη αριστερή </a:t>
            </a:r>
            <a:r>
              <a:rPr lang="el-GR" altLang="el-GR" sz="2800" dirty="0" err="1"/>
              <a:t>κολεκτομή</a:t>
            </a:r>
            <a:r>
              <a:rPr lang="el-GR" altLang="el-GR" sz="2800" dirty="0"/>
              <a:t> 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DCBD7906-986E-2544-AABD-D2F091A38D5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016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4394200" algn="l"/>
              </a:tabLst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   ΣΙΓΜΟΕΙΔΕΚΤΟΜΗ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id="{B2D1C7B9-9E9F-6C44-991A-E17E04627274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989138"/>
            <a:ext cx="8540750" cy="42783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Εκτομή</a:t>
            </a:r>
            <a:r>
              <a:rPr lang="el-GR" altLang="el-GR" sz="2800" dirty="0"/>
              <a:t> σιγμοειδούς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Χωροκατακτητικές</a:t>
            </a:r>
            <a:r>
              <a:rPr lang="el-GR" altLang="el-GR" sz="2800" dirty="0"/>
              <a:t> εξεργασίες σιγμοειδούς </a:t>
            </a:r>
            <a:r>
              <a:rPr lang="el-GR" altLang="el-GR" sz="2800" dirty="0" err="1"/>
              <a:t>κόλου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Απολίνωση  </a:t>
            </a:r>
            <a:r>
              <a:rPr lang="el-GR" altLang="el-GR" sz="2800" dirty="0" err="1"/>
              <a:t>σιγμοειδικών</a:t>
            </a:r>
            <a:r>
              <a:rPr lang="el-GR" altLang="el-GR" sz="2800" dirty="0"/>
              <a:t> αγγείων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Κολο</a:t>
            </a:r>
            <a:r>
              <a:rPr lang="el-GR" altLang="el-GR" sz="2800" dirty="0"/>
              <a:t>-</a:t>
            </a:r>
            <a:r>
              <a:rPr lang="el-GR" altLang="el-GR" sz="2800" dirty="0" err="1"/>
              <a:t>ορθική</a:t>
            </a:r>
            <a:r>
              <a:rPr lang="el-GR" altLang="el-GR" sz="2800" dirty="0"/>
              <a:t> αναστόμωση (περί την ανάκαμψη του περιτοναίου)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Κινητοποίηση Αρ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καμπής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3">
            <a:extLst>
              <a:ext uri="{FF2B5EF4-FFF2-40B4-BE49-F238E27FC236}">
                <a16:creationId xmlns:a16="http://schemas.microsoft.com/office/drawing/2014/main" id="{DE345B53-DCB3-7848-BF84-77928BA57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175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Picture 4">
            <a:extLst>
              <a:ext uri="{FF2B5EF4-FFF2-40B4-BE49-F238E27FC236}">
                <a16:creationId xmlns:a16="http://schemas.microsoft.com/office/drawing/2014/main" id="{6549F872-1811-EE46-974B-85AFA1A70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908050"/>
            <a:ext cx="4645025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77704E75-83EF-0E47-9862-7118FC58441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016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ΧΑΜΗΛΗ ΠΡΟΣΘΙΑ ΕΚΤΟΜΗ ΟΡΘΟΥ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id="{3C576617-977B-9A4E-BFD3-D4FE5DCEFFB7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628775"/>
            <a:ext cx="8540750" cy="46386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Εκτομή</a:t>
            </a:r>
            <a:r>
              <a:rPr lang="el-GR" altLang="el-GR" sz="2800" dirty="0"/>
              <a:t> τμήματος σιγμοειδούς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 – ορθού - </a:t>
            </a:r>
            <a:r>
              <a:rPr lang="el-GR" altLang="el-GR" sz="2800" dirty="0" err="1"/>
              <a:t>μεσοορθού</a:t>
            </a:r>
            <a:r>
              <a:rPr lang="el-GR" altLang="el-GR" sz="2800" dirty="0"/>
              <a:t>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Χωροκατακτητικές</a:t>
            </a:r>
            <a:r>
              <a:rPr lang="el-GR" altLang="el-GR" sz="2800" dirty="0"/>
              <a:t> εξεργασίες ορθού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Απολίνωση  ΚΜΑ περιφερικά της </a:t>
            </a:r>
            <a:r>
              <a:rPr lang="el-GR" altLang="el-GR" sz="2800" dirty="0" err="1"/>
              <a:t>έκφυσης</a:t>
            </a:r>
            <a:r>
              <a:rPr lang="el-GR" altLang="el-GR" sz="2800" dirty="0"/>
              <a:t> της αριστερής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αρτηρίας 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Κολο</a:t>
            </a:r>
            <a:r>
              <a:rPr lang="el-GR" altLang="el-GR" sz="2800" dirty="0"/>
              <a:t>-</a:t>
            </a:r>
            <a:r>
              <a:rPr lang="el-GR" altLang="el-GR" sz="2800" dirty="0" err="1"/>
              <a:t>ορθική</a:t>
            </a:r>
            <a:r>
              <a:rPr lang="el-GR" altLang="el-GR" sz="2800" dirty="0"/>
              <a:t> αναστόμωση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Κινητοποίηση Αρ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καμπής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Απολίνωση ΚΜΦ στο κάτω χείλος του παγκρέατος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Επισφαλής αναστόμωση</a:t>
            </a:r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>
            <a:extLst>
              <a:ext uri="{FF2B5EF4-FFF2-40B4-BE49-F238E27FC236}">
                <a16:creationId xmlns:a16="http://schemas.microsoft.com/office/drawing/2014/main" id="{F6EBB965-0AD1-FA4F-99F0-0F38A2DD9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561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9F7E338A-8350-7A42-803B-3C2FCB29541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2016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ΕΚΤΟΜΗ ΟΡΘΟΥ ΚΑΤΑ</a:t>
            </a:r>
            <a:r>
              <a:rPr lang="en-US" sz="3600" dirty="0">
                <a:solidFill>
                  <a:schemeClr val="hlink"/>
                </a:solidFill>
              </a:rPr>
              <a:t> HARTMANN</a:t>
            </a:r>
            <a:endParaRPr lang="el-GR" sz="3600" dirty="0">
              <a:solidFill>
                <a:schemeClr val="hlink"/>
              </a:solidFill>
            </a:endParaRP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id="{EAF52682-C077-5043-9984-5CB7AB404B62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628775"/>
            <a:ext cx="8540750" cy="46386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Εκτομή</a:t>
            </a:r>
            <a:r>
              <a:rPr lang="el-GR" altLang="el-GR" sz="2800" dirty="0"/>
              <a:t> τμήματος σιγμοειδούς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 - ορθού - </a:t>
            </a:r>
            <a:r>
              <a:rPr lang="el-GR" altLang="el-GR" sz="2800" dirty="0" err="1"/>
              <a:t>μεσοορθού</a:t>
            </a:r>
            <a:r>
              <a:rPr lang="el-GR" altLang="el-GR" sz="2800" dirty="0"/>
              <a:t>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Χωροκατακτητικές</a:t>
            </a:r>
            <a:r>
              <a:rPr lang="el-GR" altLang="el-GR" sz="2800" dirty="0"/>
              <a:t> εξεργασίες ορθού</a:t>
            </a:r>
            <a:r>
              <a:rPr lang="en-US" altLang="el-GR" sz="2800" dirty="0"/>
              <a:t>,</a:t>
            </a:r>
            <a:r>
              <a:rPr lang="el-GR" altLang="el-GR" sz="2800" dirty="0"/>
              <a:t> σιγμοειδούς </a:t>
            </a:r>
            <a:r>
              <a:rPr lang="el-GR" altLang="el-GR" sz="2800" dirty="0" err="1"/>
              <a:t>κόλου</a:t>
            </a:r>
            <a:r>
              <a:rPr lang="en-US" altLang="el-GR" sz="2800" dirty="0"/>
              <a:t> 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Απολίνωση  ΚΜΑ περιφερικά της </a:t>
            </a:r>
            <a:r>
              <a:rPr lang="el-GR" altLang="el-GR" sz="2800" dirty="0" err="1"/>
              <a:t>έκφυσης</a:t>
            </a:r>
            <a:r>
              <a:rPr lang="el-GR" altLang="el-GR" sz="2800" dirty="0"/>
              <a:t> της αριστερής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αρτηρίας 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Απουσία αναστόμωσης – τελική κολοστομία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Κινητοποίηση Αρ </a:t>
            </a:r>
            <a:r>
              <a:rPr lang="el-GR" altLang="el-GR" sz="2800" dirty="0" err="1"/>
              <a:t>κολικής</a:t>
            </a:r>
            <a:r>
              <a:rPr lang="el-GR" altLang="el-GR" sz="2800" dirty="0"/>
              <a:t> καμπής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Διατήρηση περιφερικού κολοβώματος ορθού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>
            <a:extLst>
              <a:ext uri="{FF2B5EF4-FFF2-40B4-BE49-F238E27FC236}">
                <a16:creationId xmlns:a16="http://schemas.microsoft.com/office/drawing/2014/main" id="{D66104B5-4BBA-A844-B472-1D9107350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21775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60E6CAA5-63E8-1340-800B-CBEA1695F6B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115888"/>
            <a:ext cx="8510588" cy="15128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ΚΟΙΛΙΟΠΕΡΙΝΕΙΚΗ ΕΚΤΟΜΗ 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id="{89BCEB4E-6DED-4F45-9EF2-D327FE1A6F3A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2205038"/>
            <a:ext cx="8540750" cy="40624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Εκτομή</a:t>
            </a:r>
            <a:r>
              <a:rPr lang="el-GR" altLang="el-GR" sz="2800" dirty="0"/>
              <a:t> ορθού – πρωκτικού αυλού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Εξεργασίες κατώτερου ορθού</a:t>
            </a:r>
            <a:r>
              <a:rPr lang="en-US" altLang="el-GR" sz="2800" dirty="0"/>
              <a:t>,</a:t>
            </a:r>
            <a:r>
              <a:rPr lang="el-GR" altLang="el-GR" sz="2800" dirty="0"/>
              <a:t> πρωκτού</a:t>
            </a:r>
            <a:r>
              <a:rPr lang="en-US" altLang="el-GR" sz="2800" dirty="0"/>
              <a:t> 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Κοιλιακός και </a:t>
            </a:r>
            <a:r>
              <a:rPr lang="el-GR" altLang="el-GR" sz="2800" dirty="0" err="1"/>
              <a:t>περινε</a:t>
            </a:r>
            <a:r>
              <a:rPr lang="el-GR" altLang="el-GR" sz="2800" dirty="0" err="1">
                <a:latin typeface="Calibri"/>
              </a:rPr>
              <a:t>ϊ</a:t>
            </a:r>
            <a:r>
              <a:rPr lang="el-GR" altLang="el-GR" sz="2800" dirty="0" err="1"/>
              <a:t>κός</a:t>
            </a:r>
            <a:r>
              <a:rPr lang="el-GR" altLang="el-GR" sz="2800" dirty="0"/>
              <a:t> χρόνος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Απουσία αναστόμωσης – τελική κολοστομία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Εκτομή</a:t>
            </a:r>
            <a:r>
              <a:rPr lang="el-GR" altLang="el-GR" sz="2800" dirty="0"/>
              <a:t> του πυελικού εδάφους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Εργώδης επούλωση </a:t>
            </a:r>
            <a:r>
              <a:rPr lang="el-GR" altLang="el-GR" sz="2800" dirty="0" err="1"/>
              <a:t>περινε</a:t>
            </a:r>
            <a:r>
              <a:rPr lang="el-GR" altLang="el-GR" sz="2800" dirty="0" err="1">
                <a:latin typeface="Calibri"/>
              </a:rPr>
              <a:t>ϊκού</a:t>
            </a:r>
            <a:r>
              <a:rPr lang="el-GR" altLang="el-GR" sz="2800" dirty="0">
                <a:latin typeface="Calibri"/>
              </a:rPr>
              <a:t> τραύματος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BD2B3818-DF0A-B640-864E-391E2C98519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115888"/>
            <a:ext cx="8510588" cy="15128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ΟΛΙΚΗ ΠΡΩΚΤΟΚΟΛΕΚΤΟΜΗ 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id="{FFD4CA33-F69A-264C-A455-3BEEAFF9E247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2060575"/>
            <a:ext cx="8540750" cy="42068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Ολική </a:t>
            </a:r>
            <a:r>
              <a:rPr lang="el-GR" altLang="el-GR" sz="2800" dirty="0" err="1"/>
              <a:t>εκτομή</a:t>
            </a:r>
            <a:r>
              <a:rPr lang="el-GR" altLang="el-GR" sz="2800" dirty="0"/>
              <a:t> </a:t>
            </a:r>
            <a:r>
              <a:rPr lang="el-GR" altLang="el-GR" sz="2800" dirty="0" err="1"/>
              <a:t>κόλου</a:t>
            </a:r>
            <a:r>
              <a:rPr lang="el-GR" altLang="el-GR" sz="2800" dirty="0"/>
              <a:t> - ορθού - πρωκτικού αυλού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Διατήρηση σφιγκτήρων μυών</a:t>
            </a:r>
            <a:r>
              <a:rPr lang="en-US" altLang="el-GR" sz="2800" dirty="0"/>
              <a:t> 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ΙΦΝΕ, σύνδρομα </a:t>
            </a:r>
            <a:r>
              <a:rPr lang="el-GR" altLang="el-GR" sz="2800" dirty="0" err="1"/>
              <a:t>οικογενούς</a:t>
            </a:r>
            <a:r>
              <a:rPr lang="el-GR" altLang="el-GR" sz="2800" dirty="0"/>
              <a:t> </a:t>
            </a:r>
            <a:r>
              <a:rPr lang="el-GR" altLang="el-GR" sz="2800" dirty="0" err="1"/>
              <a:t>πολυποδίασης</a:t>
            </a:r>
            <a:r>
              <a:rPr lang="el-GR" altLang="el-GR" sz="2800" dirty="0"/>
              <a:t>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Ειλεο</a:t>
            </a:r>
            <a:r>
              <a:rPr lang="el-GR" altLang="el-GR" sz="2800" dirty="0"/>
              <a:t>-πρωκτική αναστόμωση  με θύλακα </a:t>
            </a:r>
            <a:r>
              <a:rPr lang="en-US" altLang="el-GR" sz="2800" dirty="0"/>
              <a:t>(J pouch)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Αναστόμωση με προσωρινή </a:t>
            </a:r>
            <a:r>
              <a:rPr lang="el-GR" altLang="el-GR" sz="2800" dirty="0" err="1"/>
              <a:t>ειλεοστομία</a:t>
            </a:r>
            <a:r>
              <a:rPr lang="el-GR" altLang="el-GR" sz="2800" dirty="0"/>
              <a:t> (</a:t>
            </a:r>
            <a:r>
              <a:rPr lang="en-US" altLang="el-GR" sz="2800" dirty="0"/>
              <a:t>S pouch</a:t>
            </a:r>
            <a:r>
              <a:rPr lang="el-GR" altLang="el-GR" sz="2800" dirty="0"/>
              <a:t>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Επιμελής </a:t>
            </a:r>
            <a:r>
              <a:rPr lang="el-GR" altLang="el-GR" sz="2800" dirty="0" err="1"/>
              <a:t>εκτομή</a:t>
            </a:r>
            <a:r>
              <a:rPr lang="el-GR" altLang="el-GR" sz="2800" dirty="0"/>
              <a:t> του πρωκτικού βλεννογόνου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ΜΤΧ νοσηρότητα  - κίνδυνος υποτροπής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>
            <a:extLst>
              <a:ext uri="{FF2B5EF4-FFF2-40B4-BE49-F238E27FC236}">
                <a16:creationId xmlns:a16="http://schemas.microsoft.com/office/drawing/2014/main" id="{377CAFA9-8E9E-9842-BEEC-845FC0459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4" name="Picture 3">
            <a:extLst>
              <a:ext uri="{FF2B5EF4-FFF2-40B4-BE49-F238E27FC236}">
                <a16:creationId xmlns:a16="http://schemas.microsoft.com/office/drawing/2014/main" id="{CC4BABDB-2091-7F40-9A38-5CB787E6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5188"/>
            <a:ext cx="449580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02364251-5013-BC49-B47E-3354F2E2DE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115888"/>
            <a:ext cx="8510588" cy="15128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ΑΡΧΕΣ ΑΡΤΙΑΣ ΑΝΑΣΤΟΜΩΣΗΣ 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id="{278425F1-B6AC-FB4D-88F4-6459FCAA9880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2060575"/>
            <a:ext cx="8540750" cy="42068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Επιμελής συνένωση τμημάτων του εντερικού αυλού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Άρτιος γεωμετρικός προσδιορισμός (</a:t>
            </a:r>
            <a:r>
              <a:rPr lang="el-GR" altLang="el-GR" sz="2800" dirty="0" err="1"/>
              <a:t>τελικο</a:t>
            </a:r>
            <a:r>
              <a:rPr lang="el-GR" altLang="el-GR" sz="2800" dirty="0"/>
              <a:t>-τελική, </a:t>
            </a:r>
            <a:r>
              <a:rPr lang="el-GR" altLang="el-GR" sz="2800" dirty="0" err="1"/>
              <a:t>τελικο</a:t>
            </a:r>
            <a:r>
              <a:rPr lang="el-GR" altLang="el-GR" sz="2800" dirty="0"/>
              <a:t>-πλάγια, </a:t>
            </a:r>
            <a:r>
              <a:rPr lang="el-GR" altLang="el-GR" sz="2800" dirty="0" err="1"/>
              <a:t>πλαγιο</a:t>
            </a:r>
            <a:r>
              <a:rPr lang="el-GR" altLang="el-GR" sz="2800" dirty="0"/>
              <a:t>-πλάγια)</a:t>
            </a:r>
            <a:r>
              <a:rPr lang="en-US" altLang="el-GR" sz="2800" dirty="0"/>
              <a:t> 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Συρραφή σε ένα ή δύο στρώματα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Χρήση συρραπτικών μηχανημάτων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Αναστομωτικά</a:t>
            </a:r>
            <a:r>
              <a:rPr lang="el-GR" altLang="el-GR" sz="2800" dirty="0"/>
              <a:t> άκρα με ΑΡΙΣΤΗ ΑΙΜΑΤΩΣΗ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Αποφυγή ΤΑΣΗΣ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Ανοσολογικά ΕΠΑΡΚΗΣ ασθενής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3">
            <a:extLst>
              <a:ext uri="{FF2B5EF4-FFF2-40B4-BE49-F238E27FC236}">
                <a16:creationId xmlns:a16="http://schemas.microsoft.com/office/drawing/2014/main" id="{652AB572-236C-DC4E-8D33-14EB7E715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54488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0" name="Picture 4">
            <a:extLst>
              <a:ext uri="{FF2B5EF4-FFF2-40B4-BE49-F238E27FC236}">
                <a16:creationId xmlns:a16="http://schemas.microsoft.com/office/drawing/2014/main" id="{FDDD4A15-099D-6F4B-8472-45EAF9A84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1989138"/>
            <a:ext cx="46482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A1483410-C7AC-5149-941B-E193A7CA803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115888"/>
            <a:ext cx="8510588" cy="15128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     ΕΙΛΕΟΣΤΟΜΙΑ 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id="{EB53F6F3-709B-C245-AD93-B1E978EC32D8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844675"/>
            <a:ext cx="8540750" cy="44227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Προσωρινή ή μόνιμη </a:t>
            </a:r>
            <a:r>
              <a:rPr lang="el-GR" altLang="el-GR" sz="2800" dirty="0" err="1"/>
              <a:t>εκστόμωση</a:t>
            </a:r>
            <a:r>
              <a:rPr lang="el-GR" altLang="el-GR" sz="2800" dirty="0"/>
              <a:t> του τελικού ειλεού</a:t>
            </a:r>
            <a:r>
              <a:rPr lang="en-US" altLang="el-GR" sz="2800" dirty="0"/>
              <a:t> 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Παράκαμψη του </a:t>
            </a:r>
            <a:r>
              <a:rPr lang="el-GR" altLang="el-GR" sz="2800" dirty="0" err="1"/>
              <a:t>παχέος</a:t>
            </a:r>
            <a:r>
              <a:rPr lang="el-GR" altLang="el-GR" sz="2800" dirty="0"/>
              <a:t> εντέρου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Εναλλακτικές τεχνικές (</a:t>
            </a:r>
            <a:r>
              <a:rPr lang="en-US" altLang="el-GR" sz="2800" dirty="0"/>
              <a:t>Brooke, </a:t>
            </a:r>
            <a:r>
              <a:rPr lang="en-US" altLang="el-GR" sz="2800" dirty="0" err="1"/>
              <a:t>Kock</a:t>
            </a:r>
            <a:r>
              <a:rPr lang="en-US" altLang="el-GR" sz="2800" dirty="0"/>
              <a:t>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Προφύλαξη επισφαλούς αναστόμωσης (Α/Θ, </a:t>
            </a:r>
            <a:r>
              <a:rPr lang="el-GR" altLang="el-GR" sz="2800" dirty="0" err="1"/>
              <a:t>ανοσοκαταστολή</a:t>
            </a:r>
            <a:r>
              <a:rPr lang="el-GR" altLang="el-GR" sz="2800" dirty="0"/>
              <a:t>, επείγον Χ/Ο)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Ευχερής σύγκλειση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Σημαντική νοσηρότητα (νέκρωση βλεννογόνου, </a:t>
            </a:r>
            <a:r>
              <a:rPr lang="el-GR" altLang="el-GR" sz="2800" dirty="0" err="1"/>
              <a:t>παραστομιακή</a:t>
            </a:r>
            <a:r>
              <a:rPr lang="el-GR" altLang="el-GR" sz="2800" dirty="0"/>
              <a:t> κήλη, πρόπτωση, απόφραξη)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Δυσαπορρόφηση</a:t>
            </a:r>
            <a:r>
              <a:rPr lang="el-GR" altLang="el-GR" sz="2800" dirty="0"/>
              <a:t>, ηλεκτρολυτικές διαταραχές, δερματικός ερεθισμός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2">
            <a:extLst>
              <a:ext uri="{FF2B5EF4-FFF2-40B4-BE49-F238E27FC236}">
                <a16:creationId xmlns:a16="http://schemas.microsoft.com/office/drawing/2014/main" id="{8D946185-8D1F-3746-912D-2860EFF01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82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6" name="Picture 3">
            <a:extLst>
              <a:ext uri="{FF2B5EF4-FFF2-40B4-BE49-F238E27FC236}">
                <a16:creationId xmlns:a16="http://schemas.microsoft.com/office/drawing/2014/main" id="{A74BEF11-CB6F-9E4F-8CA5-5FFF6C06D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20980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62D6D47A-B5A7-9E4F-9902-9F3536CD8CE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115888"/>
            <a:ext cx="8510588" cy="15128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l-GR" sz="3600" dirty="0">
                <a:solidFill>
                  <a:schemeClr val="hlink"/>
                </a:solidFill>
              </a:rPr>
              <a:t>            ΚΟΛΟΣΤΟΜΙΑ </a:t>
            </a:r>
          </a:p>
        </p:txBody>
      </p:sp>
      <p:sp>
        <p:nvSpPr>
          <p:cNvPr id="21507" name="Rectangle 8">
            <a:extLst>
              <a:ext uri="{FF2B5EF4-FFF2-40B4-BE49-F238E27FC236}">
                <a16:creationId xmlns:a16="http://schemas.microsoft.com/office/drawing/2014/main" id="{29D8D40A-E657-C942-9F8A-345E0DC4A227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844675"/>
            <a:ext cx="8540750" cy="44227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Τελική ή </a:t>
            </a:r>
            <a:r>
              <a:rPr lang="en-US" altLang="el-GR" sz="2800" dirty="0"/>
              <a:t>loop </a:t>
            </a:r>
            <a:endParaRPr lang="el-GR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Κατασκευή στον ορθό κοιλιακό μυ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Διαφύλαξη λειτουργικότητας </a:t>
            </a:r>
            <a:r>
              <a:rPr lang="el-GR" altLang="el-GR" sz="2800" dirty="0" err="1"/>
              <a:t>παχέος</a:t>
            </a:r>
            <a:r>
              <a:rPr lang="el-GR" altLang="el-GR" sz="2800" dirty="0"/>
              <a:t> εντέρου</a:t>
            </a:r>
            <a:endParaRPr lang="en-US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Αποφυγή νέκρωσης (πλημμελούς αιμάτωσης)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Προστασία υποκείμενου δέρματος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Παραστομιακή</a:t>
            </a:r>
            <a:r>
              <a:rPr lang="el-GR" altLang="el-GR" sz="2800" dirty="0"/>
              <a:t> κήλη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Απόφραξη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61435C20-0603-554E-B58B-5BFF741ACE4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-315913"/>
            <a:ext cx="8510588" cy="144145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n-US" sz="3600" dirty="0">
                <a:solidFill>
                  <a:schemeClr val="hlink"/>
                </a:solidFill>
              </a:rPr>
              <a:t>  </a:t>
            </a:r>
            <a:r>
              <a:rPr lang="el-GR" sz="3600" dirty="0">
                <a:solidFill>
                  <a:schemeClr val="hlink"/>
                </a:solidFill>
              </a:rPr>
              <a:t>ΑΡΤΗΡΙΑΚΟ ΔΙΚΤΥΟ ΠΑΧΕΟΣ ΕΝΤΕΡΟΥ </a:t>
            </a:r>
          </a:p>
        </p:txBody>
      </p:sp>
      <p:sp>
        <p:nvSpPr>
          <p:cNvPr id="11267" name="Rectangle 8">
            <a:extLst>
              <a:ext uri="{FF2B5EF4-FFF2-40B4-BE49-F238E27FC236}">
                <a16:creationId xmlns:a16="http://schemas.microsoft.com/office/drawing/2014/main" id="{25A58E30-D45B-664C-ABAA-8210C3D4ED8B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196975"/>
            <a:ext cx="8540750" cy="5070475"/>
          </a:xfrm>
        </p:spPr>
        <p:txBody>
          <a:bodyPr/>
          <a:lstStyle/>
          <a:p>
            <a:pPr eaLnBrk="1" hangingPunct="1">
              <a:buClr>
                <a:schemeClr val="accent3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Ειλεοκολική</a:t>
            </a:r>
            <a:r>
              <a:rPr lang="el-GR" altLang="el-GR" sz="2800" dirty="0"/>
              <a:t> αρτηρία (κλάδος ΑΜΑ) (παραλλαγές)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Δεξιά </a:t>
            </a:r>
            <a:r>
              <a:rPr lang="el-GR" altLang="el-GR" sz="2800" dirty="0" err="1"/>
              <a:t>κολική</a:t>
            </a:r>
            <a:r>
              <a:rPr lang="el-GR" altLang="el-GR" sz="2800" dirty="0"/>
              <a:t> αρτηρία (κλάδος ΑΜΑ) 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Μέση </a:t>
            </a:r>
            <a:r>
              <a:rPr lang="el-GR" altLang="el-GR" sz="2800" dirty="0" err="1"/>
              <a:t>κολική</a:t>
            </a:r>
            <a:r>
              <a:rPr lang="el-GR" altLang="el-GR" sz="2800" dirty="0"/>
              <a:t> αρτηρία (κλάδος ΑΜΑ) (ανιών και κατιών κλάδος)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Αριστερή </a:t>
            </a:r>
            <a:r>
              <a:rPr lang="el-GR" altLang="el-GR" sz="2800" dirty="0" err="1"/>
              <a:t>κολική</a:t>
            </a:r>
            <a:r>
              <a:rPr lang="el-GR" altLang="el-GR" sz="2800" dirty="0"/>
              <a:t> αρτηρία (κλάδος ΚΜΑ) 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Σιγμοειδικά</a:t>
            </a:r>
            <a:r>
              <a:rPr lang="el-GR" altLang="el-GR" sz="2800" dirty="0"/>
              <a:t> αρτηριακά στελέχη από ΚΜΑ</a:t>
            </a:r>
            <a:endParaRPr lang="en-US" altLang="el-GR" sz="2800" dirty="0"/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Άνω </a:t>
            </a:r>
            <a:r>
              <a:rPr lang="el-GR" altLang="el-GR" sz="2800" dirty="0" err="1"/>
              <a:t>ορθική</a:t>
            </a:r>
            <a:r>
              <a:rPr lang="el-GR" altLang="el-GR" sz="2800" dirty="0"/>
              <a:t> (</a:t>
            </a:r>
            <a:r>
              <a:rPr lang="el-GR" altLang="el-GR" sz="2800" dirty="0" err="1"/>
              <a:t>αιμορρο</a:t>
            </a:r>
            <a:r>
              <a:rPr lang="el-GR" altLang="el-GR" sz="2800" dirty="0" err="1">
                <a:latin typeface="Calibri"/>
              </a:rPr>
              <a:t>ϊ</a:t>
            </a:r>
            <a:r>
              <a:rPr lang="el-GR" altLang="el-GR" sz="2800" dirty="0" err="1"/>
              <a:t>δική</a:t>
            </a:r>
            <a:r>
              <a:rPr lang="el-GR" altLang="el-GR" sz="2800" dirty="0"/>
              <a:t>) αρτηρία (κλάδος ΚΜΑ)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Μέση – κάτω </a:t>
            </a:r>
            <a:r>
              <a:rPr lang="el-GR" altLang="el-GR" sz="2800" dirty="0" err="1"/>
              <a:t>ορθική</a:t>
            </a:r>
            <a:r>
              <a:rPr lang="el-GR" altLang="el-GR" sz="2800" dirty="0"/>
              <a:t> (</a:t>
            </a:r>
            <a:r>
              <a:rPr lang="el-GR" altLang="el-GR" sz="2800" dirty="0" err="1"/>
              <a:t>αιμορρο</a:t>
            </a:r>
            <a:r>
              <a:rPr lang="el-GR" altLang="el-GR" sz="2800" dirty="0" err="1">
                <a:latin typeface="Calibri"/>
              </a:rPr>
              <a:t>ϊ</a:t>
            </a:r>
            <a:r>
              <a:rPr lang="el-GR" altLang="el-GR" sz="2800" dirty="0" err="1"/>
              <a:t>δική</a:t>
            </a:r>
            <a:r>
              <a:rPr lang="el-GR" altLang="el-GR" sz="2800" dirty="0"/>
              <a:t>) αρτηρία (κλάδος έσω λαγονίου αρτηρίας)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 err="1"/>
              <a:t>Επιχείλιος</a:t>
            </a:r>
            <a:r>
              <a:rPr lang="el-GR" altLang="el-GR" sz="2800" dirty="0"/>
              <a:t> αρτηρία του </a:t>
            </a:r>
            <a:r>
              <a:rPr lang="en-US" altLang="el-GR" sz="2800" dirty="0"/>
              <a:t>Drummond</a:t>
            </a:r>
            <a:endParaRPr lang="el-GR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>
            <a:extLst>
              <a:ext uri="{FF2B5EF4-FFF2-40B4-BE49-F238E27FC236}">
                <a16:creationId xmlns:a16="http://schemas.microsoft.com/office/drawing/2014/main" id="{8B102ED1-772B-6F4A-BC53-E2E2940AB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61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>
            <a:extLst>
              <a:ext uri="{FF2B5EF4-FFF2-40B4-BE49-F238E27FC236}">
                <a16:creationId xmlns:a16="http://schemas.microsoft.com/office/drawing/2014/main" id="{94F0AABB-63DD-BE4E-9131-81365B500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019425"/>
            <a:ext cx="4787900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>
            <a:extLst>
              <a:ext uri="{FF2B5EF4-FFF2-40B4-BE49-F238E27FC236}">
                <a16:creationId xmlns:a16="http://schemas.microsoft.com/office/drawing/2014/main" id="{10458536-AC63-3E4A-9390-8A8CEA432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34925"/>
            <a:ext cx="8472488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>
            <a:extLst>
              <a:ext uri="{FF2B5EF4-FFF2-40B4-BE49-F238E27FC236}">
                <a16:creationId xmlns:a16="http://schemas.microsoft.com/office/drawing/2014/main" id="{DC39040F-6113-354B-8060-397B8FA4ED8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510588" cy="9366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n-US" sz="3600" dirty="0">
                <a:solidFill>
                  <a:schemeClr val="hlink"/>
                </a:solidFill>
              </a:rPr>
              <a:t>  </a:t>
            </a:r>
            <a:r>
              <a:rPr lang="el-GR" sz="3600" dirty="0">
                <a:solidFill>
                  <a:schemeClr val="hlink"/>
                </a:solidFill>
              </a:rPr>
              <a:t> ΦΛΕΒΙΚΟ ΔΙΚΤΥΟ ΠΑΧΕΟΣ ΕΝΤΕΡΟΥ </a:t>
            </a:r>
          </a:p>
        </p:txBody>
      </p:sp>
      <p:sp>
        <p:nvSpPr>
          <p:cNvPr id="11267" name="Rectangle 8">
            <a:extLst>
              <a:ext uri="{FF2B5EF4-FFF2-40B4-BE49-F238E27FC236}">
                <a16:creationId xmlns:a16="http://schemas.microsoft.com/office/drawing/2014/main" id="{9BE5ABCD-276F-3B40-A700-04A023840D8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3850" y="1700213"/>
            <a:ext cx="8540750" cy="4567237"/>
          </a:xfrm>
        </p:spPr>
        <p:txBody>
          <a:bodyPr/>
          <a:lstStyle/>
          <a:p>
            <a:pPr eaLnBrk="1" hangingPunct="1">
              <a:buClr>
                <a:schemeClr val="accent3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Παράλληλη πορεία φλεβικών και αρτηριακών στελεχών (ομώνυμος ορισμός)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Συνήθης εκβολή ΚΜΦ στη σπληνική φλέβα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Σωρεία ανατομικών παραλλαγών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Επαρκώς ανεκτή η απολίνωση της ΚΜΦ  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Φλεβική απορροή μέσω του συστήματος της πυλαίας φλέβας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§"/>
              <a:defRPr/>
            </a:pPr>
            <a:r>
              <a:rPr lang="el-GR" altLang="el-GR" sz="2800" dirty="0"/>
              <a:t>Εξαιρετικά πλούσιο </a:t>
            </a:r>
            <a:r>
              <a:rPr lang="el-GR" altLang="el-GR" sz="2800" dirty="0" err="1"/>
              <a:t>υποβλεννογόνιο</a:t>
            </a:r>
            <a:r>
              <a:rPr lang="el-GR" altLang="el-GR" sz="2800" dirty="0"/>
              <a:t> </a:t>
            </a:r>
            <a:r>
              <a:rPr lang="el-GR" altLang="el-GR" sz="2800" dirty="0" err="1"/>
              <a:t>αιμορρο</a:t>
            </a:r>
            <a:r>
              <a:rPr lang="el-GR" altLang="el-GR" sz="2800" dirty="0" err="1">
                <a:latin typeface="Calibri"/>
              </a:rPr>
              <a:t>ϊ</a:t>
            </a:r>
            <a:r>
              <a:rPr lang="el-GR" altLang="el-GR" sz="2800" dirty="0" err="1"/>
              <a:t>δικό</a:t>
            </a:r>
            <a:r>
              <a:rPr lang="el-GR" altLang="el-GR" sz="2800" dirty="0"/>
              <a:t> πλέγμα του Μ</a:t>
            </a:r>
            <a:r>
              <a:rPr lang="en-US" altLang="el-GR" sz="2800" dirty="0" err="1"/>
              <a:t>orgagni</a:t>
            </a:r>
            <a:r>
              <a:rPr lang="en-US" altLang="el-GR" sz="2800" dirty="0"/>
              <a:t> – </a:t>
            </a:r>
            <a:r>
              <a:rPr lang="el-GR" altLang="el-GR" sz="2800" dirty="0"/>
              <a:t>φλεβική αποχέτευση ορθού – πρωκτού μέσω του συστήματος της ΚΚΦ</a:t>
            </a:r>
            <a:endParaRPr lang="en-US" altLang="el-GR" sz="2800" dirty="0"/>
          </a:p>
          <a:p>
            <a:pPr marL="68263" indent="0" eaLnBrk="1" hangingPunct="1"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endParaRPr lang="el-GR" altLang="el-GR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id="{A51252C7-8DE3-8A43-A5A1-7A123AB77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8353425" cy="647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altLang="el-GR" sz="3200" dirty="0">
                <a:solidFill>
                  <a:schemeClr val="hlink"/>
                </a:solidFill>
              </a:rPr>
              <a:t> ΑΝΑΤΟΜΙΚΕΣ ΠΑΡΑΛΛΑΓΕΣ ΑΓΓΕΙΑΚΩΝ ΔΟΜΩΝ</a:t>
            </a:r>
            <a:r>
              <a:rPr lang="el-GR" altLang="el-GR" dirty="0"/>
              <a:t> </a:t>
            </a:r>
          </a:p>
        </p:txBody>
      </p:sp>
      <p:pic>
        <p:nvPicPr>
          <p:cNvPr id="28674" name="Picture 4">
            <a:extLst>
              <a:ext uri="{FF2B5EF4-FFF2-40B4-BE49-F238E27FC236}">
                <a16:creationId xmlns:a16="http://schemas.microsoft.com/office/drawing/2014/main" id="{FE91E938-AB64-E64D-9A00-6EEBBE06DC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7263" y="1700213"/>
            <a:ext cx="7686675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4085</TotalTime>
  <Words>1316</Words>
  <Application>Microsoft Office PowerPoint</Application>
  <PresentationFormat>On-screen Show (4:3)</PresentationFormat>
  <Paragraphs>268</Paragraphs>
  <Slides>47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PowerPoint Presentation</vt:lpstr>
      <vt:lpstr>  ΜΑΚΡΟΣΚΟΠΙΚΗ ΑΝΑΤΟΜΙΑ ΚΟΛΟΥ </vt:lpstr>
      <vt:lpstr>        ΟΡΙΟΘΕΤΗΣΗ ΟΡΘΟΥ </vt:lpstr>
      <vt:lpstr>PowerPoint Presentation</vt:lpstr>
      <vt:lpstr>    ΑΡΤΗΡΙΑΚΟ ΔΙΚΤΥΟ ΠΑΧΕΟΣ ΕΝΤΕΡΟΥ </vt:lpstr>
      <vt:lpstr>PowerPoint Presentation</vt:lpstr>
      <vt:lpstr>PowerPoint Presentation</vt:lpstr>
      <vt:lpstr>     ΦΛΕΒΙΚΟ ΔΙΚΤΥΟ ΠΑΧΕΟΣ ΕΝΤΕΡΟΥ </vt:lpstr>
      <vt:lpstr> ΑΝΑΤΟΜΙΚΕΣ ΠΑΡΑΛΛΑΓΕΣ ΑΓΓΕΙΑΚΩΝ ΔΟΜΩΝ </vt:lpstr>
      <vt:lpstr>     ΛΕΜΦΙΚΟ ΔΙΚΤΥΟ ΠΑΧΕΟΣ ΕΝΤΕΡΟΥ </vt:lpstr>
      <vt:lpstr>         ΝΕΥΡΩΣΗ ΠΑΧΕΟΣ ΕΝΤΕΡΟΥ </vt:lpstr>
      <vt:lpstr>        ΙΣΤΟΛΟΓΙΑ ΠΑΧΕΟΣ ΕΝΤΕΡΟΥ </vt:lpstr>
      <vt:lpstr>        ΛΕΠΤΟ ΕΝΤΕΡΟ - ΙΣΤΟΛΟΓΙΑ</vt:lpstr>
      <vt:lpstr>PowerPoint Presentation</vt:lpstr>
      <vt:lpstr>PowerPoint Presentation</vt:lpstr>
      <vt:lpstr>PowerPoint Presentation</vt:lpstr>
      <vt:lpstr>            ΕΛΚΩΔΗΣ ΚΟΛΙΤΙΔΑ </vt:lpstr>
      <vt:lpstr>               ΝΟΣΟΣ CROHN </vt:lpstr>
      <vt:lpstr>         ΝΟΣΟΣ CROHN - ΕΝΤΟΠΙΣΗ </vt:lpstr>
      <vt:lpstr>   ΠΕΡΙΕΔΡΙΚΑ ΣΥΡΙΓΓΙΑ ΣΕ ΝΟΣΟ CROHN </vt:lpstr>
      <vt:lpstr>         ΕΞΩΕΝΤΕΡΙΚΕΣ ΕΚΔΗΛΩΣΕΙΣ</vt:lpstr>
      <vt:lpstr>        ΔΙΑΓΝΩΣΤΙΚΗ ΠΡΟΣΠΕΛΑΣΗ </vt:lpstr>
      <vt:lpstr>  ΔΙΑΓΝΩΣΤΙΚΗ ΠΡΟΣΠΕΛΑΣΗ ΣΕ ΝΟΣΟ CROHN </vt:lpstr>
      <vt:lpstr>          ΦΑΡΜΑΚΕΥΤΙΚΗ ΘΕΡΑΠΕΙΑ</vt:lpstr>
      <vt:lpstr>         ΕΝΔΕΙΞΕΙΣ ΧΕΙΡΟΥΡΓΕΙΟΥ</vt:lpstr>
      <vt:lpstr>   ΧΕΙΡΟΥΡΓΙΚΗ ΠΡΑΚΤΙΚΗ ΣΕ ΝΟΣΟ CROHN </vt:lpstr>
      <vt:lpstr>   ΧΕΙΡΟΥΡΓΙΚΗ ΠΡΑΚΤΙΚΗ ΣΕ ΝΟΣΟ CROHN </vt:lpstr>
      <vt:lpstr>     ΑΔΕΝΟΚΑΡΚΙΝΩΜΑ - ΕΠΙΔΗΜΙΟΛΟΓΙΑ </vt:lpstr>
      <vt:lpstr>      ΠΡΟΤΥΠΟ ΚΑΚΟΗΘΟΥΣ ΕΞΑΛΛΑΓΗΣ </vt:lpstr>
      <vt:lpstr>       ΑΡΧΕΣ ΟΓΚΟΛΟΓΙΚΗΣ ΕΞΑΙΡΕΣΗΣ </vt:lpstr>
      <vt:lpstr>          ΔΕΞΙΑ ΗΜΙΚΟΛΕΚΤΟΜΗ</vt:lpstr>
      <vt:lpstr>       ΕΚΤΕΤΑΜΕΝΗ ΔΕΞΙΑ ΚΟΛΕΚΤΟΜΗ</vt:lpstr>
      <vt:lpstr>        ΕΚΤΟΜΗ ΕΓΚΑΡΣΙΟΥ ΚΟΛΟΥ</vt:lpstr>
      <vt:lpstr>          ΑΡΙΣΤΕΡΗ ΗΜΙΚΟΛΕΚΤΟΜΗ</vt:lpstr>
      <vt:lpstr>            ΣΙΓΜΟΕΙΔΕΚΤΟΜΗ</vt:lpstr>
      <vt:lpstr>PowerPoint Presentation</vt:lpstr>
      <vt:lpstr>      ΧΑΜΗΛΗ ΠΡΟΣΘΙΑ ΕΚΤΟΜΗ ΟΡΘΟΥ</vt:lpstr>
      <vt:lpstr>PowerPoint Presentation</vt:lpstr>
      <vt:lpstr>      ΕΚΤΟΜΗ ΟΡΘΟΥ ΚΑΤΑ HARTMANN</vt:lpstr>
      <vt:lpstr>        ΚΟΙΛΙΟΠΕΡΙΝΕΙΚΗ ΕΚΤΟΜΗ </vt:lpstr>
      <vt:lpstr>        ΟΛΙΚΗ ΠΡΩΚΤΟΚΟΛΕΚΤΟΜΗ </vt:lpstr>
      <vt:lpstr>PowerPoint Presentation</vt:lpstr>
      <vt:lpstr>        ΑΡΧΕΣ ΑΡΤΙΑΣ ΑΝΑΣΤΟΜΩΣΗΣ </vt:lpstr>
      <vt:lpstr>PowerPoint Presentation</vt:lpstr>
      <vt:lpstr>              ΕΙΛΕΟΣΤΟΜΙΑ </vt:lpstr>
      <vt:lpstr>PowerPoint Presentation</vt:lpstr>
      <vt:lpstr>              ΚΟΛΟΣΤΟΜΙΑ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 ΠΑΝΕΠΙΣΤΗΜΙΑΚΗ ΧΕΙΡΟΥΡΓΙΚΗ ΚΛΙΝΙΚΗ ΠΑΡΟΥΣΙΑΣΗ ΠΕΡΙΣΤΑΤΙΚΟΥ</dc:title>
  <dc:creator>dxeir</dc:creator>
  <cp:lastModifiedBy>Evangelos Felekouras</cp:lastModifiedBy>
  <cp:revision>185</cp:revision>
  <dcterms:created xsi:type="dcterms:W3CDTF">2008-08-25T18:19:47Z</dcterms:created>
  <dcterms:modified xsi:type="dcterms:W3CDTF">2020-12-04T11:33:28Z</dcterms:modified>
</cp:coreProperties>
</file>