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0080625" cy="5670550"/>
  <p:notesSz cx="7559675" cy="106918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l-GR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/>
          <p:cNvPicPr/>
          <p:nvPr/>
        </p:nvPicPr>
        <p:blipFill>
          <a:blip r:embed="rId14"/>
          <a:stretch/>
        </p:blipFill>
        <p:spPr>
          <a:xfrm>
            <a:off x="9386640" y="97920"/>
            <a:ext cx="629640" cy="623520"/>
          </a:xfrm>
          <a:prstGeom prst="rect">
            <a:avLst/>
          </a:prstGeom>
          <a:ln>
            <a:noFill/>
          </a:ln>
        </p:spPr>
      </p:pic>
      <p:pic>
        <p:nvPicPr>
          <p:cNvPr id="8" name="Picture 15"/>
          <p:cNvPicPr/>
          <p:nvPr/>
        </p:nvPicPr>
        <p:blipFill>
          <a:blip r:embed="rId15"/>
          <a:srcRect l="8988" t="7095" r="12840" b="10107"/>
          <a:stretch/>
        </p:blipFill>
        <p:spPr>
          <a:xfrm>
            <a:off x="-23760" y="3960"/>
            <a:ext cx="540000" cy="742680"/>
          </a:xfrm>
          <a:prstGeom prst="rect">
            <a:avLst/>
          </a:prstGeom>
          <a:ln>
            <a:noFill/>
          </a:ln>
        </p:spPr>
      </p:pic>
      <p:pic>
        <p:nvPicPr>
          <p:cNvPr id="2" name="Picture 16"/>
          <p:cNvPicPr/>
          <p:nvPr/>
        </p:nvPicPr>
        <p:blipFill>
          <a:blip r:embed="rId16"/>
          <a:srcRect r="3618" b="6856"/>
          <a:stretch/>
        </p:blipFill>
        <p:spPr>
          <a:xfrm>
            <a:off x="17640" y="639000"/>
            <a:ext cx="10057680" cy="219600"/>
          </a:xfrm>
          <a:prstGeom prst="rect">
            <a:avLst/>
          </a:prstGeom>
          <a:ln>
            <a:noFill/>
          </a:ln>
        </p:spPr>
      </p:pic>
      <p:pic>
        <p:nvPicPr>
          <p:cNvPr id="3" name="Picture 6"/>
          <p:cNvPicPr/>
          <p:nvPr/>
        </p:nvPicPr>
        <p:blipFill>
          <a:blip r:embed="rId17"/>
          <a:stretch/>
        </p:blipFill>
        <p:spPr>
          <a:xfrm>
            <a:off x="7718760" y="5370840"/>
            <a:ext cx="1180440" cy="295200"/>
          </a:xfrm>
          <a:prstGeom prst="rect">
            <a:avLst/>
          </a:prstGeom>
          <a:ln>
            <a:noFill/>
          </a:ln>
        </p:spPr>
      </p:pic>
      <p:pic>
        <p:nvPicPr>
          <p:cNvPr id="4" name="Picture 7"/>
          <p:cNvPicPr/>
          <p:nvPr/>
        </p:nvPicPr>
        <p:blipFill>
          <a:blip r:embed="rId18"/>
          <a:srcRect r="2150" b="64225"/>
          <a:stretch/>
        </p:blipFill>
        <p:spPr>
          <a:xfrm>
            <a:off x="-25200" y="5365800"/>
            <a:ext cx="10118160" cy="34560"/>
          </a:xfrm>
          <a:prstGeom prst="rect">
            <a:avLst/>
          </a:prstGeom>
          <a:ln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l-GR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l-GR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l-GR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259640" y="927720"/>
            <a:ext cx="7556040" cy="196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1259640" y="2977920"/>
            <a:ext cx="7556040" cy="136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3"/>
          <p:cNvSpPr/>
          <p:nvPr/>
        </p:nvSpPr>
        <p:spPr>
          <a:xfrm>
            <a:off x="1368000" y="1224000"/>
            <a:ext cx="7438680" cy="78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600" b="1" strike="noStrike" spc="-1">
                <a:solidFill>
                  <a:srgbClr val="FF0000"/>
                </a:solidFill>
                <a:latin typeface="Times New Roman:frac=1"/>
                <a:ea typeface="DejaVu Sans"/>
              </a:rPr>
              <a:t>Αρχές Χειρουργικής Ογκολογίας</a:t>
            </a:r>
            <a:endParaRPr lang="el-GR" sz="3600" b="0" strike="noStrike" spc="-1">
              <a:solidFill>
                <a:srgbClr val="FF0000"/>
              </a:solidFill>
              <a:latin typeface="Times New Roman:frac=1"/>
            </a:endParaRPr>
          </a:p>
        </p:txBody>
      </p:sp>
      <p:sp>
        <p:nvSpPr>
          <p:cNvPr id="46" name="CustomShape 4"/>
          <p:cNvSpPr/>
          <p:nvPr/>
        </p:nvSpPr>
        <p:spPr>
          <a:xfrm>
            <a:off x="2474640" y="3302640"/>
            <a:ext cx="5205240" cy="145116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Ιωάννης Η. Γκρινιάτσος</a:t>
            </a:r>
            <a:endParaRPr lang="el-G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l-G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Καθηγητής Χειρουργικής ΕΚΠΑ</a:t>
            </a:r>
            <a:endParaRPr lang="el-G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Α’ Χειρ Κλινική ΛΑΙΚΟ Νοσοκομείο</a:t>
            </a:r>
            <a:endParaRPr lang="el-GR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936000" y="216000"/>
            <a:ext cx="7128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1800" b="1" strike="noStrike" spc="-1">
                <a:latin typeface="Arial"/>
              </a:rPr>
              <a:t>Καρκινογένεση </a:t>
            </a:r>
            <a:r>
              <a:rPr lang="el-GR" sz="1800" b="0" strike="noStrike" spc="-1">
                <a:latin typeface="Arial"/>
              </a:rPr>
              <a:t>=  </a:t>
            </a:r>
            <a:r>
              <a:rPr lang="el-GR" sz="1800" b="1" strike="noStrike" spc="-1">
                <a:solidFill>
                  <a:srgbClr val="FF0000"/>
                </a:solidFill>
                <a:latin typeface="Arial"/>
              </a:rPr>
              <a:t>Έναρξη,         Ανάπτυξη,        Προώθηση   </a:t>
            </a:r>
            <a:endParaRPr lang="el-GR" sz="1800" b="0" strike="noStrike" spc="-1">
              <a:latin typeface="Arial"/>
            </a:endParaRPr>
          </a:p>
          <a:p>
            <a:r>
              <a:rPr lang="el-GR" sz="1800" b="1" strike="noStrike" spc="-1">
                <a:latin typeface="Arial"/>
              </a:rPr>
              <a:t>                            </a:t>
            </a:r>
            <a:r>
              <a:rPr lang="el-GR" sz="1800" b="0" i="1" strike="noStrike" spc="-1">
                <a:latin typeface="Arial"/>
              </a:rPr>
              <a:t>    Initiation         Promotion          Progression</a:t>
            </a:r>
            <a:endParaRPr lang="el-GR" sz="1800" b="0" strike="noStrike" spc="-1">
              <a:latin typeface="Arial"/>
            </a:endParaRPr>
          </a:p>
        </p:txBody>
      </p:sp>
      <p:pic>
        <p:nvPicPr>
          <p:cNvPr id="62" name="Picture 61"/>
          <p:cNvPicPr/>
          <p:nvPr/>
        </p:nvPicPr>
        <p:blipFill>
          <a:blip r:embed="rId2"/>
          <a:stretch/>
        </p:blipFill>
        <p:spPr>
          <a:xfrm>
            <a:off x="692640" y="1296000"/>
            <a:ext cx="9062640" cy="29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/>
          <p:nvPr/>
        </p:nvPicPr>
        <p:blipFill>
          <a:blip r:embed="rId2"/>
          <a:stretch/>
        </p:blipFill>
        <p:spPr>
          <a:xfrm>
            <a:off x="0" y="0"/>
            <a:ext cx="3168000" cy="4383720"/>
          </a:xfrm>
          <a:prstGeom prst="rect">
            <a:avLst/>
          </a:prstGeom>
          <a:ln>
            <a:noFill/>
          </a:ln>
        </p:spPr>
      </p:pic>
      <p:pic>
        <p:nvPicPr>
          <p:cNvPr id="64" name="Picture 63"/>
          <p:cNvPicPr/>
          <p:nvPr/>
        </p:nvPicPr>
        <p:blipFill>
          <a:blip r:embed="rId3"/>
          <a:stretch/>
        </p:blipFill>
        <p:spPr>
          <a:xfrm>
            <a:off x="3206520" y="72000"/>
            <a:ext cx="3417480" cy="4273560"/>
          </a:xfrm>
          <a:prstGeom prst="rect">
            <a:avLst/>
          </a:prstGeom>
          <a:ln>
            <a:noFill/>
          </a:ln>
        </p:spPr>
      </p:pic>
      <p:pic>
        <p:nvPicPr>
          <p:cNvPr id="65" name="Picture 64"/>
          <p:cNvPicPr/>
          <p:nvPr/>
        </p:nvPicPr>
        <p:blipFill>
          <a:blip r:embed="rId4"/>
          <a:stretch/>
        </p:blipFill>
        <p:spPr>
          <a:xfrm>
            <a:off x="6624000" y="46440"/>
            <a:ext cx="3412800" cy="427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/>
          <p:nvPr/>
        </p:nvPicPr>
        <p:blipFill>
          <a:blip r:embed="rId2"/>
          <a:stretch/>
        </p:blipFill>
        <p:spPr>
          <a:xfrm>
            <a:off x="1152000" y="180000"/>
            <a:ext cx="7560000" cy="528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/>
          <p:nvPr/>
        </p:nvPicPr>
        <p:blipFill>
          <a:blip r:embed="rId2"/>
          <a:stretch/>
        </p:blipFill>
        <p:spPr>
          <a:xfrm>
            <a:off x="1865160" y="1224000"/>
            <a:ext cx="8133840" cy="2781000"/>
          </a:xfrm>
          <a:prstGeom prst="rect">
            <a:avLst/>
          </a:prstGeom>
          <a:ln>
            <a:noFill/>
          </a:ln>
        </p:spPr>
      </p:pic>
      <p:pic>
        <p:nvPicPr>
          <p:cNvPr id="68" name="Picture 67"/>
          <p:cNvPicPr/>
          <p:nvPr/>
        </p:nvPicPr>
        <p:blipFill>
          <a:blip r:embed="rId3"/>
          <a:stretch/>
        </p:blipFill>
        <p:spPr>
          <a:xfrm>
            <a:off x="1893960" y="3959640"/>
            <a:ext cx="3362040" cy="504360"/>
          </a:xfrm>
          <a:prstGeom prst="rect">
            <a:avLst/>
          </a:prstGeom>
          <a:ln>
            <a:noFill/>
          </a:ln>
        </p:spPr>
      </p:pic>
      <p:pic>
        <p:nvPicPr>
          <p:cNvPr id="69" name="Picture 68"/>
          <p:cNvPicPr/>
          <p:nvPr/>
        </p:nvPicPr>
        <p:blipFill>
          <a:blip r:embed="rId4"/>
          <a:stretch/>
        </p:blipFill>
        <p:spPr>
          <a:xfrm>
            <a:off x="5256000" y="4016520"/>
            <a:ext cx="4743000" cy="447480"/>
          </a:xfrm>
          <a:prstGeom prst="rect">
            <a:avLst/>
          </a:prstGeom>
          <a:ln>
            <a:noFill/>
          </a:ln>
        </p:spPr>
      </p:pic>
      <p:pic>
        <p:nvPicPr>
          <p:cNvPr id="70" name="Picture 69"/>
          <p:cNvPicPr/>
          <p:nvPr/>
        </p:nvPicPr>
        <p:blipFill>
          <a:blip r:embed="rId5"/>
          <a:stretch/>
        </p:blipFill>
        <p:spPr>
          <a:xfrm>
            <a:off x="1902600" y="4464000"/>
            <a:ext cx="8105400" cy="1095120"/>
          </a:xfrm>
          <a:prstGeom prst="rect">
            <a:avLst/>
          </a:prstGeom>
          <a:ln>
            <a:noFill/>
          </a:ln>
        </p:spPr>
      </p:pic>
      <p:sp>
        <p:nvSpPr>
          <p:cNvPr id="71" name="TextShape 1"/>
          <p:cNvSpPr txBox="1"/>
          <p:nvPr/>
        </p:nvSpPr>
        <p:spPr>
          <a:xfrm>
            <a:off x="576000" y="144000"/>
            <a:ext cx="9144000" cy="1607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3200" b="1" strike="noStrike" spc="-1">
                <a:latin typeface="Times New Roman"/>
              </a:rPr>
              <a:t>Προσυμπτωματικός έλεγχος – Έγκαιρη διάγνωση</a:t>
            </a:r>
            <a:endParaRPr lang="el-GR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/>
          <p:nvPr/>
        </p:nvPicPr>
        <p:blipFill>
          <a:blip r:embed="rId2"/>
          <a:stretch/>
        </p:blipFill>
        <p:spPr>
          <a:xfrm>
            <a:off x="1582200" y="253080"/>
            <a:ext cx="6975000" cy="513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3960000" y="2448000"/>
            <a:ext cx="2304000" cy="1368000"/>
          </a:xfrm>
          <a:custGeom>
            <a:avLst/>
            <a:gdLst/>
            <a:ahLst/>
            <a:cxnLst/>
            <a:rect l="0" t="0" r="r" b="b"/>
            <a:pathLst>
              <a:path w="6402" h="3837">
                <a:moveTo>
                  <a:pt x="3911" y="0"/>
                </a:moveTo>
                <a:lnTo>
                  <a:pt x="6401" y="1900"/>
                </a:lnTo>
                <a:lnTo>
                  <a:pt x="3911" y="3836"/>
                </a:lnTo>
                <a:lnTo>
                  <a:pt x="3911" y="2674"/>
                </a:lnTo>
                <a:lnTo>
                  <a:pt x="1185" y="2674"/>
                </a:lnTo>
                <a:lnTo>
                  <a:pt x="1185" y="1126"/>
                </a:lnTo>
                <a:lnTo>
                  <a:pt x="3911" y="1126"/>
                </a:lnTo>
                <a:lnTo>
                  <a:pt x="3911" y="0"/>
                </a:lnTo>
                <a:moveTo>
                  <a:pt x="0" y="1126"/>
                </a:moveTo>
                <a:lnTo>
                  <a:pt x="0" y="2674"/>
                </a:lnTo>
                <a:lnTo>
                  <a:pt x="296" y="2674"/>
                </a:lnTo>
                <a:lnTo>
                  <a:pt x="296" y="1126"/>
                </a:lnTo>
                <a:lnTo>
                  <a:pt x="0" y="1126"/>
                </a:lnTo>
                <a:moveTo>
                  <a:pt x="592" y="1126"/>
                </a:moveTo>
                <a:lnTo>
                  <a:pt x="592" y="2674"/>
                </a:lnTo>
                <a:lnTo>
                  <a:pt x="889" y="2674"/>
                </a:lnTo>
                <a:lnTo>
                  <a:pt x="889" y="1126"/>
                </a:lnTo>
                <a:lnTo>
                  <a:pt x="592" y="1126"/>
                </a:lnTo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TextShape 2"/>
          <p:cNvSpPr txBox="1"/>
          <p:nvPr/>
        </p:nvSpPr>
        <p:spPr>
          <a:xfrm>
            <a:off x="6552000" y="2740680"/>
            <a:ext cx="2664000" cy="71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4400" b="1" strike="noStrike" spc="-1">
                <a:latin typeface="Arial"/>
              </a:rPr>
              <a:t>Βιοψία</a:t>
            </a:r>
          </a:p>
        </p:txBody>
      </p:sp>
      <p:sp>
        <p:nvSpPr>
          <p:cNvPr id="75" name="TextShape 3"/>
          <p:cNvSpPr txBox="1"/>
          <p:nvPr/>
        </p:nvSpPr>
        <p:spPr>
          <a:xfrm>
            <a:off x="-38880" y="2498040"/>
            <a:ext cx="4358880" cy="1101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l-GR" sz="3600" b="1" strike="noStrike" spc="-1">
                <a:latin typeface="Times New Roman"/>
              </a:rPr>
              <a:t>Συμβολή στη </a:t>
            </a:r>
            <a:endParaRPr lang="el-GR" sz="3600" b="0" strike="noStrike" spc="-1">
              <a:latin typeface="Arial"/>
            </a:endParaRPr>
          </a:p>
          <a:p>
            <a:pPr algn="ctr"/>
            <a:r>
              <a:rPr lang="el-GR" sz="3600" b="1" strike="noStrike" spc="-1">
                <a:latin typeface="Times New Roman"/>
              </a:rPr>
              <a:t>διάγνωση</a:t>
            </a:r>
            <a:endParaRPr lang="el-G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1080000" y="77760"/>
            <a:ext cx="6552000" cy="971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2600" b="1" strike="noStrike" spc="-1">
                <a:latin typeface="Arial"/>
              </a:rPr>
              <a:t>Βιοψία δια λεπτής βελόνας</a:t>
            </a:r>
            <a:endParaRPr lang="el-GR" sz="2600" b="0" strike="noStrike" spc="-1">
              <a:latin typeface="Arial"/>
            </a:endParaRPr>
          </a:p>
          <a:p>
            <a:r>
              <a:rPr lang="el-GR" sz="1800" b="1" i="1" strike="noStrike" spc="-1">
                <a:solidFill>
                  <a:srgbClr val="FF0000"/>
                </a:solidFill>
                <a:latin typeface="Arial"/>
              </a:rPr>
              <a:t>Fine needle aspiration biopsy (FNAB)</a:t>
            </a:r>
            <a:endParaRPr lang="el-GR" sz="1800" b="0" strike="noStrike" spc="-1">
              <a:latin typeface="Arial"/>
            </a:endParaRPr>
          </a:p>
          <a:p>
            <a:r>
              <a:rPr lang="el-GR" sz="1800" b="1" i="1" strike="noStrike" spc="-1">
                <a:solidFill>
                  <a:srgbClr val="FF0000"/>
                </a:solidFill>
                <a:latin typeface="Arial"/>
              </a:rPr>
              <a:t>Fine needle aspiration cytology (FNAC)</a:t>
            </a:r>
            <a:endParaRPr lang="el-GR" sz="1800" b="0" strike="noStrike" spc="-1">
              <a:latin typeface="Arial"/>
            </a:endParaRPr>
          </a:p>
        </p:txBody>
      </p:sp>
      <p:pic>
        <p:nvPicPr>
          <p:cNvPr id="77" name="Picture 76"/>
          <p:cNvPicPr/>
          <p:nvPr/>
        </p:nvPicPr>
        <p:blipFill>
          <a:blip r:embed="rId2"/>
          <a:stretch/>
        </p:blipFill>
        <p:spPr>
          <a:xfrm>
            <a:off x="6768000" y="1104480"/>
            <a:ext cx="2857320" cy="1847520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3"/>
          <a:stretch/>
        </p:blipFill>
        <p:spPr>
          <a:xfrm>
            <a:off x="335160" y="1152000"/>
            <a:ext cx="6144840" cy="345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/>
          <p:nvPr/>
        </p:nvPicPr>
        <p:blipFill>
          <a:blip r:embed="rId2"/>
          <a:stretch/>
        </p:blipFill>
        <p:spPr>
          <a:xfrm>
            <a:off x="4149000" y="1152000"/>
            <a:ext cx="2619000" cy="1742760"/>
          </a:xfrm>
          <a:prstGeom prst="rect">
            <a:avLst/>
          </a:prstGeom>
          <a:ln>
            <a:noFill/>
          </a:ln>
        </p:spPr>
      </p:pic>
      <p:pic>
        <p:nvPicPr>
          <p:cNvPr id="80" name="Picture 79"/>
          <p:cNvPicPr/>
          <p:nvPr/>
        </p:nvPicPr>
        <p:blipFill>
          <a:blip r:embed="rId3"/>
          <a:stretch/>
        </p:blipFill>
        <p:spPr>
          <a:xfrm rot="10621800">
            <a:off x="367560" y="1135080"/>
            <a:ext cx="3342960" cy="1371240"/>
          </a:xfrm>
          <a:prstGeom prst="rect">
            <a:avLst/>
          </a:prstGeom>
          <a:ln>
            <a:noFill/>
          </a:ln>
        </p:spPr>
      </p:pic>
      <p:pic>
        <p:nvPicPr>
          <p:cNvPr id="81" name="Picture 80"/>
          <p:cNvPicPr/>
          <p:nvPr/>
        </p:nvPicPr>
        <p:blipFill>
          <a:blip r:embed="rId4"/>
          <a:stretch/>
        </p:blipFill>
        <p:spPr>
          <a:xfrm>
            <a:off x="216000" y="2808000"/>
            <a:ext cx="2592000" cy="2393280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5"/>
          <a:stretch/>
        </p:blipFill>
        <p:spPr>
          <a:xfrm>
            <a:off x="6949800" y="1080000"/>
            <a:ext cx="2842200" cy="2160000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6"/>
          <a:stretch/>
        </p:blipFill>
        <p:spPr>
          <a:xfrm>
            <a:off x="3043440" y="3312000"/>
            <a:ext cx="6747840" cy="2016000"/>
          </a:xfrm>
          <a:prstGeom prst="rect">
            <a:avLst/>
          </a:prstGeom>
          <a:ln>
            <a:noFill/>
          </a:ln>
        </p:spPr>
      </p:pic>
      <p:sp>
        <p:nvSpPr>
          <p:cNvPr id="84" name="TextShape 1"/>
          <p:cNvSpPr txBox="1"/>
          <p:nvPr/>
        </p:nvSpPr>
        <p:spPr>
          <a:xfrm>
            <a:off x="1080000" y="77760"/>
            <a:ext cx="6552000" cy="71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2600" b="1" strike="noStrike" spc="-1">
                <a:latin typeface="Arial"/>
              </a:rPr>
              <a:t>Βιοψία δια βελόνης</a:t>
            </a:r>
            <a:endParaRPr lang="el-GR" sz="2600" b="0" strike="noStrike" spc="-1">
              <a:latin typeface="Arial"/>
            </a:endParaRPr>
          </a:p>
          <a:p>
            <a:r>
              <a:rPr lang="el-GR" sz="1800" b="1" i="1" strike="noStrike" spc="-1">
                <a:solidFill>
                  <a:srgbClr val="FF0000"/>
                </a:solidFill>
                <a:latin typeface="Arial"/>
              </a:rPr>
              <a:t>Tru-cut biopsy</a:t>
            </a:r>
            <a:endParaRPr lang="el-GR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/>
          <p:nvPr/>
        </p:nvPicPr>
        <p:blipFill>
          <a:blip r:embed="rId2"/>
          <a:stretch/>
        </p:blipFill>
        <p:spPr>
          <a:xfrm>
            <a:off x="576000" y="1008000"/>
            <a:ext cx="4290120" cy="2448000"/>
          </a:xfrm>
          <a:prstGeom prst="rect">
            <a:avLst/>
          </a:prstGeom>
          <a:ln>
            <a:noFill/>
          </a:ln>
        </p:spPr>
      </p:pic>
      <p:pic>
        <p:nvPicPr>
          <p:cNvPr id="86" name="Picture 85"/>
          <p:cNvPicPr/>
          <p:nvPr/>
        </p:nvPicPr>
        <p:blipFill>
          <a:blip r:embed="rId3"/>
          <a:stretch/>
        </p:blipFill>
        <p:spPr>
          <a:xfrm>
            <a:off x="4861800" y="1008000"/>
            <a:ext cx="4616640" cy="2520000"/>
          </a:xfrm>
          <a:prstGeom prst="rect">
            <a:avLst/>
          </a:prstGeom>
          <a:ln>
            <a:noFill/>
          </a:ln>
        </p:spPr>
      </p:pic>
      <p:sp>
        <p:nvSpPr>
          <p:cNvPr id="87" name="TextShape 1"/>
          <p:cNvSpPr txBox="1"/>
          <p:nvPr/>
        </p:nvSpPr>
        <p:spPr>
          <a:xfrm>
            <a:off x="1080000" y="78120"/>
            <a:ext cx="6552000" cy="71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2600" b="1" strike="noStrike" spc="-1">
                <a:latin typeface="Arial"/>
              </a:rPr>
              <a:t>Βιοψία διατομής</a:t>
            </a:r>
            <a:endParaRPr lang="el-GR" sz="2600" b="0" strike="noStrike" spc="-1">
              <a:latin typeface="Arial"/>
            </a:endParaRPr>
          </a:p>
          <a:p>
            <a:r>
              <a:rPr lang="el-GR" sz="1800" b="1" i="1" strike="noStrike" spc="-1">
                <a:solidFill>
                  <a:srgbClr val="FF0000"/>
                </a:solidFill>
                <a:latin typeface="Arial"/>
              </a:rPr>
              <a:t>Incisional biopsy</a:t>
            </a:r>
            <a:endParaRPr lang="el-GR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1080000" y="78120"/>
            <a:ext cx="6552000" cy="71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2600" b="1" strike="noStrike" spc="-1">
                <a:latin typeface="Arial"/>
              </a:rPr>
              <a:t>Βιοψία εκτομής</a:t>
            </a:r>
            <a:endParaRPr lang="el-GR" sz="2600" b="0" strike="noStrike" spc="-1">
              <a:latin typeface="Arial"/>
            </a:endParaRPr>
          </a:p>
          <a:p>
            <a:r>
              <a:rPr lang="el-GR" sz="1800" b="1" i="1" strike="noStrike" spc="-1">
                <a:solidFill>
                  <a:srgbClr val="FF0000"/>
                </a:solidFill>
                <a:latin typeface="Arial"/>
              </a:rPr>
              <a:t>Excisional biopsy</a:t>
            </a:r>
            <a:endParaRPr lang="el-GR" sz="1800" b="0" strike="noStrike" spc="-1">
              <a:latin typeface="Arial"/>
            </a:endParaRPr>
          </a:p>
        </p:txBody>
      </p:sp>
      <p:pic>
        <p:nvPicPr>
          <p:cNvPr id="89" name="Picture 88"/>
          <p:cNvPicPr/>
          <p:nvPr/>
        </p:nvPicPr>
        <p:blipFill>
          <a:blip r:embed="rId2"/>
          <a:stretch/>
        </p:blipFill>
        <p:spPr>
          <a:xfrm>
            <a:off x="241920" y="793440"/>
            <a:ext cx="3214080" cy="2111400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3"/>
          <a:stretch/>
        </p:blipFill>
        <p:spPr>
          <a:xfrm>
            <a:off x="360000" y="3097440"/>
            <a:ext cx="3220200" cy="2158560"/>
          </a:xfrm>
          <a:prstGeom prst="rect">
            <a:avLst/>
          </a:prstGeom>
          <a:ln>
            <a:noFill/>
          </a:ln>
        </p:spPr>
      </p:pic>
      <p:pic>
        <p:nvPicPr>
          <p:cNvPr id="91" name="Picture 90"/>
          <p:cNvPicPr/>
          <p:nvPr/>
        </p:nvPicPr>
        <p:blipFill>
          <a:blip r:embed="rId4"/>
          <a:stretch/>
        </p:blipFill>
        <p:spPr>
          <a:xfrm>
            <a:off x="3662640" y="936000"/>
            <a:ext cx="6129360" cy="344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503640" y="72000"/>
            <a:ext cx="907056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l-GR" sz="3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Ορισμός</a:t>
            </a:r>
            <a:endParaRPr lang="el-GR" sz="3600" b="0" strike="noStrike" spc="-1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504000" y="1872000"/>
            <a:ext cx="9071280" cy="27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432000" indent="-32328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Ο ρόλος της Χειρουργικής στη “διαχείριση” της νεοπλασματικής νόσου</a:t>
            </a:r>
            <a:endParaRPr lang="el-G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/>
          <p:cNvPicPr/>
          <p:nvPr/>
        </p:nvPicPr>
        <p:blipFill>
          <a:blip r:embed="rId2"/>
          <a:stretch/>
        </p:blipFill>
        <p:spPr>
          <a:xfrm>
            <a:off x="166680" y="953280"/>
            <a:ext cx="2857320" cy="2142720"/>
          </a:xfrm>
          <a:prstGeom prst="rect">
            <a:avLst/>
          </a:prstGeom>
          <a:ln>
            <a:noFill/>
          </a:ln>
        </p:spPr>
      </p:pic>
      <p:pic>
        <p:nvPicPr>
          <p:cNvPr id="93" name="Picture 92"/>
          <p:cNvPicPr/>
          <p:nvPr/>
        </p:nvPicPr>
        <p:blipFill>
          <a:blip r:embed="rId3"/>
          <a:stretch/>
        </p:blipFill>
        <p:spPr>
          <a:xfrm>
            <a:off x="3213000" y="1008000"/>
            <a:ext cx="3029760" cy="2016000"/>
          </a:xfrm>
          <a:prstGeom prst="rect">
            <a:avLst/>
          </a:prstGeom>
          <a:ln>
            <a:noFill/>
          </a:ln>
        </p:spPr>
      </p:pic>
      <p:pic>
        <p:nvPicPr>
          <p:cNvPr id="94" name="Picture 93"/>
          <p:cNvPicPr/>
          <p:nvPr/>
        </p:nvPicPr>
        <p:blipFill>
          <a:blip r:embed="rId4"/>
          <a:stretch/>
        </p:blipFill>
        <p:spPr>
          <a:xfrm>
            <a:off x="6336000" y="1008000"/>
            <a:ext cx="2952000" cy="2481840"/>
          </a:xfrm>
          <a:prstGeom prst="rect">
            <a:avLst/>
          </a:prstGeom>
          <a:ln>
            <a:noFill/>
          </a:ln>
        </p:spPr>
      </p:pic>
      <p:pic>
        <p:nvPicPr>
          <p:cNvPr id="95" name="Picture 94"/>
          <p:cNvPicPr/>
          <p:nvPr/>
        </p:nvPicPr>
        <p:blipFill>
          <a:blip r:embed="rId5"/>
          <a:stretch/>
        </p:blipFill>
        <p:spPr>
          <a:xfrm>
            <a:off x="252360" y="3213360"/>
            <a:ext cx="3203640" cy="2402640"/>
          </a:xfrm>
          <a:prstGeom prst="rect">
            <a:avLst/>
          </a:prstGeom>
          <a:ln>
            <a:noFill/>
          </a:ln>
        </p:spPr>
      </p:pic>
      <p:pic>
        <p:nvPicPr>
          <p:cNvPr id="96" name="Picture 95"/>
          <p:cNvPicPr/>
          <p:nvPr/>
        </p:nvPicPr>
        <p:blipFill>
          <a:blip r:embed="rId6"/>
          <a:stretch/>
        </p:blipFill>
        <p:spPr>
          <a:xfrm>
            <a:off x="3501000" y="3600000"/>
            <a:ext cx="2921400" cy="1944000"/>
          </a:xfrm>
          <a:prstGeom prst="rect">
            <a:avLst/>
          </a:prstGeom>
          <a:ln>
            <a:noFill/>
          </a:ln>
        </p:spPr>
      </p:pic>
      <p:pic>
        <p:nvPicPr>
          <p:cNvPr id="97" name="Picture 96"/>
          <p:cNvPicPr/>
          <p:nvPr/>
        </p:nvPicPr>
        <p:blipFill>
          <a:blip r:embed="rId7"/>
          <a:stretch/>
        </p:blipFill>
        <p:spPr>
          <a:xfrm>
            <a:off x="6515280" y="3585240"/>
            <a:ext cx="2954520" cy="1958760"/>
          </a:xfrm>
          <a:prstGeom prst="rect">
            <a:avLst/>
          </a:prstGeom>
          <a:ln>
            <a:noFill/>
          </a:ln>
        </p:spPr>
      </p:pic>
      <p:sp>
        <p:nvSpPr>
          <p:cNvPr id="98" name="TextShape 1"/>
          <p:cNvSpPr txBox="1"/>
          <p:nvPr/>
        </p:nvSpPr>
        <p:spPr>
          <a:xfrm>
            <a:off x="1080000" y="78480"/>
            <a:ext cx="6552000" cy="715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2600" b="1" strike="noStrike" spc="-1">
                <a:latin typeface="Arial"/>
              </a:rPr>
              <a:t>Ενδοσκοπική βιοψία</a:t>
            </a:r>
            <a:endParaRPr lang="el-GR" sz="2600" b="0" strike="noStrike" spc="-1">
              <a:latin typeface="Arial"/>
            </a:endParaRPr>
          </a:p>
          <a:p>
            <a:r>
              <a:rPr lang="el-GR" sz="1800" b="1" i="1" strike="noStrike" spc="-1">
                <a:solidFill>
                  <a:srgbClr val="FF0000"/>
                </a:solidFill>
                <a:latin typeface="Arial"/>
              </a:rPr>
              <a:t>Endoscopic biopsy</a:t>
            </a:r>
            <a:endParaRPr lang="el-GR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/>
          <p:nvPr/>
        </p:nvPicPr>
        <p:blipFill>
          <a:blip r:embed="rId2"/>
          <a:stretch/>
        </p:blipFill>
        <p:spPr>
          <a:xfrm>
            <a:off x="2160000" y="720000"/>
            <a:ext cx="4558320" cy="4814640"/>
          </a:xfrm>
          <a:prstGeom prst="rect">
            <a:avLst/>
          </a:prstGeom>
          <a:ln>
            <a:noFill/>
          </a:ln>
        </p:spPr>
      </p:pic>
      <p:pic>
        <p:nvPicPr>
          <p:cNvPr id="100" name="Picture 99"/>
          <p:cNvPicPr/>
          <p:nvPr/>
        </p:nvPicPr>
        <p:blipFill>
          <a:blip r:embed="rId3"/>
          <a:stretch/>
        </p:blipFill>
        <p:spPr>
          <a:xfrm>
            <a:off x="6886800" y="1509120"/>
            <a:ext cx="3142800" cy="2810880"/>
          </a:xfrm>
          <a:prstGeom prst="rect">
            <a:avLst/>
          </a:prstGeom>
          <a:ln>
            <a:noFill/>
          </a:ln>
        </p:spPr>
      </p:pic>
      <p:sp>
        <p:nvSpPr>
          <p:cNvPr id="101" name="TextShape 1"/>
          <p:cNvSpPr txBox="1"/>
          <p:nvPr/>
        </p:nvSpPr>
        <p:spPr>
          <a:xfrm>
            <a:off x="2174040" y="123480"/>
            <a:ext cx="4953960" cy="59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l-GR" sz="3600" b="1" strike="noStrike" spc="-1">
                <a:latin typeface="Times New Roman"/>
              </a:rPr>
              <a:t>Σταδιοποίηση</a:t>
            </a:r>
            <a:endParaRPr lang="el-G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419760" y="163800"/>
            <a:ext cx="8868240" cy="62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l-GR" sz="3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Σταδιοποίηση: α)τοπικο-περιοχική νόσος</a:t>
            </a:r>
            <a:endParaRPr lang="el-GR" sz="3600" b="0" strike="noStrike" spc="-1">
              <a:latin typeface="Arial"/>
            </a:endParaRPr>
          </a:p>
        </p:txBody>
      </p:sp>
      <p:sp>
        <p:nvSpPr>
          <p:cNvPr id="103" name="Line 2"/>
          <p:cNvSpPr/>
          <p:nvPr/>
        </p:nvSpPr>
        <p:spPr>
          <a:xfrm flipH="1">
            <a:off x="3567240" y="2286000"/>
            <a:ext cx="365760" cy="64008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Line 3"/>
          <p:cNvSpPr/>
          <p:nvPr/>
        </p:nvSpPr>
        <p:spPr>
          <a:xfrm>
            <a:off x="3567240" y="2926080"/>
            <a:ext cx="182880" cy="54864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5" name="Picture 104"/>
          <p:cNvPicPr/>
          <p:nvPr/>
        </p:nvPicPr>
        <p:blipFill>
          <a:blip r:embed="rId2"/>
          <a:stretch/>
        </p:blipFill>
        <p:spPr>
          <a:xfrm>
            <a:off x="641160" y="822960"/>
            <a:ext cx="5910840" cy="4743720"/>
          </a:xfrm>
          <a:prstGeom prst="rect">
            <a:avLst/>
          </a:prstGeom>
          <a:ln>
            <a:noFill/>
          </a:ln>
        </p:spPr>
      </p:pic>
      <p:sp>
        <p:nvSpPr>
          <p:cNvPr id="106" name="CustomShape 4"/>
          <p:cNvSpPr/>
          <p:nvPr/>
        </p:nvSpPr>
        <p:spPr>
          <a:xfrm>
            <a:off x="6756480" y="1535040"/>
            <a:ext cx="3107520" cy="912960"/>
          </a:xfrm>
          <a:prstGeom prst="wedgeRoundRectCallout">
            <a:avLst>
              <a:gd name="adj1" fmla="val -159822"/>
              <a:gd name="adj2" fmla="val 1990"/>
              <a:gd name="adj3" fmla="val 16667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Διαταραχή του περιγράμματος</a:t>
            </a:r>
            <a:endParaRPr lang="el-G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Arial"/>
              </a:rPr>
              <a:t>διήθηση?) 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της SMV</a:t>
            </a:r>
            <a:endParaRPr lang="el-GR" sz="1800" b="0" strike="noStrike" spc="-1">
              <a:latin typeface="Arial"/>
            </a:endParaRPr>
          </a:p>
        </p:txBody>
      </p:sp>
      <p:sp>
        <p:nvSpPr>
          <p:cNvPr id="107" name="CustomShape 5"/>
          <p:cNvSpPr/>
          <p:nvPr/>
        </p:nvSpPr>
        <p:spPr>
          <a:xfrm>
            <a:off x="7272000" y="4041720"/>
            <a:ext cx="2520000" cy="912960"/>
          </a:xfrm>
          <a:prstGeom prst="wedgeRoundRectCallout">
            <a:avLst>
              <a:gd name="adj1" fmla="val -198693"/>
              <a:gd name="adj2" fmla="val -243299"/>
              <a:gd name="adj3" fmla="val 16667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Χωρίς διήθηση της SMΑ</a:t>
            </a:r>
            <a:endParaRPr lang="el-GR" sz="1800" b="0" strike="noStrike" spc="-1">
              <a:latin typeface="Arial"/>
            </a:endParaRPr>
          </a:p>
        </p:txBody>
      </p:sp>
      <p:sp>
        <p:nvSpPr>
          <p:cNvPr id="108" name="TextShape 6"/>
          <p:cNvSpPr txBox="1"/>
          <p:nvPr/>
        </p:nvSpPr>
        <p:spPr>
          <a:xfrm>
            <a:off x="7128000" y="5112000"/>
            <a:ext cx="29527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1800" b="1" i="1" strike="noStrike" spc="-1">
                <a:solidFill>
                  <a:srgbClr val="FF0000"/>
                </a:solidFill>
                <a:latin typeface="Arial"/>
              </a:rPr>
              <a:t>Borderline resectable PC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/>
          <p:nvPr/>
        </p:nvPicPr>
        <p:blipFill>
          <a:blip r:embed="rId2"/>
          <a:stretch/>
        </p:blipFill>
        <p:spPr>
          <a:xfrm>
            <a:off x="253080" y="216000"/>
            <a:ext cx="5913360" cy="5256000"/>
          </a:xfrm>
          <a:prstGeom prst="rect">
            <a:avLst/>
          </a:prstGeom>
          <a:ln>
            <a:noFill/>
          </a:ln>
        </p:spPr>
      </p:pic>
      <p:sp>
        <p:nvSpPr>
          <p:cNvPr id="110" name="CustomShape 1"/>
          <p:cNvSpPr/>
          <p:nvPr/>
        </p:nvSpPr>
        <p:spPr>
          <a:xfrm>
            <a:off x="6618600" y="2757600"/>
            <a:ext cx="2669400" cy="1019520"/>
          </a:xfrm>
          <a:prstGeom prst="wedgeRoundRectCallout">
            <a:avLst>
              <a:gd name="adj1" fmla="val -158032"/>
              <a:gd name="adj2" fmla="val -71555"/>
              <a:gd name="adj3" fmla="val 16667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&lt;180</a:t>
            </a:r>
            <a:r>
              <a:rPr lang="en-GB" sz="1800" b="0" strike="noStrike" spc="-1" baseline="33000">
                <a:solidFill>
                  <a:srgbClr val="000000"/>
                </a:solidFill>
                <a:latin typeface="Arial"/>
                <a:ea typeface="DejaVu Sans"/>
              </a:rPr>
              <a:t>ο</a:t>
            </a: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διήθηση της SMA</a:t>
            </a:r>
            <a:endParaRPr lang="el-GR" sz="1800" b="0" strike="noStrike" spc="-1">
              <a:latin typeface="Arial"/>
            </a:endParaRPr>
          </a:p>
        </p:txBody>
      </p:sp>
      <p:sp>
        <p:nvSpPr>
          <p:cNvPr id="111" name="Line 2"/>
          <p:cNvSpPr/>
          <p:nvPr/>
        </p:nvSpPr>
        <p:spPr>
          <a:xfrm flipH="1">
            <a:off x="3539160" y="1810080"/>
            <a:ext cx="164160" cy="1101960"/>
          </a:xfrm>
          <a:prstGeom prst="line">
            <a:avLst/>
          </a:prstGeom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3"/>
          <p:cNvSpPr/>
          <p:nvPr/>
        </p:nvSpPr>
        <p:spPr>
          <a:xfrm>
            <a:off x="6552000" y="1521000"/>
            <a:ext cx="2692080" cy="784080"/>
          </a:xfrm>
          <a:prstGeom prst="wedgeRoundRectCallout">
            <a:avLst>
              <a:gd name="adj1" fmla="val -161391"/>
              <a:gd name="adj2" fmla="val 29302"/>
              <a:gd name="adj3" fmla="val 16667"/>
            </a:avLst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Σαφής διήθηση της SMV</a:t>
            </a:r>
            <a:endParaRPr lang="el-GR" sz="1800" b="0" strike="noStrike" spc="-1">
              <a:latin typeface="Arial"/>
            </a:endParaRPr>
          </a:p>
        </p:txBody>
      </p:sp>
      <p:sp>
        <p:nvSpPr>
          <p:cNvPr id="113" name="TextShape 4"/>
          <p:cNvSpPr txBox="1"/>
          <p:nvPr/>
        </p:nvSpPr>
        <p:spPr>
          <a:xfrm>
            <a:off x="7128000" y="5112000"/>
            <a:ext cx="29527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1800" b="1" i="1" strike="noStrike" spc="-1">
                <a:solidFill>
                  <a:srgbClr val="FF0000"/>
                </a:solidFill>
                <a:latin typeface="Arial"/>
              </a:rPr>
              <a:t>Borderline resectable PC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360000" y="132840"/>
            <a:ext cx="7846920" cy="56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2620440" y="1998720"/>
            <a:ext cx="1163160" cy="102168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6" name="Picture 115"/>
          <p:cNvPicPr/>
          <p:nvPr/>
        </p:nvPicPr>
        <p:blipFill>
          <a:blip r:embed="rId2"/>
          <a:stretch/>
        </p:blipFill>
        <p:spPr>
          <a:xfrm>
            <a:off x="411480" y="771840"/>
            <a:ext cx="6516360" cy="4196160"/>
          </a:xfrm>
          <a:prstGeom prst="rect">
            <a:avLst/>
          </a:prstGeom>
          <a:ln>
            <a:noFill/>
          </a:ln>
        </p:spPr>
      </p:pic>
      <p:sp>
        <p:nvSpPr>
          <p:cNvPr id="117" name="CustomShape 3"/>
          <p:cNvSpPr/>
          <p:nvPr/>
        </p:nvSpPr>
        <p:spPr>
          <a:xfrm>
            <a:off x="7128000" y="2544120"/>
            <a:ext cx="2664000" cy="612360"/>
          </a:xfrm>
          <a:prstGeom prst="wedgeRoundRectCallout">
            <a:avLst>
              <a:gd name="adj1" fmla="val -181320"/>
              <a:gd name="adj2" fmla="val -123149"/>
              <a:gd name="adj3" fmla="val 16667"/>
            </a:avLst>
          </a:prstGeom>
          <a:solidFill>
            <a:srgbClr val="2A6099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360</a:t>
            </a:r>
            <a:r>
              <a:rPr lang="en-GB" sz="1800" b="0" strike="noStrike" spc="-1" baseline="33000">
                <a:solidFill>
                  <a:srgbClr val="FFFF00"/>
                </a:solidFill>
                <a:latin typeface="Arial"/>
                <a:ea typeface="DejaVu Sans"/>
              </a:rPr>
              <a:t>o</a:t>
            </a:r>
            <a:r>
              <a:rPr lang="en-GB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 επαφή με SMV</a:t>
            </a:r>
            <a:endParaRPr lang="el-G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&gt;180</a:t>
            </a:r>
            <a:r>
              <a:rPr lang="en-GB" sz="1800" b="0" strike="noStrike" spc="-1" baseline="33000">
                <a:solidFill>
                  <a:srgbClr val="FFFF00"/>
                </a:solidFill>
                <a:latin typeface="Arial"/>
                <a:ea typeface="DejaVu Sans"/>
              </a:rPr>
              <a:t>o</a:t>
            </a:r>
            <a:r>
              <a:rPr lang="en-GB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 επαφή με την SMA</a:t>
            </a:r>
            <a:endParaRPr lang="el-GR" sz="1800" b="0" strike="noStrike" spc="-1">
              <a:latin typeface="Arial"/>
            </a:endParaRPr>
          </a:p>
        </p:txBody>
      </p:sp>
      <p:sp>
        <p:nvSpPr>
          <p:cNvPr id="118" name="TextShape 4"/>
          <p:cNvSpPr txBox="1"/>
          <p:nvPr/>
        </p:nvSpPr>
        <p:spPr>
          <a:xfrm>
            <a:off x="7416000" y="5112000"/>
            <a:ext cx="26647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1800" b="1" i="1" strike="noStrike" spc="-1">
                <a:solidFill>
                  <a:srgbClr val="FF0000"/>
                </a:solidFill>
                <a:latin typeface="Arial"/>
              </a:rPr>
              <a:t>Locally advanced PC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/>
          <p:cNvPicPr/>
          <p:nvPr/>
        </p:nvPicPr>
        <p:blipFill>
          <a:blip r:embed="rId2"/>
          <a:stretch/>
        </p:blipFill>
        <p:spPr>
          <a:xfrm>
            <a:off x="456840" y="876960"/>
            <a:ext cx="9477720" cy="445104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9935640" y="3102840"/>
            <a:ext cx="360" cy="360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2"/>
          <p:cNvSpPr/>
          <p:nvPr/>
        </p:nvSpPr>
        <p:spPr>
          <a:xfrm>
            <a:off x="9935640" y="3102840"/>
            <a:ext cx="360" cy="360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3"/>
          <p:cNvSpPr/>
          <p:nvPr/>
        </p:nvSpPr>
        <p:spPr>
          <a:xfrm>
            <a:off x="1939680" y="2629440"/>
            <a:ext cx="1258920" cy="528480"/>
          </a:xfrm>
          <a:prstGeom prst="wedgeRoundRectCallout">
            <a:avLst>
              <a:gd name="adj1" fmla="val -71212"/>
              <a:gd name="adj2" fmla="val -106361"/>
              <a:gd name="adj3" fmla="val 16667"/>
            </a:avLst>
          </a:prstGeom>
          <a:noFill/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3" name="CustomShape 4"/>
          <p:cNvSpPr/>
          <p:nvPr/>
        </p:nvSpPr>
        <p:spPr>
          <a:xfrm>
            <a:off x="3374640" y="3077640"/>
            <a:ext cx="1438920" cy="439920"/>
          </a:xfrm>
          <a:prstGeom prst="wedgeRoundRectCallout">
            <a:avLst>
              <a:gd name="adj1" fmla="val -155870"/>
              <a:gd name="adj2" fmla="val 56745"/>
              <a:gd name="adj3" fmla="val 16667"/>
            </a:avLst>
          </a:prstGeom>
          <a:noFill/>
          <a:ln w="360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5"/>
          <p:cNvSpPr/>
          <p:nvPr/>
        </p:nvSpPr>
        <p:spPr>
          <a:xfrm>
            <a:off x="216000" y="281880"/>
            <a:ext cx="872820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Οριακά εξαιρέσιμος- Borderline resectable</a:t>
            </a:r>
            <a:endParaRPr lang="el-GR" sz="3200" b="0" strike="noStrike" spc="-1">
              <a:latin typeface="Arial"/>
            </a:endParaRPr>
          </a:p>
        </p:txBody>
      </p:sp>
      <p:sp>
        <p:nvSpPr>
          <p:cNvPr id="125" name="CustomShape 6"/>
          <p:cNvSpPr/>
          <p:nvPr/>
        </p:nvSpPr>
        <p:spPr>
          <a:xfrm>
            <a:off x="2804040" y="1008720"/>
            <a:ext cx="1528920" cy="263520"/>
          </a:xfrm>
          <a:prstGeom prst="rect">
            <a:avLst/>
          </a:prstGeom>
          <a:noFill/>
          <a:ln w="3600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/>
          <p:nvPr/>
        </p:nvPicPr>
        <p:blipFill>
          <a:blip r:embed="rId2"/>
          <a:stretch/>
        </p:blipFill>
        <p:spPr>
          <a:xfrm>
            <a:off x="504000" y="161280"/>
            <a:ext cx="3654720" cy="3654720"/>
          </a:xfrm>
          <a:prstGeom prst="rect">
            <a:avLst/>
          </a:prstGeom>
          <a:ln>
            <a:noFill/>
          </a:ln>
        </p:spPr>
      </p:pic>
      <p:pic>
        <p:nvPicPr>
          <p:cNvPr id="127" name="Picture 126"/>
          <p:cNvPicPr/>
          <p:nvPr/>
        </p:nvPicPr>
        <p:blipFill>
          <a:blip r:embed="rId3"/>
          <a:stretch/>
        </p:blipFill>
        <p:spPr>
          <a:xfrm>
            <a:off x="4307760" y="209520"/>
            <a:ext cx="3540240" cy="3462480"/>
          </a:xfrm>
          <a:prstGeom prst="rect">
            <a:avLst/>
          </a:prstGeom>
          <a:ln>
            <a:noFill/>
          </a:ln>
        </p:spPr>
      </p:pic>
      <p:pic>
        <p:nvPicPr>
          <p:cNvPr id="128" name="Picture 127"/>
          <p:cNvPicPr/>
          <p:nvPr/>
        </p:nvPicPr>
        <p:blipFill>
          <a:blip r:embed="rId4"/>
          <a:stretch/>
        </p:blipFill>
        <p:spPr>
          <a:xfrm>
            <a:off x="7109280" y="3672000"/>
            <a:ext cx="2610720" cy="195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8"/>
          <p:cNvPicPr/>
          <p:nvPr/>
        </p:nvPicPr>
        <p:blipFill>
          <a:blip r:embed="rId2"/>
          <a:stretch/>
        </p:blipFill>
        <p:spPr>
          <a:xfrm>
            <a:off x="953280" y="432000"/>
            <a:ext cx="3294720" cy="3294720"/>
          </a:xfrm>
          <a:prstGeom prst="rect">
            <a:avLst/>
          </a:prstGeom>
          <a:ln>
            <a:noFill/>
          </a:ln>
        </p:spPr>
      </p:pic>
      <p:pic>
        <p:nvPicPr>
          <p:cNvPr id="130" name="Picture 129"/>
          <p:cNvPicPr/>
          <p:nvPr/>
        </p:nvPicPr>
        <p:blipFill>
          <a:blip r:embed="rId3"/>
          <a:stretch/>
        </p:blipFill>
        <p:spPr>
          <a:xfrm>
            <a:off x="5904000" y="1412280"/>
            <a:ext cx="2880000" cy="3267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/>
          <p:nvPr/>
        </p:nvPicPr>
        <p:blipFill>
          <a:blip r:embed="rId2"/>
          <a:stretch/>
        </p:blipFill>
        <p:spPr>
          <a:xfrm>
            <a:off x="432000" y="1944000"/>
            <a:ext cx="4136040" cy="3312000"/>
          </a:xfrm>
          <a:prstGeom prst="rect">
            <a:avLst/>
          </a:prstGeom>
          <a:ln>
            <a:noFill/>
          </a:ln>
        </p:spPr>
      </p:pic>
      <p:pic>
        <p:nvPicPr>
          <p:cNvPr id="132" name="Picture 131"/>
          <p:cNvPicPr/>
          <p:nvPr/>
        </p:nvPicPr>
        <p:blipFill>
          <a:blip r:embed="rId3"/>
          <a:stretch/>
        </p:blipFill>
        <p:spPr>
          <a:xfrm>
            <a:off x="4926240" y="1944000"/>
            <a:ext cx="4577760" cy="3312000"/>
          </a:xfrm>
          <a:prstGeom prst="rect">
            <a:avLst/>
          </a:prstGeom>
          <a:ln>
            <a:noFill/>
          </a:ln>
        </p:spPr>
      </p:pic>
      <p:sp>
        <p:nvSpPr>
          <p:cNvPr id="133" name="TextShape 1"/>
          <p:cNvSpPr txBox="1"/>
          <p:nvPr/>
        </p:nvSpPr>
        <p:spPr>
          <a:xfrm>
            <a:off x="888840" y="195480"/>
            <a:ext cx="8183160" cy="59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3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Σταδιοποίηση: β)μεταστατική νόσος</a:t>
            </a:r>
            <a:endParaRPr lang="el-G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/>
          <p:nvPr/>
        </p:nvPicPr>
        <p:blipFill>
          <a:blip r:embed="rId2"/>
          <a:stretch/>
        </p:blipFill>
        <p:spPr>
          <a:xfrm>
            <a:off x="487800" y="926640"/>
            <a:ext cx="9503640" cy="375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503640" y="133920"/>
            <a:ext cx="9070560" cy="87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l-GR" sz="3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Τι περιλαμβάνει</a:t>
            </a:r>
            <a:endParaRPr lang="el-GR" sz="3200" b="0" strike="noStrike" spc="-1">
              <a:latin typeface="Arial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504000" y="12474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2000"/>
          </a:bodyPr>
          <a:lstStyle/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Κατανόηση των μηχανισμών της καρκινογένεσης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Πρόληψη &amp; προληπτικός έλεγχος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Έγκαιρη διάγνωση ή/και Συμβολή στην ακριβή διάγνωση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Σταδιοποίηση της νόσου και Μέθοδοι σταδιοποίησης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Δια-επιστημονική αξιολόγηση του ογκολογικού ασθενούς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Σχεδιασμός θεραπευτικών επιλογών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                    				Προληπτικές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	                     Θεραπευτικές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		                     Παρηγορικές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Αποκατάσταση</a:t>
            </a:r>
            <a:endParaRPr lang="el-GR" sz="8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r>
              <a:rPr lang="el-GR" sz="8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Μακροχρόνια παρακολούθηση (Follow-up)</a:t>
            </a:r>
            <a:endParaRPr lang="el-GR" sz="8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/>
          <p:cNvPicPr/>
          <p:nvPr/>
        </p:nvPicPr>
        <p:blipFill>
          <a:blip r:embed="rId2"/>
          <a:stretch/>
        </p:blipFill>
        <p:spPr>
          <a:xfrm>
            <a:off x="121320" y="149760"/>
            <a:ext cx="4846680" cy="1722240"/>
          </a:xfrm>
          <a:prstGeom prst="rect">
            <a:avLst/>
          </a:prstGeom>
          <a:ln>
            <a:noFill/>
          </a:ln>
        </p:spPr>
      </p:pic>
      <p:pic>
        <p:nvPicPr>
          <p:cNvPr id="136" name="Picture 135"/>
          <p:cNvPicPr/>
          <p:nvPr/>
        </p:nvPicPr>
        <p:blipFill>
          <a:blip r:embed="rId3"/>
          <a:stretch/>
        </p:blipFill>
        <p:spPr>
          <a:xfrm>
            <a:off x="4392000" y="1656000"/>
            <a:ext cx="5333760" cy="369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/>
          <p:cNvPicPr/>
          <p:nvPr/>
        </p:nvPicPr>
        <p:blipFill>
          <a:blip r:embed="rId2"/>
          <a:stretch/>
        </p:blipFill>
        <p:spPr>
          <a:xfrm>
            <a:off x="1960920" y="72000"/>
            <a:ext cx="5238720" cy="555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1440000" y="195480"/>
            <a:ext cx="7293240" cy="59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3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Θεραπεία: α) προφυλακτική</a:t>
            </a:r>
            <a:endParaRPr lang="el-GR" sz="3600" b="0" strike="noStrike" spc="-1">
              <a:latin typeface="Arial"/>
            </a:endParaRPr>
          </a:p>
        </p:txBody>
      </p:sp>
      <p:pic>
        <p:nvPicPr>
          <p:cNvPr id="139" name="Picture 138"/>
          <p:cNvPicPr/>
          <p:nvPr/>
        </p:nvPicPr>
        <p:blipFill>
          <a:blip r:embed="rId2"/>
          <a:stretch/>
        </p:blipFill>
        <p:spPr>
          <a:xfrm>
            <a:off x="266760" y="1247760"/>
            <a:ext cx="3261240" cy="4351680"/>
          </a:xfrm>
          <a:prstGeom prst="rect">
            <a:avLst/>
          </a:prstGeom>
          <a:ln>
            <a:noFill/>
          </a:ln>
        </p:spPr>
      </p:pic>
      <p:sp>
        <p:nvSpPr>
          <p:cNvPr id="140" name="TextShape 2"/>
          <p:cNvSpPr txBox="1"/>
          <p:nvPr/>
        </p:nvSpPr>
        <p:spPr>
          <a:xfrm>
            <a:off x="360000" y="840960"/>
            <a:ext cx="309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l-GR" sz="1800" b="0" strike="noStrike" spc="-1">
                <a:latin typeface="Arial"/>
              </a:rPr>
              <a:t>FAP</a:t>
            </a:r>
          </a:p>
        </p:txBody>
      </p:sp>
      <p:pic>
        <p:nvPicPr>
          <p:cNvPr id="141" name="Picture 140"/>
          <p:cNvPicPr/>
          <p:nvPr/>
        </p:nvPicPr>
        <p:blipFill>
          <a:blip r:embed="rId3"/>
          <a:stretch/>
        </p:blipFill>
        <p:spPr>
          <a:xfrm>
            <a:off x="3591360" y="1296000"/>
            <a:ext cx="3320640" cy="4248000"/>
          </a:xfrm>
          <a:prstGeom prst="rect">
            <a:avLst/>
          </a:prstGeom>
          <a:ln>
            <a:noFill/>
          </a:ln>
        </p:spPr>
      </p:pic>
      <p:sp>
        <p:nvSpPr>
          <p:cNvPr id="142" name="TextShape 3"/>
          <p:cNvSpPr txBox="1"/>
          <p:nvPr/>
        </p:nvSpPr>
        <p:spPr>
          <a:xfrm>
            <a:off x="3600000" y="864000"/>
            <a:ext cx="309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l-GR" sz="1800" b="0" strike="noStrike" spc="-1">
                <a:latin typeface="Arial"/>
              </a:rPr>
              <a:t>Ελκώδης κολίτιδα</a:t>
            </a:r>
          </a:p>
        </p:txBody>
      </p:sp>
      <p:pic>
        <p:nvPicPr>
          <p:cNvPr id="143" name="Picture 142"/>
          <p:cNvPicPr/>
          <p:nvPr/>
        </p:nvPicPr>
        <p:blipFill>
          <a:blip r:embed="rId4"/>
          <a:stretch/>
        </p:blipFill>
        <p:spPr>
          <a:xfrm>
            <a:off x="6984000" y="1296000"/>
            <a:ext cx="3018600" cy="4248000"/>
          </a:xfrm>
          <a:prstGeom prst="rect">
            <a:avLst/>
          </a:prstGeom>
          <a:ln>
            <a:noFill/>
          </a:ln>
        </p:spPr>
      </p:pic>
      <p:sp>
        <p:nvSpPr>
          <p:cNvPr id="144" name="TextShape 4"/>
          <p:cNvSpPr txBox="1"/>
          <p:nvPr/>
        </p:nvSpPr>
        <p:spPr>
          <a:xfrm>
            <a:off x="6912000" y="864000"/>
            <a:ext cx="309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l-GR" sz="1800" b="0" strike="noStrike" spc="-1">
                <a:latin typeface="Arial"/>
              </a:rPr>
              <a:t>Ca μαστού (BRCA1 &amp;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1440360" y="195840"/>
            <a:ext cx="7293240" cy="59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3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Θεραπεία: β) θεραπευτική</a:t>
            </a:r>
            <a:endParaRPr lang="el-GR" sz="3600" b="0" strike="noStrike" spc="-1">
              <a:latin typeface="Arial"/>
            </a:endParaRPr>
          </a:p>
        </p:txBody>
      </p:sp>
      <p:pic>
        <p:nvPicPr>
          <p:cNvPr id="146" name="Picture 145"/>
          <p:cNvPicPr/>
          <p:nvPr/>
        </p:nvPicPr>
        <p:blipFill>
          <a:blip r:embed="rId2"/>
          <a:stretch/>
        </p:blipFill>
        <p:spPr>
          <a:xfrm>
            <a:off x="144000" y="792360"/>
            <a:ext cx="3384000" cy="2538000"/>
          </a:xfrm>
          <a:prstGeom prst="rect">
            <a:avLst/>
          </a:prstGeom>
          <a:ln>
            <a:noFill/>
          </a:ln>
        </p:spPr>
      </p:pic>
      <p:pic>
        <p:nvPicPr>
          <p:cNvPr id="147" name="Picture 146"/>
          <p:cNvPicPr/>
          <p:nvPr/>
        </p:nvPicPr>
        <p:blipFill>
          <a:blip r:embed="rId3"/>
          <a:stretch/>
        </p:blipFill>
        <p:spPr>
          <a:xfrm>
            <a:off x="3440520" y="1176480"/>
            <a:ext cx="3327480" cy="2495520"/>
          </a:xfrm>
          <a:prstGeom prst="rect">
            <a:avLst/>
          </a:prstGeom>
          <a:ln>
            <a:noFill/>
          </a:ln>
        </p:spPr>
      </p:pic>
      <p:pic>
        <p:nvPicPr>
          <p:cNvPr id="148" name="Picture 147"/>
          <p:cNvPicPr/>
          <p:nvPr/>
        </p:nvPicPr>
        <p:blipFill>
          <a:blip r:embed="rId4"/>
          <a:stretch/>
        </p:blipFill>
        <p:spPr>
          <a:xfrm>
            <a:off x="6622920" y="2520000"/>
            <a:ext cx="3025080" cy="226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648000" y="216000"/>
            <a:ext cx="3795120" cy="2846520"/>
          </a:xfrm>
          <a:prstGeom prst="rect">
            <a:avLst/>
          </a:prstGeom>
          <a:ln>
            <a:noFill/>
          </a:ln>
        </p:spPr>
      </p:pic>
      <p:pic>
        <p:nvPicPr>
          <p:cNvPr id="150" name="Picture 149"/>
          <p:cNvPicPr/>
          <p:nvPr/>
        </p:nvPicPr>
        <p:blipFill>
          <a:blip r:embed="rId3"/>
          <a:stretch/>
        </p:blipFill>
        <p:spPr>
          <a:xfrm>
            <a:off x="4752000" y="1104480"/>
            <a:ext cx="5247360" cy="393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/>
          <p:cNvPicPr/>
          <p:nvPr/>
        </p:nvPicPr>
        <p:blipFill>
          <a:blip r:embed="rId2"/>
          <a:stretch/>
        </p:blipFill>
        <p:spPr>
          <a:xfrm rot="5411400">
            <a:off x="-70200" y="668880"/>
            <a:ext cx="4166640" cy="3124800"/>
          </a:xfrm>
          <a:prstGeom prst="rect">
            <a:avLst/>
          </a:prstGeom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3"/>
          <a:stretch/>
        </p:blipFill>
        <p:spPr>
          <a:xfrm>
            <a:off x="3744000" y="144000"/>
            <a:ext cx="2784240" cy="2088000"/>
          </a:xfrm>
          <a:prstGeom prst="rect">
            <a:avLst/>
          </a:prstGeom>
          <a:ln>
            <a:noFill/>
          </a:ln>
        </p:spPr>
      </p:pic>
      <p:pic>
        <p:nvPicPr>
          <p:cNvPr id="153" name="Picture 152"/>
          <p:cNvPicPr/>
          <p:nvPr/>
        </p:nvPicPr>
        <p:blipFill>
          <a:blip r:embed="rId4"/>
          <a:stretch/>
        </p:blipFill>
        <p:spPr>
          <a:xfrm rot="5358600">
            <a:off x="6096240" y="1717920"/>
            <a:ext cx="4431960" cy="3324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/>
          <p:cNvPicPr/>
          <p:nvPr/>
        </p:nvPicPr>
        <p:blipFill>
          <a:blip r:embed="rId2"/>
          <a:stretch/>
        </p:blipFill>
        <p:spPr>
          <a:xfrm>
            <a:off x="504000" y="186480"/>
            <a:ext cx="4167360" cy="3125520"/>
          </a:xfrm>
          <a:prstGeom prst="rect">
            <a:avLst/>
          </a:prstGeom>
          <a:ln>
            <a:noFill/>
          </a:ln>
        </p:spPr>
      </p:pic>
      <p:pic>
        <p:nvPicPr>
          <p:cNvPr id="155" name="Picture 154"/>
          <p:cNvPicPr/>
          <p:nvPr/>
        </p:nvPicPr>
        <p:blipFill>
          <a:blip r:embed="rId3"/>
          <a:stretch/>
        </p:blipFill>
        <p:spPr>
          <a:xfrm>
            <a:off x="5838120" y="107280"/>
            <a:ext cx="4097880" cy="3060720"/>
          </a:xfrm>
          <a:prstGeom prst="rect">
            <a:avLst/>
          </a:prstGeom>
          <a:ln>
            <a:noFill/>
          </a:ln>
        </p:spPr>
      </p:pic>
      <p:pic>
        <p:nvPicPr>
          <p:cNvPr id="156" name="Picture 155"/>
          <p:cNvPicPr/>
          <p:nvPr/>
        </p:nvPicPr>
        <p:blipFill>
          <a:blip r:embed="rId4"/>
          <a:stretch/>
        </p:blipFill>
        <p:spPr>
          <a:xfrm>
            <a:off x="3332880" y="2808000"/>
            <a:ext cx="3363120" cy="252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56"/>
          <p:cNvPicPr/>
          <p:nvPr/>
        </p:nvPicPr>
        <p:blipFill>
          <a:blip r:embed="rId2"/>
          <a:stretch/>
        </p:blipFill>
        <p:spPr>
          <a:xfrm>
            <a:off x="4968000" y="1753920"/>
            <a:ext cx="5139360" cy="2890800"/>
          </a:xfrm>
          <a:prstGeom prst="rect">
            <a:avLst/>
          </a:prstGeom>
          <a:ln>
            <a:noFill/>
          </a:ln>
        </p:spPr>
      </p:pic>
      <p:pic>
        <p:nvPicPr>
          <p:cNvPr id="158" name="Picture 157"/>
          <p:cNvPicPr/>
          <p:nvPr/>
        </p:nvPicPr>
        <p:blipFill>
          <a:blip r:embed="rId3"/>
          <a:stretch/>
        </p:blipFill>
        <p:spPr>
          <a:xfrm>
            <a:off x="404640" y="578520"/>
            <a:ext cx="4347360" cy="2445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/>
          <p:cNvPicPr/>
          <p:nvPr/>
        </p:nvPicPr>
        <p:blipFill>
          <a:blip r:embed="rId2"/>
          <a:stretch/>
        </p:blipFill>
        <p:spPr>
          <a:xfrm>
            <a:off x="432000" y="276840"/>
            <a:ext cx="3967200" cy="2963160"/>
          </a:xfrm>
          <a:prstGeom prst="rect">
            <a:avLst/>
          </a:prstGeom>
          <a:ln>
            <a:noFill/>
          </a:ln>
        </p:spPr>
      </p:pic>
      <p:pic>
        <p:nvPicPr>
          <p:cNvPr id="160" name="Picture 159"/>
          <p:cNvPicPr/>
          <p:nvPr/>
        </p:nvPicPr>
        <p:blipFill>
          <a:blip r:embed="rId3"/>
          <a:stretch/>
        </p:blipFill>
        <p:spPr>
          <a:xfrm>
            <a:off x="4824000" y="144000"/>
            <a:ext cx="3600000" cy="2700000"/>
          </a:xfrm>
          <a:prstGeom prst="rect">
            <a:avLst/>
          </a:prstGeom>
          <a:ln>
            <a:noFill/>
          </a:ln>
        </p:spPr>
      </p:pic>
      <p:pic>
        <p:nvPicPr>
          <p:cNvPr id="161" name="Picture 160"/>
          <p:cNvPicPr/>
          <p:nvPr/>
        </p:nvPicPr>
        <p:blipFill>
          <a:blip r:embed="rId4"/>
          <a:stretch/>
        </p:blipFill>
        <p:spPr>
          <a:xfrm>
            <a:off x="6192000" y="2815200"/>
            <a:ext cx="3807360" cy="2855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361080" y="72000"/>
            <a:ext cx="9070560" cy="94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l-GR" sz="3600" b="1" strike="noStrike" spc="-1">
                <a:latin typeface="Times New Roman"/>
              </a:rPr>
              <a:t>Γιατί την χρειαζόμαστε?</a:t>
            </a:r>
            <a:endParaRPr lang="el-GR" sz="3600" b="0" strike="noStrike" spc="-1">
              <a:latin typeface="Arial"/>
            </a:endParaRPr>
          </a:p>
        </p:txBody>
      </p:sp>
      <p:sp>
        <p:nvSpPr>
          <p:cNvPr id="52" name="CustomShape 2"/>
          <p:cNvSpPr/>
          <p:nvPr/>
        </p:nvSpPr>
        <p:spPr>
          <a:xfrm>
            <a:off x="504000" y="1247400"/>
            <a:ext cx="9071280" cy="328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37000"/>
          </a:bodyPr>
          <a:lstStyle/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Η επίπτωση του καρκίνου αυξάνεται σταθερά τα τελευταία 50 χρόνια</a:t>
            </a:r>
            <a:endParaRPr lang="el-GR" sz="36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Πλήθος θεραπευτικών επιλογών είναι διαθέσιμες στην εποχή μας</a:t>
            </a:r>
            <a:endParaRPr lang="el-GR" sz="36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Πλήθος χειρουργικών τεχνικών, υλικοτεχνικού εξοπλισμού και τεχνολογικών εξελίξεων χαρακτηρίζουν την τελευταία 30ετία</a:t>
            </a:r>
            <a:endParaRPr lang="el-GR" sz="36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Πολυ-αιτιολογική, Πολυ-παραγοντική αιτιολογία της καρκινογένεσης</a:t>
            </a:r>
            <a:endParaRPr lang="el-GR" sz="3600" b="0" strike="noStrike" spc="-1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l-GR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Δια-επιστημονική προσέγγιση για την επιλογή της καταλληλότερης θεραπείας.</a:t>
            </a:r>
            <a:endParaRPr lang="el-G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/>
          <p:nvPr/>
        </p:nvPicPr>
        <p:blipFill>
          <a:blip r:embed="rId2"/>
          <a:stretch/>
        </p:blipFill>
        <p:spPr>
          <a:xfrm>
            <a:off x="1507320" y="72000"/>
            <a:ext cx="6772320" cy="533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/>
          <p:nvPr/>
        </p:nvPicPr>
        <p:blipFill>
          <a:blip r:embed="rId2"/>
          <a:stretch/>
        </p:blipFill>
        <p:spPr>
          <a:xfrm>
            <a:off x="1440000" y="89640"/>
            <a:ext cx="7055640" cy="5280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/>
          <p:nvPr/>
        </p:nvPicPr>
        <p:blipFill>
          <a:blip r:embed="rId2"/>
          <a:stretch/>
        </p:blipFill>
        <p:spPr>
          <a:xfrm>
            <a:off x="897840" y="31680"/>
            <a:ext cx="7669800" cy="5531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/>
          <p:nvPr/>
        </p:nvPicPr>
        <p:blipFill>
          <a:blip r:embed="rId2"/>
          <a:stretch/>
        </p:blipFill>
        <p:spPr>
          <a:xfrm>
            <a:off x="1728000" y="792000"/>
            <a:ext cx="5994000" cy="4173480"/>
          </a:xfrm>
          <a:prstGeom prst="rect">
            <a:avLst/>
          </a:prstGeom>
          <a:ln>
            <a:noFill/>
          </a:ln>
        </p:spPr>
      </p:pic>
      <p:sp>
        <p:nvSpPr>
          <p:cNvPr id="57" name="CustomShape 1"/>
          <p:cNvSpPr/>
          <p:nvPr/>
        </p:nvSpPr>
        <p:spPr>
          <a:xfrm>
            <a:off x="2448000" y="2952000"/>
            <a:ext cx="1656000" cy="576000"/>
          </a:xfrm>
          <a:prstGeom prst="wedgeRectCallout">
            <a:avLst>
              <a:gd name="adj1" fmla="val -5837"/>
              <a:gd name="adj2" fmla="val 93907"/>
            </a:avLst>
          </a:prstGeom>
          <a:solidFill>
            <a:srgbClr val="3366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l-GR" sz="1800" b="1" strike="noStrike" spc="-1">
                <a:solidFill>
                  <a:srgbClr val="FFFF00"/>
                </a:solidFill>
                <a:latin typeface="Arial"/>
              </a:rPr>
              <a:t>Ογκογονίδια</a:t>
            </a:r>
          </a:p>
          <a:p>
            <a:pPr algn="ctr"/>
            <a:r>
              <a:rPr lang="el-GR" sz="1400" b="1" i="1" strike="noStrike" spc="-1">
                <a:solidFill>
                  <a:srgbClr val="FFFF00"/>
                </a:solidFill>
                <a:latin typeface="Arial"/>
              </a:rPr>
              <a:t>Oncogenes</a:t>
            </a:r>
            <a:endParaRPr lang="el-GR" sz="1400" b="1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58" name="CustomShape 2"/>
          <p:cNvSpPr/>
          <p:nvPr/>
        </p:nvSpPr>
        <p:spPr>
          <a:xfrm>
            <a:off x="5040000" y="2376000"/>
            <a:ext cx="2952000" cy="576000"/>
          </a:xfrm>
          <a:prstGeom prst="wedgeRectCallout">
            <a:avLst>
              <a:gd name="adj1" fmla="val 4041"/>
              <a:gd name="adj2" fmla="val 93907"/>
            </a:avLst>
          </a:prstGeom>
          <a:solidFill>
            <a:srgbClr val="3366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l-GR" sz="1800" b="1" strike="noStrike" spc="-1">
                <a:solidFill>
                  <a:srgbClr val="FFFF00"/>
                </a:solidFill>
                <a:latin typeface="Arial"/>
              </a:rPr>
              <a:t>Ογκοκατασταλτικά γονίδια</a:t>
            </a:r>
          </a:p>
          <a:p>
            <a:pPr algn="ctr"/>
            <a:r>
              <a:rPr lang="el-GR" sz="1400" b="1" i="1" strike="noStrike" spc="-1">
                <a:solidFill>
                  <a:srgbClr val="FFFF00"/>
                </a:solidFill>
                <a:latin typeface="Arial"/>
              </a:rPr>
              <a:t>Tumor suppressor genes</a:t>
            </a:r>
            <a:endParaRPr lang="el-GR" sz="1400" b="1" strike="noStrike" spc="-1">
              <a:solidFill>
                <a:srgbClr val="FFFF00"/>
              </a:solidFill>
              <a:latin typeface="Arial"/>
            </a:endParaRPr>
          </a:p>
        </p:txBody>
      </p:sp>
      <p:sp>
        <p:nvSpPr>
          <p:cNvPr id="59" name="TextShape 3"/>
          <p:cNvSpPr txBox="1"/>
          <p:nvPr/>
        </p:nvSpPr>
        <p:spPr>
          <a:xfrm>
            <a:off x="2462040" y="123480"/>
            <a:ext cx="5817960" cy="1101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l-GR" sz="3600" b="1" strike="noStrike" spc="-1">
                <a:latin typeface="Times New Roman"/>
              </a:rPr>
              <a:t>Κατανόηση καρκινογένεσης</a:t>
            </a:r>
            <a:endParaRPr lang="el-GR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/>
          <p:nvPr/>
        </p:nvPicPr>
        <p:blipFill>
          <a:blip r:embed="rId2"/>
          <a:stretch/>
        </p:blipFill>
        <p:spPr>
          <a:xfrm>
            <a:off x="2175840" y="31680"/>
            <a:ext cx="6927120" cy="5337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274</Words>
  <Application>Microsoft Office PowerPoint</Application>
  <PresentationFormat>Custom</PresentationFormat>
  <Paragraphs>66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Symbol</vt:lpstr>
      <vt:lpstr>Times New Roman</vt:lpstr>
      <vt:lpstr>Times New Roman:frac=1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AX-1</dc:creator>
  <dc:description/>
  <cp:lastModifiedBy>Evangelos Felekouras</cp:lastModifiedBy>
  <cp:revision>48</cp:revision>
  <dcterms:created xsi:type="dcterms:W3CDTF">2017-10-20T23:41:18Z</dcterms:created>
  <dcterms:modified xsi:type="dcterms:W3CDTF">2021-01-18T05:22:01Z</dcterms:modified>
  <dc:language>el-GR</dc:language>
</cp:coreProperties>
</file>