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9" r:id="rId19"/>
    <p:sldId id="278" r:id="rId20"/>
    <p:sldId id="276" r:id="rId21"/>
    <p:sldId id="280" r:id="rId22"/>
    <p:sldId id="275" r:id="rId23"/>
    <p:sldId id="281" r:id="rId24"/>
    <p:sldId id="277" r:id="rId25"/>
    <p:sldId id="282" r:id="rId26"/>
    <p:sldId id="283" r:id="rId27"/>
    <p:sldId id="284" r:id="rId28"/>
    <p:sldId id="28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D2FED-520E-47CC-9AEC-9215E1185713}" type="datetimeFigureOut">
              <a:rPr lang="en-GB" smtClean="0"/>
              <a:pPr/>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01ECF-5DAB-4479-A1B8-18422BC4738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D2FED-520E-47CC-9AEC-9215E1185713}" type="datetimeFigureOut">
              <a:rPr lang="en-GB" smtClean="0"/>
              <a:pPr/>
              <a:t>26/01/2026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1ECF-5DAB-4479-A1B8-18422BC4738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772400" cy="1470025"/>
          </a:xfrm>
        </p:spPr>
        <p:txBody>
          <a:bodyPr>
            <a:normAutofit/>
          </a:bodyPr>
          <a:lstStyle/>
          <a:p>
            <a:r>
              <a:rPr lang="el-GR" sz="6600" dirty="0"/>
              <a:t>ΘΡΕΨΗ</a:t>
            </a:r>
            <a:endParaRPr lang="en-GB" sz="6600" dirty="0"/>
          </a:p>
        </p:txBody>
      </p:sp>
      <p:sp>
        <p:nvSpPr>
          <p:cNvPr id="3" name="Subtitle 2"/>
          <p:cNvSpPr>
            <a:spLocks noGrp="1"/>
          </p:cNvSpPr>
          <p:nvPr>
            <p:ph type="subTitle" idx="1"/>
          </p:nvPr>
        </p:nvSpPr>
        <p:spPr>
          <a:xfrm>
            <a:off x="1371600" y="3476600"/>
            <a:ext cx="6400800" cy="1752600"/>
          </a:xfrm>
        </p:spPr>
        <p:txBody>
          <a:bodyPr>
            <a:normAutofit/>
          </a:bodyPr>
          <a:lstStyle/>
          <a:p>
            <a:r>
              <a:rPr lang="el-GR" dirty="0"/>
              <a:t>Μιχάλης Κοντός</a:t>
            </a:r>
          </a:p>
          <a:p>
            <a:r>
              <a:rPr lang="el-GR" dirty="0"/>
              <a:t>Καθηγητής Χειρουργικής</a:t>
            </a:r>
          </a:p>
          <a:p>
            <a:r>
              <a:rPr lang="el-GR" dirty="0"/>
              <a:t>ΕΚΠΑ</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l-GR" dirty="0"/>
              <a:t>Υδατάνθρακες</a:t>
            </a:r>
            <a:endParaRPr lang="en-GB" dirty="0"/>
          </a:p>
        </p:txBody>
      </p:sp>
      <p:pic>
        <p:nvPicPr>
          <p:cNvPr id="18434" name="Picture 2" descr="glucose"/>
          <p:cNvPicPr>
            <a:picLocks noChangeAspect="1" noChangeArrowheads="1"/>
          </p:cNvPicPr>
          <p:nvPr/>
        </p:nvPicPr>
        <p:blipFill>
          <a:blip r:embed="rId2" cstate="print"/>
          <a:srcRect/>
          <a:stretch>
            <a:fillRect/>
          </a:stretch>
        </p:blipFill>
        <p:spPr bwMode="auto">
          <a:xfrm>
            <a:off x="467544" y="1412776"/>
            <a:ext cx="2593975" cy="2722563"/>
          </a:xfrm>
          <a:prstGeom prst="rect">
            <a:avLst/>
          </a:prstGeom>
          <a:noFill/>
          <a:ln w="9525">
            <a:noFill/>
            <a:miter lim="800000"/>
            <a:headEnd/>
            <a:tailEnd/>
          </a:ln>
        </p:spPr>
      </p:pic>
      <p:pic>
        <p:nvPicPr>
          <p:cNvPr id="18435" name="Picture 3" descr="fructose"/>
          <p:cNvPicPr>
            <a:picLocks noChangeAspect="1" noChangeArrowheads="1"/>
          </p:cNvPicPr>
          <p:nvPr/>
        </p:nvPicPr>
        <p:blipFill>
          <a:blip r:embed="rId3" cstate="print"/>
          <a:srcRect/>
          <a:stretch>
            <a:fillRect/>
          </a:stretch>
        </p:blipFill>
        <p:spPr bwMode="auto">
          <a:xfrm>
            <a:off x="3491880" y="3645024"/>
            <a:ext cx="2636838" cy="2254250"/>
          </a:xfrm>
          <a:prstGeom prst="rect">
            <a:avLst/>
          </a:prstGeom>
          <a:noFill/>
          <a:ln w="9525">
            <a:noFill/>
            <a:miter lim="800000"/>
            <a:headEnd/>
            <a:tailEnd/>
          </a:ln>
        </p:spPr>
      </p:pic>
      <p:pic>
        <p:nvPicPr>
          <p:cNvPr id="18436" name="Picture 4" descr="Structural-formula-for-x3b1-d-galactose"/>
          <p:cNvPicPr>
            <a:picLocks noChangeAspect="1" noChangeArrowheads="1"/>
          </p:cNvPicPr>
          <p:nvPr/>
        </p:nvPicPr>
        <p:blipFill>
          <a:blip r:embed="rId4" cstate="print"/>
          <a:srcRect/>
          <a:stretch>
            <a:fillRect/>
          </a:stretch>
        </p:blipFill>
        <p:spPr bwMode="auto">
          <a:xfrm>
            <a:off x="6012160" y="1700808"/>
            <a:ext cx="2636838" cy="2190750"/>
          </a:xfrm>
          <a:prstGeom prst="rect">
            <a:avLst/>
          </a:prstGeom>
          <a:noFill/>
          <a:ln w="9525">
            <a:noFill/>
            <a:miter lim="800000"/>
            <a:headEnd/>
            <a:tailEnd/>
          </a:ln>
        </p:spPr>
      </p:pic>
      <p:sp>
        <p:nvSpPr>
          <p:cNvPr id="8" name="TextBox 7"/>
          <p:cNvSpPr txBox="1"/>
          <p:nvPr/>
        </p:nvSpPr>
        <p:spPr>
          <a:xfrm>
            <a:off x="4932040" y="6021288"/>
            <a:ext cx="3816424" cy="369332"/>
          </a:xfrm>
          <a:prstGeom prst="rect">
            <a:avLst/>
          </a:prstGeom>
          <a:noFill/>
        </p:spPr>
        <p:txBody>
          <a:bodyPr wrap="square" rtlCol="0">
            <a:spAutoFit/>
          </a:bodyPr>
          <a:lstStyle/>
          <a:p>
            <a:r>
              <a:rPr lang="el-GR" dirty="0"/>
              <a:t>Γλυκόζη, φρουκτόζη και γαλακτόζη</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Πολυσακχαρίτες - Άμυλο</a:t>
            </a:r>
            <a:endParaRPr lang="en-GB" dirty="0"/>
          </a:p>
        </p:txBody>
      </p:sp>
      <p:pic>
        <p:nvPicPr>
          <p:cNvPr id="19458" name="Picture 2"/>
          <p:cNvPicPr>
            <a:picLocks noChangeAspect="1" noChangeArrowheads="1"/>
          </p:cNvPicPr>
          <p:nvPr/>
        </p:nvPicPr>
        <p:blipFill>
          <a:blip r:embed="rId2" cstate="print"/>
          <a:srcRect/>
          <a:stretch>
            <a:fillRect/>
          </a:stretch>
        </p:blipFill>
        <p:spPr bwMode="auto">
          <a:xfrm>
            <a:off x="683568" y="2924944"/>
            <a:ext cx="8098544" cy="170318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Πέψη υδατανθράκων</a:t>
            </a:r>
            <a:endParaRPr lang="en-GB" dirty="0"/>
          </a:p>
        </p:txBody>
      </p:sp>
      <p:sp>
        <p:nvSpPr>
          <p:cNvPr id="3" name="Content Placeholder 2"/>
          <p:cNvSpPr>
            <a:spLocks noGrp="1"/>
          </p:cNvSpPr>
          <p:nvPr>
            <p:ph idx="1"/>
          </p:nvPr>
        </p:nvSpPr>
        <p:spPr/>
        <p:txBody>
          <a:bodyPr>
            <a:normAutofit/>
          </a:bodyPr>
          <a:lstStyle/>
          <a:p>
            <a:r>
              <a:rPr lang="el-GR" dirty="0"/>
              <a:t>Ξεκινάει από το στόμα και ολοκληρώνεται στο αρχικό 1,5</a:t>
            </a:r>
            <a:r>
              <a:rPr lang="en-US" dirty="0"/>
              <a:t>m</a:t>
            </a:r>
            <a:r>
              <a:rPr lang="el-GR" dirty="0"/>
              <a:t> του λεπτού εντέρου.</a:t>
            </a:r>
          </a:p>
          <a:p>
            <a:r>
              <a:rPr lang="el-GR" dirty="0"/>
              <a:t>Το άμυλο των τροφών διασπάται από την σιελική και την παγκρεατική αμυλάση σε ολιγοσακχαρίτες που στη συνέχεια υδρολύονται σε απλά σάκχαρα από τις επιφανειακές ολισακχαριδάσες του εντερικού βλεννογόνου.</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90864" cy="2218258"/>
          </a:xfrm>
        </p:spPr>
        <p:txBody>
          <a:bodyPr/>
          <a:lstStyle/>
          <a:p>
            <a:r>
              <a:rPr lang="el-GR" dirty="0"/>
              <a:t>Πέψη Υδατανθράκων</a:t>
            </a:r>
            <a:endParaRPr lang="en-GB" dirty="0"/>
          </a:p>
        </p:txBody>
      </p:sp>
      <p:pic>
        <p:nvPicPr>
          <p:cNvPr id="20483" name="Picture 3"/>
          <p:cNvPicPr>
            <a:picLocks noChangeAspect="1" noChangeArrowheads="1"/>
          </p:cNvPicPr>
          <p:nvPr/>
        </p:nvPicPr>
        <p:blipFill>
          <a:blip r:embed="rId2" cstate="print"/>
          <a:srcRect/>
          <a:stretch>
            <a:fillRect/>
          </a:stretch>
        </p:blipFill>
        <p:spPr bwMode="auto">
          <a:xfrm>
            <a:off x="4932040" y="332656"/>
            <a:ext cx="3677022" cy="6463696"/>
          </a:xfrm>
          <a:prstGeom prst="rect">
            <a:avLst/>
          </a:prstGeom>
          <a:noFill/>
          <a:ln w="9525">
            <a:noFill/>
            <a:miter lim="800000"/>
            <a:headEnd/>
            <a:tailEnd/>
          </a:ln>
        </p:spPr>
      </p:pic>
      <p:sp>
        <p:nvSpPr>
          <p:cNvPr id="6" name="TextBox 5"/>
          <p:cNvSpPr txBox="1"/>
          <p:nvPr/>
        </p:nvSpPr>
        <p:spPr>
          <a:xfrm>
            <a:off x="3203848" y="2420888"/>
            <a:ext cx="1872208" cy="1200329"/>
          </a:xfrm>
          <a:prstGeom prst="rect">
            <a:avLst/>
          </a:prstGeom>
          <a:noFill/>
        </p:spPr>
        <p:txBody>
          <a:bodyPr wrap="square" rtlCol="0">
            <a:spAutoFit/>
          </a:bodyPr>
          <a:lstStyle/>
          <a:p>
            <a:r>
              <a:rPr lang="el-GR" dirty="0"/>
              <a:t>Σιελική και την παγκρεατική αμυλάση σε ολιγοσακχαρίτες </a:t>
            </a:r>
            <a:endParaRPr lang="en-GB" dirty="0"/>
          </a:p>
        </p:txBody>
      </p:sp>
      <p:sp>
        <p:nvSpPr>
          <p:cNvPr id="7" name="TextBox 6"/>
          <p:cNvSpPr txBox="1"/>
          <p:nvPr/>
        </p:nvSpPr>
        <p:spPr>
          <a:xfrm>
            <a:off x="2123728" y="4365104"/>
            <a:ext cx="2664296" cy="1200329"/>
          </a:xfrm>
          <a:prstGeom prst="rect">
            <a:avLst/>
          </a:prstGeom>
          <a:noFill/>
        </p:spPr>
        <p:txBody>
          <a:bodyPr wrap="square" rtlCol="0">
            <a:spAutoFit/>
          </a:bodyPr>
          <a:lstStyle/>
          <a:p>
            <a:r>
              <a:rPr lang="el-GR" dirty="0"/>
              <a:t>Επιφανειακές ολισακχαριδάσες του εντερικού βλεννογόνου σε απλά σάκχαρα</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Ινσουλίνη</a:t>
            </a:r>
            <a:endParaRPr lang="en-GB" dirty="0"/>
          </a:p>
        </p:txBody>
      </p:sp>
      <p:sp>
        <p:nvSpPr>
          <p:cNvPr id="3" name="Content Placeholder 2"/>
          <p:cNvSpPr>
            <a:spLocks noGrp="1"/>
          </p:cNvSpPr>
          <p:nvPr>
            <p:ph idx="1"/>
          </p:nvPr>
        </p:nvSpPr>
        <p:spPr>
          <a:xfrm>
            <a:off x="457200" y="1672208"/>
            <a:ext cx="4546848" cy="4349080"/>
          </a:xfrm>
        </p:spPr>
        <p:txBody>
          <a:bodyPr>
            <a:noAutofit/>
          </a:bodyPr>
          <a:lstStyle/>
          <a:p>
            <a:r>
              <a:rPr lang="el-GR" sz="2000" dirty="0"/>
              <a:t>Εκκρίνεται από τα β κύτταρα των νησιδίων του </a:t>
            </a:r>
            <a:r>
              <a:rPr lang="en-GB" sz="2000" dirty="0" err="1"/>
              <a:t>Langerhans</a:t>
            </a:r>
            <a:r>
              <a:rPr lang="el-GR" sz="2000" dirty="0"/>
              <a:t> του παγκρέατος</a:t>
            </a:r>
          </a:p>
          <a:p>
            <a:r>
              <a:rPr lang="el-GR" sz="2000" dirty="0"/>
              <a:t>Διεγείρεται από την αύξηση της γλυκόζης  στον ορό</a:t>
            </a:r>
          </a:p>
          <a:p>
            <a:r>
              <a:rPr lang="el-GR" sz="2000" dirty="0"/>
              <a:t>Διεγείρει τη σύνθεση γλυκογόνου και μυϊκών πρωτεϊνών καθώς και των λιπαρών οξέων και των λιπών</a:t>
            </a:r>
          </a:p>
          <a:p>
            <a:r>
              <a:rPr lang="el-GR" sz="2000" dirty="0"/>
              <a:t>Ελαττώνει την πρωτεόλυση, τη λιπόλυση και τη νεογλυκογένεση</a:t>
            </a:r>
          </a:p>
          <a:p>
            <a:r>
              <a:rPr lang="el-GR" sz="2000" dirty="0"/>
              <a:t>Σε καταστάσεις </a:t>
            </a:r>
            <a:r>
              <a:rPr lang="en-GB" sz="2000" dirty="0"/>
              <a:t>stress</a:t>
            </a:r>
            <a:r>
              <a:rPr lang="el-GR" sz="2000" dirty="0"/>
              <a:t> όχι μόνο η δράση της αναστέλλεται αλλά αναπτύσσεται και αντίσταση σε αυτή</a:t>
            </a:r>
            <a:endParaRPr lang="en-GB" sz="2000" dirty="0"/>
          </a:p>
        </p:txBody>
      </p:sp>
      <p:pic>
        <p:nvPicPr>
          <p:cNvPr id="26626" name="Picture 2" descr="Image result for islets of langerhans histology"/>
          <p:cNvPicPr>
            <a:picLocks noChangeAspect="1" noChangeArrowheads="1"/>
          </p:cNvPicPr>
          <p:nvPr/>
        </p:nvPicPr>
        <p:blipFill>
          <a:blip r:embed="rId2" cstate="print"/>
          <a:srcRect/>
          <a:stretch>
            <a:fillRect/>
          </a:stretch>
        </p:blipFill>
        <p:spPr bwMode="auto">
          <a:xfrm>
            <a:off x="5204888" y="1772816"/>
            <a:ext cx="3680796" cy="32403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Λίπη</a:t>
            </a:r>
            <a:endParaRPr lang="en-GB" dirty="0"/>
          </a:p>
        </p:txBody>
      </p:sp>
      <p:sp>
        <p:nvSpPr>
          <p:cNvPr id="3" name="Content Placeholder 2"/>
          <p:cNvSpPr>
            <a:spLocks noGrp="1"/>
          </p:cNvSpPr>
          <p:nvPr>
            <p:ph idx="1"/>
          </p:nvPr>
        </p:nvSpPr>
        <p:spPr/>
        <p:txBody>
          <a:bodyPr>
            <a:normAutofit fontScale="85000" lnSpcReduction="10000"/>
          </a:bodyPr>
          <a:lstStyle/>
          <a:p>
            <a:r>
              <a:rPr lang="el-GR" dirty="0"/>
              <a:t>Αποδίδουν το 25-45% των θερμίδων σε μία τυπική δίαιτα</a:t>
            </a:r>
          </a:p>
          <a:p>
            <a:r>
              <a:rPr lang="el-GR" dirty="0"/>
              <a:t>Παρέχουν τη δομική πρώτη ύλη των προσταγλανδινών και των κυτταρικών μεμβρανών</a:t>
            </a:r>
          </a:p>
          <a:p>
            <a:r>
              <a:rPr lang="el-GR" dirty="0"/>
              <a:t>Οι βιταμίνες Α, Ε και Κ, και αρκετές ορμόνες είναι λιπίδια</a:t>
            </a:r>
          </a:p>
          <a:p>
            <a:r>
              <a:rPr lang="el-GR" dirty="0"/>
              <a:t>Η λιπόλυση προάγεται από τα στεροειδή, τις κατεχολαμίνες, τη γλυκαγόνη και ορισμένες κυτοκίνες και αναστέλλεται από την ινσουλίνη. </a:t>
            </a:r>
          </a:p>
          <a:p>
            <a:r>
              <a:rPr lang="el-GR" dirty="0"/>
              <a:t>Κάθε γραμμάριο λίπους αποδίδει ενέργεια 9 </a:t>
            </a:r>
            <a:r>
              <a:rPr lang="en-US" dirty="0"/>
              <a:t>kcal.</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Τριγλυκερίδια</a:t>
            </a:r>
            <a:endParaRPr lang="en-GB" dirty="0"/>
          </a:p>
        </p:txBody>
      </p:sp>
      <p:pic>
        <p:nvPicPr>
          <p:cNvPr id="27650" name="Picture 2"/>
          <p:cNvPicPr>
            <a:picLocks noChangeAspect="1" noChangeArrowheads="1"/>
          </p:cNvPicPr>
          <p:nvPr/>
        </p:nvPicPr>
        <p:blipFill>
          <a:blip r:embed="rId2" cstate="print"/>
          <a:srcRect/>
          <a:stretch>
            <a:fillRect/>
          </a:stretch>
        </p:blipFill>
        <p:spPr bwMode="auto">
          <a:xfrm>
            <a:off x="1331640" y="1700808"/>
            <a:ext cx="6264696" cy="432402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Φωσφολιπίδια</a:t>
            </a:r>
            <a:endParaRPr lang="en-GB" dirty="0"/>
          </a:p>
        </p:txBody>
      </p:sp>
      <p:pic>
        <p:nvPicPr>
          <p:cNvPr id="4" name="Picture 4" descr="Image result for phospholipid"/>
          <p:cNvPicPr>
            <a:picLocks noChangeAspect="1" noChangeArrowheads="1"/>
          </p:cNvPicPr>
          <p:nvPr/>
        </p:nvPicPr>
        <p:blipFill>
          <a:blip r:embed="rId2" cstate="print"/>
          <a:srcRect/>
          <a:stretch>
            <a:fillRect/>
          </a:stretch>
        </p:blipFill>
        <p:spPr bwMode="auto">
          <a:xfrm>
            <a:off x="1115616" y="1916832"/>
            <a:ext cx="6486525" cy="3924301"/>
          </a:xfrm>
          <a:prstGeom prst="rect">
            <a:avLst/>
          </a:prstGeom>
          <a:noFill/>
        </p:spPr>
      </p:pic>
      <p:sp>
        <p:nvSpPr>
          <p:cNvPr id="29698" name="AutoShape 2" descr="Image result for phospholip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700" name="AutoShape 4" descr="Image result for phospholip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Χοληστερόλη</a:t>
            </a:r>
            <a:endParaRPr lang="en-GB" dirty="0"/>
          </a:p>
        </p:txBody>
      </p:sp>
      <p:pic>
        <p:nvPicPr>
          <p:cNvPr id="35842" name="Picture 2" descr="Image result for cholesterol"/>
          <p:cNvPicPr>
            <a:picLocks noChangeAspect="1" noChangeArrowheads="1"/>
          </p:cNvPicPr>
          <p:nvPr/>
        </p:nvPicPr>
        <p:blipFill>
          <a:blip r:embed="rId2" cstate="print"/>
          <a:srcRect/>
          <a:stretch>
            <a:fillRect/>
          </a:stretch>
        </p:blipFill>
        <p:spPr bwMode="auto">
          <a:xfrm>
            <a:off x="683568" y="2060848"/>
            <a:ext cx="7810500" cy="38290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Κυτταρική μεμβράνη</a:t>
            </a:r>
            <a:endParaRPr lang="en-GB" dirty="0"/>
          </a:p>
        </p:txBody>
      </p:sp>
      <p:pic>
        <p:nvPicPr>
          <p:cNvPr id="34818" name="Picture 2"/>
          <p:cNvPicPr>
            <a:picLocks noChangeAspect="1" noChangeArrowheads="1"/>
          </p:cNvPicPr>
          <p:nvPr/>
        </p:nvPicPr>
        <p:blipFill>
          <a:blip r:embed="rId2" cstate="print"/>
          <a:srcRect/>
          <a:stretch>
            <a:fillRect/>
          </a:stretch>
        </p:blipFill>
        <p:spPr bwMode="auto">
          <a:xfrm>
            <a:off x="1403648" y="1340768"/>
            <a:ext cx="6480720" cy="4795733"/>
          </a:xfrm>
          <a:prstGeom prst="rect">
            <a:avLst/>
          </a:prstGeom>
          <a:noFill/>
          <a:ln w="9525">
            <a:noFill/>
            <a:miter lim="800000"/>
            <a:headEnd/>
            <a:tailEnd/>
          </a:ln>
        </p:spPr>
      </p:pic>
      <p:cxnSp>
        <p:nvCxnSpPr>
          <p:cNvPr id="8" name="Straight Arrow Connector 7"/>
          <p:cNvCxnSpPr/>
          <p:nvPr/>
        </p:nvCxnSpPr>
        <p:spPr>
          <a:xfrm flipH="1">
            <a:off x="1475656" y="3645024"/>
            <a:ext cx="1872208" cy="18722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3568" y="5661248"/>
            <a:ext cx="1872208" cy="369332"/>
          </a:xfrm>
          <a:prstGeom prst="rect">
            <a:avLst/>
          </a:prstGeom>
          <a:noFill/>
        </p:spPr>
        <p:txBody>
          <a:bodyPr wrap="square" rtlCol="0">
            <a:spAutoFit/>
          </a:bodyPr>
          <a:lstStyle/>
          <a:p>
            <a:r>
              <a:rPr lang="el-GR" dirty="0"/>
              <a:t>Χοληστερόλη</a:t>
            </a:r>
            <a:endParaRPr lang="en-GB" dirty="0"/>
          </a:p>
        </p:txBody>
      </p:sp>
      <p:cxnSp>
        <p:nvCxnSpPr>
          <p:cNvPr id="10" name="Straight Arrow Connector 9"/>
          <p:cNvCxnSpPr/>
          <p:nvPr/>
        </p:nvCxnSpPr>
        <p:spPr>
          <a:xfrm>
            <a:off x="6012160" y="3933056"/>
            <a:ext cx="1008112"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56176" y="5373216"/>
            <a:ext cx="1872208" cy="369332"/>
          </a:xfrm>
          <a:prstGeom prst="rect">
            <a:avLst/>
          </a:prstGeom>
          <a:noFill/>
        </p:spPr>
        <p:txBody>
          <a:bodyPr wrap="square" rtlCol="0">
            <a:spAutoFit/>
          </a:bodyPr>
          <a:lstStyle/>
          <a:p>
            <a:r>
              <a:rPr lang="el-GR" dirty="0"/>
              <a:t>Τριγλυκερίδιο</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Πρωτεΐνες</a:t>
            </a:r>
            <a:endParaRPr lang="en-GB" dirty="0"/>
          </a:p>
        </p:txBody>
      </p:sp>
      <p:sp>
        <p:nvSpPr>
          <p:cNvPr id="3" name="Content Placeholder 2"/>
          <p:cNvSpPr>
            <a:spLocks noGrp="1"/>
          </p:cNvSpPr>
          <p:nvPr>
            <p:ph idx="1"/>
          </p:nvPr>
        </p:nvSpPr>
        <p:spPr/>
        <p:txBody>
          <a:bodyPr/>
          <a:lstStyle/>
          <a:p>
            <a:pPr>
              <a:buNone/>
            </a:pPr>
            <a:r>
              <a:rPr lang="el-GR" dirty="0"/>
              <a:t>Οι πρωτεΐνες είναι απαραίτητες:</a:t>
            </a:r>
          </a:p>
          <a:p>
            <a:pPr>
              <a:buNone/>
            </a:pPr>
            <a:endParaRPr lang="el-GR" dirty="0"/>
          </a:p>
          <a:p>
            <a:r>
              <a:rPr lang="el-GR" dirty="0"/>
              <a:t>για τη βιοσύνθεση των δομικών στοιχείων του κυττάρου και των ενζύμων</a:t>
            </a:r>
          </a:p>
          <a:p>
            <a:r>
              <a:rPr lang="el-GR" dirty="0"/>
              <a:t>τη λειτουργία του ανοσολογικού μηχανισμού</a:t>
            </a:r>
          </a:p>
          <a:p>
            <a:r>
              <a:rPr lang="el-GR" dirty="0"/>
              <a:t>παρέχουν ενέργεια με τη διάσπασή τους</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Πέψη και απορρόφηση λιπών</a:t>
            </a:r>
            <a:endParaRPr lang="en-GB" dirty="0"/>
          </a:p>
        </p:txBody>
      </p:sp>
      <p:sp>
        <p:nvSpPr>
          <p:cNvPr id="3" name="Content Placeholder 2"/>
          <p:cNvSpPr>
            <a:spLocks noGrp="1"/>
          </p:cNvSpPr>
          <p:nvPr>
            <p:ph idx="1"/>
          </p:nvPr>
        </p:nvSpPr>
        <p:spPr/>
        <p:txBody>
          <a:bodyPr>
            <a:normAutofit fontScale="85000" lnSpcReduction="20000"/>
          </a:bodyPr>
          <a:lstStyle/>
          <a:p>
            <a:r>
              <a:rPr lang="el-GR" dirty="0"/>
              <a:t>Η είσοδος λίπους στο δωδεκαδάκτυλο διεγείρει την έκκριση χολοκυστοκινίνης και σεκκρετίνης από το τοίχωμα του εντέρου, που με τη σειρά τους προκαλούν σύσπαση της χοληδόχου κύστης και έκκριση παγκρεατικών ενζύμων</a:t>
            </a:r>
          </a:p>
          <a:p>
            <a:r>
              <a:rPr lang="el-GR" dirty="0"/>
              <a:t> Οι παγκρεατικές εκκρίσεις περιέχουν λιπάση, εστεράση της χοληστερόλης και φωσφολιπάση Α2</a:t>
            </a:r>
          </a:p>
          <a:p>
            <a:r>
              <a:rPr lang="el-GR" dirty="0"/>
              <a:t>Η χολή περιέχει χολικά άλατα.</a:t>
            </a:r>
          </a:p>
          <a:p>
            <a:r>
              <a:rPr lang="el-GR" dirty="0"/>
              <a:t>Η λιπάση υδρολύει τα τριγλυκερίδια ενώ τα  χολικά άλατα οδηγούν στη γαλακτωματοποίηση των προϊόντων της υδρόλυσης με το σχηματισμό μικκυλίων. </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971600" y="1544930"/>
            <a:ext cx="7200799" cy="4947588"/>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p>
            <a:r>
              <a:rPr lang="el-GR" dirty="0"/>
              <a:t>Πέψη και απορρόφηση λιπών</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Υδρόφιλο και υδρόφοβο τμήμα λιπιδίων - μικκύλιο</a:t>
            </a:r>
            <a:endParaRPr lang="en-GB" dirty="0"/>
          </a:p>
        </p:txBody>
      </p:sp>
      <p:pic>
        <p:nvPicPr>
          <p:cNvPr id="31746" name="Picture 2" descr="fats4"/>
          <p:cNvPicPr>
            <a:picLocks noChangeAspect="1" noChangeArrowheads="1"/>
          </p:cNvPicPr>
          <p:nvPr/>
        </p:nvPicPr>
        <p:blipFill>
          <a:blip r:embed="rId2" cstate="print"/>
          <a:srcRect/>
          <a:stretch>
            <a:fillRect/>
          </a:stretch>
        </p:blipFill>
        <p:spPr bwMode="auto">
          <a:xfrm>
            <a:off x="1979712" y="2074133"/>
            <a:ext cx="5256584" cy="40191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Χολικό οξύ – χολικά άλατα</a:t>
            </a:r>
            <a:endParaRPr lang="en-GB" dirty="0"/>
          </a:p>
        </p:txBody>
      </p:sp>
      <p:sp>
        <p:nvSpPr>
          <p:cNvPr id="32770" name="AutoShape 2" descr="Image result for cholic ac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2" name="AutoShape 4" descr="Image result for cholic ac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2773" name="Picture 5"/>
          <p:cNvPicPr>
            <a:picLocks noChangeAspect="1" noChangeArrowheads="1"/>
          </p:cNvPicPr>
          <p:nvPr/>
        </p:nvPicPr>
        <p:blipFill>
          <a:blip r:embed="rId2" cstate="print"/>
          <a:srcRect/>
          <a:stretch>
            <a:fillRect/>
          </a:stretch>
        </p:blipFill>
        <p:spPr bwMode="auto">
          <a:xfrm>
            <a:off x="323528" y="1196752"/>
            <a:ext cx="5832648" cy="4328631"/>
          </a:xfrm>
          <a:prstGeom prst="rect">
            <a:avLst/>
          </a:prstGeom>
          <a:noFill/>
          <a:ln w="9525">
            <a:noFill/>
            <a:miter lim="800000"/>
            <a:headEnd/>
            <a:tailEnd/>
          </a:ln>
        </p:spPr>
      </p:pic>
      <p:sp>
        <p:nvSpPr>
          <p:cNvPr id="7" name="TextBox 6"/>
          <p:cNvSpPr txBox="1"/>
          <p:nvPr/>
        </p:nvSpPr>
        <p:spPr>
          <a:xfrm>
            <a:off x="4499992" y="4005064"/>
            <a:ext cx="4176464" cy="2308324"/>
          </a:xfrm>
          <a:prstGeom prst="rect">
            <a:avLst/>
          </a:prstGeom>
          <a:noFill/>
        </p:spPr>
        <p:txBody>
          <a:bodyPr wrap="square" rtlCol="0">
            <a:spAutoFit/>
          </a:bodyPr>
          <a:lstStyle/>
          <a:p>
            <a:r>
              <a:rPr lang="el-GR" dirty="0"/>
              <a:t>Στο δωδεκαδάκτυλο χρησιμοποιούνται για τη γαλακτωματοποίηση των λιπιδίων της τροφής. Μαζί με τα λιπίδια απορροφάται και το μεγαλύτερο μέρος των χολικών αλάτων, τα οποία ξαναγυρίζουν πίσω στο συκώτι, και στη συνέχεια προωθούνται προς τη χολή. Ένα μικρό μέρος (5%) αποβάλλεται με τα κόπρανα από το σώμα</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Χολικό οξύ – χολικά άλατα</a:t>
            </a:r>
            <a:endParaRPr lang="en-GB" dirty="0"/>
          </a:p>
        </p:txBody>
      </p:sp>
      <p:sp>
        <p:nvSpPr>
          <p:cNvPr id="32770" name="AutoShape 2" descr="Image result for cholic ac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2772" name="AutoShape 4" descr="Image result for cholic ac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2773" name="Picture 5"/>
          <p:cNvPicPr>
            <a:picLocks noChangeAspect="1" noChangeArrowheads="1"/>
          </p:cNvPicPr>
          <p:nvPr/>
        </p:nvPicPr>
        <p:blipFill>
          <a:blip r:embed="rId2" cstate="print"/>
          <a:srcRect/>
          <a:stretch>
            <a:fillRect/>
          </a:stretch>
        </p:blipFill>
        <p:spPr bwMode="auto">
          <a:xfrm>
            <a:off x="323528" y="1196752"/>
            <a:ext cx="5832648" cy="4328631"/>
          </a:xfrm>
          <a:prstGeom prst="rect">
            <a:avLst/>
          </a:prstGeom>
          <a:noFill/>
          <a:ln w="9525">
            <a:noFill/>
            <a:miter lim="800000"/>
            <a:headEnd/>
            <a:tailEnd/>
          </a:ln>
        </p:spPr>
      </p:pic>
      <p:sp>
        <p:nvSpPr>
          <p:cNvPr id="7" name="TextBox 6"/>
          <p:cNvSpPr txBox="1"/>
          <p:nvPr/>
        </p:nvSpPr>
        <p:spPr>
          <a:xfrm>
            <a:off x="4499992" y="4005064"/>
            <a:ext cx="4176464" cy="2308324"/>
          </a:xfrm>
          <a:prstGeom prst="rect">
            <a:avLst/>
          </a:prstGeom>
          <a:noFill/>
        </p:spPr>
        <p:txBody>
          <a:bodyPr wrap="square" rtlCol="0">
            <a:spAutoFit/>
          </a:bodyPr>
          <a:lstStyle/>
          <a:p>
            <a:r>
              <a:rPr lang="el-GR" b="1" dirty="0"/>
              <a:t>Ε</a:t>
            </a:r>
            <a:r>
              <a:rPr lang="el-GR" dirty="0"/>
              <a:t>παναρροφώνται σχεδόν εξολοκλήρου στον τελικό ειλεό ώστε η συνολική ποσότητά τους να παραμένει σταθερή. Η εξαίρεση μεγάλου μέρους του τελικού ειλεού μπορεί να οδηγήσει σε ελάττωση της δεξαμενής των χολικών αλάτων και συνακόλουθη δυσαπορρόφηση του λίπους</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1143000"/>
          </a:xfrm>
        </p:spPr>
        <p:txBody>
          <a:bodyPr>
            <a:noAutofit/>
          </a:bodyPr>
          <a:lstStyle/>
          <a:p>
            <a:r>
              <a:rPr lang="el-GR" dirty="0"/>
              <a:t>Υπολογισμός ενεργειακών αναγκών</a:t>
            </a:r>
            <a:endParaRPr lang="en-GB" dirty="0"/>
          </a:p>
        </p:txBody>
      </p:sp>
      <p:sp>
        <p:nvSpPr>
          <p:cNvPr id="7" name="TextBox 6"/>
          <p:cNvSpPr txBox="1"/>
          <p:nvPr/>
        </p:nvSpPr>
        <p:spPr>
          <a:xfrm>
            <a:off x="323528" y="2631103"/>
            <a:ext cx="8496944" cy="1661993"/>
          </a:xfrm>
          <a:prstGeom prst="rect">
            <a:avLst/>
          </a:prstGeom>
          <a:noFill/>
        </p:spPr>
        <p:txBody>
          <a:bodyPr wrap="square" rtlCol="0">
            <a:spAutoFit/>
          </a:bodyPr>
          <a:lstStyle/>
          <a:p>
            <a:r>
              <a:rPr lang="el-GR" sz="3400" b="1" dirty="0"/>
              <a:t>Γυναίκες:</a:t>
            </a:r>
          </a:p>
          <a:p>
            <a:r>
              <a:rPr lang="el-GR" sz="3400" dirty="0"/>
              <a:t>655,1 + (9.563 </a:t>
            </a:r>
            <a:r>
              <a:rPr lang="en-GB" sz="3400" dirty="0"/>
              <a:t>x </a:t>
            </a:r>
            <a:r>
              <a:rPr lang="el-GR" sz="3400" dirty="0"/>
              <a:t>βάρος σε κιλά) +</a:t>
            </a:r>
          </a:p>
          <a:p>
            <a:r>
              <a:rPr lang="el-GR" sz="3400" dirty="0"/>
              <a:t>(1.850 </a:t>
            </a:r>
            <a:r>
              <a:rPr lang="en-GB" sz="3400" dirty="0"/>
              <a:t>x </a:t>
            </a:r>
            <a:r>
              <a:rPr lang="el-GR" sz="3400" dirty="0"/>
              <a:t>ύψος σε </a:t>
            </a:r>
            <a:r>
              <a:rPr lang="en-GB" sz="3400" dirty="0"/>
              <a:t>cm</a:t>
            </a:r>
            <a:r>
              <a:rPr lang="el-GR" sz="3400" dirty="0"/>
              <a:t>) - ( 4.676 </a:t>
            </a:r>
            <a:r>
              <a:rPr lang="en-GB" sz="3400" dirty="0"/>
              <a:t>x </a:t>
            </a:r>
            <a:r>
              <a:rPr lang="el-GR" sz="3400" dirty="0"/>
              <a:t>ηλικία σε έτη)</a:t>
            </a:r>
            <a:endParaRPr lang="en-GB" sz="3400" dirty="0"/>
          </a:p>
        </p:txBody>
      </p:sp>
      <p:sp>
        <p:nvSpPr>
          <p:cNvPr id="9" name="TextBox 8"/>
          <p:cNvSpPr txBox="1"/>
          <p:nvPr/>
        </p:nvSpPr>
        <p:spPr>
          <a:xfrm>
            <a:off x="323528" y="4556154"/>
            <a:ext cx="8352928" cy="2185214"/>
          </a:xfrm>
          <a:prstGeom prst="rect">
            <a:avLst/>
          </a:prstGeom>
          <a:noFill/>
        </p:spPr>
        <p:txBody>
          <a:bodyPr wrap="square" rtlCol="0">
            <a:spAutoFit/>
          </a:bodyPr>
          <a:lstStyle/>
          <a:p>
            <a:r>
              <a:rPr lang="el-GR" sz="3400" b="1" dirty="0"/>
              <a:t>Άνδρες:</a:t>
            </a:r>
          </a:p>
          <a:p>
            <a:r>
              <a:rPr lang="el-GR" sz="3400" dirty="0"/>
              <a:t>65,5 + ( 13.75 </a:t>
            </a:r>
            <a:r>
              <a:rPr lang="en-GB" sz="3400" dirty="0"/>
              <a:t>x </a:t>
            </a:r>
            <a:r>
              <a:rPr lang="el-GR" sz="3400" dirty="0"/>
              <a:t>βάρος σε κιλά) + </a:t>
            </a:r>
          </a:p>
          <a:p>
            <a:r>
              <a:rPr lang="el-GR" sz="3400" dirty="0"/>
              <a:t>(5,003 </a:t>
            </a:r>
            <a:r>
              <a:rPr lang="en-GB" sz="3400" dirty="0"/>
              <a:t>x </a:t>
            </a:r>
            <a:r>
              <a:rPr lang="el-GR" sz="3400" dirty="0"/>
              <a:t>ύψος σε </a:t>
            </a:r>
            <a:r>
              <a:rPr lang="en-GB" sz="3400" dirty="0"/>
              <a:t>cm</a:t>
            </a:r>
            <a:r>
              <a:rPr lang="el-GR" sz="3400" dirty="0"/>
              <a:t>) - ( 6.775 </a:t>
            </a:r>
            <a:r>
              <a:rPr lang="en-GB" sz="3400" dirty="0"/>
              <a:t>x </a:t>
            </a:r>
            <a:r>
              <a:rPr lang="el-GR" sz="3400" dirty="0"/>
              <a:t>ηλικία σε έτη)</a:t>
            </a:r>
            <a:endParaRPr lang="en-GB" sz="3400" dirty="0"/>
          </a:p>
          <a:p>
            <a:endParaRPr lang="en-GB" sz="3400" dirty="0"/>
          </a:p>
        </p:txBody>
      </p:sp>
      <p:sp>
        <p:nvSpPr>
          <p:cNvPr id="10" name="TextBox 9"/>
          <p:cNvSpPr txBox="1"/>
          <p:nvPr/>
        </p:nvSpPr>
        <p:spPr>
          <a:xfrm>
            <a:off x="251520" y="1589891"/>
            <a:ext cx="8280920" cy="830997"/>
          </a:xfrm>
          <a:prstGeom prst="rect">
            <a:avLst/>
          </a:prstGeom>
          <a:noFill/>
        </p:spPr>
        <p:txBody>
          <a:bodyPr wrap="square" rtlCol="0">
            <a:spAutoFit/>
          </a:bodyPr>
          <a:lstStyle/>
          <a:p>
            <a:r>
              <a:rPr lang="el-GR" sz="2400" dirty="0"/>
              <a:t>Οι στοιχειώδεις ενεργειακές απαιτήσεις (</a:t>
            </a:r>
            <a:r>
              <a:rPr lang="en-US" sz="2400" dirty="0"/>
              <a:t>BEE</a:t>
            </a:r>
            <a:r>
              <a:rPr lang="el-GR" sz="2400" dirty="0"/>
              <a:t>) υπολογίζονται από την εξίσωση </a:t>
            </a:r>
            <a:r>
              <a:rPr lang="en-US" sz="2400" b="1" dirty="0"/>
              <a:t>Harris</a:t>
            </a:r>
            <a:r>
              <a:rPr lang="el-GR" sz="2400" b="1" dirty="0"/>
              <a:t>-</a:t>
            </a:r>
            <a:r>
              <a:rPr lang="en-US" sz="2400" b="1" dirty="0" err="1"/>
              <a:t>Benendict</a:t>
            </a:r>
            <a:r>
              <a:rPr lang="el-GR" sz="2400" dirty="0"/>
              <a:t>: </a:t>
            </a:r>
            <a:endParaRPr lang="en-GB"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Υπολογισμός ενεργειακών αναγκών</a:t>
            </a:r>
            <a:endParaRPr lang="en-GB" dirty="0"/>
          </a:p>
        </p:txBody>
      </p:sp>
      <p:sp>
        <p:nvSpPr>
          <p:cNvPr id="4" name="TextBox 3"/>
          <p:cNvSpPr txBox="1"/>
          <p:nvPr/>
        </p:nvSpPr>
        <p:spPr>
          <a:xfrm>
            <a:off x="683568" y="2564904"/>
            <a:ext cx="7920880" cy="2062103"/>
          </a:xfrm>
          <a:prstGeom prst="rect">
            <a:avLst/>
          </a:prstGeom>
          <a:noFill/>
        </p:spPr>
        <p:txBody>
          <a:bodyPr wrap="square" rtlCol="0">
            <a:spAutoFit/>
          </a:bodyPr>
          <a:lstStyle/>
          <a:p>
            <a:r>
              <a:rPr lang="el-GR" sz="3200" dirty="0"/>
              <a:t>Πρακτικά, είναι συνήθης η χορήγηση </a:t>
            </a:r>
            <a:r>
              <a:rPr lang="el-GR" sz="3200" b="1" dirty="0"/>
              <a:t>25</a:t>
            </a:r>
            <a:r>
              <a:rPr lang="en-US" sz="3200" b="1" dirty="0"/>
              <a:t>kcal</a:t>
            </a:r>
            <a:r>
              <a:rPr lang="el-GR" sz="3200" b="1" dirty="0"/>
              <a:t>/</a:t>
            </a:r>
            <a:r>
              <a:rPr lang="en-US" sz="3200" b="1" dirty="0"/>
              <a:t>kg</a:t>
            </a:r>
            <a:r>
              <a:rPr lang="el-GR" sz="3200" b="1" dirty="0"/>
              <a:t>/ημέρα</a:t>
            </a:r>
            <a:r>
              <a:rPr lang="el-GR" sz="3200" dirty="0"/>
              <a:t> σε μη επιπλεγμένες περιπτώσεις που αυξάνεται σε </a:t>
            </a:r>
            <a:r>
              <a:rPr lang="el-GR" sz="3200" b="1" dirty="0"/>
              <a:t>30-35</a:t>
            </a:r>
            <a:r>
              <a:rPr lang="en-US" sz="3200" b="1" dirty="0"/>
              <a:t>kcal</a:t>
            </a:r>
            <a:r>
              <a:rPr lang="el-GR" sz="3200" b="1" dirty="0"/>
              <a:t>/</a:t>
            </a:r>
            <a:r>
              <a:rPr lang="en-US" sz="3200" b="1" dirty="0"/>
              <a:t>kg</a:t>
            </a:r>
            <a:r>
              <a:rPr lang="el-GR" sz="3200" b="1" dirty="0"/>
              <a:t>/ημέρα</a:t>
            </a:r>
            <a:r>
              <a:rPr lang="el-GR" sz="3200" dirty="0"/>
              <a:t> σε </a:t>
            </a:r>
            <a:r>
              <a:rPr lang="en-US" sz="3200" dirty="0"/>
              <a:t>stress</a:t>
            </a:r>
            <a:r>
              <a:rPr lang="el-GR" sz="3200" dirty="0"/>
              <a:t>. </a:t>
            </a:r>
            <a:endParaRPr lang="en-GB"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7544" y="260648"/>
          <a:ext cx="8229600" cy="6370320"/>
        </p:xfrm>
        <a:graphic>
          <a:graphicData uri="http://schemas.openxmlformats.org/drawingml/2006/table">
            <a:tbl>
              <a:tblPr firstRow="1" bandRow="1">
                <a:tableStyleId>{5C22544A-7EE6-4342-B048-85BDC9FD1C3A}</a:tableStyleId>
              </a:tblPr>
              <a:tblGrid>
                <a:gridCol w="5122912">
                  <a:extLst>
                    <a:ext uri="{9D8B030D-6E8A-4147-A177-3AD203B41FA5}">
                      <a16:colId xmlns:a16="http://schemas.microsoft.com/office/drawing/2014/main" val="20000"/>
                    </a:ext>
                  </a:extLst>
                </a:gridCol>
                <a:gridCol w="3106688">
                  <a:extLst>
                    <a:ext uri="{9D8B030D-6E8A-4147-A177-3AD203B41FA5}">
                      <a16:colId xmlns:a16="http://schemas.microsoft.com/office/drawing/2014/main" val="20001"/>
                    </a:ext>
                  </a:extLst>
                </a:gridCol>
              </a:tblGrid>
              <a:tr h="370840">
                <a:tc>
                  <a:txBody>
                    <a:bodyPr/>
                    <a:lstStyle/>
                    <a:p>
                      <a:r>
                        <a:rPr lang="el-GR" dirty="0"/>
                        <a:t>ΝΟΣΟΣ</a:t>
                      </a:r>
                      <a:endParaRPr lang="en-GB" dirty="0"/>
                    </a:p>
                  </a:txBody>
                  <a:tcPr/>
                </a:tc>
                <a:tc>
                  <a:txBody>
                    <a:bodyPr/>
                    <a:lstStyle/>
                    <a:p>
                      <a:r>
                        <a:rPr lang="el-GR" dirty="0"/>
                        <a:t>ΠΑΡΑΓΟΝΤΑΣ </a:t>
                      </a:r>
                      <a:r>
                        <a:rPr lang="en-GB" dirty="0"/>
                        <a:t>STRESS / </a:t>
                      </a:r>
                      <a:r>
                        <a:rPr lang="el-GR" dirty="0"/>
                        <a:t>ΣΩΜΑΤΙΚΗΣ ΔΡΑΣΤΗΡΙΟΤΗΤΑΣ</a:t>
                      </a:r>
                      <a:endParaRPr lang="en-GB" dirty="0"/>
                    </a:p>
                  </a:txBody>
                  <a:tcPr/>
                </a:tc>
                <a:extLst>
                  <a:ext uri="{0D108BD9-81ED-4DB2-BD59-A6C34878D82A}">
                    <a16:rowId xmlns:a16="http://schemas.microsoft.com/office/drawing/2014/main" val="10000"/>
                  </a:ext>
                </a:extLst>
              </a:tr>
              <a:tr h="370840">
                <a:tc>
                  <a:txBody>
                    <a:bodyPr/>
                    <a:lstStyle/>
                    <a:p>
                      <a:r>
                        <a:rPr lang="el-GR" dirty="0"/>
                        <a:t>Ασιτία</a:t>
                      </a:r>
                      <a:endParaRPr lang="en-GB" dirty="0"/>
                    </a:p>
                  </a:txBody>
                  <a:tcPr/>
                </a:tc>
                <a:tc>
                  <a:txBody>
                    <a:bodyPr/>
                    <a:lstStyle/>
                    <a:p>
                      <a:r>
                        <a:rPr lang="el-GR" dirty="0"/>
                        <a:t>0,8-1</a:t>
                      </a:r>
                      <a:endParaRPr lang="en-GB" dirty="0"/>
                    </a:p>
                  </a:txBody>
                  <a:tcPr/>
                </a:tc>
                <a:extLst>
                  <a:ext uri="{0D108BD9-81ED-4DB2-BD59-A6C34878D82A}">
                    <a16:rowId xmlns:a16="http://schemas.microsoft.com/office/drawing/2014/main" val="10001"/>
                  </a:ext>
                </a:extLst>
              </a:tr>
              <a:tr h="370840">
                <a:tc>
                  <a:txBody>
                    <a:bodyPr/>
                    <a:lstStyle/>
                    <a:p>
                      <a:r>
                        <a:rPr lang="el-GR" dirty="0"/>
                        <a:t>Εκλεκτική επέμβαση</a:t>
                      </a:r>
                      <a:endParaRPr lang="en-GB" dirty="0"/>
                    </a:p>
                  </a:txBody>
                  <a:tcPr/>
                </a:tc>
                <a:tc>
                  <a:txBody>
                    <a:bodyPr/>
                    <a:lstStyle/>
                    <a:p>
                      <a:r>
                        <a:rPr lang="el-GR" dirty="0"/>
                        <a:t>1-1,1</a:t>
                      </a:r>
                      <a:endParaRPr lang="en-GB" dirty="0"/>
                    </a:p>
                  </a:txBody>
                  <a:tcPr/>
                </a:tc>
                <a:extLst>
                  <a:ext uri="{0D108BD9-81ED-4DB2-BD59-A6C34878D82A}">
                    <a16:rowId xmlns:a16="http://schemas.microsoft.com/office/drawing/2014/main" val="10002"/>
                  </a:ext>
                </a:extLst>
              </a:tr>
              <a:tr h="370840">
                <a:tc>
                  <a:txBody>
                    <a:bodyPr/>
                    <a:lstStyle/>
                    <a:p>
                      <a:r>
                        <a:rPr lang="el-GR" dirty="0"/>
                        <a:t>Πυρετός</a:t>
                      </a:r>
                      <a:endParaRPr lang="en-GB" dirty="0"/>
                    </a:p>
                  </a:txBody>
                  <a:tcPr/>
                </a:tc>
                <a:tc>
                  <a:txBody>
                    <a:bodyPr/>
                    <a:lstStyle/>
                    <a:p>
                      <a:r>
                        <a:rPr lang="el-GR" dirty="0"/>
                        <a:t>1,13</a:t>
                      </a:r>
                      <a:endParaRPr lang="en-GB" dirty="0"/>
                    </a:p>
                  </a:txBody>
                  <a:tcPr/>
                </a:tc>
                <a:extLst>
                  <a:ext uri="{0D108BD9-81ED-4DB2-BD59-A6C34878D82A}">
                    <a16:rowId xmlns:a16="http://schemas.microsoft.com/office/drawing/2014/main" val="10003"/>
                  </a:ext>
                </a:extLst>
              </a:tr>
              <a:tr h="370840">
                <a:tc>
                  <a:txBody>
                    <a:bodyPr/>
                    <a:lstStyle/>
                    <a:p>
                      <a:r>
                        <a:rPr lang="el-GR" dirty="0"/>
                        <a:t>Κακοήθεια</a:t>
                      </a:r>
                      <a:endParaRPr lang="en-GB" dirty="0"/>
                    </a:p>
                  </a:txBody>
                  <a:tcPr/>
                </a:tc>
                <a:tc>
                  <a:txBody>
                    <a:bodyPr/>
                    <a:lstStyle/>
                    <a:p>
                      <a:r>
                        <a:rPr lang="el-GR" dirty="0"/>
                        <a:t>1,2</a:t>
                      </a:r>
                      <a:endParaRPr lang="en-GB" dirty="0"/>
                    </a:p>
                  </a:txBody>
                  <a:tcPr/>
                </a:tc>
                <a:extLst>
                  <a:ext uri="{0D108BD9-81ED-4DB2-BD59-A6C34878D82A}">
                    <a16:rowId xmlns:a16="http://schemas.microsoft.com/office/drawing/2014/main" val="10004"/>
                  </a:ext>
                </a:extLst>
              </a:tr>
              <a:tr h="370840">
                <a:tc>
                  <a:txBody>
                    <a:bodyPr/>
                    <a:lstStyle/>
                    <a:p>
                      <a:r>
                        <a:rPr lang="el-GR" dirty="0"/>
                        <a:t>Περιτονίτιδα ή άλλη λοίμωξη</a:t>
                      </a:r>
                      <a:endParaRPr lang="en-GB" dirty="0"/>
                    </a:p>
                  </a:txBody>
                  <a:tcPr/>
                </a:tc>
                <a:tc>
                  <a:txBody>
                    <a:bodyPr/>
                    <a:lstStyle/>
                    <a:p>
                      <a:r>
                        <a:rPr lang="el-GR" dirty="0"/>
                        <a:t>1,05-1,25</a:t>
                      </a:r>
                      <a:endParaRPr lang="en-GB" dirty="0"/>
                    </a:p>
                  </a:txBody>
                  <a:tcPr/>
                </a:tc>
                <a:extLst>
                  <a:ext uri="{0D108BD9-81ED-4DB2-BD59-A6C34878D82A}">
                    <a16:rowId xmlns:a16="http://schemas.microsoft.com/office/drawing/2014/main" val="10005"/>
                  </a:ext>
                </a:extLst>
              </a:tr>
              <a:tr h="370840">
                <a:tc>
                  <a:txBody>
                    <a:bodyPr/>
                    <a:lstStyle/>
                    <a:p>
                      <a:r>
                        <a:rPr lang="el-GR" dirty="0"/>
                        <a:t>Οξεία αναπνευστική δυσχέρεια των ενηλήκων ή σήψη</a:t>
                      </a:r>
                      <a:endParaRPr lang="en-GB" dirty="0"/>
                    </a:p>
                  </a:txBody>
                  <a:tcPr/>
                </a:tc>
                <a:tc>
                  <a:txBody>
                    <a:bodyPr/>
                    <a:lstStyle/>
                    <a:p>
                      <a:r>
                        <a:rPr lang="el-GR" dirty="0"/>
                        <a:t>1,3-1,35</a:t>
                      </a:r>
                      <a:endParaRPr lang="en-GB" dirty="0"/>
                    </a:p>
                  </a:txBody>
                  <a:tcPr/>
                </a:tc>
                <a:extLst>
                  <a:ext uri="{0D108BD9-81ED-4DB2-BD59-A6C34878D82A}">
                    <a16:rowId xmlns:a16="http://schemas.microsoft.com/office/drawing/2014/main" val="10006"/>
                  </a:ext>
                </a:extLst>
              </a:tr>
              <a:tr h="370840">
                <a:tc>
                  <a:txBody>
                    <a:bodyPr/>
                    <a:lstStyle/>
                    <a:p>
                      <a:r>
                        <a:rPr lang="el-GR" sz="1800" kern="1200" dirty="0">
                          <a:solidFill>
                            <a:schemeClr val="dk1"/>
                          </a:solidFill>
                          <a:latin typeface="+mn-lt"/>
                          <a:ea typeface="+mn-ea"/>
                          <a:cs typeface="+mn-cs"/>
                        </a:rPr>
                        <a:t>Καρδιοπνευμονική πάθηση με μείζονα χειρουργική επέμβαση</a:t>
                      </a:r>
                      <a:endParaRPr lang="en-GB" dirty="0"/>
                    </a:p>
                  </a:txBody>
                  <a:tcPr/>
                </a:tc>
                <a:tc>
                  <a:txBody>
                    <a:bodyPr/>
                    <a:lstStyle/>
                    <a:p>
                      <a:r>
                        <a:rPr lang="el-GR" dirty="0"/>
                        <a:t>1,3-1,35</a:t>
                      </a:r>
                      <a:endParaRPr lang="en-GB" dirty="0"/>
                    </a:p>
                  </a:txBody>
                  <a:tcPr/>
                </a:tc>
                <a:extLst>
                  <a:ext uri="{0D108BD9-81ED-4DB2-BD59-A6C34878D82A}">
                    <a16:rowId xmlns:a16="http://schemas.microsoft.com/office/drawing/2014/main" val="10007"/>
                  </a:ext>
                </a:extLst>
              </a:tr>
              <a:tr h="370840">
                <a:tc>
                  <a:txBody>
                    <a:bodyPr/>
                    <a:lstStyle/>
                    <a:p>
                      <a:r>
                        <a:rPr lang="el-GR" dirty="0"/>
                        <a:t>Οξεία νεφρική ανεπάρκεια</a:t>
                      </a:r>
                      <a:endParaRPr lang="en-GB" dirty="0"/>
                    </a:p>
                  </a:txBody>
                  <a:tcPr/>
                </a:tc>
                <a:tc>
                  <a:txBody>
                    <a:bodyPr/>
                    <a:lstStyle/>
                    <a:p>
                      <a:r>
                        <a:rPr lang="el-GR" dirty="0"/>
                        <a:t>1,3</a:t>
                      </a:r>
                      <a:endParaRPr lang="en-GB" dirty="0"/>
                    </a:p>
                  </a:txBody>
                  <a:tcPr/>
                </a:tc>
                <a:extLst>
                  <a:ext uri="{0D108BD9-81ED-4DB2-BD59-A6C34878D82A}">
                    <a16:rowId xmlns:a16="http://schemas.microsoft.com/office/drawing/2014/main" val="10008"/>
                  </a:ext>
                </a:extLst>
              </a:tr>
              <a:tr h="370840">
                <a:tc>
                  <a:txBody>
                    <a:bodyPr/>
                    <a:lstStyle/>
                    <a:p>
                      <a:r>
                        <a:rPr lang="el-GR" dirty="0"/>
                        <a:t>Οξεία ηπατική ανεπάρκεια</a:t>
                      </a:r>
                      <a:endParaRPr lang="en-GB" dirty="0"/>
                    </a:p>
                  </a:txBody>
                  <a:tcPr/>
                </a:tc>
                <a:tc>
                  <a:txBody>
                    <a:bodyPr/>
                    <a:lstStyle/>
                    <a:p>
                      <a:r>
                        <a:rPr lang="el-GR" dirty="0"/>
                        <a:t>1,3-1,55</a:t>
                      </a:r>
                      <a:endParaRPr lang="en-GB" dirty="0"/>
                    </a:p>
                  </a:txBody>
                  <a:tcPr/>
                </a:tc>
                <a:extLst>
                  <a:ext uri="{0D108BD9-81ED-4DB2-BD59-A6C34878D82A}">
                    <a16:rowId xmlns:a16="http://schemas.microsoft.com/office/drawing/2014/main" val="10009"/>
                  </a:ext>
                </a:extLst>
              </a:tr>
              <a:tr h="370840">
                <a:tc>
                  <a:txBody>
                    <a:bodyPr/>
                    <a:lstStyle/>
                    <a:p>
                      <a:r>
                        <a:rPr lang="el-GR" dirty="0"/>
                        <a:t>Παγκρεατίτιδα</a:t>
                      </a:r>
                      <a:endParaRPr lang="en-GB" dirty="0"/>
                    </a:p>
                  </a:txBody>
                  <a:tcPr/>
                </a:tc>
                <a:tc>
                  <a:txBody>
                    <a:bodyPr/>
                    <a:lstStyle/>
                    <a:p>
                      <a:r>
                        <a:rPr lang="el-GR" dirty="0"/>
                        <a:t>1,3-1,8</a:t>
                      </a:r>
                      <a:endParaRPr lang="en-GB" dirty="0"/>
                    </a:p>
                  </a:txBody>
                  <a:tcPr/>
                </a:tc>
                <a:extLst>
                  <a:ext uri="{0D108BD9-81ED-4DB2-BD59-A6C34878D82A}">
                    <a16:rowId xmlns:a16="http://schemas.microsoft.com/office/drawing/2014/main" val="10010"/>
                  </a:ext>
                </a:extLst>
              </a:tr>
              <a:tr h="370840">
                <a:tc>
                  <a:txBody>
                    <a:bodyPr/>
                    <a:lstStyle/>
                    <a:p>
                      <a:r>
                        <a:rPr lang="el-GR" dirty="0"/>
                        <a:t>Ασθενής κλινήρης</a:t>
                      </a:r>
                      <a:endParaRPr lang="en-GB" dirty="0"/>
                    </a:p>
                  </a:txBody>
                  <a:tcPr/>
                </a:tc>
                <a:tc>
                  <a:txBody>
                    <a:bodyPr/>
                    <a:lstStyle/>
                    <a:p>
                      <a:r>
                        <a:rPr lang="el-GR" dirty="0"/>
                        <a:t>1,2</a:t>
                      </a:r>
                      <a:endParaRPr lang="en-GB" dirty="0"/>
                    </a:p>
                  </a:txBody>
                  <a:tcPr/>
                </a:tc>
                <a:extLst>
                  <a:ext uri="{0D108BD9-81ED-4DB2-BD59-A6C34878D82A}">
                    <a16:rowId xmlns:a16="http://schemas.microsoft.com/office/drawing/2014/main" val="10011"/>
                  </a:ext>
                </a:extLst>
              </a:tr>
              <a:tr h="370840">
                <a:tc>
                  <a:txBody>
                    <a:bodyPr/>
                    <a:lstStyle/>
                    <a:p>
                      <a:r>
                        <a:rPr lang="el-GR" dirty="0"/>
                        <a:t>Ασθενής περιπατητικός</a:t>
                      </a:r>
                      <a:endParaRPr lang="en-GB" dirty="0"/>
                    </a:p>
                  </a:txBody>
                  <a:tcPr/>
                </a:tc>
                <a:tc>
                  <a:txBody>
                    <a:bodyPr/>
                    <a:lstStyle/>
                    <a:p>
                      <a:r>
                        <a:rPr lang="el-GR" dirty="0"/>
                        <a:t>1,3</a:t>
                      </a:r>
                      <a:endParaRPr lang="en-GB" dirty="0"/>
                    </a:p>
                  </a:txBody>
                  <a:tcPr/>
                </a:tc>
                <a:extLst>
                  <a:ext uri="{0D108BD9-81ED-4DB2-BD59-A6C34878D82A}">
                    <a16:rowId xmlns:a16="http://schemas.microsoft.com/office/drawing/2014/main" val="10012"/>
                  </a:ext>
                </a:extLst>
              </a:tr>
              <a:tr h="370840">
                <a:tc>
                  <a:txBody>
                    <a:bodyPr/>
                    <a:lstStyle/>
                    <a:p>
                      <a:r>
                        <a:rPr lang="el-GR" dirty="0"/>
                        <a:t>Ελαφρά άσκηση</a:t>
                      </a:r>
                      <a:endParaRPr lang="en-GB" dirty="0"/>
                    </a:p>
                  </a:txBody>
                  <a:tcPr/>
                </a:tc>
                <a:tc>
                  <a:txBody>
                    <a:bodyPr/>
                    <a:lstStyle/>
                    <a:p>
                      <a:r>
                        <a:rPr lang="el-GR" dirty="0"/>
                        <a:t>1,375</a:t>
                      </a:r>
                      <a:endParaRPr lang="en-GB" dirty="0"/>
                    </a:p>
                  </a:txBody>
                  <a:tcPr/>
                </a:tc>
                <a:extLst>
                  <a:ext uri="{0D108BD9-81ED-4DB2-BD59-A6C34878D82A}">
                    <a16:rowId xmlns:a16="http://schemas.microsoft.com/office/drawing/2014/main" val="10013"/>
                  </a:ext>
                </a:extLst>
              </a:tr>
              <a:tr h="370840">
                <a:tc>
                  <a:txBody>
                    <a:bodyPr/>
                    <a:lstStyle/>
                    <a:p>
                      <a:r>
                        <a:rPr lang="el-GR" dirty="0"/>
                        <a:t>Έντονη άσκηση</a:t>
                      </a:r>
                      <a:endParaRPr lang="en-GB" dirty="0"/>
                    </a:p>
                  </a:txBody>
                  <a:tcPr/>
                </a:tc>
                <a:tc>
                  <a:txBody>
                    <a:bodyPr/>
                    <a:lstStyle/>
                    <a:p>
                      <a:r>
                        <a:rPr lang="el-GR" dirty="0"/>
                        <a:t>1,725</a:t>
                      </a:r>
                      <a:endParaRPr lang="en-GB" dirty="0"/>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Υπολογισμός πρωτεϊνικών αναγκών</a:t>
            </a:r>
            <a:endParaRPr lang="en-GB" dirty="0"/>
          </a:p>
        </p:txBody>
      </p:sp>
      <p:sp>
        <p:nvSpPr>
          <p:cNvPr id="3" name="Content Placeholder 2"/>
          <p:cNvSpPr>
            <a:spLocks noGrp="1"/>
          </p:cNvSpPr>
          <p:nvPr>
            <p:ph idx="1"/>
          </p:nvPr>
        </p:nvSpPr>
        <p:spPr/>
        <p:txBody>
          <a:bodyPr>
            <a:normAutofit fontScale="92500" lnSpcReduction="20000"/>
          </a:bodyPr>
          <a:lstStyle/>
          <a:p>
            <a:r>
              <a:rPr lang="el-GR" dirty="0"/>
              <a:t>Το ισοζύγιο αζώτου του 24ώρου υπολογίζεται αν αφαιρεθούν από το προσλαμβανόμενο άζωτο οι ημερήσιες απώλειες</a:t>
            </a:r>
          </a:p>
          <a:p>
            <a:r>
              <a:rPr lang="el-GR" dirty="0"/>
              <a:t>Ποσότητα πρωτεΐνης χάνεται δια των ούρων και των κοπράνων, την αποφολίδωση του δέρματος, τα πεπτικά συρίγγια, τις διαρροϊκές κενώσεις και τις απώλειες από τις εγκαυματικές επιφάνειες. </a:t>
            </a:r>
          </a:p>
          <a:p>
            <a:r>
              <a:rPr lang="el-GR" dirty="0"/>
              <a:t>Οι ημερήσιες πρωτεϊνικές απαιτήσεις κυμαίνονται από </a:t>
            </a:r>
            <a:r>
              <a:rPr lang="el-GR" b="1" dirty="0"/>
              <a:t>0,8 – 1,0</a:t>
            </a:r>
            <a:r>
              <a:rPr lang="en-US" b="1" dirty="0"/>
              <a:t>kcal</a:t>
            </a:r>
            <a:r>
              <a:rPr lang="el-GR" b="1" dirty="0"/>
              <a:t>/</a:t>
            </a:r>
            <a:r>
              <a:rPr lang="en-US" b="1" dirty="0"/>
              <a:t>kg</a:t>
            </a:r>
            <a:r>
              <a:rPr lang="el-GR" dirty="0"/>
              <a:t> στους υγιείς μέχρι </a:t>
            </a:r>
            <a:r>
              <a:rPr lang="el-GR" b="1" dirty="0"/>
              <a:t>1,5</a:t>
            </a:r>
            <a:r>
              <a:rPr lang="en-US" b="1" dirty="0"/>
              <a:t>g</a:t>
            </a:r>
            <a:r>
              <a:rPr lang="el-GR" b="1" dirty="0"/>
              <a:t>/</a:t>
            </a:r>
            <a:r>
              <a:rPr lang="en-US" b="1" dirty="0"/>
              <a:t>kg</a:t>
            </a:r>
            <a:r>
              <a:rPr lang="el-GR" dirty="0"/>
              <a:t> ή και περισσότερο σε βαρύ μεταβολικό </a:t>
            </a:r>
            <a:r>
              <a:rPr lang="en-US" dirty="0"/>
              <a:t>stress</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Ανάγκες σε πρωτεΐνη</a:t>
            </a:r>
            <a:endParaRPr lang="en-GB" dirty="0"/>
          </a:p>
        </p:txBody>
      </p:sp>
      <p:graphicFrame>
        <p:nvGraphicFramePr>
          <p:cNvPr id="4" name="Content Placeholder 3"/>
          <p:cNvGraphicFramePr>
            <a:graphicFrameLocks noGrp="1"/>
          </p:cNvGraphicFramePr>
          <p:nvPr>
            <p:ph idx="1"/>
          </p:nvPr>
        </p:nvGraphicFramePr>
        <p:xfrm>
          <a:off x="457200" y="1600200"/>
          <a:ext cx="8229600" cy="3606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l-GR" dirty="0"/>
                        <a:t>ΚΛΙΝΙΚΗ ΚΑΤΑΣΤΑΣΗ</a:t>
                      </a:r>
                      <a:endParaRPr lang="en-GB" dirty="0"/>
                    </a:p>
                  </a:txBody>
                  <a:tcPr/>
                </a:tc>
                <a:tc>
                  <a:txBody>
                    <a:bodyPr/>
                    <a:lstStyle/>
                    <a:p>
                      <a:r>
                        <a:rPr lang="el-GR" dirty="0"/>
                        <a:t>ΑΠΑΙΤΗΣΕΙΣ ΣΕ ΠΡΩΤΕΙΝΗ (</a:t>
                      </a:r>
                      <a:r>
                        <a:rPr lang="en-GB" dirty="0"/>
                        <a:t>g/kg</a:t>
                      </a:r>
                      <a:r>
                        <a:rPr lang="en-GB" baseline="0" dirty="0"/>
                        <a:t> </a:t>
                      </a:r>
                      <a:r>
                        <a:rPr lang="el-GR" baseline="0" dirty="0"/>
                        <a:t>σωματικού βάρους ανά ημέρα)</a:t>
                      </a:r>
                      <a:endParaRPr lang="en-GB" dirty="0"/>
                    </a:p>
                  </a:txBody>
                  <a:tcPr/>
                </a:tc>
                <a:extLst>
                  <a:ext uri="{0D108BD9-81ED-4DB2-BD59-A6C34878D82A}">
                    <a16:rowId xmlns:a16="http://schemas.microsoft.com/office/drawing/2014/main" val="10000"/>
                  </a:ext>
                </a:extLst>
              </a:tr>
              <a:tr h="370840">
                <a:tc>
                  <a:txBody>
                    <a:bodyPr/>
                    <a:lstStyle/>
                    <a:p>
                      <a:r>
                        <a:rPr lang="el-GR" dirty="0"/>
                        <a:t>Υγιής, χωρίς </a:t>
                      </a:r>
                      <a:r>
                        <a:rPr lang="en-GB" dirty="0"/>
                        <a:t>stress</a:t>
                      </a:r>
                    </a:p>
                  </a:txBody>
                  <a:tcPr/>
                </a:tc>
                <a:tc>
                  <a:txBody>
                    <a:bodyPr/>
                    <a:lstStyle/>
                    <a:p>
                      <a:r>
                        <a:rPr lang="el-GR" dirty="0"/>
                        <a:t>0,8</a:t>
                      </a:r>
                      <a:endParaRPr lang="en-GB" dirty="0"/>
                    </a:p>
                  </a:txBody>
                  <a:tcPr/>
                </a:tc>
                <a:extLst>
                  <a:ext uri="{0D108BD9-81ED-4DB2-BD59-A6C34878D82A}">
                    <a16:rowId xmlns:a16="http://schemas.microsoft.com/office/drawing/2014/main" val="10001"/>
                  </a:ext>
                </a:extLst>
              </a:tr>
              <a:tr h="370840">
                <a:tc>
                  <a:txBody>
                    <a:bodyPr/>
                    <a:lstStyle/>
                    <a:p>
                      <a:r>
                        <a:rPr lang="el-GR" dirty="0"/>
                        <a:t>Εκλεκτική επέμβαση</a:t>
                      </a:r>
                      <a:endParaRPr lang="en-GB" dirty="0"/>
                    </a:p>
                  </a:txBody>
                  <a:tcPr/>
                </a:tc>
                <a:tc>
                  <a:txBody>
                    <a:bodyPr/>
                    <a:lstStyle/>
                    <a:p>
                      <a:r>
                        <a:rPr lang="el-GR" dirty="0"/>
                        <a:t>1-1,1</a:t>
                      </a:r>
                      <a:endParaRPr lang="en-GB" dirty="0"/>
                    </a:p>
                  </a:txBody>
                  <a:tcPr/>
                </a:tc>
                <a:extLst>
                  <a:ext uri="{0D108BD9-81ED-4DB2-BD59-A6C34878D82A}">
                    <a16:rowId xmlns:a16="http://schemas.microsoft.com/office/drawing/2014/main" val="10002"/>
                  </a:ext>
                </a:extLst>
              </a:tr>
              <a:tr h="370840">
                <a:tc>
                  <a:txBody>
                    <a:bodyPr/>
                    <a:lstStyle/>
                    <a:p>
                      <a:r>
                        <a:rPr lang="el-GR" dirty="0"/>
                        <a:t>Επιπλεγμένη μετεγχειρητική πορεία</a:t>
                      </a:r>
                      <a:endParaRPr lang="en-GB" dirty="0"/>
                    </a:p>
                  </a:txBody>
                  <a:tcPr/>
                </a:tc>
                <a:tc>
                  <a:txBody>
                    <a:bodyPr/>
                    <a:lstStyle/>
                    <a:p>
                      <a:r>
                        <a:rPr lang="el-GR" dirty="0"/>
                        <a:t>1,2-1,4</a:t>
                      </a:r>
                      <a:endParaRPr lang="en-GB" dirty="0"/>
                    </a:p>
                  </a:txBody>
                  <a:tcPr/>
                </a:tc>
                <a:extLst>
                  <a:ext uri="{0D108BD9-81ED-4DB2-BD59-A6C34878D82A}">
                    <a16:rowId xmlns:a16="http://schemas.microsoft.com/office/drawing/2014/main" val="10003"/>
                  </a:ext>
                </a:extLst>
              </a:tr>
              <a:tr h="370840">
                <a:tc>
                  <a:txBody>
                    <a:bodyPr/>
                    <a:lstStyle/>
                    <a:p>
                      <a:r>
                        <a:rPr lang="el-GR" dirty="0"/>
                        <a:t>Μείζων τραύμα, παγκρεατίτιδα, σήψη</a:t>
                      </a:r>
                      <a:endParaRPr lang="en-GB" dirty="0"/>
                    </a:p>
                  </a:txBody>
                  <a:tcPr/>
                </a:tc>
                <a:tc>
                  <a:txBody>
                    <a:bodyPr/>
                    <a:lstStyle/>
                    <a:p>
                      <a:r>
                        <a:rPr lang="el-GR" dirty="0"/>
                        <a:t>1,5-2,5</a:t>
                      </a:r>
                      <a:endParaRPr lang="en-GB" dirty="0"/>
                    </a:p>
                  </a:txBody>
                  <a:tcPr/>
                </a:tc>
                <a:extLst>
                  <a:ext uri="{0D108BD9-81ED-4DB2-BD59-A6C34878D82A}">
                    <a16:rowId xmlns:a16="http://schemas.microsoft.com/office/drawing/2014/main" val="10004"/>
                  </a:ext>
                </a:extLst>
              </a:tr>
              <a:tr h="370840">
                <a:tc>
                  <a:txBody>
                    <a:bodyPr/>
                    <a:lstStyle/>
                    <a:p>
                      <a:r>
                        <a:rPr lang="el-GR" dirty="0"/>
                        <a:t>Ηπατοπάθεια με εγκεφαλοπάθεια</a:t>
                      </a:r>
                      <a:endParaRPr lang="en-GB" dirty="0"/>
                    </a:p>
                  </a:txBody>
                  <a:tcPr/>
                </a:tc>
                <a:tc>
                  <a:txBody>
                    <a:bodyPr/>
                    <a:lstStyle/>
                    <a:p>
                      <a:r>
                        <a:rPr lang="el-GR" dirty="0"/>
                        <a:t>0,5-0,75</a:t>
                      </a:r>
                      <a:endParaRPr lang="en-GB" dirty="0"/>
                    </a:p>
                  </a:txBody>
                  <a:tcPr/>
                </a:tc>
                <a:extLst>
                  <a:ext uri="{0D108BD9-81ED-4DB2-BD59-A6C34878D82A}">
                    <a16:rowId xmlns:a16="http://schemas.microsoft.com/office/drawing/2014/main" val="10005"/>
                  </a:ext>
                </a:extLst>
              </a:tr>
              <a:tr h="370840">
                <a:tc>
                  <a:txBody>
                    <a:bodyPr/>
                    <a:lstStyle/>
                    <a:p>
                      <a:r>
                        <a:rPr lang="el-GR" dirty="0"/>
                        <a:t>Νεφρική ανεπάρκεια χωρίς κάθαρση</a:t>
                      </a:r>
                      <a:endParaRPr lang="en-GB" dirty="0"/>
                    </a:p>
                  </a:txBody>
                  <a:tcPr/>
                </a:tc>
                <a:tc>
                  <a:txBody>
                    <a:bodyPr/>
                    <a:lstStyle/>
                    <a:p>
                      <a:r>
                        <a:rPr lang="el-GR" dirty="0"/>
                        <a:t>0,6-1</a:t>
                      </a:r>
                      <a:endParaRPr lang="en-GB" dirty="0"/>
                    </a:p>
                  </a:txBody>
                  <a:tcPr/>
                </a:tc>
                <a:extLst>
                  <a:ext uri="{0D108BD9-81ED-4DB2-BD59-A6C34878D82A}">
                    <a16:rowId xmlns:a16="http://schemas.microsoft.com/office/drawing/2014/main" val="10006"/>
                  </a:ext>
                </a:extLst>
              </a:tr>
              <a:tr h="370840">
                <a:tc>
                  <a:txBody>
                    <a:bodyPr/>
                    <a:lstStyle/>
                    <a:p>
                      <a:r>
                        <a:rPr lang="el-GR" dirty="0"/>
                        <a:t>Νεφρική ανεπάρκεια με κάθαρση</a:t>
                      </a:r>
                      <a:endParaRPr lang="en-GB" dirty="0"/>
                    </a:p>
                  </a:txBody>
                  <a:tcPr/>
                </a:tc>
                <a:tc>
                  <a:txBody>
                    <a:bodyPr/>
                    <a:lstStyle/>
                    <a:p>
                      <a:r>
                        <a:rPr lang="el-GR" dirty="0"/>
                        <a:t>1-1,3</a:t>
                      </a:r>
                      <a:endParaRPr lang="en-GB" dirty="0"/>
                    </a:p>
                  </a:txBody>
                  <a:tcPr/>
                </a:tc>
                <a:extLst>
                  <a:ext uri="{0D108BD9-81ED-4DB2-BD59-A6C34878D82A}">
                    <a16:rowId xmlns:a16="http://schemas.microsoft.com/office/drawing/2014/main" val="10007"/>
                  </a:ext>
                </a:extLst>
              </a:tr>
              <a:tr h="370840">
                <a:tc>
                  <a:txBody>
                    <a:bodyPr/>
                    <a:lstStyle/>
                    <a:p>
                      <a:r>
                        <a:rPr lang="el-GR" dirty="0"/>
                        <a:t>Κύηση</a:t>
                      </a:r>
                      <a:endParaRPr lang="en-GB" dirty="0"/>
                    </a:p>
                  </a:txBody>
                  <a:tcPr/>
                </a:tc>
                <a:tc>
                  <a:txBody>
                    <a:bodyPr/>
                    <a:lstStyle/>
                    <a:p>
                      <a:r>
                        <a:rPr lang="el-GR" dirty="0"/>
                        <a:t>1,3-1,5</a:t>
                      </a:r>
                      <a:endParaRPr lang="en-GB"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Αμινοξέα και πεπτιδικοί δεσμοί</a:t>
            </a:r>
            <a:endParaRPr lang="en-GB" dirty="0"/>
          </a:p>
        </p:txBody>
      </p:sp>
      <p:pic>
        <p:nvPicPr>
          <p:cNvPr id="17410" name="Picture 2" descr="Generic aminoacid"/>
          <p:cNvPicPr>
            <a:picLocks noChangeAspect="1" noChangeArrowheads="1"/>
          </p:cNvPicPr>
          <p:nvPr/>
        </p:nvPicPr>
        <p:blipFill>
          <a:blip r:embed="rId2" cstate="print"/>
          <a:srcRect/>
          <a:stretch>
            <a:fillRect/>
          </a:stretch>
        </p:blipFill>
        <p:spPr bwMode="auto">
          <a:xfrm>
            <a:off x="35496" y="2636912"/>
            <a:ext cx="3614738" cy="2616200"/>
          </a:xfrm>
          <a:prstGeom prst="rect">
            <a:avLst/>
          </a:prstGeom>
          <a:noFill/>
          <a:ln w="9525">
            <a:noFill/>
            <a:miter lim="800000"/>
            <a:headEnd/>
            <a:tailEnd/>
          </a:ln>
        </p:spPr>
      </p:pic>
      <p:pic>
        <p:nvPicPr>
          <p:cNvPr id="17411" name="Picture 3" descr="Bond"/>
          <p:cNvPicPr>
            <a:picLocks noChangeAspect="1" noChangeArrowheads="1"/>
          </p:cNvPicPr>
          <p:nvPr/>
        </p:nvPicPr>
        <p:blipFill>
          <a:blip r:embed="rId3" cstate="print"/>
          <a:srcRect/>
          <a:stretch>
            <a:fillRect/>
          </a:stretch>
        </p:blipFill>
        <p:spPr bwMode="auto">
          <a:xfrm>
            <a:off x="3563888" y="1700808"/>
            <a:ext cx="5262563" cy="42640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Εκτίμηση της θρέψης σε:</a:t>
            </a:r>
            <a:endParaRPr lang="en-GB" dirty="0"/>
          </a:p>
        </p:txBody>
      </p:sp>
      <p:sp>
        <p:nvSpPr>
          <p:cNvPr id="3" name="Content Placeholder 2"/>
          <p:cNvSpPr>
            <a:spLocks noGrp="1"/>
          </p:cNvSpPr>
          <p:nvPr>
            <p:ph idx="1"/>
          </p:nvPr>
        </p:nvSpPr>
        <p:spPr/>
        <p:txBody>
          <a:bodyPr>
            <a:normAutofit fontScale="85000" lnSpcReduction="10000"/>
          </a:bodyPr>
          <a:lstStyle/>
          <a:p>
            <a:pPr lvl="0"/>
            <a:r>
              <a:rPr lang="el-GR" dirty="0"/>
              <a:t>Βαριά υποκείμενη νόσος</a:t>
            </a:r>
            <a:endParaRPr lang="en-GB" dirty="0"/>
          </a:p>
          <a:p>
            <a:pPr lvl="0"/>
            <a:r>
              <a:rPr lang="el-GR" dirty="0"/>
              <a:t>Η κατάσταση θρέψης ή/και απώλεια βάρους πάνω από 15%</a:t>
            </a:r>
            <a:endParaRPr lang="en-GB" dirty="0"/>
          </a:p>
          <a:p>
            <a:pPr lvl="0"/>
            <a:r>
              <a:rPr lang="el-GR" dirty="0"/>
              <a:t>Η ηλικία</a:t>
            </a:r>
            <a:endParaRPr lang="en-GB" dirty="0"/>
          </a:p>
          <a:p>
            <a:pPr lvl="0"/>
            <a:r>
              <a:rPr lang="el-GR" dirty="0"/>
              <a:t>Η διάρκεια της προηγηθείσας αλλά και της αναμενόμενης μετεγχειρητικής νηστείας</a:t>
            </a:r>
            <a:endParaRPr lang="en-GB" dirty="0"/>
          </a:p>
          <a:p>
            <a:pPr lvl="0"/>
            <a:r>
              <a:rPr lang="el-GR" dirty="0"/>
              <a:t>Η σοβαρότητα της χειρουργικής επέμβασης</a:t>
            </a:r>
            <a:endParaRPr lang="en-GB" dirty="0"/>
          </a:p>
          <a:p>
            <a:pPr lvl="0"/>
            <a:r>
              <a:rPr lang="el-GR" dirty="0"/>
              <a:t>Η λευκωματίνη ορού λιγότερο από 3 </a:t>
            </a:r>
            <a:r>
              <a:rPr lang="en-GB" dirty="0" err="1"/>
              <a:t>gr</a:t>
            </a:r>
            <a:r>
              <a:rPr lang="en-GB" dirty="0"/>
              <a:t> </a:t>
            </a:r>
            <a:r>
              <a:rPr lang="el-GR" dirty="0"/>
              <a:t>ανά 100 </a:t>
            </a:r>
            <a:r>
              <a:rPr lang="en-GB" dirty="0"/>
              <a:t>ml</a:t>
            </a:r>
          </a:p>
          <a:p>
            <a:pPr lvl="0"/>
            <a:r>
              <a:rPr lang="el-GR" dirty="0"/>
              <a:t>Παθήσεις του πεπτικού συστήματος που αποτρέπουν τη σωστή απορρόφηση</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606148"/>
            <a:ext cx="6624736" cy="3046988"/>
          </a:xfrm>
          <a:prstGeom prst="rect">
            <a:avLst/>
          </a:prstGeom>
          <a:noFill/>
        </p:spPr>
        <p:txBody>
          <a:bodyPr wrap="square" rtlCol="0">
            <a:spAutoFit/>
          </a:bodyPr>
          <a:lstStyle/>
          <a:p>
            <a:r>
              <a:rPr lang="el-GR" sz="3200" dirty="0"/>
              <a:t>Η μετεγχειρητική </a:t>
            </a:r>
            <a:r>
              <a:rPr lang="el-GR" sz="3200" b="1" dirty="0"/>
              <a:t>100</a:t>
            </a:r>
            <a:r>
              <a:rPr lang="en-US" sz="3200" b="1" dirty="0" err="1"/>
              <a:t>gr</a:t>
            </a:r>
            <a:r>
              <a:rPr lang="el-GR" sz="3200" b="1" dirty="0"/>
              <a:t> γλυκόζης </a:t>
            </a:r>
            <a:r>
              <a:rPr lang="el-GR" sz="3200" dirty="0"/>
              <a:t>(2</a:t>
            </a:r>
            <a:r>
              <a:rPr lang="en-US" sz="3200" dirty="0" err="1"/>
              <a:t>lt</a:t>
            </a:r>
            <a:r>
              <a:rPr lang="en-US" sz="3200" dirty="0"/>
              <a:t> </a:t>
            </a:r>
            <a:r>
              <a:rPr lang="el-GR" sz="3200" dirty="0"/>
              <a:t>ορού </a:t>
            </a:r>
            <a:r>
              <a:rPr lang="en-US" sz="3200" dirty="0"/>
              <a:t>D</a:t>
            </a:r>
            <a:r>
              <a:rPr lang="el-GR" sz="3200" dirty="0"/>
              <a:t>5%</a:t>
            </a:r>
            <a:r>
              <a:rPr lang="en-US" sz="3200" dirty="0"/>
              <a:t>W</a:t>
            </a:r>
            <a:r>
              <a:rPr lang="el-GR" sz="3200" dirty="0"/>
              <a:t>) αποδίδει περίπου 400 θερμίδες ημερησίως και είναι αρκετή για να διατηρήσει τον καταβολισμό των πρωτεϊνών σε χαμηλά επίπεδα κατά το διάστημα αυτό. </a:t>
            </a:r>
            <a:endParaRPr lang="en-GB"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Πρακτικά:</a:t>
            </a:r>
            <a:endParaRPr lang="en-GB" dirty="0"/>
          </a:p>
        </p:txBody>
      </p:sp>
      <p:sp>
        <p:nvSpPr>
          <p:cNvPr id="3" name="Content Placeholder 2"/>
          <p:cNvSpPr>
            <a:spLocks noGrp="1"/>
          </p:cNvSpPr>
          <p:nvPr>
            <p:ph idx="1"/>
          </p:nvPr>
        </p:nvSpPr>
        <p:spPr/>
        <p:txBody>
          <a:bodyPr>
            <a:normAutofit fontScale="70000" lnSpcReduction="20000"/>
          </a:bodyPr>
          <a:lstStyle/>
          <a:p>
            <a:pPr lvl="0"/>
            <a:r>
              <a:rPr lang="el-GR" dirty="0"/>
              <a:t>Ασθενείς μέχρι 60 ετών με καλή θρέψη και διάρκεια νηστείας πάνω από δύο εβδομάδες.</a:t>
            </a:r>
            <a:endParaRPr lang="en-GB" dirty="0"/>
          </a:p>
          <a:p>
            <a:pPr lvl="0"/>
            <a:r>
              <a:rPr lang="el-GR" dirty="0"/>
              <a:t>Ασθενείς 70 με 80 ετών με διάρκεια νηστείας πάνω από μία εβδομάδα.</a:t>
            </a:r>
            <a:endParaRPr lang="en-GB" dirty="0"/>
          </a:p>
          <a:p>
            <a:pPr lvl="0"/>
            <a:r>
              <a:rPr lang="el-GR" dirty="0"/>
              <a:t>Ασθενείς στους οποίους η θρέψη είναι ελλιπής, η θρεπτική υποστήριξη παρέχεται νωρίτερα ή το συντομότερο δυνατό.</a:t>
            </a:r>
            <a:endParaRPr lang="en-GB" dirty="0"/>
          </a:p>
          <a:p>
            <a:pPr lvl="0"/>
            <a:r>
              <a:rPr lang="el-GR" dirty="0"/>
              <a:t>Βαρέως πάσχοντες ασθενείς που βρίσκονται σε κατάσταση έντονου stress (πολυτραυματίες, εγκαυματίες, ασθενείς με οξεία ηπατική ή νεφρική ανεπάρκεια, ασθενείς σε σήψη, άτομα που υποβλήθηκαν σε μείζονα χειρουργική επέμβαση ή βρίσκονται σε παρατεταμένη αναπνευστική υποστήριξη κλπ).</a:t>
            </a:r>
            <a:endParaRPr lang="en-GB" dirty="0"/>
          </a:p>
          <a:p>
            <a:pPr lvl="0"/>
            <a:r>
              <a:rPr lang="el-GR" dirty="0"/>
              <a:t>Ασθενείς με σύνδρομο βραχέως εντέρου, μη λειτουργικό έντερο ως αποτέλεσμα νόσου (πχ νόσου Crohn), χημειοθεραπείας ή ακτινοθεραπείας, άτομα με πεπτικά συρίγγια ή με παθήσεις του ΚΝΣ που αποκλείουν τη φυσιολογική σίτιση από το στόμα.</a:t>
            </a:r>
            <a:endParaRPr lang="en-GB" dirty="0"/>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Εκτίμηση της θρέψης</a:t>
            </a:r>
            <a:endParaRPr lang="en-GB" dirty="0"/>
          </a:p>
        </p:txBody>
      </p:sp>
      <p:sp>
        <p:nvSpPr>
          <p:cNvPr id="3" name="Content Placeholder 2"/>
          <p:cNvSpPr>
            <a:spLocks noGrp="1"/>
          </p:cNvSpPr>
          <p:nvPr>
            <p:ph idx="1"/>
          </p:nvPr>
        </p:nvSpPr>
        <p:spPr/>
        <p:txBody>
          <a:bodyPr>
            <a:normAutofit/>
          </a:bodyPr>
          <a:lstStyle/>
          <a:p>
            <a:r>
              <a:rPr lang="el-GR" dirty="0"/>
              <a:t>Εκτίμηση προϋπαρχόντων ελλειμμάτων μέσω λήψης ιστορικού, αντικειμενικής εξέτασης και ανθρωπομετρικών μετρήσεων </a:t>
            </a:r>
          </a:p>
          <a:p>
            <a:endParaRPr lang="el-GR" dirty="0"/>
          </a:p>
          <a:p>
            <a:pPr algn="ctr">
              <a:buNone/>
            </a:pPr>
            <a:r>
              <a:rPr lang="el-GR" sz="2000" dirty="0"/>
              <a:t>(μεταβολές βάρους, δίαιτας, ανορεξία, βουλιμία, αδυναμία, ΓΟΠ, έμετοι, διάρροια, δυσφαγία, ιστορικό γαστρεκτομής ή εκτομής τελικού ειλεού, παγκρεατίτιδα, κατάχρηση αλκοόλ, κακοήθεια, ειλεός, συρρίγγια, χρήση ναρκωτικών ουσιών κλπ)</a:t>
            </a:r>
            <a:endParaRPr lang="en-GB"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Ανθρωπομετρικές εκτιμήσεις</a:t>
            </a:r>
            <a:endParaRPr lang="en-GB" dirty="0"/>
          </a:p>
        </p:txBody>
      </p:sp>
      <p:sp>
        <p:nvSpPr>
          <p:cNvPr id="3" name="Content Placeholder 2"/>
          <p:cNvSpPr>
            <a:spLocks noGrp="1"/>
          </p:cNvSpPr>
          <p:nvPr>
            <p:ph idx="1"/>
          </p:nvPr>
        </p:nvSpPr>
        <p:spPr>
          <a:xfrm>
            <a:off x="457200" y="1600201"/>
            <a:ext cx="8229600" cy="1972816"/>
          </a:xfrm>
        </p:spPr>
        <p:txBody>
          <a:bodyPr/>
          <a:lstStyle/>
          <a:p>
            <a:r>
              <a:rPr lang="el-GR" dirty="0"/>
              <a:t>Βάρος σώματος</a:t>
            </a:r>
          </a:p>
          <a:p>
            <a:r>
              <a:rPr lang="el-GR" dirty="0"/>
              <a:t>Λόγος ύψους / βάρους</a:t>
            </a:r>
          </a:p>
          <a:p>
            <a:r>
              <a:rPr lang="el-GR" dirty="0"/>
              <a:t>Δείκτης μάζας σώματος (</a:t>
            </a:r>
            <a:r>
              <a:rPr lang="en-GB" dirty="0"/>
              <a:t>BMI): </a:t>
            </a:r>
          </a:p>
          <a:p>
            <a:pPr>
              <a:buNone/>
            </a:pPr>
            <a:endParaRPr lang="en-GB" dirty="0"/>
          </a:p>
        </p:txBody>
      </p:sp>
      <p:pic>
        <p:nvPicPr>
          <p:cNvPr id="47106" name="Picture 2" descr="Image result for δείκτης μάζας σώματος"/>
          <p:cNvPicPr>
            <a:picLocks noChangeAspect="1" noChangeArrowheads="1"/>
          </p:cNvPicPr>
          <p:nvPr/>
        </p:nvPicPr>
        <p:blipFill>
          <a:blip r:embed="rId2" cstate="print"/>
          <a:srcRect/>
          <a:stretch>
            <a:fillRect/>
          </a:stretch>
        </p:blipFill>
        <p:spPr bwMode="auto">
          <a:xfrm>
            <a:off x="2555776" y="3770813"/>
            <a:ext cx="3816424" cy="211638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Ανθρωπομετρικές εκτιμήσεις</a:t>
            </a:r>
            <a:endParaRPr lang="en-GB" dirty="0"/>
          </a:p>
        </p:txBody>
      </p:sp>
      <p:pic>
        <p:nvPicPr>
          <p:cNvPr id="50178" name="Picture 2"/>
          <p:cNvPicPr>
            <a:picLocks noChangeAspect="1" noChangeArrowheads="1"/>
          </p:cNvPicPr>
          <p:nvPr/>
        </p:nvPicPr>
        <p:blipFill>
          <a:blip r:embed="rId2" cstate="print"/>
          <a:srcRect/>
          <a:stretch>
            <a:fillRect/>
          </a:stretch>
        </p:blipFill>
        <p:spPr bwMode="auto">
          <a:xfrm>
            <a:off x="1907704" y="3212976"/>
            <a:ext cx="5477745" cy="2952328"/>
          </a:xfrm>
          <a:prstGeom prst="rect">
            <a:avLst/>
          </a:prstGeom>
          <a:noFill/>
          <a:ln w="9525">
            <a:noFill/>
            <a:miter lim="800000"/>
            <a:headEnd/>
            <a:tailEnd/>
          </a:ln>
        </p:spPr>
      </p:pic>
      <p:sp>
        <p:nvSpPr>
          <p:cNvPr id="5" name="TextBox 4"/>
          <p:cNvSpPr txBox="1"/>
          <p:nvPr/>
        </p:nvSpPr>
        <p:spPr>
          <a:xfrm>
            <a:off x="755576" y="1772816"/>
            <a:ext cx="7632848" cy="1015663"/>
          </a:xfrm>
          <a:prstGeom prst="rect">
            <a:avLst/>
          </a:prstGeom>
          <a:noFill/>
        </p:spPr>
        <p:txBody>
          <a:bodyPr wrap="square" rtlCol="0">
            <a:spAutoFit/>
          </a:bodyPr>
          <a:lstStyle/>
          <a:p>
            <a:r>
              <a:rPr lang="el-GR" sz="2000" b="1" dirty="0"/>
              <a:t>Το πάχος της δερματικής πτυχής του τρικεφάλου</a:t>
            </a:r>
            <a:r>
              <a:rPr lang="el-GR" sz="2000" dirty="0"/>
              <a:t> και η </a:t>
            </a:r>
            <a:r>
              <a:rPr lang="el-GR" sz="2000" b="1" dirty="0"/>
              <a:t>περίμετρος των μυών της μεσότητας του βραχίονα</a:t>
            </a:r>
            <a:r>
              <a:rPr lang="el-GR" sz="2000" dirty="0"/>
              <a:t> αντικατοπτρίζουν τις λιπαποθήκες του σώματος και τη σκελετική μυϊκή μάζα αντίστοιχα </a:t>
            </a:r>
            <a:endParaRPr lang="en-GB"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Εντερική διατροφή</a:t>
            </a:r>
            <a:endParaRPr lang="en-GB" dirty="0"/>
          </a:p>
        </p:txBody>
      </p:sp>
      <p:sp>
        <p:nvSpPr>
          <p:cNvPr id="3" name="Content Placeholder 2"/>
          <p:cNvSpPr>
            <a:spLocks noGrp="1"/>
          </p:cNvSpPr>
          <p:nvPr>
            <p:ph idx="1"/>
          </p:nvPr>
        </p:nvSpPr>
        <p:spPr/>
        <p:txBody>
          <a:bodyPr/>
          <a:lstStyle/>
          <a:p>
            <a:r>
              <a:rPr lang="el-GR" dirty="0"/>
              <a:t>ο εντερικός βλενογονικός φραγμός διατηρείται λειτουργικός (βακτηριακή μετάθεση)</a:t>
            </a:r>
          </a:p>
          <a:p>
            <a:r>
              <a:rPr lang="el-GR" dirty="0"/>
              <a:t>το ήπαρ διατηρεί τη λειτουργικότητά του και εξακολουθεί να πραγματοποιεί τις σημαντικές μεταβολικές διεργασίες</a:t>
            </a:r>
          </a:p>
          <a:p>
            <a:r>
              <a:rPr lang="el-GR" dirty="0"/>
              <a:t>αποφυγή επεμβατικών τεχνικών </a:t>
            </a:r>
          </a:p>
          <a:p>
            <a:r>
              <a:rPr lang="el-GR" dirty="0"/>
              <a:t>φθηνότερη</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Εντερική διατροφή</a:t>
            </a:r>
            <a:endParaRPr lang="en-GB" dirty="0"/>
          </a:p>
        </p:txBody>
      </p:sp>
      <p:sp>
        <p:nvSpPr>
          <p:cNvPr id="3" name="Content Placeholder 2"/>
          <p:cNvSpPr>
            <a:spLocks noGrp="1"/>
          </p:cNvSpPr>
          <p:nvPr>
            <p:ph idx="1"/>
          </p:nvPr>
        </p:nvSpPr>
        <p:spPr/>
        <p:txBody>
          <a:bodyPr>
            <a:normAutofit fontScale="70000" lnSpcReduction="20000"/>
          </a:bodyPr>
          <a:lstStyle/>
          <a:p>
            <a:pPr algn="ctr">
              <a:buNone/>
            </a:pPr>
            <a:r>
              <a:rPr lang="el-GR" u="sng" dirty="0"/>
              <a:t>Η εντερική διατροφή ενδέχεται να αντενδείκνυται ή να μην είναι επαρκής σε ασθενείς με:</a:t>
            </a:r>
          </a:p>
          <a:p>
            <a:endParaRPr lang="el-GR" dirty="0"/>
          </a:p>
          <a:p>
            <a:r>
              <a:rPr lang="el-GR" dirty="0"/>
              <a:t>διάρροια, </a:t>
            </a:r>
          </a:p>
          <a:p>
            <a:r>
              <a:rPr lang="el-GR" dirty="0"/>
              <a:t>εμέτους, </a:t>
            </a:r>
          </a:p>
          <a:p>
            <a:r>
              <a:rPr lang="el-GR" dirty="0"/>
              <a:t>ειλεό, </a:t>
            </a:r>
          </a:p>
          <a:p>
            <a:r>
              <a:rPr lang="el-GR" dirty="0"/>
              <a:t>αιμορραγία από το πεπτικό, </a:t>
            </a:r>
          </a:p>
          <a:p>
            <a:r>
              <a:rPr lang="el-GR" dirty="0"/>
              <a:t>εντεροκολίτιδα, </a:t>
            </a:r>
          </a:p>
          <a:p>
            <a:r>
              <a:rPr lang="el-GR" dirty="0"/>
              <a:t>εντεροδερματικά συρίγγια, </a:t>
            </a:r>
          </a:p>
          <a:p>
            <a:r>
              <a:rPr lang="el-GR" dirty="0"/>
              <a:t>παθήσεις του εντέρου που καθιστούν την απορρόφηση αδύνατη, όπως ακτινική εντερίτιδα, </a:t>
            </a:r>
          </a:p>
          <a:p>
            <a:r>
              <a:rPr lang="el-GR" dirty="0"/>
              <a:t>μεταβολικές παθήσεις, </a:t>
            </a:r>
          </a:p>
          <a:p>
            <a:r>
              <a:rPr lang="el-GR" dirty="0"/>
              <a:t>σύνδρομο βραχέος εντέρου </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Είδη εντερικής δίαιτας</a:t>
            </a:r>
            <a:endParaRPr lang="en-GB" dirty="0"/>
          </a:p>
        </p:txBody>
      </p:sp>
      <p:sp>
        <p:nvSpPr>
          <p:cNvPr id="3" name="Content Placeholder 2"/>
          <p:cNvSpPr>
            <a:spLocks noGrp="1"/>
          </p:cNvSpPr>
          <p:nvPr>
            <p:ph idx="1"/>
          </p:nvPr>
        </p:nvSpPr>
        <p:spPr/>
        <p:txBody>
          <a:bodyPr>
            <a:noAutofit/>
          </a:bodyPr>
          <a:lstStyle/>
          <a:p>
            <a:r>
              <a:rPr lang="el-GR" sz="2000" b="1" dirty="0"/>
              <a:t>Η ομογενοποιημένη εντερική δίαιτα</a:t>
            </a:r>
            <a:r>
              <a:rPr lang="el-GR" sz="2000" dirty="0"/>
              <a:t> μπορεί να αποτελείται από οποιαδήποτε πολτοποιημένη τροφή</a:t>
            </a:r>
          </a:p>
          <a:p>
            <a:r>
              <a:rPr lang="el-GR" sz="2000" b="1" dirty="0"/>
              <a:t>Τυποποιημένα εντερικά διαλύματα </a:t>
            </a:r>
            <a:r>
              <a:rPr lang="el-GR" sz="2000" dirty="0"/>
              <a:t>κατάλληλα για διάφορετικές καταστάσεις. Η οσμωτικότητά τους κυμαίνεται από 300 μέχρι περίπου 700</a:t>
            </a:r>
            <a:r>
              <a:rPr lang="en-US" sz="2000" dirty="0" err="1"/>
              <a:t>mOsm</a:t>
            </a:r>
            <a:r>
              <a:rPr lang="el-GR" sz="2000" dirty="0"/>
              <a:t>. Πιο πυκνά σκευάσματα προκαλούν διάρροια και θα πρέπει να χορηγούνται με βραδύτερο ρυθμό</a:t>
            </a:r>
          </a:p>
          <a:p>
            <a:r>
              <a:rPr lang="el-GR" sz="2000" dirty="0"/>
              <a:t>Στις </a:t>
            </a:r>
            <a:r>
              <a:rPr lang="el-GR" sz="2000" b="1" dirty="0"/>
              <a:t>στοιχειακές δίαιτες</a:t>
            </a:r>
            <a:r>
              <a:rPr lang="el-GR" sz="2000" dirty="0"/>
              <a:t> τα θρεπτικά στοιχεία έχουν υποβληθεί σε μερική πέψη και περιέχουν ελεύθερα αμινοξέα ή ολιγοπεπτίδια χαμιλού μοριακού βάρους. Χορηγούνται όταν υπάρχει ανάγκη γρήγορης απορρόφησης από μικρό μήκος ή δυσλειρουργούν λεπτό έντερο</a:t>
            </a:r>
          </a:p>
          <a:p>
            <a:r>
              <a:rPr lang="el-GR" sz="2000" dirty="0"/>
              <a:t>Τα</a:t>
            </a:r>
            <a:r>
              <a:rPr lang="el-GR" sz="2000" b="1" dirty="0"/>
              <a:t> τροποποιημένα διεντερικά σκευάσματα </a:t>
            </a:r>
            <a:r>
              <a:rPr lang="el-GR" sz="2000" dirty="0"/>
              <a:t>είναι δίαιτες ιδιαίτερης σύστασης κατάλληλες για καταστάσεις αναπνευστικής, νεφρικής ή ηπατικής ανεπάρκειας, δυσλειτουργίας του ανοσολογικού συστήματος κλπ.</a:t>
            </a:r>
            <a:endParaRPr lang="en-GB"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Τρόποι χορήγησης εντερικής δίαιτας</a:t>
            </a:r>
            <a:endParaRPr lang="en-GB" dirty="0"/>
          </a:p>
        </p:txBody>
      </p:sp>
      <p:pic>
        <p:nvPicPr>
          <p:cNvPr id="51202" name="Picture 2"/>
          <p:cNvPicPr>
            <a:picLocks noChangeAspect="1" noChangeArrowheads="1"/>
          </p:cNvPicPr>
          <p:nvPr/>
        </p:nvPicPr>
        <p:blipFill>
          <a:blip r:embed="rId2" cstate="print"/>
          <a:srcRect/>
          <a:stretch>
            <a:fillRect/>
          </a:stretch>
        </p:blipFill>
        <p:spPr bwMode="auto">
          <a:xfrm>
            <a:off x="1835696" y="1412776"/>
            <a:ext cx="5184576" cy="507027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Πέψη πρωτεϊνών</a:t>
            </a:r>
            <a:endParaRPr lang="en-GB" dirty="0"/>
          </a:p>
        </p:txBody>
      </p:sp>
      <p:sp>
        <p:nvSpPr>
          <p:cNvPr id="3" name="Content Placeholder 2"/>
          <p:cNvSpPr>
            <a:spLocks noGrp="1"/>
          </p:cNvSpPr>
          <p:nvPr>
            <p:ph idx="1"/>
          </p:nvPr>
        </p:nvSpPr>
        <p:spPr>
          <a:xfrm>
            <a:off x="457200" y="2176264"/>
            <a:ext cx="8229600" cy="2908920"/>
          </a:xfrm>
        </p:spPr>
        <p:txBody>
          <a:bodyPr/>
          <a:lstStyle/>
          <a:p>
            <a:r>
              <a:rPr lang="el-GR" dirty="0"/>
              <a:t>Ξεκινάει στο στόμαχο ενώ το μεγαλύτερο μέρος της απορρόφησης πραγματοποιείται στο δωδεκαδάκτυλο.</a:t>
            </a:r>
          </a:p>
          <a:p>
            <a:r>
              <a:rPr lang="el-GR" dirty="0"/>
              <a:t>Έχει ολοκληρωθεί μέχρι τη μεσότητα της νήστιδας</a:t>
            </a: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3538736" cy="4234482"/>
          </a:xfrm>
        </p:spPr>
        <p:txBody>
          <a:bodyPr>
            <a:normAutofit/>
          </a:bodyPr>
          <a:lstStyle/>
          <a:p>
            <a:pPr algn="l"/>
            <a:r>
              <a:rPr lang="el-GR" sz="3600" dirty="0"/>
              <a:t>Παρεντερική διατροφή – Ενδείξεις ως βασική θεραπευτική πράξη</a:t>
            </a:r>
            <a:endParaRPr lang="en-GB" sz="3600" dirty="0"/>
          </a:p>
        </p:txBody>
      </p:sp>
      <p:pic>
        <p:nvPicPr>
          <p:cNvPr id="52226" name="Picture 2"/>
          <p:cNvPicPr>
            <a:picLocks noChangeAspect="1" noChangeArrowheads="1"/>
          </p:cNvPicPr>
          <p:nvPr/>
        </p:nvPicPr>
        <p:blipFill>
          <a:blip r:embed="rId2" cstate="print"/>
          <a:srcRect/>
          <a:stretch>
            <a:fillRect/>
          </a:stretch>
        </p:blipFill>
        <p:spPr bwMode="auto">
          <a:xfrm>
            <a:off x="3059832" y="316380"/>
            <a:ext cx="6083290" cy="654162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Παρεντερική διατροφή – Ενδείξεις ως υποστηρικτική αγωγή</a:t>
            </a:r>
            <a:endParaRPr lang="en-GB" dirty="0"/>
          </a:p>
        </p:txBody>
      </p:sp>
      <p:pic>
        <p:nvPicPr>
          <p:cNvPr id="53250" name="Picture 2"/>
          <p:cNvPicPr>
            <a:picLocks noChangeAspect="1" noChangeArrowheads="1"/>
          </p:cNvPicPr>
          <p:nvPr/>
        </p:nvPicPr>
        <p:blipFill>
          <a:blip r:embed="rId2" cstate="print"/>
          <a:srcRect/>
          <a:stretch>
            <a:fillRect/>
          </a:stretch>
        </p:blipFill>
        <p:spPr bwMode="auto">
          <a:xfrm>
            <a:off x="827584" y="1988840"/>
            <a:ext cx="7560723" cy="389532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παρεντερικής διατροφής</a:t>
            </a:r>
            <a:endParaRPr lang="en-GB" dirty="0"/>
          </a:p>
        </p:txBody>
      </p:sp>
      <p:sp>
        <p:nvSpPr>
          <p:cNvPr id="3" name="Content Placeholder 2"/>
          <p:cNvSpPr>
            <a:spLocks noGrp="1"/>
          </p:cNvSpPr>
          <p:nvPr>
            <p:ph idx="1"/>
          </p:nvPr>
        </p:nvSpPr>
        <p:spPr/>
        <p:txBody>
          <a:bodyPr>
            <a:normAutofit fontScale="85000" lnSpcReduction="10000"/>
          </a:bodyPr>
          <a:lstStyle/>
          <a:p>
            <a:r>
              <a:rPr lang="el-GR" dirty="0"/>
              <a:t>Οι σάκοι παρεντερικής διατροφής κυκλοφορούν πλέον έτοιμοι στο εμπόριο και μπορούν να τροποποιηθούν με την προσθήκη διαφόρων θρεπτικών συστατικών, βιταμινών ή ιχνοστοιχείων.</a:t>
            </a:r>
          </a:p>
          <a:p>
            <a:r>
              <a:rPr lang="el-GR" dirty="0"/>
              <a:t>Οι τυποποιημένοι σάκοι περιέχουν 1800-2500</a:t>
            </a:r>
            <a:r>
              <a:rPr lang="en-US" dirty="0"/>
              <a:t>kcal</a:t>
            </a:r>
            <a:r>
              <a:rPr lang="el-GR" dirty="0"/>
              <a:t> ισόποσα προερχόμενες από γλυκόζη και λίπος και 10-14</a:t>
            </a:r>
            <a:r>
              <a:rPr lang="en-US" dirty="0" err="1"/>
              <a:t>gr</a:t>
            </a:r>
            <a:r>
              <a:rPr lang="el-GR" dirty="0"/>
              <a:t> αζώτου (60-100</a:t>
            </a:r>
            <a:r>
              <a:rPr lang="en-US" dirty="0" err="1"/>
              <a:t>gr</a:t>
            </a:r>
            <a:r>
              <a:rPr lang="el-GR" dirty="0"/>
              <a:t> πρωτεΐνης).</a:t>
            </a:r>
          </a:p>
          <a:p>
            <a:r>
              <a:rPr lang="el-GR" dirty="0"/>
              <a:t>Υπάρχουν ειδικά παρασκευασμένοι σάκοι κατάλληλοι για άτομα που χρήζουν διαφορετική διατροφή, όπως πχ διάφορες δυσανεξίες, ηπατοπάθειες ή νεφροπάθειες</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Τρόποι χορήγησης παρεντερικής διατροφής</a:t>
            </a:r>
            <a:endParaRPr lang="en-GB" dirty="0"/>
          </a:p>
        </p:txBody>
      </p:sp>
      <p:pic>
        <p:nvPicPr>
          <p:cNvPr id="54274" name="Picture 2"/>
          <p:cNvPicPr>
            <a:picLocks noChangeAspect="1" noChangeArrowheads="1"/>
          </p:cNvPicPr>
          <p:nvPr/>
        </p:nvPicPr>
        <p:blipFill>
          <a:blip r:embed="rId2" cstate="print"/>
          <a:srcRect/>
          <a:stretch>
            <a:fillRect/>
          </a:stretch>
        </p:blipFill>
        <p:spPr bwMode="auto">
          <a:xfrm>
            <a:off x="1979712" y="1700808"/>
            <a:ext cx="4824536" cy="471817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Καθετήρες χορήγησης παρεντερικής διατροφής</a:t>
            </a:r>
            <a:endParaRPr lang="en-GB" dirty="0"/>
          </a:p>
        </p:txBody>
      </p:sp>
      <p:pic>
        <p:nvPicPr>
          <p:cNvPr id="55298" name="Picture 2"/>
          <p:cNvPicPr>
            <a:picLocks noChangeAspect="1" noChangeArrowheads="1"/>
          </p:cNvPicPr>
          <p:nvPr/>
        </p:nvPicPr>
        <p:blipFill>
          <a:blip r:embed="rId2" cstate="print"/>
          <a:srcRect/>
          <a:stretch>
            <a:fillRect/>
          </a:stretch>
        </p:blipFill>
        <p:spPr bwMode="auto">
          <a:xfrm>
            <a:off x="2555776" y="1844824"/>
            <a:ext cx="4392488" cy="439248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Επιπλοκές παρεντερικής διατροφής</a:t>
            </a:r>
            <a:endParaRPr lang="en-GB" dirty="0"/>
          </a:p>
        </p:txBody>
      </p:sp>
      <p:sp>
        <p:nvSpPr>
          <p:cNvPr id="3" name="Content Placeholder 2"/>
          <p:cNvSpPr>
            <a:spLocks noGrp="1"/>
          </p:cNvSpPr>
          <p:nvPr>
            <p:ph idx="1"/>
          </p:nvPr>
        </p:nvSpPr>
        <p:spPr/>
        <p:txBody>
          <a:bodyPr>
            <a:normAutofit fontScale="70000" lnSpcReduction="20000"/>
          </a:bodyPr>
          <a:lstStyle/>
          <a:p>
            <a:r>
              <a:rPr lang="el-GR" b="1" dirty="0"/>
              <a:t>Θρόμβωση.</a:t>
            </a:r>
            <a:r>
              <a:rPr lang="el-GR" dirty="0"/>
              <a:t> Η θρόμβωση της φλέβας στην οποία καταλήγει ή περνάει ο καθετήρας είναι συχνότερη όταν η αιματική ροή είναι χαμηλή ή το διάλυμα ιδιαίτερα υπέρτονο. Η θρόμβωση της υποκλειδίου μπορεί να επισυμβεί μέχρι και στο 5-10% των ασθενών</a:t>
            </a:r>
          </a:p>
          <a:p>
            <a:r>
              <a:rPr lang="el-GR" b="1" dirty="0"/>
              <a:t>Λοίμωξη</a:t>
            </a:r>
            <a:r>
              <a:rPr lang="el-GR" dirty="0"/>
              <a:t>. Η πιο συχνή επιπλοκή. Οι κυριότεροι παθογόνοι μικροοργανισμοί είναι ο Staphylococcus aureus και τα εντεροβακτηρίδια και κατά δεύτερο λόγο οι μύκητες. Για την πρόληψή των λοιμώξεων είναι απαραίτητη η εφαρμογή  άσηπτης τεχνικής  και οι προσεκτικοί χειρισμοί</a:t>
            </a:r>
          </a:p>
          <a:p>
            <a:r>
              <a:rPr lang="el-GR" b="1" dirty="0"/>
              <a:t>Υπερφόρτωση με υγρά</a:t>
            </a:r>
            <a:r>
              <a:rPr lang="el-GR" dirty="0"/>
              <a:t>. Πρόκειται για επιπλοκή που μπορεί να προκαλέσει καρδιακή ανεπάρκεια και πνευμονικό οίδημα. Συμβαίνει συχνότερα σε άτομα με ήδη επιβαρυμένη καρδιακή λειτουργία, όταν το διάλυμα χορηγηθεί γρήγορα και όταν ήδη υπάρχουν συσσωρευμένα διάμεσα οιδήματα πριν τη χορήγηση της διατροφής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Πέψη πρωτεϊνών</a:t>
            </a:r>
            <a:endParaRPr lang="en-GB" dirty="0"/>
          </a:p>
        </p:txBody>
      </p:sp>
      <p:pic>
        <p:nvPicPr>
          <p:cNvPr id="1026" name="Picture 2" descr="Image result for protein digestion"/>
          <p:cNvPicPr>
            <a:picLocks noChangeAspect="1" noChangeArrowheads="1"/>
          </p:cNvPicPr>
          <p:nvPr/>
        </p:nvPicPr>
        <p:blipFill>
          <a:blip r:embed="rId2" cstate="print"/>
          <a:srcRect/>
          <a:stretch>
            <a:fillRect/>
          </a:stretch>
        </p:blipFill>
        <p:spPr bwMode="auto">
          <a:xfrm>
            <a:off x="4572000" y="1340768"/>
            <a:ext cx="4176464" cy="49588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539552" y="1351280"/>
            <a:ext cx="3528392" cy="503501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Αμινοξέα</a:t>
            </a:r>
            <a:endParaRPr lang="en-GB" dirty="0"/>
          </a:p>
        </p:txBody>
      </p:sp>
      <p:sp>
        <p:nvSpPr>
          <p:cNvPr id="3" name="Content Placeholder 2"/>
          <p:cNvSpPr>
            <a:spLocks noGrp="1"/>
          </p:cNvSpPr>
          <p:nvPr>
            <p:ph idx="1"/>
          </p:nvPr>
        </p:nvSpPr>
        <p:spPr/>
        <p:txBody>
          <a:bodyPr>
            <a:normAutofit/>
          </a:bodyPr>
          <a:lstStyle/>
          <a:p>
            <a:r>
              <a:rPr lang="el-GR" dirty="0"/>
              <a:t>Ο άνθρωπος και τα ζώα μπορούν να συνθέσουν μόνο μερικά αμινοξέα καθώς δε διαθέτουν τα κατάλληλα ένζυμα (πχ ασπαρτοκινάση). Έτσι, τα αμινοξέα που δεν μπορούν να συντεθούν αλλά πρέπει η ολική τους ποσότητα να προσληφθεί με την τροφή ονομάζονται </a:t>
            </a:r>
            <a:r>
              <a:rPr lang="el-GR" b="1" dirty="0"/>
              <a:t>απαραίτητα</a:t>
            </a:r>
            <a:r>
              <a:rPr lang="el-GR" dirty="0"/>
              <a:t> ενώ όσα μπορούν να συντεθούν εντός του οργανισμού από άλλα ονομάζονται </a:t>
            </a:r>
            <a:r>
              <a:rPr lang="el-GR" b="1" dirty="0"/>
              <a:t>μη απαραίτητα</a:t>
            </a:r>
            <a:r>
              <a:rPr lang="el-GR" dirty="0"/>
              <a:t>.</a:t>
            </a:r>
            <a:endParaRPr lang="en-GB"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l-GR" dirty="0"/>
              <a:t>Καταβολισμός</a:t>
            </a:r>
            <a:endParaRPr lang="en-GB" dirty="0"/>
          </a:p>
        </p:txBody>
      </p:sp>
      <p:sp>
        <p:nvSpPr>
          <p:cNvPr id="4" name="Content Placeholder 3"/>
          <p:cNvSpPr>
            <a:spLocks noGrp="1"/>
          </p:cNvSpPr>
          <p:nvPr>
            <p:ph sz="half" idx="2"/>
          </p:nvPr>
        </p:nvSpPr>
        <p:spPr>
          <a:xfrm>
            <a:off x="457200" y="2462907"/>
            <a:ext cx="4040188" cy="4062437"/>
          </a:xfrm>
        </p:spPr>
        <p:txBody>
          <a:bodyPr>
            <a:normAutofit fontScale="92500" lnSpcReduction="20000"/>
          </a:bodyPr>
          <a:lstStyle/>
          <a:p>
            <a:r>
              <a:rPr lang="el-GR" dirty="0"/>
              <a:t>Ορμόνες του </a:t>
            </a:r>
            <a:r>
              <a:rPr lang="en-GB" dirty="0"/>
              <a:t>stress</a:t>
            </a:r>
          </a:p>
          <a:p>
            <a:r>
              <a:rPr lang="el-GR" dirty="0"/>
              <a:t>Στεροειδή</a:t>
            </a:r>
          </a:p>
          <a:p>
            <a:r>
              <a:rPr lang="el-GR" dirty="0"/>
              <a:t>Επινεφρίνη</a:t>
            </a:r>
          </a:p>
          <a:p>
            <a:r>
              <a:rPr lang="el-GR" dirty="0"/>
              <a:t>Γλυκαγόνη</a:t>
            </a:r>
          </a:p>
          <a:p>
            <a:r>
              <a:rPr lang="el-GR" dirty="0"/>
              <a:t>Ιντερλευκίνη Ι</a:t>
            </a:r>
            <a:r>
              <a:rPr lang="en-GB" dirty="0"/>
              <a:t>L-1</a:t>
            </a:r>
            <a:endParaRPr lang="el-GR" dirty="0"/>
          </a:p>
          <a:p>
            <a:r>
              <a:rPr lang="el-GR" dirty="0"/>
              <a:t>ΤΝ</a:t>
            </a:r>
            <a:r>
              <a:rPr lang="en-GB" dirty="0"/>
              <a:t>F</a:t>
            </a:r>
            <a:endParaRPr lang="el-GR" dirty="0"/>
          </a:p>
          <a:p>
            <a:r>
              <a:rPr lang="el-GR" dirty="0"/>
              <a:t>Χειρουργική επέμβαση</a:t>
            </a:r>
          </a:p>
          <a:p>
            <a:r>
              <a:rPr lang="el-GR" dirty="0"/>
              <a:t>Τραύμα</a:t>
            </a:r>
          </a:p>
          <a:p>
            <a:r>
              <a:rPr lang="el-GR" dirty="0"/>
              <a:t>Ασιτία</a:t>
            </a:r>
          </a:p>
          <a:p>
            <a:r>
              <a:rPr lang="el-GR" dirty="0"/>
              <a:t>Κακοήθεια</a:t>
            </a:r>
          </a:p>
          <a:p>
            <a:r>
              <a:rPr lang="el-GR" dirty="0"/>
              <a:t>Αποφρακτικός ειλεός</a:t>
            </a:r>
            <a:endParaRPr lang="en-GB" dirty="0"/>
          </a:p>
        </p:txBody>
      </p:sp>
      <p:sp>
        <p:nvSpPr>
          <p:cNvPr id="5" name="Text Placeholder 4"/>
          <p:cNvSpPr>
            <a:spLocks noGrp="1"/>
          </p:cNvSpPr>
          <p:nvPr>
            <p:ph type="body" sz="quarter" idx="3"/>
          </p:nvPr>
        </p:nvSpPr>
        <p:spPr/>
        <p:txBody>
          <a:bodyPr/>
          <a:lstStyle/>
          <a:p>
            <a:r>
              <a:rPr lang="el-GR" dirty="0"/>
              <a:t>Αναβολισμός</a:t>
            </a:r>
            <a:endParaRPr lang="en-GB" dirty="0"/>
          </a:p>
        </p:txBody>
      </p:sp>
      <p:sp>
        <p:nvSpPr>
          <p:cNvPr id="6" name="Content Placeholder 5"/>
          <p:cNvSpPr>
            <a:spLocks noGrp="1"/>
          </p:cNvSpPr>
          <p:nvPr>
            <p:ph sz="quarter" idx="4"/>
          </p:nvPr>
        </p:nvSpPr>
        <p:spPr>
          <a:xfrm>
            <a:off x="4645025" y="2462907"/>
            <a:ext cx="4041775" cy="2478261"/>
          </a:xfrm>
        </p:spPr>
        <p:txBody>
          <a:bodyPr/>
          <a:lstStyle/>
          <a:p>
            <a:r>
              <a:rPr lang="en-GB" dirty="0"/>
              <a:t>I</a:t>
            </a:r>
            <a:r>
              <a:rPr lang="el-GR" dirty="0"/>
              <a:t>νσουλίνη</a:t>
            </a:r>
          </a:p>
          <a:p>
            <a:r>
              <a:rPr lang="el-GR" dirty="0"/>
              <a:t>Αυξητική ορμόνη</a:t>
            </a:r>
          </a:p>
          <a:p>
            <a:r>
              <a:rPr lang="el-GR" dirty="0"/>
              <a:t>Σωματομεδίνη</a:t>
            </a:r>
          </a:p>
          <a:p>
            <a:r>
              <a:rPr lang="el-GR" dirty="0"/>
              <a:t>Άλλοι αυξητικοί παράγοντες</a:t>
            </a:r>
            <a:endParaRPr lang="en-GB" dirty="0"/>
          </a:p>
        </p:txBody>
      </p:sp>
      <p:sp>
        <p:nvSpPr>
          <p:cNvPr id="9" name="Title 1"/>
          <p:cNvSpPr>
            <a:spLocks noGrp="1"/>
          </p:cNvSpPr>
          <p:nvPr>
            <p:ph type="title"/>
          </p:nvPr>
        </p:nvSpPr>
        <p:spPr>
          <a:xfrm>
            <a:off x="457200" y="274638"/>
            <a:ext cx="8229600" cy="1143000"/>
          </a:xfrm>
        </p:spPr>
        <p:txBody>
          <a:bodyPr/>
          <a:lstStyle/>
          <a:p>
            <a:r>
              <a:rPr lang="el-GR" dirty="0"/>
              <a:t>Μεταβολισμός πρωτεϊνών</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a:ln>
                  <a:noFill/>
                </a:ln>
                <a:solidFill>
                  <a:schemeClr val="tx1"/>
                </a:solidFill>
                <a:effectLst/>
                <a:uLnTx/>
                <a:uFillTx/>
                <a:latin typeface="+mj-lt"/>
                <a:ea typeface="+mj-ea"/>
                <a:cs typeface="+mj-cs"/>
              </a:rPr>
              <a:t>Μεταβολισμός πρωτεϊνών</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457200" y="1600200"/>
            <a:ext cx="8229600"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Σε</a:t>
            </a:r>
            <a:r>
              <a:rPr kumimoji="0" lang="el-GR" sz="3200" b="0" i="0" u="none" strike="noStrike" kern="1200" cap="none" spc="0" normalizeH="0" noProof="0" dirty="0">
                <a:ln>
                  <a:noFill/>
                </a:ln>
                <a:solidFill>
                  <a:schemeClr val="tx1"/>
                </a:solidFill>
                <a:effectLst/>
                <a:uLnTx/>
                <a:uFillTx/>
                <a:latin typeface="+mn-lt"/>
                <a:ea typeface="+mn-ea"/>
                <a:cs typeface="+mn-cs"/>
              </a:rPr>
              <a:t> ένα άτομο 70 </a:t>
            </a:r>
            <a:r>
              <a:rPr kumimoji="0" lang="en-GB" sz="3200" b="0" i="0" u="none" strike="noStrike" kern="1200" cap="none" spc="0" normalizeH="0" noProof="0" dirty="0" err="1">
                <a:ln>
                  <a:noFill/>
                </a:ln>
                <a:solidFill>
                  <a:schemeClr val="tx1"/>
                </a:solidFill>
                <a:effectLst/>
                <a:uLnTx/>
                <a:uFillTx/>
                <a:latin typeface="+mn-lt"/>
                <a:ea typeface="+mn-ea"/>
                <a:cs typeface="+mn-cs"/>
              </a:rPr>
              <a:t>Kgr</a:t>
            </a:r>
            <a:r>
              <a:rPr kumimoji="0" lang="en-GB" sz="3200" b="0" i="0" u="none" strike="noStrike" kern="1200" cap="none" spc="0" normalizeH="0" noProof="0" dirty="0">
                <a:ln>
                  <a:noFill/>
                </a:ln>
                <a:solidFill>
                  <a:schemeClr val="tx1"/>
                </a:solidFill>
                <a:effectLst/>
                <a:uLnTx/>
                <a:uFillTx/>
                <a:latin typeface="+mn-lt"/>
                <a:ea typeface="+mn-ea"/>
                <a:cs typeface="+mn-cs"/>
              </a:rPr>
              <a:t>, </a:t>
            </a:r>
            <a:r>
              <a:rPr kumimoji="0" lang="el-GR" sz="3200" b="0" i="0" u="none" strike="noStrike" kern="1200" cap="none" spc="0" normalizeH="0" noProof="0" dirty="0">
                <a:ln>
                  <a:noFill/>
                </a:ln>
                <a:solidFill>
                  <a:schemeClr val="tx1"/>
                </a:solidFill>
                <a:effectLst/>
                <a:uLnTx/>
                <a:uFillTx/>
                <a:latin typeface="+mn-lt"/>
                <a:ea typeface="+mn-ea"/>
                <a:cs typeface="+mn-cs"/>
              </a:rPr>
              <a:t>10-11 </a:t>
            </a:r>
            <a:r>
              <a:rPr kumimoji="0" lang="en-GB" sz="3200" b="0" i="0" u="none" strike="noStrike" kern="1200" cap="none" spc="0" normalizeH="0" noProof="0" dirty="0" err="1">
                <a:ln>
                  <a:noFill/>
                </a:ln>
                <a:solidFill>
                  <a:schemeClr val="tx1"/>
                </a:solidFill>
                <a:effectLst/>
                <a:uLnTx/>
                <a:uFillTx/>
                <a:latin typeface="+mn-lt"/>
                <a:ea typeface="+mn-ea"/>
                <a:cs typeface="+mn-cs"/>
              </a:rPr>
              <a:t>Kgr</a:t>
            </a:r>
            <a:r>
              <a:rPr kumimoji="0" lang="en-GB" sz="3200" b="0" i="0" u="none" strike="noStrike" kern="1200" cap="none" spc="0" normalizeH="0" noProof="0" dirty="0">
                <a:ln>
                  <a:noFill/>
                </a:ln>
                <a:solidFill>
                  <a:schemeClr val="tx1"/>
                </a:solidFill>
                <a:effectLst/>
                <a:uLnTx/>
                <a:uFillTx/>
                <a:latin typeface="+mn-lt"/>
                <a:ea typeface="+mn-ea"/>
                <a:cs typeface="+mn-cs"/>
              </a:rPr>
              <a:t> </a:t>
            </a:r>
            <a:r>
              <a:rPr kumimoji="0" lang="el-GR" sz="3200" b="0" i="0" u="none" strike="noStrike" kern="1200" cap="none" spc="0" normalizeH="0" noProof="0" dirty="0">
                <a:ln>
                  <a:noFill/>
                </a:ln>
                <a:solidFill>
                  <a:schemeClr val="tx1"/>
                </a:solidFill>
                <a:effectLst/>
                <a:uLnTx/>
                <a:uFillTx/>
                <a:latin typeface="+mn-lt"/>
                <a:ea typeface="+mn-ea"/>
                <a:cs typeface="+mn-cs"/>
              </a:rPr>
              <a:t>αντιστοιχεί σε πρωτεΐνη κυρίως συγκεντρωμένη στους σκελετικούς μυς</a:t>
            </a:r>
          </a:p>
          <a:p>
            <a:pPr marL="342900" lvl="0" indent="-342900">
              <a:spcBef>
                <a:spcPct val="20000"/>
              </a:spcBef>
              <a:buFont typeface="Arial" pitchFamily="34" charset="0"/>
              <a:buChar char="•"/>
            </a:pPr>
            <a:r>
              <a:rPr lang="el-GR" sz="3200" baseline="0" dirty="0"/>
              <a:t>Οι ημερήσιες απαιτήσεις ενός ενήλικα σε </a:t>
            </a:r>
            <a:r>
              <a:rPr lang="el-GR" sz="3200" dirty="0"/>
              <a:t>πρωτεΐνη είναι 60 </a:t>
            </a:r>
            <a:r>
              <a:rPr lang="en-GB" sz="3200" dirty="0" err="1"/>
              <a:t>gr</a:t>
            </a:r>
            <a:r>
              <a:rPr lang="en-GB" sz="3200" dirty="0"/>
              <a:t> </a:t>
            </a:r>
            <a:r>
              <a:rPr lang="el-GR" sz="3200" dirty="0"/>
              <a:t>λόγω του ό,τι τα περισσότερα αμινοξέα μπορούν φυσιολογικά να ανακυκλώνονται</a:t>
            </a:r>
          </a:p>
          <a:p>
            <a:pPr marL="342900" lvl="0" indent="-342900">
              <a:spcBef>
                <a:spcPct val="20000"/>
              </a:spcBef>
              <a:buFont typeface="Arial" pitchFamily="34" charset="0"/>
              <a:buChar char="•"/>
            </a:pPr>
            <a:r>
              <a:rPr kumimoji="0" lang="el-GR" sz="3200" b="0" i="0" u="none" strike="noStrike" kern="1200" cap="none" spc="0" normalizeH="0" baseline="0" noProof="0" dirty="0">
                <a:ln>
                  <a:noFill/>
                </a:ln>
                <a:solidFill>
                  <a:schemeClr val="tx1"/>
                </a:solidFill>
                <a:effectLst/>
                <a:uLnTx/>
                <a:uFillTx/>
                <a:latin typeface="+mn-lt"/>
                <a:ea typeface="+mn-ea"/>
                <a:cs typeface="+mn-cs"/>
              </a:rPr>
              <a:t>Τα αμινοξέα συμβάλλουν μόνο κατά 15% στις ενεργειακές δαπάνες.</a:t>
            </a:r>
            <a:r>
              <a:rPr kumimoji="0" lang="el-GR" sz="3200" b="0" i="0" u="none" strike="noStrike" kern="1200" cap="none" spc="0" normalizeH="0" noProof="0" dirty="0">
                <a:ln>
                  <a:noFill/>
                </a:ln>
                <a:solidFill>
                  <a:schemeClr val="tx1"/>
                </a:solidFill>
                <a:effectLst/>
                <a:uLnTx/>
                <a:uFillTx/>
                <a:latin typeface="+mn-lt"/>
                <a:ea typeface="+mn-ea"/>
                <a:cs typeface="+mn-cs"/>
              </a:rPr>
              <a:t> 1</a:t>
            </a:r>
            <a:r>
              <a:rPr kumimoji="0" lang="en-GB" sz="3200" b="0" i="0" u="none" strike="noStrike" kern="1200" cap="none" spc="0" normalizeH="0" noProof="0" dirty="0" err="1">
                <a:ln>
                  <a:noFill/>
                </a:ln>
                <a:solidFill>
                  <a:schemeClr val="tx1"/>
                </a:solidFill>
                <a:effectLst/>
                <a:uLnTx/>
                <a:uFillTx/>
                <a:latin typeface="+mn-lt"/>
                <a:ea typeface="+mn-ea"/>
                <a:cs typeface="+mn-cs"/>
              </a:rPr>
              <a:t>gr</a:t>
            </a:r>
            <a:r>
              <a:rPr kumimoji="0" lang="en-GB" sz="3200" b="0" i="0" u="none" strike="noStrike" kern="1200" cap="none" spc="0" normalizeH="0" noProof="0" dirty="0">
                <a:ln>
                  <a:noFill/>
                </a:ln>
                <a:solidFill>
                  <a:schemeClr val="tx1"/>
                </a:solidFill>
                <a:effectLst/>
                <a:uLnTx/>
                <a:uFillTx/>
                <a:latin typeface="+mn-lt"/>
                <a:ea typeface="+mn-ea"/>
                <a:cs typeface="+mn-cs"/>
              </a:rPr>
              <a:t> </a:t>
            </a:r>
            <a:r>
              <a:rPr lang="el-GR" sz="3200" dirty="0"/>
              <a:t>πρωτεΐνης = 4</a:t>
            </a:r>
            <a:r>
              <a:rPr lang="en-GB" sz="3200" dirty="0"/>
              <a:t>Kcal</a:t>
            </a:r>
            <a:r>
              <a:rPr lang="el-GR" sz="3200" dirty="0"/>
              <a:t> </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Υδατάνθρακες</a:t>
            </a:r>
            <a:endParaRPr lang="en-GB" dirty="0"/>
          </a:p>
        </p:txBody>
      </p:sp>
      <p:sp>
        <p:nvSpPr>
          <p:cNvPr id="3" name="Content Placeholder 2"/>
          <p:cNvSpPr>
            <a:spLocks noGrp="1"/>
          </p:cNvSpPr>
          <p:nvPr>
            <p:ph idx="1"/>
          </p:nvPr>
        </p:nvSpPr>
        <p:spPr/>
        <p:txBody>
          <a:bodyPr/>
          <a:lstStyle/>
          <a:p>
            <a:r>
              <a:rPr lang="el-GR" dirty="0"/>
              <a:t>Αποτελούν τη βασική πηγή ενέργειας καθώς παρέχουν το 30-40% των θερμίδων</a:t>
            </a:r>
          </a:p>
          <a:p>
            <a:r>
              <a:rPr lang="el-GR" dirty="0"/>
              <a:t>Ημερησίως είναι απαραίτητες 400 θερμίδες με τη μορφή υδατανθράκων για να ελαχιστοποιηθεί ο καταβολισμός των πρωτεϊνών</a:t>
            </a:r>
          </a:p>
          <a:p>
            <a:r>
              <a:rPr lang="el-GR" dirty="0"/>
              <a:t>1</a:t>
            </a:r>
            <a:r>
              <a:rPr lang="en-GB" dirty="0" err="1"/>
              <a:t>gr</a:t>
            </a:r>
            <a:r>
              <a:rPr lang="en-GB" dirty="0"/>
              <a:t> </a:t>
            </a:r>
            <a:r>
              <a:rPr lang="el-GR" dirty="0"/>
              <a:t>υδατανθράκων = 4 </a:t>
            </a:r>
            <a:r>
              <a:rPr lang="en-GB" dirty="0"/>
              <a:t>kcal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1645</Words>
  <Application>Microsoft Office PowerPoint</Application>
  <PresentationFormat>Προβολή στην οθόνη (4:3)</PresentationFormat>
  <Paragraphs>204</Paragraphs>
  <Slides>45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45</vt:i4>
      </vt:variant>
    </vt:vector>
  </HeadingPairs>
  <TitlesOfParts>
    <vt:vector size="48" baseType="lpstr">
      <vt:lpstr>Arial</vt:lpstr>
      <vt:lpstr>Calibri</vt:lpstr>
      <vt:lpstr>Office Theme</vt:lpstr>
      <vt:lpstr>ΘΡΕΨΗ</vt:lpstr>
      <vt:lpstr>Πρωτεΐνες</vt:lpstr>
      <vt:lpstr>Αμινοξέα και πεπτιδικοί δεσμοί</vt:lpstr>
      <vt:lpstr>Πέψη πρωτεϊνών</vt:lpstr>
      <vt:lpstr>Πέψη πρωτεϊνών</vt:lpstr>
      <vt:lpstr>Αμινοξέα</vt:lpstr>
      <vt:lpstr>Μεταβολισμός πρωτεϊνών</vt:lpstr>
      <vt:lpstr>Παρουσίαση του PowerPoint</vt:lpstr>
      <vt:lpstr>Υδατάνθρακες</vt:lpstr>
      <vt:lpstr>Υδατάνθρακες</vt:lpstr>
      <vt:lpstr>Πολυσακχαρίτες - Άμυλο</vt:lpstr>
      <vt:lpstr>Πέψη υδατανθράκων</vt:lpstr>
      <vt:lpstr>Πέψη Υδατανθράκων</vt:lpstr>
      <vt:lpstr>Ινσουλίνη</vt:lpstr>
      <vt:lpstr>Λίπη</vt:lpstr>
      <vt:lpstr>Τριγλυκερίδια</vt:lpstr>
      <vt:lpstr>Φωσφολιπίδια</vt:lpstr>
      <vt:lpstr>Χοληστερόλη</vt:lpstr>
      <vt:lpstr>Κυτταρική μεμβράνη</vt:lpstr>
      <vt:lpstr>Πέψη και απορρόφηση λιπών</vt:lpstr>
      <vt:lpstr>Πέψη και απορρόφηση λιπών</vt:lpstr>
      <vt:lpstr>Υδρόφιλο και υδρόφοβο τμήμα λιπιδίων - μικκύλιο</vt:lpstr>
      <vt:lpstr>Χολικό οξύ – χολικά άλατα</vt:lpstr>
      <vt:lpstr>Χολικό οξύ – χολικά άλατα</vt:lpstr>
      <vt:lpstr>Υπολογισμός ενεργειακών αναγκών</vt:lpstr>
      <vt:lpstr>Υπολογισμός ενεργειακών αναγκών</vt:lpstr>
      <vt:lpstr>Παρουσίαση του PowerPoint</vt:lpstr>
      <vt:lpstr>Υπολογισμός πρωτεϊνικών αναγκών</vt:lpstr>
      <vt:lpstr>Ανάγκες σε πρωτεΐνη</vt:lpstr>
      <vt:lpstr>Εκτίμηση της θρέψης σε:</vt:lpstr>
      <vt:lpstr>Παρουσίαση του PowerPoint</vt:lpstr>
      <vt:lpstr>Πρακτικά:</vt:lpstr>
      <vt:lpstr>Εκτίμηση της θρέψης</vt:lpstr>
      <vt:lpstr>Ανθρωπομετρικές εκτιμήσεις</vt:lpstr>
      <vt:lpstr>Ανθρωπομετρικές εκτιμήσεις</vt:lpstr>
      <vt:lpstr>Εντερική διατροφή</vt:lpstr>
      <vt:lpstr>Εντερική διατροφή</vt:lpstr>
      <vt:lpstr>Είδη εντερικής δίαιτας</vt:lpstr>
      <vt:lpstr>Τρόποι χορήγησης εντερικής δίαιτας</vt:lpstr>
      <vt:lpstr>Παρεντερική διατροφή – Ενδείξεις ως βασική θεραπευτική πράξη</vt:lpstr>
      <vt:lpstr>Παρεντερική διατροφή – Ενδείξεις ως υποστηρικτική αγωγή</vt:lpstr>
      <vt:lpstr>Τύποι παρεντερικής διατροφής</vt:lpstr>
      <vt:lpstr>Τρόποι χορήγησης παρεντερικής διατροφής</vt:lpstr>
      <vt:lpstr>Καθετήρες χορήγησης παρεντερικής διατροφής</vt:lpstr>
      <vt:lpstr>Επιπλοκές παρεντερικής διατροφής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ΘΡΕΨΗ</dc:title>
  <dc:creator>Michalis</dc:creator>
  <cp:lastModifiedBy>Evangelos Felekouras</cp:lastModifiedBy>
  <cp:revision>57</cp:revision>
  <dcterms:created xsi:type="dcterms:W3CDTF">2017-03-05T17:33:55Z</dcterms:created>
  <dcterms:modified xsi:type="dcterms:W3CDTF">2026-01-26T08:43:36Z</dcterms:modified>
</cp:coreProperties>
</file>