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51" r:id="rId3"/>
    <p:sldMasterId id="2147483770" r:id="rId4"/>
  </p:sldMasterIdLst>
  <p:notesMasterIdLst>
    <p:notesMasterId r:id="rId110"/>
  </p:notesMasterIdLst>
  <p:sldIdLst>
    <p:sldId id="268" r:id="rId5"/>
    <p:sldId id="534" r:id="rId6"/>
    <p:sldId id="259" r:id="rId7"/>
    <p:sldId id="850" r:id="rId8"/>
    <p:sldId id="803" r:id="rId9"/>
    <p:sldId id="809" r:id="rId10"/>
    <p:sldId id="838" r:id="rId11"/>
    <p:sldId id="865" r:id="rId12"/>
    <p:sldId id="864" r:id="rId13"/>
    <p:sldId id="869" r:id="rId14"/>
    <p:sldId id="369" r:id="rId15"/>
    <p:sldId id="802" r:id="rId16"/>
    <p:sldId id="264" r:id="rId17"/>
    <p:sldId id="260" r:id="rId18"/>
    <p:sldId id="555" r:id="rId19"/>
    <p:sldId id="536" r:id="rId20"/>
    <p:sldId id="535" r:id="rId21"/>
    <p:sldId id="828" r:id="rId22"/>
    <p:sldId id="825" r:id="rId23"/>
    <p:sldId id="860" r:id="rId24"/>
    <p:sldId id="490" r:id="rId25"/>
    <p:sldId id="866" r:id="rId26"/>
    <p:sldId id="841" r:id="rId27"/>
    <p:sldId id="868" r:id="rId28"/>
    <p:sldId id="842" r:id="rId29"/>
    <p:sldId id="843" r:id="rId30"/>
    <p:sldId id="849" r:id="rId31"/>
    <p:sldId id="787" r:id="rId32"/>
    <p:sldId id="853" r:id="rId33"/>
    <p:sldId id="856" r:id="rId34"/>
    <p:sldId id="375" r:id="rId35"/>
    <p:sldId id="537" r:id="rId36"/>
    <p:sldId id="261" r:id="rId37"/>
    <p:sldId id="502" r:id="rId38"/>
    <p:sldId id="274" r:id="rId39"/>
    <p:sldId id="887" r:id="rId40"/>
    <p:sldId id="858" r:id="rId41"/>
    <p:sldId id="857" r:id="rId42"/>
    <p:sldId id="540" r:id="rId43"/>
    <p:sldId id="830" r:id="rId44"/>
    <p:sldId id="363" r:id="rId45"/>
    <p:sldId id="861" r:id="rId46"/>
    <p:sldId id="547" r:id="rId47"/>
    <p:sldId id="862" r:id="rId48"/>
    <p:sldId id="863" r:id="rId49"/>
    <p:sldId id="890" r:id="rId50"/>
    <p:sldId id="889" r:id="rId51"/>
    <p:sldId id="871" r:id="rId52"/>
    <p:sldId id="872" r:id="rId53"/>
    <p:sldId id="870" r:id="rId54"/>
    <p:sldId id="878" r:id="rId55"/>
    <p:sldId id="879" r:id="rId56"/>
    <p:sldId id="881" r:id="rId57"/>
    <p:sldId id="831" r:id="rId58"/>
    <p:sldId id="883" r:id="rId59"/>
    <p:sldId id="882" r:id="rId60"/>
    <p:sldId id="884" r:id="rId61"/>
    <p:sldId id="886" r:id="rId62"/>
    <p:sldId id="542" r:id="rId63"/>
    <p:sldId id="554" r:id="rId64"/>
    <p:sldId id="844" r:id="rId65"/>
    <p:sldId id="888" r:id="rId66"/>
    <p:sldId id="541" r:id="rId67"/>
    <p:sldId id="546" r:id="rId68"/>
    <p:sldId id="556" r:id="rId69"/>
    <p:sldId id="845" r:id="rId70"/>
    <p:sldId id="835" r:id="rId71"/>
    <p:sldId id="385" r:id="rId72"/>
    <p:sldId id="836" r:id="rId73"/>
    <p:sldId id="550" r:id="rId74"/>
    <p:sldId id="798" r:id="rId75"/>
    <p:sldId id="552" r:id="rId76"/>
    <p:sldId id="799" r:id="rId77"/>
    <p:sldId id="797" r:id="rId78"/>
    <p:sldId id="434" r:id="rId79"/>
    <p:sldId id="801" r:id="rId80"/>
    <p:sldId id="559" r:id="rId81"/>
    <p:sldId id="567" r:id="rId82"/>
    <p:sldId id="570" r:id="rId83"/>
    <p:sldId id="565" r:id="rId84"/>
    <p:sldId id="568" r:id="rId85"/>
    <p:sldId id="569" r:id="rId86"/>
    <p:sldId id="566" r:id="rId87"/>
    <p:sldId id="834" r:id="rId88"/>
    <p:sldId id="876" r:id="rId89"/>
    <p:sldId id="557" r:id="rId90"/>
    <p:sldId id="795" r:id="rId91"/>
    <p:sldId id="846" r:id="rId92"/>
    <p:sldId id="847" r:id="rId93"/>
    <p:sldId id="551" r:id="rId94"/>
    <p:sldId id="433" r:id="rId95"/>
    <p:sldId id="788" r:id="rId96"/>
    <p:sldId id="790" r:id="rId97"/>
    <p:sldId id="789" r:id="rId98"/>
    <p:sldId id="891" r:id="rId99"/>
    <p:sldId id="793" r:id="rId100"/>
    <p:sldId id="794" r:id="rId101"/>
    <p:sldId id="538" r:id="rId102"/>
    <p:sldId id="873" r:id="rId103"/>
    <p:sldId id="874" r:id="rId104"/>
    <p:sldId id="875" r:id="rId105"/>
    <p:sldId id="800" r:id="rId106"/>
    <p:sldId id="808" r:id="rId107"/>
    <p:sldId id="543" r:id="rId108"/>
    <p:sldId id="548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Μεσαίο στυλ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B4F774-672F-4E61-9184-432224638FFD}" type="doc">
      <dgm:prSet loTypeId="urn:microsoft.com/office/officeart/2005/8/layout/lProcess2" loCatId="list" qsTypeId="urn:microsoft.com/office/officeart/2005/8/quickstyle/simple1#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9A872A6-5C51-4AE7-A3C9-4F36361DE65A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itchFamily="34" charset="0"/>
            </a:rPr>
            <a:t>Gastrinoma</a:t>
          </a:r>
        </a:p>
      </dgm:t>
    </dgm:pt>
    <dgm:pt modelId="{599F2B8D-1F3C-4E3A-BEFC-11266DDA1913}" type="parTrans" cxnId="{51CFB947-781B-48C3-BFAD-6CF713F6BAB9}">
      <dgm:prSet/>
      <dgm:spPr/>
      <dgm:t>
        <a:bodyPr/>
        <a:lstStyle/>
        <a:p>
          <a:endParaRPr lang="en-US"/>
        </a:p>
      </dgm:t>
    </dgm:pt>
    <dgm:pt modelId="{EC0981D8-A42D-4DE2-94F2-A19385113E71}" type="sibTrans" cxnId="{51CFB947-781B-48C3-BFAD-6CF713F6BAB9}">
      <dgm:prSet/>
      <dgm:spPr/>
      <dgm:t>
        <a:bodyPr/>
        <a:lstStyle/>
        <a:p>
          <a:endParaRPr lang="en-US"/>
        </a:p>
      </dgm:t>
    </dgm:pt>
    <dgm:pt modelId="{87AB3D32-30EF-4F5A-B108-D7B8D80D8379}">
      <dgm:prSet phldrT="[Text]"/>
      <dgm:spPr/>
      <dgm:t>
        <a:bodyPr/>
        <a:lstStyle/>
        <a:p>
          <a:r>
            <a:rPr lang="en-US" b="1" dirty="0">
              <a:latin typeface="Calibri" pitchFamily="34" charset="0"/>
            </a:rPr>
            <a:t>Gastrin</a:t>
          </a:r>
        </a:p>
      </dgm:t>
    </dgm:pt>
    <dgm:pt modelId="{32612562-7304-41F6-94A9-63CEAC7F819F}" type="parTrans" cxnId="{54F630D2-4989-4363-B474-76C627CA4E7D}">
      <dgm:prSet/>
      <dgm:spPr/>
      <dgm:t>
        <a:bodyPr/>
        <a:lstStyle/>
        <a:p>
          <a:endParaRPr lang="en-US"/>
        </a:p>
      </dgm:t>
    </dgm:pt>
    <dgm:pt modelId="{2ED0B131-5275-4BA0-BE3D-6C95FFFAABF2}" type="sibTrans" cxnId="{54F630D2-4989-4363-B474-76C627CA4E7D}">
      <dgm:prSet/>
      <dgm:spPr/>
      <dgm:t>
        <a:bodyPr/>
        <a:lstStyle/>
        <a:p>
          <a:endParaRPr lang="en-US"/>
        </a:p>
      </dgm:t>
    </dgm:pt>
    <dgm:pt modelId="{88364B78-2B5C-4483-B4D4-7021D5F5341C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itchFamily="34" charset="0"/>
            </a:rPr>
            <a:t>Glucagonoma</a:t>
          </a:r>
        </a:p>
      </dgm:t>
    </dgm:pt>
    <dgm:pt modelId="{A62A1433-C6D4-4D4B-8D2B-6EC7B7A70F99}" type="parTrans" cxnId="{7AE3150E-1DD6-4961-AC8D-AF7CC3BA9197}">
      <dgm:prSet/>
      <dgm:spPr/>
      <dgm:t>
        <a:bodyPr/>
        <a:lstStyle/>
        <a:p>
          <a:endParaRPr lang="en-US"/>
        </a:p>
      </dgm:t>
    </dgm:pt>
    <dgm:pt modelId="{409774D8-4D8D-4A25-B385-9399B7174907}" type="sibTrans" cxnId="{7AE3150E-1DD6-4961-AC8D-AF7CC3BA9197}">
      <dgm:prSet/>
      <dgm:spPr/>
      <dgm:t>
        <a:bodyPr/>
        <a:lstStyle/>
        <a:p>
          <a:endParaRPr lang="en-US"/>
        </a:p>
      </dgm:t>
    </dgm:pt>
    <dgm:pt modelId="{6C90EF06-4418-458D-8317-29375EAADBAB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itchFamily="34" charset="0"/>
            </a:rPr>
            <a:t>Insulinoma</a:t>
          </a:r>
        </a:p>
      </dgm:t>
    </dgm:pt>
    <dgm:pt modelId="{761A0528-7352-4B45-8147-86EB6C494559}" type="parTrans" cxnId="{17342E44-1B7D-4C38-94C7-F3823E76FB3C}">
      <dgm:prSet/>
      <dgm:spPr/>
      <dgm:t>
        <a:bodyPr/>
        <a:lstStyle/>
        <a:p>
          <a:endParaRPr lang="en-US"/>
        </a:p>
      </dgm:t>
    </dgm:pt>
    <dgm:pt modelId="{CBC90333-7E11-4CB8-BE5C-950A2FEE0DA5}" type="sibTrans" cxnId="{17342E44-1B7D-4C38-94C7-F3823E76FB3C}">
      <dgm:prSet/>
      <dgm:spPr/>
      <dgm:t>
        <a:bodyPr/>
        <a:lstStyle/>
        <a:p>
          <a:endParaRPr lang="en-US"/>
        </a:p>
      </dgm:t>
    </dgm:pt>
    <dgm:pt modelId="{85D47A5C-FC07-4B7C-9F44-32E3F2D5ADFF}">
      <dgm:prSet phldrT="[Text]"/>
      <dgm:spPr/>
      <dgm:t>
        <a:bodyPr/>
        <a:lstStyle/>
        <a:p>
          <a:r>
            <a:rPr lang="en-US" b="1" dirty="0">
              <a:latin typeface="Calibri" pitchFamily="34" charset="0"/>
            </a:rPr>
            <a:t>Insulin</a:t>
          </a:r>
        </a:p>
      </dgm:t>
    </dgm:pt>
    <dgm:pt modelId="{18C6A6C1-7527-4828-A262-5D02DA708543}" type="parTrans" cxnId="{84D36EAB-2EDA-4731-87FD-9C0BCF12D6F8}">
      <dgm:prSet/>
      <dgm:spPr/>
      <dgm:t>
        <a:bodyPr/>
        <a:lstStyle/>
        <a:p>
          <a:endParaRPr lang="en-US"/>
        </a:p>
      </dgm:t>
    </dgm:pt>
    <dgm:pt modelId="{19FA9CFA-AB9F-4986-B0B1-1615CBE87EB4}" type="sibTrans" cxnId="{84D36EAB-2EDA-4731-87FD-9C0BCF12D6F8}">
      <dgm:prSet/>
      <dgm:spPr/>
      <dgm:t>
        <a:bodyPr/>
        <a:lstStyle/>
        <a:p>
          <a:endParaRPr lang="en-US"/>
        </a:p>
      </dgm:t>
    </dgm:pt>
    <dgm:pt modelId="{A549443C-F054-4C7F-8857-9205075EA3A8}">
      <dgm:prSet phldrT="[Text]"/>
      <dgm:spPr/>
      <dgm:t>
        <a:bodyPr/>
        <a:lstStyle/>
        <a:p>
          <a:r>
            <a:rPr lang="en-US" b="1" dirty="0">
              <a:latin typeface="Calibri" pitchFamily="34" charset="0"/>
            </a:rPr>
            <a:t>Pro-insulin</a:t>
          </a:r>
        </a:p>
      </dgm:t>
    </dgm:pt>
    <dgm:pt modelId="{817824BE-6310-420D-BB9D-CFA446F0B0BC}" type="parTrans" cxnId="{E9642C1C-9CB2-4B5F-9587-AFD62C1815FE}">
      <dgm:prSet/>
      <dgm:spPr/>
      <dgm:t>
        <a:bodyPr/>
        <a:lstStyle/>
        <a:p>
          <a:endParaRPr lang="en-US"/>
        </a:p>
      </dgm:t>
    </dgm:pt>
    <dgm:pt modelId="{7EE381B4-3B1A-468D-A640-A8853275061A}" type="sibTrans" cxnId="{E9642C1C-9CB2-4B5F-9587-AFD62C1815FE}">
      <dgm:prSet/>
      <dgm:spPr/>
      <dgm:t>
        <a:bodyPr/>
        <a:lstStyle/>
        <a:p>
          <a:endParaRPr lang="en-US"/>
        </a:p>
      </dgm:t>
    </dgm:pt>
    <dgm:pt modelId="{FF808CCA-8559-4773-BC8D-AB215FA745B6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itchFamily="34" charset="0"/>
            </a:rPr>
            <a:t>VIPoma</a:t>
          </a:r>
        </a:p>
      </dgm:t>
    </dgm:pt>
    <dgm:pt modelId="{7603DEAC-3A05-428C-8527-0612CC9A8442}" type="parTrans" cxnId="{996A8AF4-DC1B-44FC-8F87-EDF137017B29}">
      <dgm:prSet/>
      <dgm:spPr/>
      <dgm:t>
        <a:bodyPr/>
        <a:lstStyle/>
        <a:p>
          <a:endParaRPr lang="en-US"/>
        </a:p>
      </dgm:t>
    </dgm:pt>
    <dgm:pt modelId="{7A4D8715-369A-4D5A-8C09-C849AD4F977C}" type="sibTrans" cxnId="{996A8AF4-DC1B-44FC-8F87-EDF137017B29}">
      <dgm:prSet/>
      <dgm:spPr/>
      <dgm:t>
        <a:bodyPr/>
        <a:lstStyle/>
        <a:p>
          <a:endParaRPr lang="en-US"/>
        </a:p>
      </dgm:t>
    </dgm:pt>
    <dgm:pt modelId="{E3209C8D-C231-48C6-9FEE-1C90910A9AB1}">
      <dgm:prSet phldrT="[Text]" custT="1"/>
      <dgm:spPr/>
      <dgm:t>
        <a:bodyPr/>
        <a:lstStyle/>
        <a:p>
          <a:r>
            <a:rPr lang="en-US" sz="2200" b="1" dirty="0">
              <a:latin typeface="Calibri" pitchFamily="34" charset="0"/>
            </a:rPr>
            <a:t>Vasoactive intestinal peptide</a:t>
          </a:r>
        </a:p>
      </dgm:t>
    </dgm:pt>
    <dgm:pt modelId="{AF25ABEC-10CF-4700-A6CE-A0338B4F8338}" type="parTrans" cxnId="{5211EB0A-2035-4E78-8CE4-6936BA5C7B77}">
      <dgm:prSet/>
      <dgm:spPr/>
      <dgm:t>
        <a:bodyPr/>
        <a:lstStyle/>
        <a:p>
          <a:endParaRPr lang="en-US"/>
        </a:p>
      </dgm:t>
    </dgm:pt>
    <dgm:pt modelId="{84C8208B-56F0-4E60-BB0F-08A539670024}" type="sibTrans" cxnId="{5211EB0A-2035-4E78-8CE4-6936BA5C7B77}">
      <dgm:prSet/>
      <dgm:spPr/>
      <dgm:t>
        <a:bodyPr/>
        <a:lstStyle/>
        <a:p>
          <a:endParaRPr lang="en-US"/>
        </a:p>
      </dgm:t>
    </dgm:pt>
    <dgm:pt modelId="{6510518A-6DA7-431D-92C5-41A86B19E889}">
      <dgm:prSet phldrT="[Text]"/>
      <dgm:spPr/>
      <dgm:t>
        <a:bodyPr/>
        <a:lstStyle/>
        <a:p>
          <a:r>
            <a:rPr lang="en-US" b="1" dirty="0">
              <a:latin typeface="Calibri" pitchFamily="34" charset="0"/>
            </a:rPr>
            <a:t>Glucagon</a:t>
          </a:r>
        </a:p>
      </dgm:t>
    </dgm:pt>
    <dgm:pt modelId="{05EDB168-F657-4E72-A114-EF4C051B29F3}" type="parTrans" cxnId="{4E0721C0-56E0-451C-9CD1-CB40CDE11F44}">
      <dgm:prSet/>
      <dgm:spPr/>
      <dgm:t>
        <a:bodyPr/>
        <a:lstStyle/>
        <a:p>
          <a:endParaRPr lang="en-US"/>
        </a:p>
      </dgm:t>
    </dgm:pt>
    <dgm:pt modelId="{D310943E-F757-435D-855F-9C47F565AF2A}" type="sibTrans" cxnId="{4E0721C0-56E0-451C-9CD1-CB40CDE11F44}">
      <dgm:prSet/>
      <dgm:spPr/>
      <dgm:t>
        <a:bodyPr/>
        <a:lstStyle/>
        <a:p>
          <a:endParaRPr lang="en-US"/>
        </a:p>
      </dgm:t>
    </dgm:pt>
    <dgm:pt modelId="{77701552-F16A-4AF9-B3C7-A78CBFFFDD68}">
      <dgm:prSet phldrT="[Text]"/>
      <dgm:spPr/>
      <dgm:t>
        <a:bodyPr/>
        <a:lstStyle/>
        <a:p>
          <a:r>
            <a:rPr lang="en-US" b="1" dirty="0">
              <a:latin typeface="Calibri" pitchFamily="34" charset="0"/>
            </a:rPr>
            <a:t>C-peptide</a:t>
          </a:r>
        </a:p>
      </dgm:t>
    </dgm:pt>
    <dgm:pt modelId="{62250AB4-098C-4CF7-8F84-40512F0D675F}" type="parTrans" cxnId="{8AF37966-5945-461F-BD85-9347EC9078DC}">
      <dgm:prSet/>
      <dgm:spPr/>
      <dgm:t>
        <a:bodyPr/>
        <a:lstStyle/>
        <a:p>
          <a:endParaRPr lang="en-US"/>
        </a:p>
      </dgm:t>
    </dgm:pt>
    <dgm:pt modelId="{EB1FA724-7DDF-46D7-ADEE-B3C709C3758F}" type="sibTrans" cxnId="{8AF37966-5945-461F-BD85-9347EC9078DC}">
      <dgm:prSet/>
      <dgm:spPr/>
      <dgm:t>
        <a:bodyPr/>
        <a:lstStyle/>
        <a:p>
          <a:endParaRPr lang="en-US"/>
        </a:p>
      </dgm:t>
    </dgm:pt>
    <dgm:pt modelId="{9657419B-187D-4B07-87FB-C5763CF3650F}" type="pres">
      <dgm:prSet presAssocID="{E6B4F774-672F-4E61-9184-432224638FFD}" presName="theList" presStyleCnt="0">
        <dgm:presLayoutVars>
          <dgm:dir/>
          <dgm:animLvl val="lvl"/>
          <dgm:resizeHandles val="exact"/>
        </dgm:presLayoutVars>
      </dgm:prSet>
      <dgm:spPr/>
    </dgm:pt>
    <dgm:pt modelId="{230DBAF7-4154-4BAC-95AF-366E611D53E7}" type="pres">
      <dgm:prSet presAssocID="{B9A872A6-5C51-4AE7-A3C9-4F36361DE65A}" presName="compNode" presStyleCnt="0"/>
      <dgm:spPr/>
    </dgm:pt>
    <dgm:pt modelId="{3EF2D9A3-B4D3-426C-B7C3-47963E211806}" type="pres">
      <dgm:prSet presAssocID="{B9A872A6-5C51-4AE7-A3C9-4F36361DE65A}" presName="aNode" presStyleLbl="bgShp" presStyleIdx="0" presStyleCnt="4"/>
      <dgm:spPr/>
    </dgm:pt>
    <dgm:pt modelId="{804807CF-C457-40F1-9024-ACB4B0199248}" type="pres">
      <dgm:prSet presAssocID="{B9A872A6-5C51-4AE7-A3C9-4F36361DE65A}" presName="textNode" presStyleLbl="bgShp" presStyleIdx="0" presStyleCnt="4"/>
      <dgm:spPr/>
    </dgm:pt>
    <dgm:pt modelId="{A8E81601-165F-4297-BEF2-B39863630A49}" type="pres">
      <dgm:prSet presAssocID="{B9A872A6-5C51-4AE7-A3C9-4F36361DE65A}" presName="compChildNode" presStyleCnt="0"/>
      <dgm:spPr/>
    </dgm:pt>
    <dgm:pt modelId="{0EC084B9-117A-47E4-A7D1-956BC4612C8E}" type="pres">
      <dgm:prSet presAssocID="{B9A872A6-5C51-4AE7-A3C9-4F36361DE65A}" presName="theInnerList" presStyleCnt="0"/>
      <dgm:spPr/>
    </dgm:pt>
    <dgm:pt modelId="{497B226D-BCFA-4DC3-A1DC-44A74386EEA8}" type="pres">
      <dgm:prSet presAssocID="{87AB3D32-30EF-4F5A-B108-D7B8D80D8379}" presName="childNode" presStyleLbl="node1" presStyleIdx="0" presStyleCnt="6">
        <dgm:presLayoutVars>
          <dgm:bulletEnabled val="1"/>
        </dgm:presLayoutVars>
      </dgm:prSet>
      <dgm:spPr/>
    </dgm:pt>
    <dgm:pt modelId="{89231840-3340-4BFE-95D2-84401AD5C45A}" type="pres">
      <dgm:prSet presAssocID="{B9A872A6-5C51-4AE7-A3C9-4F36361DE65A}" presName="aSpace" presStyleCnt="0"/>
      <dgm:spPr/>
    </dgm:pt>
    <dgm:pt modelId="{17D4DC28-6C95-4C94-8B79-3D36D57B8E3E}" type="pres">
      <dgm:prSet presAssocID="{88364B78-2B5C-4483-B4D4-7021D5F5341C}" presName="compNode" presStyleCnt="0"/>
      <dgm:spPr/>
    </dgm:pt>
    <dgm:pt modelId="{28F512BB-C3E2-4456-89C8-69E750B8AE00}" type="pres">
      <dgm:prSet presAssocID="{88364B78-2B5C-4483-B4D4-7021D5F5341C}" presName="aNode" presStyleLbl="bgShp" presStyleIdx="1" presStyleCnt="4" custLinFactNeighborX="166" custLinFactNeighborY="7398"/>
      <dgm:spPr/>
    </dgm:pt>
    <dgm:pt modelId="{8DFE1871-067B-4DA7-9121-781B647A6587}" type="pres">
      <dgm:prSet presAssocID="{88364B78-2B5C-4483-B4D4-7021D5F5341C}" presName="textNode" presStyleLbl="bgShp" presStyleIdx="1" presStyleCnt="4"/>
      <dgm:spPr/>
    </dgm:pt>
    <dgm:pt modelId="{E1A8D687-A064-41AF-A13C-A21CD040F4A3}" type="pres">
      <dgm:prSet presAssocID="{88364B78-2B5C-4483-B4D4-7021D5F5341C}" presName="compChildNode" presStyleCnt="0"/>
      <dgm:spPr/>
    </dgm:pt>
    <dgm:pt modelId="{4DDE9021-6A0B-43B3-899C-F08D20ACDB93}" type="pres">
      <dgm:prSet presAssocID="{88364B78-2B5C-4483-B4D4-7021D5F5341C}" presName="theInnerList" presStyleCnt="0"/>
      <dgm:spPr/>
    </dgm:pt>
    <dgm:pt modelId="{230BE006-526F-4D01-9067-E728B1A104E3}" type="pres">
      <dgm:prSet presAssocID="{6510518A-6DA7-431D-92C5-41A86B19E889}" presName="childNode" presStyleLbl="node1" presStyleIdx="1" presStyleCnt="6">
        <dgm:presLayoutVars>
          <dgm:bulletEnabled val="1"/>
        </dgm:presLayoutVars>
      </dgm:prSet>
      <dgm:spPr/>
    </dgm:pt>
    <dgm:pt modelId="{03FECE80-A707-4C45-9DAE-FAF72A9EFB13}" type="pres">
      <dgm:prSet presAssocID="{88364B78-2B5C-4483-B4D4-7021D5F5341C}" presName="aSpace" presStyleCnt="0"/>
      <dgm:spPr/>
    </dgm:pt>
    <dgm:pt modelId="{1CAC79C1-8052-408A-8573-5919A4C16A2A}" type="pres">
      <dgm:prSet presAssocID="{6C90EF06-4418-458D-8317-29375EAADBAB}" presName="compNode" presStyleCnt="0"/>
      <dgm:spPr/>
    </dgm:pt>
    <dgm:pt modelId="{6232690C-3D64-4099-9E09-9F517C130AC6}" type="pres">
      <dgm:prSet presAssocID="{6C90EF06-4418-458D-8317-29375EAADBAB}" presName="aNode" presStyleLbl="bgShp" presStyleIdx="2" presStyleCnt="4"/>
      <dgm:spPr/>
    </dgm:pt>
    <dgm:pt modelId="{AEF26CCF-4DE2-4DE9-8CE3-23038F33F231}" type="pres">
      <dgm:prSet presAssocID="{6C90EF06-4418-458D-8317-29375EAADBAB}" presName="textNode" presStyleLbl="bgShp" presStyleIdx="2" presStyleCnt="4"/>
      <dgm:spPr/>
    </dgm:pt>
    <dgm:pt modelId="{A7D76CCA-7974-4D76-A9EC-F0ED7ED4CA82}" type="pres">
      <dgm:prSet presAssocID="{6C90EF06-4418-458D-8317-29375EAADBAB}" presName="compChildNode" presStyleCnt="0"/>
      <dgm:spPr/>
    </dgm:pt>
    <dgm:pt modelId="{F9C5FE8B-F63D-4DE5-B854-06ED57B765B3}" type="pres">
      <dgm:prSet presAssocID="{6C90EF06-4418-458D-8317-29375EAADBAB}" presName="theInnerList" presStyleCnt="0"/>
      <dgm:spPr/>
    </dgm:pt>
    <dgm:pt modelId="{032F745D-2730-4D0C-A971-502F04A02DEF}" type="pres">
      <dgm:prSet presAssocID="{85D47A5C-FC07-4B7C-9F44-32E3F2D5ADFF}" presName="childNode" presStyleLbl="node1" presStyleIdx="2" presStyleCnt="6">
        <dgm:presLayoutVars>
          <dgm:bulletEnabled val="1"/>
        </dgm:presLayoutVars>
      </dgm:prSet>
      <dgm:spPr/>
    </dgm:pt>
    <dgm:pt modelId="{02D8D1D5-1C6E-4FAE-900C-26307D9C8978}" type="pres">
      <dgm:prSet presAssocID="{85D47A5C-FC07-4B7C-9F44-32E3F2D5ADFF}" presName="aSpace2" presStyleCnt="0"/>
      <dgm:spPr/>
    </dgm:pt>
    <dgm:pt modelId="{82A58F1F-C57C-4F7F-8A39-0C3973830B6B}" type="pres">
      <dgm:prSet presAssocID="{A549443C-F054-4C7F-8857-9205075EA3A8}" presName="childNode" presStyleLbl="node1" presStyleIdx="3" presStyleCnt="6">
        <dgm:presLayoutVars>
          <dgm:bulletEnabled val="1"/>
        </dgm:presLayoutVars>
      </dgm:prSet>
      <dgm:spPr/>
    </dgm:pt>
    <dgm:pt modelId="{DFD68F0F-5C91-4FE5-9A16-76486EB8795A}" type="pres">
      <dgm:prSet presAssocID="{A549443C-F054-4C7F-8857-9205075EA3A8}" presName="aSpace2" presStyleCnt="0"/>
      <dgm:spPr/>
    </dgm:pt>
    <dgm:pt modelId="{8533FFDE-2CFA-481C-A4FD-83852A38E9D5}" type="pres">
      <dgm:prSet presAssocID="{77701552-F16A-4AF9-B3C7-A78CBFFFDD68}" presName="childNode" presStyleLbl="node1" presStyleIdx="4" presStyleCnt="6">
        <dgm:presLayoutVars>
          <dgm:bulletEnabled val="1"/>
        </dgm:presLayoutVars>
      </dgm:prSet>
      <dgm:spPr/>
    </dgm:pt>
    <dgm:pt modelId="{0BD92838-C551-4CC0-BF4B-D934BB3703E2}" type="pres">
      <dgm:prSet presAssocID="{6C90EF06-4418-458D-8317-29375EAADBAB}" presName="aSpace" presStyleCnt="0"/>
      <dgm:spPr/>
    </dgm:pt>
    <dgm:pt modelId="{7D7F83A8-77A8-4EC4-A6A7-3C7E37591028}" type="pres">
      <dgm:prSet presAssocID="{FF808CCA-8559-4773-BC8D-AB215FA745B6}" presName="compNode" presStyleCnt="0"/>
      <dgm:spPr/>
    </dgm:pt>
    <dgm:pt modelId="{1A1E0BAC-584C-4BEB-A618-922B2B41DFB2}" type="pres">
      <dgm:prSet presAssocID="{FF808CCA-8559-4773-BC8D-AB215FA745B6}" presName="aNode" presStyleLbl="bgShp" presStyleIdx="3" presStyleCnt="4"/>
      <dgm:spPr/>
    </dgm:pt>
    <dgm:pt modelId="{481CF4B1-BAC0-4159-8D1D-544295885A6A}" type="pres">
      <dgm:prSet presAssocID="{FF808CCA-8559-4773-BC8D-AB215FA745B6}" presName="textNode" presStyleLbl="bgShp" presStyleIdx="3" presStyleCnt="4"/>
      <dgm:spPr/>
    </dgm:pt>
    <dgm:pt modelId="{DA6A040F-4D73-4F8A-9609-2C53CC799EB8}" type="pres">
      <dgm:prSet presAssocID="{FF808CCA-8559-4773-BC8D-AB215FA745B6}" presName="compChildNode" presStyleCnt="0"/>
      <dgm:spPr/>
    </dgm:pt>
    <dgm:pt modelId="{C0BA9DD3-BDCF-4F63-845F-258BE28F8DBC}" type="pres">
      <dgm:prSet presAssocID="{FF808CCA-8559-4773-BC8D-AB215FA745B6}" presName="theInnerList" presStyleCnt="0"/>
      <dgm:spPr/>
    </dgm:pt>
    <dgm:pt modelId="{1ADBD019-6197-418C-9F89-5CFEF1BF7C9C}" type="pres">
      <dgm:prSet presAssocID="{E3209C8D-C231-48C6-9FEE-1C90910A9AB1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33972D0A-F86E-4F91-A325-F073C6A49866}" type="presOf" srcId="{6C90EF06-4418-458D-8317-29375EAADBAB}" destId="{6232690C-3D64-4099-9E09-9F517C130AC6}" srcOrd="0" destOrd="0" presId="urn:microsoft.com/office/officeart/2005/8/layout/lProcess2"/>
    <dgm:cxn modelId="{5211EB0A-2035-4E78-8CE4-6936BA5C7B77}" srcId="{FF808CCA-8559-4773-BC8D-AB215FA745B6}" destId="{E3209C8D-C231-48C6-9FEE-1C90910A9AB1}" srcOrd="0" destOrd="0" parTransId="{AF25ABEC-10CF-4700-A6CE-A0338B4F8338}" sibTransId="{84C8208B-56F0-4E60-BB0F-08A539670024}"/>
    <dgm:cxn modelId="{2C273B0B-BC2C-44D4-A92C-02534AF42057}" type="presOf" srcId="{88364B78-2B5C-4483-B4D4-7021D5F5341C}" destId="{28F512BB-C3E2-4456-89C8-69E750B8AE00}" srcOrd="0" destOrd="0" presId="urn:microsoft.com/office/officeart/2005/8/layout/lProcess2"/>
    <dgm:cxn modelId="{7AE3150E-1DD6-4961-AC8D-AF7CC3BA9197}" srcId="{E6B4F774-672F-4E61-9184-432224638FFD}" destId="{88364B78-2B5C-4483-B4D4-7021D5F5341C}" srcOrd="1" destOrd="0" parTransId="{A62A1433-C6D4-4D4B-8D2B-6EC7B7A70F99}" sibTransId="{409774D8-4D8D-4A25-B385-9399B7174907}"/>
    <dgm:cxn modelId="{E9642C1C-9CB2-4B5F-9587-AFD62C1815FE}" srcId="{6C90EF06-4418-458D-8317-29375EAADBAB}" destId="{A549443C-F054-4C7F-8857-9205075EA3A8}" srcOrd="1" destOrd="0" parTransId="{817824BE-6310-420D-BB9D-CFA446F0B0BC}" sibTransId="{7EE381B4-3B1A-468D-A640-A8853275061A}"/>
    <dgm:cxn modelId="{54EF4620-6A3C-492E-8E58-8A13F799C260}" type="presOf" srcId="{6510518A-6DA7-431D-92C5-41A86B19E889}" destId="{230BE006-526F-4D01-9067-E728B1A104E3}" srcOrd="0" destOrd="0" presId="urn:microsoft.com/office/officeart/2005/8/layout/lProcess2"/>
    <dgm:cxn modelId="{1015C83D-54DB-4D71-9173-ED8F87330760}" type="presOf" srcId="{B9A872A6-5C51-4AE7-A3C9-4F36361DE65A}" destId="{3EF2D9A3-B4D3-426C-B7C3-47963E211806}" srcOrd="0" destOrd="0" presId="urn:microsoft.com/office/officeart/2005/8/layout/lProcess2"/>
    <dgm:cxn modelId="{17342E44-1B7D-4C38-94C7-F3823E76FB3C}" srcId="{E6B4F774-672F-4E61-9184-432224638FFD}" destId="{6C90EF06-4418-458D-8317-29375EAADBAB}" srcOrd="2" destOrd="0" parTransId="{761A0528-7352-4B45-8147-86EB6C494559}" sibTransId="{CBC90333-7E11-4CB8-BE5C-950A2FEE0DA5}"/>
    <dgm:cxn modelId="{51CFB947-781B-48C3-BFAD-6CF713F6BAB9}" srcId="{E6B4F774-672F-4E61-9184-432224638FFD}" destId="{B9A872A6-5C51-4AE7-A3C9-4F36361DE65A}" srcOrd="0" destOrd="0" parTransId="{599F2B8D-1F3C-4E3A-BEFC-11266DDA1913}" sibTransId="{EC0981D8-A42D-4DE2-94F2-A19385113E71}"/>
    <dgm:cxn modelId="{987CEE59-9159-4F4C-98CF-A357EEF51905}" type="presOf" srcId="{B9A872A6-5C51-4AE7-A3C9-4F36361DE65A}" destId="{804807CF-C457-40F1-9024-ACB4B0199248}" srcOrd="1" destOrd="0" presId="urn:microsoft.com/office/officeart/2005/8/layout/lProcess2"/>
    <dgm:cxn modelId="{8AF37966-5945-461F-BD85-9347EC9078DC}" srcId="{6C90EF06-4418-458D-8317-29375EAADBAB}" destId="{77701552-F16A-4AF9-B3C7-A78CBFFFDD68}" srcOrd="2" destOrd="0" parTransId="{62250AB4-098C-4CF7-8F84-40512F0D675F}" sibTransId="{EB1FA724-7DDF-46D7-ADEE-B3C709C3758F}"/>
    <dgm:cxn modelId="{4CBE4D6B-4D07-4517-A698-C02ADA39A5C7}" type="presOf" srcId="{85D47A5C-FC07-4B7C-9F44-32E3F2D5ADFF}" destId="{032F745D-2730-4D0C-A971-502F04A02DEF}" srcOrd="0" destOrd="0" presId="urn:microsoft.com/office/officeart/2005/8/layout/lProcess2"/>
    <dgm:cxn modelId="{9766DF90-B508-4C26-8D9F-FCBDE3587A68}" type="presOf" srcId="{87AB3D32-30EF-4F5A-B108-D7B8D80D8379}" destId="{497B226D-BCFA-4DC3-A1DC-44A74386EEA8}" srcOrd="0" destOrd="0" presId="urn:microsoft.com/office/officeart/2005/8/layout/lProcess2"/>
    <dgm:cxn modelId="{1904EA9D-C632-4D5C-ACAF-E8A6B8A45130}" type="presOf" srcId="{E6B4F774-672F-4E61-9184-432224638FFD}" destId="{9657419B-187D-4B07-87FB-C5763CF3650F}" srcOrd="0" destOrd="0" presId="urn:microsoft.com/office/officeart/2005/8/layout/lProcess2"/>
    <dgm:cxn modelId="{53176CA3-C4CC-4E7A-8418-8C17D854337F}" type="presOf" srcId="{A549443C-F054-4C7F-8857-9205075EA3A8}" destId="{82A58F1F-C57C-4F7F-8A39-0C3973830B6B}" srcOrd="0" destOrd="0" presId="urn:microsoft.com/office/officeart/2005/8/layout/lProcess2"/>
    <dgm:cxn modelId="{5F889AA9-11FE-4203-8E64-918EA0EE6209}" type="presOf" srcId="{FF808CCA-8559-4773-BC8D-AB215FA745B6}" destId="{1A1E0BAC-584C-4BEB-A618-922B2B41DFB2}" srcOrd="0" destOrd="0" presId="urn:microsoft.com/office/officeart/2005/8/layout/lProcess2"/>
    <dgm:cxn modelId="{84D36EAB-2EDA-4731-87FD-9C0BCF12D6F8}" srcId="{6C90EF06-4418-458D-8317-29375EAADBAB}" destId="{85D47A5C-FC07-4B7C-9F44-32E3F2D5ADFF}" srcOrd="0" destOrd="0" parTransId="{18C6A6C1-7527-4828-A262-5D02DA708543}" sibTransId="{19FA9CFA-AB9F-4986-B0B1-1615CBE87EB4}"/>
    <dgm:cxn modelId="{E643E3B8-F324-4ACC-BA8B-CFFEF43E070A}" type="presOf" srcId="{E3209C8D-C231-48C6-9FEE-1C90910A9AB1}" destId="{1ADBD019-6197-418C-9F89-5CFEF1BF7C9C}" srcOrd="0" destOrd="0" presId="urn:microsoft.com/office/officeart/2005/8/layout/lProcess2"/>
    <dgm:cxn modelId="{4E0721C0-56E0-451C-9CD1-CB40CDE11F44}" srcId="{88364B78-2B5C-4483-B4D4-7021D5F5341C}" destId="{6510518A-6DA7-431D-92C5-41A86B19E889}" srcOrd="0" destOrd="0" parTransId="{05EDB168-F657-4E72-A114-EF4C051B29F3}" sibTransId="{D310943E-F757-435D-855F-9C47F565AF2A}"/>
    <dgm:cxn modelId="{30F831C9-8EF9-406A-A4BE-9F97D58FDFD6}" type="presOf" srcId="{77701552-F16A-4AF9-B3C7-A78CBFFFDD68}" destId="{8533FFDE-2CFA-481C-A4FD-83852A38E9D5}" srcOrd="0" destOrd="0" presId="urn:microsoft.com/office/officeart/2005/8/layout/lProcess2"/>
    <dgm:cxn modelId="{ADC472CB-A24C-47DE-B281-460A7E204A5C}" type="presOf" srcId="{88364B78-2B5C-4483-B4D4-7021D5F5341C}" destId="{8DFE1871-067B-4DA7-9121-781B647A6587}" srcOrd="1" destOrd="0" presId="urn:microsoft.com/office/officeart/2005/8/layout/lProcess2"/>
    <dgm:cxn modelId="{C62BA6CE-F6D6-431C-AD24-F666B173202D}" type="presOf" srcId="{6C90EF06-4418-458D-8317-29375EAADBAB}" destId="{AEF26CCF-4DE2-4DE9-8CE3-23038F33F231}" srcOrd="1" destOrd="0" presId="urn:microsoft.com/office/officeart/2005/8/layout/lProcess2"/>
    <dgm:cxn modelId="{54F630D2-4989-4363-B474-76C627CA4E7D}" srcId="{B9A872A6-5C51-4AE7-A3C9-4F36361DE65A}" destId="{87AB3D32-30EF-4F5A-B108-D7B8D80D8379}" srcOrd="0" destOrd="0" parTransId="{32612562-7304-41F6-94A9-63CEAC7F819F}" sibTransId="{2ED0B131-5275-4BA0-BE3D-6C95FFFAABF2}"/>
    <dgm:cxn modelId="{494DD8D6-7411-4CCB-A706-D962C8E4CC10}" type="presOf" srcId="{FF808CCA-8559-4773-BC8D-AB215FA745B6}" destId="{481CF4B1-BAC0-4159-8D1D-544295885A6A}" srcOrd="1" destOrd="0" presId="urn:microsoft.com/office/officeart/2005/8/layout/lProcess2"/>
    <dgm:cxn modelId="{996A8AF4-DC1B-44FC-8F87-EDF137017B29}" srcId="{E6B4F774-672F-4E61-9184-432224638FFD}" destId="{FF808CCA-8559-4773-BC8D-AB215FA745B6}" srcOrd="3" destOrd="0" parTransId="{7603DEAC-3A05-428C-8527-0612CC9A8442}" sibTransId="{7A4D8715-369A-4D5A-8C09-C849AD4F977C}"/>
    <dgm:cxn modelId="{B85F83C2-E907-402C-9AD1-20CBD4316E62}" type="presParOf" srcId="{9657419B-187D-4B07-87FB-C5763CF3650F}" destId="{230DBAF7-4154-4BAC-95AF-366E611D53E7}" srcOrd="0" destOrd="0" presId="urn:microsoft.com/office/officeart/2005/8/layout/lProcess2"/>
    <dgm:cxn modelId="{05D31D51-0043-479B-B4A6-6CB33B1FAF4A}" type="presParOf" srcId="{230DBAF7-4154-4BAC-95AF-366E611D53E7}" destId="{3EF2D9A3-B4D3-426C-B7C3-47963E211806}" srcOrd="0" destOrd="0" presId="urn:microsoft.com/office/officeart/2005/8/layout/lProcess2"/>
    <dgm:cxn modelId="{6DF8AD66-D810-4329-8C42-6B0B333290AC}" type="presParOf" srcId="{230DBAF7-4154-4BAC-95AF-366E611D53E7}" destId="{804807CF-C457-40F1-9024-ACB4B0199248}" srcOrd="1" destOrd="0" presId="urn:microsoft.com/office/officeart/2005/8/layout/lProcess2"/>
    <dgm:cxn modelId="{3ADFA8F2-D166-4CFA-B2A5-08D0972C5B17}" type="presParOf" srcId="{230DBAF7-4154-4BAC-95AF-366E611D53E7}" destId="{A8E81601-165F-4297-BEF2-B39863630A49}" srcOrd="2" destOrd="0" presId="urn:microsoft.com/office/officeart/2005/8/layout/lProcess2"/>
    <dgm:cxn modelId="{42D24F0E-5E3E-488B-B147-D4370C380FC7}" type="presParOf" srcId="{A8E81601-165F-4297-BEF2-B39863630A49}" destId="{0EC084B9-117A-47E4-A7D1-956BC4612C8E}" srcOrd="0" destOrd="0" presId="urn:microsoft.com/office/officeart/2005/8/layout/lProcess2"/>
    <dgm:cxn modelId="{D7635BD5-AA0B-440B-A7F0-0CF758DD114B}" type="presParOf" srcId="{0EC084B9-117A-47E4-A7D1-956BC4612C8E}" destId="{497B226D-BCFA-4DC3-A1DC-44A74386EEA8}" srcOrd="0" destOrd="0" presId="urn:microsoft.com/office/officeart/2005/8/layout/lProcess2"/>
    <dgm:cxn modelId="{07717C23-59CA-4929-B7C2-710F9D912B3B}" type="presParOf" srcId="{9657419B-187D-4B07-87FB-C5763CF3650F}" destId="{89231840-3340-4BFE-95D2-84401AD5C45A}" srcOrd="1" destOrd="0" presId="urn:microsoft.com/office/officeart/2005/8/layout/lProcess2"/>
    <dgm:cxn modelId="{F4476646-CA4A-4171-9018-733EDF934A9E}" type="presParOf" srcId="{9657419B-187D-4B07-87FB-C5763CF3650F}" destId="{17D4DC28-6C95-4C94-8B79-3D36D57B8E3E}" srcOrd="2" destOrd="0" presId="urn:microsoft.com/office/officeart/2005/8/layout/lProcess2"/>
    <dgm:cxn modelId="{F76F6963-B80C-4BCE-9F9D-E97416AD1E31}" type="presParOf" srcId="{17D4DC28-6C95-4C94-8B79-3D36D57B8E3E}" destId="{28F512BB-C3E2-4456-89C8-69E750B8AE00}" srcOrd="0" destOrd="0" presId="urn:microsoft.com/office/officeart/2005/8/layout/lProcess2"/>
    <dgm:cxn modelId="{1E972E4A-0AB3-4008-A397-92D21DC5A4DF}" type="presParOf" srcId="{17D4DC28-6C95-4C94-8B79-3D36D57B8E3E}" destId="{8DFE1871-067B-4DA7-9121-781B647A6587}" srcOrd="1" destOrd="0" presId="urn:microsoft.com/office/officeart/2005/8/layout/lProcess2"/>
    <dgm:cxn modelId="{2327E316-126C-4C08-8994-2A9A3168B506}" type="presParOf" srcId="{17D4DC28-6C95-4C94-8B79-3D36D57B8E3E}" destId="{E1A8D687-A064-41AF-A13C-A21CD040F4A3}" srcOrd="2" destOrd="0" presId="urn:microsoft.com/office/officeart/2005/8/layout/lProcess2"/>
    <dgm:cxn modelId="{8E085B19-0197-417C-A3B6-96586D85D15F}" type="presParOf" srcId="{E1A8D687-A064-41AF-A13C-A21CD040F4A3}" destId="{4DDE9021-6A0B-43B3-899C-F08D20ACDB93}" srcOrd="0" destOrd="0" presId="urn:microsoft.com/office/officeart/2005/8/layout/lProcess2"/>
    <dgm:cxn modelId="{652DF9C6-7644-4EEC-B1F4-8CFA4E65ACC6}" type="presParOf" srcId="{4DDE9021-6A0B-43B3-899C-F08D20ACDB93}" destId="{230BE006-526F-4D01-9067-E728B1A104E3}" srcOrd="0" destOrd="0" presId="urn:microsoft.com/office/officeart/2005/8/layout/lProcess2"/>
    <dgm:cxn modelId="{045AE3FA-7B71-4237-94DC-F39140CF520B}" type="presParOf" srcId="{9657419B-187D-4B07-87FB-C5763CF3650F}" destId="{03FECE80-A707-4C45-9DAE-FAF72A9EFB13}" srcOrd="3" destOrd="0" presId="urn:microsoft.com/office/officeart/2005/8/layout/lProcess2"/>
    <dgm:cxn modelId="{4871C817-1023-40BF-9EC7-A81FD9DB8DB8}" type="presParOf" srcId="{9657419B-187D-4B07-87FB-C5763CF3650F}" destId="{1CAC79C1-8052-408A-8573-5919A4C16A2A}" srcOrd="4" destOrd="0" presId="urn:microsoft.com/office/officeart/2005/8/layout/lProcess2"/>
    <dgm:cxn modelId="{EA104C73-E0B2-443F-AD9A-B713ECFD6975}" type="presParOf" srcId="{1CAC79C1-8052-408A-8573-5919A4C16A2A}" destId="{6232690C-3D64-4099-9E09-9F517C130AC6}" srcOrd="0" destOrd="0" presId="urn:microsoft.com/office/officeart/2005/8/layout/lProcess2"/>
    <dgm:cxn modelId="{836DCE0D-F7E0-4D52-8589-E2DCAA4773E1}" type="presParOf" srcId="{1CAC79C1-8052-408A-8573-5919A4C16A2A}" destId="{AEF26CCF-4DE2-4DE9-8CE3-23038F33F231}" srcOrd="1" destOrd="0" presId="urn:microsoft.com/office/officeart/2005/8/layout/lProcess2"/>
    <dgm:cxn modelId="{607B5B95-95CD-48ED-8270-FB9F7726FA8D}" type="presParOf" srcId="{1CAC79C1-8052-408A-8573-5919A4C16A2A}" destId="{A7D76CCA-7974-4D76-A9EC-F0ED7ED4CA82}" srcOrd="2" destOrd="0" presId="urn:microsoft.com/office/officeart/2005/8/layout/lProcess2"/>
    <dgm:cxn modelId="{B9672A8A-889A-4A75-8EC6-0995680A9E9F}" type="presParOf" srcId="{A7D76CCA-7974-4D76-A9EC-F0ED7ED4CA82}" destId="{F9C5FE8B-F63D-4DE5-B854-06ED57B765B3}" srcOrd="0" destOrd="0" presId="urn:microsoft.com/office/officeart/2005/8/layout/lProcess2"/>
    <dgm:cxn modelId="{25D813B2-B3BD-4E7A-9478-56D513917C89}" type="presParOf" srcId="{F9C5FE8B-F63D-4DE5-B854-06ED57B765B3}" destId="{032F745D-2730-4D0C-A971-502F04A02DEF}" srcOrd="0" destOrd="0" presId="urn:microsoft.com/office/officeart/2005/8/layout/lProcess2"/>
    <dgm:cxn modelId="{52EF488F-19CC-453E-BAE8-C0B6E48182A4}" type="presParOf" srcId="{F9C5FE8B-F63D-4DE5-B854-06ED57B765B3}" destId="{02D8D1D5-1C6E-4FAE-900C-26307D9C8978}" srcOrd="1" destOrd="0" presId="urn:microsoft.com/office/officeart/2005/8/layout/lProcess2"/>
    <dgm:cxn modelId="{32EFF712-66A6-4D24-A54B-FBEAE6334A1C}" type="presParOf" srcId="{F9C5FE8B-F63D-4DE5-B854-06ED57B765B3}" destId="{82A58F1F-C57C-4F7F-8A39-0C3973830B6B}" srcOrd="2" destOrd="0" presId="urn:microsoft.com/office/officeart/2005/8/layout/lProcess2"/>
    <dgm:cxn modelId="{9041E921-0205-4B00-9461-51B552D1685A}" type="presParOf" srcId="{F9C5FE8B-F63D-4DE5-B854-06ED57B765B3}" destId="{DFD68F0F-5C91-4FE5-9A16-76486EB8795A}" srcOrd="3" destOrd="0" presId="urn:microsoft.com/office/officeart/2005/8/layout/lProcess2"/>
    <dgm:cxn modelId="{5120E96C-ED15-4BE7-9170-C4975A7ADFFC}" type="presParOf" srcId="{F9C5FE8B-F63D-4DE5-B854-06ED57B765B3}" destId="{8533FFDE-2CFA-481C-A4FD-83852A38E9D5}" srcOrd="4" destOrd="0" presId="urn:microsoft.com/office/officeart/2005/8/layout/lProcess2"/>
    <dgm:cxn modelId="{B4C44979-B881-4173-A179-6CBCF5E8645F}" type="presParOf" srcId="{9657419B-187D-4B07-87FB-C5763CF3650F}" destId="{0BD92838-C551-4CC0-BF4B-D934BB3703E2}" srcOrd="5" destOrd="0" presId="urn:microsoft.com/office/officeart/2005/8/layout/lProcess2"/>
    <dgm:cxn modelId="{AB5BB387-80A5-46BD-BB7C-F00CCF212C27}" type="presParOf" srcId="{9657419B-187D-4B07-87FB-C5763CF3650F}" destId="{7D7F83A8-77A8-4EC4-A6A7-3C7E37591028}" srcOrd="6" destOrd="0" presId="urn:microsoft.com/office/officeart/2005/8/layout/lProcess2"/>
    <dgm:cxn modelId="{990A8343-28B7-41C1-ABE3-85A1F0ACC066}" type="presParOf" srcId="{7D7F83A8-77A8-4EC4-A6A7-3C7E37591028}" destId="{1A1E0BAC-584C-4BEB-A618-922B2B41DFB2}" srcOrd="0" destOrd="0" presId="urn:microsoft.com/office/officeart/2005/8/layout/lProcess2"/>
    <dgm:cxn modelId="{AE49D2E1-E591-4B84-9185-BF34028A779F}" type="presParOf" srcId="{7D7F83A8-77A8-4EC4-A6A7-3C7E37591028}" destId="{481CF4B1-BAC0-4159-8D1D-544295885A6A}" srcOrd="1" destOrd="0" presId="urn:microsoft.com/office/officeart/2005/8/layout/lProcess2"/>
    <dgm:cxn modelId="{3296B60A-93B6-44D6-BAAC-75CB6EA1874B}" type="presParOf" srcId="{7D7F83A8-77A8-4EC4-A6A7-3C7E37591028}" destId="{DA6A040F-4D73-4F8A-9609-2C53CC799EB8}" srcOrd="2" destOrd="0" presId="urn:microsoft.com/office/officeart/2005/8/layout/lProcess2"/>
    <dgm:cxn modelId="{427ED05E-BDE5-4F46-8476-91E42CC12475}" type="presParOf" srcId="{DA6A040F-4D73-4F8A-9609-2C53CC799EB8}" destId="{C0BA9DD3-BDCF-4F63-845F-258BE28F8DBC}" srcOrd="0" destOrd="0" presId="urn:microsoft.com/office/officeart/2005/8/layout/lProcess2"/>
    <dgm:cxn modelId="{747B8CFB-0BC9-40AB-BD2F-70589DCADB7E}" type="presParOf" srcId="{C0BA9DD3-BDCF-4F63-845F-258BE28F8DBC}" destId="{1ADBD019-6197-418C-9F89-5CFEF1BF7C9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CEF517-E54C-4625-A5C5-1EBA5FE0010A}" type="doc">
      <dgm:prSet loTypeId="urn:microsoft.com/office/officeart/2005/8/layout/defaul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589F4AFD-A6CC-430C-8B23-E50DF1D1761B}">
      <dgm:prSet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>
              <a:latin typeface="Calibri" pitchFamily="34" charset="0"/>
            </a:rPr>
            <a:t>Total eradication by surgery</a:t>
          </a:r>
        </a:p>
      </dgm:t>
    </dgm:pt>
    <dgm:pt modelId="{CF103201-1C60-4A7F-BDD1-A3ECAD9DA654}" type="parTrans" cxnId="{AE2CB460-A10A-4478-B480-044000C3B288}">
      <dgm:prSet/>
      <dgm:spPr/>
      <dgm:t>
        <a:bodyPr/>
        <a:lstStyle/>
        <a:p>
          <a:endParaRPr lang="en-US" b="1"/>
        </a:p>
      </dgm:t>
    </dgm:pt>
    <dgm:pt modelId="{F19E593C-F213-48A9-9793-140A6522DB98}" type="sibTrans" cxnId="{AE2CB460-A10A-4478-B480-044000C3B288}">
      <dgm:prSet/>
      <dgm:spPr/>
      <dgm:t>
        <a:bodyPr/>
        <a:lstStyle/>
        <a:p>
          <a:endParaRPr lang="en-US" b="1"/>
        </a:p>
      </dgm:t>
    </dgm:pt>
    <dgm:pt modelId="{A306B0CC-BD22-4E7A-9CC8-C26D9867E1F3}">
      <dgm:prSet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>
              <a:latin typeface="Calibri" pitchFamily="34" charset="0"/>
            </a:rPr>
            <a:t>Control of tumor growth </a:t>
          </a:r>
        </a:p>
      </dgm:t>
    </dgm:pt>
    <dgm:pt modelId="{B2EDD1F3-CACE-4C9A-BA18-A1E228729827}" type="parTrans" cxnId="{376B9DCC-F260-43B0-B03E-1F150E09262B}">
      <dgm:prSet/>
      <dgm:spPr/>
      <dgm:t>
        <a:bodyPr/>
        <a:lstStyle/>
        <a:p>
          <a:endParaRPr lang="en-US" b="1"/>
        </a:p>
      </dgm:t>
    </dgm:pt>
    <dgm:pt modelId="{2D10289B-6C77-45CD-8A9E-A5588FEE99B0}" type="sibTrans" cxnId="{376B9DCC-F260-43B0-B03E-1F150E09262B}">
      <dgm:prSet/>
      <dgm:spPr/>
      <dgm:t>
        <a:bodyPr/>
        <a:lstStyle/>
        <a:p>
          <a:endParaRPr lang="en-US" b="1"/>
        </a:p>
      </dgm:t>
    </dgm:pt>
    <dgm:pt modelId="{5838ADA0-0E32-47D9-93EA-5DB39AAE0E7E}">
      <dgm:prSet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>
              <a:latin typeface="Calibri" pitchFamily="34" charset="0"/>
            </a:rPr>
            <a:t>Alleviation of clinical symptoms</a:t>
          </a:r>
        </a:p>
      </dgm:t>
    </dgm:pt>
    <dgm:pt modelId="{71679C14-ADF3-4DF8-9C63-E6E4129FF95E}" type="parTrans" cxnId="{6A39357A-E6E4-41B3-99FB-F3EC433289C1}">
      <dgm:prSet/>
      <dgm:spPr/>
      <dgm:t>
        <a:bodyPr/>
        <a:lstStyle/>
        <a:p>
          <a:endParaRPr lang="en-US" b="1"/>
        </a:p>
      </dgm:t>
    </dgm:pt>
    <dgm:pt modelId="{696B5147-DA33-46E2-BE9B-CA0A850BC3EB}" type="sibTrans" cxnId="{6A39357A-E6E4-41B3-99FB-F3EC433289C1}">
      <dgm:prSet/>
      <dgm:spPr/>
      <dgm:t>
        <a:bodyPr/>
        <a:lstStyle/>
        <a:p>
          <a:endParaRPr lang="en-US" b="1"/>
        </a:p>
      </dgm:t>
    </dgm:pt>
    <dgm:pt modelId="{3A952B4C-4617-4C9F-A116-E97343FC1380}">
      <dgm:prSet/>
      <dgm:spPr>
        <a:solidFill>
          <a:srgbClr val="00B0F0"/>
        </a:solidFill>
        <a:ln w="12700"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>
              <a:latin typeface="Calibri" pitchFamily="34" charset="0"/>
            </a:rPr>
            <a:t>Improving and preserving quality of life</a:t>
          </a:r>
        </a:p>
      </dgm:t>
    </dgm:pt>
    <dgm:pt modelId="{4213F76E-7021-42FF-83DB-4FED7CEC49FD}" type="parTrans" cxnId="{43F8FF62-8A5E-4378-A693-FC7D854B8D99}">
      <dgm:prSet/>
      <dgm:spPr/>
      <dgm:t>
        <a:bodyPr/>
        <a:lstStyle/>
        <a:p>
          <a:endParaRPr lang="en-US" b="1"/>
        </a:p>
      </dgm:t>
    </dgm:pt>
    <dgm:pt modelId="{B145104B-4838-443C-A1F1-1E757C7C9306}" type="sibTrans" cxnId="{43F8FF62-8A5E-4378-A693-FC7D854B8D99}">
      <dgm:prSet/>
      <dgm:spPr/>
      <dgm:t>
        <a:bodyPr/>
        <a:lstStyle/>
        <a:p>
          <a:endParaRPr lang="en-US" b="1"/>
        </a:p>
      </dgm:t>
    </dgm:pt>
    <dgm:pt modelId="{1972C3B4-7B86-4AFE-B31B-6976A6A39EC7}" type="pres">
      <dgm:prSet presAssocID="{9CCEF517-E54C-4625-A5C5-1EBA5FE0010A}" presName="diagram" presStyleCnt="0">
        <dgm:presLayoutVars>
          <dgm:dir/>
          <dgm:resizeHandles val="exact"/>
        </dgm:presLayoutVars>
      </dgm:prSet>
      <dgm:spPr/>
    </dgm:pt>
    <dgm:pt modelId="{99D8FD9A-B2E0-423F-998A-CEE5120F4C4C}" type="pres">
      <dgm:prSet presAssocID="{589F4AFD-A6CC-430C-8B23-E50DF1D1761B}" presName="node" presStyleLbl="node1" presStyleIdx="0" presStyleCnt="4">
        <dgm:presLayoutVars>
          <dgm:bulletEnabled val="1"/>
        </dgm:presLayoutVars>
      </dgm:prSet>
      <dgm:spPr/>
    </dgm:pt>
    <dgm:pt modelId="{B66A59EC-6B94-47C3-B3C2-843184D43091}" type="pres">
      <dgm:prSet presAssocID="{F19E593C-F213-48A9-9793-140A6522DB98}" presName="sibTrans" presStyleCnt="0"/>
      <dgm:spPr/>
    </dgm:pt>
    <dgm:pt modelId="{0715AD62-DC78-4F30-8F7B-0277152C595D}" type="pres">
      <dgm:prSet presAssocID="{A306B0CC-BD22-4E7A-9CC8-C26D9867E1F3}" presName="node" presStyleLbl="node1" presStyleIdx="1" presStyleCnt="4">
        <dgm:presLayoutVars>
          <dgm:bulletEnabled val="1"/>
        </dgm:presLayoutVars>
      </dgm:prSet>
      <dgm:spPr/>
    </dgm:pt>
    <dgm:pt modelId="{FF62A308-6485-412E-BA09-434DCD236649}" type="pres">
      <dgm:prSet presAssocID="{2D10289B-6C77-45CD-8A9E-A5588FEE99B0}" presName="sibTrans" presStyleCnt="0"/>
      <dgm:spPr/>
    </dgm:pt>
    <dgm:pt modelId="{4254019F-0D4B-4F7B-B815-0B7A998DA14E}" type="pres">
      <dgm:prSet presAssocID="{5838ADA0-0E32-47D9-93EA-5DB39AAE0E7E}" presName="node" presStyleLbl="node1" presStyleIdx="2" presStyleCnt="4">
        <dgm:presLayoutVars>
          <dgm:bulletEnabled val="1"/>
        </dgm:presLayoutVars>
      </dgm:prSet>
      <dgm:spPr/>
    </dgm:pt>
    <dgm:pt modelId="{BAC5F3F5-63D4-43CB-BF1E-4B73216766CF}" type="pres">
      <dgm:prSet presAssocID="{696B5147-DA33-46E2-BE9B-CA0A850BC3EB}" presName="sibTrans" presStyleCnt="0"/>
      <dgm:spPr/>
    </dgm:pt>
    <dgm:pt modelId="{8E9D849F-9010-419B-801C-0D3600D35BA8}" type="pres">
      <dgm:prSet presAssocID="{3A952B4C-4617-4C9F-A116-E97343FC1380}" presName="node" presStyleLbl="node1" presStyleIdx="3" presStyleCnt="4">
        <dgm:presLayoutVars>
          <dgm:bulletEnabled val="1"/>
        </dgm:presLayoutVars>
      </dgm:prSet>
      <dgm:spPr/>
    </dgm:pt>
  </dgm:ptLst>
  <dgm:cxnLst>
    <dgm:cxn modelId="{A7204005-26FD-4F3E-BBCE-786ECDC12812}" type="presOf" srcId="{A306B0CC-BD22-4E7A-9CC8-C26D9867E1F3}" destId="{0715AD62-DC78-4F30-8F7B-0277152C595D}" srcOrd="0" destOrd="0" presId="urn:microsoft.com/office/officeart/2005/8/layout/default"/>
    <dgm:cxn modelId="{920BFE24-1801-466C-961C-3AF31CFE6AC4}" type="presOf" srcId="{3A952B4C-4617-4C9F-A116-E97343FC1380}" destId="{8E9D849F-9010-419B-801C-0D3600D35BA8}" srcOrd="0" destOrd="0" presId="urn:microsoft.com/office/officeart/2005/8/layout/default"/>
    <dgm:cxn modelId="{AA9CA960-E572-4970-AF6B-72ED4EBBD681}" type="presOf" srcId="{589F4AFD-A6CC-430C-8B23-E50DF1D1761B}" destId="{99D8FD9A-B2E0-423F-998A-CEE5120F4C4C}" srcOrd="0" destOrd="0" presId="urn:microsoft.com/office/officeart/2005/8/layout/default"/>
    <dgm:cxn modelId="{AE2CB460-A10A-4478-B480-044000C3B288}" srcId="{9CCEF517-E54C-4625-A5C5-1EBA5FE0010A}" destId="{589F4AFD-A6CC-430C-8B23-E50DF1D1761B}" srcOrd="0" destOrd="0" parTransId="{CF103201-1C60-4A7F-BDD1-A3ECAD9DA654}" sibTransId="{F19E593C-F213-48A9-9793-140A6522DB98}"/>
    <dgm:cxn modelId="{43F8FF62-8A5E-4378-A693-FC7D854B8D99}" srcId="{9CCEF517-E54C-4625-A5C5-1EBA5FE0010A}" destId="{3A952B4C-4617-4C9F-A116-E97343FC1380}" srcOrd="3" destOrd="0" parTransId="{4213F76E-7021-42FF-83DB-4FED7CEC49FD}" sibTransId="{B145104B-4838-443C-A1F1-1E757C7C9306}"/>
    <dgm:cxn modelId="{6A39357A-E6E4-41B3-99FB-F3EC433289C1}" srcId="{9CCEF517-E54C-4625-A5C5-1EBA5FE0010A}" destId="{5838ADA0-0E32-47D9-93EA-5DB39AAE0E7E}" srcOrd="2" destOrd="0" parTransId="{71679C14-ADF3-4DF8-9C63-E6E4129FF95E}" sibTransId="{696B5147-DA33-46E2-BE9B-CA0A850BC3EB}"/>
    <dgm:cxn modelId="{85573B92-B998-4594-B424-ECB40E72EE02}" type="presOf" srcId="{9CCEF517-E54C-4625-A5C5-1EBA5FE0010A}" destId="{1972C3B4-7B86-4AFE-B31B-6976A6A39EC7}" srcOrd="0" destOrd="0" presId="urn:microsoft.com/office/officeart/2005/8/layout/default"/>
    <dgm:cxn modelId="{E5D1C3CA-DA64-4206-A50E-C856B0A56059}" type="presOf" srcId="{5838ADA0-0E32-47D9-93EA-5DB39AAE0E7E}" destId="{4254019F-0D4B-4F7B-B815-0B7A998DA14E}" srcOrd="0" destOrd="0" presId="urn:microsoft.com/office/officeart/2005/8/layout/default"/>
    <dgm:cxn modelId="{376B9DCC-F260-43B0-B03E-1F150E09262B}" srcId="{9CCEF517-E54C-4625-A5C5-1EBA5FE0010A}" destId="{A306B0CC-BD22-4E7A-9CC8-C26D9867E1F3}" srcOrd="1" destOrd="0" parTransId="{B2EDD1F3-CACE-4C9A-BA18-A1E228729827}" sibTransId="{2D10289B-6C77-45CD-8A9E-A5588FEE99B0}"/>
    <dgm:cxn modelId="{73CDA595-0855-4D56-8E8D-F3BAEC2E291C}" type="presParOf" srcId="{1972C3B4-7B86-4AFE-B31B-6976A6A39EC7}" destId="{99D8FD9A-B2E0-423F-998A-CEE5120F4C4C}" srcOrd="0" destOrd="0" presId="urn:microsoft.com/office/officeart/2005/8/layout/default"/>
    <dgm:cxn modelId="{616D3A1F-4E13-4E19-9EA8-D004DEFAD444}" type="presParOf" srcId="{1972C3B4-7B86-4AFE-B31B-6976A6A39EC7}" destId="{B66A59EC-6B94-47C3-B3C2-843184D43091}" srcOrd="1" destOrd="0" presId="urn:microsoft.com/office/officeart/2005/8/layout/default"/>
    <dgm:cxn modelId="{1A94C2CA-AC1D-42E2-8306-C5E1AF255008}" type="presParOf" srcId="{1972C3B4-7B86-4AFE-B31B-6976A6A39EC7}" destId="{0715AD62-DC78-4F30-8F7B-0277152C595D}" srcOrd="2" destOrd="0" presId="urn:microsoft.com/office/officeart/2005/8/layout/default"/>
    <dgm:cxn modelId="{ABF71593-5E34-4962-A276-C4322D946BA9}" type="presParOf" srcId="{1972C3B4-7B86-4AFE-B31B-6976A6A39EC7}" destId="{FF62A308-6485-412E-BA09-434DCD236649}" srcOrd="3" destOrd="0" presId="urn:microsoft.com/office/officeart/2005/8/layout/default"/>
    <dgm:cxn modelId="{026A0F86-1A6E-4D24-9B4C-1F1A22252252}" type="presParOf" srcId="{1972C3B4-7B86-4AFE-B31B-6976A6A39EC7}" destId="{4254019F-0D4B-4F7B-B815-0B7A998DA14E}" srcOrd="4" destOrd="0" presId="urn:microsoft.com/office/officeart/2005/8/layout/default"/>
    <dgm:cxn modelId="{B5B58093-A36E-4105-9B10-53DE84FA0D61}" type="presParOf" srcId="{1972C3B4-7B86-4AFE-B31B-6976A6A39EC7}" destId="{BAC5F3F5-63D4-43CB-BF1E-4B73216766CF}" srcOrd="5" destOrd="0" presId="urn:microsoft.com/office/officeart/2005/8/layout/default"/>
    <dgm:cxn modelId="{B36DB3DC-6BB0-4F3A-9DDE-838197A27A1A}" type="presParOf" srcId="{1972C3B4-7B86-4AFE-B31B-6976A6A39EC7}" destId="{8E9D849F-9010-419B-801C-0D3600D35BA8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FA95C5-492D-4B64-A4B6-47C8C040C6A5}" type="doc">
      <dgm:prSet loTypeId="urn:microsoft.com/office/officeart/2005/8/layout/vList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7AFAA289-2B8B-4E45-817F-8DF9194266BF}">
      <dgm:prSet custT="1"/>
      <dgm:spPr>
        <a:xfrm>
          <a:off x="0" y="22501"/>
          <a:ext cx="8305800" cy="693655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ysClr val="windowText" lastClr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4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Radical surgery</a:t>
          </a:r>
        </a:p>
      </dgm:t>
    </dgm:pt>
    <dgm:pt modelId="{33BECF88-B12E-4C64-B1A7-DFD51165385C}" type="parTrans" cxnId="{918EE358-3BC0-4412-A562-795C2F3556BC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2DDCE9E2-3717-4D61-A307-96E5DE7A6BA2}" type="sibTrans" cxnId="{918EE358-3BC0-4412-A562-795C2F3556BC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3181D938-8E22-4A26-B65A-CED5543C1756}">
      <dgm:prSet custT="1"/>
      <dgm:spPr>
        <a:xfrm>
          <a:off x="0" y="716157"/>
          <a:ext cx="8305800" cy="8942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>
            <a:buChar char="•"/>
          </a:pPr>
          <a:r>
            <a:rPr lang="en-US" sz="20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Complete resection of entire tumour even in presence of liver metastases (R</a:t>
          </a:r>
          <a:r>
            <a:rPr lang="en-US" sz="14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0/1</a:t>
          </a:r>
          <a:r>
            <a:rPr lang="en-US" sz="20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)</a:t>
          </a:r>
        </a:p>
      </dgm:t>
    </dgm:pt>
    <dgm:pt modelId="{B43339FE-B1E8-418B-9868-9BAB83A1A5EF}" type="parTrans" cxnId="{91B322EA-8FAB-4931-B363-A1D5FF8E1B42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F7D831F2-2FB6-428D-9A7A-36CE6659772D}" type="sibTrans" cxnId="{91B322EA-8FAB-4931-B363-A1D5FF8E1B42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B6831829-8A04-4546-8E3F-8E1D8C24C48B}">
      <dgm:prSet custT="1"/>
      <dgm:spPr>
        <a:xfrm>
          <a:off x="0" y="1371595"/>
          <a:ext cx="8305800" cy="520805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ysClr val="windowText" lastClr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4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Debulking surgery </a:t>
          </a:r>
        </a:p>
      </dgm:t>
    </dgm:pt>
    <dgm:pt modelId="{A13F6543-ECB7-46B8-AD72-734FF9E1E8FD}" type="parTrans" cxnId="{0FA90622-DDB3-418F-9E5E-BF081FAC2286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D5577A97-0C54-4D9C-A341-DC176F35554C}" type="sibTrans" cxnId="{0FA90622-DDB3-418F-9E5E-BF081FAC2286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2B565968-6B6E-421A-961D-7E4712CE9C1A}">
      <dgm:prSet custT="1"/>
      <dgm:spPr>
        <a:xfrm>
          <a:off x="0" y="1892402"/>
          <a:ext cx="8305800" cy="159286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>
            <a:buChar char="•"/>
          </a:pPr>
          <a:r>
            <a:rPr lang="en-US" sz="20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Always employed in functional </a:t>
          </a:r>
          <a:r>
            <a:rPr lang="en-US" sz="2000" b="1" dirty="0" err="1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neoplasms</a:t>
          </a:r>
          <a:r>
            <a:rPr lang="en-US" sz="20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, when medical therapies do not control symptoms </a:t>
          </a:r>
        </a:p>
      </dgm:t>
    </dgm:pt>
    <dgm:pt modelId="{352543C3-A42F-49F0-B248-DB341A183FD2}" type="parTrans" cxnId="{35D83331-2AD1-4414-8ED6-049A6BAA4E35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7B3C3FC4-9AD7-4971-901E-4A21CAD9FDCE}" type="sibTrans" cxnId="{35D83331-2AD1-4414-8ED6-049A6BAA4E35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57EDE4DC-D8FF-4B0D-9590-1E4413CC7060}">
      <dgm:prSet custT="1"/>
      <dgm:spPr>
        <a:xfrm>
          <a:off x="0" y="1892402"/>
          <a:ext cx="8305800" cy="159286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>
            <a:buChar char="•"/>
          </a:pPr>
          <a:r>
            <a:rPr lang="en-US" sz="20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Resection of at least the primary tumour and liver metastases (suitable procedure when at least 90% of the tumour is resectable)</a:t>
          </a:r>
        </a:p>
      </dgm:t>
    </dgm:pt>
    <dgm:pt modelId="{20FF70D7-BF4F-4E28-AC16-DA68F04596A2}" type="parTrans" cxnId="{7116297C-5377-42D4-851D-20C825F8507A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E8EE61C7-CB4F-4A45-8C39-2DB3D4A2B924}" type="sibTrans" cxnId="{7116297C-5377-42D4-851D-20C825F8507A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C543E03D-E94D-4D1B-98BB-67EC55054F87}">
      <dgm:prSet custT="1"/>
      <dgm:spPr>
        <a:xfrm>
          <a:off x="0" y="3429001"/>
          <a:ext cx="8305800" cy="53056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ysClr val="windowText" lastClr="000000"/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sz="24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Palliative surgery</a:t>
          </a:r>
        </a:p>
      </dgm:t>
    </dgm:pt>
    <dgm:pt modelId="{9DEE3F94-E3EB-47B8-9C3E-A04A099664E7}" type="parTrans" cxnId="{01E3E13F-058C-4548-8FE0-BC8FBA615CD6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4581CDA1-CD4E-4BAF-B7C4-521F7ED2EF8A}" type="sibTrans" cxnId="{01E3E13F-058C-4548-8FE0-BC8FBA615CD6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8B300DCA-F91C-4051-B6F1-F3546254881B}">
      <dgm:prSet custT="1"/>
      <dgm:spPr>
        <a:xfrm>
          <a:off x="0" y="3962403"/>
          <a:ext cx="8305800" cy="12854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>
            <a:buChar char="•"/>
          </a:pPr>
          <a:r>
            <a:rPr lang="en-US" sz="20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No resection</a:t>
          </a:r>
        </a:p>
      </dgm:t>
    </dgm:pt>
    <dgm:pt modelId="{4059D5DE-96CB-4DC7-B9B8-23F7FEB15F89}" type="parTrans" cxnId="{19F505FB-2702-482F-99FC-8068D8328810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4421ABE3-6FDA-4A56-94C8-EE9B9E38BF78}" type="sibTrans" cxnId="{19F505FB-2702-482F-99FC-8068D8328810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0CCFE649-906A-4D67-8869-E1456D3E6577}">
      <dgm:prSet custT="1"/>
      <dgm:spPr>
        <a:xfrm>
          <a:off x="0" y="3962403"/>
          <a:ext cx="8305800" cy="12854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>
            <a:buChar char="•"/>
          </a:pPr>
          <a:r>
            <a:rPr lang="en-US" sz="2000" b="1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Biliary, gastric, or digestive bypasses in case of obstruction when tumour is unresectable</a:t>
          </a:r>
        </a:p>
      </dgm:t>
    </dgm:pt>
    <dgm:pt modelId="{35813079-173B-4B96-9B5D-6D0B8C91B4B2}" type="parTrans" cxnId="{76E2F770-EAB0-4DFA-922A-F98771BC4BBB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3843C6BE-B702-46E8-9917-0E86EF577B6F}" type="sibTrans" cxnId="{76E2F770-EAB0-4DFA-922A-F98771BC4BBB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001AB367-12F6-4A3A-9E35-7D78DC60E8A8}">
      <dgm:prSet custT="1"/>
      <dgm:spPr>
        <a:xfrm>
          <a:off x="0" y="3962403"/>
          <a:ext cx="8305800" cy="12854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>
            <a:buChar char="•"/>
          </a:pPr>
          <a:endParaRPr lang="en-US" sz="1800" b="1" dirty="0">
            <a:solidFill>
              <a:schemeClr val="tx1"/>
            </a:solidFill>
            <a:latin typeface="Calibri" pitchFamily="34" charset="0"/>
            <a:ea typeface="+mn-ea"/>
            <a:cs typeface="+mn-cs"/>
          </a:endParaRPr>
        </a:p>
      </dgm:t>
    </dgm:pt>
    <dgm:pt modelId="{E8B923F8-AC63-45DC-825D-DEBD791A5B0E}" type="parTrans" cxnId="{151C4FB5-7D3A-4E16-8B0C-3D45B4644849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DF71D81D-6F1A-44F1-BFBD-4BA840A0B7DC}" type="sibTrans" cxnId="{151C4FB5-7D3A-4E16-8B0C-3D45B4644849}">
      <dgm:prSet/>
      <dgm:spPr/>
      <dgm:t>
        <a:bodyPr/>
        <a:lstStyle/>
        <a:p>
          <a:endParaRPr lang="en-US" sz="1600" b="0">
            <a:solidFill>
              <a:schemeClr val="tx1"/>
            </a:solidFill>
            <a:latin typeface="Calibri" pitchFamily="34" charset="0"/>
          </a:endParaRPr>
        </a:p>
      </dgm:t>
    </dgm:pt>
    <dgm:pt modelId="{44A7196D-1A38-49BA-9F3A-5C43D3CA010A}">
      <dgm:prSet custT="1"/>
      <dgm:spPr>
        <a:xfrm>
          <a:off x="0" y="1892402"/>
          <a:ext cx="8305800" cy="159286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0">
            <a:buChar char="•"/>
          </a:pPr>
          <a:endParaRPr lang="en-US" sz="2000" b="1" dirty="0">
            <a:solidFill>
              <a:schemeClr val="tx1"/>
            </a:solidFill>
            <a:latin typeface="Calibri" pitchFamily="34" charset="0"/>
            <a:ea typeface="+mn-ea"/>
            <a:cs typeface="+mn-cs"/>
          </a:endParaRPr>
        </a:p>
      </dgm:t>
    </dgm:pt>
    <dgm:pt modelId="{EA24AD52-CAC8-4432-8DD2-68B871FEA8A7}" type="parTrans" cxnId="{34D243B5-5076-4619-94E1-353E1EC89D3D}">
      <dgm:prSet/>
      <dgm:spPr/>
      <dgm:t>
        <a:bodyPr/>
        <a:lstStyle/>
        <a:p>
          <a:endParaRPr lang="fr-CA">
            <a:solidFill>
              <a:schemeClr val="tx1"/>
            </a:solidFill>
          </a:endParaRPr>
        </a:p>
      </dgm:t>
    </dgm:pt>
    <dgm:pt modelId="{56606D6B-B6E2-402A-B5FE-ED45F15088B9}" type="sibTrans" cxnId="{34D243B5-5076-4619-94E1-353E1EC89D3D}">
      <dgm:prSet/>
      <dgm:spPr/>
      <dgm:t>
        <a:bodyPr/>
        <a:lstStyle/>
        <a:p>
          <a:endParaRPr lang="fr-CA">
            <a:solidFill>
              <a:schemeClr val="tx1"/>
            </a:solidFill>
          </a:endParaRPr>
        </a:p>
      </dgm:t>
    </dgm:pt>
    <dgm:pt modelId="{C3A94906-97AF-49A7-8FAC-2E94EBD4C7E4}" type="pres">
      <dgm:prSet presAssocID="{54FA95C5-492D-4B64-A4B6-47C8C040C6A5}" presName="linear" presStyleCnt="0">
        <dgm:presLayoutVars>
          <dgm:animLvl val="lvl"/>
          <dgm:resizeHandles val="exact"/>
        </dgm:presLayoutVars>
      </dgm:prSet>
      <dgm:spPr/>
    </dgm:pt>
    <dgm:pt modelId="{9C99AA8A-3E90-4423-8A44-50B783743DBB}" type="pres">
      <dgm:prSet presAssocID="{7AFAA289-2B8B-4E45-817F-8DF9194266BF}" presName="parentText" presStyleLbl="node1" presStyleIdx="0" presStyleCnt="3" custScaleY="68619">
        <dgm:presLayoutVars>
          <dgm:chMax val="0"/>
          <dgm:bulletEnabled val="1"/>
        </dgm:presLayoutVars>
      </dgm:prSet>
      <dgm:spPr/>
    </dgm:pt>
    <dgm:pt modelId="{52663043-B04D-4F15-BE12-6A8364638362}" type="pres">
      <dgm:prSet presAssocID="{7AFAA289-2B8B-4E45-817F-8DF9194266BF}" presName="childText" presStyleLbl="revTx" presStyleIdx="0" presStyleCnt="3">
        <dgm:presLayoutVars>
          <dgm:bulletEnabled val="1"/>
        </dgm:presLayoutVars>
      </dgm:prSet>
      <dgm:spPr/>
    </dgm:pt>
    <dgm:pt modelId="{F5B44186-CB87-49DF-A8A1-B8CC0E6496AB}" type="pres">
      <dgm:prSet presAssocID="{B6831829-8A04-4546-8E3F-8E1D8C24C48B}" presName="parentText" presStyleLbl="node1" presStyleIdx="1" presStyleCnt="3" custScaleY="51520" custLinFactNeighborY="-5041">
        <dgm:presLayoutVars>
          <dgm:chMax val="0"/>
          <dgm:bulletEnabled val="1"/>
        </dgm:presLayoutVars>
      </dgm:prSet>
      <dgm:spPr/>
    </dgm:pt>
    <dgm:pt modelId="{AB6CEA66-1443-4BA4-B809-D3F7F2418792}" type="pres">
      <dgm:prSet presAssocID="{B6831829-8A04-4546-8E3F-8E1D8C24C48B}" presName="childText" presStyleLbl="revTx" presStyleIdx="1" presStyleCnt="3" custLinFactNeighborY="166">
        <dgm:presLayoutVars>
          <dgm:bulletEnabled val="1"/>
        </dgm:presLayoutVars>
      </dgm:prSet>
      <dgm:spPr/>
    </dgm:pt>
    <dgm:pt modelId="{8505B81F-A034-4151-B6CB-2ECE9AF04885}" type="pres">
      <dgm:prSet presAssocID="{C543E03D-E94D-4D1B-98BB-67EC55054F87}" presName="parentText" presStyleLbl="node1" presStyleIdx="2" presStyleCnt="3" custScaleY="52485" custLinFactNeighborX="113" custLinFactNeighborY="-7587">
        <dgm:presLayoutVars>
          <dgm:chMax val="0"/>
          <dgm:bulletEnabled val="1"/>
        </dgm:presLayoutVars>
      </dgm:prSet>
      <dgm:spPr/>
    </dgm:pt>
    <dgm:pt modelId="{22AAFA48-D75D-4513-80F8-6BCE66B48748}" type="pres">
      <dgm:prSet presAssocID="{C543E03D-E94D-4D1B-98BB-67EC55054F87}" presName="childText" presStyleLbl="revTx" presStyleIdx="2" presStyleCnt="3" custLinFactNeighborX="919" custLinFactNeighborY="1248">
        <dgm:presLayoutVars>
          <dgm:bulletEnabled val="1"/>
        </dgm:presLayoutVars>
      </dgm:prSet>
      <dgm:spPr/>
    </dgm:pt>
  </dgm:ptLst>
  <dgm:cxnLst>
    <dgm:cxn modelId="{A04BA617-A131-420E-9970-90E96580CAE2}" type="presOf" srcId="{8B300DCA-F91C-4051-B6F1-F3546254881B}" destId="{22AAFA48-D75D-4513-80F8-6BCE66B48748}" srcOrd="0" destOrd="0" presId="urn:microsoft.com/office/officeart/2005/8/layout/vList2"/>
    <dgm:cxn modelId="{0FA90622-DDB3-418F-9E5E-BF081FAC2286}" srcId="{54FA95C5-492D-4B64-A4B6-47C8C040C6A5}" destId="{B6831829-8A04-4546-8E3F-8E1D8C24C48B}" srcOrd="1" destOrd="0" parTransId="{A13F6543-ECB7-46B8-AD72-734FF9E1E8FD}" sibTransId="{D5577A97-0C54-4D9C-A341-DC176F35554C}"/>
    <dgm:cxn modelId="{B0541C25-CB6D-4B25-B129-43B1C6BE762B}" type="presOf" srcId="{3181D938-8E22-4A26-B65A-CED5543C1756}" destId="{52663043-B04D-4F15-BE12-6A8364638362}" srcOrd="0" destOrd="0" presId="urn:microsoft.com/office/officeart/2005/8/layout/vList2"/>
    <dgm:cxn modelId="{35D83331-2AD1-4414-8ED6-049A6BAA4E35}" srcId="{B6831829-8A04-4546-8E3F-8E1D8C24C48B}" destId="{2B565968-6B6E-421A-961D-7E4712CE9C1A}" srcOrd="0" destOrd="0" parTransId="{352543C3-A42F-49F0-B248-DB341A183FD2}" sibTransId="{7B3C3FC4-9AD7-4971-901E-4A21CAD9FDCE}"/>
    <dgm:cxn modelId="{01E3E13F-058C-4548-8FE0-BC8FBA615CD6}" srcId="{54FA95C5-492D-4B64-A4B6-47C8C040C6A5}" destId="{C543E03D-E94D-4D1B-98BB-67EC55054F87}" srcOrd="2" destOrd="0" parTransId="{9DEE3F94-E3EB-47B8-9C3E-A04A099664E7}" sibTransId="{4581CDA1-CD4E-4BAF-B7C4-521F7ED2EF8A}"/>
    <dgm:cxn modelId="{86B7EB57-8AA2-4B27-A9A0-4101FA52CD7C}" type="presOf" srcId="{C543E03D-E94D-4D1B-98BB-67EC55054F87}" destId="{8505B81F-A034-4151-B6CB-2ECE9AF04885}" srcOrd="0" destOrd="0" presId="urn:microsoft.com/office/officeart/2005/8/layout/vList2"/>
    <dgm:cxn modelId="{918EE358-3BC0-4412-A562-795C2F3556BC}" srcId="{54FA95C5-492D-4B64-A4B6-47C8C040C6A5}" destId="{7AFAA289-2B8B-4E45-817F-8DF9194266BF}" srcOrd="0" destOrd="0" parTransId="{33BECF88-B12E-4C64-B1A7-DFD51165385C}" sibTransId="{2DDCE9E2-3717-4D61-A307-96E5DE7A6BA2}"/>
    <dgm:cxn modelId="{76E2F770-EAB0-4DFA-922A-F98771BC4BBB}" srcId="{C543E03D-E94D-4D1B-98BB-67EC55054F87}" destId="{0CCFE649-906A-4D67-8869-E1456D3E6577}" srcOrd="1" destOrd="0" parTransId="{35813079-173B-4B96-9B5D-6D0B8C91B4B2}" sibTransId="{3843C6BE-B702-46E8-9917-0E86EF577B6F}"/>
    <dgm:cxn modelId="{7116297C-5377-42D4-851D-20C825F8507A}" srcId="{B6831829-8A04-4546-8E3F-8E1D8C24C48B}" destId="{57EDE4DC-D8FF-4B0D-9590-1E4413CC7060}" srcOrd="1" destOrd="0" parTransId="{20FF70D7-BF4F-4E28-AC16-DA68F04596A2}" sibTransId="{E8EE61C7-CB4F-4A45-8C39-2DB3D4A2B924}"/>
    <dgm:cxn modelId="{1FE35E85-9988-44BF-88FF-30565E807156}" type="presOf" srcId="{57EDE4DC-D8FF-4B0D-9590-1E4413CC7060}" destId="{AB6CEA66-1443-4BA4-B809-D3F7F2418792}" srcOrd="0" destOrd="1" presId="urn:microsoft.com/office/officeart/2005/8/layout/vList2"/>
    <dgm:cxn modelId="{8446D48D-2CD5-49DF-A857-5769A8A186B3}" type="presOf" srcId="{7AFAA289-2B8B-4E45-817F-8DF9194266BF}" destId="{9C99AA8A-3E90-4423-8A44-50B783743DBB}" srcOrd="0" destOrd="0" presId="urn:microsoft.com/office/officeart/2005/8/layout/vList2"/>
    <dgm:cxn modelId="{8F4E8493-915E-4D9B-B07C-5C489462B214}" type="presOf" srcId="{54FA95C5-492D-4B64-A4B6-47C8C040C6A5}" destId="{C3A94906-97AF-49A7-8FAC-2E94EBD4C7E4}" srcOrd="0" destOrd="0" presId="urn:microsoft.com/office/officeart/2005/8/layout/vList2"/>
    <dgm:cxn modelId="{9892C0A1-1ABD-40DF-96A8-5DE83F871EED}" type="presOf" srcId="{44A7196D-1A38-49BA-9F3A-5C43D3CA010A}" destId="{AB6CEA66-1443-4BA4-B809-D3F7F2418792}" srcOrd="0" destOrd="2" presId="urn:microsoft.com/office/officeart/2005/8/layout/vList2"/>
    <dgm:cxn modelId="{34D243B5-5076-4619-94E1-353E1EC89D3D}" srcId="{B6831829-8A04-4546-8E3F-8E1D8C24C48B}" destId="{44A7196D-1A38-49BA-9F3A-5C43D3CA010A}" srcOrd="2" destOrd="0" parTransId="{EA24AD52-CAC8-4432-8DD2-68B871FEA8A7}" sibTransId="{56606D6B-B6E2-402A-B5FE-ED45F15088B9}"/>
    <dgm:cxn modelId="{151C4FB5-7D3A-4E16-8B0C-3D45B4644849}" srcId="{C543E03D-E94D-4D1B-98BB-67EC55054F87}" destId="{001AB367-12F6-4A3A-9E35-7D78DC60E8A8}" srcOrd="2" destOrd="0" parTransId="{E8B923F8-AC63-45DC-825D-DEBD791A5B0E}" sibTransId="{DF71D81D-6F1A-44F1-BFBD-4BA840A0B7DC}"/>
    <dgm:cxn modelId="{227D3BB7-90A6-481F-80CC-0BA6E41AF88D}" type="presOf" srcId="{0CCFE649-906A-4D67-8869-E1456D3E6577}" destId="{22AAFA48-D75D-4513-80F8-6BCE66B48748}" srcOrd="0" destOrd="1" presId="urn:microsoft.com/office/officeart/2005/8/layout/vList2"/>
    <dgm:cxn modelId="{9BE815CA-73AA-4B46-985E-E60955E5032D}" type="presOf" srcId="{001AB367-12F6-4A3A-9E35-7D78DC60E8A8}" destId="{22AAFA48-D75D-4513-80F8-6BCE66B48748}" srcOrd="0" destOrd="2" presId="urn:microsoft.com/office/officeart/2005/8/layout/vList2"/>
    <dgm:cxn modelId="{5C9234D2-9E9E-4280-B536-422617F72F23}" type="presOf" srcId="{B6831829-8A04-4546-8E3F-8E1D8C24C48B}" destId="{F5B44186-CB87-49DF-A8A1-B8CC0E6496AB}" srcOrd="0" destOrd="0" presId="urn:microsoft.com/office/officeart/2005/8/layout/vList2"/>
    <dgm:cxn modelId="{92A84EE3-287E-43AB-A5BB-34E966899EE5}" type="presOf" srcId="{2B565968-6B6E-421A-961D-7E4712CE9C1A}" destId="{AB6CEA66-1443-4BA4-B809-D3F7F2418792}" srcOrd="0" destOrd="0" presId="urn:microsoft.com/office/officeart/2005/8/layout/vList2"/>
    <dgm:cxn modelId="{91B322EA-8FAB-4931-B363-A1D5FF8E1B42}" srcId="{7AFAA289-2B8B-4E45-817F-8DF9194266BF}" destId="{3181D938-8E22-4A26-B65A-CED5543C1756}" srcOrd="0" destOrd="0" parTransId="{B43339FE-B1E8-418B-9868-9BAB83A1A5EF}" sibTransId="{F7D831F2-2FB6-428D-9A7A-36CE6659772D}"/>
    <dgm:cxn modelId="{19F505FB-2702-482F-99FC-8068D8328810}" srcId="{C543E03D-E94D-4D1B-98BB-67EC55054F87}" destId="{8B300DCA-F91C-4051-B6F1-F3546254881B}" srcOrd="0" destOrd="0" parTransId="{4059D5DE-96CB-4DC7-B9B8-23F7FEB15F89}" sibTransId="{4421ABE3-6FDA-4A56-94C8-EE9B9E38BF78}"/>
    <dgm:cxn modelId="{6AF7E1AA-487B-4373-A48E-BC01E60D8358}" type="presParOf" srcId="{C3A94906-97AF-49A7-8FAC-2E94EBD4C7E4}" destId="{9C99AA8A-3E90-4423-8A44-50B783743DBB}" srcOrd="0" destOrd="0" presId="urn:microsoft.com/office/officeart/2005/8/layout/vList2"/>
    <dgm:cxn modelId="{1E896A76-9F0A-4F40-8E8B-EC72A83761C3}" type="presParOf" srcId="{C3A94906-97AF-49A7-8FAC-2E94EBD4C7E4}" destId="{52663043-B04D-4F15-BE12-6A8364638362}" srcOrd="1" destOrd="0" presId="urn:microsoft.com/office/officeart/2005/8/layout/vList2"/>
    <dgm:cxn modelId="{298B4F01-43C5-4E57-876A-E09A217147D5}" type="presParOf" srcId="{C3A94906-97AF-49A7-8FAC-2E94EBD4C7E4}" destId="{F5B44186-CB87-49DF-A8A1-B8CC0E6496AB}" srcOrd="2" destOrd="0" presId="urn:microsoft.com/office/officeart/2005/8/layout/vList2"/>
    <dgm:cxn modelId="{267900C2-02FA-46D2-BB6F-0BB72F2D6D79}" type="presParOf" srcId="{C3A94906-97AF-49A7-8FAC-2E94EBD4C7E4}" destId="{AB6CEA66-1443-4BA4-B809-D3F7F2418792}" srcOrd="3" destOrd="0" presId="urn:microsoft.com/office/officeart/2005/8/layout/vList2"/>
    <dgm:cxn modelId="{BCE7332C-5546-466C-97C6-460457C34A39}" type="presParOf" srcId="{C3A94906-97AF-49A7-8FAC-2E94EBD4C7E4}" destId="{8505B81F-A034-4151-B6CB-2ECE9AF04885}" srcOrd="4" destOrd="0" presId="urn:microsoft.com/office/officeart/2005/8/layout/vList2"/>
    <dgm:cxn modelId="{88ACC1B9-B745-4FE8-AA89-4FD75B4D17BA}" type="presParOf" srcId="{C3A94906-97AF-49A7-8FAC-2E94EBD4C7E4}" destId="{22AAFA48-D75D-4513-80F8-6BCE66B4874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2D9A3-B4D3-426C-B7C3-47963E211806}">
      <dsp:nvSpPr>
        <dsp:cNvPr id="0" name=""/>
        <dsp:cNvSpPr/>
      </dsp:nvSpPr>
      <dsp:spPr>
        <a:xfrm>
          <a:off x="1947" y="0"/>
          <a:ext cx="1910841" cy="365760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latin typeface="Calibri" pitchFamily="34" charset="0"/>
            </a:rPr>
            <a:t>Gastrinoma</a:t>
          </a:r>
        </a:p>
      </dsp:txBody>
      <dsp:txXfrm>
        <a:off x="1947" y="0"/>
        <a:ext cx="1910841" cy="1097280"/>
      </dsp:txXfrm>
    </dsp:sp>
    <dsp:sp modelId="{497B226D-BCFA-4DC3-A1DC-44A74386EEA8}">
      <dsp:nvSpPr>
        <dsp:cNvPr id="0" name=""/>
        <dsp:cNvSpPr/>
      </dsp:nvSpPr>
      <dsp:spPr>
        <a:xfrm>
          <a:off x="193031" y="1097280"/>
          <a:ext cx="1528673" cy="23774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itchFamily="34" charset="0"/>
            </a:rPr>
            <a:t>Gastrin</a:t>
          </a:r>
        </a:p>
      </dsp:txBody>
      <dsp:txXfrm>
        <a:off x="237804" y="1142053"/>
        <a:ext cx="1439127" cy="2287894"/>
      </dsp:txXfrm>
    </dsp:sp>
    <dsp:sp modelId="{28F512BB-C3E2-4456-89C8-69E750B8AE00}">
      <dsp:nvSpPr>
        <dsp:cNvPr id="0" name=""/>
        <dsp:cNvSpPr/>
      </dsp:nvSpPr>
      <dsp:spPr>
        <a:xfrm>
          <a:off x="2059273" y="0"/>
          <a:ext cx="1910841" cy="365760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latin typeface="Calibri" pitchFamily="34" charset="0"/>
            </a:rPr>
            <a:t>Glucagonoma</a:t>
          </a:r>
        </a:p>
      </dsp:txBody>
      <dsp:txXfrm>
        <a:off x="2059273" y="0"/>
        <a:ext cx="1910841" cy="1097280"/>
      </dsp:txXfrm>
    </dsp:sp>
    <dsp:sp modelId="{230BE006-526F-4D01-9067-E728B1A104E3}">
      <dsp:nvSpPr>
        <dsp:cNvPr id="0" name=""/>
        <dsp:cNvSpPr/>
      </dsp:nvSpPr>
      <dsp:spPr>
        <a:xfrm>
          <a:off x="2247186" y="1097280"/>
          <a:ext cx="1528673" cy="23774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itchFamily="34" charset="0"/>
            </a:rPr>
            <a:t>Glucagon</a:t>
          </a:r>
        </a:p>
      </dsp:txBody>
      <dsp:txXfrm>
        <a:off x="2291959" y="1142053"/>
        <a:ext cx="1439127" cy="2287894"/>
      </dsp:txXfrm>
    </dsp:sp>
    <dsp:sp modelId="{6232690C-3D64-4099-9E09-9F517C130AC6}">
      <dsp:nvSpPr>
        <dsp:cNvPr id="0" name=""/>
        <dsp:cNvSpPr/>
      </dsp:nvSpPr>
      <dsp:spPr>
        <a:xfrm>
          <a:off x="4110256" y="0"/>
          <a:ext cx="1910841" cy="365760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latin typeface="Calibri" pitchFamily="34" charset="0"/>
            </a:rPr>
            <a:t>Insulinoma</a:t>
          </a:r>
        </a:p>
      </dsp:txBody>
      <dsp:txXfrm>
        <a:off x="4110256" y="0"/>
        <a:ext cx="1910841" cy="1097280"/>
      </dsp:txXfrm>
    </dsp:sp>
    <dsp:sp modelId="{032F745D-2730-4D0C-A971-502F04A02DEF}">
      <dsp:nvSpPr>
        <dsp:cNvPr id="0" name=""/>
        <dsp:cNvSpPr/>
      </dsp:nvSpPr>
      <dsp:spPr>
        <a:xfrm>
          <a:off x="4301340" y="1097592"/>
          <a:ext cx="1528673" cy="71857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itchFamily="34" charset="0"/>
            </a:rPr>
            <a:t>Insulin</a:t>
          </a:r>
        </a:p>
      </dsp:txBody>
      <dsp:txXfrm>
        <a:off x="4322386" y="1118638"/>
        <a:ext cx="1486581" cy="676479"/>
      </dsp:txXfrm>
    </dsp:sp>
    <dsp:sp modelId="{82A58F1F-C57C-4F7F-8A39-0C3973830B6B}">
      <dsp:nvSpPr>
        <dsp:cNvPr id="0" name=""/>
        <dsp:cNvSpPr/>
      </dsp:nvSpPr>
      <dsp:spPr>
        <a:xfrm>
          <a:off x="4301340" y="1926714"/>
          <a:ext cx="1528673" cy="71857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itchFamily="34" charset="0"/>
            </a:rPr>
            <a:t>Pro-insulin</a:t>
          </a:r>
        </a:p>
      </dsp:txBody>
      <dsp:txXfrm>
        <a:off x="4322386" y="1947760"/>
        <a:ext cx="1486581" cy="676479"/>
      </dsp:txXfrm>
    </dsp:sp>
    <dsp:sp modelId="{8533FFDE-2CFA-481C-A4FD-83852A38E9D5}">
      <dsp:nvSpPr>
        <dsp:cNvPr id="0" name=""/>
        <dsp:cNvSpPr/>
      </dsp:nvSpPr>
      <dsp:spPr>
        <a:xfrm>
          <a:off x="4301340" y="2755835"/>
          <a:ext cx="1528673" cy="71857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itchFamily="34" charset="0"/>
            </a:rPr>
            <a:t>C-peptide</a:t>
          </a:r>
        </a:p>
      </dsp:txBody>
      <dsp:txXfrm>
        <a:off x="4322386" y="2776881"/>
        <a:ext cx="1486581" cy="676479"/>
      </dsp:txXfrm>
    </dsp:sp>
    <dsp:sp modelId="{1A1E0BAC-584C-4BEB-A618-922B2B41DFB2}">
      <dsp:nvSpPr>
        <dsp:cNvPr id="0" name=""/>
        <dsp:cNvSpPr/>
      </dsp:nvSpPr>
      <dsp:spPr>
        <a:xfrm>
          <a:off x="6164411" y="0"/>
          <a:ext cx="1910841" cy="365760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  <a:latin typeface="Calibri" pitchFamily="34" charset="0"/>
            </a:rPr>
            <a:t>VIPoma</a:t>
          </a:r>
        </a:p>
      </dsp:txBody>
      <dsp:txXfrm>
        <a:off x="6164411" y="0"/>
        <a:ext cx="1910841" cy="1097280"/>
      </dsp:txXfrm>
    </dsp:sp>
    <dsp:sp modelId="{1ADBD019-6197-418C-9F89-5CFEF1BF7C9C}">
      <dsp:nvSpPr>
        <dsp:cNvPr id="0" name=""/>
        <dsp:cNvSpPr/>
      </dsp:nvSpPr>
      <dsp:spPr>
        <a:xfrm>
          <a:off x="6355495" y="1097280"/>
          <a:ext cx="1528673" cy="23774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itchFamily="34" charset="0"/>
            </a:rPr>
            <a:t>Vasoactive intestinal peptide</a:t>
          </a:r>
        </a:p>
      </dsp:txBody>
      <dsp:txXfrm>
        <a:off x="6400268" y="1142053"/>
        <a:ext cx="1439127" cy="2287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8FD9A-B2E0-423F-998A-CEE5120F4C4C}">
      <dsp:nvSpPr>
        <dsp:cNvPr id="0" name=""/>
        <dsp:cNvSpPr/>
      </dsp:nvSpPr>
      <dsp:spPr>
        <a:xfrm>
          <a:off x="808024" y="785"/>
          <a:ext cx="3016262" cy="180975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itchFamily="34" charset="0"/>
            </a:rPr>
            <a:t>Total eradication by surgery</a:t>
          </a:r>
        </a:p>
      </dsp:txBody>
      <dsp:txXfrm>
        <a:off x="808024" y="785"/>
        <a:ext cx="3016262" cy="1809757"/>
      </dsp:txXfrm>
    </dsp:sp>
    <dsp:sp modelId="{0715AD62-DC78-4F30-8F7B-0277152C595D}">
      <dsp:nvSpPr>
        <dsp:cNvPr id="0" name=""/>
        <dsp:cNvSpPr/>
      </dsp:nvSpPr>
      <dsp:spPr>
        <a:xfrm>
          <a:off x="4125913" y="785"/>
          <a:ext cx="3016262" cy="180975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itchFamily="34" charset="0"/>
            </a:rPr>
            <a:t>Control of tumor growth </a:t>
          </a:r>
        </a:p>
      </dsp:txBody>
      <dsp:txXfrm>
        <a:off x="4125913" y="785"/>
        <a:ext cx="3016262" cy="1809757"/>
      </dsp:txXfrm>
    </dsp:sp>
    <dsp:sp modelId="{4254019F-0D4B-4F7B-B815-0B7A998DA14E}">
      <dsp:nvSpPr>
        <dsp:cNvPr id="0" name=""/>
        <dsp:cNvSpPr/>
      </dsp:nvSpPr>
      <dsp:spPr>
        <a:xfrm>
          <a:off x="808024" y="2112169"/>
          <a:ext cx="3016262" cy="180975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itchFamily="34" charset="0"/>
            </a:rPr>
            <a:t>Alleviation of clinical symptoms</a:t>
          </a:r>
        </a:p>
      </dsp:txBody>
      <dsp:txXfrm>
        <a:off x="808024" y="2112169"/>
        <a:ext cx="3016262" cy="1809757"/>
      </dsp:txXfrm>
    </dsp:sp>
    <dsp:sp modelId="{8E9D849F-9010-419B-801C-0D3600D35BA8}">
      <dsp:nvSpPr>
        <dsp:cNvPr id="0" name=""/>
        <dsp:cNvSpPr/>
      </dsp:nvSpPr>
      <dsp:spPr>
        <a:xfrm>
          <a:off x="4125913" y="2112169"/>
          <a:ext cx="3016262" cy="180975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latin typeface="Calibri" pitchFamily="34" charset="0"/>
            </a:rPr>
            <a:t>Improving and preserving quality of life</a:t>
          </a:r>
        </a:p>
      </dsp:txBody>
      <dsp:txXfrm>
        <a:off x="4125913" y="2112169"/>
        <a:ext cx="3016262" cy="18097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9AA8A-3E90-4423-8A44-50B783743DBB}">
      <dsp:nvSpPr>
        <dsp:cNvPr id="0" name=""/>
        <dsp:cNvSpPr/>
      </dsp:nvSpPr>
      <dsp:spPr>
        <a:xfrm>
          <a:off x="0" y="19381"/>
          <a:ext cx="8266924" cy="56520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Radical surgery</a:t>
          </a:r>
        </a:p>
      </dsp:txBody>
      <dsp:txXfrm>
        <a:off x="27591" y="46972"/>
        <a:ext cx="8211742" cy="510018"/>
      </dsp:txXfrm>
    </dsp:sp>
    <dsp:sp modelId="{52663043-B04D-4F15-BE12-6A8364638362}">
      <dsp:nvSpPr>
        <dsp:cNvPr id="0" name=""/>
        <dsp:cNvSpPr/>
      </dsp:nvSpPr>
      <dsp:spPr>
        <a:xfrm>
          <a:off x="0" y="584582"/>
          <a:ext cx="8266924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47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Complete resection of entire tumour even in presence of liver metastases (R</a:t>
          </a:r>
          <a:r>
            <a:rPr lang="en-US" sz="14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0/1</a:t>
          </a:r>
          <a:r>
            <a:rPr lang="en-US" sz="20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)</a:t>
          </a:r>
        </a:p>
      </dsp:txBody>
      <dsp:txXfrm>
        <a:off x="0" y="584582"/>
        <a:ext cx="8266924" cy="728640"/>
      </dsp:txXfrm>
    </dsp:sp>
    <dsp:sp modelId="{F5B44186-CB87-49DF-A8A1-B8CC0E6496AB}">
      <dsp:nvSpPr>
        <dsp:cNvPr id="0" name=""/>
        <dsp:cNvSpPr/>
      </dsp:nvSpPr>
      <dsp:spPr>
        <a:xfrm>
          <a:off x="0" y="1232873"/>
          <a:ext cx="8266924" cy="42435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Debulking surgery </a:t>
          </a:r>
        </a:p>
      </dsp:txBody>
      <dsp:txXfrm>
        <a:off x="20715" y="1253588"/>
        <a:ext cx="8225494" cy="382929"/>
      </dsp:txXfrm>
    </dsp:sp>
    <dsp:sp modelId="{AB6CEA66-1443-4BA4-B809-D3F7F2418792}">
      <dsp:nvSpPr>
        <dsp:cNvPr id="0" name=""/>
        <dsp:cNvSpPr/>
      </dsp:nvSpPr>
      <dsp:spPr>
        <a:xfrm>
          <a:off x="0" y="1738949"/>
          <a:ext cx="8266924" cy="159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47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Always employed in functional </a:t>
          </a:r>
          <a:r>
            <a:rPr lang="en-US" sz="2000" b="1" kern="1200" dirty="0" err="1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neoplasms</a:t>
          </a:r>
          <a:r>
            <a:rPr lang="en-US" sz="20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, when medical therapies do not control symptoms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Resection of at least the primary tumour and liver metastases (suitable procedure when at least 90% of the tumour is resectable)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b="1" kern="1200" dirty="0">
            <a:solidFill>
              <a:schemeClr val="tx1"/>
            </a:solidFill>
            <a:latin typeface="Calibri" pitchFamily="34" charset="0"/>
            <a:ea typeface="+mn-ea"/>
            <a:cs typeface="+mn-cs"/>
          </a:endParaRPr>
        </a:p>
      </dsp:txBody>
      <dsp:txXfrm>
        <a:off x="0" y="1738949"/>
        <a:ext cx="8266924" cy="1593900"/>
      </dsp:txXfrm>
    </dsp:sp>
    <dsp:sp modelId="{8505B81F-A034-4151-B6CB-2ECE9AF04885}">
      <dsp:nvSpPr>
        <dsp:cNvPr id="0" name=""/>
        <dsp:cNvSpPr/>
      </dsp:nvSpPr>
      <dsp:spPr>
        <a:xfrm>
          <a:off x="0" y="3234738"/>
          <a:ext cx="8266924" cy="432308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Palliative surgery</a:t>
          </a:r>
        </a:p>
      </dsp:txBody>
      <dsp:txXfrm>
        <a:off x="21104" y="3255842"/>
        <a:ext cx="8224716" cy="390100"/>
      </dsp:txXfrm>
    </dsp:sp>
    <dsp:sp modelId="{22AAFA48-D75D-4513-80F8-6BCE66B48748}">
      <dsp:nvSpPr>
        <dsp:cNvPr id="0" name=""/>
        <dsp:cNvSpPr/>
      </dsp:nvSpPr>
      <dsp:spPr>
        <a:xfrm>
          <a:off x="0" y="3774070"/>
          <a:ext cx="8266924" cy="1275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47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No resection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  <a:latin typeface="Calibri" pitchFamily="34" charset="0"/>
              <a:ea typeface="+mn-ea"/>
              <a:cs typeface="+mn-cs"/>
            </a:rPr>
            <a:t>Biliary, gastric, or digestive bypasses in case of obstruction when tumour is unresectable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b="1" kern="1200" dirty="0">
            <a:solidFill>
              <a:schemeClr val="tx1"/>
            </a:solidFill>
            <a:latin typeface="Calibri" pitchFamily="34" charset="0"/>
            <a:ea typeface="+mn-ea"/>
            <a:cs typeface="+mn-cs"/>
          </a:endParaRPr>
        </a:p>
      </dsp:txBody>
      <dsp:txXfrm>
        <a:off x="0" y="3774070"/>
        <a:ext cx="8266924" cy="1275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39BF4-7B54-4CC9-A079-7442BA889BF9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C5768-0BBA-40EC-A26E-52CAACBE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96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9C9F6632-9025-4011-9AD5-C883BEC46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rtlCol="0"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9148F31-6852-4268-AF88-3976A1ECD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1">
            <a:extLst>
              <a:ext uri="{FF2B5EF4-FFF2-40B4-BE49-F238E27FC236}">
                <a16:creationId xmlns:a16="http://schemas.microsoft.com/office/drawing/2014/main" id="{815F61CD-BCE5-4075-BA4F-EA717A7D41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04B9A928-6A00-448D-956A-976D06D78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D357EB-C339-4C44-9DF3-C4263D73DD0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F36F8A2-A0A8-4BEA-80C0-F1B6E95B5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A354FCA9-2962-4CE0-A2B3-00DBB56DB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61709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7788" y="8677275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0" tIns="45465" rIns="90930" bIns="45465" anchor="b"/>
          <a:lstStyle/>
          <a:p>
            <a:pPr marL="0" marR="0" lvl="0" indent="0" algn="r" defTabSz="909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62E8CD-814B-4942-8F67-F9FA1C226DFB}" type="slidenum"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096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6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6388"/>
          </a:xfrm>
          <a:noFill/>
        </p:spPr>
        <p:txBody>
          <a:bodyPr wrap="square" lIns="89230" tIns="44615" rIns="89230" bIns="446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24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2C8220B5-F90C-4613-B400-0EA95F804D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7788" y="8677275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30" tIns="45465" rIns="90930" bIns="45465" anchor="b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09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B380B-AB25-41BA-8FF7-CA165B4341BC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096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0B81EDA7-F249-419E-94D7-1A280E416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6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C604C87-885C-428C-81AB-8B63D64AD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76738"/>
            <a:ext cx="5029200" cy="407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30" tIns="45465" rIns="90930" bIns="454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78% </a:t>
            </a:r>
            <a:r>
              <a:rPr lang="el-GR" dirty="0"/>
              <a:t>μετά από </a:t>
            </a:r>
            <a:r>
              <a:rPr lang="en-GB" dirty="0"/>
              <a:t>1</a:t>
            </a:r>
            <a:r>
              <a:rPr lang="el-GR" dirty="0"/>
              <a:t>9 μήνες…</a:t>
            </a:r>
            <a:r>
              <a:rPr lang="en-GB" dirty="0"/>
              <a:t>recurrence free survival rate </a:t>
            </a:r>
            <a:r>
              <a:rPr lang="el-GR" dirty="0"/>
              <a:t>στα 5 ή 10 χρόνια: 31 ή 1%.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5768-0BBA-40EC-A26E-52CAACBE4E2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65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l-GR" dirty="0"/>
              <a:t>Current clinical practice CS is treated with SSAs that act through sstr2/5. The initial demonstration was 1986 by L </a:t>
            </a:r>
            <a:r>
              <a:rPr lang="en-US" altLang="el-GR" dirty="0" err="1"/>
              <a:t>Kvols</a:t>
            </a:r>
            <a:r>
              <a:rPr lang="en-US" altLang="el-GR" dirty="0"/>
              <a:t> when 150mcg x 3 improved symptoms of CS in 88% of patients</a:t>
            </a:r>
          </a:p>
          <a:p>
            <a:r>
              <a:rPr lang="en-US" altLang="el-GR" dirty="0"/>
              <a:t>Now 2 long acting available</a:t>
            </a:r>
            <a:endParaRPr lang="el-GR" altLang="el-GR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D1E29-77BC-46D6-9585-845251E43351}" type="slidenum">
              <a:rPr kumimoji="0" lang="el-GR" alt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l-GR" alt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Radiant 4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5768-0BBA-40EC-A26E-52CAACBE4E27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874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Radiant 4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5768-0BBA-40EC-A26E-52CAACBE4E27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748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Green;pnet</a:t>
            </a:r>
            <a:r>
              <a:rPr lang="en-GB" dirty="0"/>
              <a:t> </a:t>
            </a:r>
            <a:r>
              <a:rPr lang="en-GB" dirty="0" err="1"/>
              <a:t>blue:non-pnet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5768-0BBA-40EC-A26E-52CAACBE4E27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68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C5768-0BBA-40EC-A26E-52CAACBE4E27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368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objective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Progression Free Survival (PFS) after treatment with </a:t>
            </a:r>
            <a:r>
              <a:rPr lang="en-US" sz="10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177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Lu-Dotatate plus 30 mg octreotide LAR (symptoms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control)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vs treatment with high dose (60 mg) octreotide LAR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lang="en-US" sz="5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objectives</a:t>
            </a:r>
          </a:p>
          <a:p>
            <a:pPr marL="273050" marR="0" lvl="0" indent="-273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29999"/>
              <a:buFont typeface="Noto Symbol"/>
              <a:buChar char="▪"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the Objective Response Rate between study arms</a:t>
            </a:r>
          </a:p>
          <a:p>
            <a:pPr marL="273050" marR="0" lvl="0" indent="-273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ct val="129999"/>
              <a:buFont typeface="Noto Symbol"/>
              <a:buChar char="▪"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the Overall Survival between study arms</a:t>
            </a:r>
          </a:p>
          <a:p>
            <a:pPr marL="273050" marR="0" lvl="0" indent="-273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ct val="129999"/>
              <a:buFont typeface="Noto Symbol"/>
              <a:buChar char="▪"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the Time to Progression between study arms</a:t>
            </a:r>
          </a:p>
          <a:p>
            <a:pPr marL="273050" marR="0" lvl="0" indent="-273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ct val="129999"/>
              <a:buFont typeface="Noto Symbol"/>
              <a:buChar char="▪"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Evaluate the safety and tolerability of </a:t>
            </a:r>
            <a:r>
              <a:rPr lang="en-US" sz="10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177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Lu-Dotatate</a:t>
            </a:r>
          </a:p>
          <a:p>
            <a:pPr marL="273050" marR="0" lvl="0" indent="-273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2D050"/>
              </a:buClr>
              <a:buSzPct val="129999"/>
              <a:buFont typeface="Noto Symbol"/>
              <a:buChar char="▪"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Evaluate the health related quality of life (</a:t>
            </a:r>
            <a:r>
              <a:rPr lang="en-US" sz="1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QoL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as measured by the EORTC QLQ-G.I.NET21 questionnaire</a:t>
            </a:r>
          </a:p>
          <a:p>
            <a:endParaRPr lang="fr-FR" sz="1000" baseline="0" dirty="0"/>
          </a:p>
          <a:p>
            <a:endParaRPr lang="fr-FR" sz="10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518355DC-DE1D-483D-B576-B4EEDEF26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59F53-513F-4F29-A90B-20A2081CFA2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92B3BF18-7593-4728-ABAB-4A7CD2C134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040C01-A2D2-4B96-B0D8-5097E0BB3C6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4" name="Rectangle 7">
            <a:extLst>
              <a:ext uri="{FF2B5EF4-FFF2-40B4-BE49-F238E27FC236}">
                <a16:creationId xmlns:a16="http://schemas.microsoft.com/office/drawing/2014/main" id="{A9656968-9043-4E8B-B1F9-903F540FA0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38B59-85B4-4DF4-B29C-8BD85F6247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405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anose="020B06020405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205" name="Rectangle 2">
            <a:extLst>
              <a:ext uri="{FF2B5EF4-FFF2-40B4-BE49-F238E27FC236}">
                <a16:creationId xmlns:a16="http://schemas.microsoft.com/office/drawing/2014/main" id="{9A9EFA84-3400-476D-9A49-47A7DE05F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6" name="Rectangle 3">
            <a:extLst>
              <a:ext uri="{FF2B5EF4-FFF2-40B4-BE49-F238E27FC236}">
                <a16:creationId xmlns:a16="http://schemas.microsoft.com/office/drawing/2014/main" id="{289A413A-4379-4252-92F2-EA25A36BDA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altLang="en-US"/>
              <a:t>TO PURCHASE – USE AS IS</a:t>
            </a:r>
          </a:p>
          <a:p>
            <a:pPr eaLnBrk="1" hangingPunct="1">
              <a:spcBef>
                <a:spcPct val="0"/>
              </a:spcBef>
            </a:pP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2137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BDEBC804-A68C-4258-A5A4-C94C5B6F29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4C537E76-37D5-4E31-9586-53FC681C0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905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905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905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905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A2CCCBF-12E8-484E-AE9D-3705225EAB59}" type="slidenum">
              <a:rPr lang="en-US" altLang="en-US" sz="1100">
                <a:solidFill>
                  <a:srgbClr val="000000"/>
                </a:solidFill>
                <a:latin typeface="Times" panose="02020603050405020304" pitchFamily="18" charset="0"/>
              </a:rPr>
              <a:pPr/>
              <a:t>103</a:t>
            </a:fld>
            <a:endParaRPr lang="en-US" altLang="en-US" sz="11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26627" name="Notes Placeholder 1">
            <a:extLst>
              <a:ext uri="{FF2B5EF4-FFF2-40B4-BE49-F238E27FC236}">
                <a16:creationId xmlns:a16="http://schemas.microsoft.com/office/drawing/2014/main" id="{8F71C0DB-F4CB-45D3-9A32-D928445EF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Keep as is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/>
              <a:t>50% + 24% + 27% = 101% OK? [copyeditor note]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Yes—these numbers are rounded from the original publication; keep as is.[SD note]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199870D-2E8C-4ADA-883C-90BD4E332A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8F11F46-5AA7-4F38-8194-6698B978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607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9C9F6632-9025-4011-9AD5-C883BEC46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rtlCol="0"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9148F31-6852-4268-AF88-3976A1ECD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1">
            <a:extLst>
              <a:ext uri="{FF2B5EF4-FFF2-40B4-BE49-F238E27FC236}">
                <a16:creationId xmlns:a16="http://schemas.microsoft.com/office/drawing/2014/main" id="{815F61CD-BCE5-4075-BA4F-EA717A7D41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39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95836BCA-8A0E-4E28-A8B7-A0059227E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A2CD88-D7C6-4930-83C0-9E77FC4F30C6}" type="slidenum">
              <a:rPr kumimoji="0" lang="el-G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9E77F72B-9852-4797-99C2-DC55EBF53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6713" y="703263"/>
            <a:ext cx="6126162" cy="34464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B1EDA4E-E67D-4607-946C-FAB23DA49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60863"/>
            <a:ext cx="5010150" cy="4079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6253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101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53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55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603116-D31E-4014-B71C-A7250E693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288944-780D-420C-ADB9-17B43A30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DB2BA4E-9A84-4FD3-85A5-0DD3E3DB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B8B039-2896-41D8-907A-10CDE781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91643D-185E-460C-ACE8-18CFD9BB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3392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3F9262-73D4-485E-A038-9F7EAF4A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4E671EA-3DA5-491C-9B0A-92F662131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76B11DE-CF81-4D1F-91AB-61EFBD1E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2D92F8-E8D9-4689-8FD6-86567BBF5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13BB481-D555-4DB1-9937-CD80D00DD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7963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1C7D9A5-5A14-45D3-AB3C-91F5F9B94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8C48AA8-839F-4727-BB8F-6E3D29E05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70CBB1E-395A-4F65-8424-907F3F623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8D01FCA-3190-4350-B7C4-F14B131C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8440C8-4D36-415D-A7F2-E524EEFA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573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70255F-E5F5-4026-B5A3-240CDB7548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F188D663-92E6-49C2-AD26-897E72C4C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22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DB2417-4288-4140-ABBF-9E6248682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14B9F55-E8AC-4538-89BA-74F8B8A51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12CC1A-C3AB-4379-8C62-29F903372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CAF5C-D388-4962-A168-886F3D609AD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6840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1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0A23D08-11BE-45B8-BB96-B86570B74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B41589-7033-428D-A28A-60EFB9C4972A}" type="datetimeFigureOut">
              <a:rPr lang="en-GB" altLang="en-US"/>
              <a:pPr/>
              <a:t>03/11/2020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9C7B16A-9487-4BAB-8029-28E44A2B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BAE315-16D4-493F-BF29-6D45059C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22728-5489-4A17-98A5-333C5E36F47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3725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itle Placeholder 21"/>
          <p:cNvSpPr>
            <a:spLocks noGrp="1"/>
          </p:cNvSpPr>
          <p:nvPr>
            <p:ph type="title"/>
          </p:nvPr>
        </p:nvSpPr>
        <p:spPr bwMode="auto">
          <a:xfrm>
            <a:off x="831075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02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10363200" cy="8112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68414"/>
            <a:ext cx="10363200" cy="460885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429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2" orient="horz" pos="79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217087" y="1268414"/>
            <a:ext cx="9800167" cy="4681537"/>
          </a:xfrm>
        </p:spPr>
        <p:txBody>
          <a:bodyPr/>
          <a:lstStyle>
            <a:lvl1pPr marL="176213" indent="-176213">
              <a:defRPr/>
            </a:lvl1pPr>
            <a:lvl2pPr marL="360363" indent="-184150">
              <a:defRPr sz="1800"/>
            </a:lvl2pPr>
            <a:lvl3pPr marL="536575" indent="-176213">
              <a:defRPr sz="1600"/>
            </a:lvl3pPr>
            <a:lvl4pPr marL="720725" indent="-184150">
              <a:defRPr sz="1400"/>
            </a:lvl4pPr>
            <a:lvl5pPr marL="896938" indent="-176213">
              <a:defRPr sz="1400"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17087" y="6178712"/>
            <a:ext cx="4465393" cy="355280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tx1"/>
                </a:solidFill>
              </a:defRPr>
            </a:lvl1pPr>
            <a:lvl2pPr marL="238125" indent="0">
              <a:buNone/>
              <a:defRPr sz="1000" b="0"/>
            </a:lvl2pPr>
            <a:lvl3pPr marL="590550" indent="0">
              <a:buNone/>
              <a:defRPr sz="1000" b="0"/>
            </a:lvl3pPr>
            <a:lvl4pPr marL="795337" indent="0">
              <a:buNone/>
              <a:defRPr sz="1000" b="0"/>
            </a:lvl4pPr>
            <a:lvl5pPr marL="1076325" indent="0">
              <a:buNone/>
              <a:defRPr sz="1000" b="0"/>
            </a:lvl5pPr>
          </a:lstStyle>
          <a:p>
            <a:pPr lvl="0"/>
            <a:r>
              <a:rPr lang="en-US" dirty="0"/>
              <a:t>References (Arial, 9pt)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881821" y="6178712"/>
            <a:ext cx="4527575" cy="355280"/>
          </a:xfrm>
        </p:spPr>
        <p:txBody>
          <a:bodyPr lIns="0" tIns="0" rIns="0" bIns="0" anchor="b"/>
          <a:lstStyle>
            <a:lvl1pPr marL="0" indent="0" algn="r">
              <a:spcBef>
                <a:spcPts val="0"/>
              </a:spcBef>
              <a:buNone/>
              <a:defRPr sz="900" b="0">
                <a:solidFill>
                  <a:schemeClr val="tx1"/>
                </a:solidFill>
              </a:defRPr>
            </a:lvl1pPr>
            <a:lvl2pPr marL="238125" indent="0">
              <a:buNone/>
              <a:defRPr sz="1000" b="0"/>
            </a:lvl2pPr>
            <a:lvl3pPr marL="590550" indent="0">
              <a:buNone/>
              <a:defRPr sz="1000" b="0"/>
            </a:lvl3pPr>
            <a:lvl4pPr marL="795337" indent="0">
              <a:buNone/>
              <a:defRPr sz="1000" b="0"/>
            </a:lvl4pPr>
            <a:lvl5pPr marL="1076325" indent="0">
              <a:buNone/>
              <a:defRPr sz="1000" b="0"/>
            </a:lvl5pPr>
          </a:lstStyle>
          <a:p>
            <a:pPr lvl="0"/>
            <a:r>
              <a:rPr lang="en-US" dirty="0"/>
              <a:t>Footnotes (Arial, 9pt)</a:t>
            </a:r>
          </a:p>
        </p:txBody>
      </p:sp>
      <p:pic>
        <p:nvPicPr>
          <p:cNvPr id="10" name="Picture 27" descr="IPSEN-1-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8733" y="6164467"/>
            <a:ext cx="1178984" cy="3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48800" y="65007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910C5-D51F-4D29-8CCE-2B490F0ACD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6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E915-3999-450A-981E-03B67A20F4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B0425-488F-044B-9BB1-6EF6B14A1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50863" y="66565"/>
            <a:ext cx="9441549" cy="36700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44B34B3-0ADA-7344-839E-1AD5A1E9A34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9426" y="1454492"/>
            <a:ext cx="5497169" cy="146269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70159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8201E2-419C-4C88-8A74-C1BCE4FD5F5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09AE3262-85C4-4773-98F9-D3865B4A8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38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CFE590-E8E6-4326-8C1E-F040B07C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C2B7A7-1CC3-4250-B9F3-9E3447BDC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0899F4-6347-4232-9C41-486BB5F1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58CF3D5-F249-43E3-9EBA-55F178DB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788C8F5-BCCB-400D-874B-E0B0BE76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07134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1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4573F0-5A1E-4DE2-A2EE-849EA4F5D3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EA6358D6-92BB-4872-9040-3A3E1B8CC2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D4E97D-43C0-4091-B94D-B27F37DE92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C7119893-8CF2-4454-AAF5-0514B4DB3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568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6"/>
            <a:ext cx="51562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38200" y="4076701"/>
            <a:ext cx="51562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91AC03D-00A0-429C-9C9E-7E5707CC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EB6D8B-5AB6-4164-99F5-F502FAF04326}" type="datetimeFigureOut">
              <a:rPr lang="el-GR" altLang="en-US"/>
              <a:pPr/>
              <a:t>3/11/20</a:t>
            </a:fld>
            <a:endParaRPr lang="el-GR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296338-4113-4CAE-9E82-06B54A14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C67E96-90C4-4051-B394-A9DE8E53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53B6B-9910-4078-8D30-AA594FE2AF9A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98388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38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C5968-326B-47C4-9F5C-978E1B0B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DAE54-243C-4E61-BBE6-4D2AB5F14C8A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EA656-5926-459E-8085-67925225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0F787-27E5-4931-89F4-3E70EE8D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27A9B-0E7E-428C-97CF-3165F16618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94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AF759-7992-4938-A968-EB127748B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6341C-AD06-4E8A-9954-2831F138EF0E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5ED9-8A7C-446D-B3AA-B227E1FA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6898-1AD4-4185-AB1A-69FCEC7A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F7A15-C3C9-4DC2-8E7D-4A2E7E182B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009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A8EA-A225-49CE-BF47-9E0DCE10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51C3-199C-4C4A-9A4D-10085AB793FE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341D5-84F9-4B66-86D0-CB93A951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A6D42-7A40-4DDA-BA7A-D3ACFA66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DC585-8444-4D9E-8500-1E283F4B7C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7498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10ADF7-1736-4D0D-B05B-FE590485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09F0F-755F-4530-A761-3F488519BDB2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58509D-92D9-49D5-8052-818BEAD1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FE5F6E-7F43-4144-B1F0-41381ECF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4C703-0E9B-4B84-AEA2-E554180F3D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2615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8E84BE-46A9-4925-A3D3-19AAC622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18D8C-D93D-4299-ADC6-51ADF9F1A5A3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17E921-B58D-4519-AB0B-0A7E30FC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B767DE-052E-49FB-AF7C-C67F1126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B04C1-BECF-4EE6-85BB-8E3C493BA9B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167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E6E0F3-69CF-421C-B9A6-8EE6536B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2CC1D40-D144-4180-98D8-DAD48CB2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441B7E1-7D4E-4D41-852B-FFCF886E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8EC7EF3-CB4C-4214-8242-E49AA6C0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51F5AEC-44F5-4468-9148-8BF35908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73691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B27FBE-B51C-4DE0-AA6E-A46CA843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C2A3E-7073-4472-8E13-7EAB981936E2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B0D4C7-9B20-4B8A-BCE7-A2E10A34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BED6AA-2DD6-488C-8C5A-2C309D76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DB8AF-58F6-4868-99A2-8A7A90D080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7361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08914C-7D25-41F6-9735-F8925656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14FE-409D-4FA0-9893-6F6170FB41AA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B3C2D6-7B36-4D5C-BACD-625118EF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E01C70-1C50-4232-8DED-0BC030AC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7172D-D01E-4010-952C-2F7A0A26C9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5288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985D2E-3833-42E8-A16B-7E55A8686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B8B8-932C-441D-B32C-99E553DE06A8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FE59F4-CBA9-413B-A3C3-64919DE6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C7845A-9646-43D6-B239-5F5CEB34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B7273-F83C-4F18-8175-4E8DEC6101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93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715DCB-CAE1-4041-AA09-DAA3BC83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D73F1-DDCE-46A8-B192-E8A3868F32C0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4F59D4-7649-46C3-ABBD-B8B0A218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110CB7-C7A3-484A-B58E-109C96CC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70972-6F65-4832-8E4B-657D4B25F6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13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73314-8DE5-45E6-81D0-9294BA1BC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03E5-B522-4334-8A78-793660732924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267E1-15AE-49D5-BFAF-BE16428F3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FE21-47B6-48CF-B48E-54B56593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F1336-4681-41D5-BD29-EF1B3A1CC3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3906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66938-9801-461F-82C1-5BF43A10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60B27-A750-4382-93F9-84BF75F79344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E3A29-DC45-497F-9DAA-0E7A08A5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E2D9-ADF3-4448-84B6-D47D9774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72EBB-E35C-43AD-AC5D-F79D6901CF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1489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95867" y="2303463"/>
            <a:ext cx="5181600" cy="3581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383867" y="2303463"/>
            <a:ext cx="5181600" cy="3581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795867" y="1617663"/>
            <a:ext cx="5181600" cy="640080"/>
          </a:xfrm>
          <a:noFill/>
          <a:ln>
            <a:noFill/>
          </a:ln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383867" y="1617663"/>
            <a:ext cx="5181600" cy="640080"/>
          </a:xfrm>
          <a:noFill/>
          <a:ln>
            <a:noFill/>
          </a:ln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itle Placeholder 21"/>
          <p:cNvSpPr>
            <a:spLocks noGrp="1"/>
          </p:cNvSpPr>
          <p:nvPr>
            <p:ph type="title"/>
          </p:nvPr>
        </p:nvSpPr>
        <p:spPr bwMode="auto">
          <a:xfrm>
            <a:off x="831075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58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E35D74-7E81-4495-9829-422406DA4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1F20F954-E070-4EA8-9E35-212641BB8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76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C6DD51-AA1B-4021-A1F7-1D76FAC3C2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48B5782-542C-4A5D-B201-4744B5FDBE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1E7B7DD-CB03-43F0-9FC0-4A2B32631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04490-8AF7-4009-A0C8-AD38499977A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94292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itle Placeholder 21"/>
          <p:cNvSpPr>
            <a:spLocks noGrp="1"/>
          </p:cNvSpPr>
          <p:nvPr>
            <p:ph type="title"/>
          </p:nvPr>
        </p:nvSpPr>
        <p:spPr bwMode="auto">
          <a:xfrm>
            <a:off x="831075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6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5136F2-482C-4DD3-96DF-8F1FEDC3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55EA4A-EACE-46CB-A803-9F7791AE1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ED22318-A73B-4493-9ECA-B7E07704E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1221A50-5645-4D4D-B342-46DD0F83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275AD23-81C5-4490-83C2-90176419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074A064-1A68-4B0C-A4C5-489C59F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39466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7600" y="609601"/>
            <a:ext cx="10058400" cy="6381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1117600" y="1943100"/>
            <a:ext cx="10058400" cy="4457700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8945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itle Placeholder 21"/>
          <p:cNvSpPr>
            <a:spLocks noGrp="1"/>
          </p:cNvSpPr>
          <p:nvPr>
            <p:ph type="title"/>
          </p:nvPr>
        </p:nvSpPr>
        <p:spPr bwMode="auto">
          <a:xfrm>
            <a:off x="831075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29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30A041-C6A9-4AE4-B506-964D6A3DA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C529192D-1BAF-4AAB-A110-A80073FAD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217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7C401D-2F80-4422-80E4-7305200AB1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12A55F08-C7A0-435E-B303-C9E8727419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763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itle Placeholder 21"/>
          <p:cNvSpPr>
            <a:spLocks noGrp="1"/>
          </p:cNvSpPr>
          <p:nvPr>
            <p:ph type="title"/>
          </p:nvPr>
        </p:nvSpPr>
        <p:spPr bwMode="auto">
          <a:xfrm>
            <a:off x="831075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87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30A041-C6A9-4AE4-B506-964D6A3DA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C529192D-1BAF-4AAB-A110-A80073FAD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109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81" y="174429"/>
            <a:ext cx="10972800" cy="451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1" y="5795012"/>
            <a:ext cx="5486400" cy="331470"/>
          </a:xfrm>
        </p:spPr>
        <p:txBody>
          <a:bodyPr anchor="b">
            <a:no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1" y="5795012"/>
            <a:ext cx="5486400" cy="331470"/>
          </a:xfrm>
        </p:spPr>
        <p:txBody>
          <a:bodyPr anchor="b">
            <a:noAutofit/>
          </a:bodyPr>
          <a:lstStyle>
            <a:lvl1pPr marL="0" indent="0" algn="r">
              <a:buNone/>
              <a:defRPr sz="7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7C401D-2F80-4422-80E4-7305200AB1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24900" y="6356351"/>
            <a:ext cx="2844800" cy="36512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12A55F08-C7A0-435E-B303-C9E8727419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731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72005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2012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736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B90C26-FFC7-4D8B-8A95-D38C04D7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C41FCF1-8616-4462-A7FC-265DE3E92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B44BF69-5C41-4C86-BB75-FA0C1B779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1D6A2AD-88A2-48CE-A3F1-30CC181C0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4668B1B-513D-4C6A-AF92-1FFE779FF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69DEACA-9EA8-4E57-AFF7-A6001B262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8E3BEA7-320A-4EE6-9753-D5850078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50C7DA5-C56A-43AC-A334-DD5A9F31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819335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4574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4767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5780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1648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5351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3704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2599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933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1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E8685-23B6-4213-B9A4-94D519116F92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9568-57FB-4BD3-9FA4-1E60E054B4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289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6"/>
            <a:ext cx="51562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38200" y="4076701"/>
            <a:ext cx="51562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F4922-934E-4B03-8F1C-F9E2830D4AB0}" type="datetimeFigureOut">
              <a:rPr lang="el-GR"/>
              <a:pPr>
                <a:defRPr/>
              </a:pPr>
              <a:t>3/11/20</a:t>
            </a:fld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7311-7562-499C-9207-F7407A84339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6562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4FC4C4-946A-4FE1-B76A-41BD6842A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171B94D-8D58-40FD-BC23-86653D59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83B9F6F-85C0-4609-B76D-CEBC4F5A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0E1F69D-3201-457A-AFF7-45F1B1D7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810526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defRPr/>
            </a:lvl1pPr>
            <a:lvl2pPr marL="461963" indent="-290513">
              <a:defRPr/>
            </a:lvl2pPr>
            <a:lvl3pPr marL="682625" indent="-228600">
              <a:defRPr/>
            </a:lvl3pPr>
            <a:lvl4pPr marL="1027113" indent="-228600">
              <a:defRPr/>
            </a:lvl4pPr>
            <a:lvl5pPr marL="1374775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56800" y="6400800"/>
            <a:ext cx="2235200" cy="228600"/>
          </a:xfrm>
        </p:spPr>
        <p:txBody>
          <a:bodyPr/>
          <a:lstStyle>
            <a:lvl1pPr algn="r">
              <a:buNone/>
              <a:defRPr sz="1200"/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B95B5-D7AE-E543-8F4A-D89F9B43D0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0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F8424-1ABF-4467-B1D8-D00BDBCC016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2138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95867" y="2303463"/>
            <a:ext cx="5181600" cy="3581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383867" y="2303463"/>
            <a:ext cx="5181600" cy="3581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795867" y="1617663"/>
            <a:ext cx="5181600" cy="640080"/>
          </a:xfrm>
          <a:noFill/>
          <a:ln>
            <a:noFill/>
          </a:ln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383867" y="1617663"/>
            <a:ext cx="5181600" cy="640080"/>
          </a:xfrm>
          <a:noFill/>
          <a:ln>
            <a:noFill/>
          </a:ln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333333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itle Placeholder 21"/>
          <p:cNvSpPr>
            <a:spLocks noGrp="1"/>
          </p:cNvSpPr>
          <p:nvPr>
            <p:ph type="title"/>
          </p:nvPr>
        </p:nvSpPr>
        <p:spPr bwMode="auto">
          <a:xfrm>
            <a:off x="831075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99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61509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3BB504B3-9F43-4293-9C9C-692D665FB0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24418" y="2997200"/>
            <a:ext cx="10653183" cy="1079500"/>
          </a:xfrm>
        </p:spPr>
        <p:txBody>
          <a:bodyPr anchor="b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Klicka här för att ändra format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E7C835B4-5FD2-4C6D-A02C-4B4A5F370E1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24418" y="4152901"/>
            <a:ext cx="10771716" cy="1152525"/>
          </a:xfrm>
        </p:spPr>
        <p:txBody>
          <a:bodyPr lIns="91440" tIns="45720" rIns="91440" bIns="45720"/>
          <a:lstStyle>
            <a:lvl1pPr marL="0" indent="0" algn="ctr">
              <a:buFont typeface="Wingdings" panose="05000000000000000000" pitchFamily="2" charset="2"/>
              <a:buNone/>
              <a:defRPr sz="1600"/>
            </a:lvl1pPr>
          </a:lstStyle>
          <a:p>
            <a:pPr lvl="0"/>
            <a:r>
              <a:rPr lang="en-US" altLang="en-US" noProof="0"/>
              <a:t>Klicka här för att ändra format på underrubrik i bakgrunden</a:t>
            </a:r>
          </a:p>
        </p:txBody>
      </p:sp>
      <p:pic>
        <p:nvPicPr>
          <p:cNvPr id="130071" name="Picture 23" descr="NNTG logga_Vinröd">
            <a:extLst>
              <a:ext uri="{FF2B5EF4-FFF2-40B4-BE49-F238E27FC236}">
                <a16:creationId xmlns:a16="http://schemas.microsoft.com/office/drawing/2014/main" id="{27A7C736-386A-4324-8F98-C4DFDBDE3E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18" y="1196976"/>
            <a:ext cx="585258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5212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6C5867-5932-48C7-A1EE-EBAC7603E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A01951-3A62-4F90-AE4E-C68505514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88F52FC-B941-44E0-936C-2641D0E29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C1CF0B-4033-4812-A46D-F16D82BD026D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32017220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C347FE-634F-4302-8214-22FAC4766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FD5049A-F616-446C-8FCF-62C7A604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C6934CE-ED3A-4E60-9CF3-18484437D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5F1435-B452-4780-B924-3D5239DDD91D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421460367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658C15-E5A4-4C20-9B79-B26FF032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F14AE1-5E19-4F2D-9E43-0696C8E52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009776"/>
            <a:ext cx="5041900" cy="4176713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D0A9A09-B7AD-45C9-8719-AC4A6ABF8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0501" y="2009776"/>
            <a:ext cx="5041900" cy="4176713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7E1035B-4553-4AC3-883C-4D3AEA8E6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EFBB2B-4BA6-4EF1-81BD-4DBDB264CDF1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35241929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897D84-1CC6-4F39-A9B2-46C8C3C2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4A55310-61FC-48C4-83E3-00983B61F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0462679-17A7-4A87-A751-F3025A879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97FD262-7BC2-4D28-8EC0-FFC42026B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9A4C14C-71E8-4225-9875-9F04341C7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A66F515-1C9F-46CB-9A73-269B62A51D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91293E-DFE2-4BC3-B913-9F5B4137E1A8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50743851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5B1BA3-5326-4378-BE12-B0132A94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0F3CD32-4F4B-4EF7-8F36-60C04D23EC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B2B20A-0B90-40C5-BBF2-C393E71104F7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57423556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E19D0C8-5513-4BBA-BE32-78EBF7DA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1068A32-CFBC-4089-9D39-C3243D2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0304682-1683-4215-8FD2-C84FB358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044732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235E2A4-EF7F-4CED-B8C9-0136A7B69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BF9934-ECED-4E29-9E9D-AB2AE4F67234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57407187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D9E89F-D1D2-4021-BB5B-2AD5B785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E7B9DCA-38F4-479D-B96A-C3FE77EF1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CACD7A6-B8A3-4CC3-86DA-7655B30B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CB86A56-4549-4361-A9D7-FB3E2599F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05A47E-4951-4BD7-9EC1-90BBCC29EFBD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420072773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441A47-5366-4485-8A81-53693140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5D1715D-22BA-4A40-AA33-F8DEAACDD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956AAFB-9C75-422B-A7D9-BD23B35F6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1F886E9-E80D-4B43-9B3D-1E83247F6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71F01-F179-4937-856A-CE45E1A2CC13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02453683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BCB320-887F-414B-9A34-A7543B6F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569F56C-2E56-41CC-9E7F-BE56CC3ED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D0EB6B4-089C-4F3D-AC8B-289E1EB45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75F4E3-314E-449D-8EC2-B3C32A3C4D5A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04507092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AC72DEF-A6EE-4495-8BD5-B6F6D883D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0651" y="1042988"/>
            <a:ext cx="2571749" cy="51435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5FE5D70-7DD2-4EB3-BEFF-5BF3B07DA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95400" y="1042988"/>
            <a:ext cx="7512051" cy="5143500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96D02CE-1F91-4C6E-B177-1CF712512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C6C7BF-A098-4A9C-9A4F-04ECB9E6F266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795118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0FC2DF-67CF-4218-8863-B0A0E4C64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56C3814-6195-4E39-87F9-42CF27E2B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5394FF2-69D5-4149-80F3-24E89E162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3F512AA-1CA5-4687-B2B2-79B17668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8A56131-32B9-4CB2-B27F-91D57DEC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05F54F-B4C3-4325-8F72-3571DC8E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6218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75B31E-152F-4711-AE81-905EC7CA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15C5D89-DF85-48B6-B1BE-7BBDA4ECB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5AAB975-C59F-4E42-89C2-4A0308E6D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BC08E0A-671D-4B14-848B-615083EC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6CF94A2-5FD0-4FC9-88F9-89A22AD8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4AB8F46-1ACD-43F4-9CDF-B7AEA4C8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6102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2.png"/><Relationship Id="rId18" Type="http://schemas.openxmlformats.org/officeDocument/2006/relationships/slide" Target="../slides/slide64.xml"/><Relationship Id="rId3" Type="http://schemas.openxmlformats.org/officeDocument/2006/relationships/slideLayout" Target="../slideLayouts/slideLayout66.xml"/><Relationship Id="rId21" Type="http://schemas.openxmlformats.org/officeDocument/2006/relationships/slide" Target="../slides/slide79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17" Type="http://schemas.openxmlformats.org/officeDocument/2006/relationships/slide" Target="../slides/slide98.xml"/><Relationship Id="rId2" Type="http://schemas.openxmlformats.org/officeDocument/2006/relationships/slideLayout" Target="../slideLayouts/slideLayout65.xml"/><Relationship Id="rId16" Type="http://schemas.openxmlformats.org/officeDocument/2006/relationships/slide" Target="../slides/slide1.xml"/><Relationship Id="rId20" Type="http://schemas.openxmlformats.org/officeDocument/2006/relationships/slide" Target="../slides/slide28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" Target="../slides/slide5.xml"/><Relationship Id="rId23" Type="http://schemas.openxmlformats.org/officeDocument/2006/relationships/slide" Target="../slides/slide35.xml"/><Relationship Id="rId10" Type="http://schemas.openxmlformats.org/officeDocument/2006/relationships/slideLayout" Target="../slideLayouts/slideLayout73.xml"/><Relationship Id="rId19" Type="http://schemas.openxmlformats.org/officeDocument/2006/relationships/slide" Target="../slides/slide11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" Target="../slides/slide2.xml"/><Relationship Id="rId22" Type="http://schemas.openxmlformats.org/officeDocument/2006/relationships/slide" Target="../slides/slid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2A7C78E-36FF-4B09-89C8-A4A260EE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F229478-0020-4608-A843-685BB14EB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1571745-0C32-4858-B504-CCB9A682E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9685-510B-4739-BBF2-AC2164F3812B}" type="datetimeFigureOut">
              <a:rPr lang="el-GR" altLang="en-US" smtClean="0"/>
              <a:pPr/>
              <a:t>3/11/20</a:t>
            </a:fld>
            <a:endParaRPr lang="el-GR" alt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EF175D0-46B3-4DA1-867C-AEE6A4E87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F7806CF-AB8D-4688-95AD-025B09190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211E-9588-4EE6-B6C8-DE34FBF7294F}" type="slidenum">
              <a:rPr lang="el-GR" altLang="en-US" smtClean="0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35813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3" r:id="rId21"/>
    <p:sldLayoutId id="2147483685" r:id="rId22"/>
    <p:sldLayoutId id="2147483787" r:id="rId23"/>
    <p:sldLayoutId id="214748378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024AE8C-191C-4CC7-BD04-F149AF2E11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ED6AA78-AA2A-4031-85BA-262E60A947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ACB7E-DBD7-47B4-9F6A-607A1681C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C3460B-5FDC-42FC-B306-E5A2B564CD84}" type="datetimeFigureOut">
              <a:rPr lang="en-GB"/>
              <a:pPr>
                <a:defRPr/>
              </a:pPr>
              <a:t>03/11/2020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0852F-2528-4721-AF80-ABDB543D9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4F240-1876-4DB2-988E-B749D8715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EE12023-CD7D-484A-B1D8-2C43B7B26D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08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6" r:id="rId12"/>
    <p:sldLayoutId id="2147483783" r:id="rId13"/>
    <p:sldLayoutId id="2147483786" r:id="rId14"/>
    <p:sldLayoutId id="2147483747" r:id="rId15"/>
    <p:sldLayoutId id="2147483804" r:id="rId16"/>
    <p:sldLayoutId id="2147483820" r:id="rId17"/>
    <p:sldLayoutId id="2147483821" r:id="rId18"/>
    <p:sldLayoutId id="2147483822" r:id="rId19"/>
    <p:sldLayoutId id="2147483838" r:id="rId20"/>
    <p:sldLayoutId id="2147483839" r:id="rId21"/>
    <p:sldLayoutId id="2147483840" r:id="rId2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0FE49-4F34-43F6-89A0-62672D963814}" type="datetimeFigureOut">
              <a:rPr lang="el-GR" smtClean="0"/>
              <a:pPr/>
              <a:t>3/11/20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542FA-ED4D-44DD-A530-5A198B84DB1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554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Rectangle 63">
            <a:extLst>
              <a:ext uri="{FF2B5EF4-FFF2-40B4-BE49-F238E27FC236}">
                <a16:creationId xmlns:a16="http://schemas.microsoft.com/office/drawing/2014/main" id="{269DB72B-16BE-4C3A-BF7A-F104936461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857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v-SE" altLang="en-US" sz="1800">
              <a:solidFill>
                <a:schemeClr val="folHlink"/>
              </a:solidFill>
            </a:endParaRP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1438ECD8-7F6D-49F1-8A76-B2C5F01CD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042988"/>
            <a:ext cx="10272184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titeltypografi i masteren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6D9050-0331-490D-B526-67C5FFB2F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009776"/>
            <a:ext cx="102870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teksttypografierne i masteren</a:t>
            </a:r>
          </a:p>
          <a:p>
            <a:pPr lvl="1"/>
            <a:r>
              <a:rPr lang="da-DK" altLang="en-US"/>
              <a:t>Andet niveau</a:t>
            </a:r>
          </a:p>
          <a:p>
            <a:pPr lvl="2"/>
            <a:r>
              <a:rPr lang="da-DK" altLang="en-US"/>
              <a:t>Tredje niveau</a:t>
            </a:r>
          </a:p>
          <a:p>
            <a:pPr lvl="3"/>
            <a:r>
              <a:rPr lang="da-DK" altLang="en-US"/>
              <a:t>Fjerde niveau</a:t>
            </a:r>
          </a:p>
          <a:p>
            <a:pPr lvl="4"/>
            <a:r>
              <a:rPr lang="da-DK" altLang="en-US"/>
              <a:t>Femte niveau</a:t>
            </a:r>
          </a:p>
        </p:txBody>
      </p:sp>
      <p:pic>
        <p:nvPicPr>
          <p:cNvPr id="1088" name="Picture 64" descr="NNTG logga_Vinröd">
            <a:extLst>
              <a:ext uri="{FF2B5EF4-FFF2-40B4-BE49-F238E27FC236}">
                <a16:creationId xmlns:a16="http://schemas.microsoft.com/office/drawing/2014/main" id="{153409E1-8286-41B3-8681-0C60BC3E30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01" y="6408738"/>
            <a:ext cx="220556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0" name="Rectangle 66">
            <a:extLst>
              <a:ext uri="{FF2B5EF4-FFF2-40B4-BE49-F238E27FC236}">
                <a16:creationId xmlns:a16="http://schemas.microsoft.com/office/drawing/2014/main" id="{26E1CD3A-4601-4B99-AF74-D3A54E1E83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8572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v-SE" altLang="en-US" sz="1800">
              <a:solidFill>
                <a:schemeClr val="folHlink"/>
              </a:solidFill>
            </a:endParaRPr>
          </a:p>
        </p:txBody>
      </p:sp>
      <p:sp>
        <p:nvSpPr>
          <p:cNvPr id="1091" name="Text Box 67">
            <a:hlinkClick r:id="rId14" action="ppaction://hlinksldjump"/>
            <a:extLst>
              <a:ext uri="{FF2B5EF4-FFF2-40B4-BE49-F238E27FC236}">
                <a16:creationId xmlns:a16="http://schemas.microsoft.com/office/drawing/2014/main" id="{C45B4BE0-8AC1-4A78-9FE8-2F426AD2A0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6252" y="134939"/>
            <a:ext cx="10021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1092" name="Text Box 68">
            <a:hlinkClick r:id="rId15" action="ppaction://hlinksldjump"/>
            <a:extLst>
              <a:ext uri="{FF2B5EF4-FFF2-40B4-BE49-F238E27FC236}">
                <a16:creationId xmlns:a16="http://schemas.microsoft.com/office/drawing/2014/main" id="{F8DF23BB-2CF3-4DD4-ABF6-57A684FBD3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42817" y="134939"/>
            <a:ext cx="27093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Surgery and interventional treatment </a:t>
            </a:r>
          </a:p>
        </p:txBody>
      </p:sp>
      <p:sp>
        <p:nvSpPr>
          <p:cNvPr id="1093" name="Text Box 69">
            <a:hlinkClick r:id="rId16" action="ppaction://hlinksldjump"/>
            <a:extLst>
              <a:ext uri="{FF2B5EF4-FFF2-40B4-BE49-F238E27FC236}">
                <a16:creationId xmlns:a16="http://schemas.microsoft.com/office/drawing/2014/main" id="{6A3B77F1-4D92-4A89-9D9B-F41B46F107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80168" y="134939"/>
            <a:ext cx="8563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Diagnosis</a:t>
            </a:r>
          </a:p>
        </p:txBody>
      </p:sp>
      <p:sp>
        <p:nvSpPr>
          <p:cNvPr id="1094" name="Text Box 70">
            <a:hlinkClick r:id="rId17" action="ppaction://hlinksldjump"/>
            <a:extLst>
              <a:ext uri="{FF2B5EF4-FFF2-40B4-BE49-F238E27FC236}">
                <a16:creationId xmlns:a16="http://schemas.microsoft.com/office/drawing/2014/main" id="{FAAC9D2B-92E0-4896-9649-5C98511682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1800" y="487364"/>
            <a:ext cx="14045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Medical treatment</a:t>
            </a:r>
          </a:p>
        </p:txBody>
      </p:sp>
      <p:sp>
        <p:nvSpPr>
          <p:cNvPr id="1095" name="Text Box 71">
            <a:hlinkClick r:id="rId18" action="ppaction://hlinksldjump"/>
            <a:extLst>
              <a:ext uri="{FF2B5EF4-FFF2-40B4-BE49-F238E27FC236}">
                <a16:creationId xmlns:a16="http://schemas.microsoft.com/office/drawing/2014/main" id="{1786CE84-1360-4992-B9AB-6B72A5E409B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91467" y="134939"/>
            <a:ext cx="9108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Symptoms</a:t>
            </a:r>
          </a:p>
        </p:txBody>
      </p:sp>
      <p:sp>
        <p:nvSpPr>
          <p:cNvPr id="1096" name="Text Box 72">
            <a:hlinkClick r:id="rId19" action="ppaction://hlinksldjump"/>
            <a:extLst>
              <a:ext uri="{FF2B5EF4-FFF2-40B4-BE49-F238E27FC236}">
                <a16:creationId xmlns:a16="http://schemas.microsoft.com/office/drawing/2014/main" id="{77F12BC0-CAE2-413F-8C44-DB32B535D0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33134" y="487364"/>
            <a:ext cx="17604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Radionuclide treatment</a:t>
            </a:r>
          </a:p>
        </p:txBody>
      </p:sp>
      <p:sp>
        <p:nvSpPr>
          <p:cNvPr id="1097" name="Text Box 73">
            <a:hlinkClick r:id="rId20" action="ppaction://hlinksldjump"/>
            <a:extLst>
              <a:ext uri="{FF2B5EF4-FFF2-40B4-BE49-F238E27FC236}">
                <a16:creationId xmlns:a16="http://schemas.microsoft.com/office/drawing/2014/main" id="{28DEF415-ED1B-43E9-9466-842658D385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98733" y="134939"/>
            <a:ext cx="729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Imaging</a:t>
            </a:r>
          </a:p>
        </p:txBody>
      </p:sp>
      <p:sp>
        <p:nvSpPr>
          <p:cNvPr id="1098" name="Text Box 74">
            <a:hlinkClick r:id="rId21" action="ppaction://hlinksldjump"/>
            <a:extLst>
              <a:ext uri="{FF2B5EF4-FFF2-40B4-BE49-F238E27FC236}">
                <a16:creationId xmlns:a16="http://schemas.microsoft.com/office/drawing/2014/main" id="{AC7DED5F-8100-42A4-963E-7FF4DFEA5B4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98733" y="487364"/>
            <a:ext cx="14798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Literature and links</a:t>
            </a:r>
          </a:p>
        </p:txBody>
      </p:sp>
      <p:sp>
        <p:nvSpPr>
          <p:cNvPr id="1099" name="Text Box 75">
            <a:hlinkClick r:id="rId22" action="ppaction://hlinksldjump"/>
            <a:extLst>
              <a:ext uri="{FF2B5EF4-FFF2-40B4-BE49-F238E27FC236}">
                <a16:creationId xmlns:a16="http://schemas.microsoft.com/office/drawing/2014/main" id="{4CEDF034-24E9-480B-A0AC-141325990E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06485" y="487364"/>
            <a:ext cx="8659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Prognosis</a:t>
            </a:r>
          </a:p>
        </p:txBody>
      </p:sp>
      <p:sp>
        <p:nvSpPr>
          <p:cNvPr id="1100" name="Text Box 76">
            <a:hlinkClick r:id="rId23" action="ppaction://hlinksldjump"/>
            <a:extLst>
              <a:ext uri="{FF2B5EF4-FFF2-40B4-BE49-F238E27FC236}">
                <a16:creationId xmlns:a16="http://schemas.microsoft.com/office/drawing/2014/main" id="{C9D66CB0-EE97-448C-B1D1-FF114A3D44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06485" y="134939"/>
            <a:ext cx="8659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>
                <a:solidFill>
                  <a:schemeClr val="bg1"/>
                </a:solidFill>
              </a:rPr>
              <a:t>Pathology</a:t>
            </a:r>
          </a:p>
        </p:txBody>
      </p:sp>
      <p:sp>
        <p:nvSpPr>
          <p:cNvPr id="1101" name="Rectangle 77">
            <a:extLst>
              <a:ext uri="{FF2B5EF4-FFF2-40B4-BE49-F238E27FC236}">
                <a16:creationId xmlns:a16="http://schemas.microsoft.com/office/drawing/2014/main" id="{0E6E1592-0325-4DF4-B097-E570942D5B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2784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F1F408-B810-4423-A289-E39D4E4131AA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400636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0057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579D"/>
          </a:solidFill>
          <a:latin typeface="Arial" panose="020B0604020202020204" pitchFamily="34" charset="0"/>
        </a:defRPr>
      </a:lvl9pPr>
    </p:titleStyle>
    <p:bodyStyle>
      <a:lvl1pPr marL="200025" indent="-200025" algn="l" rtl="0" fontAlgn="base">
        <a:spcBef>
          <a:spcPct val="20000"/>
        </a:spcBef>
        <a:spcAft>
          <a:spcPct val="0"/>
        </a:spcAft>
        <a:buClr>
          <a:srgbClr val="00579D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03238" indent="-200025" algn="l" rtl="0" fontAlgn="base">
        <a:spcBef>
          <a:spcPct val="20000"/>
        </a:spcBef>
        <a:spcAft>
          <a:spcPct val="0"/>
        </a:spcAft>
        <a:buClr>
          <a:srgbClr val="00579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76300" indent="-161925" algn="l" rtl="0" fontAlgn="base">
        <a:spcBef>
          <a:spcPct val="20000"/>
        </a:spcBef>
        <a:spcAft>
          <a:spcPct val="0"/>
        </a:spcAft>
        <a:buClr>
          <a:srgbClr val="00579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180975" algn="l" rtl="0" fontAlgn="base">
        <a:spcBef>
          <a:spcPct val="20000"/>
        </a:spcBef>
        <a:spcAft>
          <a:spcPct val="0"/>
        </a:spcAft>
        <a:buClr>
          <a:srgbClr val="00579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7825" indent="-142875" algn="l" rtl="0" fontAlgn="base">
        <a:spcBef>
          <a:spcPct val="20000"/>
        </a:spcBef>
        <a:spcAft>
          <a:spcPct val="0"/>
        </a:spcAft>
        <a:buClr>
          <a:srgbClr val="00579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5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9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5209134" TargetMode="External"/><Relationship Id="rId2" Type="http://schemas.openxmlformats.org/officeDocument/2006/relationships/hyperlink" Target="https://www.ncbi.nlm.nih.gov/pubmed/?term=Kashyap%20R%5bAuthor%5d&amp;cauthor=true&amp;cauthor_uid=2520913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ubmed/?term=phase+ii+radiopeptide+disseminated+capecitabine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21445" y="2712434"/>
            <a:ext cx="10497129" cy="1202571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ΝΕΥΡΟΕΝΔΟΚΡΙΝΗ ΝΕΟΠΛΑΣΜΑΤΑ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699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1573" y="332602"/>
            <a:ext cx="92474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ΕΘΝΙΚΟ ΚΑΙ ΚΑΠΟΔΙΣΤΡΙΑΚΟ ΠΑΝΕΠΙΣΤΗΜΙΟ ΑΘΗΝΩΝ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ΙΑΤΡΙΚΗ ΣΧΟΛΗ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΄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XEI</a:t>
            </a:r>
            <a:r>
              <a:rPr lang="el-G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ΡΟΥΡΓΙΚΗ ΚΛΙΝΙΚΗ Γ.Ν.Α «ΛΑΙΚΟ»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1FE5D-FB9E-4246-9F2A-D0192E5AB990}"/>
              </a:ext>
            </a:extLst>
          </p:cNvPr>
          <p:cNvSpPr txBox="1"/>
          <p:nvPr/>
        </p:nvSpPr>
        <p:spPr>
          <a:xfrm>
            <a:off x="1917576" y="4564977"/>
            <a:ext cx="806164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/>
              <a:t>Alexandros </a:t>
            </a:r>
            <a:r>
              <a:rPr lang="en-US" sz="2400" dirty="0" err="1"/>
              <a:t>Papalampros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EKPA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-LAIKO ENETS CENTER OF EXCELLENCE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4E2414F-1EDB-4747-99C0-01B4DE57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248" y="5373216"/>
            <a:ext cx="2339752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aikoGH">
            <a:extLst>
              <a:ext uri="{FF2B5EF4-FFF2-40B4-BE49-F238E27FC236}">
                <a16:creationId xmlns:a16="http://schemas.microsoft.com/office/drawing/2014/main" id="{86B4148A-5090-A04A-8FAB-D2E61355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373215"/>
            <a:ext cx="2411757" cy="14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040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B8460C7A-D0BC-4627-947C-B40F2A016396}"/>
              </a:ext>
            </a:extLst>
          </p:cNvPr>
          <p:cNvSpPr txBox="1">
            <a:spLocks/>
          </p:cNvSpPr>
          <p:nvPr/>
        </p:nvSpPr>
        <p:spPr>
          <a:xfrm>
            <a:off x="4277307" y="233265"/>
            <a:ext cx="4241541" cy="71025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Γαστρίνωμα</a:t>
            </a:r>
            <a:r>
              <a:rPr lang="el-G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zollin1">
            <a:extLst>
              <a:ext uri="{FF2B5EF4-FFF2-40B4-BE49-F238E27FC236}">
                <a16:creationId xmlns:a16="http://schemas.microsoft.com/office/drawing/2014/main" id="{B25DFABA-7D9F-40B2-9C02-436E251E4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232" r="4667" b="17223"/>
          <a:stretch/>
        </p:blipFill>
        <p:spPr>
          <a:xfrm>
            <a:off x="209550" y="975253"/>
            <a:ext cx="4886325" cy="588274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F37AA-798E-43F2-8CB8-066C99D179DB}"/>
              </a:ext>
            </a:extLst>
          </p:cNvPr>
          <p:cNvSpPr txBox="1"/>
          <p:nvPr/>
        </p:nvSpPr>
        <p:spPr>
          <a:xfrm>
            <a:off x="6172200" y="1266825"/>
            <a:ext cx="5181600" cy="30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ZES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συνήθως σε ασθενείς με εγκατεστημένο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PHP (↑ Ca) 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50%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δωδεκαδακτυλική εντόπιση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MEN1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(έως 85%)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-   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Πολλαπλά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&lt; 5mm</a:t>
            </a:r>
          </a:p>
          <a:p>
            <a:pPr marL="742950" lvl="1" indent="-285750">
              <a:lnSpc>
                <a:spcPct val="90000"/>
              </a:lnSpc>
              <a:buFontTx/>
              <a:buChar char="-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Οζώδεις σχηματισμοί εν τω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βάθει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βλενογόνου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90000"/>
              </a:lnSpc>
              <a:buFontTx/>
              <a:buChar char="-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Συχνή μετάσταση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LN,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σπανιότερα στο ήπαρ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Παγκρεατικά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σπάνια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μη λειτουργικούς ΝΕΤ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(SASI test)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5079B-0147-42F3-BF72-BA30274B31FB}"/>
              </a:ext>
            </a:extLst>
          </p:cNvPr>
          <p:cNvSpPr txBox="1"/>
          <p:nvPr/>
        </p:nvSpPr>
        <p:spPr>
          <a:xfrm>
            <a:off x="5837657" y="5191065"/>
            <a:ext cx="625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16-38% </a:t>
            </a:r>
            <a:r>
              <a:rPr lang="el-G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ασθενών με </a:t>
            </a:r>
            <a:r>
              <a:rPr lang="el-G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γαστρινώματα</a:t>
            </a:r>
            <a:r>
              <a:rPr lang="el-G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έχουν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1</a:t>
            </a:r>
          </a:p>
        </p:txBody>
      </p:sp>
    </p:spTree>
    <p:extLst>
      <p:ext uri="{BB962C8B-B14F-4D97-AF65-F5344CB8AC3E}">
        <p14:creationId xmlns:p14="http://schemas.microsoft.com/office/powerpoint/2010/main" val="15425157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BD7AAAB-2B52-46DC-AAF3-5518D12A64A0}"/>
              </a:ext>
            </a:extLst>
          </p:cNvPr>
          <p:cNvSpPr txBox="1">
            <a:spLocks/>
          </p:cNvSpPr>
          <p:nvPr/>
        </p:nvSpPr>
        <p:spPr>
          <a:xfrm>
            <a:off x="1334279" y="250825"/>
            <a:ext cx="10019520" cy="887509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Ευρωπαϊκή πρωτοβουλία δημιουργίας Κέντρων Αριστείας ΝΕΤ (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excellence initiative)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http://www.enets.org/images/logo.png">
            <a:extLst>
              <a:ext uri="{FF2B5EF4-FFF2-40B4-BE49-F238E27FC236}">
                <a16:creationId xmlns:a16="http://schemas.microsoft.com/office/drawing/2014/main" id="{8CB15B3E-704A-4800-AF84-19F3B9BA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57" y="1202797"/>
            <a:ext cx="1624563" cy="63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CF574-50F0-4736-9087-139586E8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49" y="2020834"/>
            <a:ext cx="5393095" cy="458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05AD1EF3-BE8F-484E-B2E4-F07881D1C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12" y="2613019"/>
            <a:ext cx="5102289" cy="31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530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3C2DB7F-915E-46D4-B98A-3AE46A9A37AF}"/>
              </a:ext>
            </a:extLst>
          </p:cNvPr>
          <p:cNvSpPr txBox="1">
            <a:spLocks/>
          </p:cNvSpPr>
          <p:nvPr/>
        </p:nvSpPr>
        <p:spPr>
          <a:xfrm>
            <a:off x="2788881" y="409447"/>
            <a:ext cx="6830980" cy="682236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Κέντρα Αριστείας ΕΝΕΤ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82E8E-775A-42FB-A0A5-94C288E4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629" y="1655940"/>
            <a:ext cx="5905500" cy="4700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5AA9E-B8B0-46AD-B4BE-6071086ED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43" y="1223169"/>
            <a:ext cx="3944454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649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8459FD-AD14-4EED-B632-51D1F238712F}"/>
              </a:ext>
            </a:extLst>
          </p:cNvPr>
          <p:cNvSpPr txBox="1"/>
          <p:nvPr/>
        </p:nvSpPr>
        <p:spPr>
          <a:xfrm>
            <a:off x="3069771" y="2575249"/>
            <a:ext cx="5738327" cy="8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ΕΥΧΑΡΙΣΤΩ ΠΟΛΥ</a:t>
            </a:r>
            <a:endParaRPr lang="en-GB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045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5">
            <a:extLst>
              <a:ext uri="{FF2B5EF4-FFF2-40B4-BE49-F238E27FC236}">
                <a16:creationId xmlns:a16="http://schemas.microsoft.com/office/drawing/2014/main" id="{59FD2D63-C3F9-4428-B41B-3A1912346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3229" y="6234113"/>
            <a:ext cx="4497388" cy="331787"/>
          </a:xfrm>
        </p:spPr>
        <p:txBody>
          <a:bodyPr/>
          <a:lstStyle/>
          <a:p>
            <a:pPr eaLnBrk="1" hangingPunct="1"/>
            <a:r>
              <a:rPr lang="en-US" altLang="en-US" sz="900" dirty="0" err="1"/>
              <a:t>Halfdanarson</a:t>
            </a:r>
            <a:r>
              <a:rPr lang="en-US" altLang="en-US" sz="900" dirty="0"/>
              <a:t> TR et al. </a:t>
            </a:r>
            <a:r>
              <a:rPr lang="en-US" altLang="en-US" sz="900" i="1" dirty="0"/>
              <a:t>Ann Oncol</a:t>
            </a:r>
            <a:r>
              <a:rPr lang="en-US" altLang="en-US" sz="900" dirty="0"/>
              <a:t>. 2008;19:1727-1733. Adapted with permission from </a:t>
            </a:r>
            <a:br>
              <a:rPr lang="en-US" altLang="en-US" sz="900" dirty="0"/>
            </a:br>
            <a:r>
              <a:rPr lang="en-US" altLang="en-US" sz="900" dirty="0"/>
              <a:t>Oxford University Press on behalf of the European Society for Medical Oncology.</a:t>
            </a:r>
          </a:p>
        </p:txBody>
      </p:sp>
      <p:sp>
        <p:nvSpPr>
          <p:cNvPr id="25604" name="TextBox 7">
            <a:extLst>
              <a:ext uri="{FF2B5EF4-FFF2-40B4-BE49-F238E27FC236}">
                <a16:creationId xmlns:a16="http://schemas.microsoft.com/office/drawing/2014/main" id="{971319D7-8688-4A1E-A4C4-1ED4B5BD1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9" y="2600325"/>
            <a:ext cx="27892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Median OS, months</a:t>
            </a:r>
            <a:b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Functional 	54</a:t>
            </a:r>
          </a:p>
          <a:p>
            <a:pPr algn="ctr" eaLnBrk="1" hangingPunct="1">
              <a:spcAft>
                <a:spcPts val="50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Nonfunctional 	26</a:t>
            </a:r>
          </a:p>
        </p:txBody>
      </p:sp>
      <p:sp>
        <p:nvSpPr>
          <p:cNvPr id="25605" name="TextBox 10">
            <a:extLst>
              <a:ext uri="{FF2B5EF4-FFF2-40B4-BE49-F238E27FC236}">
                <a16:creationId xmlns:a16="http://schemas.microsoft.com/office/drawing/2014/main" id="{D25672B8-9F7F-4C2D-B65B-AD8F0D5A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6" y="1636714"/>
            <a:ext cx="525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100</a:t>
            </a:r>
          </a:p>
        </p:txBody>
      </p:sp>
      <p:cxnSp>
        <p:nvCxnSpPr>
          <p:cNvPr id="25606" name="Straight Connector 11">
            <a:extLst>
              <a:ext uri="{FF2B5EF4-FFF2-40B4-BE49-F238E27FC236}">
                <a16:creationId xmlns:a16="http://schemas.microsoft.com/office/drawing/2014/main" id="{48C4EFB2-9252-43CA-A417-D8C1A7AD1A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181451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7" name="TextBox 12">
            <a:extLst>
              <a:ext uri="{FF2B5EF4-FFF2-40B4-BE49-F238E27FC236}">
                <a16:creationId xmlns:a16="http://schemas.microsoft.com/office/drawing/2014/main" id="{9D8EB6C0-C682-4554-B10D-546BBCD18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1957389"/>
            <a:ext cx="411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90</a:t>
            </a:r>
          </a:p>
        </p:txBody>
      </p:sp>
      <p:cxnSp>
        <p:nvCxnSpPr>
          <p:cNvPr id="25608" name="Straight Connector 13">
            <a:extLst>
              <a:ext uri="{FF2B5EF4-FFF2-40B4-BE49-F238E27FC236}">
                <a16:creationId xmlns:a16="http://schemas.microsoft.com/office/drawing/2014/main" id="{ACE8E6AC-19B8-4408-AE71-D4045B3AF7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2135188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9" name="TextBox 14">
            <a:extLst>
              <a:ext uri="{FF2B5EF4-FFF2-40B4-BE49-F238E27FC236}">
                <a16:creationId xmlns:a16="http://schemas.microsoft.com/office/drawing/2014/main" id="{FC62B547-9CF0-4F29-B700-20E2C9C6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2286000"/>
            <a:ext cx="411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80</a:t>
            </a:r>
          </a:p>
        </p:txBody>
      </p:sp>
      <p:cxnSp>
        <p:nvCxnSpPr>
          <p:cNvPr id="25610" name="Straight Connector 15">
            <a:extLst>
              <a:ext uri="{FF2B5EF4-FFF2-40B4-BE49-F238E27FC236}">
                <a16:creationId xmlns:a16="http://schemas.microsoft.com/office/drawing/2014/main" id="{89FFC12C-D62D-4B82-B8EE-A3DC569B6B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2463800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1" name="TextBox 16">
            <a:extLst>
              <a:ext uri="{FF2B5EF4-FFF2-40B4-BE49-F238E27FC236}">
                <a16:creationId xmlns:a16="http://schemas.microsoft.com/office/drawing/2014/main" id="{D2FB3F8A-4814-4049-8C7F-7027E591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2597150"/>
            <a:ext cx="411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70</a:t>
            </a:r>
          </a:p>
        </p:txBody>
      </p:sp>
      <p:cxnSp>
        <p:nvCxnSpPr>
          <p:cNvPr id="25612" name="Straight Connector 17">
            <a:extLst>
              <a:ext uri="{FF2B5EF4-FFF2-40B4-BE49-F238E27FC236}">
                <a16:creationId xmlns:a16="http://schemas.microsoft.com/office/drawing/2014/main" id="{17E795BC-5A1B-48B6-9FA1-B35BC5AA1D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2774950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3" name="TextBox 18">
            <a:extLst>
              <a:ext uri="{FF2B5EF4-FFF2-40B4-BE49-F238E27FC236}">
                <a16:creationId xmlns:a16="http://schemas.microsoft.com/office/drawing/2014/main" id="{4A92C351-C935-4CB6-9F61-225E31E73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2908300"/>
            <a:ext cx="411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60</a:t>
            </a:r>
          </a:p>
        </p:txBody>
      </p:sp>
      <p:cxnSp>
        <p:nvCxnSpPr>
          <p:cNvPr id="25614" name="Straight Connector 19">
            <a:extLst>
              <a:ext uri="{FF2B5EF4-FFF2-40B4-BE49-F238E27FC236}">
                <a16:creationId xmlns:a16="http://schemas.microsoft.com/office/drawing/2014/main" id="{0E3A255D-D365-4E65-95AD-B728FD5FD1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3086100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5" name="TextBox 20">
            <a:extLst>
              <a:ext uri="{FF2B5EF4-FFF2-40B4-BE49-F238E27FC236}">
                <a16:creationId xmlns:a16="http://schemas.microsoft.com/office/drawing/2014/main" id="{6352C214-7929-41CD-B9BA-9F6277192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3236914"/>
            <a:ext cx="411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50</a:t>
            </a:r>
          </a:p>
        </p:txBody>
      </p:sp>
      <p:cxnSp>
        <p:nvCxnSpPr>
          <p:cNvPr id="25616" name="Straight Connector 21">
            <a:extLst>
              <a:ext uri="{FF2B5EF4-FFF2-40B4-BE49-F238E27FC236}">
                <a16:creationId xmlns:a16="http://schemas.microsoft.com/office/drawing/2014/main" id="{4012FFEF-DE4F-4EC8-955E-98F5D463AD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341471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7" name="TextBox 22">
            <a:extLst>
              <a:ext uri="{FF2B5EF4-FFF2-40B4-BE49-F238E27FC236}">
                <a16:creationId xmlns:a16="http://schemas.microsoft.com/office/drawing/2014/main" id="{B102F32B-4CC6-4C52-9574-C1FD67D93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3548064"/>
            <a:ext cx="411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40</a:t>
            </a:r>
          </a:p>
        </p:txBody>
      </p:sp>
      <p:cxnSp>
        <p:nvCxnSpPr>
          <p:cNvPr id="25618" name="Straight Connector 23">
            <a:extLst>
              <a:ext uri="{FF2B5EF4-FFF2-40B4-BE49-F238E27FC236}">
                <a16:creationId xmlns:a16="http://schemas.microsoft.com/office/drawing/2014/main" id="{90F8327C-1C65-44D2-9D1F-8DAA7C9603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37258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9" name="TextBox 24">
            <a:extLst>
              <a:ext uri="{FF2B5EF4-FFF2-40B4-BE49-F238E27FC236}">
                <a16:creationId xmlns:a16="http://schemas.microsoft.com/office/drawing/2014/main" id="{15C3C2B9-7A32-4809-9459-919C916E7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3859214"/>
            <a:ext cx="411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30</a:t>
            </a:r>
          </a:p>
        </p:txBody>
      </p:sp>
      <p:cxnSp>
        <p:nvCxnSpPr>
          <p:cNvPr id="25620" name="Straight Connector 25">
            <a:extLst>
              <a:ext uri="{FF2B5EF4-FFF2-40B4-BE49-F238E27FC236}">
                <a16:creationId xmlns:a16="http://schemas.microsoft.com/office/drawing/2014/main" id="{2AC303B6-8187-4FB8-A0F1-6AA25F3D5D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403701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1" name="TextBox 26">
            <a:extLst>
              <a:ext uri="{FF2B5EF4-FFF2-40B4-BE49-F238E27FC236}">
                <a16:creationId xmlns:a16="http://schemas.microsoft.com/office/drawing/2014/main" id="{422A5F20-4C35-498A-826C-32CFCFBC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4187825"/>
            <a:ext cx="411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20</a:t>
            </a:r>
          </a:p>
        </p:txBody>
      </p:sp>
      <p:cxnSp>
        <p:nvCxnSpPr>
          <p:cNvPr id="25622" name="Straight Connector 27">
            <a:extLst>
              <a:ext uri="{FF2B5EF4-FFF2-40B4-BE49-F238E27FC236}">
                <a16:creationId xmlns:a16="http://schemas.microsoft.com/office/drawing/2014/main" id="{A0940D93-BEE1-4AA5-B8E3-8E75CA1A29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4365625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3" name="TextBox 28">
            <a:extLst>
              <a:ext uri="{FF2B5EF4-FFF2-40B4-BE49-F238E27FC236}">
                <a16:creationId xmlns:a16="http://schemas.microsoft.com/office/drawing/2014/main" id="{ADB876D3-9AAC-44CC-8861-7F2F0EF2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6" y="4508501"/>
            <a:ext cx="411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</a:p>
        </p:txBody>
      </p:sp>
      <p:cxnSp>
        <p:nvCxnSpPr>
          <p:cNvPr id="25624" name="Straight Connector 29">
            <a:extLst>
              <a:ext uri="{FF2B5EF4-FFF2-40B4-BE49-F238E27FC236}">
                <a16:creationId xmlns:a16="http://schemas.microsoft.com/office/drawing/2014/main" id="{6F723109-CE25-4180-AFB0-D58832312B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4686300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5" name="TextBox 30">
            <a:extLst>
              <a:ext uri="{FF2B5EF4-FFF2-40B4-BE49-F238E27FC236}">
                <a16:creationId xmlns:a16="http://schemas.microsoft.com/office/drawing/2014/main" id="{948B2246-A380-4510-8165-1E439AA58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138" y="4819651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cxnSp>
        <p:nvCxnSpPr>
          <p:cNvPr id="25626" name="Straight Connector 31">
            <a:extLst>
              <a:ext uri="{FF2B5EF4-FFF2-40B4-BE49-F238E27FC236}">
                <a16:creationId xmlns:a16="http://schemas.microsoft.com/office/drawing/2014/main" id="{EFADCF9E-88E6-49E2-9CF3-DD2162F732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8551" y="4979988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7" name="TextBox 32">
            <a:extLst>
              <a:ext uri="{FF2B5EF4-FFF2-40B4-BE49-F238E27FC236}">
                <a16:creationId xmlns:a16="http://schemas.microsoft.com/office/drawing/2014/main" id="{159D3AE4-77F7-4A31-A4F4-E9172C72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5048251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cxnSp>
        <p:nvCxnSpPr>
          <p:cNvPr id="25628" name="Straight Connector 33">
            <a:extLst>
              <a:ext uri="{FF2B5EF4-FFF2-40B4-BE49-F238E27FC236}">
                <a16:creationId xmlns:a16="http://schemas.microsoft.com/office/drawing/2014/main" id="{3595DE27-2FF3-42C0-B363-C4825B4EF70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3702051" y="50339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9" name="TextBox 34">
            <a:extLst>
              <a:ext uri="{FF2B5EF4-FFF2-40B4-BE49-F238E27FC236}">
                <a16:creationId xmlns:a16="http://schemas.microsoft.com/office/drawing/2014/main" id="{4D2DAB6C-A276-4360-9EEE-10F562A77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25" y="5048251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</a:p>
        </p:txBody>
      </p:sp>
      <p:cxnSp>
        <p:nvCxnSpPr>
          <p:cNvPr id="25630" name="Straight Connector 35">
            <a:extLst>
              <a:ext uri="{FF2B5EF4-FFF2-40B4-BE49-F238E27FC236}">
                <a16:creationId xmlns:a16="http://schemas.microsoft.com/office/drawing/2014/main" id="{0719BCE8-2625-4170-98DC-6A49B7F7BFA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4598988" y="50339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31" name="TextBox 36">
            <a:extLst>
              <a:ext uri="{FF2B5EF4-FFF2-40B4-BE49-F238E27FC236}">
                <a16:creationId xmlns:a16="http://schemas.microsoft.com/office/drawing/2014/main" id="{CA9E0509-688F-4E17-91A8-1312DED03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1" y="5048251"/>
            <a:ext cx="411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</a:p>
        </p:txBody>
      </p:sp>
      <p:cxnSp>
        <p:nvCxnSpPr>
          <p:cNvPr id="25632" name="Straight Connector 37">
            <a:extLst>
              <a:ext uri="{FF2B5EF4-FFF2-40B4-BE49-F238E27FC236}">
                <a16:creationId xmlns:a16="http://schemas.microsoft.com/office/drawing/2014/main" id="{0B00BA9E-2D98-457A-98C1-897C9A21362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5494338" y="50339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33" name="TextBox 38">
            <a:extLst>
              <a:ext uri="{FF2B5EF4-FFF2-40B4-BE49-F238E27FC236}">
                <a16:creationId xmlns:a16="http://schemas.microsoft.com/office/drawing/2014/main" id="{874E15DE-4389-4DDD-9C36-098A512AA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226" y="5048251"/>
            <a:ext cx="411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15</a:t>
            </a:r>
          </a:p>
        </p:txBody>
      </p:sp>
      <p:cxnSp>
        <p:nvCxnSpPr>
          <p:cNvPr id="25634" name="Straight Connector 39">
            <a:extLst>
              <a:ext uri="{FF2B5EF4-FFF2-40B4-BE49-F238E27FC236}">
                <a16:creationId xmlns:a16="http://schemas.microsoft.com/office/drawing/2014/main" id="{BA00C2FA-06CD-4214-8153-486D2B710369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6400801" y="50339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35" name="TextBox 40">
            <a:extLst>
              <a:ext uri="{FF2B5EF4-FFF2-40B4-BE49-F238E27FC236}">
                <a16:creationId xmlns:a16="http://schemas.microsoft.com/office/drawing/2014/main" id="{EAB97664-8A72-412B-8368-FA852E193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5048251"/>
            <a:ext cx="411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20</a:t>
            </a:r>
          </a:p>
        </p:txBody>
      </p:sp>
      <p:cxnSp>
        <p:nvCxnSpPr>
          <p:cNvPr id="25636" name="Straight Connector 41">
            <a:extLst>
              <a:ext uri="{FF2B5EF4-FFF2-40B4-BE49-F238E27FC236}">
                <a16:creationId xmlns:a16="http://schemas.microsoft.com/office/drawing/2014/main" id="{AF5FA0CB-D1AF-42B7-99F9-4AAC90FBBD27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7286626" y="50339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37" name="TextBox 42">
            <a:extLst>
              <a:ext uri="{FF2B5EF4-FFF2-40B4-BE49-F238E27FC236}">
                <a16:creationId xmlns:a16="http://schemas.microsoft.com/office/drawing/2014/main" id="{DDED831C-50CE-43E1-BDC4-29BFADEF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5048251"/>
            <a:ext cx="411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25</a:t>
            </a:r>
          </a:p>
        </p:txBody>
      </p:sp>
      <p:cxnSp>
        <p:nvCxnSpPr>
          <p:cNvPr id="25638" name="Straight Connector 43">
            <a:extLst>
              <a:ext uri="{FF2B5EF4-FFF2-40B4-BE49-F238E27FC236}">
                <a16:creationId xmlns:a16="http://schemas.microsoft.com/office/drawing/2014/main" id="{6486EF64-7F29-4C1B-AE98-BD80B64679A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8193088" y="50339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39" name="TextBox 44">
            <a:extLst>
              <a:ext uri="{FF2B5EF4-FFF2-40B4-BE49-F238E27FC236}">
                <a16:creationId xmlns:a16="http://schemas.microsoft.com/office/drawing/2014/main" id="{450D83D8-8A69-438F-BC74-DE0F60309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9050" y="5048251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30</a:t>
            </a:r>
          </a:p>
        </p:txBody>
      </p:sp>
      <p:cxnSp>
        <p:nvCxnSpPr>
          <p:cNvPr id="25640" name="Straight Connector 45">
            <a:extLst>
              <a:ext uri="{FF2B5EF4-FFF2-40B4-BE49-F238E27FC236}">
                <a16:creationId xmlns:a16="http://schemas.microsoft.com/office/drawing/2014/main" id="{0F2F3240-CE04-4F74-914F-5F41DC574EA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9072563" y="5033963"/>
            <a:ext cx="85725" cy="0"/>
          </a:xfrm>
          <a:prstGeom prst="line">
            <a:avLst/>
          </a:prstGeom>
          <a:noFill/>
          <a:ln w="25400">
            <a:solidFill>
              <a:srgbClr val="073F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41" name="TextBox 5">
            <a:extLst>
              <a:ext uri="{FF2B5EF4-FFF2-40B4-BE49-F238E27FC236}">
                <a16:creationId xmlns:a16="http://schemas.microsoft.com/office/drawing/2014/main" id="{AB1C28A4-0731-4BC6-9A6A-F476B2C7E6F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89163" y="3079750"/>
            <a:ext cx="168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Survival, %</a:t>
            </a:r>
          </a:p>
        </p:txBody>
      </p:sp>
      <p:sp>
        <p:nvSpPr>
          <p:cNvPr id="25642" name="TextBox 47">
            <a:extLst>
              <a:ext uri="{FF2B5EF4-FFF2-40B4-BE49-F238E27FC236}">
                <a16:creationId xmlns:a16="http://schemas.microsoft.com/office/drawing/2014/main" id="{C5C531F0-6E5E-496D-B418-1E65CCD38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1" y="5376864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Survival, years</a:t>
            </a:r>
          </a:p>
        </p:txBody>
      </p:sp>
      <p:sp>
        <p:nvSpPr>
          <p:cNvPr id="25643" name="TextBox 48">
            <a:extLst>
              <a:ext uri="{FF2B5EF4-FFF2-40B4-BE49-F238E27FC236}">
                <a16:creationId xmlns:a16="http://schemas.microsoft.com/office/drawing/2014/main" id="{23B2FDCA-BE91-45B8-817D-B631CAE69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239" y="2060576"/>
            <a:ext cx="966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6" tIns="45650" rIns="91286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i="1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altLang="en-US" sz="1400" b="1">
                <a:solidFill>
                  <a:srgbClr val="000000"/>
                </a:solidFill>
                <a:latin typeface="Arial" panose="020B0604020202020204" pitchFamily="34" charset="0"/>
              </a:rPr>
              <a:t> &lt; 0.001</a:t>
            </a:r>
          </a:p>
        </p:txBody>
      </p:sp>
      <p:cxnSp>
        <p:nvCxnSpPr>
          <p:cNvPr id="29743" name="Straight Connector 7">
            <a:extLst>
              <a:ext uri="{FF2B5EF4-FFF2-40B4-BE49-F238E27FC236}">
                <a16:creationId xmlns:a16="http://schemas.microsoft.com/office/drawing/2014/main" id="{D3B764F9-DD3C-437E-8DBB-DDADD79497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1414" y="3436938"/>
            <a:ext cx="384175" cy="0"/>
          </a:xfrm>
          <a:prstGeom prst="line">
            <a:avLst/>
          </a:prstGeom>
          <a:noFill/>
          <a:ln w="2540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</p:cxnSp>
      <p:cxnSp>
        <p:nvCxnSpPr>
          <p:cNvPr id="25645" name="Straight Connector 51">
            <a:extLst>
              <a:ext uri="{FF2B5EF4-FFF2-40B4-BE49-F238E27FC236}">
                <a16:creationId xmlns:a16="http://schemas.microsoft.com/office/drawing/2014/main" id="{5D4E399B-7869-43CD-8B14-2F05DFC3B9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1414" y="3192463"/>
            <a:ext cx="384175" cy="0"/>
          </a:xfrm>
          <a:prstGeom prst="line">
            <a:avLst/>
          </a:prstGeom>
          <a:noFill/>
          <a:ln w="25400">
            <a:solidFill>
              <a:srgbClr val="0F7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46" name="Freeform 8">
            <a:extLst>
              <a:ext uri="{FF2B5EF4-FFF2-40B4-BE49-F238E27FC236}">
                <a16:creationId xmlns:a16="http://schemas.microsoft.com/office/drawing/2014/main" id="{B78393D9-3D9C-4F92-8F76-81B99E120D22}"/>
              </a:ext>
            </a:extLst>
          </p:cNvPr>
          <p:cNvSpPr>
            <a:spLocks/>
          </p:cNvSpPr>
          <p:nvPr/>
        </p:nvSpPr>
        <p:spPr bwMode="auto">
          <a:xfrm>
            <a:off x="3762376" y="1947863"/>
            <a:ext cx="4022725" cy="2495550"/>
          </a:xfrm>
          <a:custGeom>
            <a:avLst/>
            <a:gdLst>
              <a:gd name="T0" fmla="*/ 0 w 4023360"/>
              <a:gd name="T1" fmla="*/ 0 h 2496312"/>
              <a:gd name="T2" fmla="*/ 0 w 4023360"/>
              <a:gd name="T3" fmla="*/ 151085 h 2496312"/>
              <a:gd name="T4" fmla="*/ 54021 w 4023360"/>
              <a:gd name="T5" fmla="*/ 151085 h 2496312"/>
              <a:gd name="T6" fmla="*/ 54021 w 4023360"/>
              <a:gd name="T7" fmla="*/ 284384 h 2496312"/>
              <a:gd name="T8" fmla="*/ 72097 w 4023360"/>
              <a:gd name="T9" fmla="*/ 284384 h 2496312"/>
              <a:gd name="T10" fmla="*/ 72097 w 4023360"/>
              <a:gd name="T11" fmla="*/ 391024 h 2496312"/>
              <a:gd name="T12" fmla="*/ 135150 w 4023360"/>
              <a:gd name="T13" fmla="*/ 497670 h 2496312"/>
              <a:gd name="T14" fmla="*/ 351375 w 4023360"/>
              <a:gd name="T15" fmla="*/ 906470 h 2496312"/>
              <a:gd name="T16" fmla="*/ 459498 w 4023360"/>
              <a:gd name="T17" fmla="*/ 1128644 h 2496312"/>
              <a:gd name="T18" fmla="*/ 504546 w 4023360"/>
              <a:gd name="T19" fmla="*/ 1128644 h 2496312"/>
              <a:gd name="T20" fmla="*/ 540592 w 4023360"/>
              <a:gd name="T21" fmla="*/ 1164192 h 2496312"/>
              <a:gd name="T22" fmla="*/ 540592 w 4023360"/>
              <a:gd name="T23" fmla="*/ 1244175 h 2496312"/>
              <a:gd name="T24" fmla="*/ 612665 w 4023360"/>
              <a:gd name="T25" fmla="*/ 1244175 h 2496312"/>
              <a:gd name="T26" fmla="*/ 612665 w 4023360"/>
              <a:gd name="T27" fmla="*/ 1288609 h 2496312"/>
              <a:gd name="T28" fmla="*/ 657719 w 4023360"/>
              <a:gd name="T29" fmla="*/ 1297496 h 2496312"/>
              <a:gd name="T30" fmla="*/ 675735 w 4023360"/>
              <a:gd name="T31" fmla="*/ 1377478 h 2496312"/>
              <a:gd name="T32" fmla="*/ 783857 w 4023360"/>
              <a:gd name="T33" fmla="*/ 1386368 h 2496312"/>
              <a:gd name="T34" fmla="*/ 783857 w 4023360"/>
              <a:gd name="T35" fmla="*/ 1484122 h 2496312"/>
              <a:gd name="T36" fmla="*/ 882964 w 4023360"/>
              <a:gd name="T37" fmla="*/ 1484122 h 2496312"/>
              <a:gd name="T38" fmla="*/ 919002 w 4023360"/>
              <a:gd name="T39" fmla="*/ 1519671 h 2496312"/>
              <a:gd name="T40" fmla="*/ 973057 w 4023360"/>
              <a:gd name="T41" fmla="*/ 1572994 h 2496312"/>
              <a:gd name="T42" fmla="*/ 1018108 w 4023360"/>
              <a:gd name="T43" fmla="*/ 1679636 h 2496312"/>
              <a:gd name="T44" fmla="*/ 1153258 w 4023360"/>
              <a:gd name="T45" fmla="*/ 1679636 h 2496312"/>
              <a:gd name="T46" fmla="*/ 1153258 w 4023360"/>
              <a:gd name="T47" fmla="*/ 1724067 h 2496312"/>
              <a:gd name="T48" fmla="*/ 1288405 w 4023360"/>
              <a:gd name="T49" fmla="*/ 1724067 h 2496312"/>
              <a:gd name="T50" fmla="*/ 1288405 w 4023360"/>
              <a:gd name="T51" fmla="*/ 1724067 h 2496312"/>
              <a:gd name="T52" fmla="*/ 1378500 w 4023360"/>
              <a:gd name="T53" fmla="*/ 1724067 h 2496312"/>
              <a:gd name="T54" fmla="*/ 1477612 w 4023360"/>
              <a:gd name="T55" fmla="*/ 1892923 h 2496312"/>
              <a:gd name="T56" fmla="*/ 1774936 w 4023360"/>
              <a:gd name="T57" fmla="*/ 1901809 h 2496312"/>
              <a:gd name="T58" fmla="*/ 1774936 w 4023360"/>
              <a:gd name="T59" fmla="*/ 1964018 h 2496312"/>
              <a:gd name="T60" fmla="*/ 1828991 w 4023360"/>
              <a:gd name="T61" fmla="*/ 1964018 h 2496312"/>
              <a:gd name="T62" fmla="*/ 1883054 w 4023360"/>
              <a:gd name="T63" fmla="*/ 1964018 h 2496312"/>
              <a:gd name="T64" fmla="*/ 1883054 w 4023360"/>
              <a:gd name="T65" fmla="*/ 2017340 h 2496312"/>
              <a:gd name="T66" fmla="*/ 2063249 w 4023360"/>
              <a:gd name="T67" fmla="*/ 2017340 h 2496312"/>
              <a:gd name="T68" fmla="*/ 2063249 w 4023360"/>
              <a:gd name="T69" fmla="*/ 2052887 h 2496312"/>
              <a:gd name="T70" fmla="*/ 2189386 w 4023360"/>
              <a:gd name="T71" fmla="*/ 2052887 h 2496312"/>
              <a:gd name="T72" fmla="*/ 2189386 w 4023360"/>
              <a:gd name="T73" fmla="*/ 2159530 h 2496312"/>
              <a:gd name="T74" fmla="*/ 2693934 w 4023360"/>
              <a:gd name="T75" fmla="*/ 2159530 h 2496312"/>
              <a:gd name="T76" fmla="*/ 2693934 w 4023360"/>
              <a:gd name="T77" fmla="*/ 2426137 h 2496312"/>
              <a:gd name="T78" fmla="*/ 3964315 w 4023360"/>
              <a:gd name="T79" fmla="*/ 2426137 h 249631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023360"/>
              <a:gd name="T121" fmla="*/ 0 h 2496312"/>
              <a:gd name="T122" fmla="*/ 4023360 w 4023360"/>
              <a:gd name="T123" fmla="*/ 2496312 h 249631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023360" h="2496312">
                <a:moveTo>
                  <a:pt x="0" y="0"/>
                </a:moveTo>
                <a:lnTo>
                  <a:pt x="0" y="155448"/>
                </a:lnTo>
                <a:lnTo>
                  <a:pt x="54864" y="155448"/>
                </a:lnTo>
                <a:lnTo>
                  <a:pt x="54864" y="292608"/>
                </a:lnTo>
                <a:lnTo>
                  <a:pt x="73152" y="292608"/>
                </a:lnTo>
                <a:cubicBezTo>
                  <a:pt x="73152" y="329184"/>
                  <a:pt x="62484" y="365760"/>
                  <a:pt x="73152" y="402336"/>
                </a:cubicBezTo>
                <a:cubicBezTo>
                  <a:pt x="83820" y="438912"/>
                  <a:pt x="115824" y="475488"/>
                  <a:pt x="137160" y="512064"/>
                </a:cubicBezTo>
                <a:lnTo>
                  <a:pt x="356616" y="932688"/>
                </a:lnTo>
                <a:lnTo>
                  <a:pt x="466344" y="1161288"/>
                </a:lnTo>
                <a:lnTo>
                  <a:pt x="512064" y="1161288"/>
                </a:lnTo>
                <a:lnTo>
                  <a:pt x="548640" y="1197864"/>
                </a:lnTo>
                <a:lnTo>
                  <a:pt x="548640" y="1280160"/>
                </a:lnTo>
                <a:lnTo>
                  <a:pt x="621792" y="1280160"/>
                </a:lnTo>
                <a:cubicBezTo>
                  <a:pt x="621792" y="1295400"/>
                  <a:pt x="614172" y="1316736"/>
                  <a:pt x="621792" y="1325880"/>
                </a:cubicBezTo>
                <a:cubicBezTo>
                  <a:pt x="629412" y="1335024"/>
                  <a:pt x="652272" y="1331976"/>
                  <a:pt x="667512" y="1335024"/>
                </a:cubicBezTo>
                <a:lnTo>
                  <a:pt x="685800" y="1417320"/>
                </a:lnTo>
                <a:lnTo>
                  <a:pt x="795528" y="1426464"/>
                </a:lnTo>
                <a:lnTo>
                  <a:pt x="795528" y="1527048"/>
                </a:lnTo>
                <a:lnTo>
                  <a:pt x="896112" y="1527048"/>
                </a:lnTo>
                <a:lnTo>
                  <a:pt x="932688" y="1563624"/>
                </a:lnTo>
                <a:lnTo>
                  <a:pt x="987552" y="1618488"/>
                </a:lnTo>
                <a:lnTo>
                  <a:pt x="1033272" y="1728216"/>
                </a:lnTo>
                <a:lnTo>
                  <a:pt x="1170432" y="1728216"/>
                </a:lnTo>
                <a:lnTo>
                  <a:pt x="1170432" y="1773936"/>
                </a:lnTo>
                <a:lnTo>
                  <a:pt x="1307592" y="1773936"/>
                </a:lnTo>
                <a:lnTo>
                  <a:pt x="1399032" y="1773936"/>
                </a:lnTo>
                <a:lnTo>
                  <a:pt x="1499616" y="1947672"/>
                </a:lnTo>
                <a:lnTo>
                  <a:pt x="1801368" y="1956816"/>
                </a:lnTo>
                <a:lnTo>
                  <a:pt x="1801368" y="2020824"/>
                </a:lnTo>
                <a:lnTo>
                  <a:pt x="1856232" y="2020824"/>
                </a:lnTo>
                <a:lnTo>
                  <a:pt x="1911096" y="2020824"/>
                </a:lnTo>
                <a:lnTo>
                  <a:pt x="1911096" y="2075688"/>
                </a:lnTo>
                <a:lnTo>
                  <a:pt x="2093976" y="2075688"/>
                </a:lnTo>
                <a:lnTo>
                  <a:pt x="2093976" y="2112264"/>
                </a:lnTo>
                <a:lnTo>
                  <a:pt x="2221992" y="2112264"/>
                </a:lnTo>
                <a:lnTo>
                  <a:pt x="2221992" y="2221992"/>
                </a:lnTo>
                <a:lnTo>
                  <a:pt x="2734056" y="2221992"/>
                </a:lnTo>
                <a:lnTo>
                  <a:pt x="2734056" y="2496312"/>
                </a:lnTo>
                <a:lnTo>
                  <a:pt x="4023360" y="2496312"/>
                </a:lnTo>
              </a:path>
            </a:pathLst>
          </a:custGeom>
          <a:noFill/>
          <a:ln w="28575" cap="flat" cmpd="sng">
            <a:solidFill>
              <a:srgbClr val="0F749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86" tIns="45650" rIns="91286" bIns="45650"/>
          <a:lstStyle/>
          <a:p>
            <a:endParaRPr lang="en-GB"/>
          </a:p>
        </p:txBody>
      </p:sp>
      <p:sp>
        <p:nvSpPr>
          <p:cNvPr id="29746" name="Freeform 46">
            <a:extLst>
              <a:ext uri="{FF2B5EF4-FFF2-40B4-BE49-F238E27FC236}">
                <a16:creationId xmlns:a16="http://schemas.microsoft.com/office/drawing/2014/main" id="{A80C306B-8111-499E-960C-9EDABE487081}"/>
              </a:ext>
            </a:extLst>
          </p:cNvPr>
          <p:cNvSpPr>
            <a:spLocks/>
          </p:cNvSpPr>
          <p:nvPr/>
        </p:nvSpPr>
        <p:spPr bwMode="auto">
          <a:xfrm>
            <a:off x="3771901" y="2230438"/>
            <a:ext cx="5146675" cy="2633662"/>
          </a:xfrm>
          <a:custGeom>
            <a:avLst/>
            <a:gdLst>
              <a:gd name="T0" fmla="*/ 0 w 5148072"/>
              <a:gd name="T1" fmla="*/ 0 h 2633472"/>
              <a:gd name="T2" fmla="*/ 152108 w 5148072"/>
              <a:gd name="T3" fmla="*/ 689794 h 2633472"/>
              <a:gd name="T4" fmla="*/ 152108 w 5148072"/>
              <a:gd name="T5" fmla="*/ 781720 h 2633472"/>
              <a:gd name="T6" fmla="*/ 483170 w 5148072"/>
              <a:gd name="T7" fmla="*/ 1305968 h 2633472"/>
              <a:gd name="T8" fmla="*/ 492119 w 5148072"/>
              <a:gd name="T9" fmla="*/ 1370347 h 2633472"/>
              <a:gd name="T10" fmla="*/ 1190031 w 5148072"/>
              <a:gd name="T11" fmla="*/ 2050915 h 2633472"/>
              <a:gd name="T12" fmla="*/ 1297402 w 5148072"/>
              <a:gd name="T13" fmla="*/ 2087699 h 2633472"/>
              <a:gd name="T14" fmla="*/ 1664254 w 5148072"/>
              <a:gd name="T15" fmla="*/ 2244049 h 2633472"/>
              <a:gd name="T16" fmla="*/ 1807416 w 5148072"/>
              <a:gd name="T17" fmla="*/ 2244049 h 2633472"/>
              <a:gd name="T18" fmla="*/ 1816364 w 5148072"/>
              <a:gd name="T19" fmla="*/ 2271640 h 2633472"/>
              <a:gd name="T20" fmla="*/ 1986368 w 5148072"/>
              <a:gd name="T21" fmla="*/ 2317628 h 2633472"/>
              <a:gd name="T22" fmla="*/ 2156371 w 5148072"/>
              <a:gd name="T23" fmla="*/ 2317628 h 2633472"/>
              <a:gd name="T24" fmla="*/ 2174269 w 5148072"/>
              <a:gd name="T25" fmla="*/ 2326822 h 2633472"/>
              <a:gd name="T26" fmla="*/ 2442698 w 5148072"/>
              <a:gd name="T27" fmla="*/ 2317628 h 2633472"/>
              <a:gd name="T28" fmla="*/ 2442698 w 5148072"/>
              <a:gd name="T29" fmla="*/ 2372809 h 2633472"/>
              <a:gd name="T30" fmla="*/ 2693231 w 5148072"/>
              <a:gd name="T31" fmla="*/ 2372809 h 2633472"/>
              <a:gd name="T32" fmla="*/ 2702179 w 5148072"/>
              <a:gd name="T33" fmla="*/ 2418792 h 2633472"/>
              <a:gd name="T34" fmla="*/ 2979554 w 5148072"/>
              <a:gd name="T35" fmla="*/ 2418792 h 2633472"/>
              <a:gd name="T36" fmla="*/ 3113766 w 5148072"/>
              <a:gd name="T37" fmla="*/ 2455580 h 2633472"/>
              <a:gd name="T38" fmla="*/ 3507462 w 5148072"/>
              <a:gd name="T39" fmla="*/ 2483170 h 2633472"/>
              <a:gd name="T40" fmla="*/ 3534303 w 5148072"/>
              <a:gd name="T41" fmla="*/ 2510761 h 2633472"/>
              <a:gd name="T42" fmla="*/ 3757995 w 5148072"/>
              <a:gd name="T43" fmla="*/ 2510761 h 2633472"/>
              <a:gd name="T44" fmla="*/ 3766940 w 5148072"/>
              <a:gd name="T45" fmla="*/ 2538352 h 2633472"/>
              <a:gd name="T46" fmla="*/ 4044318 w 5148072"/>
              <a:gd name="T47" fmla="*/ 2519958 h 2633472"/>
              <a:gd name="T48" fmla="*/ 4080108 w 5148072"/>
              <a:gd name="T49" fmla="*/ 2529154 h 2633472"/>
              <a:gd name="T50" fmla="*/ 4098004 w 5148072"/>
              <a:gd name="T51" fmla="*/ 2556744 h 2633472"/>
              <a:gd name="T52" fmla="*/ 4491687 w 5148072"/>
              <a:gd name="T53" fmla="*/ 2556744 h 2633472"/>
              <a:gd name="T54" fmla="*/ 4491687 w 5148072"/>
              <a:gd name="T55" fmla="*/ 2575140 h 2633472"/>
              <a:gd name="T56" fmla="*/ 4697493 w 5148072"/>
              <a:gd name="T57" fmla="*/ 2565943 h 2633472"/>
              <a:gd name="T58" fmla="*/ 4697493 w 5148072"/>
              <a:gd name="T59" fmla="*/ 2611924 h 2633472"/>
              <a:gd name="T60" fmla="*/ 4742228 w 5148072"/>
              <a:gd name="T61" fmla="*/ 2611924 h 2633472"/>
              <a:gd name="T62" fmla="*/ 4742228 w 5148072"/>
              <a:gd name="T63" fmla="*/ 2648715 h 2633472"/>
              <a:gd name="T64" fmla="*/ 5037500 w 5148072"/>
              <a:gd name="T65" fmla="*/ 2648715 h 26334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148072"/>
              <a:gd name="T100" fmla="*/ 0 h 2633472"/>
              <a:gd name="T101" fmla="*/ 5148072 w 5148072"/>
              <a:gd name="T102" fmla="*/ 2633472 h 26334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148072" h="2633472">
                <a:moveTo>
                  <a:pt x="0" y="0"/>
                </a:moveTo>
                <a:lnTo>
                  <a:pt x="155448" y="685800"/>
                </a:lnTo>
                <a:lnTo>
                  <a:pt x="155448" y="777240"/>
                </a:lnTo>
                <a:lnTo>
                  <a:pt x="493776" y="1298448"/>
                </a:lnTo>
                <a:lnTo>
                  <a:pt x="502920" y="1362456"/>
                </a:lnTo>
                <a:lnTo>
                  <a:pt x="1216152" y="2039112"/>
                </a:lnTo>
                <a:lnTo>
                  <a:pt x="1325880" y="2075688"/>
                </a:lnTo>
                <a:lnTo>
                  <a:pt x="1700784" y="2231136"/>
                </a:lnTo>
                <a:lnTo>
                  <a:pt x="1847088" y="2231136"/>
                </a:lnTo>
                <a:lnTo>
                  <a:pt x="1856232" y="2258568"/>
                </a:lnTo>
                <a:lnTo>
                  <a:pt x="2029968" y="2304288"/>
                </a:lnTo>
                <a:lnTo>
                  <a:pt x="2203704" y="2304288"/>
                </a:lnTo>
                <a:lnTo>
                  <a:pt x="2221992" y="2313432"/>
                </a:lnTo>
                <a:lnTo>
                  <a:pt x="2496312" y="2304288"/>
                </a:lnTo>
                <a:lnTo>
                  <a:pt x="2496312" y="2359152"/>
                </a:lnTo>
                <a:lnTo>
                  <a:pt x="2752344" y="2359152"/>
                </a:lnTo>
                <a:lnTo>
                  <a:pt x="2761488" y="2404872"/>
                </a:lnTo>
                <a:lnTo>
                  <a:pt x="3044952" y="2404872"/>
                </a:lnTo>
                <a:lnTo>
                  <a:pt x="3182112" y="2441448"/>
                </a:lnTo>
                <a:lnTo>
                  <a:pt x="3584448" y="2468880"/>
                </a:lnTo>
                <a:lnTo>
                  <a:pt x="3611880" y="2496312"/>
                </a:lnTo>
                <a:lnTo>
                  <a:pt x="3840480" y="2496312"/>
                </a:lnTo>
                <a:lnTo>
                  <a:pt x="3849624" y="2523744"/>
                </a:lnTo>
                <a:lnTo>
                  <a:pt x="4133088" y="2505456"/>
                </a:lnTo>
                <a:lnTo>
                  <a:pt x="4169664" y="2514600"/>
                </a:lnTo>
                <a:lnTo>
                  <a:pt x="4187952" y="2542032"/>
                </a:lnTo>
                <a:lnTo>
                  <a:pt x="4590288" y="2542032"/>
                </a:lnTo>
                <a:lnTo>
                  <a:pt x="4590288" y="2560320"/>
                </a:lnTo>
                <a:lnTo>
                  <a:pt x="4800600" y="2551176"/>
                </a:lnTo>
                <a:lnTo>
                  <a:pt x="4800600" y="2596896"/>
                </a:lnTo>
                <a:lnTo>
                  <a:pt x="4846320" y="2596896"/>
                </a:lnTo>
                <a:lnTo>
                  <a:pt x="4846320" y="2633472"/>
                </a:lnTo>
                <a:lnTo>
                  <a:pt x="5148072" y="2633472"/>
                </a:lnTo>
              </a:path>
            </a:pathLst>
          </a:cu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286" tIns="45650" rIns="91286" bIns="45650"/>
          <a:lstStyle/>
          <a:p>
            <a:pPr>
              <a:defRPr/>
            </a:pPr>
            <a:endParaRPr lang="en-US" sz="3200" dirty="0">
              <a:solidFill>
                <a:srgbClr val="073F58"/>
              </a:solidFill>
              <a:cs typeface="Arial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A2D4B50-467D-427D-9058-1FA650B0EECF}"/>
              </a:ext>
            </a:extLst>
          </p:cNvPr>
          <p:cNvSpPr/>
          <p:nvPr/>
        </p:nvSpPr>
        <p:spPr>
          <a:xfrm>
            <a:off x="3743325" y="1800225"/>
            <a:ext cx="5384800" cy="3189288"/>
          </a:xfrm>
          <a:custGeom>
            <a:avLst/>
            <a:gdLst>
              <a:gd name="connsiteX0" fmla="*/ 0 w 5416062"/>
              <a:gd name="connsiteY0" fmla="*/ 0 h 2657231"/>
              <a:gd name="connsiteX1" fmla="*/ 0 w 5416062"/>
              <a:gd name="connsiteY1" fmla="*/ 2657231 h 2657231"/>
              <a:gd name="connsiteX2" fmla="*/ 5416062 w 5416062"/>
              <a:gd name="connsiteY2" fmla="*/ 2657231 h 265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6062" h="2657231">
                <a:moveTo>
                  <a:pt x="0" y="0"/>
                </a:moveTo>
                <a:lnTo>
                  <a:pt x="0" y="2657231"/>
                </a:lnTo>
                <a:lnTo>
                  <a:pt x="5416062" y="2657231"/>
                </a:lnTo>
              </a:path>
            </a:pathLst>
          </a:custGeom>
          <a:noFill/>
          <a:ln w="28575">
            <a:solidFill>
              <a:srgbClr val="073F5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29113AE1-516C-45ED-A54C-3476D8321A6E}"/>
              </a:ext>
            </a:extLst>
          </p:cNvPr>
          <p:cNvSpPr txBox="1">
            <a:spLocks/>
          </p:cNvSpPr>
          <p:nvPr/>
        </p:nvSpPr>
        <p:spPr>
          <a:xfrm>
            <a:off x="2198204" y="186389"/>
            <a:ext cx="8490917" cy="976312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l-GR" alt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Πρόγνωση</a:t>
            </a: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pNET: </a:t>
            </a:r>
            <a:r>
              <a:rPr lang="el-GR" alt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Επίδραση παρουσίας κλινικού συνδρόμου</a:t>
            </a:r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AA9E742-E8AF-4BF4-90C4-17402EF676A8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Systemic treatment of intestinal (+ lung) NET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ECED1A6-FAA8-482B-B5F4-509C2BD7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42" y="1322771"/>
            <a:ext cx="5523433" cy="536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BB565-2549-4AF9-9D25-CEF108085192}"/>
              </a:ext>
            </a:extLst>
          </p:cNvPr>
          <p:cNvSpPr txBox="1"/>
          <p:nvPr/>
        </p:nvSpPr>
        <p:spPr>
          <a:xfrm>
            <a:off x="7477125" y="1590416"/>
            <a:ext cx="25622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G1, G2 -10%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Intestinal &gt;Lung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(G1)G2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G1/G2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G1/G2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Lung&gt;intestinal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G2&gt;15-20%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AF191-78C0-412B-9D5E-3138D86B82B0}"/>
              </a:ext>
            </a:extLst>
          </p:cNvPr>
          <p:cNvSpPr txBox="1"/>
          <p:nvPr/>
        </p:nvSpPr>
        <p:spPr>
          <a:xfrm>
            <a:off x="3685592" y="2146042"/>
            <a:ext cx="345232" cy="298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970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F21DE85-81DE-4317-BFD1-66621DF4A217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Systemic treatment of 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pNET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6B0EFE3-BCC4-4113-AC97-9F886933C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7" y="1266312"/>
            <a:ext cx="5648325" cy="4929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C11F0-643E-409C-8E93-B62545F06346}"/>
              </a:ext>
            </a:extLst>
          </p:cNvPr>
          <p:cNvSpPr txBox="1"/>
          <p:nvPr/>
        </p:nvSpPr>
        <p:spPr>
          <a:xfrm>
            <a:off x="5343525" y="1698171"/>
            <a:ext cx="2055651" cy="4675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4">
            <a:extLst>
              <a:ext uri="{FF2B5EF4-FFF2-40B4-BE49-F238E27FC236}">
                <a16:creationId xmlns:a16="http://schemas.microsoft.com/office/drawing/2014/main" id="{4457E897-FDB3-4DEC-A725-26FEB44B1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8946" y="2090056"/>
            <a:ext cx="6494106" cy="3177819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l-GR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Ιστοπαθολογική</a:t>
            </a:r>
            <a:r>
              <a:rPr lang="el-G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επιβεβαίωση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l-G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Εκτίμηση έκτασης νόσου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l-GR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Εκτίμηση λειτουργικότητας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0A6750-D289-492C-A842-18A580AC2AF4}"/>
              </a:ext>
            </a:extLst>
          </p:cNvPr>
          <p:cNvSpPr txBox="1">
            <a:spLocks/>
          </p:cNvSpPr>
          <p:nvPr/>
        </p:nvSpPr>
        <p:spPr>
          <a:xfrm>
            <a:off x="2681773" y="363894"/>
            <a:ext cx="6828453" cy="681685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l-GR" sz="32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Διάγνωση-</a:t>
            </a:r>
            <a:r>
              <a:rPr lang="el-GR" sz="32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Σταδιοποίηση</a:t>
            </a:r>
            <a:endParaRPr lang="en-GB" sz="32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7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>
            <a:extLst>
              <a:ext uri="{FF2B5EF4-FFF2-40B4-BE49-F238E27FC236}">
                <a16:creationId xmlns:a16="http://schemas.microsoft.com/office/drawing/2014/main" id="{4ADB5DF7-4ECB-474C-A5CA-80D6F5FA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340" y="195942"/>
            <a:ext cx="4839478" cy="74501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eaLnBrk="1" hangingPunct="1"/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l-GR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Ιστοπαθολογία</a:t>
            </a: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257FF1A-6BF1-4E55-B310-7D99DDED0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5521" r="335"/>
          <a:stretch/>
        </p:blipFill>
        <p:spPr>
          <a:xfrm>
            <a:off x="640668" y="1520889"/>
            <a:ext cx="5000868" cy="4154456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E81C146-24EE-4831-8040-4F158E01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466" y="2192693"/>
            <a:ext cx="5084807" cy="293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00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238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63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1809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7825" indent="-1428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altLang="en-US" sz="2000" b="1" dirty="0">
                <a:solidFill>
                  <a:srgbClr val="000000"/>
                </a:solidFill>
                <a:latin typeface="Arial"/>
              </a:rPr>
              <a:t>Μορφολογία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Δείκτης κυτταρικού </a:t>
            </a:r>
            <a:r>
              <a:rPr kumimoji="0" lang="el-G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πολ</a:t>
            </a:r>
            <a:r>
              <a:rPr lang="el-GR" altLang="en-US" sz="2000" b="1" dirty="0" err="1">
                <a:solidFill>
                  <a:srgbClr val="000000"/>
                </a:solidFill>
                <a:latin typeface="Arial"/>
              </a:rPr>
              <a:t>λαπλασιασμού</a:t>
            </a:r>
            <a:r>
              <a:rPr lang="el-GR" altLang="en-US" sz="2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Arial"/>
              </a:rPr>
              <a:t>Ki-67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altLang="en-US" sz="2000" b="1" dirty="0" err="1">
                <a:solidFill>
                  <a:srgbClr val="000000"/>
                </a:solidFill>
                <a:latin typeface="Arial"/>
              </a:rPr>
              <a:t>Ανοσοϊστοχημεία</a:t>
            </a:r>
            <a:endParaRPr lang="el-GR" altLang="en-US" sz="2000" b="1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None/>
              <a:tabLst/>
              <a:defRPr/>
            </a:pP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Χ</a:t>
            </a:r>
            <a:r>
              <a:rPr lang="el-GR" altLang="en-US" sz="2000" b="1" dirty="0" err="1">
                <a:solidFill>
                  <a:srgbClr val="000000"/>
                </a:solidFill>
                <a:latin typeface="Arial"/>
              </a:rPr>
              <a:t>ρωμογρανίνη</a:t>
            </a:r>
            <a:r>
              <a:rPr lang="el-GR" altLang="en-US" sz="2000" b="1" dirty="0">
                <a:solidFill>
                  <a:srgbClr val="000000"/>
                </a:solidFill>
                <a:latin typeface="Arial"/>
              </a:rPr>
              <a:t> Α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None/>
              <a:tabLst/>
              <a:defRPr/>
            </a:pP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lang="el-GR" altLang="en-US" sz="2000" b="1" dirty="0">
                <a:solidFill>
                  <a:srgbClr val="000000"/>
                </a:solidFill>
                <a:latin typeface="Arial"/>
              </a:rPr>
              <a:t>- </a:t>
            </a:r>
            <a:r>
              <a:rPr lang="el-GR" altLang="en-US" sz="2000" b="1" dirty="0" err="1">
                <a:solidFill>
                  <a:srgbClr val="000000"/>
                </a:solidFill>
                <a:latin typeface="Arial"/>
              </a:rPr>
              <a:t>Συναπτοφυσίνη</a:t>
            </a:r>
            <a:endParaRPr lang="el-GR" altLang="en-US" sz="2000" b="1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None/>
              <a:tabLst/>
              <a:defRPr/>
            </a:pP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Ορμόνες (ινσουλίνη, </a:t>
            </a:r>
            <a:r>
              <a:rPr kumimoji="0" lang="el-G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προϊνσουλίνη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None/>
              <a:tabLst/>
              <a:defRPr/>
            </a:pPr>
            <a:r>
              <a:rPr lang="el-GR" altLang="en-US" sz="2000" b="1" dirty="0">
                <a:solidFill>
                  <a:srgbClr val="000000"/>
                </a:solidFill>
                <a:latin typeface="Arial"/>
              </a:rPr>
              <a:t>       </a:t>
            </a:r>
            <a:r>
              <a:rPr kumimoji="0" lang="el-G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γλυκαγόνη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l-G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γαστρίνη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VIP 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κ.α.)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l-G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817381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3" descr="grading.jpg">
            <a:extLst>
              <a:ext uri="{FF2B5EF4-FFF2-40B4-BE49-F238E27FC236}">
                <a16:creationId xmlns:a16="http://schemas.microsoft.com/office/drawing/2014/main" id="{B6EE93E0-1E98-467D-A853-2495E2DE7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1099" r="4263" b="10770"/>
          <a:stretch/>
        </p:blipFill>
        <p:spPr bwMode="auto">
          <a:xfrm>
            <a:off x="1496008" y="1090251"/>
            <a:ext cx="9063136" cy="551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EEA1619-DE60-4460-B00A-87A2F2BA4B28}"/>
              </a:ext>
            </a:extLst>
          </p:cNvPr>
          <p:cNvSpPr txBox="1">
            <a:spLocks/>
          </p:cNvSpPr>
          <p:nvPr/>
        </p:nvSpPr>
        <p:spPr>
          <a:xfrm>
            <a:off x="2453951" y="382554"/>
            <a:ext cx="7268548" cy="707697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r>
              <a:rPr kumimoji="0" lang="el-G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Ταξινόμηση των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GEP-NET</a:t>
            </a:r>
            <a:r>
              <a:rPr kumimoji="0" lang="el-G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9591" y="184201"/>
            <a:ext cx="11348948" cy="43088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Διαχωρισμός των Νευροενδοκρινικών Νεοπλασμάτων Παγκρέατος με Ki-67 &gt;20%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52856" y="774206"/>
            <a:ext cx="11006328" cy="2503812"/>
            <a:chOff x="752856" y="774206"/>
            <a:chExt cx="11006328" cy="2503812"/>
          </a:xfrm>
        </p:grpSpPr>
        <p:sp>
          <p:nvSpPr>
            <p:cNvPr id="8" name="Rectangle 7"/>
            <p:cNvSpPr/>
            <p:nvPr/>
          </p:nvSpPr>
          <p:spPr>
            <a:xfrm>
              <a:off x="752856" y="1246693"/>
              <a:ext cx="1100632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Well Differentiated NENs                                                 Ki67 index                                                      Mitotic index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Neuroendocrine tumor (NET) G1                                        &lt;2        %                                                        &lt;2/10  HPF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Neuroendocrine Tumor (NET) G2                                     3 – 20    %                                                    2 -20/10  HPF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Poorly Differentiated NENs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Neuroendocrine Carcinoma (NEC) G3                               &gt;20       %                                                       &gt;20/10 HPF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856" y="774206"/>
              <a:ext cx="2548349" cy="53649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752856" y="5248656"/>
            <a:ext cx="10327519" cy="11338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52856" y="3910944"/>
            <a:ext cx="10327519" cy="2581388"/>
            <a:chOff x="752856" y="3910944"/>
            <a:chExt cx="10327519" cy="25813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856" y="3910944"/>
              <a:ext cx="2517866" cy="5364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856" y="4352451"/>
              <a:ext cx="10327519" cy="2139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01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1D415E-068E-4606-8078-4E6C2792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l-GR" alt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Ποσοστό επιβίωσης ανάλογα με το βαθμό διαφοροποίησης 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0AE9F89C-FEC2-47C9-A41E-A6D250C76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410" y="6099747"/>
            <a:ext cx="3619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JCO 29:2372-2377, 2011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Neuroendocrinology, 96:32-40, 2012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98B3AC-9876-4A6E-A6A4-3E8094921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9637" y="2181225"/>
            <a:ext cx="5472715" cy="3005931"/>
          </a:xfr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76A0A70-D735-4737-A407-9BE83547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10425" y="2166733"/>
            <a:ext cx="3286125" cy="3098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872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E2087-EEFC-49FB-ACB0-3A6FD6EC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0" y="410547"/>
            <a:ext cx="10873542" cy="133048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l-GR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Η προγνωστική αξία του </a:t>
            </a:r>
            <a:r>
              <a:rPr lang="en-GB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Ki-67 </a:t>
            </a:r>
            <a:r>
              <a:rPr lang="el-GR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στον καθορισμό του σταδίου της νόσου 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Πίνακας 6">
            <a:extLst>
              <a:ext uri="{FF2B5EF4-FFF2-40B4-BE49-F238E27FC236}">
                <a16:creationId xmlns:a16="http://schemas.microsoft.com/office/drawing/2014/main" id="{A38723C0-A2FD-4553-83FB-1A95C347B1E9}"/>
              </a:ext>
            </a:extLst>
          </p:cNvPr>
          <p:cNvGraphicFramePr>
            <a:graphicFrameLocks noGrp="1"/>
          </p:cNvGraphicFramePr>
          <p:nvPr/>
        </p:nvGraphicFramePr>
        <p:xfrm>
          <a:off x="2260620" y="2519265"/>
          <a:ext cx="6995348" cy="2341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837">
                  <a:extLst>
                    <a:ext uri="{9D8B030D-6E8A-4147-A177-3AD203B41FA5}">
                      <a16:colId xmlns:a16="http://schemas.microsoft.com/office/drawing/2014/main" val="4110587577"/>
                    </a:ext>
                  </a:extLst>
                </a:gridCol>
                <a:gridCol w="1748837">
                  <a:extLst>
                    <a:ext uri="{9D8B030D-6E8A-4147-A177-3AD203B41FA5}">
                      <a16:colId xmlns:a16="http://schemas.microsoft.com/office/drawing/2014/main" val="2188605334"/>
                    </a:ext>
                  </a:extLst>
                </a:gridCol>
                <a:gridCol w="1748837">
                  <a:extLst>
                    <a:ext uri="{9D8B030D-6E8A-4147-A177-3AD203B41FA5}">
                      <a16:colId xmlns:a16="http://schemas.microsoft.com/office/drawing/2014/main" val="4037463177"/>
                    </a:ext>
                  </a:extLst>
                </a:gridCol>
                <a:gridCol w="1748837">
                  <a:extLst>
                    <a:ext uri="{9D8B030D-6E8A-4147-A177-3AD203B41FA5}">
                      <a16:colId xmlns:a16="http://schemas.microsoft.com/office/drawing/2014/main" val="253543585"/>
                    </a:ext>
                  </a:extLst>
                </a:gridCol>
              </a:tblGrid>
              <a:tr h="37469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10799"/>
                  </a:ext>
                </a:extLst>
              </a:tr>
              <a:tr h="65571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of patients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113005"/>
                  </a:ext>
                </a:extLst>
              </a:tr>
              <a:tr h="65571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Metastatic disease (%)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(46,1%)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(77,8%)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(100%)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985316"/>
                  </a:ext>
                </a:extLst>
              </a:tr>
              <a:tr h="65571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IV (%)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(27,8%)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(72,2%)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(90%)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642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8D30F63-3865-4A39-B0CE-CFD41C8F9B3D}"/>
              </a:ext>
            </a:extLst>
          </p:cNvPr>
          <p:cNvSpPr txBox="1"/>
          <p:nvPr/>
        </p:nvSpPr>
        <p:spPr>
          <a:xfrm>
            <a:off x="8229601" y="6283877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Miller HC, et al. World J Surg. 2014;38(6):1353-61</a:t>
            </a:r>
            <a:endParaRPr lang="el-G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Pape UF et al. Cancer. 2008;113:256-265</a:t>
            </a:r>
          </a:p>
        </p:txBody>
      </p:sp>
    </p:spTree>
    <p:extLst>
      <p:ext uri="{BB962C8B-B14F-4D97-AF65-F5344CB8AC3E}">
        <p14:creationId xmlns:p14="http://schemas.microsoft.com/office/powerpoint/2010/main" val="2765812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9519848-7B99-4768-BBA1-08BC8D478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0989" y="2538131"/>
            <a:ext cx="3952811" cy="27141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1D415E-068E-4606-8078-4E6C2792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Ποσοστό επιβίωσης ανάλογα με το βαθμό διαφοροποίησης 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0AE9F89C-FEC2-47C9-A41E-A6D250C76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410" y="6099747"/>
            <a:ext cx="36195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a-DK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Rindi G, et al. </a:t>
            </a:r>
            <a:r>
              <a:rPr lang="de-CH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Virchows Arch.</a:t>
            </a:r>
            <a:r>
              <a:rPr lang="de-CH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2006;449:395-401.</a:t>
            </a:r>
          </a:p>
          <a:p>
            <a:pPr eaLnBrk="1" hangingPunct="1"/>
            <a:r>
              <a:rPr lang="da-DK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Rindi G, et al. </a:t>
            </a:r>
            <a:r>
              <a:rPr lang="de-CH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Virchows Arch. </a:t>
            </a:r>
            <a:r>
              <a:rPr lang="de-CH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2007;451:757-762.</a:t>
            </a:r>
          </a:p>
          <a:p>
            <a:pPr eaLnBrk="1" hangingPunct="1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Pape UF, et al. </a:t>
            </a:r>
            <a:r>
              <a:rPr lang="en-US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Cancer.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2008;113:256-265.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81A7F09-A075-40A8-8970-621DA005C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8" t="25827" r="42070" b="10448"/>
          <a:stretch/>
        </p:blipFill>
        <p:spPr>
          <a:xfrm>
            <a:off x="971550" y="1847849"/>
            <a:ext cx="5514976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9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C897B0A-5415-481F-9497-A4D798A49367}"/>
              </a:ext>
            </a:extLst>
          </p:cNvPr>
          <p:cNvSpPr txBox="1">
            <a:spLocks/>
          </p:cNvSpPr>
          <p:nvPr/>
        </p:nvSpPr>
        <p:spPr>
          <a:xfrm>
            <a:off x="2410408" y="298580"/>
            <a:ext cx="7371184" cy="62515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TNM classification for GEP-NETs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52">
            <a:extLst>
              <a:ext uri="{FF2B5EF4-FFF2-40B4-BE49-F238E27FC236}">
                <a16:creationId xmlns:a16="http://schemas.microsoft.com/office/drawing/2014/main" id="{619EB5F0-C365-48A2-969D-AFFE68D853A4}"/>
              </a:ext>
            </a:extLst>
          </p:cNvPr>
          <p:cNvGraphicFramePr>
            <a:graphicFrameLocks/>
          </p:cNvGraphicFramePr>
          <p:nvPr/>
        </p:nvGraphicFramePr>
        <p:xfrm>
          <a:off x="2094949" y="1111886"/>
          <a:ext cx="8229600" cy="3007043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Stage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0*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Τ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Stage 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T1**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Stage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IIa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     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IIb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Stage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IIIa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     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IIIb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Any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Τ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Ν1</a:t>
                      </a:r>
                      <a:endParaRPr kumimoji="0" 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Stage  IV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Any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Τ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Any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Ν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Μ1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292">
            <a:extLst>
              <a:ext uri="{FF2B5EF4-FFF2-40B4-BE49-F238E27FC236}">
                <a16:creationId xmlns:a16="http://schemas.microsoft.com/office/drawing/2014/main" id="{4F919E36-9CCD-4AB2-B6DE-B6A12CBBD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449" y="4307083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Classification according to the anatomic  origin </a:t>
            </a:r>
            <a:endParaRPr kumimoji="0" lang="el-GR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0DD7134-5E7D-4EDC-BA60-B48DBFF2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60302" y="4593589"/>
            <a:ext cx="17002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9899E1-2F90-4B52-B9A5-190B6E6A2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59503" y="4881636"/>
            <a:ext cx="17002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0FCB820-31AA-4136-A355-E10F08FE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82419" y="4786781"/>
            <a:ext cx="1700212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E6D737F-CC4B-44A2-B77F-917D8F22F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162801" y="5059773"/>
            <a:ext cx="170021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59BF746-2997-4B6A-8F1C-297F7E06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82051" y="4859208"/>
            <a:ext cx="19796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EAB1D8A9-5550-46C2-9A5A-F6ADE69A3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4549" y="6393814"/>
            <a:ext cx="20510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ENETS 2009</a:t>
            </a: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75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D30F63-3865-4A39-B0CE-CFD41C8F9B3D}"/>
              </a:ext>
            </a:extLst>
          </p:cNvPr>
          <p:cNvSpPr txBox="1"/>
          <p:nvPr/>
        </p:nvSpPr>
        <p:spPr>
          <a:xfrm>
            <a:off x="8229601" y="6283877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Miller HC, et al. World J Surg. 2014;38(6):1353-61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Pape UF et al. Cancer. 2008;113:256-265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52FCA1B-AC8F-4D3D-B4BF-6C509E46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43" y="1533881"/>
            <a:ext cx="6678677" cy="4436396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96BA094A-0A96-4736-872E-FEA8A8B5E496}"/>
              </a:ext>
            </a:extLst>
          </p:cNvPr>
          <p:cNvSpPr txBox="1">
            <a:spLocks/>
          </p:cNvSpPr>
          <p:nvPr/>
        </p:nvSpPr>
        <p:spPr>
          <a:xfrm>
            <a:off x="1604865" y="394698"/>
            <a:ext cx="9190653" cy="74345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Ποσοστό επιβίωσης ανάλογα με το στάδιο ΤΝΜ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8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>
            <a:extLst>
              <a:ext uri="{FF2B5EF4-FFF2-40B4-BE49-F238E27FC236}">
                <a16:creationId xmlns:a16="http://schemas.microsoft.com/office/drawing/2014/main" id="{4ADB5DF7-4ECB-474C-A5CA-80D6F5FA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5018"/>
            <a:ext cx="9144000" cy="836613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NET: </a:t>
            </a: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Μια ετερογενής ομάδα νεοπλασμάτων 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1EF3EE-F888-4637-B0EA-91A577ABBCE6}"/>
              </a:ext>
            </a:extLst>
          </p:cNvPr>
          <p:cNvSpPr/>
          <p:nvPr/>
        </p:nvSpPr>
        <p:spPr>
          <a:xfrm rot="10800000">
            <a:off x="460149" y="2747963"/>
            <a:ext cx="3135087" cy="23332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780D4F47-55D4-4E11-BAB1-1CCA7BB45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50" y="2900413"/>
            <a:ext cx="2628283" cy="200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marR="0" lvl="0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Λειτουργικά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(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10-30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%)</a:t>
            </a:r>
          </a:p>
          <a:p>
            <a:pPr marL="285750" marR="0" lvl="1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Γαστρίνωμα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285750" marR="0" lvl="1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Ινσουλίνωμα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285750" marR="0" lvl="1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Γλυκαγόνωμα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285750" marR="0" lvl="1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VI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Ρ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oma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285750" marR="0" lvl="1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Σωματοστατίνωμα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285750" marR="0" lvl="1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Καρκινοειδές σύνδρομο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marL="114300" marR="0" lvl="0" indent="-1143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Μη λειτουργικά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(70-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90%)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CF9E2B3-2851-4176-83C6-576D7BEC3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459" y="2534916"/>
            <a:ext cx="4664942" cy="3528767"/>
          </a:xfrm>
          <a:prstGeom prst="rect">
            <a:avLst/>
          </a:prstGeom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1CACD147-A4F7-405F-B8B7-C8BE97F1AE5F}"/>
              </a:ext>
            </a:extLst>
          </p:cNvPr>
          <p:cNvSpPr/>
          <p:nvPr/>
        </p:nvSpPr>
        <p:spPr>
          <a:xfrm>
            <a:off x="2978631" y="1110627"/>
            <a:ext cx="6053646" cy="1103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Πολλαπλά διαφορετικά σημεία ανατομικής εντόπισης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2B7894B-D36B-4DBE-BA9E-F29021649DA9}"/>
              </a:ext>
            </a:extLst>
          </p:cNvPr>
          <p:cNvSpPr/>
          <p:nvPr/>
        </p:nvSpPr>
        <p:spPr>
          <a:xfrm>
            <a:off x="8719401" y="2900413"/>
            <a:ext cx="3147687" cy="75879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Σποραδικά (90%)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MEN1-VHL-TSC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(5-17%)</a:t>
            </a:r>
          </a:p>
        </p:txBody>
      </p:sp>
      <p:sp>
        <p:nvSpPr>
          <p:cNvPr id="28" name="Rectangle 35">
            <a:extLst>
              <a:ext uri="{FF2B5EF4-FFF2-40B4-BE49-F238E27FC236}">
                <a16:creationId xmlns:a16="http://schemas.microsoft.com/office/drawing/2014/main" id="{ADB49DCE-865F-48F6-BF3D-31BB6F4F0001}"/>
              </a:ext>
            </a:extLst>
          </p:cNvPr>
          <p:cNvSpPr/>
          <p:nvPr/>
        </p:nvSpPr>
        <p:spPr>
          <a:xfrm rot="10800000">
            <a:off x="9183023" y="3955095"/>
            <a:ext cx="2220441" cy="22102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0AF13621-B074-4C27-BD3A-15FD0F6E6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360" y="4151574"/>
            <a:ext cx="1761765" cy="150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ΜΕΤΑΣΤΑΣΕΙΣ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Λεμφαδένες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Ήπαρ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Πνεύμονες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Οστά 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73F58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Εγκέφαλος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73F58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D7E3B4-F62C-48BE-A147-E5842651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425" y="1196497"/>
            <a:ext cx="6443897" cy="5266344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9D35D19-D93A-4463-A355-B9D8E9E7101F}"/>
              </a:ext>
            </a:extLst>
          </p:cNvPr>
          <p:cNvSpPr txBox="1">
            <a:spLocks/>
          </p:cNvSpPr>
          <p:nvPr/>
        </p:nvSpPr>
        <p:spPr>
          <a:xfrm>
            <a:off x="2410408" y="298580"/>
            <a:ext cx="7371184" cy="62515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GEP-NETs and metastases</a:t>
            </a:r>
          </a:p>
        </p:txBody>
      </p:sp>
    </p:spTree>
    <p:extLst>
      <p:ext uri="{BB962C8B-B14F-4D97-AF65-F5344CB8AC3E}">
        <p14:creationId xmlns:p14="http://schemas.microsoft.com/office/powerpoint/2010/main" val="2446514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5" name="Rectangle 3">
            <a:extLst>
              <a:ext uri="{FF2B5EF4-FFF2-40B4-BE49-F238E27FC236}">
                <a16:creationId xmlns:a16="http://schemas.microsoft.com/office/drawing/2014/main" id="{27698AC2-44CC-4605-8DE6-90D24BB61B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74825" y="1052514"/>
            <a:ext cx="4775200" cy="4968875"/>
          </a:xfrm>
        </p:spPr>
        <p:txBody>
          <a:bodyPr/>
          <a:lstStyle/>
          <a:p>
            <a:pPr algn="ctr" eaLnBrk="1" hangingPunct="1">
              <a:lnSpc>
                <a:spcPct val="160000"/>
              </a:lnSpc>
              <a:buNone/>
              <a:tabLst>
                <a:tab pos="3587750" algn="ctr"/>
              </a:tabLst>
            </a:pPr>
            <a:r>
              <a:rPr lang="fr-FR" altLang="en-US" sz="2400" b="1" u="sng" dirty="0"/>
              <a:t>Evolution of the </a:t>
            </a:r>
            <a:r>
              <a:rPr lang="fr-FR" altLang="en-US" sz="2400" b="1" u="sng" dirty="0" err="1"/>
              <a:t>disease</a:t>
            </a:r>
            <a:r>
              <a:rPr lang="fr-FR" altLang="en-US" sz="2400" b="1" dirty="0"/>
              <a:t> </a:t>
            </a:r>
          </a:p>
          <a:p>
            <a:pPr eaLnBrk="1" hangingPunct="1">
              <a:lnSpc>
                <a:spcPct val="160000"/>
              </a:lnSpc>
              <a:tabLst>
                <a:tab pos="3587750" algn="ctr"/>
              </a:tabLst>
            </a:pPr>
            <a:r>
              <a:rPr lang="fr-FR" altLang="en-US" sz="2400" b="1" dirty="0"/>
              <a:t>HM </a:t>
            </a:r>
            <a:r>
              <a:rPr lang="fr-FR" altLang="en-US" sz="2400" b="1" dirty="0" err="1"/>
              <a:t>unilobar</a:t>
            </a:r>
            <a:r>
              <a:rPr lang="fr-FR" altLang="en-US" sz="2400" b="1" dirty="0"/>
              <a:t> </a:t>
            </a:r>
            <a:r>
              <a:rPr lang="fr-FR" altLang="en-US" sz="2400" b="1" dirty="0" err="1"/>
              <a:t>resectable</a:t>
            </a:r>
            <a:endParaRPr lang="fr-FR" altLang="en-US" sz="2400" b="1" dirty="0"/>
          </a:p>
          <a:p>
            <a:pPr lvl="1" eaLnBrk="1" hangingPunct="1">
              <a:lnSpc>
                <a:spcPct val="160000"/>
              </a:lnSpc>
              <a:tabLst>
                <a:tab pos="3587750" algn="ctr"/>
              </a:tabLst>
            </a:pPr>
            <a:r>
              <a:rPr lang="fr-FR" altLang="en-US" sz="2000" dirty="0">
                <a:latin typeface="Arial" panose="020B0604020202020204" pitchFamily="34" charset="0"/>
              </a:rPr>
              <a:t>5 </a:t>
            </a:r>
            <a:r>
              <a:rPr lang="fr-FR" altLang="en-US" sz="2000" dirty="0" err="1">
                <a:latin typeface="Arial" panose="020B0604020202020204" pitchFamily="34" charset="0"/>
              </a:rPr>
              <a:t>year</a:t>
            </a:r>
            <a:r>
              <a:rPr lang="fr-FR" altLang="en-US" sz="2000" dirty="0"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latin typeface="Arial" panose="020B0604020202020204" pitchFamily="34" charset="0"/>
              </a:rPr>
              <a:t>survival</a:t>
            </a:r>
            <a:r>
              <a:rPr lang="fr-FR" altLang="en-US" sz="2000" dirty="0">
                <a:latin typeface="Arial" panose="020B0604020202020204" pitchFamily="34" charset="0"/>
              </a:rPr>
              <a:t> &gt; 80-90%</a:t>
            </a:r>
          </a:p>
          <a:p>
            <a:pPr eaLnBrk="1" hangingPunct="1">
              <a:lnSpc>
                <a:spcPct val="160000"/>
              </a:lnSpc>
              <a:tabLst>
                <a:tab pos="3587750" algn="ctr"/>
              </a:tabLst>
            </a:pPr>
            <a:r>
              <a:rPr lang="fr-FR" altLang="en-US" sz="2400" b="1" dirty="0"/>
              <a:t>HM multiple </a:t>
            </a:r>
            <a:r>
              <a:rPr lang="fr-FR" altLang="en-US" sz="2400" b="1" dirty="0" err="1"/>
              <a:t>resectable</a:t>
            </a:r>
            <a:r>
              <a:rPr lang="fr-FR" altLang="en-US" sz="2400" b="1" dirty="0"/>
              <a:t>:</a:t>
            </a:r>
          </a:p>
          <a:p>
            <a:pPr lvl="1" eaLnBrk="1" hangingPunct="1">
              <a:lnSpc>
                <a:spcPct val="160000"/>
              </a:lnSpc>
              <a:tabLst>
                <a:tab pos="3587750" algn="ctr"/>
              </a:tabLst>
            </a:pPr>
            <a:r>
              <a:rPr lang="fr-FR" altLang="en-US" sz="2000" dirty="0">
                <a:latin typeface="Arial" panose="020B0604020202020204" pitchFamily="34" charset="0"/>
              </a:rPr>
              <a:t>5 </a:t>
            </a:r>
            <a:r>
              <a:rPr lang="fr-FR" altLang="en-US" sz="2000" dirty="0" err="1">
                <a:latin typeface="Arial" panose="020B0604020202020204" pitchFamily="34" charset="0"/>
              </a:rPr>
              <a:t>year</a:t>
            </a:r>
            <a:r>
              <a:rPr lang="fr-FR" altLang="en-US" sz="2000" dirty="0"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latin typeface="Arial" panose="020B0604020202020204" pitchFamily="34" charset="0"/>
              </a:rPr>
              <a:t>survival</a:t>
            </a:r>
            <a:r>
              <a:rPr lang="fr-FR" altLang="en-US" sz="2000" dirty="0">
                <a:latin typeface="Arial" panose="020B0604020202020204" pitchFamily="34" charset="0"/>
              </a:rPr>
              <a:t>  60-70%</a:t>
            </a:r>
          </a:p>
          <a:p>
            <a:pPr eaLnBrk="1" hangingPunct="1">
              <a:lnSpc>
                <a:spcPct val="160000"/>
              </a:lnSpc>
              <a:tabLst>
                <a:tab pos="3587750" algn="ctr"/>
              </a:tabLst>
            </a:pPr>
            <a:r>
              <a:rPr lang="fr-FR" altLang="en-US" sz="2400" b="1" dirty="0"/>
              <a:t>HM multiple non </a:t>
            </a:r>
            <a:r>
              <a:rPr lang="fr-FR" altLang="en-US" sz="2400" b="1" dirty="0" err="1"/>
              <a:t>resectable</a:t>
            </a:r>
            <a:r>
              <a:rPr lang="fr-FR" altLang="en-US" sz="2400" b="1" dirty="0"/>
              <a:t>: </a:t>
            </a:r>
          </a:p>
          <a:p>
            <a:pPr lvl="1" eaLnBrk="1" hangingPunct="1">
              <a:lnSpc>
                <a:spcPct val="160000"/>
              </a:lnSpc>
              <a:tabLst>
                <a:tab pos="3587750" algn="ctr"/>
              </a:tabLst>
            </a:pPr>
            <a:r>
              <a:rPr lang="fr-FR" altLang="en-US" sz="2000" dirty="0">
                <a:latin typeface="Arial" panose="020B0604020202020204" pitchFamily="34" charset="0"/>
              </a:rPr>
              <a:t>5 </a:t>
            </a:r>
            <a:r>
              <a:rPr lang="fr-FR" altLang="en-US" sz="2000" dirty="0" err="1">
                <a:latin typeface="Arial" panose="020B0604020202020204" pitchFamily="34" charset="0"/>
              </a:rPr>
              <a:t>year</a:t>
            </a:r>
            <a:r>
              <a:rPr lang="fr-FR" altLang="en-US" sz="2000" dirty="0"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latin typeface="Arial" panose="020B0604020202020204" pitchFamily="34" charset="0"/>
              </a:rPr>
              <a:t>survival</a:t>
            </a:r>
            <a:r>
              <a:rPr lang="fr-FR" altLang="en-US" sz="2000" dirty="0">
                <a:latin typeface="Arial" panose="020B0604020202020204" pitchFamily="34" charset="0"/>
              </a:rPr>
              <a:t> 30-40%</a:t>
            </a:r>
          </a:p>
          <a:p>
            <a:pPr lvl="1" eaLnBrk="1" hangingPunct="1">
              <a:lnSpc>
                <a:spcPct val="160000"/>
              </a:lnSpc>
              <a:tabLst>
                <a:tab pos="3587750" algn="ctr"/>
              </a:tabLst>
            </a:pPr>
            <a:endParaRPr lang="fr-FR" altLang="en-US" sz="2000" dirty="0">
              <a:latin typeface="Arial" panose="020B0604020202020204" pitchFamily="34" charset="0"/>
            </a:endParaRPr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620DF0E2-E6C0-4500-BEF9-A3C2BB64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4" y="6524626"/>
            <a:ext cx="8702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Mignon 1986, Moertel 1987,Thompson 1988, Delcore 1994, Weber 1995, Norton 1999, 2003, Zogakis 2003, Jensen 2001, Que 2002; Solorzano 2001, Sarmiento 2003, Elias 2003</a:t>
            </a:r>
          </a:p>
        </p:txBody>
      </p:sp>
      <p:grpSp>
        <p:nvGrpSpPr>
          <p:cNvPr id="51204" name="Group 5">
            <a:extLst>
              <a:ext uri="{FF2B5EF4-FFF2-40B4-BE49-F238E27FC236}">
                <a16:creationId xmlns:a16="http://schemas.microsoft.com/office/drawing/2014/main" id="{309F417F-0279-444E-AF40-47A5ED0969A3}"/>
              </a:ext>
            </a:extLst>
          </p:cNvPr>
          <p:cNvGrpSpPr>
            <a:grpSpLocks/>
          </p:cNvGrpSpPr>
          <p:nvPr/>
        </p:nvGrpSpPr>
        <p:grpSpPr bwMode="auto">
          <a:xfrm>
            <a:off x="6589714" y="981076"/>
            <a:ext cx="3925775" cy="5472113"/>
            <a:chOff x="3649" y="709"/>
            <a:chExt cx="2780" cy="3447"/>
          </a:xfrm>
        </p:grpSpPr>
        <p:graphicFrame>
          <p:nvGraphicFramePr>
            <p:cNvPr id="51205" name="Object 6">
              <a:extLst>
                <a:ext uri="{FF2B5EF4-FFF2-40B4-BE49-F238E27FC236}">
                  <a16:creationId xmlns:a16="http://schemas.microsoft.com/office/drawing/2014/main" id="{11B07B55-9461-48D5-82FC-95F35128BD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49" y="709"/>
            <a:ext cx="2766" cy="3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3" name="Image" r:id="rId5" imgW="6518885" imgH="8081892" progId="">
                    <p:embed/>
                  </p:oleObj>
                </mc:Choice>
                <mc:Fallback>
                  <p:oleObj name="Image" r:id="rId5" imgW="6518885" imgH="8081892" progId="">
                    <p:embed/>
                    <p:pic>
                      <p:nvPicPr>
                        <p:cNvPr id="51205" name="Object 6">
                          <a:extLst>
                            <a:ext uri="{FF2B5EF4-FFF2-40B4-BE49-F238E27FC236}">
                              <a16:creationId xmlns:a16="http://schemas.microsoft.com/office/drawing/2014/main" id="{11B07B55-9461-48D5-82FC-95F35128BD9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7584"/>
                        <a:stretch>
                          <a:fillRect/>
                        </a:stretch>
                      </p:blipFill>
                      <p:spPr bwMode="auto">
                        <a:xfrm>
                          <a:off x="3649" y="709"/>
                          <a:ext cx="2766" cy="3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06" name="Text Box 7">
              <a:extLst>
                <a:ext uri="{FF2B5EF4-FFF2-40B4-BE49-F238E27FC236}">
                  <a16:creationId xmlns:a16="http://schemas.microsoft.com/office/drawing/2014/main" id="{60FDCEE3-B9CA-4C8B-8B06-D1851140A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8" y="3929"/>
              <a:ext cx="831" cy="1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GEP non-functioning</a:t>
              </a:r>
            </a:p>
          </p:txBody>
        </p:sp>
        <p:sp>
          <p:nvSpPr>
            <p:cNvPr id="51207" name="Text Box 8">
              <a:extLst>
                <a:ext uri="{FF2B5EF4-FFF2-40B4-BE49-F238E27FC236}">
                  <a16:creationId xmlns:a16="http://schemas.microsoft.com/office/drawing/2014/main" id="{451F53E3-E285-40A6-A181-7DE34D108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" y="2379"/>
              <a:ext cx="726" cy="1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Zollinger-Ellison</a:t>
              </a:r>
            </a:p>
          </p:txBody>
        </p:sp>
      </p:grpSp>
      <p:sp>
        <p:nvSpPr>
          <p:cNvPr id="9" name="Title 3">
            <a:extLst>
              <a:ext uri="{FF2B5EF4-FFF2-40B4-BE49-F238E27FC236}">
                <a16:creationId xmlns:a16="http://schemas.microsoft.com/office/drawing/2014/main" id="{1EC96B1D-2DD1-4635-B771-6C6F9AE6956D}"/>
              </a:ext>
            </a:extLst>
          </p:cNvPr>
          <p:cNvSpPr txBox="1">
            <a:spLocks/>
          </p:cNvSpPr>
          <p:nvPr/>
        </p:nvSpPr>
        <p:spPr>
          <a:xfrm>
            <a:off x="1515710" y="288991"/>
            <a:ext cx="8528050" cy="56191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Liver metastases secondary to GEP-NETs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092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AD8DE5E-98D3-46FD-B900-45212D8591D4}"/>
              </a:ext>
            </a:extLst>
          </p:cNvPr>
          <p:cNvSpPr txBox="1">
            <a:spLocks/>
          </p:cNvSpPr>
          <p:nvPr/>
        </p:nvSpPr>
        <p:spPr>
          <a:xfrm>
            <a:off x="2055845" y="326572"/>
            <a:ext cx="8080310" cy="67162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Απεικονιστικές μέθοδοι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99217-E6FC-4835-B6F1-4AC117B9804C}"/>
              </a:ext>
            </a:extLst>
          </p:cNvPr>
          <p:cNvSpPr txBox="1"/>
          <p:nvPr/>
        </p:nvSpPr>
        <p:spPr>
          <a:xfrm>
            <a:off x="2677885" y="1698172"/>
            <a:ext cx="72405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U/S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Chest-Abdominal CT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el-G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εντερογραφία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Abdominal MRI (↓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σήμα στην Τ1-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σήμα στην Τ2)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EUS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Somatostatin Receptor Imaging (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Octreoscan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Ga-DOTATOC-PET/CT)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FDG-PET/CT</a:t>
            </a:r>
            <a:endParaRPr lang="el-G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Bone scan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Brain MRI</a:t>
            </a:r>
            <a:endParaRPr lang="el-G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37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3100388" y="1295400"/>
            <a:ext cx="2514600" cy="2514600"/>
          </a:xfrm>
        </p:spPr>
      </p:pic>
      <p:pic>
        <p:nvPicPr>
          <p:cNvPr id="3994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bright="8000" contrast="38000"/>
          </a:blip>
          <a:srcRect/>
          <a:stretch>
            <a:fillRect/>
          </a:stretch>
        </p:blipFill>
        <p:spPr>
          <a:xfrm>
            <a:off x="7239000" y="1295400"/>
            <a:ext cx="2514600" cy="2514600"/>
          </a:xfrm>
        </p:spPr>
      </p:pic>
      <p:pic>
        <p:nvPicPr>
          <p:cNvPr id="3994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>
          <a:xfrm>
            <a:off x="3100388" y="3810000"/>
            <a:ext cx="2514600" cy="2514600"/>
          </a:xfrm>
        </p:spPr>
      </p:pic>
      <p:pic>
        <p:nvPicPr>
          <p:cNvPr id="3994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>
          <a:xfrm>
            <a:off x="7239000" y="3810000"/>
            <a:ext cx="2514600" cy="2514600"/>
          </a:xfrm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981201" y="2286001"/>
            <a:ext cx="600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Std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828800" y="4495801"/>
            <a:ext cx="1125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Venous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943600" y="4495801"/>
            <a:ext cx="1219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Delayed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943600" y="2286001"/>
            <a:ext cx="1150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Arterial</a:t>
            </a:r>
          </a:p>
        </p:txBody>
      </p:sp>
      <p:sp>
        <p:nvSpPr>
          <p:cNvPr id="11" name="Oval 10"/>
          <p:cNvSpPr/>
          <p:nvPr/>
        </p:nvSpPr>
        <p:spPr>
          <a:xfrm>
            <a:off x="8229601" y="1828801"/>
            <a:ext cx="714375" cy="714375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86226" y="4343401"/>
            <a:ext cx="714375" cy="714375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29601" y="4343401"/>
            <a:ext cx="714375" cy="714375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86226" y="1905001"/>
            <a:ext cx="714375" cy="714375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9951" name="TextBox 14"/>
          <p:cNvSpPr txBox="1">
            <a:spLocks noChangeArrowheads="1"/>
          </p:cNvSpPr>
          <p:nvPr/>
        </p:nvSpPr>
        <p:spPr bwMode="auto">
          <a:xfrm>
            <a:off x="1600200" y="6477001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CT: computed tomography.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40DB4B-7DDF-45B0-8724-5FB3EE25549F}"/>
              </a:ext>
            </a:extLst>
          </p:cNvPr>
          <p:cNvSpPr txBox="1">
            <a:spLocks/>
          </p:cNvSpPr>
          <p:nvPr/>
        </p:nvSpPr>
        <p:spPr>
          <a:xfrm>
            <a:off x="2363755" y="298579"/>
            <a:ext cx="7464490" cy="718457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Anatomic Imaging: CT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196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5D9ABC8-2CF5-4145-AABC-55DCE6CC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62100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95A68F8C-73AE-447E-8860-AEE74EF03BF0}"/>
              </a:ext>
            </a:extLst>
          </p:cNvPr>
          <p:cNvSpPr txBox="1">
            <a:spLocks/>
          </p:cNvSpPr>
          <p:nvPr/>
        </p:nvSpPr>
        <p:spPr>
          <a:xfrm>
            <a:off x="2363755" y="298579"/>
            <a:ext cx="7464490" cy="718457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Anatomic Imaging: </a:t>
            </a:r>
            <a:r>
              <a:rPr lang="en-GB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MRI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9AFA1-9B2C-4FB5-AA56-75334E332071}"/>
              </a:ext>
            </a:extLst>
          </p:cNvPr>
          <p:cNvSpPr txBox="1"/>
          <p:nvPr/>
        </p:nvSpPr>
        <p:spPr>
          <a:xfrm>
            <a:off x="8210550" y="6251644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Neuroendocrinology</a:t>
            </a:r>
            <a:r>
              <a:rPr lang="de-DE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2017;105:212-244</a:t>
            </a:r>
            <a:r>
              <a:rPr lang="de-DE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4741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4478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2590801" y="2819401"/>
            <a:ext cx="714375" cy="714375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81801" y="2819401"/>
            <a:ext cx="714375" cy="714375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BD3541B-773C-4DBF-B484-E1542F6FEEEE}"/>
              </a:ext>
            </a:extLst>
          </p:cNvPr>
          <p:cNvSpPr txBox="1">
            <a:spLocks/>
          </p:cNvSpPr>
          <p:nvPr/>
        </p:nvSpPr>
        <p:spPr>
          <a:xfrm>
            <a:off x="2363755" y="298579"/>
            <a:ext cx="7464490" cy="718457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Anatomic Imaging: </a:t>
            </a:r>
            <a:r>
              <a:rPr lang="en-GB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MRI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12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/>
          </p:cNvSpPr>
          <p:nvPr>
            <p:ph type="title"/>
          </p:nvPr>
        </p:nvSpPr>
        <p:spPr>
          <a:xfrm>
            <a:off x="2052637" y="285750"/>
            <a:ext cx="8086725" cy="74295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Anatomic CT and 68 Gallium DOTATATE 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 l="7813" r="3125"/>
          <a:stretch>
            <a:fillRect/>
          </a:stretch>
        </p:blipFill>
        <p:spPr bwMode="auto">
          <a:xfrm>
            <a:off x="6324600" y="1524000"/>
            <a:ext cx="434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 cstate="print"/>
          <a:srcRect l="1563"/>
          <a:stretch>
            <a:fillRect/>
          </a:stretch>
        </p:blipFill>
        <p:spPr bwMode="auto">
          <a:xfrm>
            <a:off x="1524000" y="1524000"/>
            <a:ext cx="480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3616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C458696-B7F4-4009-8094-1E1C5E73F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50" y="1621166"/>
            <a:ext cx="1625400" cy="460626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066C734-A2A7-473C-83A0-C6CC4599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700" y="1621166"/>
            <a:ext cx="1754400" cy="4574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61E23-9621-42A8-B64D-2D38EF0E9B41}"/>
              </a:ext>
            </a:extLst>
          </p:cNvPr>
          <p:cNvSpPr txBox="1"/>
          <p:nvPr/>
        </p:nvSpPr>
        <p:spPr>
          <a:xfrm>
            <a:off x="8837401" y="6316981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en-US" sz="1400">
                <a:latin typeface="Arial" panose="020B0604020202020204" pitchFamily="34" charset="0"/>
                <a:cs typeface="Arial" panose="020B0604020202020204" pitchFamily="34" charset="0"/>
              </a:rPr>
              <a:t>J Clin Oncol. 2016;34:588-96.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2B8A83-A08F-497E-BD81-D06FC11D47C6}"/>
              </a:ext>
            </a:extLst>
          </p:cNvPr>
          <p:cNvSpPr txBox="1">
            <a:spLocks/>
          </p:cNvSpPr>
          <p:nvPr/>
        </p:nvSpPr>
        <p:spPr>
          <a:xfrm>
            <a:off x="2967038" y="357934"/>
            <a:ext cx="7062788" cy="609600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Octreoscan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</a:t>
            </a:r>
            <a:r>
              <a:rPr lang="en-US" sz="3200" b="1" baseline="30000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68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Gallium DOTATATE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628DA-45D2-41C2-8FFC-8FAB3A00980F}"/>
              </a:ext>
            </a:extLst>
          </p:cNvPr>
          <p:cNvSpPr txBox="1"/>
          <p:nvPr/>
        </p:nvSpPr>
        <p:spPr>
          <a:xfrm>
            <a:off x="6096000" y="2828835"/>
            <a:ext cx="5122651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de-DE" alt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de-DE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 </a:t>
            </a:r>
            <a:r>
              <a:rPr lang="de-DE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Dotatate</a:t>
            </a:r>
            <a:r>
              <a:rPr lang="de-DE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PET/CT</a:t>
            </a:r>
            <a:r>
              <a:rPr lang="el-GR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υπερτερεί των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Octreoscan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CT </a:t>
            </a:r>
            <a:r>
              <a:rPr lang="el-GR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MRI</a:t>
            </a:r>
            <a:r>
              <a:rPr lang="el-GR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στη διάγνωση και </a:t>
            </a:r>
            <a:r>
              <a:rPr lang="el-GR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σταδιοποίηση</a:t>
            </a:r>
            <a:endParaRPr lang="el-G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Οδηγεί υψηλό ποσοστό ασθενών σε αλλαγή θεραπευτικού πλάνου</a:t>
            </a:r>
            <a:endParaRPr lang="de-DE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30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0791D0-E10E-41AC-9D16-782565E656DD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Relation of functional imaging with prognostic markers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10209ED-D3A0-4A75-BA3B-A245EE63B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63"/>
          <a:stretch/>
        </p:blipFill>
        <p:spPr>
          <a:xfrm>
            <a:off x="1702699" y="1427172"/>
            <a:ext cx="8689619" cy="4594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24602-5B5C-424B-ACD1-122E5C3D385B}"/>
              </a:ext>
            </a:extLst>
          </p:cNvPr>
          <p:cNvSpPr txBox="1"/>
          <p:nvPr/>
        </p:nvSpPr>
        <p:spPr>
          <a:xfrm>
            <a:off x="8067675" y="6330175"/>
            <a:ext cx="4010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Hofman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(2012).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Discovery Medicine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16 (74), 1-9</a:t>
            </a:r>
          </a:p>
        </p:txBody>
      </p:sp>
    </p:spTree>
    <p:extLst>
      <p:ext uri="{BB962C8B-B14F-4D97-AF65-F5344CB8AC3E}">
        <p14:creationId xmlns:p14="http://schemas.microsoft.com/office/powerpoint/2010/main" val="1880834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2C3AB5-A6FF-46F7-80BD-3977460D5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262" y="1773035"/>
            <a:ext cx="4562738" cy="421868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3609CC4-FD2B-4665-B502-AD44C1BD64E5}"/>
              </a:ext>
            </a:extLst>
          </p:cNvPr>
          <p:cNvSpPr txBox="1">
            <a:spLocks/>
          </p:cNvSpPr>
          <p:nvPr/>
        </p:nvSpPr>
        <p:spPr>
          <a:xfrm>
            <a:off x="2516673" y="270814"/>
            <a:ext cx="6828453" cy="681685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Markers</a:t>
            </a:r>
            <a:endParaRPr lang="en-GB" sz="32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85606-1C90-40F4-86CF-015E60CF21E9}"/>
              </a:ext>
            </a:extLst>
          </p:cNvPr>
          <p:cNvSpPr txBox="1"/>
          <p:nvPr/>
        </p:nvSpPr>
        <p:spPr>
          <a:xfrm>
            <a:off x="1417276" y="2211185"/>
            <a:ext cx="47549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CgA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the best available biomarker for diagnosis of NET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Elevated in &gt;70-80% of cases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Elevated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CgA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may correlate  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with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progression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NSE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is also expressed in NET: Often elevated in poorly differentiated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5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5134088C-3721-4D49-91F8-45A77C183DC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31307" y="5552282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1973</a:t>
            </a: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35865DED-B54D-4E31-8867-F6072C55847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32920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1974</a:t>
            </a: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C5058DAB-59D7-4C23-969C-BE80CC81FB6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32945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1975</a:t>
            </a:r>
          </a:p>
        </p:txBody>
      </p:sp>
      <p:sp>
        <p:nvSpPr>
          <p:cNvPr id="10245" name="Rectangle 7">
            <a:extLst>
              <a:ext uri="{FF2B5EF4-FFF2-40B4-BE49-F238E27FC236}">
                <a16:creationId xmlns:a16="http://schemas.microsoft.com/office/drawing/2014/main" id="{88E50169-0732-43D7-8662-A7FCEF0C9E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31382" y="5552282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1976</a:t>
            </a:r>
          </a:p>
        </p:txBody>
      </p:sp>
      <p:sp>
        <p:nvSpPr>
          <p:cNvPr id="10246" name="Rectangle 8">
            <a:extLst>
              <a:ext uri="{FF2B5EF4-FFF2-40B4-BE49-F238E27FC236}">
                <a16:creationId xmlns:a16="http://schemas.microsoft.com/office/drawing/2014/main" id="{239EA57A-145F-4D89-9B2D-54344A394FE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29820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1977</a:t>
            </a:r>
          </a:p>
        </p:txBody>
      </p:sp>
      <p:sp>
        <p:nvSpPr>
          <p:cNvPr id="10247" name="Rectangle 9">
            <a:extLst>
              <a:ext uri="{FF2B5EF4-FFF2-40B4-BE49-F238E27FC236}">
                <a16:creationId xmlns:a16="http://schemas.microsoft.com/office/drawing/2014/main" id="{938F4E80-C9BB-49B2-AD80-1A36E800F6A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29845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1978</a:t>
            </a:r>
          </a:p>
        </p:txBody>
      </p:sp>
      <p:sp>
        <p:nvSpPr>
          <p:cNvPr id="10248" name="Rectangle 10">
            <a:extLst>
              <a:ext uri="{FF2B5EF4-FFF2-40B4-BE49-F238E27FC236}">
                <a16:creationId xmlns:a16="http://schemas.microsoft.com/office/drawing/2014/main" id="{6FDBB628-E152-4D0C-ACBC-344FEBFE51A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29870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1979</a:t>
            </a:r>
          </a:p>
        </p:txBody>
      </p:sp>
      <p:sp>
        <p:nvSpPr>
          <p:cNvPr id="10249" name="Rectangle 11">
            <a:extLst>
              <a:ext uri="{FF2B5EF4-FFF2-40B4-BE49-F238E27FC236}">
                <a16:creationId xmlns:a16="http://schemas.microsoft.com/office/drawing/2014/main" id="{5F823853-BA6D-47F8-B498-6DDD8DFD35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26720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1980</a:t>
            </a:r>
          </a:p>
        </p:txBody>
      </p:sp>
      <p:sp>
        <p:nvSpPr>
          <p:cNvPr id="10250" name="Rectangle 12">
            <a:extLst>
              <a:ext uri="{FF2B5EF4-FFF2-40B4-BE49-F238E27FC236}">
                <a16:creationId xmlns:a16="http://schemas.microsoft.com/office/drawing/2014/main" id="{29D5F4D2-4CB3-4456-B114-6107A9AF9E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26745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1981</a:t>
            </a:r>
          </a:p>
        </p:txBody>
      </p:sp>
      <p:sp>
        <p:nvSpPr>
          <p:cNvPr id="10251" name="Rectangle 13">
            <a:extLst>
              <a:ext uri="{FF2B5EF4-FFF2-40B4-BE49-F238E27FC236}">
                <a16:creationId xmlns:a16="http://schemas.microsoft.com/office/drawing/2014/main" id="{E656D89F-E52E-442E-AAB6-171E6B12FD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28357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1982</a:t>
            </a:r>
          </a:p>
        </p:txBody>
      </p:sp>
      <p:sp>
        <p:nvSpPr>
          <p:cNvPr id="10252" name="Rectangle 14">
            <a:extLst>
              <a:ext uri="{FF2B5EF4-FFF2-40B4-BE49-F238E27FC236}">
                <a16:creationId xmlns:a16="http://schemas.microsoft.com/office/drawing/2014/main" id="{0EBD41BB-C827-401D-BA0B-2E732793447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23620" y="5550695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1983</a:t>
            </a:r>
          </a:p>
        </p:txBody>
      </p:sp>
      <p:sp>
        <p:nvSpPr>
          <p:cNvPr id="10253" name="Rectangle 15">
            <a:extLst>
              <a:ext uri="{FF2B5EF4-FFF2-40B4-BE49-F238E27FC236}">
                <a16:creationId xmlns:a16="http://schemas.microsoft.com/office/drawing/2014/main" id="{62642620-419E-4F9F-A2B3-B1FA8BA176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25232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1984</a:t>
            </a:r>
          </a:p>
        </p:txBody>
      </p:sp>
      <p:sp>
        <p:nvSpPr>
          <p:cNvPr id="10254" name="Rectangle 16">
            <a:extLst>
              <a:ext uri="{FF2B5EF4-FFF2-40B4-BE49-F238E27FC236}">
                <a16:creationId xmlns:a16="http://schemas.microsoft.com/office/drawing/2014/main" id="{A86EEE55-2916-4F2A-8F9D-A4720F5232B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26845" y="5550695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1985</a:t>
            </a:r>
          </a:p>
        </p:txBody>
      </p:sp>
      <p:sp>
        <p:nvSpPr>
          <p:cNvPr id="10255" name="Rectangle 17">
            <a:extLst>
              <a:ext uri="{FF2B5EF4-FFF2-40B4-BE49-F238E27FC236}">
                <a16:creationId xmlns:a16="http://schemas.microsoft.com/office/drawing/2014/main" id="{AA76F5EA-A198-4FB3-A8AA-C48B43EDB7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23695" y="5550695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1986</a:t>
            </a:r>
          </a:p>
        </p:txBody>
      </p:sp>
      <p:sp>
        <p:nvSpPr>
          <p:cNvPr id="10256" name="Rectangle 18">
            <a:extLst>
              <a:ext uri="{FF2B5EF4-FFF2-40B4-BE49-F238E27FC236}">
                <a16:creationId xmlns:a16="http://schemas.microsoft.com/office/drawing/2014/main" id="{56B2087C-F17E-4EE5-B1C8-E2916BDE6D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22132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1987</a:t>
            </a:r>
          </a:p>
        </p:txBody>
      </p:sp>
      <p:sp>
        <p:nvSpPr>
          <p:cNvPr id="10257" name="Rectangle 19">
            <a:extLst>
              <a:ext uri="{FF2B5EF4-FFF2-40B4-BE49-F238E27FC236}">
                <a16:creationId xmlns:a16="http://schemas.microsoft.com/office/drawing/2014/main" id="{061D57FD-587B-4DA7-92B0-C56050FCFE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22157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1988</a:t>
            </a:r>
          </a:p>
        </p:txBody>
      </p:sp>
      <p:sp>
        <p:nvSpPr>
          <p:cNvPr id="10258" name="Rectangle 20">
            <a:extLst>
              <a:ext uri="{FF2B5EF4-FFF2-40B4-BE49-F238E27FC236}">
                <a16:creationId xmlns:a16="http://schemas.microsoft.com/office/drawing/2014/main" id="{F3C0EA07-BA32-44FF-9D4D-94FEFE63641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22182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1989</a:t>
            </a:r>
          </a:p>
        </p:txBody>
      </p:sp>
      <p:sp>
        <p:nvSpPr>
          <p:cNvPr id="10259" name="Rectangle 21">
            <a:extLst>
              <a:ext uri="{FF2B5EF4-FFF2-40B4-BE49-F238E27FC236}">
                <a16:creationId xmlns:a16="http://schemas.microsoft.com/office/drawing/2014/main" id="{BAE8073F-A22A-4C66-843A-506546C066C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19032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1990</a:t>
            </a:r>
          </a:p>
        </p:txBody>
      </p:sp>
      <p:sp>
        <p:nvSpPr>
          <p:cNvPr id="10260" name="Rectangle 22">
            <a:extLst>
              <a:ext uri="{FF2B5EF4-FFF2-40B4-BE49-F238E27FC236}">
                <a16:creationId xmlns:a16="http://schemas.microsoft.com/office/drawing/2014/main" id="{428FCE3A-53B9-4652-A848-D1B0FB6F69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422232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1991</a:t>
            </a:r>
          </a:p>
        </p:txBody>
      </p:sp>
      <p:sp>
        <p:nvSpPr>
          <p:cNvPr id="10261" name="Rectangle 23">
            <a:extLst>
              <a:ext uri="{FF2B5EF4-FFF2-40B4-BE49-F238E27FC236}">
                <a16:creationId xmlns:a16="http://schemas.microsoft.com/office/drawing/2014/main" id="{19A43EDF-BD25-4938-8EE7-EA105A4D08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20670" y="5550695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1992</a:t>
            </a:r>
          </a:p>
        </p:txBody>
      </p:sp>
      <p:sp>
        <p:nvSpPr>
          <p:cNvPr id="10262" name="Rectangle 24">
            <a:extLst>
              <a:ext uri="{FF2B5EF4-FFF2-40B4-BE49-F238E27FC236}">
                <a16:creationId xmlns:a16="http://schemas.microsoft.com/office/drawing/2014/main" id="{58907FF1-F013-4FC0-909E-458E27C78A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7520" y="5550695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1993</a:t>
            </a:r>
          </a:p>
        </p:txBody>
      </p:sp>
      <p:sp>
        <p:nvSpPr>
          <p:cNvPr id="10263" name="Rectangle 25">
            <a:extLst>
              <a:ext uri="{FF2B5EF4-FFF2-40B4-BE49-F238E27FC236}">
                <a16:creationId xmlns:a16="http://schemas.microsoft.com/office/drawing/2014/main" id="{B0813DAC-C373-47BD-A12F-A932D8164AA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15957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1994</a:t>
            </a:r>
          </a:p>
        </p:txBody>
      </p:sp>
      <p:sp>
        <p:nvSpPr>
          <p:cNvPr id="10264" name="Rectangle 26">
            <a:extLst>
              <a:ext uri="{FF2B5EF4-FFF2-40B4-BE49-F238E27FC236}">
                <a16:creationId xmlns:a16="http://schemas.microsoft.com/office/drawing/2014/main" id="{2C23E258-8DA4-4F3B-8AB9-164E551E944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15982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1995</a:t>
            </a:r>
          </a:p>
        </p:txBody>
      </p:sp>
      <p:sp>
        <p:nvSpPr>
          <p:cNvPr id="10265" name="Rectangle 27">
            <a:extLst>
              <a:ext uri="{FF2B5EF4-FFF2-40B4-BE49-F238E27FC236}">
                <a16:creationId xmlns:a16="http://schemas.microsoft.com/office/drawing/2014/main" id="{3269220A-DBCF-4E6E-AAC0-4DB77B3222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16007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1996</a:t>
            </a:r>
          </a:p>
        </p:txBody>
      </p:sp>
      <p:sp>
        <p:nvSpPr>
          <p:cNvPr id="10266" name="Rectangle 28">
            <a:extLst>
              <a:ext uri="{FF2B5EF4-FFF2-40B4-BE49-F238E27FC236}">
                <a16:creationId xmlns:a16="http://schemas.microsoft.com/office/drawing/2014/main" id="{96100C75-B459-4FE8-8398-5C93467936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16032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1997</a:t>
            </a:r>
          </a:p>
        </p:txBody>
      </p:sp>
      <p:sp>
        <p:nvSpPr>
          <p:cNvPr id="10267" name="Rectangle 29">
            <a:extLst>
              <a:ext uri="{FF2B5EF4-FFF2-40B4-BE49-F238E27FC236}">
                <a16:creationId xmlns:a16="http://schemas.microsoft.com/office/drawing/2014/main" id="{AE751041-DD88-4AC2-AE44-2EEB647B7DC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16057" y="5550694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1998</a:t>
            </a:r>
          </a:p>
        </p:txBody>
      </p:sp>
      <p:sp>
        <p:nvSpPr>
          <p:cNvPr id="10268" name="Rectangle 30">
            <a:extLst>
              <a:ext uri="{FF2B5EF4-FFF2-40B4-BE49-F238E27FC236}">
                <a16:creationId xmlns:a16="http://schemas.microsoft.com/office/drawing/2014/main" id="{E79B0D69-5B26-4F4F-BAE6-12DC5DFEB5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12907" y="5552282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1999</a:t>
            </a:r>
          </a:p>
        </p:txBody>
      </p:sp>
      <p:sp>
        <p:nvSpPr>
          <p:cNvPr id="10269" name="Rectangle 31">
            <a:extLst>
              <a:ext uri="{FF2B5EF4-FFF2-40B4-BE49-F238E27FC236}">
                <a16:creationId xmlns:a16="http://schemas.microsoft.com/office/drawing/2014/main" id="{D2ADE348-EBE6-41A8-ADC6-15551D1248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14520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2000</a:t>
            </a:r>
          </a:p>
        </p:txBody>
      </p:sp>
      <p:sp>
        <p:nvSpPr>
          <p:cNvPr id="10270" name="Rectangle 32">
            <a:extLst>
              <a:ext uri="{FF2B5EF4-FFF2-40B4-BE49-F238E27FC236}">
                <a16:creationId xmlns:a16="http://schemas.microsoft.com/office/drawing/2014/main" id="{2C34E29D-3C6D-461F-9EE7-7777D266E7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14545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2001</a:t>
            </a:r>
          </a:p>
        </p:txBody>
      </p:sp>
      <p:sp>
        <p:nvSpPr>
          <p:cNvPr id="10271" name="Rectangle 33">
            <a:extLst>
              <a:ext uri="{FF2B5EF4-FFF2-40B4-BE49-F238E27FC236}">
                <a16:creationId xmlns:a16="http://schemas.microsoft.com/office/drawing/2014/main" id="{1F7FE2BE-F98E-4AAD-BE8A-103F98EA27E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12982" y="5552282"/>
            <a:ext cx="314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2002</a:t>
            </a:r>
          </a:p>
        </p:txBody>
      </p:sp>
      <p:sp>
        <p:nvSpPr>
          <p:cNvPr id="10272" name="Rectangle 34">
            <a:extLst>
              <a:ext uri="{FF2B5EF4-FFF2-40B4-BE49-F238E27FC236}">
                <a16:creationId xmlns:a16="http://schemas.microsoft.com/office/drawing/2014/main" id="{3FEDFD6C-EFC2-45A5-85DB-44A88C96E82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11420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2003</a:t>
            </a:r>
          </a:p>
        </p:txBody>
      </p:sp>
      <p:sp>
        <p:nvSpPr>
          <p:cNvPr id="10273" name="Rectangle 35">
            <a:extLst>
              <a:ext uri="{FF2B5EF4-FFF2-40B4-BE49-F238E27FC236}">
                <a16:creationId xmlns:a16="http://schemas.microsoft.com/office/drawing/2014/main" id="{9CA00339-30D9-4C68-8534-28D552C3518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1445" y="5552283"/>
            <a:ext cx="3143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2004</a:t>
            </a:r>
          </a:p>
        </p:txBody>
      </p:sp>
      <p:sp>
        <p:nvSpPr>
          <p:cNvPr id="10274" name="Rectangle 36">
            <a:extLst>
              <a:ext uri="{FF2B5EF4-FFF2-40B4-BE49-F238E27FC236}">
                <a16:creationId xmlns:a16="http://schemas.microsoft.com/office/drawing/2014/main" id="{5122325B-4581-4CB8-8E3A-0C53B99A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1528763"/>
            <a:ext cx="637540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75" name="Freeform 37">
            <a:extLst>
              <a:ext uri="{FF2B5EF4-FFF2-40B4-BE49-F238E27FC236}">
                <a16:creationId xmlns:a16="http://schemas.microsoft.com/office/drawing/2014/main" id="{180A477C-7594-4D47-B55C-9C2576D487BC}"/>
              </a:ext>
            </a:extLst>
          </p:cNvPr>
          <p:cNvSpPr>
            <a:spLocks/>
          </p:cNvSpPr>
          <p:nvPr/>
        </p:nvSpPr>
        <p:spPr bwMode="auto">
          <a:xfrm>
            <a:off x="2919413" y="1528763"/>
            <a:ext cx="6375400" cy="3897312"/>
          </a:xfrm>
          <a:custGeom>
            <a:avLst/>
            <a:gdLst>
              <a:gd name="T0" fmla="*/ 0 w 4950"/>
              <a:gd name="T1" fmla="*/ 0 h 3297"/>
              <a:gd name="T2" fmla="*/ 2147483647 w 4950"/>
              <a:gd name="T3" fmla="*/ 0 h 3297"/>
              <a:gd name="T4" fmla="*/ 2147483647 w 4950"/>
              <a:gd name="T5" fmla="*/ 2147483647 h 3297"/>
              <a:gd name="T6" fmla="*/ 0 w 4950"/>
              <a:gd name="T7" fmla="*/ 2147483647 h 3297"/>
              <a:gd name="T8" fmla="*/ 0 w 4950"/>
              <a:gd name="T9" fmla="*/ 0 h 3297"/>
              <a:gd name="T10" fmla="*/ 0 w 4950"/>
              <a:gd name="T11" fmla="*/ 2147483647 h 3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50"/>
              <a:gd name="T19" fmla="*/ 0 h 3297"/>
              <a:gd name="T20" fmla="*/ 4950 w 4950"/>
              <a:gd name="T21" fmla="*/ 3297 h 3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50" h="3297">
                <a:moveTo>
                  <a:pt x="0" y="0"/>
                </a:moveTo>
                <a:lnTo>
                  <a:pt x="4950" y="0"/>
                </a:lnTo>
                <a:lnTo>
                  <a:pt x="4950" y="3297"/>
                </a:lnTo>
                <a:lnTo>
                  <a:pt x="0" y="3297"/>
                </a:lnTo>
                <a:lnTo>
                  <a:pt x="0" y="0"/>
                </a:lnTo>
                <a:lnTo>
                  <a:pt x="0" y="3297"/>
                </a:lnTo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276" name="Line 38">
            <a:extLst>
              <a:ext uri="{FF2B5EF4-FFF2-40B4-BE49-F238E27FC236}">
                <a16:creationId xmlns:a16="http://schemas.microsoft.com/office/drawing/2014/main" id="{97C0C091-DFC8-4B0D-AA4B-D7CBB773E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1" y="5426075"/>
            <a:ext cx="7937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7" name="Line 39">
            <a:extLst>
              <a:ext uri="{FF2B5EF4-FFF2-40B4-BE49-F238E27FC236}">
                <a16:creationId xmlns:a16="http://schemas.microsoft.com/office/drawing/2014/main" id="{31C952A0-4690-46D4-B14C-B45B1D400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1" y="4776789"/>
            <a:ext cx="793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8" name="Line 40">
            <a:extLst>
              <a:ext uri="{FF2B5EF4-FFF2-40B4-BE49-F238E27FC236}">
                <a16:creationId xmlns:a16="http://schemas.microsoft.com/office/drawing/2014/main" id="{5930892A-B80A-45CB-860E-5A1025320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1" y="4127500"/>
            <a:ext cx="7937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9" name="Line 41">
            <a:extLst>
              <a:ext uri="{FF2B5EF4-FFF2-40B4-BE49-F238E27FC236}">
                <a16:creationId xmlns:a16="http://schemas.microsoft.com/office/drawing/2014/main" id="{DF00FD85-B72A-41E1-B871-5B505023A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1" y="3478214"/>
            <a:ext cx="793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0" name="Line 42">
            <a:extLst>
              <a:ext uri="{FF2B5EF4-FFF2-40B4-BE49-F238E27FC236}">
                <a16:creationId xmlns:a16="http://schemas.microsoft.com/office/drawing/2014/main" id="{3EDD90C6-95CF-4B9D-89B9-D7E3657DC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1" y="2828925"/>
            <a:ext cx="7937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1" name="Line 43">
            <a:extLst>
              <a:ext uri="{FF2B5EF4-FFF2-40B4-BE49-F238E27FC236}">
                <a16:creationId xmlns:a16="http://schemas.microsoft.com/office/drawing/2014/main" id="{2454F533-6AC1-4913-8ECD-FF1705709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1" y="2178050"/>
            <a:ext cx="7937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2" name="Line 44">
            <a:extLst>
              <a:ext uri="{FF2B5EF4-FFF2-40B4-BE49-F238E27FC236}">
                <a16:creationId xmlns:a16="http://schemas.microsoft.com/office/drawing/2014/main" id="{1A73EBE9-4510-41D8-B94C-2A21B75E1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1" y="1528763"/>
            <a:ext cx="7937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3" name="Line 45">
            <a:extLst>
              <a:ext uri="{FF2B5EF4-FFF2-40B4-BE49-F238E27FC236}">
                <a16:creationId xmlns:a16="http://schemas.microsoft.com/office/drawing/2014/main" id="{DE659186-1D5F-4B4A-B267-FD069317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9413" y="5426075"/>
            <a:ext cx="637540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4" name="Line 46">
            <a:extLst>
              <a:ext uri="{FF2B5EF4-FFF2-40B4-BE49-F238E27FC236}">
                <a16:creationId xmlns:a16="http://schemas.microsoft.com/office/drawing/2014/main" id="{C8475B64-D673-4CC8-A8BB-B39B92BEAD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7850" y="5387976"/>
            <a:ext cx="0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5" name="Line 47">
            <a:extLst>
              <a:ext uri="{FF2B5EF4-FFF2-40B4-BE49-F238E27FC236}">
                <a16:creationId xmlns:a16="http://schemas.microsoft.com/office/drawing/2014/main" id="{54D5FC2D-A172-486F-B2A1-61E508A0A5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4701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6" name="Line 48">
            <a:extLst>
              <a:ext uri="{FF2B5EF4-FFF2-40B4-BE49-F238E27FC236}">
                <a16:creationId xmlns:a16="http://schemas.microsoft.com/office/drawing/2014/main" id="{E6433CE0-9528-4B5C-8A76-31F06B2DAE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3139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7" name="Line 49">
            <a:extLst>
              <a:ext uri="{FF2B5EF4-FFF2-40B4-BE49-F238E27FC236}">
                <a16:creationId xmlns:a16="http://schemas.microsoft.com/office/drawing/2014/main" id="{99F97D8B-9F3C-4A3E-A35B-AA2441CBEF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6339" y="5387976"/>
            <a:ext cx="1587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8" name="Line 50">
            <a:extLst>
              <a:ext uri="{FF2B5EF4-FFF2-40B4-BE49-F238E27FC236}">
                <a16:creationId xmlns:a16="http://schemas.microsoft.com/office/drawing/2014/main" id="{89AB48BC-44D2-48FA-8F70-BCBFCB47DA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3188" y="5387976"/>
            <a:ext cx="4762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9" name="Line 51">
            <a:extLst>
              <a:ext uri="{FF2B5EF4-FFF2-40B4-BE49-F238E27FC236}">
                <a16:creationId xmlns:a16="http://schemas.microsoft.com/office/drawing/2014/main" id="{7DA0A46B-31D9-47B1-96BC-5391FA3F68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3214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0" name="Line 52">
            <a:extLst>
              <a:ext uri="{FF2B5EF4-FFF2-40B4-BE49-F238E27FC236}">
                <a16:creationId xmlns:a16="http://schemas.microsoft.com/office/drawing/2014/main" id="{5C2AB858-D78A-4236-94CA-E655E94BF3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1650" y="5387976"/>
            <a:ext cx="1588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1" name="Line 53">
            <a:extLst>
              <a:ext uri="{FF2B5EF4-FFF2-40B4-BE49-F238E27FC236}">
                <a16:creationId xmlns:a16="http://schemas.microsoft.com/office/drawing/2014/main" id="{A2D5AF2F-1C17-48E1-8332-8573C1C9EB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1676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2" name="Line 54">
            <a:extLst>
              <a:ext uri="{FF2B5EF4-FFF2-40B4-BE49-F238E27FC236}">
                <a16:creationId xmlns:a16="http://schemas.microsoft.com/office/drawing/2014/main" id="{8E0B83C7-D856-4C13-B09C-7637D067FC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1701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3" name="Line 55">
            <a:extLst>
              <a:ext uri="{FF2B5EF4-FFF2-40B4-BE49-F238E27FC236}">
                <a16:creationId xmlns:a16="http://schemas.microsoft.com/office/drawing/2014/main" id="{E2455F87-F7F9-4D33-8DA0-13EFF27AF8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0139" y="5387976"/>
            <a:ext cx="1587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4" name="Line 56">
            <a:extLst>
              <a:ext uri="{FF2B5EF4-FFF2-40B4-BE49-F238E27FC236}">
                <a16:creationId xmlns:a16="http://schemas.microsoft.com/office/drawing/2014/main" id="{B34ED902-0C2F-4BF8-BC04-DF1106BB25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0164" y="5387976"/>
            <a:ext cx="1587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5" name="Line 57">
            <a:extLst>
              <a:ext uri="{FF2B5EF4-FFF2-40B4-BE49-F238E27FC236}">
                <a16:creationId xmlns:a16="http://schemas.microsoft.com/office/drawing/2014/main" id="{45216447-7F69-4320-8102-4AAE05EAF4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7014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6" name="Line 58">
            <a:extLst>
              <a:ext uri="{FF2B5EF4-FFF2-40B4-BE49-F238E27FC236}">
                <a16:creationId xmlns:a16="http://schemas.microsoft.com/office/drawing/2014/main" id="{5331204B-5BC8-49A6-9FB5-992E9E4881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625" y="5387976"/>
            <a:ext cx="1588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7" name="Line 59">
            <a:extLst>
              <a:ext uri="{FF2B5EF4-FFF2-40B4-BE49-F238E27FC236}">
                <a16:creationId xmlns:a16="http://schemas.microsoft.com/office/drawing/2014/main" id="{2EADD73B-FFB4-4A7D-AFBF-EA963B8AE9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08650" y="5387976"/>
            <a:ext cx="1588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8" name="Line 60">
            <a:extLst>
              <a:ext uri="{FF2B5EF4-FFF2-40B4-BE49-F238E27FC236}">
                <a16:creationId xmlns:a16="http://schemas.microsoft.com/office/drawing/2014/main" id="{9A2E6860-999E-4756-A31C-0FD517E13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1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9" name="Line 61">
            <a:extLst>
              <a:ext uri="{FF2B5EF4-FFF2-40B4-BE49-F238E27FC236}">
                <a16:creationId xmlns:a16="http://schemas.microsoft.com/office/drawing/2014/main" id="{AD3B7002-1870-4564-BAFE-7C65814B13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5526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0" name="Line 62">
            <a:extLst>
              <a:ext uri="{FF2B5EF4-FFF2-40B4-BE49-F238E27FC236}">
                <a16:creationId xmlns:a16="http://schemas.microsoft.com/office/drawing/2014/main" id="{D76EBFD3-89A9-410B-929D-86FA3F64B6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5551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1" name="Line 63">
            <a:extLst>
              <a:ext uri="{FF2B5EF4-FFF2-40B4-BE49-F238E27FC236}">
                <a16:creationId xmlns:a16="http://schemas.microsoft.com/office/drawing/2014/main" id="{1F7E61C0-3135-4CEB-82B7-3F8A61A996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3989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2" name="Line 64">
            <a:extLst>
              <a:ext uri="{FF2B5EF4-FFF2-40B4-BE49-F238E27FC236}">
                <a16:creationId xmlns:a16="http://schemas.microsoft.com/office/drawing/2014/main" id="{C7163743-D8B1-4751-ABF7-D2EE50FFC3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2426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3" name="Line 65">
            <a:extLst>
              <a:ext uri="{FF2B5EF4-FFF2-40B4-BE49-F238E27FC236}">
                <a16:creationId xmlns:a16="http://schemas.microsoft.com/office/drawing/2014/main" id="{1EAB2EE3-E8EA-48D2-8357-44087304A2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2450" y="5387976"/>
            <a:ext cx="1588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4" name="Line 66">
            <a:extLst>
              <a:ext uri="{FF2B5EF4-FFF2-40B4-BE49-F238E27FC236}">
                <a16:creationId xmlns:a16="http://schemas.microsoft.com/office/drawing/2014/main" id="{7AD85887-A9D6-49C3-BA83-5342E1BB52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0889" y="5387976"/>
            <a:ext cx="1587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5" name="Line 67">
            <a:extLst>
              <a:ext uri="{FF2B5EF4-FFF2-40B4-BE49-F238E27FC236}">
                <a16:creationId xmlns:a16="http://schemas.microsoft.com/office/drawing/2014/main" id="{47B41B22-5BD2-4FA5-AE90-9556A600A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2501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6" name="Line 68">
            <a:extLst>
              <a:ext uri="{FF2B5EF4-FFF2-40B4-BE49-F238E27FC236}">
                <a16:creationId xmlns:a16="http://schemas.microsoft.com/office/drawing/2014/main" id="{9445F2E7-2EC8-49A9-AC3C-ACED2A051A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2525" y="5387976"/>
            <a:ext cx="0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7" name="Line 69">
            <a:extLst>
              <a:ext uri="{FF2B5EF4-FFF2-40B4-BE49-F238E27FC236}">
                <a16:creationId xmlns:a16="http://schemas.microsoft.com/office/drawing/2014/main" id="{16618B80-30DA-4FE9-809E-3F0CEA1268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7789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8" name="Line 70">
            <a:extLst>
              <a:ext uri="{FF2B5EF4-FFF2-40B4-BE49-F238E27FC236}">
                <a16:creationId xmlns:a16="http://schemas.microsoft.com/office/drawing/2014/main" id="{44C8F5A2-0BE1-4650-B323-2069D41E86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97814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9" name="Line 71">
            <a:extLst>
              <a:ext uri="{FF2B5EF4-FFF2-40B4-BE49-F238E27FC236}">
                <a16:creationId xmlns:a16="http://schemas.microsoft.com/office/drawing/2014/main" id="{79B9A4A3-EDA4-414E-BD59-E47EBD089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9425" y="5387976"/>
            <a:ext cx="1588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0" name="Line 72">
            <a:extLst>
              <a:ext uri="{FF2B5EF4-FFF2-40B4-BE49-F238E27FC236}">
                <a16:creationId xmlns:a16="http://schemas.microsoft.com/office/drawing/2014/main" id="{976F79EB-BAA5-4E04-A245-F581F7B4DC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97864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1" name="Line 73">
            <a:extLst>
              <a:ext uri="{FF2B5EF4-FFF2-40B4-BE49-F238E27FC236}">
                <a16:creationId xmlns:a16="http://schemas.microsoft.com/office/drawing/2014/main" id="{7FA919DA-E8E0-4C44-BAF4-5E89BFCB2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96301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2" name="Line 74">
            <a:extLst>
              <a:ext uri="{FF2B5EF4-FFF2-40B4-BE49-F238E27FC236}">
                <a16:creationId xmlns:a16="http://schemas.microsoft.com/office/drawing/2014/main" id="{FE65AEF2-D03C-4E90-BDC8-812452248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96325" y="5387976"/>
            <a:ext cx="1588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3" name="Line 75">
            <a:extLst>
              <a:ext uri="{FF2B5EF4-FFF2-40B4-BE49-F238E27FC236}">
                <a16:creationId xmlns:a16="http://schemas.microsoft.com/office/drawing/2014/main" id="{BBC1E99F-62DC-4C1D-90E4-F61DB97DE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4763" y="5387976"/>
            <a:ext cx="4762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4" name="Line 76">
            <a:extLst>
              <a:ext uri="{FF2B5EF4-FFF2-40B4-BE49-F238E27FC236}">
                <a16:creationId xmlns:a16="http://schemas.microsoft.com/office/drawing/2014/main" id="{B80E2576-FBA7-48CC-BB52-884831BEEC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4789" y="5387976"/>
            <a:ext cx="3175" cy="746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5" name="Line 77">
            <a:extLst>
              <a:ext uri="{FF2B5EF4-FFF2-40B4-BE49-F238E27FC236}">
                <a16:creationId xmlns:a16="http://schemas.microsoft.com/office/drawing/2014/main" id="{DD67E4F6-2439-499F-AA92-19102774F0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94814" y="5387976"/>
            <a:ext cx="1587" cy="74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6" name="Freeform 78">
            <a:extLst>
              <a:ext uri="{FF2B5EF4-FFF2-40B4-BE49-F238E27FC236}">
                <a16:creationId xmlns:a16="http://schemas.microsoft.com/office/drawing/2014/main" id="{96DCBD73-5184-4690-9069-E31E3B4706A4}"/>
              </a:ext>
            </a:extLst>
          </p:cNvPr>
          <p:cNvSpPr>
            <a:spLocks/>
          </p:cNvSpPr>
          <p:nvPr/>
        </p:nvSpPr>
        <p:spPr bwMode="auto">
          <a:xfrm>
            <a:off x="3017838" y="2016125"/>
            <a:ext cx="6176962" cy="2698750"/>
          </a:xfrm>
          <a:custGeom>
            <a:avLst/>
            <a:gdLst>
              <a:gd name="T0" fmla="*/ 0 w 4796"/>
              <a:gd name="T1" fmla="*/ 2147483647 h 2286"/>
              <a:gd name="T2" fmla="*/ 2147483647 w 4796"/>
              <a:gd name="T3" fmla="*/ 2147483647 h 2286"/>
              <a:gd name="T4" fmla="*/ 2147483647 w 4796"/>
              <a:gd name="T5" fmla="*/ 2147483647 h 2286"/>
              <a:gd name="T6" fmla="*/ 2147483647 w 4796"/>
              <a:gd name="T7" fmla="*/ 2147483647 h 2286"/>
              <a:gd name="T8" fmla="*/ 2147483647 w 4796"/>
              <a:gd name="T9" fmla="*/ 2147483647 h 2286"/>
              <a:gd name="T10" fmla="*/ 2147483647 w 4796"/>
              <a:gd name="T11" fmla="*/ 2147483647 h 2286"/>
              <a:gd name="T12" fmla="*/ 2147483647 w 4796"/>
              <a:gd name="T13" fmla="*/ 2147483647 h 2286"/>
              <a:gd name="T14" fmla="*/ 2147483647 w 4796"/>
              <a:gd name="T15" fmla="*/ 2147483647 h 2286"/>
              <a:gd name="T16" fmla="*/ 2147483647 w 4796"/>
              <a:gd name="T17" fmla="*/ 2147483647 h 2286"/>
              <a:gd name="T18" fmla="*/ 2147483647 w 4796"/>
              <a:gd name="T19" fmla="*/ 2147483647 h 2286"/>
              <a:gd name="T20" fmla="*/ 2147483647 w 4796"/>
              <a:gd name="T21" fmla="*/ 2147483647 h 2286"/>
              <a:gd name="T22" fmla="*/ 2147483647 w 4796"/>
              <a:gd name="T23" fmla="*/ 2147483647 h 2286"/>
              <a:gd name="T24" fmla="*/ 2147483647 w 4796"/>
              <a:gd name="T25" fmla="*/ 2147483647 h 2286"/>
              <a:gd name="T26" fmla="*/ 2147483647 w 4796"/>
              <a:gd name="T27" fmla="*/ 2147483647 h 2286"/>
              <a:gd name="T28" fmla="*/ 2147483647 w 4796"/>
              <a:gd name="T29" fmla="*/ 2147483647 h 2286"/>
              <a:gd name="T30" fmla="*/ 2147483647 w 4796"/>
              <a:gd name="T31" fmla="*/ 2147483647 h 2286"/>
              <a:gd name="T32" fmla="*/ 2147483647 w 4796"/>
              <a:gd name="T33" fmla="*/ 2147483647 h 2286"/>
              <a:gd name="T34" fmla="*/ 2147483647 w 4796"/>
              <a:gd name="T35" fmla="*/ 2147483647 h 2286"/>
              <a:gd name="T36" fmla="*/ 2147483647 w 4796"/>
              <a:gd name="T37" fmla="*/ 2147483647 h 2286"/>
              <a:gd name="T38" fmla="*/ 2147483647 w 4796"/>
              <a:gd name="T39" fmla="*/ 2147483647 h 2286"/>
              <a:gd name="T40" fmla="*/ 2147483647 w 4796"/>
              <a:gd name="T41" fmla="*/ 2147483647 h 2286"/>
              <a:gd name="T42" fmla="*/ 2147483647 w 4796"/>
              <a:gd name="T43" fmla="*/ 2147483647 h 2286"/>
              <a:gd name="T44" fmla="*/ 2147483647 w 4796"/>
              <a:gd name="T45" fmla="*/ 2147483647 h 2286"/>
              <a:gd name="T46" fmla="*/ 2147483647 w 4796"/>
              <a:gd name="T47" fmla="*/ 2147483647 h 2286"/>
              <a:gd name="T48" fmla="*/ 2147483647 w 4796"/>
              <a:gd name="T49" fmla="*/ 2147483647 h 2286"/>
              <a:gd name="T50" fmla="*/ 2147483647 w 4796"/>
              <a:gd name="T51" fmla="*/ 2147483647 h 2286"/>
              <a:gd name="T52" fmla="*/ 2147483647 w 4796"/>
              <a:gd name="T53" fmla="*/ 2147483647 h 2286"/>
              <a:gd name="T54" fmla="*/ 2147483647 w 4796"/>
              <a:gd name="T55" fmla="*/ 2147483647 h 2286"/>
              <a:gd name="T56" fmla="*/ 2147483647 w 4796"/>
              <a:gd name="T57" fmla="*/ 2147483647 h 2286"/>
              <a:gd name="T58" fmla="*/ 2147483647 w 4796"/>
              <a:gd name="T59" fmla="*/ 2147483647 h 2286"/>
              <a:gd name="T60" fmla="*/ 2147483647 w 4796"/>
              <a:gd name="T61" fmla="*/ 2147483647 h 2286"/>
              <a:gd name="T62" fmla="*/ 2147483647 w 4796"/>
              <a:gd name="T63" fmla="*/ 0 h 22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796"/>
              <a:gd name="T97" fmla="*/ 0 h 2286"/>
              <a:gd name="T98" fmla="*/ 4796 w 4796"/>
              <a:gd name="T99" fmla="*/ 2286 h 22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796" h="2286">
                <a:moveTo>
                  <a:pt x="0" y="2286"/>
                </a:moveTo>
                <a:lnTo>
                  <a:pt x="155" y="2114"/>
                </a:lnTo>
                <a:lnTo>
                  <a:pt x="310" y="2019"/>
                </a:lnTo>
                <a:lnTo>
                  <a:pt x="464" y="2133"/>
                </a:lnTo>
                <a:lnTo>
                  <a:pt x="619" y="2003"/>
                </a:lnTo>
                <a:lnTo>
                  <a:pt x="774" y="2098"/>
                </a:lnTo>
                <a:lnTo>
                  <a:pt x="928" y="1975"/>
                </a:lnTo>
                <a:lnTo>
                  <a:pt x="1083" y="2093"/>
                </a:lnTo>
                <a:lnTo>
                  <a:pt x="1238" y="2170"/>
                </a:lnTo>
                <a:lnTo>
                  <a:pt x="1393" y="2023"/>
                </a:lnTo>
                <a:lnTo>
                  <a:pt x="1547" y="1988"/>
                </a:lnTo>
                <a:lnTo>
                  <a:pt x="1702" y="1945"/>
                </a:lnTo>
                <a:lnTo>
                  <a:pt x="1857" y="1950"/>
                </a:lnTo>
                <a:lnTo>
                  <a:pt x="2011" y="1432"/>
                </a:lnTo>
                <a:lnTo>
                  <a:pt x="2166" y="1371"/>
                </a:lnTo>
                <a:lnTo>
                  <a:pt x="2321" y="1337"/>
                </a:lnTo>
                <a:lnTo>
                  <a:pt x="2475" y="1240"/>
                </a:lnTo>
                <a:lnTo>
                  <a:pt x="2630" y="1289"/>
                </a:lnTo>
                <a:lnTo>
                  <a:pt x="2785" y="1145"/>
                </a:lnTo>
                <a:lnTo>
                  <a:pt x="2939" y="1125"/>
                </a:lnTo>
                <a:lnTo>
                  <a:pt x="3094" y="1068"/>
                </a:lnTo>
                <a:lnTo>
                  <a:pt x="3249" y="1012"/>
                </a:lnTo>
                <a:lnTo>
                  <a:pt x="3403" y="716"/>
                </a:lnTo>
                <a:lnTo>
                  <a:pt x="3558" y="629"/>
                </a:lnTo>
                <a:lnTo>
                  <a:pt x="3713" y="541"/>
                </a:lnTo>
                <a:lnTo>
                  <a:pt x="3868" y="296"/>
                </a:lnTo>
                <a:lnTo>
                  <a:pt x="4022" y="289"/>
                </a:lnTo>
                <a:lnTo>
                  <a:pt x="4177" y="227"/>
                </a:lnTo>
                <a:lnTo>
                  <a:pt x="4332" y="344"/>
                </a:lnTo>
                <a:lnTo>
                  <a:pt x="4486" y="106"/>
                </a:lnTo>
                <a:lnTo>
                  <a:pt x="4641" y="25"/>
                </a:lnTo>
                <a:lnTo>
                  <a:pt x="4796" y="0"/>
                </a:ln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317" name="Rectangle 79">
            <a:extLst>
              <a:ext uri="{FF2B5EF4-FFF2-40B4-BE49-F238E27FC236}">
                <a16:creationId xmlns:a16="http://schemas.microsoft.com/office/drawing/2014/main" id="{61C0E113-E0A6-40B8-853D-B495DE4D4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4691063"/>
            <a:ext cx="55562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18" name="Rectangle 80">
            <a:extLst>
              <a:ext uri="{FF2B5EF4-FFF2-40B4-BE49-F238E27FC236}">
                <a16:creationId xmlns:a16="http://schemas.microsoft.com/office/drawing/2014/main" id="{68003A3A-FB72-4DD9-B89C-68C1A559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9" y="4489450"/>
            <a:ext cx="53975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19" name="Rectangle 81">
            <a:extLst>
              <a:ext uri="{FF2B5EF4-FFF2-40B4-BE49-F238E27FC236}">
                <a16:creationId xmlns:a16="http://schemas.microsoft.com/office/drawing/2014/main" id="{468CB8FE-ABB0-46CE-8499-23A9BE003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6" y="4375150"/>
            <a:ext cx="55563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0" name="Rectangle 82">
            <a:extLst>
              <a:ext uri="{FF2B5EF4-FFF2-40B4-BE49-F238E27FC236}">
                <a16:creationId xmlns:a16="http://schemas.microsoft.com/office/drawing/2014/main" id="{5CD8A13B-C975-4AB2-8656-447D60530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1" y="4511676"/>
            <a:ext cx="53975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1" name="Rectangle 83">
            <a:extLst>
              <a:ext uri="{FF2B5EF4-FFF2-40B4-BE49-F238E27FC236}">
                <a16:creationId xmlns:a16="http://schemas.microsoft.com/office/drawing/2014/main" id="{89F0CA6C-4D94-4DAE-A243-773B2866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9" y="4357688"/>
            <a:ext cx="53975" cy="492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2" name="Rectangle 84">
            <a:extLst>
              <a:ext uri="{FF2B5EF4-FFF2-40B4-BE49-F238E27FC236}">
                <a16:creationId xmlns:a16="http://schemas.microsoft.com/office/drawing/2014/main" id="{557B2D66-7490-48D4-AE06-FA8ED03E0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4468813"/>
            <a:ext cx="57150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3" name="Rectangle 85">
            <a:extLst>
              <a:ext uri="{FF2B5EF4-FFF2-40B4-BE49-F238E27FC236}">
                <a16:creationId xmlns:a16="http://schemas.microsoft.com/office/drawing/2014/main" id="{17FB14FE-2870-411B-A30A-0C3F9BA69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651" y="4322763"/>
            <a:ext cx="53975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4" name="Rectangle 86">
            <a:extLst>
              <a:ext uri="{FF2B5EF4-FFF2-40B4-BE49-F238E27FC236}">
                <a16:creationId xmlns:a16="http://schemas.microsoft.com/office/drawing/2014/main" id="{5800BF4A-B17D-41C4-8C44-3341B4A82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6" y="4464051"/>
            <a:ext cx="53975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5" name="Rectangle 87">
            <a:extLst>
              <a:ext uri="{FF2B5EF4-FFF2-40B4-BE49-F238E27FC236}">
                <a16:creationId xmlns:a16="http://schemas.microsoft.com/office/drawing/2014/main" id="{85DD9A10-C1FA-421A-B7A5-879EC837B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4554538"/>
            <a:ext cx="52388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6" name="Rectangle 88">
            <a:extLst>
              <a:ext uri="{FF2B5EF4-FFF2-40B4-BE49-F238E27FC236}">
                <a16:creationId xmlns:a16="http://schemas.microsoft.com/office/drawing/2014/main" id="{BAD6F5A0-626E-48D5-B650-65AD52764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4381501"/>
            <a:ext cx="57150" cy="476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7" name="Rectangle 89">
            <a:extLst>
              <a:ext uri="{FF2B5EF4-FFF2-40B4-BE49-F238E27FC236}">
                <a16:creationId xmlns:a16="http://schemas.microsoft.com/office/drawing/2014/main" id="{52912807-CE87-454E-9269-A26928BA5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76" y="4338638"/>
            <a:ext cx="55563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8" name="Rectangle 90">
            <a:extLst>
              <a:ext uri="{FF2B5EF4-FFF2-40B4-BE49-F238E27FC236}">
                <a16:creationId xmlns:a16="http://schemas.microsoft.com/office/drawing/2014/main" id="{97B3BB9D-84B2-4C0D-ADC7-D4901A876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89" y="4287838"/>
            <a:ext cx="53975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29" name="Rectangle 91">
            <a:extLst>
              <a:ext uri="{FF2B5EF4-FFF2-40B4-BE49-F238E27FC236}">
                <a16:creationId xmlns:a16="http://schemas.microsoft.com/office/drawing/2014/main" id="{44FF760B-B3FE-4D52-BF9B-333645A8D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4295776"/>
            <a:ext cx="52388" cy="476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0" name="Rectangle 92">
            <a:extLst>
              <a:ext uri="{FF2B5EF4-FFF2-40B4-BE49-F238E27FC236}">
                <a16:creationId xmlns:a16="http://schemas.microsoft.com/office/drawing/2014/main" id="{37112364-5DFD-4040-A4BD-168959B80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6" y="3683001"/>
            <a:ext cx="55563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1" name="Rectangle 93">
            <a:extLst>
              <a:ext uri="{FF2B5EF4-FFF2-40B4-BE49-F238E27FC236}">
                <a16:creationId xmlns:a16="http://schemas.microsoft.com/office/drawing/2014/main" id="{10D8F7D0-1158-4575-8F3D-3A4F9103F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0" y="3608388"/>
            <a:ext cx="57150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2" name="Rectangle 94">
            <a:extLst>
              <a:ext uri="{FF2B5EF4-FFF2-40B4-BE49-F238E27FC236}">
                <a16:creationId xmlns:a16="http://schemas.microsoft.com/office/drawing/2014/main" id="{576C5951-0080-4224-85F7-6543720FD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4" y="3570289"/>
            <a:ext cx="53975" cy="476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3" name="Rectangle 95">
            <a:extLst>
              <a:ext uri="{FF2B5EF4-FFF2-40B4-BE49-F238E27FC236}">
                <a16:creationId xmlns:a16="http://schemas.microsoft.com/office/drawing/2014/main" id="{6A99DDD0-80FC-4FA7-9260-A9D023174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1" y="3454400"/>
            <a:ext cx="53975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4" name="Rectangle 96">
            <a:extLst>
              <a:ext uri="{FF2B5EF4-FFF2-40B4-BE49-F238E27FC236}">
                <a16:creationId xmlns:a16="http://schemas.microsoft.com/office/drawing/2014/main" id="{755C8521-9599-4B1A-8990-3FF0DEC3E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3514726"/>
            <a:ext cx="52388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5" name="Rectangle 97">
            <a:extLst>
              <a:ext uri="{FF2B5EF4-FFF2-40B4-BE49-F238E27FC236}">
                <a16:creationId xmlns:a16="http://schemas.microsoft.com/office/drawing/2014/main" id="{12226892-8E4B-41A3-9B68-7295AC6E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3344863"/>
            <a:ext cx="55562" cy="492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6" name="Rectangle 98">
            <a:extLst>
              <a:ext uri="{FF2B5EF4-FFF2-40B4-BE49-F238E27FC236}">
                <a16:creationId xmlns:a16="http://schemas.microsoft.com/office/drawing/2014/main" id="{CEFBF321-C9E1-447A-9AE2-620DF5178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863" y="3319463"/>
            <a:ext cx="55562" cy="492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7" name="Rectangle 99">
            <a:extLst>
              <a:ext uri="{FF2B5EF4-FFF2-40B4-BE49-F238E27FC236}">
                <a16:creationId xmlns:a16="http://schemas.microsoft.com/office/drawing/2014/main" id="{1EF4C7B5-5700-4C52-A3AA-4F655A93E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6" y="3252789"/>
            <a:ext cx="53975" cy="476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8" name="Rectangle 100">
            <a:extLst>
              <a:ext uri="{FF2B5EF4-FFF2-40B4-BE49-F238E27FC236}">
                <a16:creationId xmlns:a16="http://schemas.microsoft.com/office/drawing/2014/main" id="{68C9A00A-14A3-43C0-B1B3-581013628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3186114"/>
            <a:ext cx="52388" cy="476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39" name="Rectangle 101">
            <a:extLst>
              <a:ext uri="{FF2B5EF4-FFF2-40B4-BE49-F238E27FC236}">
                <a16:creationId xmlns:a16="http://schemas.microsoft.com/office/drawing/2014/main" id="{1122DDBF-0A67-4165-BAC5-1DECFE66D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1" y="2836863"/>
            <a:ext cx="55563" cy="492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0" name="Rectangle 102">
            <a:extLst>
              <a:ext uri="{FF2B5EF4-FFF2-40B4-BE49-F238E27FC236}">
                <a16:creationId xmlns:a16="http://schemas.microsoft.com/office/drawing/2014/main" id="{757EA592-5676-4BC6-8F2B-E282A1CF1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6" y="2732088"/>
            <a:ext cx="55563" cy="508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1" name="Rectangle 103">
            <a:extLst>
              <a:ext uri="{FF2B5EF4-FFF2-40B4-BE49-F238E27FC236}">
                <a16:creationId xmlns:a16="http://schemas.microsoft.com/office/drawing/2014/main" id="{2E158445-5DAE-4539-88CA-EC9E9587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3989" y="2630488"/>
            <a:ext cx="52387" cy="492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2" name="Rectangle 104">
            <a:extLst>
              <a:ext uri="{FF2B5EF4-FFF2-40B4-BE49-F238E27FC236}">
                <a16:creationId xmlns:a16="http://schemas.microsoft.com/office/drawing/2014/main" id="{D6085F51-0305-4F57-85A8-11E606AB1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2339976"/>
            <a:ext cx="55562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3" name="Rectangle 105">
            <a:extLst>
              <a:ext uri="{FF2B5EF4-FFF2-40B4-BE49-F238E27FC236}">
                <a16:creationId xmlns:a16="http://schemas.microsoft.com/office/drawing/2014/main" id="{BDFC9555-8A0A-4782-BD0F-021C413DA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64" y="2332038"/>
            <a:ext cx="52387" cy="492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4" name="Rectangle 106">
            <a:extLst>
              <a:ext uri="{FF2B5EF4-FFF2-40B4-BE49-F238E27FC236}">
                <a16:creationId xmlns:a16="http://schemas.microsoft.com/office/drawing/2014/main" id="{56D85C54-5E77-42E0-89E6-20EF40F9B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300" y="2259013"/>
            <a:ext cx="57150" cy="492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5" name="Rectangle 107">
            <a:extLst>
              <a:ext uri="{FF2B5EF4-FFF2-40B4-BE49-F238E27FC236}">
                <a16:creationId xmlns:a16="http://schemas.microsoft.com/office/drawing/2014/main" id="{AC099C61-5558-4E19-A8C8-5F9D8483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0914" y="2397126"/>
            <a:ext cx="52387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6" name="Rectangle 108">
            <a:extLst>
              <a:ext uri="{FF2B5EF4-FFF2-40B4-BE49-F238E27FC236}">
                <a16:creationId xmlns:a16="http://schemas.microsoft.com/office/drawing/2014/main" id="{29D6F9B3-8622-4544-9BCA-A6F162C69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350" y="2114551"/>
            <a:ext cx="52388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7" name="Rectangle 109">
            <a:extLst>
              <a:ext uri="{FF2B5EF4-FFF2-40B4-BE49-F238E27FC236}">
                <a16:creationId xmlns:a16="http://schemas.microsoft.com/office/drawing/2014/main" id="{95E0119F-E143-4A67-97AA-21125C6A5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789" y="2019301"/>
            <a:ext cx="52387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8" name="Rectangle 110">
            <a:extLst>
              <a:ext uri="{FF2B5EF4-FFF2-40B4-BE49-F238E27FC236}">
                <a16:creationId xmlns:a16="http://schemas.microsoft.com/office/drawing/2014/main" id="{FD588C43-D013-4A88-845E-45E6C7968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4" y="1990726"/>
            <a:ext cx="53975" cy="492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 b="1">
              <a:solidFill>
                <a:srgbClr val="666666"/>
              </a:solidFill>
              <a:latin typeface="Calibri" panose="020F0502020204030204" pitchFamily="34" charset="0"/>
            </a:endParaRPr>
          </a:p>
        </p:txBody>
      </p:sp>
      <p:sp>
        <p:nvSpPr>
          <p:cNvPr id="10349" name="Rectangle 111">
            <a:extLst>
              <a:ext uri="{FF2B5EF4-FFF2-40B4-BE49-F238E27FC236}">
                <a16:creationId xmlns:a16="http://schemas.microsoft.com/office/drawing/2014/main" id="{0BDC7EE3-8CCE-46F1-A43E-C1380313F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4822825"/>
            <a:ext cx="55562" cy="793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0" name="Rectangle 112">
            <a:extLst>
              <a:ext uri="{FF2B5EF4-FFF2-40B4-BE49-F238E27FC236}">
                <a16:creationId xmlns:a16="http://schemas.microsoft.com/office/drawing/2014/main" id="{87EC6FCF-0115-4E2D-938F-D71BD6450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9" y="4627564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1" name="Rectangle 113">
            <a:extLst>
              <a:ext uri="{FF2B5EF4-FFF2-40B4-BE49-F238E27FC236}">
                <a16:creationId xmlns:a16="http://schemas.microsoft.com/office/drawing/2014/main" id="{2718B4C3-A7DC-4AFA-87DC-96779633C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4514851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2" name="Rectangle 114">
            <a:extLst>
              <a:ext uri="{FF2B5EF4-FFF2-40B4-BE49-F238E27FC236}">
                <a16:creationId xmlns:a16="http://schemas.microsoft.com/office/drawing/2014/main" id="{87C3AA37-99F1-48CD-88EB-DA9B777B0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1" y="4641850"/>
            <a:ext cx="53975" cy="793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3" name="Rectangle 115">
            <a:extLst>
              <a:ext uri="{FF2B5EF4-FFF2-40B4-BE49-F238E27FC236}">
                <a16:creationId xmlns:a16="http://schemas.microsoft.com/office/drawing/2014/main" id="{F00FD70A-9F60-44D1-9864-C3E042813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4498975"/>
            <a:ext cx="57150" cy="793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4" name="Rectangle 116">
            <a:extLst>
              <a:ext uri="{FF2B5EF4-FFF2-40B4-BE49-F238E27FC236}">
                <a16:creationId xmlns:a16="http://schemas.microsoft.com/office/drawing/2014/main" id="{F370D96E-B5DD-4CD0-841E-DAB5B847F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4598989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5" name="Rectangle 117">
            <a:extLst>
              <a:ext uri="{FF2B5EF4-FFF2-40B4-BE49-F238E27FC236}">
                <a16:creationId xmlns:a16="http://schemas.microsoft.com/office/drawing/2014/main" id="{685C08EA-DA8E-4C38-B367-18A72131F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651" y="4462464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6" name="Rectangle 118">
            <a:extLst>
              <a:ext uri="{FF2B5EF4-FFF2-40B4-BE49-F238E27FC236}">
                <a16:creationId xmlns:a16="http://schemas.microsoft.com/office/drawing/2014/main" id="{55FF0DEB-49DE-4854-8582-604C7C706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6" y="4592638"/>
            <a:ext cx="53975" cy="111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7" name="Rectangle 119">
            <a:extLst>
              <a:ext uri="{FF2B5EF4-FFF2-40B4-BE49-F238E27FC236}">
                <a16:creationId xmlns:a16="http://schemas.microsoft.com/office/drawing/2014/main" id="{E6B0D662-BFDA-4731-B6D5-DCE8F654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1" y="4678364"/>
            <a:ext cx="55563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8" name="Rectangle 120">
            <a:extLst>
              <a:ext uri="{FF2B5EF4-FFF2-40B4-BE49-F238E27FC236}">
                <a16:creationId xmlns:a16="http://schemas.microsoft.com/office/drawing/2014/main" id="{1F99F120-DED1-4B1C-8038-38A6EA5F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4513263"/>
            <a:ext cx="57150" cy="111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59" name="Rectangle 121">
            <a:extLst>
              <a:ext uri="{FF2B5EF4-FFF2-40B4-BE49-F238E27FC236}">
                <a16:creationId xmlns:a16="http://schemas.microsoft.com/office/drawing/2014/main" id="{217BB9DB-356C-4747-AAEB-3AE3F6C0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76" y="4475164"/>
            <a:ext cx="55563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0" name="Rectangle 122">
            <a:extLst>
              <a:ext uri="{FF2B5EF4-FFF2-40B4-BE49-F238E27FC236}">
                <a16:creationId xmlns:a16="http://schemas.microsoft.com/office/drawing/2014/main" id="{AD982B8F-C85F-4EB1-8F8A-53AD597E0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89" y="4425951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1" name="Rectangle 123">
            <a:extLst>
              <a:ext uri="{FF2B5EF4-FFF2-40B4-BE49-F238E27FC236}">
                <a16:creationId xmlns:a16="http://schemas.microsoft.com/office/drawing/2014/main" id="{E484CA43-9416-4718-AF3A-D62D4F443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4429126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2" name="Rectangle 124">
            <a:extLst>
              <a:ext uri="{FF2B5EF4-FFF2-40B4-BE49-F238E27FC236}">
                <a16:creationId xmlns:a16="http://schemas.microsoft.com/office/drawing/2014/main" id="{316F1CF9-E33E-433D-A410-B7E4674F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3848101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3" name="Rectangle 125">
            <a:extLst>
              <a:ext uri="{FF2B5EF4-FFF2-40B4-BE49-F238E27FC236}">
                <a16:creationId xmlns:a16="http://schemas.microsoft.com/office/drawing/2014/main" id="{DAED69B1-B715-456C-A258-B194D73C5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0" y="3776664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4" name="Rectangle 126">
            <a:extLst>
              <a:ext uri="{FF2B5EF4-FFF2-40B4-BE49-F238E27FC236}">
                <a16:creationId xmlns:a16="http://schemas.microsoft.com/office/drawing/2014/main" id="{B8A5C650-820B-4D13-8FBD-2BFF66FDE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3" y="3735389"/>
            <a:ext cx="55562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5" name="Rectangle 127">
            <a:extLst>
              <a:ext uri="{FF2B5EF4-FFF2-40B4-BE49-F238E27FC236}">
                <a16:creationId xmlns:a16="http://schemas.microsoft.com/office/drawing/2014/main" id="{EF99ED89-9734-4A96-B7A6-8A3726241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1" y="3625851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6" name="Rectangle 128">
            <a:extLst>
              <a:ext uri="{FF2B5EF4-FFF2-40B4-BE49-F238E27FC236}">
                <a16:creationId xmlns:a16="http://schemas.microsoft.com/office/drawing/2014/main" id="{3C83E6DE-19D4-45BE-AE9C-FC0BBDCA6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6" y="3679825"/>
            <a:ext cx="53975" cy="793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7" name="Rectangle 129">
            <a:extLst>
              <a:ext uri="{FF2B5EF4-FFF2-40B4-BE49-F238E27FC236}">
                <a16:creationId xmlns:a16="http://schemas.microsoft.com/office/drawing/2014/main" id="{92E4C674-506A-4A22-96A9-2B3C4CAA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3514726"/>
            <a:ext cx="55562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8" name="Rectangle 130">
            <a:extLst>
              <a:ext uri="{FF2B5EF4-FFF2-40B4-BE49-F238E27FC236}">
                <a16:creationId xmlns:a16="http://schemas.microsoft.com/office/drawing/2014/main" id="{69317BC6-980A-441B-95D7-2DB96B0A0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863" y="3465514"/>
            <a:ext cx="55562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69" name="Rectangle 131">
            <a:extLst>
              <a:ext uri="{FF2B5EF4-FFF2-40B4-BE49-F238E27FC236}">
                <a16:creationId xmlns:a16="http://schemas.microsoft.com/office/drawing/2014/main" id="{2F10F7E3-0A7F-4B4E-864D-0C69AB83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6" y="3400426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0" name="Rectangle 132">
            <a:extLst>
              <a:ext uri="{FF2B5EF4-FFF2-40B4-BE49-F238E27FC236}">
                <a16:creationId xmlns:a16="http://schemas.microsoft.com/office/drawing/2014/main" id="{9B31A534-0955-4637-BCD9-142840B56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3335339"/>
            <a:ext cx="55563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1" name="Rectangle 133">
            <a:extLst>
              <a:ext uri="{FF2B5EF4-FFF2-40B4-BE49-F238E27FC236}">
                <a16:creationId xmlns:a16="http://schemas.microsoft.com/office/drawing/2014/main" id="{4878B2A8-1368-4045-A2B1-18392A13B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0" y="2994026"/>
            <a:ext cx="57150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2" name="Rectangle 134">
            <a:extLst>
              <a:ext uri="{FF2B5EF4-FFF2-40B4-BE49-F238E27FC236}">
                <a16:creationId xmlns:a16="http://schemas.microsoft.com/office/drawing/2014/main" id="{10F3A9CB-4D0C-400E-8122-DDAE225E3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6" y="2894014"/>
            <a:ext cx="55563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3" name="Rectangle 135">
            <a:extLst>
              <a:ext uri="{FF2B5EF4-FFF2-40B4-BE49-F238E27FC236}">
                <a16:creationId xmlns:a16="http://schemas.microsoft.com/office/drawing/2014/main" id="{0AF07ADA-55C0-4626-87E3-68C17C6E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3989" y="2790826"/>
            <a:ext cx="52387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4" name="Rectangle 136">
            <a:extLst>
              <a:ext uri="{FF2B5EF4-FFF2-40B4-BE49-F238E27FC236}">
                <a16:creationId xmlns:a16="http://schemas.microsoft.com/office/drawing/2014/main" id="{3E616CF0-95EA-46FD-A64D-488F763DF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2506663"/>
            <a:ext cx="57150" cy="111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5" name="Rectangle 137">
            <a:extLst>
              <a:ext uri="{FF2B5EF4-FFF2-40B4-BE49-F238E27FC236}">
                <a16:creationId xmlns:a16="http://schemas.microsoft.com/office/drawing/2014/main" id="{ACDEBDB7-9D3A-4D0A-BF5F-E839B1725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63" y="2498725"/>
            <a:ext cx="55562" cy="793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6" name="Rectangle 138">
            <a:extLst>
              <a:ext uri="{FF2B5EF4-FFF2-40B4-BE49-F238E27FC236}">
                <a16:creationId xmlns:a16="http://schemas.microsoft.com/office/drawing/2014/main" id="{A33B71AF-EB7E-4B37-8FE7-BD50175C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300" y="2382838"/>
            <a:ext cx="57150" cy="1111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7" name="Rectangle 139">
            <a:extLst>
              <a:ext uri="{FF2B5EF4-FFF2-40B4-BE49-F238E27FC236}">
                <a16:creationId xmlns:a16="http://schemas.microsoft.com/office/drawing/2014/main" id="{FE9B446E-7F91-4781-9352-2BD9063F5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0914" y="2517776"/>
            <a:ext cx="52387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8" name="Rectangle 140">
            <a:extLst>
              <a:ext uri="{FF2B5EF4-FFF2-40B4-BE49-F238E27FC236}">
                <a16:creationId xmlns:a16="http://schemas.microsoft.com/office/drawing/2014/main" id="{0F3B6C48-A336-442C-8456-43D3E0CD8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350" y="2241551"/>
            <a:ext cx="52388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79" name="Rectangle 141">
            <a:extLst>
              <a:ext uri="{FF2B5EF4-FFF2-40B4-BE49-F238E27FC236}">
                <a16:creationId xmlns:a16="http://schemas.microsoft.com/office/drawing/2014/main" id="{6A96106C-A561-4EE6-A2AB-50CC87B64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788" y="2146301"/>
            <a:ext cx="57150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0" name="Rectangle 142">
            <a:extLst>
              <a:ext uri="{FF2B5EF4-FFF2-40B4-BE49-F238E27FC236}">
                <a16:creationId xmlns:a16="http://schemas.microsoft.com/office/drawing/2014/main" id="{CDC82F5B-A4F2-4183-B0C5-4A85C8896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4" y="2116139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 b="1">
              <a:solidFill>
                <a:srgbClr val="666666"/>
              </a:solidFill>
              <a:latin typeface="Calibri" panose="020F0502020204030204" pitchFamily="34" charset="0"/>
            </a:endParaRPr>
          </a:p>
        </p:txBody>
      </p:sp>
      <p:sp>
        <p:nvSpPr>
          <p:cNvPr id="10381" name="Rectangle 143">
            <a:extLst>
              <a:ext uri="{FF2B5EF4-FFF2-40B4-BE49-F238E27FC236}">
                <a16:creationId xmlns:a16="http://schemas.microsoft.com/office/drawing/2014/main" id="{FA93DD23-BBD5-4174-B91F-9D7B084B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4586289"/>
            <a:ext cx="55562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2" name="Rectangle 144">
            <a:extLst>
              <a:ext uri="{FF2B5EF4-FFF2-40B4-BE49-F238E27FC236}">
                <a16:creationId xmlns:a16="http://schemas.microsoft.com/office/drawing/2014/main" id="{095258F6-7201-462C-9760-AFAF36F0C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9" y="4378326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3" name="Rectangle 145">
            <a:extLst>
              <a:ext uri="{FF2B5EF4-FFF2-40B4-BE49-F238E27FC236}">
                <a16:creationId xmlns:a16="http://schemas.microsoft.com/office/drawing/2014/main" id="{3DB27158-2EDE-4F10-AD07-5014C1C82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4265614"/>
            <a:ext cx="57150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4" name="Rectangle 146">
            <a:extLst>
              <a:ext uri="{FF2B5EF4-FFF2-40B4-BE49-F238E27FC236}">
                <a16:creationId xmlns:a16="http://schemas.microsoft.com/office/drawing/2014/main" id="{4ED26FB4-C8DE-43C3-94A2-6F8A33828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1" y="4411664"/>
            <a:ext cx="53975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5" name="Rectangle 147">
            <a:extLst>
              <a:ext uri="{FF2B5EF4-FFF2-40B4-BE49-F238E27FC236}">
                <a16:creationId xmlns:a16="http://schemas.microsoft.com/office/drawing/2014/main" id="{68C3FAF6-2476-4320-AE7F-33545DD90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4244976"/>
            <a:ext cx="57150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6" name="Rectangle 148">
            <a:extLst>
              <a:ext uri="{FF2B5EF4-FFF2-40B4-BE49-F238E27FC236}">
                <a16:creationId xmlns:a16="http://schemas.microsoft.com/office/drawing/2014/main" id="{61A2424A-ED71-4CA6-BFFC-36208E988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4368801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7" name="Rectangle 149">
            <a:extLst>
              <a:ext uri="{FF2B5EF4-FFF2-40B4-BE49-F238E27FC236}">
                <a16:creationId xmlns:a16="http://schemas.microsoft.com/office/drawing/2014/main" id="{277ADC60-A532-45E2-821B-6D1027B7C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651" y="4214814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8" name="Rectangle 150">
            <a:extLst>
              <a:ext uri="{FF2B5EF4-FFF2-40B4-BE49-F238E27FC236}">
                <a16:creationId xmlns:a16="http://schemas.microsoft.com/office/drawing/2014/main" id="{7C983E9E-33BD-4CF0-802C-AD5BA8D81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6" y="4362451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89" name="Rectangle 151">
            <a:extLst>
              <a:ext uri="{FF2B5EF4-FFF2-40B4-BE49-F238E27FC236}">
                <a16:creationId xmlns:a16="http://schemas.microsoft.com/office/drawing/2014/main" id="{68CF9B9B-471E-4CB6-8169-D704DAC49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1" y="4460875"/>
            <a:ext cx="55563" cy="793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0" name="Rectangle 152">
            <a:extLst>
              <a:ext uri="{FF2B5EF4-FFF2-40B4-BE49-F238E27FC236}">
                <a16:creationId xmlns:a16="http://schemas.microsoft.com/office/drawing/2014/main" id="{09E9A5D4-9D9B-48F9-8E56-F63981DFF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4278314"/>
            <a:ext cx="57150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1" name="Rectangle 153">
            <a:extLst>
              <a:ext uri="{FF2B5EF4-FFF2-40B4-BE49-F238E27FC236}">
                <a16:creationId xmlns:a16="http://schemas.microsoft.com/office/drawing/2014/main" id="{255366A8-8D61-4A8B-A4A2-3F05690EE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576" y="4233864"/>
            <a:ext cx="55563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2" name="Rectangle 154">
            <a:extLst>
              <a:ext uri="{FF2B5EF4-FFF2-40B4-BE49-F238E27FC236}">
                <a16:creationId xmlns:a16="http://schemas.microsoft.com/office/drawing/2014/main" id="{C949AB81-6DB2-4529-9F0E-A8944F1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89" y="4181476"/>
            <a:ext cx="53975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3" name="Rectangle 155">
            <a:extLst>
              <a:ext uri="{FF2B5EF4-FFF2-40B4-BE49-F238E27FC236}">
                <a16:creationId xmlns:a16="http://schemas.microsoft.com/office/drawing/2014/main" id="{2EB6E71D-7B0E-44C3-973C-4EC7B77C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4191001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4" name="Rectangle 156">
            <a:extLst>
              <a:ext uri="{FF2B5EF4-FFF2-40B4-BE49-F238E27FC236}">
                <a16:creationId xmlns:a16="http://schemas.microsoft.com/office/drawing/2014/main" id="{B25E789B-A112-49AB-BAC9-A3C146A44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3548064"/>
            <a:ext cx="57150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5" name="Rectangle 157">
            <a:extLst>
              <a:ext uri="{FF2B5EF4-FFF2-40B4-BE49-F238E27FC236}">
                <a16:creationId xmlns:a16="http://schemas.microsoft.com/office/drawing/2014/main" id="{281642B9-D266-4843-94E8-A1DC3B3E0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0" y="3475039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6" name="Rectangle 158">
            <a:extLst>
              <a:ext uri="{FF2B5EF4-FFF2-40B4-BE49-F238E27FC236}">
                <a16:creationId xmlns:a16="http://schemas.microsoft.com/office/drawing/2014/main" id="{4EBE6773-4CCC-4DEC-87D6-F91BDBA6E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3" y="3433764"/>
            <a:ext cx="55562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7" name="Rectangle 159">
            <a:extLst>
              <a:ext uri="{FF2B5EF4-FFF2-40B4-BE49-F238E27FC236}">
                <a16:creationId xmlns:a16="http://schemas.microsoft.com/office/drawing/2014/main" id="{0C5BDC7F-B51B-4128-8A0E-BC9E4AEBF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1" y="3317875"/>
            <a:ext cx="53975" cy="793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8" name="Rectangle 160">
            <a:extLst>
              <a:ext uri="{FF2B5EF4-FFF2-40B4-BE49-F238E27FC236}">
                <a16:creationId xmlns:a16="http://schemas.microsoft.com/office/drawing/2014/main" id="{204B5F4F-B264-4E51-9DA3-80CB5258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6" y="3376614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99" name="Rectangle 161">
            <a:extLst>
              <a:ext uri="{FF2B5EF4-FFF2-40B4-BE49-F238E27FC236}">
                <a16:creationId xmlns:a16="http://schemas.microsoft.com/office/drawing/2014/main" id="{CBA2B4DD-8E28-4A40-A9C5-A51A63C74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3205164"/>
            <a:ext cx="55562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0" name="Rectangle 162">
            <a:extLst>
              <a:ext uri="{FF2B5EF4-FFF2-40B4-BE49-F238E27FC236}">
                <a16:creationId xmlns:a16="http://schemas.microsoft.com/office/drawing/2014/main" id="{5669077F-0B7F-47DA-8241-B777DF185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863" y="3206751"/>
            <a:ext cx="55562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1" name="Rectangle 163">
            <a:extLst>
              <a:ext uri="{FF2B5EF4-FFF2-40B4-BE49-F238E27FC236}">
                <a16:creationId xmlns:a16="http://schemas.microsoft.com/office/drawing/2014/main" id="{FC23F8AE-957A-498B-B606-926B10EEC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6" y="3138489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2" name="Rectangle 164">
            <a:extLst>
              <a:ext uri="{FF2B5EF4-FFF2-40B4-BE49-F238E27FC236}">
                <a16:creationId xmlns:a16="http://schemas.microsoft.com/office/drawing/2014/main" id="{C3ACA785-D333-44E5-9DF4-6428B9DD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3071814"/>
            <a:ext cx="55563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3" name="Rectangle 165">
            <a:extLst>
              <a:ext uri="{FF2B5EF4-FFF2-40B4-BE49-F238E27FC236}">
                <a16:creationId xmlns:a16="http://schemas.microsoft.com/office/drawing/2014/main" id="{C7B41803-BA3F-4778-BD51-FA66D3C20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0" y="2711451"/>
            <a:ext cx="57150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4" name="Rectangle 166">
            <a:extLst>
              <a:ext uri="{FF2B5EF4-FFF2-40B4-BE49-F238E27FC236}">
                <a16:creationId xmlns:a16="http://schemas.microsoft.com/office/drawing/2014/main" id="{91132E19-3A78-47E0-9B2A-5995980A6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6" y="2608264"/>
            <a:ext cx="55563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5" name="Rectangle 167">
            <a:extLst>
              <a:ext uri="{FF2B5EF4-FFF2-40B4-BE49-F238E27FC236}">
                <a16:creationId xmlns:a16="http://schemas.microsoft.com/office/drawing/2014/main" id="{572B01B6-F4F8-4BE3-A1D0-8C1134E7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3989" y="2503489"/>
            <a:ext cx="52387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6" name="Rectangle 168">
            <a:extLst>
              <a:ext uri="{FF2B5EF4-FFF2-40B4-BE49-F238E27FC236}">
                <a16:creationId xmlns:a16="http://schemas.microsoft.com/office/drawing/2014/main" id="{150C3872-D465-4CDC-BF8D-FCB8E80FB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2206626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7" name="Rectangle 169">
            <a:extLst>
              <a:ext uri="{FF2B5EF4-FFF2-40B4-BE49-F238E27FC236}">
                <a16:creationId xmlns:a16="http://schemas.microsoft.com/office/drawing/2014/main" id="{480A6B93-950D-485A-BC60-E6755EE9F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63" y="2200276"/>
            <a:ext cx="55562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8" name="Rectangle 170">
            <a:extLst>
              <a:ext uri="{FF2B5EF4-FFF2-40B4-BE49-F238E27FC236}">
                <a16:creationId xmlns:a16="http://schemas.microsoft.com/office/drawing/2014/main" id="{52177069-A040-4A35-9340-D21131308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300" y="2168526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09" name="Rectangle 171">
            <a:extLst>
              <a:ext uri="{FF2B5EF4-FFF2-40B4-BE49-F238E27FC236}">
                <a16:creationId xmlns:a16="http://schemas.microsoft.com/office/drawing/2014/main" id="{C4E5CF42-C1FE-42B5-B54E-1955A0FE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0914" y="2309814"/>
            <a:ext cx="52387" cy="793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10" name="Rectangle 172">
            <a:extLst>
              <a:ext uri="{FF2B5EF4-FFF2-40B4-BE49-F238E27FC236}">
                <a16:creationId xmlns:a16="http://schemas.microsoft.com/office/drawing/2014/main" id="{872E9B5D-485B-4E21-BCAB-DFB8FD329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350" y="2025651"/>
            <a:ext cx="52388" cy="11113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11" name="Rectangle 173">
            <a:extLst>
              <a:ext uri="{FF2B5EF4-FFF2-40B4-BE49-F238E27FC236}">
                <a16:creationId xmlns:a16="http://schemas.microsoft.com/office/drawing/2014/main" id="{FA3071FF-09D2-4C26-8846-26509146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788" y="1930401"/>
            <a:ext cx="57150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12" name="Rectangle 174">
            <a:extLst>
              <a:ext uri="{FF2B5EF4-FFF2-40B4-BE49-F238E27FC236}">
                <a16:creationId xmlns:a16="http://schemas.microsoft.com/office/drawing/2014/main" id="{9CBA2955-564D-479D-ACDE-511AF617F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4" y="1901826"/>
            <a:ext cx="53975" cy="9525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en-US" b="1">
              <a:solidFill>
                <a:srgbClr val="666666"/>
              </a:solidFill>
              <a:latin typeface="Calibri" panose="020F0502020204030204" pitchFamily="34" charset="0"/>
            </a:endParaRPr>
          </a:p>
        </p:txBody>
      </p:sp>
      <p:sp>
        <p:nvSpPr>
          <p:cNvPr id="10413" name="Line 175">
            <a:extLst>
              <a:ext uri="{FF2B5EF4-FFF2-40B4-BE49-F238E27FC236}">
                <a16:creationId xmlns:a16="http://schemas.microsoft.com/office/drawing/2014/main" id="{7C8CB993-E8AF-4088-8130-73DA383B4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4814" y="1528763"/>
            <a:ext cx="1587" cy="38973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4" name="Line 176">
            <a:extLst>
              <a:ext uri="{FF2B5EF4-FFF2-40B4-BE49-F238E27FC236}">
                <a16:creationId xmlns:a16="http://schemas.microsoft.com/office/drawing/2014/main" id="{7D91FDC8-A576-45AE-9C80-369DCD4EE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3538" y="5426075"/>
            <a:ext cx="809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5" name="Line 177">
            <a:extLst>
              <a:ext uri="{FF2B5EF4-FFF2-40B4-BE49-F238E27FC236}">
                <a16:creationId xmlns:a16="http://schemas.microsoft.com/office/drawing/2014/main" id="{404E3DA9-3FB0-46B0-BBB4-171E83BEAB3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3538" y="4776789"/>
            <a:ext cx="8096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6" name="Line 178">
            <a:extLst>
              <a:ext uri="{FF2B5EF4-FFF2-40B4-BE49-F238E27FC236}">
                <a16:creationId xmlns:a16="http://schemas.microsoft.com/office/drawing/2014/main" id="{F238F65A-B8B7-46FC-AC17-FF1DA84829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3538" y="4127500"/>
            <a:ext cx="809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7" name="Line 179">
            <a:extLst>
              <a:ext uri="{FF2B5EF4-FFF2-40B4-BE49-F238E27FC236}">
                <a16:creationId xmlns:a16="http://schemas.microsoft.com/office/drawing/2014/main" id="{70489C48-8BE6-404E-B30B-3D3A7857E1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3538" y="3478214"/>
            <a:ext cx="8096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8" name="Line 180">
            <a:extLst>
              <a:ext uri="{FF2B5EF4-FFF2-40B4-BE49-F238E27FC236}">
                <a16:creationId xmlns:a16="http://schemas.microsoft.com/office/drawing/2014/main" id="{08E381BC-EF01-4618-B657-1A38631D7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3538" y="2828925"/>
            <a:ext cx="809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9" name="Line 181">
            <a:extLst>
              <a:ext uri="{FF2B5EF4-FFF2-40B4-BE49-F238E27FC236}">
                <a16:creationId xmlns:a16="http://schemas.microsoft.com/office/drawing/2014/main" id="{26012AF0-E2C0-4F38-9BAD-B4BAD3973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3538" y="2178050"/>
            <a:ext cx="80962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20" name="Line 182">
            <a:extLst>
              <a:ext uri="{FF2B5EF4-FFF2-40B4-BE49-F238E27FC236}">
                <a16:creationId xmlns:a16="http://schemas.microsoft.com/office/drawing/2014/main" id="{903B54FA-E6AF-4BB3-A494-9CC815167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3538" y="1528763"/>
            <a:ext cx="809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21" name="Freeform 183">
            <a:extLst>
              <a:ext uri="{FF2B5EF4-FFF2-40B4-BE49-F238E27FC236}">
                <a16:creationId xmlns:a16="http://schemas.microsoft.com/office/drawing/2014/main" id="{7FFE03DD-1F65-493A-B874-1F17C6CC8A4B}"/>
              </a:ext>
            </a:extLst>
          </p:cNvPr>
          <p:cNvSpPr>
            <a:spLocks/>
          </p:cNvSpPr>
          <p:nvPr/>
        </p:nvSpPr>
        <p:spPr bwMode="auto">
          <a:xfrm>
            <a:off x="3017838" y="2114551"/>
            <a:ext cx="6176962" cy="809625"/>
          </a:xfrm>
          <a:custGeom>
            <a:avLst/>
            <a:gdLst>
              <a:gd name="T0" fmla="*/ 0 w 4796"/>
              <a:gd name="T1" fmla="*/ 2147483647 h 685"/>
              <a:gd name="T2" fmla="*/ 2147483647 w 4796"/>
              <a:gd name="T3" fmla="*/ 2147483647 h 685"/>
              <a:gd name="T4" fmla="*/ 2147483647 w 4796"/>
              <a:gd name="T5" fmla="*/ 2147483647 h 685"/>
              <a:gd name="T6" fmla="*/ 2147483647 w 4796"/>
              <a:gd name="T7" fmla="*/ 2147483647 h 685"/>
              <a:gd name="T8" fmla="*/ 2147483647 w 4796"/>
              <a:gd name="T9" fmla="*/ 2147483647 h 685"/>
              <a:gd name="T10" fmla="*/ 2147483647 w 4796"/>
              <a:gd name="T11" fmla="*/ 2147483647 h 685"/>
              <a:gd name="T12" fmla="*/ 2147483647 w 4796"/>
              <a:gd name="T13" fmla="*/ 2147483647 h 685"/>
              <a:gd name="T14" fmla="*/ 2147483647 w 4796"/>
              <a:gd name="T15" fmla="*/ 2147483647 h 685"/>
              <a:gd name="T16" fmla="*/ 2147483647 w 4796"/>
              <a:gd name="T17" fmla="*/ 2147483647 h 685"/>
              <a:gd name="T18" fmla="*/ 2147483647 w 4796"/>
              <a:gd name="T19" fmla="*/ 2147483647 h 685"/>
              <a:gd name="T20" fmla="*/ 2147483647 w 4796"/>
              <a:gd name="T21" fmla="*/ 2147483647 h 685"/>
              <a:gd name="T22" fmla="*/ 2147483647 w 4796"/>
              <a:gd name="T23" fmla="*/ 2147483647 h 685"/>
              <a:gd name="T24" fmla="*/ 2147483647 w 4796"/>
              <a:gd name="T25" fmla="*/ 2147483647 h 685"/>
              <a:gd name="T26" fmla="*/ 2147483647 w 4796"/>
              <a:gd name="T27" fmla="*/ 2147483647 h 685"/>
              <a:gd name="T28" fmla="*/ 2147483647 w 4796"/>
              <a:gd name="T29" fmla="*/ 2147483647 h 685"/>
              <a:gd name="T30" fmla="*/ 2147483647 w 4796"/>
              <a:gd name="T31" fmla="*/ 2147483647 h 685"/>
              <a:gd name="T32" fmla="*/ 2147483647 w 4796"/>
              <a:gd name="T33" fmla="*/ 2147483647 h 685"/>
              <a:gd name="T34" fmla="*/ 2147483647 w 4796"/>
              <a:gd name="T35" fmla="*/ 2147483647 h 685"/>
              <a:gd name="T36" fmla="*/ 2147483647 w 4796"/>
              <a:gd name="T37" fmla="*/ 2147483647 h 685"/>
              <a:gd name="T38" fmla="*/ 2147483647 w 4796"/>
              <a:gd name="T39" fmla="*/ 0 h 685"/>
              <a:gd name="T40" fmla="*/ 2147483647 w 4796"/>
              <a:gd name="T41" fmla="*/ 2147483647 h 685"/>
              <a:gd name="T42" fmla="*/ 2147483647 w 4796"/>
              <a:gd name="T43" fmla="*/ 2147483647 h 685"/>
              <a:gd name="T44" fmla="*/ 2147483647 w 4796"/>
              <a:gd name="T45" fmla="*/ 2147483647 h 685"/>
              <a:gd name="T46" fmla="*/ 2147483647 w 4796"/>
              <a:gd name="T47" fmla="*/ 2147483647 h 685"/>
              <a:gd name="T48" fmla="*/ 2147483647 w 4796"/>
              <a:gd name="T49" fmla="*/ 2147483647 h 685"/>
              <a:gd name="T50" fmla="*/ 2147483647 w 4796"/>
              <a:gd name="T51" fmla="*/ 2147483647 h 685"/>
              <a:gd name="T52" fmla="*/ 2147483647 w 4796"/>
              <a:gd name="T53" fmla="*/ 2147483647 h 685"/>
              <a:gd name="T54" fmla="*/ 2147483647 w 4796"/>
              <a:gd name="T55" fmla="*/ 2147483647 h 685"/>
              <a:gd name="T56" fmla="*/ 2147483647 w 4796"/>
              <a:gd name="T57" fmla="*/ 2147483647 h 685"/>
              <a:gd name="T58" fmla="*/ 2147483647 w 4796"/>
              <a:gd name="T59" fmla="*/ 2147483647 h 685"/>
              <a:gd name="T60" fmla="*/ 2147483647 w 4796"/>
              <a:gd name="T61" fmla="*/ 2147483647 h 685"/>
              <a:gd name="T62" fmla="*/ 2147483647 w 4796"/>
              <a:gd name="T63" fmla="*/ 2147483647 h 68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796"/>
              <a:gd name="T97" fmla="*/ 0 h 685"/>
              <a:gd name="T98" fmla="*/ 4796 w 4796"/>
              <a:gd name="T99" fmla="*/ 685 h 68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796" h="685">
                <a:moveTo>
                  <a:pt x="0" y="685"/>
                </a:moveTo>
                <a:lnTo>
                  <a:pt x="155" y="603"/>
                </a:lnTo>
                <a:lnTo>
                  <a:pt x="310" y="602"/>
                </a:lnTo>
                <a:lnTo>
                  <a:pt x="464" y="563"/>
                </a:lnTo>
                <a:lnTo>
                  <a:pt x="619" y="561"/>
                </a:lnTo>
                <a:lnTo>
                  <a:pt x="774" y="564"/>
                </a:lnTo>
                <a:lnTo>
                  <a:pt x="928" y="535"/>
                </a:lnTo>
                <a:lnTo>
                  <a:pt x="1083" y="506"/>
                </a:lnTo>
                <a:lnTo>
                  <a:pt x="1238" y="465"/>
                </a:lnTo>
                <a:lnTo>
                  <a:pt x="1393" y="469"/>
                </a:lnTo>
                <a:lnTo>
                  <a:pt x="1547" y="433"/>
                </a:lnTo>
                <a:lnTo>
                  <a:pt x="1702" y="385"/>
                </a:lnTo>
                <a:lnTo>
                  <a:pt x="1857" y="337"/>
                </a:lnTo>
                <a:lnTo>
                  <a:pt x="2011" y="323"/>
                </a:lnTo>
                <a:lnTo>
                  <a:pt x="2166" y="230"/>
                </a:lnTo>
                <a:lnTo>
                  <a:pt x="2321" y="254"/>
                </a:lnTo>
                <a:lnTo>
                  <a:pt x="2475" y="233"/>
                </a:lnTo>
                <a:lnTo>
                  <a:pt x="2630" y="157"/>
                </a:lnTo>
                <a:lnTo>
                  <a:pt x="2785" y="41"/>
                </a:lnTo>
                <a:lnTo>
                  <a:pt x="2939" y="0"/>
                </a:lnTo>
                <a:lnTo>
                  <a:pt x="3094" y="94"/>
                </a:lnTo>
                <a:lnTo>
                  <a:pt x="3249" y="150"/>
                </a:lnTo>
                <a:lnTo>
                  <a:pt x="3403" y="188"/>
                </a:lnTo>
                <a:lnTo>
                  <a:pt x="3558" y="178"/>
                </a:lnTo>
                <a:lnTo>
                  <a:pt x="3713" y="140"/>
                </a:lnTo>
                <a:lnTo>
                  <a:pt x="3868" y="132"/>
                </a:lnTo>
                <a:lnTo>
                  <a:pt x="4022" y="121"/>
                </a:lnTo>
                <a:lnTo>
                  <a:pt x="4177" y="153"/>
                </a:lnTo>
                <a:lnTo>
                  <a:pt x="4332" y="143"/>
                </a:lnTo>
                <a:lnTo>
                  <a:pt x="4486" y="170"/>
                </a:lnTo>
                <a:lnTo>
                  <a:pt x="4641" y="276"/>
                </a:lnTo>
                <a:lnTo>
                  <a:pt x="4796" y="285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10422" name="Rectangle 184">
            <a:extLst>
              <a:ext uri="{FF2B5EF4-FFF2-40B4-BE49-F238E27FC236}">
                <a16:creationId xmlns:a16="http://schemas.microsoft.com/office/drawing/2014/main" id="{8ECA4E9F-06E6-4945-BC4E-794D986C0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5357813"/>
            <a:ext cx="277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0.00</a:t>
            </a:r>
          </a:p>
        </p:txBody>
      </p:sp>
      <p:sp>
        <p:nvSpPr>
          <p:cNvPr id="10423" name="Rectangle 185">
            <a:extLst>
              <a:ext uri="{FF2B5EF4-FFF2-40B4-BE49-F238E27FC236}">
                <a16:creationId xmlns:a16="http://schemas.microsoft.com/office/drawing/2014/main" id="{BE9198A0-6941-4DDF-9825-C979C1451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4705350"/>
            <a:ext cx="277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1.00</a:t>
            </a:r>
          </a:p>
        </p:txBody>
      </p:sp>
      <p:sp>
        <p:nvSpPr>
          <p:cNvPr id="10424" name="Rectangle 186">
            <a:extLst>
              <a:ext uri="{FF2B5EF4-FFF2-40B4-BE49-F238E27FC236}">
                <a16:creationId xmlns:a16="http://schemas.microsoft.com/office/drawing/2014/main" id="{C9F52115-18E4-42CE-A3FA-0A5812A10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4057650"/>
            <a:ext cx="277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2.00</a:t>
            </a:r>
          </a:p>
        </p:txBody>
      </p:sp>
      <p:sp>
        <p:nvSpPr>
          <p:cNvPr id="10425" name="Rectangle 187">
            <a:extLst>
              <a:ext uri="{FF2B5EF4-FFF2-40B4-BE49-F238E27FC236}">
                <a16:creationId xmlns:a16="http://schemas.microsoft.com/office/drawing/2014/main" id="{AC0FF147-858B-4484-A857-22D2111F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3409950"/>
            <a:ext cx="277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3.00</a:t>
            </a:r>
          </a:p>
        </p:txBody>
      </p:sp>
      <p:sp>
        <p:nvSpPr>
          <p:cNvPr id="10426" name="Rectangle 188">
            <a:extLst>
              <a:ext uri="{FF2B5EF4-FFF2-40B4-BE49-F238E27FC236}">
                <a16:creationId xmlns:a16="http://schemas.microsoft.com/office/drawing/2014/main" id="{6104139B-41AC-4E92-A205-F5DD2D9B1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2760663"/>
            <a:ext cx="277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4.00</a:t>
            </a:r>
          </a:p>
        </p:txBody>
      </p:sp>
      <p:sp>
        <p:nvSpPr>
          <p:cNvPr id="10427" name="Rectangle 189">
            <a:extLst>
              <a:ext uri="{FF2B5EF4-FFF2-40B4-BE49-F238E27FC236}">
                <a16:creationId xmlns:a16="http://schemas.microsoft.com/office/drawing/2014/main" id="{3D386B44-D29C-491F-8F92-CFF40F2AB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2109788"/>
            <a:ext cx="277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5.00</a:t>
            </a:r>
          </a:p>
        </p:txBody>
      </p:sp>
      <p:sp>
        <p:nvSpPr>
          <p:cNvPr id="10428" name="Rectangle 190">
            <a:extLst>
              <a:ext uri="{FF2B5EF4-FFF2-40B4-BE49-F238E27FC236}">
                <a16:creationId xmlns:a16="http://schemas.microsoft.com/office/drawing/2014/main" id="{793F7EC6-C2B2-4D34-9B24-790FF752F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1" y="1463675"/>
            <a:ext cx="2778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6.00</a:t>
            </a:r>
          </a:p>
        </p:txBody>
      </p:sp>
      <p:sp>
        <p:nvSpPr>
          <p:cNvPr id="10429" name="Rectangle 191">
            <a:extLst>
              <a:ext uri="{FF2B5EF4-FFF2-40B4-BE49-F238E27FC236}">
                <a16:creationId xmlns:a16="http://schemas.microsoft.com/office/drawing/2014/main" id="{DE55930C-B249-4170-82B6-892D6D489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1975" y="5357813"/>
            <a:ext cx="777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0</a:t>
            </a:r>
          </a:p>
        </p:txBody>
      </p:sp>
      <p:sp>
        <p:nvSpPr>
          <p:cNvPr id="10430" name="Rectangle 192">
            <a:extLst>
              <a:ext uri="{FF2B5EF4-FFF2-40B4-BE49-F238E27FC236}">
                <a16:creationId xmlns:a16="http://schemas.microsoft.com/office/drawing/2014/main" id="{B657DA72-DD82-4ABA-8937-5339F97F9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450" y="4705350"/>
            <a:ext cx="234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100</a:t>
            </a:r>
          </a:p>
        </p:txBody>
      </p:sp>
      <p:sp>
        <p:nvSpPr>
          <p:cNvPr id="10431" name="Rectangle 193">
            <a:extLst>
              <a:ext uri="{FF2B5EF4-FFF2-40B4-BE49-F238E27FC236}">
                <a16:creationId xmlns:a16="http://schemas.microsoft.com/office/drawing/2014/main" id="{9B5018DE-2711-4680-809C-6CA6AF5A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450" y="4057650"/>
            <a:ext cx="234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200</a:t>
            </a:r>
          </a:p>
        </p:txBody>
      </p:sp>
      <p:sp>
        <p:nvSpPr>
          <p:cNvPr id="10432" name="Rectangle 194">
            <a:extLst>
              <a:ext uri="{FF2B5EF4-FFF2-40B4-BE49-F238E27FC236}">
                <a16:creationId xmlns:a16="http://schemas.microsoft.com/office/drawing/2014/main" id="{E7ED3BA8-BC82-410E-916F-F2ED5DB60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450" y="3409950"/>
            <a:ext cx="234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300</a:t>
            </a:r>
          </a:p>
        </p:txBody>
      </p:sp>
      <p:sp>
        <p:nvSpPr>
          <p:cNvPr id="10433" name="Rectangle 195">
            <a:extLst>
              <a:ext uri="{FF2B5EF4-FFF2-40B4-BE49-F238E27FC236}">
                <a16:creationId xmlns:a16="http://schemas.microsoft.com/office/drawing/2014/main" id="{5D449F71-C184-47BB-B287-5A44B079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450" y="2760663"/>
            <a:ext cx="234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400</a:t>
            </a:r>
          </a:p>
        </p:txBody>
      </p:sp>
      <p:sp>
        <p:nvSpPr>
          <p:cNvPr id="10434" name="Rectangle 196">
            <a:extLst>
              <a:ext uri="{FF2B5EF4-FFF2-40B4-BE49-F238E27FC236}">
                <a16:creationId xmlns:a16="http://schemas.microsoft.com/office/drawing/2014/main" id="{E7306AEB-3700-4734-9913-F5B6D1F81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450" y="2109788"/>
            <a:ext cx="234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500</a:t>
            </a:r>
          </a:p>
        </p:txBody>
      </p:sp>
      <p:sp>
        <p:nvSpPr>
          <p:cNvPr id="10435" name="Rectangle 197">
            <a:extLst>
              <a:ext uri="{FF2B5EF4-FFF2-40B4-BE49-F238E27FC236}">
                <a16:creationId xmlns:a16="http://schemas.microsoft.com/office/drawing/2014/main" id="{441608DE-033E-4EB6-97A8-FB4B2962B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450" y="1463675"/>
            <a:ext cx="234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6666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600</a:t>
            </a:r>
          </a:p>
        </p:txBody>
      </p:sp>
      <p:sp>
        <p:nvSpPr>
          <p:cNvPr id="10436" name="Text Box 198">
            <a:extLst>
              <a:ext uri="{FF2B5EF4-FFF2-40B4-BE49-F238E27FC236}">
                <a16:creationId xmlns:a16="http://schemas.microsoft.com/office/drawing/2014/main" id="{3A6EB378-B688-4B9C-851E-041E6E27B32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9913" y="3384551"/>
            <a:ext cx="322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Incidence per 100,000 - NETs</a:t>
            </a:r>
          </a:p>
        </p:txBody>
      </p:sp>
      <p:sp>
        <p:nvSpPr>
          <p:cNvPr id="10437" name="Text Box 199">
            <a:extLst>
              <a:ext uri="{FF2B5EF4-FFF2-40B4-BE49-F238E27FC236}">
                <a16:creationId xmlns:a16="http://schemas.microsoft.com/office/drawing/2014/main" id="{B357CE50-000E-47BD-9519-B13BCDDAC4E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245350" y="3367088"/>
            <a:ext cx="537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Incidence per 100,000 – All malignant neoplasms</a:t>
            </a:r>
          </a:p>
        </p:txBody>
      </p:sp>
      <p:sp>
        <p:nvSpPr>
          <p:cNvPr id="10438" name="Text Box 201">
            <a:extLst>
              <a:ext uri="{FF2B5EF4-FFF2-40B4-BE49-F238E27FC236}">
                <a16:creationId xmlns:a16="http://schemas.microsoft.com/office/drawing/2014/main" id="{8338CF26-C438-465A-BAA3-4F532A3B0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9" y="1778000"/>
            <a:ext cx="279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All malignant neoplasms</a:t>
            </a:r>
          </a:p>
        </p:txBody>
      </p:sp>
      <p:sp>
        <p:nvSpPr>
          <p:cNvPr id="10439" name="Text Box 202">
            <a:extLst>
              <a:ext uri="{FF2B5EF4-FFF2-40B4-BE49-F238E27FC236}">
                <a16:creationId xmlns:a16="http://schemas.microsoft.com/office/drawing/2014/main" id="{EF363419-79A7-47D7-B858-D8DABD50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9" y="4802188"/>
            <a:ext cx="2740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Neuroendocrine tumors</a:t>
            </a:r>
          </a:p>
        </p:txBody>
      </p:sp>
      <p:sp>
        <p:nvSpPr>
          <p:cNvPr id="10440" name="Rectangle 4">
            <a:extLst>
              <a:ext uri="{FF2B5EF4-FFF2-40B4-BE49-F238E27FC236}">
                <a16:creationId xmlns:a16="http://schemas.microsoft.com/office/drawing/2014/main" id="{CEA4339A-825F-4A07-BEAD-F1B06C764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0914" y="6397625"/>
            <a:ext cx="402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Yao JC et al. </a:t>
            </a:r>
            <a:r>
              <a:rPr lang="en-US" alt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J Clin Oncol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 2008;2</a:t>
            </a:r>
            <a:r>
              <a:rPr lang="pt-BR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6:3063-3072.</a:t>
            </a:r>
            <a:endParaRPr lang="en-US" altLang="en-US" sz="1400" i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02" name="Title 3">
            <a:extLst>
              <a:ext uri="{FF2B5EF4-FFF2-40B4-BE49-F238E27FC236}">
                <a16:creationId xmlns:a16="http://schemas.microsoft.com/office/drawing/2014/main" id="{441615CD-2D67-4D74-B692-B07F4BCDFCAC}"/>
              </a:ext>
            </a:extLst>
          </p:cNvPr>
          <p:cNvSpPr txBox="1">
            <a:spLocks/>
          </p:cNvSpPr>
          <p:nvPr/>
        </p:nvSpPr>
        <p:spPr>
          <a:xfrm>
            <a:off x="1546744" y="246063"/>
            <a:ext cx="8244440" cy="657225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 of NETs Increasing</a:t>
            </a:r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73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4CCA32E-AAA1-400D-A869-3B5959B771CA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Causes of CgA elevation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DB477F3-EE6E-4E59-82AE-CAF8694E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817" y="851013"/>
            <a:ext cx="7934217" cy="48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61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FF6CDD3-6CEC-4641-B5DD-D4E2B07F0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8247762"/>
              </p:ext>
            </p:extLst>
          </p:nvPr>
        </p:nvGraphicFramePr>
        <p:xfrm>
          <a:off x="489857" y="2105608"/>
          <a:ext cx="807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460" name="TextBox 3">
            <a:extLst>
              <a:ext uri="{FF2B5EF4-FFF2-40B4-BE49-F238E27FC236}">
                <a16:creationId xmlns:a16="http://schemas.microsoft.com/office/drawing/2014/main" id="{4C8287FC-9B7C-4918-99F2-7DEFDE7B9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57" y="1391818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Calibri" panose="020F0502020204030204" pitchFamily="34" charset="0"/>
              </a:rPr>
              <a:t>Fasting measurements when possible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FB8F2D3-A5B0-4E03-B26E-BDB7F9F1310E}"/>
              </a:ext>
            </a:extLst>
          </p:cNvPr>
          <p:cNvSpPr txBox="1">
            <a:spLocks/>
          </p:cNvSpPr>
          <p:nvPr/>
        </p:nvSpPr>
        <p:spPr>
          <a:xfrm>
            <a:off x="2275049" y="218526"/>
            <a:ext cx="6828453" cy="681685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Markers in Functional Tumors</a:t>
            </a:r>
            <a:endParaRPr lang="en-GB" sz="28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0C5E756E-2BAE-46A6-8A3F-41A4ED687827}"/>
              </a:ext>
            </a:extLst>
          </p:cNvPr>
          <p:cNvGrpSpPr/>
          <p:nvPr/>
        </p:nvGrpSpPr>
        <p:grpSpPr>
          <a:xfrm>
            <a:off x="8900817" y="2105608"/>
            <a:ext cx="1910841" cy="3657600"/>
            <a:chOff x="6164411" y="0"/>
            <a:chExt cx="1910841" cy="3657600"/>
          </a:xfrm>
        </p:grpSpPr>
        <p:sp>
          <p:nvSpPr>
            <p:cNvPr id="7" name="Ορθογώνιο: Στρογγύλεμα γωνιών 6">
              <a:extLst>
                <a:ext uri="{FF2B5EF4-FFF2-40B4-BE49-F238E27FC236}">
                  <a16:creationId xmlns:a16="http://schemas.microsoft.com/office/drawing/2014/main" id="{BE887457-9578-406E-A023-1C886B4FA282}"/>
                </a:ext>
              </a:extLst>
            </p:cNvPr>
            <p:cNvSpPr/>
            <p:nvPr/>
          </p:nvSpPr>
          <p:spPr>
            <a:xfrm>
              <a:off x="6164411" y="0"/>
              <a:ext cx="1910841" cy="3657600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Ορθογώνιο: Στρογγύλεμα γωνιών 4">
              <a:extLst>
                <a:ext uri="{FF2B5EF4-FFF2-40B4-BE49-F238E27FC236}">
                  <a16:creationId xmlns:a16="http://schemas.microsoft.com/office/drawing/2014/main" id="{87754480-78DF-4431-B4E2-5D460532C35E}"/>
                </a:ext>
              </a:extLst>
            </p:cNvPr>
            <p:cNvSpPr txBox="1"/>
            <p:nvPr/>
          </p:nvSpPr>
          <p:spPr>
            <a:xfrm>
              <a:off x="6164411" y="0"/>
              <a:ext cx="1910841" cy="1097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b="1" dirty="0">
                  <a:solidFill>
                    <a:schemeClr val="bg1"/>
                  </a:solidFill>
                  <a:latin typeface="Calibri" pitchFamily="34" charset="0"/>
                </a:rPr>
                <a:t>Carcinoid syndrome</a:t>
              </a:r>
              <a:endParaRPr lang="en-US" sz="2300" b="1" kern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40AF25D5-DDBB-45A1-B7F9-BF2D27D5E61B}"/>
              </a:ext>
            </a:extLst>
          </p:cNvPr>
          <p:cNvGrpSpPr/>
          <p:nvPr/>
        </p:nvGrpSpPr>
        <p:grpSpPr>
          <a:xfrm>
            <a:off x="9087951" y="3202888"/>
            <a:ext cx="1528673" cy="2377440"/>
            <a:chOff x="6355495" y="1097280"/>
            <a:chExt cx="1528673" cy="2377440"/>
          </a:xfrm>
        </p:grpSpPr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8D685202-A40F-4862-8259-E68AA62B9E4C}"/>
                </a:ext>
              </a:extLst>
            </p:cNvPr>
            <p:cNvSpPr/>
            <p:nvPr/>
          </p:nvSpPr>
          <p:spPr>
            <a:xfrm>
              <a:off x="6355495" y="1097280"/>
              <a:ext cx="1528673" cy="23774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Ορθογώνιο: Στρογγύλεμα γωνιών 4">
              <a:extLst>
                <a:ext uri="{FF2B5EF4-FFF2-40B4-BE49-F238E27FC236}">
                  <a16:creationId xmlns:a16="http://schemas.microsoft.com/office/drawing/2014/main" id="{FFEA9B66-FF18-4319-8EF5-31F0681D66F4}"/>
                </a:ext>
              </a:extLst>
            </p:cNvPr>
            <p:cNvSpPr txBox="1"/>
            <p:nvPr/>
          </p:nvSpPr>
          <p:spPr>
            <a:xfrm>
              <a:off x="6400268" y="1142053"/>
              <a:ext cx="1439127" cy="228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41910" rIns="55880" bIns="4191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>
                  <a:solidFill>
                    <a:srgbClr val="FFFF00"/>
                  </a:solidFill>
                  <a:latin typeface="Calibri" pitchFamily="34" charset="0"/>
                </a:rPr>
                <a:t>Urine 5-HIAA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322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CAE7ACE-2C7E-4CF5-BDB2-DF7BB5DE7D3F}"/>
              </a:ext>
            </a:extLst>
          </p:cNvPr>
          <p:cNvSpPr txBox="1">
            <a:spLocks/>
          </p:cNvSpPr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Η α</a:t>
            </a:r>
            <a:r>
              <a:rPr lang="en-US" alt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ντιμετώ</a:t>
            </a:r>
            <a:r>
              <a:rPr lang="en-US" alt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πιση των ΝΕΤ αποτελεί μια πρόκληση</a:t>
            </a:r>
            <a:r>
              <a:rPr lang="el-GR" alt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alt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9C6B8-109F-492E-AEE0-209AF5B30A80}"/>
              </a:ext>
            </a:extLst>
          </p:cNvPr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>
                <a:solidFill>
                  <a:srgbClr val="000000"/>
                </a:solidFill>
              </a:rPr>
              <a:t>Τα ΝΕΤ εμφανίζουν ευρύ φάσμα βιολογικών συμπεριφορών</a:t>
            </a:r>
            <a:endParaRPr lang="en-US" sz="24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Παθολογοανατομικά και κλινικά κριτήρια καθορίζουν το είδος της χορηγούμενης θεραπείας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Η πλειοψηφία των ΝΕΤ παρουσιάζει χαμηλό αριθμό μεταλλάξεων </a:t>
            </a:r>
            <a:endParaRPr lang="el-GR" sz="24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Περιορισμένος αριθμός τυχαιοποιημένων μελετών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Η αντιμετώπιση βασίζεται σε κατευθυντήριες οδηγίες (ENETS, NCCN, NANETS, NORDIC Guidelines) και είναι</a:t>
            </a:r>
            <a:r>
              <a:rPr lang="el-GR" sz="2400">
                <a:solidFill>
                  <a:srgbClr val="000000"/>
                </a:solidFill>
              </a:rPr>
              <a:t> εξατομικευμένη</a:t>
            </a:r>
            <a:r>
              <a:rPr lang="en-US" sz="240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98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3884" y="205273"/>
            <a:ext cx="7584232" cy="881743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Goals in GEP-NETs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209800" y="1652588"/>
          <a:ext cx="7950200" cy="392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975456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8FBFA19-A1B1-464D-A7EA-FFFB3504D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7583" y="461799"/>
            <a:ext cx="9750490" cy="643813"/>
          </a:xfrm>
          <a:solidFill>
            <a:srgbClr val="00206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a typeface="+mj-ea"/>
                <a:cs typeface="Arial" charset="0"/>
              </a:rPr>
              <a:t>Factors in Treatment Decisions in GEP-NETs</a:t>
            </a:r>
            <a:endParaRPr lang="en-AU" dirty="0">
              <a:solidFill>
                <a:srgbClr val="FFFF00"/>
              </a:solidFill>
              <a:ea typeface="+mj-ea"/>
              <a:cs typeface="Arial" charset="0"/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16339A0D-EA66-44D2-99EC-A60BD3E33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371600"/>
            <a:ext cx="8826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2746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2603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b="1" dirty="0"/>
              <a:t>Treatment decisions require discussion by a multidisciplinary team</a:t>
            </a:r>
          </a:p>
          <a:p>
            <a:pPr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b="1" dirty="0"/>
              <a:t>Options may depend on: </a:t>
            </a:r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Type of  GEP-NET </a:t>
            </a:r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TNM stage (I-IV), degree hepatic involvement</a:t>
            </a:r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Tumor grade (G1-3)</a:t>
            </a:r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Functional status of </a:t>
            </a:r>
            <a:r>
              <a:rPr lang="en-US" altLang="en-US" sz="2000" b="1" dirty="0" err="1"/>
              <a:t>tumour</a:t>
            </a:r>
            <a:endParaRPr lang="en-US" altLang="en-US" sz="2000" b="1" dirty="0"/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Growth rate</a:t>
            </a:r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Presence familial syndrome (MEN1)</a:t>
            </a:r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Patient: organ function, ECOG PS, comorbidity </a:t>
            </a:r>
          </a:p>
          <a:p>
            <a:pPr lvl="1" fontAlgn="base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Tx/>
              <a:buChar char="•"/>
            </a:pPr>
            <a:r>
              <a:rPr lang="en-US" altLang="en-US" sz="2000" b="1" dirty="0"/>
              <a:t>Access to various options</a:t>
            </a:r>
            <a:endParaRPr lang="en-AU" altLang="en-US" sz="2000" b="1" dirty="0"/>
          </a:p>
        </p:txBody>
      </p:sp>
      <p:sp>
        <p:nvSpPr>
          <p:cNvPr id="44035" name="Text Box 4">
            <a:extLst>
              <a:ext uri="{FF2B5EF4-FFF2-40B4-BE49-F238E27FC236}">
                <a16:creationId xmlns:a16="http://schemas.microsoft.com/office/drawing/2014/main" id="{FD5F5F9F-5B97-4E30-AFD0-E1805AC8F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72201"/>
            <a:ext cx="8610600" cy="3079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25764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>
                <a:solidFill>
                  <a:prstClr val="white"/>
                </a:solidFill>
              </a:rPr>
              <a:t>ECOG: Eastern Cooperative Oncology Group; PS: performance status</a:t>
            </a:r>
          </a:p>
        </p:txBody>
      </p:sp>
      <p:pic>
        <p:nvPicPr>
          <p:cNvPr id="44036" name="Picture 2">
            <a:extLst>
              <a:ext uri="{FF2B5EF4-FFF2-40B4-BE49-F238E27FC236}">
                <a16:creationId xmlns:a16="http://schemas.microsoft.com/office/drawing/2014/main" id="{943A4314-CA28-4058-B08F-01AA350B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2492375"/>
            <a:ext cx="302418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Slide4.JPG">
            <a:extLst>
              <a:ext uri="{FF2B5EF4-FFF2-40B4-BE49-F238E27FC236}">
                <a16:creationId xmlns:a16="http://schemas.microsoft.com/office/drawing/2014/main" id="{DEC93403-2364-472C-91A5-DEDB9D1B8FF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641" r="45150" b="10286"/>
          <a:stretch/>
        </p:blipFill>
        <p:spPr bwMode="auto">
          <a:xfrm>
            <a:off x="1377527" y="1741892"/>
            <a:ext cx="5611101" cy="483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F73647-9D36-4F06-B60D-5D0C4DA15655}"/>
              </a:ext>
            </a:extLst>
          </p:cNvPr>
          <p:cNvSpPr/>
          <p:nvPr/>
        </p:nvSpPr>
        <p:spPr>
          <a:xfrm>
            <a:off x="1524000" y="6597650"/>
            <a:ext cx="9144000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74E37DF9-0CB4-474F-905D-96B12CA766E6}"/>
              </a:ext>
            </a:extLst>
          </p:cNvPr>
          <p:cNvCxnSpPr/>
          <p:nvPr/>
        </p:nvCxnSpPr>
        <p:spPr>
          <a:xfrm>
            <a:off x="2495551" y="2276475"/>
            <a:ext cx="2447925" cy="43180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5C5EFB-3B2E-4231-A624-2F612C8AD104}"/>
              </a:ext>
            </a:extLst>
          </p:cNvPr>
          <p:cNvCxnSpPr/>
          <p:nvPr/>
        </p:nvCxnSpPr>
        <p:spPr>
          <a:xfrm>
            <a:off x="5429963" y="3860757"/>
            <a:ext cx="215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F0692AD-FF5F-4D56-AABD-834B2D162505}"/>
              </a:ext>
            </a:extLst>
          </p:cNvPr>
          <p:cNvSpPr/>
          <p:nvPr/>
        </p:nvSpPr>
        <p:spPr>
          <a:xfrm>
            <a:off x="5752322" y="3716704"/>
            <a:ext cx="1008063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Stomach, appendix</a:t>
            </a:r>
            <a:endParaRPr kumimoji="0" lang="el-GR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D62D50B-C017-47D5-93E4-14BD1DA4B3E3}"/>
              </a:ext>
            </a:extLst>
          </p:cNvPr>
          <p:cNvSpPr txBox="1">
            <a:spLocks/>
          </p:cNvSpPr>
          <p:nvPr/>
        </p:nvSpPr>
        <p:spPr>
          <a:xfrm>
            <a:off x="1172806" y="159116"/>
            <a:ext cx="10420350" cy="977900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πρωτοπαθής εντόπιση χαρακτηρίζει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GEP-NETs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με διαφορετική βιολογική συμπεριφορά και καθορίζει θεραπευτική αντιμετώπιση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C4818-12A5-4344-BE2A-268113809D35}"/>
              </a:ext>
            </a:extLst>
          </p:cNvPr>
          <p:cNvSpPr txBox="1"/>
          <p:nvPr/>
        </p:nvSpPr>
        <p:spPr>
          <a:xfrm>
            <a:off x="7539135" y="6421885"/>
            <a:ext cx="4786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Scarpa A et al. Mod Pathol.2010. Yao JC et al. J Clin Oncol. 2008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3D126-C3C4-49E7-9B6F-8FFD2113C807}"/>
              </a:ext>
            </a:extLst>
          </p:cNvPr>
          <p:cNvSpPr txBox="1"/>
          <p:nvPr/>
        </p:nvSpPr>
        <p:spPr>
          <a:xfrm>
            <a:off x="8467401" y="2592539"/>
            <a:ext cx="3125755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65% of patients with advanced NET will not be alive in 5 years</a:t>
            </a:r>
          </a:p>
        </p:txBody>
      </p:sp>
    </p:spTree>
    <p:extLst>
      <p:ext uri="{BB962C8B-B14F-4D97-AF65-F5344CB8AC3E}">
        <p14:creationId xmlns:p14="http://schemas.microsoft.com/office/powerpoint/2010/main" val="254927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69738-0379-4A0B-89A0-C5CAE780362E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ΧΕΙΡΟΥΡΓΙΚΗ ΑΝΤΙΜΕΤΩΠΙΣΗ</a:t>
            </a:r>
          </a:p>
        </p:txBody>
      </p:sp>
    </p:spTree>
    <p:extLst>
      <p:ext uri="{BB962C8B-B14F-4D97-AF65-F5344CB8AC3E}">
        <p14:creationId xmlns:p14="http://schemas.microsoft.com/office/powerpoint/2010/main" val="2786590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4D5C95-8889-4A0D-9592-04EA0159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286679"/>
            <a:ext cx="5462546" cy="432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0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C1EB000-6376-4BEE-87CD-B42AFE02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487" y="445347"/>
            <a:ext cx="6281026" cy="59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19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A16EA4F-EEE6-4319-9744-E87A34210B3F}"/>
              </a:ext>
            </a:extLst>
          </p:cNvPr>
          <p:cNvSpPr txBox="1">
            <a:spLocks/>
          </p:cNvSpPr>
          <p:nvPr/>
        </p:nvSpPr>
        <p:spPr>
          <a:xfrm>
            <a:off x="1323975" y="250825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 resection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21FCBE4-1972-4AB4-936F-960CCFBA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524" y="1261935"/>
            <a:ext cx="7327201" cy="54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9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116B75D-B198-45D7-A40A-76E1A707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722" y="1266743"/>
            <a:ext cx="3781425" cy="529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00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238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63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1809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7825" indent="-1428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Insulinoma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Hypoglycemia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Gastrinoma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(ZES)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Dyspepsia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Peptic ulcers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Diarrhea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Glucagonoma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Skin lesions (migrating necrolytic erythema)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Diabetes</a:t>
            </a:r>
          </a:p>
          <a:p>
            <a:pPr marL="0" lvl="0" indent="0">
              <a:buNone/>
              <a:defRPr/>
            </a:pPr>
            <a:endParaRPr lang="en-US" altLang="en-US" sz="1600" dirty="0">
              <a:solidFill>
                <a:srgbClr val="000000"/>
              </a:solidFill>
              <a:latin typeface="Arial"/>
            </a:endParaRPr>
          </a:p>
          <a:p>
            <a:pPr marL="0" lvl="0" indent="0">
              <a:buNone/>
              <a:defRPr/>
            </a:pPr>
            <a:r>
              <a:rPr lang="en-US" altLang="en-US" sz="1600" b="1" dirty="0">
                <a:solidFill>
                  <a:srgbClr val="000000"/>
                </a:solidFill>
                <a:latin typeface="Arial"/>
              </a:rPr>
              <a:t>Carcinoid syndrome</a:t>
            </a:r>
          </a:p>
          <a:p>
            <a:pPr lvl="0"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/>
              </a:rPr>
              <a:t>Diarrhea</a:t>
            </a:r>
          </a:p>
          <a:p>
            <a:pPr lvl="0"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/>
              </a:rPr>
              <a:t>Flushing </a:t>
            </a:r>
          </a:p>
          <a:p>
            <a:pPr lvl="0"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/>
              </a:rPr>
              <a:t>Dyspnea</a:t>
            </a:r>
          </a:p>
          <a:p>
            <a:pPr lvl="0"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/>
              </a:rPr>
              <a:t>Carcinoid heart disease</a:t>
            </a:r>
          </a:p>
          <a:p>
            <a:pPr lvl="0">
              <a:defRPr/>
            </a:pPr>
            <a:endParaRPr lang="en-US" altLang="en-US" sz="1600" dirty="0">
              <a:solidFill>
                <a:srgbClr val="000000"/>
              </a:solidFill>
              <a:latin typeface="Arial"/>
            </a:endParaRPr>
          </a:p>
          <a:p>
            <a:pPr lvl="0">
              <a:defRPr/>
            </a:pPr>
            <a:endParaRPr lang="en-US" altLang="en-US" sz="1600" b="1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None/>
              <a:tabLst/>
              <a:defRPr/>
            </a:pPr>
            <a:endParaRPr lang="en-US" altLang="en-US" sz="160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37BE3A6-1CEF-477C-9163-AC88C7DD4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345" y="1266743"/>
            <a:ext cx="2592808" cy="43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00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238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63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1809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7825" indent="-1428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Somatostatinoma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Gall stones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Diabetes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Steatorrhea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VIPoma 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Diarrhea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Hypokalemia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Rare syndromes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Cushing (ACTH)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Acromegaly/GHRH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B7F7C89-0A4C-4179-8EDB-AB727B5F7566}"/>
              </a:ext>
            </a:extLst>
          </p:cNvPr>
          <p:cNvSpPr txBox="1">
            <a:spLocks/>
          </p:cNvSpPr>
          <p:nvPr/>
        </p:nvSpPr>
        <p:spPr>
          <a:xfrm>
            <a:off x="3296816" y="214604"/>
            <a:ext cx="5101837" cy="810333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Functioning NETs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6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125E2D4-5851-4E6D-8378-76C84887FBC5}"/>
              </a:ext>
            </a:extLst>
          </p:cNvPr>
          <p:cNvSpPr txBox="1">
            <a:spLocks/>
          </p:cNvSpPr>
          <p:nvPr/>
        </p:nvSpPr>
        <p:spPr>
          <a:xfrm>
            <a:off x="1323975" y="250825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 Options in GEP-NETs</a:t>
            </a:r>
            <a:endParaRPr lang="en-GB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3">
            <a:extLst>
              <a:ext uri="{FF2B5EF4-FFF2-40B4-BE49-F238E27FC236}">
                <a16:creationId xmlns:a16="http://schemas.microsoft.com/office/drawing/2014/main" id="{B5F65BD5-7F6B-49F3-AD13-AFF6D34ACE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8660108"/>
              </p:ext>
            </p:extLst>
          </p:nvPr>
        </p:nvGraphicFramePr>
        <p:xfrm>
          <a:off x="1875452" y="1548883"/>
          <a:ext cx="8266924" cy="5058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486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2100" y="1629349"/>
            <a:ext cx="9044686" cy="4735518"/>
          </a:xfr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87729"/>
            <a:ext cx="7391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8470879" y="6460286"/>
            <a:ext cx="37211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Elias D et al. Ann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Surg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2010;251:307-310</a:t>
            </a:r>
          </a:p>
        </p:txBody>
      </p:sp>
    </p:spTree>
    <p:extLst>
      <p:ext uri="{BB962C8B-B14F-4D97-AF65-F5344CB8AC3E}">
        <p14:creationId xmlns:p14="http://schemas.microsoft.com/office/powerpoint/2010/main" val="3424090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2100" y="1629349"/>
            <a:ext cx="9044686" cy="4735518"/>
          </a:xfr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87729"/>
            <a:ext cx="7391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8470879" y="6460286"/>
            <a:ext cx="37211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Elias D et al. Ann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Surg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2010;251:307-310</a:t>
            </a: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B4ECB935-17CA-47A7-B4C8-0117DCE32157}"/>
              </a:ext>
            </a:extLst>
          </p:cNvPr>
          <p:cNvSpPr/>
          <p:nvPr/>
        </p:nvSpPr>
        <p:spPr>
          <a:xfrm rot="19851980">
            <a:off x="2104639" y="2950697"/>
            <a:ext cx="7259216" cy="67180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They are 3 times more than preop counted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6392ADF2-3DDC-49A9-AA22-C6579EF5325E}"/>
              </a:ext>
            </a:extLst>
          </p:cNvPr>
          <p:cNvSpPr/>
          <p:nvPr/>
        </p:nvSpPr>
        <p:spPr>
          <a:xfrm>
            <a:off x="1576874" y="5561045"/>
            <a:ext cx="8742784" cy="2052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4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6CCFC73-B17F-4B7C-8107-D8AD164FE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283" y="1816168"/>
            <a:ext cx="7378801" cy="248326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FAB86D8-71FA-4A6D-9D74-7D6677ABD954}"/>
              </a:ext>
            </a:extLst>
          </p:cNvPr>
          <p:cNvSpPr txBox="1">
            <a:spLocks/>
          </p:cNvSpPr>
          <p:nvPr/>
        </p:nvSpPr>
        <p:spPr>
          <a:xfrm>
            <a:off x="1081088" y="526680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 resection with curative intent remains the gold standard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treatment of liver metastases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E9843-438D-4DF6-A468-C00FD099CAD0}"/>
              </a:ext>
            </a:extLst>
          </p:cNvPr>
          <p:cNvSpPr txBox="1"/>
          <p:nvPr/>
        </p:nvSpPr>
        <p:spPr>
          <a:xfrm>
            <a:off x="2716566" y="4527659"/>
            <a:ext cx="5566299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Median R0 resection: 63%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5- and 10-year OS: 70,5% and 42% respectively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Median rate of symptomatic relief: 95%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918F8-5D95-473E-A99B-4EDA95DD9591}"/>
              </a:ext>
            </a:extLst>
          </p:cNvPr>
          <p:cNvSpPr txBox="1"/>
          <p:nvPr/>
        </p:nvSpPr>
        <p:spPr>
          <a:xfrm>
            <a:off x="3048391" y="5679213"/>
            <a:ext cx="5234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recurrence is the rule…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 after a median of 19 months</a:t>
            </a:r>
          </a:p>
        </p:txBody>
      </p:sp>
    </p:spTree>
    <p:extLst>
      <p:ext uri="{BB962C8B-B14F-4D97-AF65-F5344CB8AC3E}">
        <p14:creationId xmlns:p14="http://schemas.microsoft.com/office/powerpoint/2010/main" val="2252616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D17CFCE-5E5E-4B9A-BEAD-FD99BE74B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34" y="1154927"/>
            <a:ext cx="5022039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3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A1BBCD-B7A5-4506-A7F3-E422FB19B504}"/>
              </a:ext>
            </a:extLst>
          </p:cNvPr>
          <p:cNvSpPr txBox="1">
            <a:spLocks/>
          </p:cNvSpPr>
          <p:nvPr/>
        </p:nvSpPr>
        <p:spPr>
          <a:xfrm>
            <a:off x="1314644" y="2518163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should not get surgery for NET??</a:t>
            </a:r>
          </a:p>
        </p:txBody>
      </p:sp>
    </p:spTree>
    <p:extLst>
      <p:ext uri="{BB962C8B-B14F-4D97-AF65-F5344CB8AC3E}">
        <p14:creationId xmlns:p14="http://schemas.microsoft.com/office/powerpoint/2010/main" val="2951113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A1BBCD-B7A5-4506-A7F3-E422FB19B504}"/>
              </a:ext>
            </a:extLst>
          </p:cNvPr>
          <p:cNvSpPr txBox="1">
            <a:spLocks/>
          </p:cNvSpPr>
          <p:nvPr/>
        </p:nvSpPr>
        <p:spPr>
          <a:xfrm>
            <a:off x="1323975" y="250825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should not get surgery for NET??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ECEE2-BB74-48C8-BA25-0CA28B9CA6AE}"/>
              </a:ext>
            </a:extLst>
          </p:cNvPr>
          <p:cNvSpPr txBox="1"/>
          <p:nvPr/>
        </p:nvSpPr>
        <p:spPr>
          <a:xfrm>
            <a:off x="1822582" y="2074127"/>
            <a:ext cx="275253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Patients not fit for surgery</a:t>
            </a:r>
          </a:p>
        </p:txBody>
      </p:sp>
    </p:spTree>
    <p:extLst>
      <p:ext uri="{BB962C8B-B14F-4D97-AF65-F5344CB8AC3E}">
        <p14:creationId xmlns:p14="http://schemas.microsoft.com/office/powerpoint/2010/main" val="3805757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A1BBCD-B7A5-4506-A7F3-E422FB19B504}"/>
              </a:ext>
            </a:extLst>
          </p:cNvPr>
          <p:cNvSpPr txBox="1">
            <a:spLocks/>
          </p:cNvSpPr>
          <p:nvPr/>
        </p:nvSpPr>
        <p:spPr>
          <a:xfrm>
            <a:off x="1323975" y="250825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should not get surgery for NET??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ECEE2-BB74-48C8-BA25-0CA28B9CA6AE}"/>
              </a:ext>
            </a:extLst>
          </p:cNvPr>
          <p:cNvSpPr txBox="1"/>
          <p:nvPr/>
        </p:nvSpPr>
        <p:spPr>
          <a:xfrm>
            <a:off x="1822582" y="2074127"/>
            <a:ext cx="275253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Patients not fit for surgery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78829-151C-4FA3-B78E-29F2DAE2F200}"/>
              </a:ext>
            </a:extLst>
          </p:cNvPr>
          <p:cNvSpPr txBox="1"/>
          <p:nvPr/>
        </p:nvSpPr>
        <p:spPr>
          <a:xfrm>
            <a:off x="6556311" y="2089488"/>
            <a:ext cx="29920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Patients at risk for over-treatment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6CC1F-9E93-452F-9684-E11E11FB24A1}"/>
              </a:ext>
            </a:extLst>
          </p:cNvPr>
          <p:cNvSpPr txBox="1"/>
          <p:nvPr/>
        </p:nvSpPr>
        <p:spPr>
          <a:xfrm>
            <a:off x="4668707" y="3507144"/>
            <a:ext cx="261879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NF-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MEN1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EDE1D-0499-46A4-AA37-EB99554A1DBA}"/>
              </a:ext>
            </a:extLst>
          </p:cNvPr>
          <p:cNvSpPr txBox="1"/>
          <p:nvPr/>
        </p:nvSpPr>
        <p:spPr>
          <a:xfrm>
            <a:off x="8644812" y="3505199"/>
            <a:ext cx="349897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Asymptomatic NF-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CFC82-314B-4465-93A6-5668B20CABAE}"/>
              </a:ext>
            </a:extLst>
          </p:cNvPr>
          <p:cNvSpPr txBox="1"/>
          <p:nvPr/>
        </p:nvSpPr>
        <p:spPr>
          <a:xfrm>
            <a:off x="5556380" y="4541279"/>
            <a:ext cx="4991877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Unresectable liver metastases in the presence of asymptomatic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resectable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primary</a:t>
            </a: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5A9DF673-B3FA-47D1-AF45-14431737D39F}"/>
              </a:ext>
            </a:extLst>
          </p:cNvPr>
          <p:cNvCxnSpPr>
            <a:stCxn id="4" idx="2"/>
          </p:cNvCxnSpPr>
          <p:nvPr/>
        </p:nvCxnSpPr>
        <p:spPr>
          <a:xfrm flipH="1">
            <a:off x="6338887" y="2920485"/>
            <a:ext cx="1713433" cy="50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948B8EFA-D2F8-4485-8C8F-DDA98007DCF4}"/>
              </a:ext>
            </a:extLst>
          </p:cNvPr>
          <p:cNvCxnSpPr>
            <a:stCxn id="4" idx="2"/>
          </p:cNvCxnSpPr>
          <p:nvPr/>
        </p:nvCxnSpPr>
        <p:spPr>
          <a:xfrm>
            <a:off x="8052320" y="2920485"/>
            <a:ext cx="1894113" cy="517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39EBF67F-5764-4E0B-A74A-7DAEEC618B5C}"/>
              </a:ext>
            </a:extLst>
          </p:cNvPr>
          <p:cNvCxnSpPr>
            <a:stCxn id="4" idx="2"/>
          </p:cNvCxnSpPr>
          <p:nvPr/>
        </p:nvCxnSpPr>
        <p:spPr>
          <a:xfrm flipH="1">
            <a:off x="8052319" y="2920485"/>
            <a:ext cx="1" cy="1542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279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DFAEDA1-DF9F-4331-B259-4B5C17549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56" y="643467"/>
            <a:ext cx="809368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43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1D41C65-3938-498B-AC00-89123DA01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429881"/>
            <a:ext cx="5462546" cy="40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7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2D9ACAD-87C4-4E8D-9BED-1AA09A42A95C}"/>
              </a:ext>
            </a:extLst>
          </p:cNvPr>
          <p:cNvSpPr txBox="1">
            <a:spLocks/>
          </p:cNvSpPr>
          <p:nvPr/>
        </p:nvSpPr>
        <p:spPr>
          <a:xfrm>
            <a:off x="1524000" y="95018"/>
            <a:ext cx="9144000" cy="836613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Οι ασθενείς με ΝΕΤ μπορεί να εμφανίζουν… 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FB09C9-FE10-432B-A19C-73E94660293A}"/>
              </a:ext>
            </a:extLst>
          </p:cNvPr>
          <p:cNvSpPr txBox="1"/>
          <p:nvPr/>
        </p:nvSpPr>
        <p:spPr>
          <a:xfrm>
            <a:off x="905069" y="1839472"/>
            <a:ext cx="2537925" cy="15696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Flushing</a:t>
            </a:r>
          </a:p>
          <a:p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Εφίδρωση</a:t>
            </a:r>
          </a:p>
          <a:p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Υπόταση</a:t>
            </a:r>
          </a:p>
          <a:p>
            <a:r>
              <a:rPr lang="el-G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Καρδιοαναπνευστική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ανεπάρκεια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FD4E6A-1D2C-494B-8B73-BFB31989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18660" r="36115" b="23805"/>
          <a:stretch>
            <a:fillRect/>
          </a:stretch>
        </p:blipFill>
        <p:spPr bwMode="auto">
          <a:xfrm>
            <a:off x="4338734" y="1839472"/>
            <a:ext cx="3237722" cy="40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B72D9-E95E-45AA-98DA-43E2FC98B7D9}"/>
              </a:ext>
            </a:extLst>
          </p:cNvPr>
          <p:cNvSpPr txBox="1"/>
          <p:nvPr/>
        </p:nvSpPr>
        <p:spPr>
          <a:xfrm>
            <a:off x="979713" y="4047573"/>
            <a:ext cx="2463281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Εξάνθημα</a:t>
            </a:r>
          </a:p>
          <a:p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Σακχαρώδη Διαβήτη</a:t>
            </a:r>
          </a:p>
          <a:p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Απώλεια βάρους</a:t>
            </a:r>
          </a:p>
          <a:p>
            <a:r>
              <a:rPr lang="el-G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Μυική</a:t>
            </a:r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απώλεια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7BD93-96BD-4A38-95F8-1C29469468F6}"/>
              </a:ext>
            </a:extLst>
          </p:cNvPr>
          <p:cNvSpPr txBox="1"/>
          <p:nvPr/>
        </p:nvSpPr>
        <p:spPr>
          <a:xfrm>
            <a:off x="8537510" y="1840813"/>
            <a:ext cx="2326433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Διάρροια</a:t>
            </a:r>
          </a:p>
          <a:p>
            <a:r>
              <a:rPr lang="el-G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Αφυδάτωση</a:t>
            </a:r>
          </a:p>
          <a:p>
            <a:r>
              <a:rPr lang="el-G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Υποκαλιαιμία</a:t>
            </a:r>
            <a:endParaRPr lang="el-G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Υποχλωρυδρία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62813-642A-4CEC-9024-3439D96EE444}"/>
              </a:ext>
            </a:extLst>
          </p:cNvPr>
          <p:cNvSpPr txBox="1"/>
          <p:nvPr/>
        </p:nvSpPr>
        <p:spPr>
          <a:xfrm>
            <a:off x="8537509" y="4962307"/>
            <a:ext cx="23264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Υπογλυκαιμία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26178-CF74-4084-9696-3897051A93AF}"/>
              </a:ext>
            </a:extLst>
          </p:cNvPr>
          <p:cNvSpPr txBox="1"/>
          <p:nvPr/>
        </p:nvSpPr>
        <p:spPr>
          <a:xfrm>
            <a:off x="8537509" y="3725867"/>
            <a:ext cx="23264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Πεπτικά έλκη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10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3FAEBC1-465C-41AB-B853-473D172992B4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Παρακολούθηση ασθενών με ΜΕΝ1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FED23D7-835F-4D1C-AB53-58D65D8A3D35}"/>
              </a:ext>
            </a:extLst>
          </p:cNvPr>
          <p:cNvSpPr txBox="1">
            <a:spLocks/>
          </p:cNvSpPr>
          <p:nvPr/>
        </p:nvSpPr>
        <p:spPr>
          <a:xfrm>
            <a:off x="653142" y="1212980"/>
            <a:ext cx="6559421" cy="4124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EUS vs. MRI (n=90)</a:t>
            </a:r>
          </a:p>
          <a:p>
            <a:pPr marL="342900" indent="-342900"/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EUS 268 </a:t>
            </a:r>
            <a:r>
              <a:rPr lang="en-US" altLang="el-GR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pNETs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σε 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75 MEN1 vs. MRI 158 </a:t>
            </a:r>
            <a:r>
              <a:rPr lang="en-US" altLang="el-GR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pNETs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σε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67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ασθενείς</a:t>
            </a:r>
            <a:endParaRPr lang="en-US" altLang="el-GR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/>
            <a:r>
              <a:rPr lang="en-US" altLang="el-GR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pNETs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10mm: EUS 86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βλάβες σε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48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ασθενείς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vs. MRI 67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βλάβες σε 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ασθενείς</a:t>
            </a:r>
            <a:endParaRPr lang="en-US" altLang="el-GR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/>
            <a:r>
              <a:rPr lang="en-US" altLang="el-GR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pNETs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&gt;20mm: EUS 13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βλάβες σε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13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ασθενείς 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vs. MRI 42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βλάβες σε 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17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ασθενείς</a:t>
            </a:r>
            <a:endParaRPr lang="en-US" altLang="el-GR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/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Βλάβες 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10 mm kappa coefficient of 0.55</a:t>
            </a:r>
          </a:p>
          <a:p>
            <a:pPr marL="342900" indent="-342900"/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Συμπληρωματικός ρόλος</a:t>
            </a:r>
          </a:p>
          <a:p>
            <a:pPr marL="342900" indent="-342900"/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Μια και οι δύο μέθοδοι μπορεί να μην αναγνωρίσουν </a:t>
            </a:r>
            <a:r>
              <a:rPr lang="el-GR" altLang="el-GR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βλαβες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?  </a:t>
            </a:r>
            <a:r>
              <a:rPr lang="el-GR" altLang="el-GR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Χρήση και των δύο έως ότου προκύψουν νέα στοιχεία</a:t>
            </a:r>
            <a:endParaRPr lang="en-US" altLang="el-GR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/>
            <a:endParaRPr lang="en-US" altLang="el-GR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indent="-342900"/>
            <a:endParaRPr lang="en-US" altLang="el-GR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C92559B-FA1A-4404-99FC-CB051DDA3623}"/>
              </a:ext>
            </a:extLst>
          </p:cNvPr>
          <p:cNvSpPr/>
          <p:nvPr/>
        </p:nvSpPr>
        <p:spPr>
          <a:xfrm>
            <a:off x="8036767" y="6252692"/>
            <a:ext cx="39624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Dig Liver Dis. 2012;44(3):228-234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24573AC-2688-4E91-A3BF-A1E45BFA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706" y="1367399"/>
            <a:ext cx="3488092" cy="3815292"/>
          </a:xfrm>
          <a:prstGeom prst="rect">
            <a:avLst/>
          </a:prstGeom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891E58DC-F774-45AB-89A6-8745E8FF866A}"/>
              </a:ext>
            </a:extLst>
          </p:cNvPr>
          <p:cNvSpPr/>
          <p:nvPr/>
        </p:nvSpPr>
        <p:spPr>
          <a:xfrm>
            <a:off x="2752530" y="5421085"/>
            <a:ext cx="4142792" cy="114766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clear recommendations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MRI and EUS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1yr…(2-3yrs according to size??)</a:t>
            </a:r>
          </a:p>
        </p:txBody>
      </p:sp>
    </p:spTree>
    <p:extLst>
      <p:ext uri="{BB962C8B-B14F-4D97-AF65-F5344CB8AC3E}">
        <p14:creationId xmlns:p14="http://schemas.microsoft.com/office/powerpoint/2010/main" val="1387169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333DA2B-3808-4E74-866E-C8E1A1A50ACA}"/>
              </a:ext>
            </a:extLst>
          </p:cNvPr>
          <p:cNvSpPr txBox="1">
            <a:spLocks/>
          </p:cNvSpPr>
          <p:nvPr/>
        </p:nvSpPr>
        <p:spPr>
          <a:xfrm>
            <a:off x="838200" y="266700"/>
            <a:ext cx="3048000" cy="227561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2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 for asymptomatic NF-</a:t>
            </a:r>
            <a:r>
              <a:rPr lang="en-US" altLang="en-US" sz="22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r>
              <a:rPr lang="en-US" altLang="en-US" sz="22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&lt;2cm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290CC1D-A23A-44CF-935C-9109B5210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1367392"/>
            <a:ext cx="7347537" cy="4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14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94E3728-9570-4AE3-A63E-DD15C5464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124" y="295129"/>
            <a:ext cx="8727751" cy="62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60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8675DB1-26DF-4D68-95DB-3B6B0EAA6366}"/>
              </a:ext>
            </a:extLst>
          </p:cNvPr>
          <p:cNvSpPr txBox="1">
            <a:spLocks/>
          </p:cNvSpPr>
          <p:nvPr/>
        </p:nvSpPr>
        <p:spPr>
          <a:xfrm>
            <a:off x="1323975" y="250825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 in G3 NET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223400-7A64-4407-9BF2-95BF8653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787" y="1825925"/>
            <a:ext cx="8015076" cy="33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29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D36D4BD-BC68-4549-AEE7-7F63B318D6B8}"/>
              </a:ext>
            </a:extLst>
          </p:cNvPr>
          <p:cNvSpPr txBox="1">
            <a:spLocks/>
          </p:cNvSpPr>
          <p:nvPr/>
        </p:nvSpPr>
        <p:spPr>
          <a:xfrm>
            <a:off x="811763" y="365125"/>
            <a:ext cx="10542037" cy="633251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Neuroendocrine Neoplasms 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57">
            <a:extLst>
              <a:ext uri="{FF2B5EF4-FFF2-40B4-BE49-F238E27FC236}">
                <a16:creationId xmlns:a16="http://schemas.microsoft.com/office/drawing/2014/main" id="{C399D636-7C7D-4A59-9ECE-2E61041A4C02}"/>
              </a:ext>
            </a:extLst>
          </p:cNvPr>
          <p:cNvGraphicFramePr>
            <a:graphicFrameLocks/>
          </p:cNvGraphicFramePr>
          <p:nvPr/>
        </p:nvGraphicFramePr>
        <p:xfrm>
          <a:off x="1524000" y="1052514"/>
          <a:ext cx="9144000" cy="5800725"/>
        </p:xfrm>
        <a:graphic>
          <a:graphicData uri="http://schemas.openxmlformats.org/drawingml/2006/table">
            <a:tbl>
              <a:tblPr/>
              <a:tblGrid>
                <a:gridCol w="1979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GNEN type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 1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GNEN type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 2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GNEN type 3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%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GNET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70-80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5-6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14-25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Characteristics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neoplasms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Single or multiple,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polypoid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 small sized lesions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 (1-2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cm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Multiple,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polypoid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 small sized lesions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 (1-2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cm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Mostly single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polypoid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, ulcerated lesions, size 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&gt;2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cm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, 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Concomitant pathologies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Chronic atrophic gastritis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Gastrinoma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/MEN1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-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Histopathological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 features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Well differentiated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neoplasms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Well differentiated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neoplasms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Well/moderate differentiated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neoplasms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Serum gastric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↑ 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↑ 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Ν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Gastric  PH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↑ ↑ 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↓↓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Ν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Metastases</a:t>
                      </a: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 %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2-5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10-30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50-100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NewRomanPS"/>
                        </a:rPr>
                        <a:t>Deaths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0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&lt;10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TimesNewRomanPS"/>
                        </a:rPr>
                        <a:t>25-30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NewRomanP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Up Arrow 8">
            <a:extLst>
              <a:ext uri="{FF2B5EF4-FFF2-40B4-BE49-F238E27FC236}">
                <a16:creationId xmlns:a16="http://schemas.microsoft.com/office/drawing/2014/main" id="{27B01F41-417E-4569-B204-1CD38BD5A423}"/>
              </a:ext>
            </a:extLst>
          </p:cNvPr>
          <p:cNvSpPr/>
          <p:nvPr/>
        </p:nvSpPr>
        <p:spPr>
          <a:xfrm>
            <a:off x="4511676" y="1916114"/>
            <a:ext cx="288925" cy="2889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Up Arrow 9">
            <a:extLst>
              <a:ext uri="{FF2B5EF4-FFF2-40B4-BE49-F238E27FC236}">
                <a16:creationId xmlns:a16="http://schemas.microsoft.com/office/drawing/2014/main" id="{8F761A55-2D65-4599-901A-5D392741F216}"/>
              </a:ext>
            </a:extLst>
          </p:cNvPr>
          <p:cNvSpPr/>
          <p:nvPr/>
        </p:nvSpPr>
        <p:spPr>
          <a:xfrm>
            <a:off x="6888164" y="1989139"/>
            <a:ext cx="287337" cy="2873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Up Arrow 9">
            <a:extLst>
              <a:ext uri="{FF2B5EF4-FFF2-40B4-BE49-F238E27FC236}">
                <a16:creationId xmlns:a16="http://schemas.microsoft.com/office/drawing/2014/main" id="{DBA63796-D004-4582-887C-36388CE12E5C}"/>
              </a:ext>
            </a:extLst>
          </p:cNvPr>
          <p:cNvSpPr/>
          <p:nvPr/>
        </p:nvSpPr>
        <p:spPr>
          <a:xfrm>
            <a:off x="4513264" y="3227858"/>
            <a:ext cx="287337" cy="2873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Up Arrow 9">
            <a:extLst>
              <a:ext uri="{FF2B5EF4-FFF2-40B4-BE49-F238E27FC236}">
                <a16:creationId xmlns:a16="http://schemas.microsoft.com/office/drawing/2014/main" id="{8D5F52B4-348A-442D-8811-2174162F5868}"/>
              </a:ext>
            </a:extLst>
          </p:cNvPr>
          <p:cNvSpPr/>
          <p:nvPr/>
        </p:nvSpPr>
        <p:spPr>
          <a:xfrm>
            <a:off x="6888163" y="3227859"/>
            <a:ext cx="287337" cy="2873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56">
            <a:extLst>
              <a:ext uri="{FF2B5EF4-FFF2-40B4-BE49-F238E27FC236}">
                <a16:creationId xmlns:a16="http://schemas.microsoft.com/office/drawing/2014/main" id="{EAEAD4C9-2BC1-4577-B0A8-3CEE6C64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076701"/>
            <a:ext cx="1512888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47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2B75BA8-82E4-4496-A14F-7355A744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324" y="1784582"/>
            <a:ext cx="6197551" cy="461526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DBCC3B8-6EF6-48FC-AC1F-7F3AA033D860}"/>
              </a:ext>
            </a:extLst>
          </p:cNvPr>
          <p:cNvSpPr txBox="1">
            <a:spLocks/>
          </p:cNvSpPr>
          <p:nvPr/>
        </p:nvSpPr>
        <p:spPr>
          <a:xfrm>
            <a:off x="847725" y="365125"/>
            <a:ext cx="10506075" cy="1073150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Neuroendocrine Neoplasms </a:t>
            </a:r>
          </a:p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</a:t>
            </a:r>
          </a:p>
        </p:txBody>
      </p:sp>
    </p:spTree>
    <p:extLst>
      <p:ext uri="{BB962C8B-B14F-4D97-AF65-F5344CB8AC3E}">
        <p14:creationId xmlns:p14="http://schemas.microsoft.com/office/powerpoint/2010/main" val="3183051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E730E4C-DFAA-4475-A87E-F7A1BEEF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8" y="1343735"/>
            <a:ext cx="5850870" cy="486124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B57C73C-AB47-4322-96FB-0D0DFC4A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868" y="1343735"/>
            <a:ext cx="6038588" cy="48612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C9190C-3720-4D1F-9311-ED38E688E2F9}"/>
              </a:ext>
            </a:extLst>
          </p:cNvPr>
          <p:cNvSpPr txBox="1">
            <a:spLocks/>
          </p:cNvSpPr>
          <p:nvPr/>
        </p:nvSpPr>
        <p:spPr>
          <a:xfrm>
            <a:off x="811763" y="365125"/>
            <a:ext cx="10542037" cy="633251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Neuroendocrine Neoplasms 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947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582F352-0FFF-4D71-A6B0-9E4A3876021D}"/>
              </a:ext>
            </a:extLst>
          </p:cNvPr>
          <p:cNvSpPr txBox="1">
            <a:spLocks/>
          </p:cNvSpPr>
          <p:nvPr/>
        </p:nvSpPr>
        <p:spPr>
          <a:xfrm>
            <a:off x="847725" y="365125"/>
            <a:ext cx="10506075" cy="1073150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Neuroendocrine Neoplasms 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9662302-B217-456F-8B93-F67B7791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819" y="1584241"/>
            <a:ext cx="6811201" cy="49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879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E23B88E-7CD4-4C66-A41E-4CD293AAC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43" y="643467"/>
            <a:ext cx="95957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07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B63F6D2-71CC-45CA-B5E6-B2A060775D25}"/>
              </a:ext>
            </a:extLst>
          </p:cNvPr>
          <p:cNvSpPr txBox="1">
            <a:spLocks/>
          </p:cNvSpPr>
          <p:nvPr/>
        </p:nvSpPr>
        <p:spPr>
          <a:xfrm>
            <a:off x="1323975" y="250825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Debulking Procedures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4FB3F31C-8F01-465B-BCD6-FD18A1A60C09}"/>
              </a:ext>
            </a:extLst>
          </p:cNvPr>
          <p:cNvGrpSpPr/>
          <p:nvPr/>
        </p:nvGrpSpPr>
        <p:grpSpPr>
          <a:xfrm>
            <a:off x="1323975" y="1517650"/>
            <a:ext cx="3845569" cy="1538227"/>
            <a:chOff x="40" y="167754"/>
            <a:chExt cx="3845569" cy="1538227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EBD70473-A622-4DAC-876D-B8DE391EC2C4}"/>
                </a:ext>
              </a:extLst>
            </p:cNvPr>
            <p:cNvSpPr/>
            <p:nvPr/>
          </p:nvSpPr>
          <p:spPr>
            <a:xfrm>
              <a:off x="40" y="167754"/>
              <a:ext cx="3845569" cy="1538227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98BEB0-CD53-41D1-9BED-F946503D66A4}"/>
                </a:ext>
              </a:extLst>
            </p:cNvPr>
            <p:cNvSpPr txBox="1"/>
            <p:nvPr/>
          </p:nvSpPr>
          <p:spPr>
            <a:xfrm>
              <a:off x="40" y="167754"/>
              <a:ext cx="3845569" cy="15382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4480" tIns="162560" rIns="284480" bIns="162560" numCol="1" spcCol="1270" anchor="ctr" anchorCtr="0">
              <a:noAutofit/>
            </a:bodyPr>
            <a:lstStyle/>
            <a:p>
              <a:pPr marL="0" lvl="0" indent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Aims</a:t>
              </a:r>
              <a:endParaRPr lang="en-US" sz="49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66895E15-D229-4018-A10C-8D9FBD81B709}"/>
              </a:ext>
            </a:extLst>
          </p:cNvPr>
          <p:cNvGrpSpPr/>
          <p:nvPr/>
        </p:nvGrpSpPr>
        <p:grpSpPr>
          <a:xfrm>
            <a:off x="7221216" y="1574036"/>
            <a:ext cx="3845569" cy="1538227"/>
            <a:chOff x="4383989" y="167754"/>
            <a:chExt cx="3845569" cy="1538227"/>
          </a:xfrm>
        </p:grpSpPr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410A6B31-59AF-48E4-B704-A48B3264E0E9}"/>
                </a:ext>
              </a:extLst>
            </p:cNvPr>
            <p:cNvSpPr/>
            <p:nvPr/>
          </p:nvSpPr>
          <p:spPr>
            <a:xfrm>
              <a:off x="4383989" y="167754"/>
              <a:ext cx="3845569" cy="1538227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5CEA0E-29CE-4B8A-A622-9CD98784AC35}"/>
                </a:ext>
              </a:extLst>
            </p:cNvPr>
            <p:cNvSpPr txBox="1"/>
            <p:nvPr/>
          </p:nvSpPr>
          <p:spPr>
            <a:xfrm>
              <a:off x="4383989" y="167754"/>
              <a:ext cx="3845569" cy="15382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4480" tIns="162560" rIns="284480" bIns="162560" numCol="1" spcCol="1270" anchor="ctr" anchorCtr="0">
              <a:noAutofit/>
            </a:bodyPr>
            <a:lstStyle/>
            <a:p>
              <a:pPr marL="0" lvl="0" indent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Means</a:t>
              </a: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B73699AD-9936-4C21-8BB6-5F5597BD9E50}"/>
              </a:ext>
            </a:extLst>
          </p:cNvPr>
          <p:cNvGrpSpPr/>
          <p:nvPr/>
        </p:nvGrpSpPr>
        <p:grpSpPr>
          <a:xfrm>
            <a:off x="1125214" y="3284048"/>
            <a:ext cx="4044330" cy="3489613"/>
            <a:chOff x="40" y="1416079"/>
            <a:chExt cx="4044330" cy="3489613"/>
          </a:xfrm>
        </p:grpSpPr>
        <p:sp>
          <p:nvSpPr>
            <p:cNvPr id="10" name="Ορθογώνιο 9">
              <a:extLst>
                <a:ext uri="{FF2B5EF4-FFF2-40B4-BE49-F238E27FC236}">
                  <a16:creationId xmlns:a16="http://schemas.microsoft.com/office/drawing/2014/main" id="{72B1770D-3F5B-49E3-963A-F877F6B85B67}"/>
                </a:ext>
              </a:extLst>
            </p:cNvPr>
            <p:cNvSpPr/>
            <p:nvPr/>
          </p:nvSpPr>
          <p:spPr>
            <a:xfrm>
              <a:off x="40" y="1705982"/>
              <a:ext cx="3845569" cy="303322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087526-A82E-4668-9B7E-BFBC7E29F2EE}"/>
                </a:ext>
              </a:extLst>
            </p:cNvPr>
            <p:cNvSpPr txBox="1"/>
            <p:nvPr/>
          </p:nvSpPr>
          <p:spPr>
            <a:xfrm>
              <a:off x="198801" y="1416079"/>
              <a:ext cx="3845569" cy="3489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anchor="t" anchorCtr="0">
              <a:noAutofit/>
            </a:bodyPr>
            <a:lstStyle/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Reduce mechanical symptoms</a:t>
              </a: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dirty="0">
                  <a:solidFill>
                    <a:schemeClr val="tx1"/>
                  </a:solidFill>
                  <a:latin typeface="Calibri" pitchFamily="34" charset="0"/>
                </a:rPr>
                <a:t>Improve functional symptoms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Preserve one target organ (the liver) for further therapies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Improve survival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49EE7B7D-79CB-4373-96D3-D59745A97200}"/>
              </a:ext>
            </a:extLst>
          </p:cNvPr>
          <p:cNvGrpSpPr/>
          <p:nvPr/>
        </p:nvGrpSpPr>
        <p:grpSpPr>
          <a:xfrm>
            <a:off x="7221216" y="3429000"/>
            <a:ext cx="3845569" cy="3033224"/>
            <a:chOff x="4383989" y="1705982"/>
            <a:chExt cx="3845569" cy="3033224"/>
          </a:xfrm>
        </p:grpSpPr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id="{E81E4EA6-3F49-4100-A3D4-CD2854F1721E}"/>
                </a:ext>
              </a:extLst>
            </p:cNvPr>
            <p:cNvSpPr/>
            <p:nvPr/>
          </p:nvSpPr>
          <p:spPr>
            <a:xfrm>
              <a:off x="4383989" y="1705982"/>
              <a:ext cx="3845569" cy="303322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C74576-D7C2-405B-9402-3BD508FB9901}"/>
                </a:ext>
              </a:extLst>
            </p:cNvPr>
            <p:cNvSpPr txBox="1"/>
            <p:nvPr/>
          </p:nvSpPr>
          <p:spPr>
            <a:xfrm>
              <a:off x="4383989" y="1705982"/>
              <a:ext cx="3845569" cy="3033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anchor="t" anchorCtr="0">
              <a:noAutofit/>
            </a:bodyPr>
            <a:lstStyle/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Surgery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TACE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RFA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 err="1">
                  <a:solidFill>
                    <a:schemeClr val="tx1"/>
                  </a:solidFill>
                  <a:latin typeface="Calibri" pitchFamily="34" charset="0"/>
                </a:rPr>
                <a:t>Radioembolization</a:t>
              </a:r>
              <a:endParaRPr lang="en-US" sz="2800" b="1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Combination of these procedures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460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3" descr="flush1">
            <a:extLst>
              <a:ext uri="{FF2B5EF4-FFF2-40B4-BE49-F238E27FC236}">
                <a16:creationId xmlns:a16="http://schemas.microsoft.com/office/drawing/2014/main" id="{83213202-049B-42D0-B729-5DF6B6AA6C5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026" y="1016001"/>
            <a:ext cx="2144713" cy="2449513"/>
          </a:xfrm>
          <a:noFill/>
        </p:spPr>
      </p:pic>
      <p:pic>
        <p:nvPicPr>
          <p:cNvPr id="28674" name="Picture 14" descr="carc5">
            <a:extLst>
              <a:ext uri="{FF2B5EF4-FFF2-40B4-BE49-F238E27FC236}">
                <a16:creationId xmlns:a16="http://schemas.microsoft.com/office/drawing/2014/main" id="{548DAA18-0DC1-4FC3-8057-ED8FDFAE580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r="9822" b="4796"/>
          <a:stretch>
            <a:fillRect/>
          </a:stretch>
        </p:blipFill>
        <p:spPr>
          <a:xfrm>
            <a:off x="2232026" y="3538538"/>
            <a:ext cx="2144713" cy="2678112"/>
          </a:xfrm>
          <a:noFill/>
        </p:spPr>
      </p:pic>
      <p:pic>
        <p:nvPicPr>
          <p:cNvPr id="28676" name="Picture 16" descr="659px-Carcinoid_syndrome_presentation_svg">
            <a:extLst>
              <a:ext uri="{FF2B5EF4-FFF2-40B4-BE49-F238E27FC236}">
                <a16:creationId xmlns:a16="http://schemas.microsoft.com/office/drawing/2014/main" id="{482C4E90-BEA9-426D-A663-1BBF31E264B7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6" r="-1239"/>
          <a:stretch/>
        </p:blipFill>
        <p:spPr>
          <a:xfrm>
            <a:off x="4749962" y="1074834"/>
            <a:ext cx="5862965" cy="4927407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D51D0A86-0A2E-4317-8E46-084B94EBE1DB}"/>
              </a:ext>
            </a:extLst>
          </p:cNvPr>
          <p:cNvSpPr txBox="1">
            <a:spLocks/>
          </p:cNvSpPr>
          <p:nvPr/>
        </p:nvSpPr>
        <p:spPr>
          <a:xfrm>
            <a:off x="1711653" y="212531"/>
            <a:ext cx="8528050" cy="56191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85000"/>
              </a:lnSpc>
              <a:spcAft>
                <a:spcPct val="0"/>
              </a:spcAft>
            </a:pPr>
            <a:r>
              <a:rPr lang="en-GB" alt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Carcinoid Syndrome</a:t>
            </a:r>
            <a:endParaRPr lang="en-GB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196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B63F6D2-71CC-45CA-B5E6-B2A060775D25}"/>
              </a:ext>
            </a:extLst>
          </p:cNvPr>
          <p:cNvSpPr txBox="1">
            <a:spLocks/>
          </p:cNvSpPr>
          <p:nvPr/>
        </p:nvSpPr>
        <p:spPr>
          <a:xfrm>
            <a:off x="1323975" y="250825"/>
            <a:ext cx="10029824" cy="825499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Debulking Procedures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4FB3F31C-8F01-465B-BCD6-FD18A1A60C09}"/>
              </a:ext>
            </a:extLst>
          </p:cNvPr>
          <p:cNvGrpSpPr/>
          <p:nvPr/>
        </p:nvGrpSpPr>
        <p:grpSpPr>
          <a:xfrm>
            <a:off x="1323975" y="1517650"/>
            <a:ext cx="3845569" cy="1538227"/>
            <a:chOff x="40" y="167754"/>
            <a:chExt cx="3845569" cy="1538227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EBD70473-A622-4DAC-876D-B8DE391EC2C4}"/>
                </a:ext>
              </a:extLst>
            </p:cNvPr>
            <p:cNvSpPr/>
            <p:nvPr/>
          </p:nvSpPr>
          <p:spPr>
            <a:xfrm>
              <a:off x="40" y="167754"/>
              <a:ext cx="3845569" cy="1538227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98BEB0-CD53-41D1-9BED-F946503D66A4}"/>
                </a:ext>
              </a:extLst>
            </p:cNvPr>
            <p:cNvSpPr txBox="1"/>
            <p:nvPr/>
          </p:nvSpPr>
          <p:spPr>
            <a:xfrm>
              <a:off x="40" y="167754"/>
              <a:ext cx="3845569" cy="15382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4480" tIns="162560" rIns="284480" bIns="162560" numCol="1" spcCol="1270" anchor="ctr" anchorCtr="0">
              <a:noAutofit/>
            </a:bodyPr>
            <a:lstStyle/>
            <a:p>
              <a:pPr marL="0" lvl="0" indent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latin typeface="Calibri" pitchFamily="34" charset="0"/>
                </a:rPr>
                <a:t>Aims</a:t>
              </a:r>
              <a:endParaRPr lang="en-US" sz="4900" kern="1200" dirty="0">
                <a:latin typeface="Calibri" pitchFamily="34" charset="0"/>
              </a:endParaRPr>
            </a:p>
          </p:txBody>
        </p:sp>
      </p:grp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66895E15-D229-4018-A10C-8D9FBD81B709}"/>
              </a:ext>
            </a:extLst>
          </p:cNvPr>
          <p:cNvGrpSpPr/>
          <p:nvPr/>
        </p:nvGrpSpPr>
        <p:grpSpPr>
          <a:xfrm>
            <a:off x="7221216" y="1574036"/>
            <a:ext cx="3845569" cy="1538227"/>
            <a:chOff x="4383989" y="167754"/>
            <a:chExt cx="3845569" cy="1538227"/>
          </a:xfrm>
        </p:grpSpPr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410A6B31-59AF-48E4-B704-A48B3264E0E9}"/>
                </a:ext>
              </a:extLst>
            </p:cNvPr>
            <p:cNvSpPr/>
            <p:nvPr/>
          </p:nvSpPr>
          <p:spPr>
            <a:xfrm>
              <a:off x="4383989" y="167754"/>
              <a:ext cx="3845569" cy="1538227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5CEA0E-29CE-4B8A-A622-9CD98784AC35}"/>
                </a:ext>
              </a:extLst>
            </p:cNvPr>
            <p:cNvSpPr txBox="1"/>
            <p:nvPr/>
          </p:nvSpPr>
          <p:spPr>
            <a:xfrm>
              <a:off x="4383989" y="167754"/>
              <a:ext cx="3845569" cy="15382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4480" tIns="162560" rIns="284480" bIns="162560" numCol="1" spcCol="1270" anchor="ctr" anchorCtr="0">
              <a:noAutofit/>
            </a:bodyPr>
            <a:lstStyle/>
            <a:p>
              <a:pPr marL="0" lvl="0" indent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>
                  <a:latin typeface="Calibri" pitchFamily="34" charset="0"/>
                </a:rPr>
                <a:t>Means</a:t>
              </a: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B73699AD-9936-4C21-8BB6-5F5597BD9E50}"/>
              </a:ext>
            </a:extLst>
          </p:cNvPr>
          <p:cNvGrpSpPr/>
          <p:nvPr/>
        </p:nvGrpSpPr>
        <p:grpSpPr>
          <a:xfrm>
            <a:off x="1125214" y="3284048"/>
            <a:ext cx="4044330" cy="3489613"/>
            <a:chOff x="40" y="1416079"/>
            <a:chExt cx="4044330" cy="3489613"/>
          </a:xfrm>
        </p:grpSpPr>
        <p:sp>
          <p:nvSpPr>
            <p:cNvPr id="10" name="Ορθογώνιο 9">
              <a:extLst>
                <a:ext uri="{FF2B5EF4-FFF2-40B4-BE49-F238E27FC236}">
                  <a16:creationId xmlns:a16="http://schemas.microsoft.com/office/drawing/2014/main" id="{72B1770D-3F5B-49E3-963A-F877F6B85B67}"/>
                </a:ext>
              </a:extLst>
            </p:cNvPr>
            <p:cNvSpPr/>
            <p:nvPr/>
          </p:nvSpPr>
          <p:spPr>
            <a:xfrm>
              <a:off x="40" y="1705982"/>
              <a:ext cx="3845569" cy="303322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087526-A82E-4668-9B7E-BFBC7E29F2EE}"/>
                </a:ext>
              </a:extLst>
            </p:cNvPr>
            <p:cNvSpPr txBox="1"/>
            <p:nvPr/>
          </p:nvSpPr>
          <p:spPr>
            <a:xfrm>
              <a:off x="198801" y="1416079"/>
              <a:ext cx="3845569" cy="3489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anchor="t" anchorCtr="0">
              <a:noAutofit/>
            </a:bodyPr>
            <a:lstStyle/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Reduce mechanical symptoms</a:t>
              </a: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dirty="0">
                  <a:solidFill>
                    <a:schemeClr val="tx1"/>
                  </a:solidFill>
                  <a:latin typeface="Calibri" pitchFamily="34" charset="0"/>
                </a:rPr>
                <a:t>Improve functional symptoms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Preserve one target organ (the liver) for further therapies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Improve survival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49EE7B7D-79CB-4373-96D3-D59745A97200}"/>
              </a:ext>
            </a:extLst>
          </p:cNvPr>
          <p:cNvGrpSpPr/>
          <p:nvPr/>
        </p:nvGrpSpPr>
        <p:grpSpPr>
          <a:xfrm>
            <a:off x="7221216" y="3429000"/>
            <a:ext cx="3845569" cy="3033224"/>
            <a:chOff x="4383989" y="1705982"/>
            <a:chExt cx="3845569" cy="3033224"/>
          </a:xfrm>
        </p:grpSpPr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id="{E81E4EA6-3F49-4100-A3D4-CD2854F1721E}"/>
                </a:ext>
              </a:extLst>
            </p:cNvPr>
            <p:cNvSpPr/>
            <p:nvPr/>
          </p:nvSpPr>
          <p:spPr>
            <a:xfrm>
              <a:off x="4383989" y="1705982"/>
              <a:ext cx="3845569" cy="303322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C74576-D7C2-405B-9402-3BD508FB9901}"/>
                </a:ext>
              </a:extLst>
            </p:cNvPr>
            <p:cNvSpPr txBox="1"/>
            <p:nvPr/>
          </p:nvSpPr>
          <p:spPr>
            <a:xfrm>
              <a:off x="4383989" y="1705982"/>
              <a:ext cx="3845569" cy="3033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99136" bIns="224028" numCol="1" spcCol="1270" anchor="t" anchorCtr="0">
              <a:noAutofit/>
            </a:bodyPr>
            <a:lstStyle/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Surgery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TACE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RFA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 err="1">
                  <a:solidFill>
                    <a:schemeClr val="tx1"/>
                  </a:solidFill>
                  <a:latin typeface="Calibri" pitchFamily="34" charset="0"/>
                </a:rPr>
                <a:t>Radioembolization</a:t>
              </a:r>
              <a:endParaRPr lang="en-US" sz="2800" b="1" kern="1200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marL="285750" lvl="1" indent="-28575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>
                  <a:solidFill>
                    <a:schemeClr val="tx1"/>
                  </a:solidFill>
                  <a:latin typeface="Calibri" pitchFamily="34" charset="0"/>
                </a:rPr>
                <a:t>Combination of these procedures</a:t>
              </a:r>
              <a:endParaRPr lang="en-US" sz="2800" kern="12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9A05F462-3C28-4C88-950A-570A6A99AAF2}"/>
              </a:ext>
            </a:extLst>
          </p:cNvPr>
          <p:cNvSpPr/>
          <p:nvPr/>
        </p:nvSpPr>
        <p:spPr>
          <a:xfrm rot="20848419">
            <a:off x="3049846" y="2789853"/>
            <a:ext cx="6578081" cy="16081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randomized trials of locoregional therapies that show superiority of any technique</a:t>
            </a:r>
          </a:p>
        </p:txBody>
      </p:sp>
    </p:spTree>
    <p:extLst>
      <p:ext uri="{BB962C8B-B14F-4D97-AF65-F5344CB8AC3E}">
        <p14:creationId xmlns:p14="http://schemas.microsoft.com/office/powerpoint/2010/main" val="3584851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42187" y="236763"/>
            <a:ext cx="9128449" cy="82822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after liver embolization</a:t>
            </a:r>
            <a:endParaRPr lang="el-G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624CC7A8-5AF1-4AAD-89A1-8D192086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420939"/>
            <a:ext cx="657225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8B3EBC16-D28E-4D3A-839E-A0674313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869" y="1453219"/>
            <a:ext cx="915635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Before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FB671852-9978-4FFF-AB7F-6FC998D1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223" y="1488185"/>
            <a:ext cx="723275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</a:t>
            </a:r>
          </a:p>
        </p:txBody>
      </p:sp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5FF457-3D06-43B7-A3F4-9BCC2A647CDD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ΦΑΡΜΑΚΕΥΤΙΚΗ ΘΕΡΑΠΕΙΑ</a:t>
            </a:r>
          </a:p>
        </p:txBody>
      </p:sp>
    </p:spTree>
    <p:extLst>
      <p:ext uri="{BB962C8B-B14F-4D97-AF65-F5344CB8AC3E}">
        <p14:creationId xmlns:p14="http://schemas.microsoft.com/office/powerpoint/2010/main" val="1431156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4E0175-FB51-42F2-A364-8CB953506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 r="-208" b="15139"/>
          <a:stretch/>
        </p:blipFill>
        <p:spPr>
          <a:xfrm>
            <a:off x="909637" y="1670067"/>
            <a:ext cx="10372725" cy="492758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1BFE26-A4F3-4BA5-8FBE-2B538430E203}"/>
              </a:ext>
            </a:extLst>
          </p:cNvPr>
          <p:cNvSpPr txBox="1">
            <a:spLocks/>
          </p:cNvSpPr>
          <p:nvPr/>
        </p:nvSpPr>
        <p:spPr>
          <a:xfrm>
            <a:off x="723900" y="136525"/>
            <a:ext cx="10458450" cy="1101725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Η διαδρομή προς τη μοριακή εξατομικευμένη θεραπεία…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13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B27465D-7030-4F7E-90D7-F2F92B5AEF2E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TREATMENT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533E1-60B3-409D-A26C-D813D2D6BE00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1828800"/>
            <a:ext cx="5299789" cy="24352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Treatment of secretory syndromes </a:t>
            </a:r>
            <a:r>
              <a:rPr lang="el-GR" altLang="en-US" dirty="0"/>
              <a:t>(</a:t>
            </a:r>
            <a:r>
              <a:rPr lang="en-US" altLang="en-US" dirty="0"/>
              <a:t>functioning </a:t>
            </a:r>
            <a:r>
              <a:rPr lang="en-US" altLang="en-US" dirty="0" err="1"/>
              <a:t>tumours</a:t>
            </a:r>
            <a:r>
              <a:rPr lang="el-GR" altLang="en-US" dirty="0"/>
              <a:t>)</a:t>
            </a:r>
            <a:endParaRPr lang="ca-ES" altLang="en-US" dirty="0"/>
          </a:p>
          <a:p>
            <a:r>
              <a:rPr lang="en-US" altLang="en-US" dirty="0"/>
              <a:t>Control of  </a:t>
            </a:r>
            <a:r>
              <a:rPr lang="en-US" altLang="en-US" dirty="0" err="1"/>
              <a:t>tumour</a:t>
            </a:r>
            <a:r>
              <a:rPr lang="en-US" altLang="en-US" dirty="0"/>
              <a:t> growth</a:t>
            </a:r>
            <a:r>
              <a:rPr lang="el-GR" altLang="en-US" dirty="0"/>
              <a:t> </a:t>
            </a:r>
            <a:r>
              <a:rPr lang="ca-ES" altLang="en-US" dirty="0"/>
              <a:t> </a:t>
            </a:r>
          </a:p>
          <a:p>
            <a:r>
              <a:rPr lang="en-US" altLang="en-US" dirty="0"/>
              <a:t>Improvement of disease free survival </a:t>
            </a:r>
            <a:r>
              <a:rPr lang="el-GR" altLang="en-US" dirty="0"/>
              <a:t>(</a:t>
            </a:r>
            <a:r>
              <a:rPr lang="en-US" altLang="en-US" dirty="0"/>
              <a:t>PFS)</a:t>
            </a:r>
            <a:endParaRPr lang="es-ES" alt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519DEF-9D32-4AFF-BB39-82301CEAC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433" y="1344076"/>
            <a:ext cx="6509541" cy="48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1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7BEDA17-7FC2-4FC5-88CC-268E688B36B6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Evidence-based antiproliferative therapies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44C7A-469A-4A8F-B0A5-2A6410D4D4E1}"/>
              </a:ext>
            </a:extLst>
          </p:cNvPr>
          <p:cNvSpPr txBox="1"/>
          <p:nvPr/>
        </p:nvSpPr>
        <p:spPr>
          <a:xfrm>
            <a:off x="1809750" y="1875452"/>
            <a:ext cx="80247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Στοχευμένες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θεραπείες για την αντιμετώπιση των ΝΕΤ</a:t>
            </a:r>
          </a:p>
          <a:p>
            <a:endParaRPr lang="el-GR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SSA: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Octreotide LAR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Lanreotide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LAR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διαθέτουν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αντινεοπλασματική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-εκκριτική δράση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Sunitinib: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θεραπεία των μη εξαιρέσιμων ή μεταστατικών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ΝΕΤ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που παρουσιάζουν πρόοδο νόσου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θεραπεία των μη εξαιρέσιμων ή μεταστατικών ΝΕΤ που παρουσιάζουν πρόοδο νόσου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51EA9-8880-4BD9-8949-446434927D6C}"/>
              </a:ext>
            </a:extLst>
          </p:cNvPr>
          <p:cNvSpPr txBox="1"/>
          <p:nvPr/>
        </p:nvSpPr>
        <p:spPr>
          <a:xfrm>
            <a:off x="8276253" y="6176365"/>
            <a:ext cx="3629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Lee A et al. Neuroendocrinology 2017;104:209-222</a:t>
            </a:r>
          </a:p>
        </p:txBody>
      </p:sp>
    </p:spTree>
    <p:extLst>
      <p:ext uri="{BB962C8B-B14F-4D97-AF65-F5344CB8AC3E}">
        <p14:creationId xmlns:p14="http://schemas.microsoft.com/office/powerpoint/2010/main" val="6280433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http://www.markify.com/images/ctm/originals/011335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676" y="4030663"/>
            <a:ext cx="244951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ss analogs"/>
          <p:cNvPicPr>
            <a:picLocks noChangeAspect="1" noChangeArrowheads="1"/>
          </p:cNvPicPr>
          <p:nvPr/>
        </p:nvPicPr>
        <p:blipFill>
          <a:blip r:embed="rId4" cstate="print"/>
          <a:srcRect t="16438" r="2834"/>
          <a:stretch>
            <a:fillRect/>
          </a:stretch>
        </p:blipFill>
        <p:spPr bwMode="auto">
          <a:xfrm>
            <a:off x="3187638" y="942238"/>
            <a:ext cx="5805551" cy="327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http://medications.li/static/96d3883edc89cda604d95705cc6eb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2525" y="4708526"/>
            <a:ext cx="345598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http://www.sandostatin.com/Static/img/logo-san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6275" y="4214813"/>
            <a:ext cx="227965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1" descr="https://i.ytimg.com/vi/BzhZZqT7lkw/maxresdefa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9950" y="4708526"/>
            <a:ext cx="37465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1588" y="92924"/>
            <a:ext cx="9137650" cy="7794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Somatostatin analogues (SSAs)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0F10-56AE-4360-8D42-BEF76A10FB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3114" y="365126"/>
            <a:ext cx="10972800" cy="114300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with Somatostatin analogues : </a:t>
            </a:r>
            <a:r>
              <a:rPr lang="en-US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Sandostatin</a:t>
            </a:r>
            <a:r>
              <a:rPr lang="el-GR" altLang="en-US" sz="28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altLang="en-US" sz="28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 Symptoms of Carcinoid Syndrome</a:t>
            </a:r>
            <a:endParaRPr lang="en-GB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BE1057-E87C-44C9-9D35-A76EB32E3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358" y="1735788"/>
            <a:ext cx="2521074" cy="3975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</a:rPr>
              <a:t>Median </a:t>
            </a:r>
            <a:r>
              <a:rPr lang="en-US" altLang="en-US" sz="1800" b="1" dirty="0">
                <a:solidFill>
                  <a:schemeClr val="bg1"/>
                </a:solidFill>
              </a:rPr>
              <a:t>Stools</a:t>
            </a:r>
            <a:r>
              <a:rPr lang="en-US" altLang="en-US" sz="2000" b="1" dirty="0">
                <a:solidFill>
                  <a:schemeClr val="bg1"/>
                </a:solidFill>
              </a:rPr>
              <a:t> per Day</a:t>
            </a:r>
          </a:p>
        </p:txBody>
      </p:sp>
      <p:sp>
        <p:nvSpPr>
          <p:cNvPr id="7" name="Rectangle 93">
            <a:extLst>
              <a:ext uri="{FF2B5EF4-FFF2-40B4-BE49-F238E27FC236}">
                <a16:creationId xmlns:a16="http://schemas.microsoft.com/office/drawing/2014/main" id="{1C5076BF-05C4-40B3-9B9F-F67E28EBD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325" y="1766566"/>
            <a:ext cx="4015192" cy="36676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Flushing Episodes per Day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FAB0AAB-B7DE-4297-823C-C9F79071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2126" y="6337345"/>
            <a:ext cx="362562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SCN = screening; BASE = baseline.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Rubin J, et al.  </a:t>
            </a:r>
            <a:r>
              <a:rPr lang="en-US" altLang="en-US" sz="1400" i="1" dirty="0"/>
              <a:t>J Clin Oncol</a:t>
            </a:r>
            <a:r>
              <a:rPr lang="en-US" altLang="en-US" sz="1400" dirty="0"/>
              <a:t>.  1999;17:600-606.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AF44D59-0A40-4601-ACB8-54167A33E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504" y="2361912"/>
            <a:ext cx="8234991" cy="39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396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>
            <a:extLst>
              <a:ext uri="{FF2B5EF4-FFF2-40B4-BE49-F238E27FC236}">
                <a16:creationId xmlns:a16="http://schemas.microsoft.com/office/drawing/2014/main" id="{1B253EF1-A12F-4C64-93C2-352BD082A35D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412876"/>
            <a:ext cx="6373812" cy="4646613"/>
            <a:chOff x="816" y="720"/>
            <a:chExt cx="4015" cy="2927"/>
          </a:xfrm>
        </p:grpSpPr>
        <p:graphicFrame>
          <p:nvGraphicFramePr>
            <p:cNvPr id="58373" name="Object 3">
              <a:extLst>
                <a:ext uri="{FF2B5EF4-FFF2-40B4-BE49-F238E27FC236}">
                  <a16:creationId xmlns:a16="http://schemas.microsoft.com/office/drawing/2014/main" id="{5708F4D1-922A-4C07-B8E8-F51BD130C6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6" y="720"/>
            <a:ext cx="1951" cy="2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0" name="Image" r:id="rId3" imgW="3670300" imgH="5499100" progId="">
                    <p:embed/>
                  </p:oleObj>
                </mc:Choice>
                <mc:Fallback>
                  <p:oleObj name="Image" r:id="rId3" imgW="3670300" imgH="5499100" progId="">
                    <p:embed/>
                    <p:pic>
                      <p:nvPicPr>
                        <p:cNvPr id="58373" name="Object 3">
                          <a:extLst>
                            <a:ext uri="{FF2B5EF4-FFF2-40B4-BE49-F238E27FC236}">
                              <a16:creationId xmlns:a16="http://schemas.microsoft.com/office/drawing/2014/main" id="{5708F4D1-922A-4C07-B8E8-F51BD130C6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720"/>
                          <a:ext cx="1951" cy="2927"/>
                        </a:xfrm>
                        <a:prstGeom prst="rect">
                          <a:avLst/>
                        </a:prstGeom>
                        <a:noFill/>
                        <a:ln w="571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374" name="Object 4">
              <a:extLst>
                <a:ext uri="{FF2B5EF4-FFF2-40B4-BE49-F238E27FC236}">
                  <a16:creationId xmlns:a16="http://schemas.microsoft.com/office/drawing/2014/main" id="{49827031-A400-4953-B415-5F5C2AF9467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0" y="720"/>
            <a:ext cx="1951" cy="2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1" name="Image" r:id="rId5" imgW="3670300" imgH="5499100" progId="">
                    <p:embed/>
                  </p:oleObj>
                </mc:Choice>
                <mc:Fallback>
                  <p:oleObj name="Image" r:id="rId5" imgW="3670300" imgH="5499100" progId="">
                    <p:embed/>
                    <p:pic>
                      <p:nvPicPr>
                        <p:cNvPr id="58374" name="Object 4">
                          <a:extLst>
                            <a:ext uri="{FF2B5EF4-FFF2-40B4-BE49-F238E27FC236}">
                              <a16:creationId xmlns:a16="http://schemas.microsoft.com/office/drawing/2014/main" id="{49827031-A400-4953-B415-5F5C2AF9467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720"/>
                          <a:ext cx="1951" cy="2927"/>
                        </a:xfrm>
                        <a:prstGeom prst="rect">
                          <a:avLst/>
                        </a:prstGeom>
                        <a:noFill/>
                        <a:ln w="571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0DB0480-FD9A-4ECB-A5DF-CA888B469337}"/>
              </a:ext>
            </a:extLst>
          </p:cNvPr>
          <p:cNvSpPr/>
          <p:nvPr/>
        </p:nvSpPr>
        <p:spPr>
          <a:xfrm>
            <a:off x="3071814" y="6237288"/>
            <a:ext cx="2160587" cy="431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treatment</a:t>
            </a:r>
            <a:endParaRPr lang="en-GB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7A7212-6E68-4153-9BB6-4F39662FD483}"/>
              </a:ext>
            </a:extLst>
          </p:cNvPr>
          <p:cNvSpPr/>
          <p:nvPr/>
        </p:nvSpPr>
        <p:spPr>
          <a:xfrm>
            <a:off x="6600825" y="6237288"/>
            <a:ext cx="2159000" cy="431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treatment</a:t>
            </a:r>
            <a:endParaRPr lang="en-GB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4B7C0DF-8D01-445A-9680-5A94C726674F}"/>
              </a:ext>
            </a:extLst>
          </p:cNvPr>
          <p:cNvSpPr txBox="1">
            <a:spLocks/>
          </p:cNvSpPr>
          <p:nvPr/>
        </p:nvSpPr>
        <p:spPr>
          <a:xfrm>
            <a:off x="1478546" y="236601"/>
            <a:ext cx="8528050" cy="56191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85000"/>
              </a:lnSpc>
              <a:spcAft>
                <a:spcPct val="0"/>
              </a:spcAft>
            </a:pPr>
            <a:r>
              <a:rPr lang="en-GB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SSA treatment in a patient with glucagonoma</a:t>
            </a:r>
          </a:p>
        </p:txBody>
      </p:sp>
    </p:spTree>
    <p:extLst>
      <p:ext uri="{BB962C8B-B14F-4D97-AF65-F5344CB8AC3E}">
        <p14:creationId xmlns:p14="http://schemas.microsoft.com/office/powerpoint/2010/main" val="1955248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1664282-1F02-4126-AA91-B34C9815DD31}"/>
              </a:ext>
            </a:extLst>
          </p:cNvPr>
          <p:cNvSpPr txBox="1">
            <a:spLocks/>
          </p:cNvSpPr>
          <p:nvPr/>
        </p:nvSpPr>
        <p:spPr>
          <a:xfrm>
            <a:off x="1800224" y="331851"/>
            <a:ext cx="8528050" cy="56191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SSA-Anti-proliferative effects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0FD6F7-A19C-44E0-8CB4-FADC850FD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44" y="1630391"/>
            <a:ext cx="7880112" cy="3635908"/>
          </a:xfrm>
          <a:prstGeom prst="rect">
            <a:avLst/>
          </a:prstGeom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AE1FFB5B-2F3C-4D2D-B81E-B8AB2DCF9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355" y="6002929"/>
            <a:ext cx="4795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Susini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C,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Buscail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L,</a:t>
            </a: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Ann Oncol.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2006;17:1733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-17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42.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Grozinsky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-Glasberg S et al,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ERC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2008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;15:701</a:t>
            </a:r>
          </a:p>
        </p:txBody>
      </p:sp>
    </p:spTree>
    <p:extLst>
      <p:ext uri="{BB962C8B-B14F-4D97-AF65-F5344CB8AC3E}">
        <p14:creationId xmlns:p14="http://schemas.microsoft.com/office/powerpoint/2010/main" val="291604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Content Placeholder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25040016"/>
              </p:ext>
            </p:extLst>
          </p:nvPr>
        </p:nvGraphicFramePr>
        <p:xfrm>
          <a:off x="1608103" y="1652493"/>
          <a:ext cx="3896957" cy="3553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Worksheet" r:id="rId5" imgW="3705208" imgH="3990968" progId="Excel.Sheet.8">
                  <p:embed/>
                </p:oleObj>
              </mc:Choice>
              <mc:Fallback>
                <p:oleObj name="Worksheet" r:id="rId5" imgW="3705208" imgH="3990968" progId="Excel.Sheet.8">
                  <p:embed/>
                  <p:pic>
                    <p:nvPicPr>
                      <p:cNvPr id="2050" name="Content Placeholder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03" y="1652493"/>
                        <a:ext cx="3896957" cy="3553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70730550-C2FE-466D-A955-BE50800E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824" y="2715209"/>
            <a:ext cx="4786604" cy="21180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00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238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63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1809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7825" indent="-142875" algn="l" rtl="0" fontAlgn="base"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Abdominal mass	  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7-40 %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Pain			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35-80 %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Weight loss		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20-35 %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Anorexia and nausea</a:t>
            </a:r>
            <a:r>
              <a:rPr lang="el-GR" altLang="en-US" sz="2000" b="1" dirty="0">
                <a:solidFill>
                  <a:srgbClr val="002060"/>
                </a:solidFill>
                <a:latin typeface="Arial"/>
              </a:rPr>
              <a:t>  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45 %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Jaundice		</a:t>
            </a:r>
            <a:r>
              <a:rPr kumimoji="0" lang="el-G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17-50 %</a:t>
            </a:r>
          </a:p>
          <a:p>
            <a:pPr marL="200025" marR="0" lvl="0" indent="-2000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734120AB-8B52-4236-AEBE-CB3860E23CF3}"/>
              </a:ext>
            </a:extLst>
          </p:cNvPr>
          <p:cNvSpPr txBox="1">
            <a:spLocks/>
          </p:cNvSpPr>
          <p:nvPr/>
        </p:nvSpPr>
        <p:spPr>
          <a:xfrm>
            <a:off x="1690396" y="183078"/>
            <a:ext cx="9144000" cy="1143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 functioning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atypical symptoms</a:t>
            </a: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delayed diagnosis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7FAC0615-3C5C-4909-B919-2D65EA2FB69F}"/>
              </a:ext>
            </a:extLst>
          </p:cNvPr>
          <p:cNvSpPr/>
          <p:nvPr/>
        </p:nvSpPr>
        <p:spPr>
          <a:xfrm>
            <a:off x="2491273" y="839755"/>
            <a:ext cx="1741455" cy="383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2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FCA9AA0-7E6E-4A36-BEE0-556C65A4F6FC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Anti-proliferative effect of SSA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A4B3A1-02A4-4137-85D5-81C47F2F5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811" y="1120500"/>
            <a:ext cx="8366377" cy="51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40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FCA9AA0-7E6E-4A36-BEE0-556C65A4F6FC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Anti-proliferative effect of SSA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6E32705-6D20-4648-90AD-E16E08FD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49" y="1552575"/>
            <a:ext cx="9328418" cy="4747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05FC65-5AE9-457D-9812-81EA29B0CA3F}"/>
              </a:ext>
            </a:extLst>
          </p:cNvPr>
          <p:cNvSpPr txBox="1"/>
          <p:nvPr/>
        </p:nvSpPr>
        <p:spPr>
          <a:xfrm>
            <a:off x="3058303" y="1156996"/>
            <a:ext cx="1877592" cy="378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CLARINET STUDY</a:t>
            </a:r>
          </a:p>
        </p:txBody>
      </p:sp>
    </p:spTree>
    <p:extLst>
      <p:ext uri="{BB962C8B-B14F-4D97-AF65-F5344CB8AC3E}">
        <p14:creationId xmlns:p14="http://schemas.microsoft.com/office/powerpoint/2010/main" val="37433071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72AB486-FE89-42E0-8C41-58285FCF4459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DE8E90F-6A8A-4308-8C1D-601D69022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" t="6700" b="5252"/>
          <a:stretch/>
        </p:blipFill>
        <p:spPr>
          <a:xfrm>
            <a:off x="836578" y="1872574"/>
            <a:ext cx="10801643" cy="40272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693562-7F55-4991-9A10-70C37C6DD35F}"/>
              </a:ext>
            </a:extLst>
          </p:cNvPr>
          <p:cNvSpPr txBox="1"/>
          <p:nvPr/>
        </p:nvSpPr>
        <p:spPr>
          <a:xfrm>
            <a:off x="1964986" y="1280198"/>
            <a:ext cx="683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Patients with advanced low or intermediate grade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34DFD-5D7E-42A4-9292-42FC5150C3A2}"/>
              </a:ext>
            </a:extLst>
          </p:cNvPr>
          <p:cNvSpPr txBox="1"/>
          <p:nvPr/>
        </p:nvSpPr>
        <p:spPr>
          <a:xfrm>
            <a:off x="10310327" y="2631233"/>
            <a:ext cx="170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RADIANT 3</a:t>
            </a:r>
          </a:p>
        </p:txBody>
      </p:sp>
    </p:spTree>
    <p:extLst>
      <p:ext uri="{BB962C8B-B14F-4D97-AF65-F5344CB8AC3E}">
        <p14:creationId xmlns:p14="http://schemas.microsoft.com/office/powerpoint/2010/main" val="23659362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72AB486-FE89-42E0-8C41-58285FCF4459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intestinal and lung 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94B460-8F7E-4B8C-BD97-28C8FDEF2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38" y="1315511"/>
            <a:ext cx="7777844" cy="422697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8A30C05-B348-43C4-BE14-780741FD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891" y="2771776"/>
            <a:ext cx="3191734" cy="2349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DD7C0-8363-4402-94A6-477A9998CE42}"/>
              </a:ext>
            </a:extLst>
          </p:cNvPr>
          <p:cNvSpPr txBox="1"/>
          <p:nvPr/>
        </p:nvSpPr>
        <p:spPr>
          <a:xfrm>
            <a:off x="9486900" y="6115050"/>
            <a:ext cx="2028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Lao et al. Lancet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0BB8E-FC70-4CFD-BB73-088255AB8B6A}"/>
              </a:ext>
            </a:extLst>
          </p:cNvPr>
          <p:cNvSpPr txBox="1"/>
          <p:nvPr/>
        </p:nvSpPr>
        <p:spPr>
          <a:xfrm>
            <a:off x="2105026" y="5990251"/>
            <a:ext cx="298948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or 3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line in GI NET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or 2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line in lung 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3F440-D9FA-44D2-B73E-0195D04187D4}"/>
              </a:ext>
            </a:extLst>
          </p:cNvPr>
          <p:cNvSpPr txBox="1"/>
          <p:nvPr/>
        </p:nvSpPr>
        <p:spPr>
          <a:xfrm>
            <a:off x="9918442" y="1778218"/>
            <a:ext cx="170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RADIANT 4</a:t>
            </a:r>
          </a:p>
        </p:txBody>
      </p:sp>
    </p:spTree>
    <p:extLst>
      <p:ext uri="{BB962C8B-B14F-4D97-AF65-F5344CB8AC3E}">
        <p14:creationId xmlns:p14="http://schemas.microsoft.com/office/powerpoint/2010/main" val="27166225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EAEC197-99D2-4269-88AF-81E17AF3A2BC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Sunitinib vs Placebo in Advanced 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AEB11D-E5D7-498F-8436-616044DD7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3094" y="6330174"/>
            <a:ext cx="298890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Raymond E, et al. N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Engl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J Med. 2011</a:t>
            </a:r>
          </a:p>
        </p:txBody>
      </p:sp>
      <p:grpSp>
        <p:nvGrpSpPr>
          <p:cNvPr id="5" name="Group 60">
            <a:extLst>
              <a:ext uri="{FF2B5EF4-FFF2-40B4-BE49-F238E27FC236}">
                <a16:creationId xmlns:a16="http://schemas.microsoft.com/office/drawing/2014/main" id="{489E112D-1418-454C-B554-258CBB557724}"/>
              </a:ext>
            </a:extLst>
          </p:cNvPr>
          <p:cNvGrpSpPr>
            <a:grpSpLocks/>
          </p:cNvGrpSpPr>
          <p:nvPr/>
        </p:nvGrpSpPr>
        <p:grpSpPr bwMode="auto">
          <a:xfrm>
            <a:off x="2210594" y="1475680"/>
            <a:ext cx="7770812" cy="4246562"/>
            <a:chOff x="429" y="1122"/>
            <a:chExt cx="4895" cy="2675"/>
          </a:xfrm>
        </p:grpSpPr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A27464C6-F536-42B0-92A1-56F6AB78C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" y="1463"/>
              <a:ext cx="16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0.8</a:t>
              </a:r>
            </a:p>
          </p:txBody>
        </p:sp>
        <p:sp>
          <p:nvSpPr>
            <p:cNvPr id="7" name="Text Box 16">
              <a:extLst>
                <a:ext uri="{FF2B5EF4-FFF2-40B4-BE49-F238E27FC236}">
                  <a16:creationId xmlns:a16="http://schemas.microsoft.com/office/drawing/2014/main" id="{1B1A1C69-16B3-489B-A5B3-628B9E847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" y="1807"/>
              <a:ext cx="16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0.6</a:t>
              </a:r>
            </a:p>
          </p:txBody>
        </p:sp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0D4FD108-5C07-4E62-995A-D08FC7FDC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" y="2148"/>
              <a:ext cx="16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0.4</a:t>
              </a:r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B69EA4FC-5560-4135-AE4B-22EA4C3A0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" y="2491"/>
              <a:ext cx="16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0.2</a:t>
              </a:r>
            </a:p>
          </p:txBody>
        </p: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EF7402E8-DF81-499B-9AE7-CCFFF1489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4" y="2835"/>
              <a:ext cx="81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0</a:t>
              </a:r>
            </a:p>
          </p:txBody>
        </p:sp>
        <p:sp>
          <p:nvSpPr>
            <p:cNvPr id="11" name="Text Box 20">
              <a:extLst>
                <a:ext uri="{FF2B5EF4-FFF2-40B4-BE49-F238E27FC236}">
                  <a16:creationId xmlns:a16="http://schemas.microsoft.com/office/drawing/2014/main" id="{F6E59026-29E4-4AC4-B6A7-3E441A1EE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" y="1122"/>
              <a:ext cx="16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1.0</a:t>
              </a:r>
            </a:p>
          </p:txBody>
        </p:sp>
        <p:sp>
          <p:nvSpPr>
            <p:cNvPr id="12" name="Text Box 21">
              <a:extLst>
                <a:ext uri="{FF2B5EF4-FFF2-40B4-BE49-F238E27FC236}">
                  <a16:creationId xmlns:a16="http://schemas.microsoft.com/office/drawing/2014/main" id="{2BAA1579-9334-47E6-96B3-567146D117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75" y="1984"/>
              <a:ext cx="1509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  <a:ea typeface="ＭＳ Ｐゴシック" pitchFamily="34" charset="-128"/>
                </a:rPr>
                <a:t>Proportion of Patients</a:t>
              </a:r>
            </a:p>
          </p:txBody>
        </p:sp>
        <p:sp>
          <p:nvSpPr>
            <p:cNvPr id="13" name="Text Box 22">
              <a:extLst>
                <a:ext uri="{FF2B5EF4-FFF2-40B4-BE49-F238E27FC236}">
                  <a16:creationId xmlns:a16="http://schemas.microsoft.com/office/drawing/2014/main" id="{E02D5A76-F16A-45FA-B2A3-3A29E6A5A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" y="3004"/>
              <a:ext cx="81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5</a:t>
              </a:r>
            </a:p>
          </p:txBody>
        </p:sp>
        <p:sp>
          <p:nvSpPr>
            <p:cNvPr id="14" name="Text Box 23">
              <a:extLst>
                <a:ext uri="{FF2B5EF4-FFF2-40B4-BE49-F238E27FC236}">
                  <a16:creationId xmlns:a16="http://schemas.microsoft.com/office/drawing/2014/main" id="{72733970-67DC-4949-BE7E-BF0183EE2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3004"/>
              <a:ext cx="13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10</a:t>
              </a:r>
            </a:p>
          </p:txBody>
        </p:sp>
        <p:sp>
          <p:nvSpPr>
            <p:cNvPr id="15" name="Text Box 24">
              <a:extLst>
                <a:ext uri="{FF2B5EF4-FFF2-40B4-BE49-F238E27FC236}">
                  <a16:creationId xmlns:a16="http://schemas.microsoft.com/office/drawing/2014/main" id="{B77CA987-30B4-47A3-89B9-2661AF1DE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6" y="3004"/>
              <a:ext cx="13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15</a:t>
              </a:r>
            </a:p>
          </p:txBody>
        </p:sp>
        <p:sp>
          <p:nvSpPr>
            <p:cNvPr id="16" name="Text Box 25">
              <a:extLst>
                <a:ext uri="{FF2B5EF4-FFF2-40B4-BE49-F238E27FC236}">
                  <a16:creationId xmlns:a16="http://schemas.microsoft.com/office/drawing/2014/main" id="{95D7EA5D-A540-4B71-898A-DB060A9C2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2" y="3004"/>
              <a:ext cx="13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20</a:t>
              </a:r>
            </a:p>
          </p:txBody>
        </p:sp>
        <p:sp>
          <p:nvSpPr>
            <p:cNvPr id="17" name="Text Box 26">
              <a:extLst>
                <a:ext uri="{FF2B5EF4-FFF2-40B4-BE49-F238E27FC236}">
                  <a16:creationId xmlns:a16="http://schemas.microsoft.com/office/drawing/2014/main" id="{DAF651EE-9A88-46D1-A51D-8BC66F4D6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6" y="3004"/>
              <a:ext cx="13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25</a:t>
              </a:r>
            </a:p>
          </p:txBody>
        </p:sp>
        <p:sp>
          <p:nvSpPr>
            <p:cNvPr id="18" name="Text Box 27">
              <a:extLst>
                <a:ext uri="{FF2B5EF4-FFF2-40B4-BE49-F238E27FC236}">
                  <a16:creationId xmlns:a16="http://schemas.microsoft.com/office/drawing/2014/main" id="{0329E9EA-F7AC-45CC-8C4D-E6B046639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024"/>
              <a:ext cx="81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ea typeface="ＭＳ Ｐゴシック" pitchFamily="34" charset="-128"/>
                </a:rPr>
                <a:t>0</a:t>
              </a:r>
            </a:p>
          </p:txBody>
        </p:sp>
        <p:sp>
          <p:nvSpPr>
            <p:cNvPr id="19" name="Text Box 54">
              <a:extLst>
                <a:ext uri="{FF2B5EF4-FFF2-40B4-BE49-F238E27FC236}">
                  <a16:creationId xmlns:a16="http://schemas.microsoft.com/office/drawing/2014/main" id="{E15A0441-CF31-40F6-AB77-10CE395A6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8" y="2474"/>
              <a:ext cx="27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400" b="1" dirty="0" err="1">
                  <a:ea typeface="ＭＳ Ｐゴシック" pitchFamily="34" charset="-128"/>
                </a:rPr>
                <a:t>Sunitinib</a:t>
              </a:r>
              <a:endParaRPr lang="en-US" sz="1400" b="1" dirty="0">
                <a:ea typeface="ＭＳ Ｐゴシック" pitchFamily="34" charset="-128"/>
              </a:endParaRPr>
            </a:p>
          </p:txBody>
        </p:sp>
        <p:grpSp>
          <p:nvGrpSpPr>
            <p:cNvPr id="20" name="Group 63">
              <a:extLst>
                <a:ext uri="{FF2B5EF4-FFF2-40B4-BE49-F238E27FC236}">
                  <a16:creationId xmlns:a16="http://schemas.microsoft.com/office/drawing/2014/main" id="{6240BE0F-2010-4EDA-8814-7847C9D755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" y="3500"/>
              <a:ext cx="4403" cy="140"/>
              <a:chOff x="1270" y="3499"/>
              <a:chExt cx="3468" cy="134"/>
            </a:xfrm>
          </p:grpSpPr>
          <p:sp>
            <p:nvSpPr>
              <p:cNvPr id="49" name="Text Box 39">
                <a:extLst>
                  <a:ext uri="{FF2B5EF4-FFF2-40B4-BE49-F238E27FC236}">
                    <a16:creationId xmlns:a16="http://schemas.microsoft.com/office/drawing/2014/main" id="{75B46373-2852-4FE6-BA9A-71BF44E582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6" y="3499"/>
                <a:ext cx="102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39</a:t>
                </a:r>
              </a:p>
            </p:txBody>
          </p:sp>
          <p:sp>
            <p:nvSpPr>
              <p:cNvPr id="50" name="Text Box 40">
                <a:extLst>
                  <a:ext uri="{FF2B5EF4-FFF2-40B4-BE49-F238E27FC236}">
                    <a16:creationId xmlns:a16="http://schemas.microsoft.com/office/drawing/2014/main" id="{AE03F81B-610C-4870-99D9-7FD66B93BC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499"/>
                <a:ext cx="102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19</a:t>
                </a:r>
              </a:p>
            </p:txBody>
          </p:sp>
          <p:sp>
            <p:nvSpPr>
              <p:cNvPr id="51" name="Text Box 41">
                <a:extLst>
                  <a:ext uri="{FF2B5EF4-FFF2-40B4-BE49-F238E27FC236}">
                    <a16:creationId xmlns:a16="http://schemas.microsoft.com/office/drawing/2014/main" id="{ED619E9B-949C-4DA3-8AD9-59957AAC8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8" y="3499"/>
                <a:ext cx="61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4</a:t>
                </a:r>
              </a:p>
            </p:txBody>
          </p:sp>
          <p:sp>
            <p:nvSpPr>
              <p:cNvPr id="52" name="Text Box 42">
                <a:extLst>
                  <a:ext uri="{FF2B5EF4-FFF2-40B4-BE49-F238E27FC236}">
                    <a16:creationId xmlns:a16="http://schemas.microsoft.com/office/drawing/2014/main" id="{F6F183F7-F5C2-465C-B480-29AE1A90F9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17" y="3499"/>
                <a:ext cx="61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0</a:t>
                </a:r>
              </a:p>
            </p:txBody>
          </p:sp>
          <p:sp>
            <p:nvSpPr>
              <p:cNvPr id="53" name="Text Box 43">
                <a:extLst>
                  <a:ext uri="{FF2B5EF4-FFF2-40B4-BE49-F238E27FC236}">
                    <a16:creationId xmlns:a16="http://schemas.microsoft.com/office/drawing/2014/main" id="{223F5697-8D4A-4256-B197-1002204C7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7" y="3499"/>
                <a:ext cx="61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0</a:t>
                </a:r>
              </a:p>
            </p:txBody>
          </p:sp>
          <p:sp>
            <p:nvSpPr>
              <p:cNvPr id="54" name="Text Box 44">
                <a:extLst>
                  <a:ext uri="{FF2B5EF4-FFF2-40B4-BE49-F238E27FC236}">
                    <a16:creationId xmlns:a16="http://schemas.microsoft.com/office/drawing/2014/main" id="{8A9B5735-451B-4291-8F9C-517891B83C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7" y="3499"/>
                <a:ext cx="96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ea typeface="ＭＳ Ｐゴシック" pitchFamily="34" charset="-128"/>
                  </a:rPr>
                  <a:t>86</a:t>
                </a:r>
              </a:p>
            </p:txBody>
          </p:sp>
          <p:sp>
            <p:nvSpPr>
              <p:cNvPr id="55" name="Text Box 58">
                <a:extLst>
                  <a:ext uri="{FF2B5EF4-FFF2-40B4-BE49-F238E27FC236}">
                    <a16:creationId xmlns:a16="http://schemas.microsoft.com/office/drawing/2014/main" id="{CD5C84FD-028B-4C55-ACD7-8FD4BDD99F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0" y="3499"/>
                <a:ext cx="303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 err="1">
                    <a:ea typeface="ＭＳ Ｐゴシック" pitchFamily="34" charset="-128"/>
                  </a:rPr>
                  <a:t>Sunitinib</a:t>
                </a:r>
                <a:endParaRPr lang="en-US" sz="1200" b="1" dirty="0">
                  <a:ea typeface="ＭＳ Ｐゴシック" pitchFamily="34" charset="-128"/>
                </a:endParaRPr>
              </a:p>
            </p:txBody>
          </p:sp>
        </p:grpSp>
        <p:grpSp>
          <p:nvGrpSpPr>
            <p:cNvPr id="21" name="Group 62">
              <a:extLst>
                <a:ext uri="{FF2B5EF4-FFF2-40B4-BE49-F238E27FC236}">
                  <a16:creationId xmlns:a16="http://schemas.microsoft.com/office/drawing/2014/main" id="{2ED18595-E4C9-489F-8614-B88DF627E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" y="3657"/>
              <a:ext cx="4403" cy="140"/>
              <a:chOff x="1269" y="3691"/>
              <a:chExt cx="3469" cy="135"/>
            </a:xfrm>
          </p:grpSpPr>
          <p:sp>
            <p:nvSpPr>
              <p:cNvPr id="42" name="Text Box 45">
                <a:extLst>
                  <a:ext uri="{FF2B5EF4-FFF2-40B4-BE49-F238E27FC236}">
                    <a16:creationId xmlns:a16="http://schemas.microsoft.com/office/drawing/2014/main" id="{DE3523F6-8423-4604-A380-F9DA25D7B4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7" y="3691"/>
                <a:ext cx="10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28</a:t>
                </a:r>
              </a:p>
            </p:txBody>
          </p:sp>
          <p:sp>
            <p:nvSpPr>
              <p:cNvPr id="43" name="Text Box 46">
                <a:extLst>
                  <a:ext uri="{FF2B5EF4-FFF2-40B4-BE49-F238E27FC236}">
                    <a16:creationId xmlns:a16="http://schemas.microsoft.com/office/drawing/2014/main" id="{2C07AB35-F388-480E-AF82-15B2700664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691"/>
                <a:ext cx="99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7</a:t>
                </a:r>
              </a:p>
            </p:txBody>
          </p:sp>
          <p:sp>
            <p:nvSpPr>
              <p:cNvPr id="44" name="Text Box 47">
                <a:extLst>
                  <a:ext uri="{FF2B5EF4-FFF2-40B4-BE49-F238E27FC236}">
                    <a16:creationId xmlns:a16="http://schemas.microsoft.com/office/drawing/2014/main" id="{B8882289-6FFD-4FED-86B9-683665467B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8" y="3691"/>
                <a:ext cx="6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2</a:t>
                </a:r>
              </a:p>
            </p:txBody>
          </p:sp>
          <p:sp>
            <p:nvSpPr>
              <p:cNvPr id="45" name="Text Box 48">
                <a:extLst>
                  <a:ext uri="{FF2B5EF4-FFF2-40B4-BE49-F238E27FC236}">
                    <a16:creationId xmlns:a16="http://schemas.microsoft.com/office/drawing/2014/main" id="{FD96BB9F-1D14-407E-8F2B-99DC41AD31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17" y="3691"/>
                <a:ext cx="61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1</a:t>
                </a:r>
              </a:p>
            </p:txBody>
          </p:sp>
          <p:sp>
            <p:nvSpPr>
              <p:cNvPr id="46" name="Text Box 49">
                <a:extLst>
                  <a:ext uri="{FF2B5EF4-FFF2-40B4-BE49-F238E27FC236}">
                    <a16:creationId xmlns:a16="http://schemas.microsoft.com/office/drawing/2014/main" id="{20F63820-F15B-466B-9192-339A19BDC7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7" y="3691"/>
                <a:ext cx="61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chemeClr val="bg1"/>
                    </a:solidFill>
                    <a:ea typeface="ＭＳ Ｐゴシック" pitchFamily="34" charset="-128"/>
                  </a:rPr>
                  <a:t>0</a:t>
                </a:r>
              </a:p>
            </p:txBody>
          </p:sp>
          <p:sp>
            <p:nvSpPr>
              <p:cNvPr id="47" name="Text Box 50">
                <a:extLst>
                  <a:ext uri="{FF2B5EF4-FFF2-40B4-BE49-F238E27FC236}">
                    <a16:creationId xmlns:a16="http://schemas.microsoft.com/office/drawing/2014/main" id="{9817FAAC-5F9F-4A19-8E36-D20EEDA0FF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8" y="3691"/>
                <a:ext cx="9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ea typeface="ＭＳ Ｐゴシック" pitchFamily="34" charset="-128"/>
                  </a:rPr>
                  <a:t>85</a:t>
                </a:r>
              </a:p>
            </p:txBody>
          </p:sp>
          <p:sp>
            <p:nvSpPr>
              <p:cNvPr id="48" name="Text Box 59">
                <a:extLst>
                  <a:ext uri="{FF2B5EF4-FFF2-40B4-BE49-F238E27FC236}">
                    <a16:creationId xmlns:a16="http://schemas.microsoft.com/office/drawing/2014/main" id="{53BAB27A-EEE8-4797-B47D-358AACAA2D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9" y="3691"/>
                <a:ext cx="268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288" tIns="18288" rIns="18288" bIns="18288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ea typeface="ＭＳ Ｐゴシック" pitchFamily="34" charset="-128"/>
                  </a:rPr>
                  <a:t>Placebo</a:t>
                </a:r>
              </a:p>
            </p:txBody>
          </p:sp>
        </p:grpSp>
        <p:sp>
          <p:nvSpPr>
            <p:cNvPr id="22" name="Text Box 61">
              <a:extLst>
                <a:ext uri="{FF2B5EF4-FFF2-40B4-BE49-F238E27FC236}">
                  <a16:creationId xmlns:a16="http://schemas.microsoft.com/office/drawing/2014/main" id="{B0740A0E-10EB-4BD1-B638-1F313198D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" y="3308"/>
              <a:ext cx="80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ea typeface="ＭＳ Ｐゴシック" pitchFamily="34" charset="-128"/>
                </a:rPr>
                <a:t>Number at risk</a:t>
              </a:r>
            </a:p>
          </p:txBody>
        </p:sp>
        <p:sp>
          <p:nvSpPr>
            <p:cNvPr id="23" name="Text Box 64">
              <a:extLst>
                <a:ext uri="{FF2B5EF4-FFF2-40B4-BE49-F238E27FC236}">
                  <a16:creationId xmlns:a16="http://schemas.microsoft.com/office/drawing/2014/main" id="{6B8FE840-A0EF-4287-B8DC-C55F93E1F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3174"/>
              <a:ext cx="690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omic Sans MS" pitchFamily="66" charset="0"/>
                  <a:ea typeface="ＭＳ Ｐゴシック" pitchFamily="34" charset="-128"/>
                </a:rPr>
                <a:t>Time (</a:t>
              </a:r>
              <a:r>
                <a:rPr lang="en-US" dirty="0" err="1">
                  <a:latin typeface="Comic Sans MS" pitchFamily="66" charset="0"/>
                  <a:ea typeface="ＭＳ Ｐゴシック" pitchFamily="34" charset="-128"/>
                </a:rPr>
                <a:t>mo</a:t>
              </a:r>
              <a:r>
                <a:rPr lang="en-US" dirty="0">
                  <a:latin typeface="Comic Sans MS" pitchFamily="66" charset="0"/>
                  <a:ea typeface="ＭＳ Ｐゴシック" pitchFamily="34" charset="-128"/>
                </a:rPr>
                <a:t>)</a:t>
              </a:r>
            </a:p>
          </p:txBody>
        </p:sp>
        <p:sp>
          <p:nvSpPr>
            <p:cNvPr id="24" name="Text Box 67">
              <a:extLst>
                <a:ext uri="{FF2B5EF4-FFF2-40B4-BE49-F238E27FC236}">
                  <a16:creationId xmlns:a16="http://schemas.microsoft.com/office/drawing/2014/main" id="{09E63E1E-0903-416F-B965-F38AD9076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8" y="2686"/>
              <a:ext cx="19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400" b="1" dirty="0">
                  <a:ea typeface="ＭＳ Ｐゴシック" pitchFamily="34" charset="-128"/>
                </a:rPr>
                <a:t>Placebo</a:t>
              </a:r>
            </a:p>
          </p:txBody>
        </p:sp>
        <p:sp>
          <p:nvSpPr>
            <p:cNvPr id="25" name="Line 69">
              <a:extLst>
                <a:ext uri="{FF2B5EF4-FFF2-40B4-BE49-F238E27FC236}">
                  <a16:creationId xmlns:a16="http://schemas.microsoft.com/office/drawing/2014/main" id="{ECB1E430-44E1-4C8C-BF42-E1279553E5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1565"/>
              <a:ext cx="73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70">
              <a:extLst>
                <a:ext uri="{FF2B5EF4-FFF2-40B4-BE49-F238E27FC236}">
                  <a16:creationId xmlns:a16="http://schemas.microsoft.com/office/drawing/2014/main" id="{4D9E6F83-7B2B-4A5F-89FA-83271C1A7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593"/>
              <a:ext cx="73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71">
              <a:extLst>
                <a:ext uri="{FF2B5EF4-FFF2-40B4-BE49-F238E27FC236}">
                  <a16:creationId xmlns:a16="http://schemas.microsoft.com/office/drawing/2014/main" id="{36ECE60E-4169-42FC-9C23-47799F21E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251"/>
              <a:ext cx="73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72">
              <a:extLst>
                <a:ext uri="{FF2B5EF4-FFF2-40B4-BE49-F238E27FC236}">
                  <a16:creationId xmlns:a16="http://schemas.microsoft.com/office/drawing/2014/main" id="{8F4EF08D-2C6B-4303-93EC-9ABF2ACAA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1907"/>
              <a:ext cx="73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73">
              <a:extLst>
                <a:ext uri="{FF2B5EF4-FFF2-40B4-BE49-F238E27FC236}">
                  <a16:creationId xmlns:a16="http://schemas.microsoft.com/office/drawing/2014/main" id="{F5F0FA0B-9340-459D-8075-3C4526F4B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1222"/>
              <a:ext cx="73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74">
              <a:extLst>
                <a:ext uri="{FF2B5EF4-FFF2-40B4-BE49-F238E27FC236}">
                  <a16:creationId xmlns:a16="http://schemas.microsoft.com/office/drawing/2014/main" id="{A6A5D485-F10C-431A-BAD3-203C9D21A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1" y="1216"/>
              <a:ext cx="0" cy="17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75">
              <a:extLst>
                <a:ext uri="{FF2B5EF4-FFF2-40B4-BE49-F238E27FC236}">
                  <a16:creationId xmlns:a16="http://schemas.microsoft.com/office/drawing/2014/main" id="{E75057D5-4A16-4692-A4AC-470D48E46C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2935"/>
              <a:ext cx="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76">
              <a:extLst>
                <a:ext uri="{FF2B5EF4-FFF2-40B4-BE49-F238E27FC236}">
                  <a16:creationId xmlns:a16="http://schemas.microsoft.com/office/drawing/2014/main" id="{F71CC08F-8246-4DC1-9165-0CCA55316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935"/>
              <a:ext cx="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77">
              <a:extLst>
                <a:ext uri="{FF2B5EF4-FFF2-40B4-BE49-F238E27FC236}">
                  <a16:creationId xmlns:a16="http://schemas.microsoft.com/office/drawing/2014/main" id="{617A0BAF-FF00-4104-8337-03A1D1A8B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7" y="2935"/>
              <a:ext cx="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78">
              <a:extLst>
                <a:ext uri="{FF2B5EF4-FFF2-40B4-BE49-F238E27FC236}">
                  <a16:creationId xmlns:a16="http://schemas.microsoft.com/office/drawing/2014/main" id="{A3B54981-5061-40B3-A52B-D6B310B28B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9" y="2935"/>
              <a:ext cx="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79">
              <a:extLst>
                <a:ext uri="{FF2B5EF4-FFF2-40B4-BE49-F238E27FC236}">
                  <a16:creationId xmlns:a16="http://schemas.microsoft.com/office/drawing/2014/main" id="{3C813F67-312D-4C0E-91F5-CCCD71445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2935"/>
              <a:ext cx="0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80">
              <a:extLst>
                <a:ext uri="{FF2B5EF4-FFF2-40B4-BE49-F238E27FC236}">
                  <a16:creationId xmlns:a16="http://schemas.microsoft.com/office/drawing/2014/main" id="{BC9A7162-073E-49F6-8F80-BAB740C1D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7" y="2804"/>
              <a:ext cx="221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81">
              <a:extLst>
                <a:ext uri="{FF2B5EF4-FFF2-40B4-BE49-F238E27FC236}">
                  <a16:creationId xmlns:a16="http://schemas.microsoft.com/office/drawing/2014/main" id="{9ADF9F65-2367-4669-B7E7-160C89AFE2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7" y="2598"/>
              <a:ext cx="221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82">
              <a:extLst>
                <a:ext uri="{FF2B5EF4-FFF2-40B4-BE49-F238E27FC236}">
                  <a16:creationId xmlns:a16="http://schemas.microsoft.com/office/drawing/2014/main" id="{477DA683-F8A6-491D-93B2-EB541A4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1224"/>
              <a:ext cx="2809" cy="1712"/>
            </a:xfrm>
            <a:custGeom>
              <a:avLst/>
              <a:gdLst>
                <a:gd name="T0" fmla="*/ 0 w 2213"/>
                <a:gd name="T1" fmla="*/ 0 h 1660"/>
                <a:gd name="T2" fmla="*/ 100 w 2213"/>
                <a:gd name="T3" fmla="*/ 0 h 1660"/>
                <a:gd name="T4" fmla="*/ 102 w 2213"/>
                <a:gd name="T5" fmla="*/ 11 h 1660"/>
                <a:gd name="T6" fmla="*/ 122 w 2213"/>
                <a:gd name="T7" fmla="*/ 12 h 1660"/>
                <a:gd name="T8" fmla="*/ 120 w 2213"/>
                <a:gd name="T9" fmla="*/ 28 h 1660"/>
                <a:gd name="T10" fmla="*/ 132 w 2213"/>
                <a:gd name="T11" fmla="*/ 28 h 1660"/>
                <a:gd name="T12" fmla="*/ 132 w 2213"/>
                <a:gd name="T13" fmla="*/ 89 h 1660"/>
                <a:gd name="T14" fmla="*/ 163 w 2213"/>
                <a:gd name="T15" fmla="*/ 89 h 1660"/>
                <a:gd name="T16" fmla="*/ 163 w 2213"/>
                <a:gd name="T17" fmla="*/ 110 h 1660"/>
                <a:gd name="T18" fmla="*/ 266 w 2213"/>
                <a:gd name="T19" fmla="*/ 110 h 1660"/>
                <a:gd name="T20" fmla="*/ 266 w 2213"/>
                <a:gd name="T21" fmla="*/ 134 h 1660"/>
                <a:gd name="T22" fmla="*/ 295 w 2213"/>
                <a:gd name="T23" fmla="*/ 135 h 1660"/>
                <a:gd name="T24" fmla="*/ 295 w 2213"/>
                <a:gd name="T25" fmla="*/ 151 h 1660"/>
                <a:gd name="T26" fmla="*/ 327 w 2213"/>
                <a:gd name="T27" fmla="*/ 151 h 1660"/>
                <a:gd name="T28" fmla="*/ 327 w 2213"/>
                <a:gd name="T29" fmla="*/ 161 h 1660"/>
                <a:gd name="T30" fmla="*/ 531 w 2213"/>
                <a:gd name="T31" fmla="*/ 161 h 1660"/>
                <a:gd name="T32" fmla="*/ 533 w 2213"/>
                <a:gd name="T33" fmla="*/ 172 h 1660"/>
                <a:gd name="T34" fmla="*/ 569 w 2213"/>
                <a:gd name="T35" fmla="*/ 173 h 1660"/>
                <a:gd name="T36" fmla="*/ 569 w 2213"/>
                <a:gd name="T37" fmla="*/ 191 h 1660"/>
                <a:gd name="T38" fmla="*/ 603 w 2213"/>
                <a:gd name="T39" fmla="*/ 192 h 1660"/>
                <a:gd name="T40" fmla="*/ 603 w 2213"/>
                <a:gd name="T41" fmla="*/ 208 h 1660"/>
                <a:gd name="T42" fmla="*/ 776 w 2213"/>
                <a:gd name="T43" fmla="*/ 208 h 1660"/>
                <a:gd name="T44" fmla="*/ 778 w 2213"/>
                <a:gd name="T45" fmla="*/ 225 h 1660"/>
                <a:gd name="T46" fmla="*/ 809 w 2213"/>
                <a:gd name="T47" fmla="*/ 225 h 1660"/>
                <a:gd name="T48" fmla="*/ 809 w 2213"/>
                <a:gd name="T49" fmla="*/ 242 h 1660"/>
                <a:gd name="T50" fmla="*/ 851 w 2213"/>
                <a:gd name="T51" fmla="*/ 241 h 1660"/>
                <a:gd name="T52" fmla="*/ 851 w 2213"/>
                <a:gd name="T53" fmla="*/ 262 h 1660"/>
                <a:gd name="T54" fmla="*/ 871 w 2213"/>
                <a:gd name="T55" fmla="*/ 262 h 1660"/>
                <a:gd name="T56" fmla="*/ 871 w 2213"/>
                <a:gd name="T57" fmla="*/ 278 h 1660"/>
                <a:gd name="T58" fmla="*/ 1032 w 2213"/>
                <a:gd name="T59" fmla="*/ 278 h 1660"/>
                <a:gd name="T60" fmla="*/ 1032 w 2213"/>
                <a:gd name="T61" fmla="*/ 297 h 1660"/>
                <a:gd name="T62" fmla="*/ 1054 w 2213"/>
                <a:gd name="T63" fmla="*/ 297 h 1660"/>
                <a:gd name="T64" fmla="*/ 1054 w 2213"/>
                <a:gd name="T65" fmla="*/ 339 h 1660"/>
                <a:gd name="T66" fmla="*/ 1073 w 2213"/>
                <a:gd name="T67" fmla="*/ 339 h 1660"/>
                <a:gd name="T68" fmla="*/ 1073 w 2213"/>
                <a:gd name="T69" fmla="*/ 356 h 1660"/>
                <a:gd name="T70" fmla="*/ 1184 w 2213"/>
                <a:gd name="T71" fmla="*/ 356 h 1660"/>
                <a:gd name="T72" fmla="*/ 1184 w 2213"/>
                <a:gd name="T73" fmla="*/ 379 h 1660"/>
                <a:gd name="T74" fmla="*/ 1576 w 2213"/>
                <a:gd name="T75" fmla="*/ 379 h 1660"/>
                <a:gd name="T76" fmla="*/ 1576 w 2213"/>
                <a:gd name="T77" fmla="*/ 398 h 1660"/>
                <a:gd name="T78" fmla="*/ 1624 w 2213"/>
                <a:gd name="T79" fmla="*/ 398 h 1660"/>
                <a:gd name="T80" fmla="*/ 1624 w 2213"/>
                <a:gd name="T81" fmla="*/ 429 h 1660"/>
                <a:gd name="T82" fmla="*/ 1944 w 2213"/>
                <a:gd name="T83" fmla="*/ 429 h 1660"/>
                <a:gd name="T84" fmla="*/ 1944 w 2213"/>
                <a:gd name="T85" fmla="*/ 480 h 1660"/>
                <a:gd name="T86" fmla="*/ 2818 w 2213"/>
                <a:gd name="T87" fmla="*/ 480 h 1660"/>
                <a:gd name="T88" fmla="*/ 2818 w 2213"/>
                <a:gd name="T89" fmla="*/ 846 h 1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13"/>
                <a:gd name="T136" fmla="*/ 0 h 1660"/>
                <a:gd name="T137" fmla="*/ 2213 w 2213"/>
                <a:gd name="T138" fmla="*/ 1660 h 1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13" h="1660">
                  <a:moveTo>
                    <a:pt x="0" y="0"/>
                  </a:moveTo>
                  <a:lnTo>
                    <a:pt x="78" y="0"/>
                  </a:lnTo>
                  <a:lnTo>
                    <a:pt x="80" y="22"/>
                  </a:lnTo>
                  <a:lnTo>
                    <a:pt x="96" y="24"/>
                  </a:lnTo>
                  <a:lnTo>
                    <a:pt x="95" y="55"/>
                  </a:lnTo>
                  <a:lnTo>
                    <a:pt x="104" y="54"/>
                  </a:lnTo>
                  <a:lnTo>
                    <a:pt x="104" y="174"/>
                  </a:lnTo>
                  <a:lnTo>
                    <a:pt x="128" y="174"/>
                  </a:lnTo>
                  <a:lnTo>
                    <a:pt x="128" y="217"/>
                  </a:lnTo>
                  <a:lnTo>
                    <a:pt x="209" y="217"/>
                  </a:lnTo>
                  <a:lnTo>
                    <a:pt x="209" y="262"/>
                  </a:lnTo>
                  <a:lnTo>
                    <a:pt x="231" y="264"/>
                  </a:lnTo>
                  <a:lnTo>
                    <a:pt x="231" y="297"/>
                  </a:lnTo>
                  <a:lnTo>
                    <a:pt x="257" y="297"/>
                  </a:lnTo>
                  <a:lnTo>
                    <a:pt x="257" y="318"/>
                  </a:lnTo>
                  <a:lnTo>
                    <a:pt x="417" y="318"/>
                  </a:lnTo>
                  <a:lnTo>
                    <a:pt x="419" y="339"/>
                  </a:lnTo>
                  <a:lnTo>
                    <a:pt x="447" y="340"/>
                  </a:lnTo>
                  <a:lnTo>
                    <a:pt x="447" y="375"/>
                  </a:lnTo>
                  <a:lnTo>
                    <a:pt x="474" y="376"/>
                  </a:lnTo>
                  <a:lnTo>
                    <a:pt x="474" y="408"/>
                  </a:lnTo>
                  <a:lnTo>
                    <a:pt x="609" y="408"/>
                  </a:lnTo>
                  <a:lnTo>
                    <a:pt x="611" y="441"/>
                  </a:lnTo>
                  <a:lnTo>
                    <a:pt x="636" y="441"/>
                  </a:lnTo>
                  <a:lnTo>
                    <a:pt x="635" y="475"/>
                  </a:lnTo>
                  <a:lnTo>
                    <a:pt x="668" y="472"/>
                  </a:lnTo>
                  <a:lnTo>
                    <a:pt x="668" y="517"/>
                  </a:lnTo>
                  <a:lnTo>
                    <a:pt x="684" y="517"/>
                  </a:lnTo>
                  <a:lnTo>
                    <a:pt x="684" y="546"/>
                  </a:lnTo>
                  <a:lnTo>
                    <a:pt x="810" y="546"/>
                  </a:lnTo>
                  <a:lnTo>
                    <a:pt x="810" y="582"/>
                  </a:lnTo>
                  <a:lnTo>
                    <a:pt x="828" y="582"/>
                  </a:lnTo>
                  <a:lnTo>
                    <a:pt x="828" y="666"/>
                  </a:lnTo>
                  <a:lnTo>
                    <a:pt x="843" y="664"/>
                  </a:lnTo>
                  <a:lnTo>
                    <a:pt x="843" y="699"/>
                  </a:lnTo>
                  <a:lnTo>
                    <a:pt x="930" y="699"/>
                  </a:lnTo>
                  <a:lnTo>
                    <a:pt x="930" y="742"/>
                  </a:lnTo>
                  <a:lnTo>
                    <a:pt x="1238" y="742"/>
                  </a:lnTo>
                  <a:lnTo>
                    <a:pt x="1238" y="780"/>
                  </a:lnTo>
                  <a:lnTo>
                    <a:pt x="1275" y="780"/>
                  </a:lnTo>
                  <a:lnTo>
                    <a:pt x="1275" y="841"/>
                  </a:lnTo>
                  <a:lnTo>
                    <a:pt x="1526" y="841"/>
                  </a:lnTo>
                  <a:lnTo>
                    <a:pt x="1526" y="942"/>
                  </a:lnTo>
                  <a:lnTo>
                    <a:pt x="2213" y="942"/>
                  </a:lnTo>
                  <a:lnTo>
                    <a:pt x="2213" y="1660"/>
                  </a:ln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83">
              <a:extLst>
                <a:ext uri="{FF2B5EF4-FFF2-40B4-BE49-F238E27FC236}">
                  <a16:creationId xmlns:a16="http://schemas.microsoft.com/office/drawing/2014/main" id="{A35D61F5-F1FD-4FA3-9753-91C9E53FA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1224"/>
              <a:ext cx="2873" cy="1708"/>
            </a:xfrm>
            <a:custGeom>
              <a:avLst/>
              <a:gdLst>
                <a:gd name="T0" fmla="*/ 114 w 2264"/>
                <a:gd name="T1" fmla="*/ 0 h 1656"/>
                <a:gd name="T2" fmla="*/ 131 w 2264"/>
                <a:gd name="T3" fmla="*/ 24 h 1656"/>
                <a:gd name="T4" fmla="*/ 147 w 2264"/>
                <a:gd name="T5" fmla="*/ 88 h 1656"/>
                <a:gd name="T6" fmla="*/ 160 w 2264"/>
                <a:gd name="T7" fmla="*/ 109 h 1656"/>
                <a:gd name="T8" fmla="*/ 175 w 2264"/>
                <a:gd name="T9" fmla="*/ 118 h 1656"/>
                <a:gd name="T10" fmla="*/ 194 w 2264"/>
                <a:gd name="T11" fmla="*/ 135 h 1656"/>
                <a:gd name="T12" fmla="*/ 233 w 2264"/>
                <a:gd name="T13" fmla="*/ 149 h 1656"/>
                <a:gd name="T14" fmla="*/ 248 w 2264"/>
                <a:gd name="T15" fmla="*/ 164 h 1656"/>
                <a:gd name="T16" fmla="*/ 259 w 2264"/>
                <a:gd name="T17" fmla="*/ 179 h 1656"/>
                <a:gd name="T18" fmla="*/ 278 w 2264"/>
                <a:gd name="T19" fmla="*/ 196 h 1656"/>
                <a:gd name="T20" fmla="*/ 329 w 2264"/>
                <a:gd name="T21" fmla="*/ 235 h 1656"/>
                <a:gd name="T22" fmla="*/ 419 w 2264"/>
                <a:gd name="T23" fmla="*/ 260 h 1656"/>
                <a:gd name="T24" fmla="*/ 451 w 2264"/>
                <a:gd name="T25" fmla="*/ 272 h 1656"/>
                <a:gd name="T26" fmla="*/ 488 w 2264"/>
                <a:gd name="T27" fmla="*/ 287 h 1656"/>
                <a:gd name="T28" fmla="*/ 515 w 2264"/>
                <a:gd name="T29" fmla="*/ 312 h 1656"/>
                <a:gd name="T30" fmla="*/ 550 w 2264"/>
                <a:gd name="T31" fmla="*/ 343 h 1656"/>
                <a:gd name="T32" fmla="*/ 772 w 2264"/>
                <a:gd name="T33" fmla="*/ 374 h 1656"/>
                <a:gd name="T34" fmla="*/ 783 w 2264"/>
                <a:gd name="T35" fmla="*/ 403 h 1656"/>
                <a:gd name="T36" fmla="*/ 806 w 2264"/>
                <a:gd name="T37" fmla="*/ 443 h 1656"/>
                <a:gd name="T38" fmla="*/ 836 w 2264"/>
                <a:gd name="T39" fmla="*/ 461 h 1656"/>
                <a:gd name="T40" fmla="*/ 849 w 2264"/>
                <a:gd name="T41" fmla="*/ 472 h 1656"/>
                <a:gd name="T42" fmla="*/ 1043 w 2264"/>
                <a:gd name="T43" fmla="*/ 500 h 1656"/>
                <a:gd name="T44" fmla="*/ 1058 w 2264"/>
                <a:gd name="T45" fmla="*/ 518 h 1656"/>
                <a:gd name="T46" fmla="*/ 1081 w 2264"/>
                <a:gd name="T47" fmla="*/ 559 h 1656"/>
                <a:gd name="T48" fmla="*/ 1101 w 2264"/>
                <a:gd name="T49" fmla="*/ 575 h 1656"/>
                <a:gd name="T50" fmla="*/ 1139 w 2264"/>
                <a:gd name="T51" fmla="*/ 595 h 1656"/>
                <a:gd name="T52" fmla="*/ 1206 w 2264"/>
                <a:gd name="T53" fmla="*/ 617 h 1656"/>
                <a:gd name="T54" fmla="*/ 1381 w 2264"/>
                <a:gd name="T55" fmla="*/ 637 h 1656"/>
                <a:gd name="T56" fmla="*/ 1551 w 2264"/>
                <a:gd name="T57" fmla="*/ 687 h 1656"/>
                <a:gd name="T58" fmla="*/ 1584 w 2264"/>
                <a:gd name="T59" fmla="*/ 709 h 1656"/>
                <a:gd name="T60" fmla="*/ 1662 w 2264"/>
                <a:gd name="T61" fmla="*/ 735 h 1656"/>
                <a:gd name="T62" fmla="*/ 1706 w 2264"/>
                <a:gd name="T63" fmla="*/ 763 h 1656"/>
                <a:gd name="T64" fmla="*/ 2885 w 2264"/>
                <a:gd name="T65" fmla="*/ 792 h 16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64"/>
                <a:gd name="T100" fmla="*/ 0 h 1656"/>
                <a:gd name="T101" fmla="*/ 2264 w 2264"/>
                <a:gd name="T102" fmla="*/ 1656 h 16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64" h="1656">
                  <a:moveTo>
                    <a:pt x="0" y="0"/>
                  </a:moveTo>
                  <a:lnTo>
                    <a:pt x="89" y="0"/>
                  </a:lnTo>
                  <a:lnTo>
                    <a:pt x="89" y="43"/>
                  </a:lnTo>
                  <a:lnTo>
                    <a:pt x="102" y="45"/>
                  </a:lnTo>
                  <a:lnTo>
                    <a:pt x="102" y="171"/>
                  </a:lnTo>
                  <a:lnTo>
                    <a:pt x="116" y="172"/>
                  </a:lnTo>
                  <a:lnTo>
                    <a:pt x="116" y="213"/>
                  </a:lnTo>
                  <a:lnTo>
                    <a:pt x="126" y="213"/>
                  </a:lnTo>
                  <a:lnTo>
                    <a:pt x="126" y="232"/>
                  </a:lnTo>
                  <a:lnTo>
                    <a:pt x="137" y="232"/>
                  </a:lnTo>
                  <a:lnTo>
                    <a:pt x="137" y="262"/>
                  </a:lnTo>
                  <a:lnTo>
                    <a:pt x="152" y="264"/>
                  </a:lnTo>
                  <a:lnTo>
                    <a:pt x="153" y="294"/>
                  </a:lnTo>
                  <a:lnTo>
                    <a:pt x="183" y="294"/>
                  </a:lnTo>
                  <a:lnTo>
                    <a:pt x="182" y="322"/>
                  </a:lnTo>
                  <a:lnTo>
                    <a:pt x="195" y="322"/>
                  </a:lnTo>
                  <a:lnTo>
                    <a:pt x="195" y="349"/>
                  </a:lnTo>
                  <a:lnTo>
                    <a:pt x="203" y="349"/>
                  </a:lnTo>
                  <a:lnTo>
                    <a:pt x="203" y="385"/>
                  </a:lnTo>
                  <a:lnTo>
                    <a:pt x="218" y="385"/>
                  </a:lnTo>
                  <a:lnTo>
                    <a:pt x="218" y="459"/>
                  </a:lnTo>
                  <a:lnTo>
                    <a:pt x="258" y="459"/>
                  </a:lnTo>
                  <a:lnTo>
                    <a:pt x="258" y="510"/>
                  </a:lnTo>
                  <a:lnTo>
                    <a:pt x="329" y="510"/>
                  </a:lnTo>
                  <a:lnTo>
                    <a:pt x="329" y="535"/>
                  </a:lnTo>
                  <a:lnTo>
                    <a:pt x="354" y="535"/>
                  </a:lnTo>
                  <a:lnTo>
                    <a:pt x="354" y="561"/>
                  </a:lnTo>
                  <a:lnTo>
                    <a:pt x="383" y="562"/>
                  </a:lnTo>
                  <a:lnTo>
                    <a:pt x="383" y="612"/>
                  </a:lnTo>
                  <a:lnTo>
                    <a:pt x="405" y="612"/>
                  </a:lnTo>
                  <a:lnTo>
                    <a:pt x="405" y="672"/>
                  </a:lnTo>
                  <a:lnTo>
                    <a:pt x="432" y="673"/>
                  </a:lnTo>
                  <a:lnTo>
                    <a:pt x="432" y="733"/>
                  </a:lnTo>
                  <a:lnTo>
                    <a:pt x="606" y="733"/>
                  </a:lnTo>
                  <a:lnTo>
                    <a:pt x="606" y="792"/>
                  </a:lnTo>
                  <a:lnTo>
                    <a:pt x="614" y="790"/>
                  </a:lnTo>
                  <a:lnTo>
                    <a:pt x="614" y="868"/>
                  </a:lnTo>
                  <a:lnTo>
                    <a:pt x="633" y="867"/>
                  </a:lnTo>
                  <a:lnTo>
                    <a:pt x="632" y="900"/>
                  </a:lnTo>
                  <a:lnTo>
                    <a:pt x="656" y="903"/>
                  </a:lnTo>
                  <a:lnTo>
                    <a:pt x="656" y="924"/>
                  </a:lnTo>
                  <a:lnTo>
                    <a:pt x="666" y="925"/>
                  </a:lnTo>
                  <a:lnTo>
                    <a:pt x="666" y="979"/>
                  </a:lnTo>
                  <a:lnTo>
                    <a:pt x="819" y="979"/>
                  </a:lnTo>
                  <a:lnTo>
                    <a:pt x="819" y="1015"/>
                  </a:lnTo>
                  <a:lnTo>
                    <a:pt x="831" y="1015"/>
                  </a:lnTo>
                  <a:lnTo>
                    <a:pt x="831" y="1098"/>
                  </a:lnTo>
                  <a:lnTo>
                    <a:pt x="849" y="1096"/>
                  </a:lnTo>
                  <a:lnTo>
                    <a:pt x="849" y="1126"/>
                  </a:lnTo>
                  <a:lnTo>
                    <a:pt x="864" y="1126"/>
                  </a:lnTo>
                  <a:lnTo>
                    <a:pt x="864" y="1165"/>
                  </a:lnTo>
                  <a:lnTo>
                    <a:pt x="894" y="1165"/>
                  </a:lnTo>
                  <a:lnTo>
                    <a:pt x="894" y="1210"/>
                  </a:lnTo>
                  <a:lnTo>
                    <a:pt x="947" y="1209"/>
                  </a:lnTo>
                  <a:lnTo>
                    <a:pt x="947" y="1249"/>
                  </a:lnTo>
                  <a:lnTo>
                    <a:pt x="1085" y="1249"/>
                  </a:lnTo>
                  <a:lnTo>
                    <a:pt x="1085" y="1345"/>
                  </a:lnTo>
                  <a:lnTo>
                    <a:pt x="1218" y="1345"/>
                  </a:lnTo>
                  <a:lnTo>
                    <a:pt x="1218" y="1387"/>
                  </a:lnTo>
                  <a:lnTo>
                    <a:pt x="1244" y="1389"/>
                  </a:lnTo>
                  <a:lnTo>
                    <a:pt x="1244" y="1440"/>
                  </a:lnTo>
                  <a:lnTo>
                    <a:pt x="1304" y="1440"/>
                  </a:lnTo>
                  <a:lnTo>
                    <a:pt x="1304" y="1495"/>
                  </a:lnTo>
                  <a:lnTo>
                    <a:pt x="1338" y="1495"/>
                  </a:lnTo>
                  <a:lnTo>
                    <a:pt x="1338" y="1552"/>
                  </a:lnTo>
                  <a:lnTo>
                    <a:pt x="2264" y="1552"/>
                  </a:lnTo>
                  <a:lnTo>
                    <a:pt x="2264" y="1656"/>
                  </a:lnTo>
                </a:path>
              </a:pathLst>
            </a:custGeom>
            <a:noFill/>
            <a:ln w="38100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68">
              <a:extLst>
                <a:ext uri="{FF2B5EF4-FFF2-40B4-BE49-F238E27FC236}">
                  <a16:creationId xmlns:a16="http://schemas.microsoft.com/office/drawing/2014/main" id="{C221136D-E6B8-41F1-BC3C-03BD414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2935"/>
              <a:ext cx="36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 Box 66">
              <a:extLst>
                <a:ext uri="{FF2B5EF4-FFF2-40B4-BE49-F238E27FC236}">
                  <a16:creationId xmlns:a16="http://schemas.microsoft.com/office/drawing/2014/main" id="{BF1357E4-B8BA-4A1C-B8FA-60B1AFE33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177"/>
              <a:ext cx="2108" cy="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1600" u="sng" dirty="0">
                  <a:solidFill>
                    <a:srgbClr val="FF0000"/>
                  </a:solidFill>
                  <a:latin typeface="Comic Sans MS" pitchFamily="66" charset="0"/>
                  <a:ea typeface="ＭＳ Ｐゴシック" pitchFamily="34" charset="-128"/>
                </a:rPr>
                <a:t>Kaplan-Meier median PFS</a:t>
              </a:r>
            </a:p>
            <a:p>
              <a:pPr algn="l">
                <a:lnSpc>
                  <a:spcPct val="120000"/>
                </a:lnSpc>
              </a:pPr>
              <a:r>
                <a:rPr lang="en-US" sz="1600" dirty="0" err="1">
                  <a:latin typeface="Comic Sans MS" pitchFamily="66" charset="0"/>
                  <a:ea typeface="ＭＳ Ｐゴシック" pitchFamily="34" charset="-128"/>
                </a:rPr>
                <a:t>Sunitinib</a:t>
              </a:r>
              <a:r>
                <a:rPr lang="en-US" sz="1600" dirty="0">
                  <a:latin typeface="Comic Sans MS" pitchFamily="66" charset="0"/>
                  <a:ea typeface="ＭＳ Ｐゴシック" pitchFamily="34" charset="-128"/>
                </a:rPr>
                <a:t>:</a:t>
              </a:r>
              <a:r>
                <a:rPr lang="en-US" sz="1600" i="1" dirty="0">
                  <a:latin typeface="Comic Sans MS" pitchFamily="66" charset="0"/>
                  <a:ea typeface="ＭＳ Ｐゴシック" pitchFamily="34" charset="-128"/>
                </a:rPr>
                <a:t> </a:t>
              </a:r>
              <a:r>
                <a:rPr lang="en-US" sz="1600" dirty="0">
                  <a:latin typeface="Comic Sans MS" pitchFamily="66" charset="0"/>
                  <a:ea typeface="ＭＳ Ｐゴシック" pitchFamily="34" charset="-128"/>
                </a:rPr>
                <a:t>11.4 </a:t>
              </a:r>
              <a:r>
                <a:rPr lang="en-US" sz="1600" dirty="0" err="1">
                  <a:latin typeface="Comic Sans MS" pitchFamily="66" charset="0"/>
                  <a:ea typeface="ＭＳ Ｐゴシック" pitchFamily="34" charset="-128"/>
                </a:rPr>
                <a:t>mo</a:t>
              </a:r>
              <a:endParaRPr lang="en-US" sz="1600" dirty="0">
                <a:latin typeface="Comic Sans MS" pitchFamily="66" charset="0"/>
                <a:ea typeface="ＭＳ Ｐゴシック" pitchFamily="34" charset="-128"/>
              </a:endParaRPr>
            </a:p>
            <a:p>
              <a:pPr algn="l">
                <a:lnSpc>
                  <a:spcPct val="120000"/>
                </a:lnSpc>
              </a:pPr>
              <a:r>
                <a:rPr lang="en-US" sz="1600" dirty="0">
                  <a:latin typeface="Comic Sans MS" pitchFamily="66" charset="0"/>
                  <a:ea typeface="ＭＳ Ｐゴシック" pitchFamily="34" charset="-128"/>
                </a:rPr>
                <a:t>Placebo: 5.5 </a:t>
              </a:r>
              <a:r>
                <a:rPr lang="en-US" sz="1600" dirty="0" err="1">
                  <a:latin typeface="Comic Sans MS" pitchFamily="66" charset="0"/>
                  <a:ea typeface="ＭＳ Ｐゴシック" pitchFamily="34" charset="-128"/>
                </a:rPr>
                <a:t>mo</a:t>
              </a:r>
              <a:endParaRPr lang="en-US" sz="1600" dirty="0">
                <a:latin typeface="Comic Sans MS" pitchFamily="66" charset="0"/>
                <a:ea typeface="ＭＳ Ｐゴシック" pitchFamily="34" charset="-128"/>
              </a:endParaRPr>
            </a:p>
            <a:p>
              <a:pPr algn="l">
                <a:lnSpc>
                  <a:spcPct val="120000"/>
                </a:lnSpc>
              </a:pPr>
              <a:r>
                <a:rPr lang="en-US" sz="1600" dirty="0">
                  <a:latin typeface="Comic Sans MS" pitchFamily="66" charset="0"/>
                  <a:ea typeface="ＭＳ Ｐゴシック" pitchFamily="34" charset="-128"/>
                </a:rPr>
                <a:t>HR = 0.42 (95% CI, 0.26–0.66) </a:t>
              </a:r>
              <a:r>
                <a:rPr lang="en-US" sz="1600" i="1" dirty="0">
                  <a:latin typeface="Comic Sans MS" pitchFamily="66" charset="0"/>
                  <a:ea typeface="ＭＳ Ｐゴシック" pitchFamily="34" charset="-128"/>
                </a:rPr>
                <a:t>P</a:t>
              </a:r>
              <a:r>
                <a:rPr lang="en-US" sz="1600" dirty="0">
                  <a:latin typeface="Comic Sans MS" pitchFamily="66" charset="0"/>
                  <a:ea typeface="ＭＳ Ｐゴシック" pitchFamily="34" charset="-128"/>
                </a:rPr>
                <a:t>&lt;0.001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377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3">
            <a:extLst>
              <a:ext uri="{FF2B5EF4-FFF2-40B4-BE49-F238E27FC236}">
                <a16:creationId xmlns:a16="http://schemas.microsoft.com/office/drawing/2014/main" id="{495507A9-D011-4662-97AA-E26E8C2D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725261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Interferon-</a:t>
            </a: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(ΙΝ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</a:t>
            </a: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α)</a:t>
            </a:r>
            <a:endParaRPr lang="en-GB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3" name="Picture 2" descr="graf3">
            <a:extLst>
              <a:ext uri="{FF2B5EF4-FFF2-40B4-BE49-F238E27FC236}">
                <a16:creationId xmlns:a16="http://schemas.microsoft.com/office/drawing/2014/main" id="{824E792A-8F55-49EF-8EC1-60D0016785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1363" y="1485900"/>
            <a:ext cx="4762500" cy="3886200"/>
          </a:xfrm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1682" name="Content Placeholder 5">
            <a:extLst>
              <a:ext uri="{FF2B5EF4-FFF2-40B4-BE49-F238E27FC236}">
                <a16:creationId xmlns:a16="http://schemas.microsoft.com/office/drawing/2014/main" id="{B5BA13D5-4010-43AC-A51D-8D8A84867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6563" y="1276125"/>
            <a:ext cx="3851275" cy="47847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l-GR" altLang="en-US" dirty="0"/>
              <a:t>40-70% </a:t>
            </a:r>
            <a:r>
              <a:rPr lang="en-US" altLang="en-US" dirty="0"/>
              <a:t>symptomatic improvement</a:t>
            </a:r>
            <a:endParaRPr lang="el-GR" altLang="en-US" dirty="0"/>
          </a:p>
          <a:p>
            <a:pPr eaLnBrk="1" hangingPunct="1"/>
            <a:r>
              <a:rPr lang="el-GR" altLang="en-US" dirty="0"/>
              <a:t>44% </a:t>
            </a:r>
            <a:r>
              <a:rPr lang="en-US" altLang="en-US" dirty="0"/>
              <a:t>biochemical improvement</a:t>
            </a:r>
            <a:endParaRPr lang="el-GR" altLang="en-US" dirty="0"/>
          </a:p>
          <a:p>
            <a:pPr eaLnBrk="1" hangingPunct="1"/>
            <a:r>
              <a:rPr lang="el-GR" altLang="en-US" dirty="0"/>
              <a:t>11% </a:t>
            </a:r>
            <a:r>
              <a:rPr lang="en-US" altLang="en-US" dirty="0"/>
              <a:t>reduction of </a:t>
            </a:r>
            <a:r>
              <a:rPr lang="en-US" altLang="en-US" dirty="0" err="1"/>
              <a:t>tumour</a:t>
            </a:r>
            <a:r>
              <a:rPr lang="en-US" altLang="en-US" dirty="0"/>
              <a:t> size </a:t>
            </a:r>
            <a:endParaRPr lang="el-GR" altLang="en-US" dirty="0"/>
          </a:p>
          <a:p>
            <a:pPr eaLnBrk="1" hangingPunct="1"/>
            <a:r>
              <a:rPr lang="el-GR" altLang="en-US" dirty="0"/>
              <a:t>35% </a:t>
            </a:r>
            <a:r>
              <a:rPr lang="en-US" altLang="en-US" dirty="0"/>
              <a:t>stable disease</a:t>
            </a:r>
            <a:endParaRPr lang="el-GR" altLang="en-US" dirty="0"/>
          </a:p>
          <a:p>
            <a:pPr eaLnBrk="1" hangingPunct="1"/>
            <a:endParaRPr lang="el-GR" altLang="en-US" dirty="0"/>
          </a:p>
          <a:p>
            <a:pPr eaLnBrk="1" hangingPunct="1"/>
            <a:endParaRPr lang="en-GB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E6EB9-1FED-450F-B12D-E37B91F8ACDA}"/>
              </a:ext>
            </a:extLst>
          </p:cNvPr>
          <p:cNvSpPr/>
          <p:nvPr/>
        </p:nvSpPr>
        <p:spPr>
          <a:xfrm>
            <a:off x="4367214" y="5805488"/>
            <a:ext cx="576103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FFFF"/>
                </a:solidFill>
              </a:rPr>
              <a:t>No synergistic effect of combination of SSAs &amp; INF-</a:t>
            </a:r>
            <a:r>
              <a:rPr lang="el-GR" altLang="en-US" sz="1800" b="1">
                <a:solidFill>
                  <a:srgbClr val="FFFFFF"/>
                </a:solidFill>
              </a:rPr>
              <a:t>α</a:t>
            </a:r>
            <a:endParaRPr lang="en-GB" altLang="en-US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492FDA-911D-4B9A-9873-2D0A70EA3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0" t="-4142" r="49884" b="51036"/>
          <a:stretch/>
        </p:blipFill>
        <p:spPr>
          <a:xfrm>
            <a:off x="3209731" y="1163267"/>
            <a:ext cx="5952930" cy="4620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F774-0C78-4002-94E7-7F25AC58B670}"/>
              </a:ext>
            </a:extLst>
          </p:cNvPr>
          <p:cNvSpPr txBox="1"/>
          <p:nvPr/>
        </p:nvSpPr>
        <p:spPr>
          <a:xfrm>
            <a:off x="9703837" y="5159829"/>
            <a:ext cx="867746" cy="904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D62A2-2987-4F26-A83A-046FF9E3F965}"/>
              </a:ext>
            </a:extLst>
          </p:cNvPr>
          <p:cNvSpPr txBox="1"/>
          <p:nvPr/>
        </p:nvSpPr>
        <p:spPr>
          <a:xfrm>
            <a:off x="7865706" y="5783533"/>
            <a:ext cx="793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6D5FE25-74DC-48F3-8102-CA1B1F6C24F1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STZ based chemotherapy in advanced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58224-C64C-46A6-AE1C-27A5ED4D35FB}"/>
              </a:ext>
            </a:extLst>
          </p:cNvPr>
          <p:cNvSpPr txBox="1"/>
          <p:nvPr/>
        </p:nvSpPr>
        <p:spPr>
          <a:xfrm>
            <a:off x="9980645" y="6330175"/>
            <a:ext cx="2211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Moertel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al, NEJM 1992</a:t>
            </a:r>
          </a:p>
        </p:txBody>
      </p:sp>
    </p:spTree>
    <p:extLst>
      <p:ext uri="{BB962C8B-B14F-4D97-AF65-F5344CB8AC3E}">
        <p14:creationId xmlns:p14="http://schemas.microsoft.com/office/powerpoint/2010/main" val="3181961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492FDA-911D-4B9A-9873-2D0A70EA3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0" t="-4142" r="49884" b="51036"/>
          <a:stretch/>
        </p:blipFill>
        <p:spPr>
          <a:xfrm>
            <a:off x="3209731" y="1163267"/>
            <a:ext cx="5952930" cy="4620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AF774-0C78-4002-94E7-7F25AC58B670}"/>
              </a:ext>
            </a:extLst>
          </p:cNvPr>
          <p:cNvSpPr txBox="1"/>
          <p:nvPr/>
        </p:nvSpPr>
        <p:spPr>
          <a:xfrm>
            <a:off x="9703837" y="5159829"/>
            <a:ext cx="867746" cy="9044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D62A2-2987-4F26-A83A-046FF9E3F965}"/>
              </a:ext>
            </a:extLst>
          </p:cNvPr>
          <p:cNvSpPr txBox="1"/>
          <p:nvPr/>
        </p:nvSpPr>
        <p:spPr>
          <a:xfrm>
            <a:off x="7865706" y="5783533"/>
            <a:ext cx="793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6D5FE25-74DC-48F3-8102-CA1B1F6C24F1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STZ based chemotherapy in advanced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4D9A8623-527F-424E-BB07-9CE0FCEE53A8}"/>
              </a:ext>
            </a:extLst>
          </p:cNvPr>
          <p:cNvSpPr/>
          <p:nvPr/>
        </p:nvSpPr>
        <p:spPr>
          <a:xfrm>
            <a:off x="4702630" y="2393302"/>
            <a:ext cx="3685591" cy="103569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Progressive or bulky disease</a:t>
            </a:r>
          </a:p>
        </p:txBody>
      </p:sp>
    </p:spTree>
    <p:extLst>
      <p:ext uri="{BB962C8B-B14F-4D97-AF65-F5344CB8AC3E}">
        <p14:creationId xmlns:p14="http://schemas.microsoft.com/office/powerpoint/2010/main" val="42904993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E6965-7A6A-439F-A03F-1CE8DFB87F69}"/>
              </a:ext>
            </a:extLst>
          </p:cNvPr>
          <p:cNvSpPr txBox="1"/>
          <p:nvPr/>
        </p:nvSpPr>
        <p:spPr>
          <a:xfrm>
            <a:off x="9517225" y="6214187"/>
            <a:ext cx="2603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Dilz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Eur J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Canc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BE8FAC-2365-4C8F-8B4E-5CEA06D1C490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STZ based chemotherapy in advanced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FF9AF-5628-410F-AA44-470BADBD4FE8}"/>
              </a:ext>
            </a:extLst>
          </p:cNvPr>
          <p:cNvSpPr txBox="1"/>
          <p:nvPr/>
        </p:nvSpPr>
        <p:spPr>
          <a:xfrm>
            <a:off x="1362269" y="1080834"/>
            <a:ext cx="9991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96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patients (79,2% G2) treated with STZ/5-FU were analysed retrospectively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F311A82-A449-4727-8273-F9E556B09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" t="461" r="3099"/>
          <a:stretch/>
        </p:blipFill>
        <p:spPr>
          <a:xfrm>
            <a:off x="267478" y="1819470"/>
            <a:ext cx="8093576" cy="3662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19B0F-D245-4F47-BA83-432EDDFE5D94}"/>
              </a:ext>
            </a:extLst>
          </p:cNvPr>
          <p:cNvSpPr txBox="1"/>
          <p:nvPr/>
        </p:nvSpPr>
        <p:spPr>
          <a:xfrm>
            <a:off x="8416212" y="3532856"/>
            <a:ext cx="34336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TTP: 19,4 m</a:t>
            </a:r>
          </a:p>
          <a:p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OS: 54,8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4B59A-5446-402D-B0F8-54FFDE1D443E}"/>
              </a:ext>
            </a:extLst>
          </p:cNvPr>
          <p:cNvSpPr txBox="1"/>
          <p:nvPr/>
        </p:nvSpPr>
        <p:spPr>
          <a:xfrm>
            <a:off x="8238929" y="1819470"/>
            <a:ext cx="3881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Objective response rate: 42,7%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Stable disease: 40,6%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Progressive disease: 16,7%</a:t>
            </a:r>
          </a:p>
        </p:txBody>
      </p:sp>
    </p:spTree>
    <p:extLst>
      <p:ext uri="{BB962C8B-B14F-4D97-AF65-F5344CB8AC3E}">
        <p14:creationId xmlns:p14="http://schemas.microsoft.com/office/powerpoint/2010/main" val="568780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B57436-F489-47EA-9B1B-BA5DD865A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5" b="36025"/>
          <a:stretch/>
        </p:blipFill>
        <p:spPr>
          <a:xfrm>
            <a:off x="2295525" y="109568"/>
            <a:ext cx="5753402" cy="198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7B4427-D1D3-4EA6-8AE3-1BD5B9165E78}"/>
              </a:ext>
            </a:extLst>
          </p:cNvPr>
          <p:cNvSpPr txBox="1"/>
          <p:nvPr/>
        </p:nvSpPr>
        <p:spPr>
          <a:xfrm>
            <a:off x="6609934" y="2668556"/>
            <a:ext cx="5146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Multicenter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retrospective study in 78 patients with NET (mostly G2)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PR group 65% were G2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6C65999-47EB-4F9D-BE69-6835A660D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55" y="2298436"/>
            <a:ext cx="5753401" cy="420740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FC512DCC-517A-4FE2-8220-DB9D377C0973}"/>
              </a:ext>
            </a:extLst>
          </p:cNvPr>
          <p:cNvSpPr/>
          <p:nvPr/>
        </p:nvSpPr>
        <p:spPr>
          <a:xfrm>
            <a:off x="559837" y="5850294"/>
            <a:ext cx="1735688" cy="584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59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9A77306-697C-4EEF-930C-E716F3A56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73868"/>
              </p:ext>
            </p:extLst>
          </p:nvPr>
        </p:nvGraphicFramePr>
        <p:xfrm>
          <a:off x="1413976" y="522516"/>
          <a:ext cx="9364047" cy="6230068"/>
        </p:xfrm>
        <a:graphic>
          <a:graphicData uri="http://schemas.openxmlformats.org/drawingml/2006/table">
            <a:tbl>
              <a:tblPr/>
              <a:tblGrid>
                <a:gridCol w="5907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23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ENDOCRINE</a:t>
                      </a: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NON-ENDOCRINE</a:t>
                      </a: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1448" marR="91448" marT="45724" marB="4572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E96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 Parathryroid hyperplasia - adenomas (95%)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Face angiofibromas (85%)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 Enteropancreatic Tumors (multiple) (40-70%)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Collagenomas (70%)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Gastrinomas (40-50%)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Lipomas (30%)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Insulinomas (10%)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Leiomyomas (5%)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67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Non Functioning tumors and PPomas (20-55%)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Meningiomas (8%) 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67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VIPomas, Glucagonomas, Somatistatinomas (each &lt;2%)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Ependymomas (&lt;1%)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 Anterior Pituitary Tumors (30-40%)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Prolactinomas (20-30%)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67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GH-secreting adenomas (10-20%) - mixed PRL/GH (5%)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49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Non functioning adenomas (&lt;5%), ACTH-secreting adenomas (&lt;5%), 	   TSH-secreting adenomas (rare)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 Adrenal Neoplasms (30-40%)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49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Cortex: Non functioning adenomas (30%)							     Functioning adenomas or Carcinomas (2%)</a:t>
                      </a: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Medulla: Pheochromocytomas (&lt;1%)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 Foregut Carcinoids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Thymic (2%)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Bronchial (4%)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5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	- Gastric Type II (ECLomas) (10%)</a:t>
                      </a:r>
                      <a:endParaRPr kumimoji="0" 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6003" marR="36003" marT="36004" marB="36004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Title 7">
            <a:extLst>
              <a:ext uri="{FF2B5EF4-FFF2-40B4-BE49-F238E27FC236}">
                <a16:creationId xmlns:a16="http://schemas.microsoft.com/office/drawing/2014/main" id="{DCD166DB-CD7E-4007-84E7-A6CB88FA3D8A}"/>
              </a:ext>
            </a:extLst>
          </p:cNvPr>
          <p:cNvSpPr txBox="1">
            <a:spLocks/>
          </p:cNvSpPr>
          <p:nvPr/>
        </p:nvSpPr>
        <p:spPr>
          <a:xfrm>
            <a:off x="2640563" y="114747"/>
            <a:ext cx="7408506" cy="39843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Κλινικές εκδηλώσεις ΜΕΝ1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F9DFF2D-4C48-461B-BACB-D726C33C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619" y="2853668"/>
            <a:ext cx="3279932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758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7BCC82F-E6D1-4B3B-AFB8-EE70D74F7742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First-Line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-Cap in metastatic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99321-F0C3-4364-B3F5-F05A9012CB26}"/>
              </a:ext>
            </a:extLst>
          </p:cNvPr>
          <p:cNvSpPr txBox="1"/>
          <p:nvPr/>
        </p:nvSpPr>
        <p:spPr>
          <a:xfrm>
            <a:off x="5822302" y="1614197"/>
            <a:ext cx="6369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Retrospective study: 30 patients (9 moderately differentiated)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Capecitabine: 750 mg/m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(twice daily, days 1-14) – Temozolomide: 200 mg/m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(once daily, days 10-14)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A114F-ACFE-40CB-BF6E-CB9EE2634F5C}"/>
              </a:ext>
            </a:extLst>
          </p:cNvPr>
          <p:cNvSpPr txBox="1"/>
          <p:nvPr/>
        </p:nvSpPr>
        <p:spPr>
          <a:xfrm>
            <a:off x="8832979" y="6176865"/>
            <a:ext cx="335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Strosberg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al, Cancer 2011;117:268-275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2AA48E4-1BFE-46CE-9BD0-DD71EA60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985648"/>
            <a:ext cx="4215385" cy="5536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C34F4-7B88-448B-B497-7BFDBC402DDD}"/>
              </a:ext>
            </a:extLst>
          </p:cNvPr>
          <p:cNvSpPr txBox="1"/>
          <p:nvPr/>
        </p:nvSpPr>
        <p:spPr>
          <a:xfrm>
            <a:off x="6362698" y="3911301"/>
            <a:ext cx="3760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PFS: 18 months </a:t>
            </a:r>
          </a:p>
          <a:p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(2 years): 92%</a:t>
            </a:r>
          </a:p>
        </p:txBody>
      </p:sp>
    </p:spTree>
    <p:extLst>
      <p:ext uri="{BB962C8B-B14F-4D97-AF65-F5344CB8AC3E}">
        <p14:creationId xmlns:p14="http://schemas.microsoft.com/office/powerpoint/2010/main" val="4805462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7BCC82F-E6D1-4B3B-AFB8-EE70D74F7742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zolomide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-Capecitabine in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99321-F0C3-4364-B3F5-F05A9012CB26}"/>
              </a:ext>
            </a:extLst>
          </p:cNvPr>
          <p:cNvSpPr txBox="1"/>
          <p:nvPr/>
        </p:nvSpPr>
        <p:spPr>
          <a:xfrm>
            <a:off x="3829050" y="1179366"/>
            <a:ext cx="634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Retrospective study in 143 patients (37 G2)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A114F-ACFE-40CB-BF6E-CB9EE2634F5C}"/>
              </a:ext>
            </a:extLst>
          </p:cNvPr>
          <p:cNvSpPr txBox="1"/>
          <p:nvPr/>
        </p:nvSpPr>
        <p:spPr>
          <a:xfrm>
            <a:off x="8832979" y="6324965"/>
            <a:ext cx="3359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Gives et al, Endocrine-Related Cancer,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C34F4-7B88-448B-B497-7BFDBC402DDD}"/>
              </a:ext>
            </a:extLst>
          </p:cNvPr>
          <p:cNvSpPr txBox="1"/>
          <p:nvPr/>
        </p:nvSpPr>
        <p:spPr>
          <a:xfrm>
            <a:off x="9059249" y="4062807"/>
            <a:ext cx="2731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ORR: 54%</a:t>
            </a:r>
          </a:p>
          <a:p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(G2): 73 m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A70B699-B024-4195-B24F-56AA0D80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54" y="1800713"/>
            <a:ext cx="5646525" cy="3877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501490-5E38-4816-AA0B-FB6A28FFEDCB}"/>
              </a:ext>
            </a:extLst>
          </p:cNvPr>
          <p:cNvSpPr txBox="1"/>
          <p:nvPr/>
        </p:nvSpPr>
        <p:spPr>
          <a:xfrm>
            <a:off x="3829050" y="5678634"/>
            <a:ext cx="449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predictive markers, such as MGMT expression or proliferative activity</a:t>
            </a:r>
          </a:p>
        </p:txBody>
      </p:sp>
    </p:spTree>
    <p:extLst>
      <p:ext uri="{BB962C8B-B14F-4D97-AF65-F5344CB8AC3E}">
        <p14:creationId xmlns:p14="http://schemas.microsoft.com/office/powerpoint/2010/main" val="9622765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A20CBA3-60A3-4AE9-8625-A73BBD73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24" y="164121"/>
            <a:ext cx="6088801" cy="138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09B7F5-C977-4D2F-BE7C-536E2984C9A4}"/>
              </a:ext>
            </a:extLst>
          </p:cNvPr>
          <p:cNvSpPr txBox="1"/>
          <p:nvPr/>
        </p:nvSpPr>
        <p:spPr>
          <a:xfrm>
            <a:off x="3552824" y="1628775"/>
            <a:ext cx="4583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65 patients with GEP NETs (59 G2)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0024A-32DD-41CB-9756-0C8830120778}"/>
              </a:ext>
            </a:extLst>
          </p:cNvPr>
          <p:cNvSpPr txBox="1"/>
          <p:nvPr/>
        </p:nvSpPr>
        <p:spPr>
          <a:xfrm>
            <a:off x="8699240" y="1847521"/>
            <a:ext cx="318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ORR: 47,7%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PFS: Ki-67 &lt;5%: 22m</a:t>
            </a:r>
          </a:p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Ki-67 6-20%: 15,3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0F60D-D7C5-4526-9887-D070A5956EE5}"/>
              </a:ext>
            </a:extLst>
          </p:cNvPr>
          <p:cNvSpPr txBox="1"/>
          <p:nvPr/>
        </p:nvSpPr>
        <p:spPr>
          <a:xfrm>
            <a:off x="8518848" y="3834883"/>
            <a:ext cx="3842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difference in PFS and OS in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GB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F1FAD46-953F-4140-A709-EDAEE065A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013" y="2355352"/>
            <a:ext cx="7083754" cy="3748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09C29-6308-4713-B6F6-375CF194D3F7}"/>
              </a:ext>
            </a:extLst>
          </p:cNvPr>
          <p:cNvSpPr txBox="1"/>
          <p:nvPr/>
        </p:nvSpPr>
        <p:spPr>
          <a:xfrm>
            <a:off x="2421977" y="3244334"/>
            <a:ext cx="82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A12EF-0BC3-4FAF-ACD9-E7D72400FD46}"/>
              </a:ext>
            </a:extLst>
          </p:cNvPr>
          <p:cNvSpPr txBox="1"/>
          <p:nvPr/>
        </p:nvSpPr>
        <p:spPr>
          <a:xfrm>
            <a:off x="6354147" y="3244334"/>
            <a:ext cx="68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2852756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66E83F5-CDBA-4A05-A244-9C3F51BB0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9" b="13957"/>
          <a:stretch/>
        </p:blipFill>
        <p:spPr>
          <a:xfrm>
            <a:off x="2428876" y="257632"/>
            <a:ext cx="7396260" cy="1196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E5A93-3CCE-47BE-9BA4-1C09021CC534}"/>
              </a:ext>
            </a:extLst>
          </p:cNvPr>
          <p:cNvSpPr txBox="1"/>
          <p:nvPr/>
        </p:nvSpPr>
        <p:spPr>
          <a:xfrm>
            <a:off x="8700213" y="6461869"/>
            <a:ext cx="3409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Lamarca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Cancer Treatment Reviews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D0064-4C2A-4801-BD42-5CBB07F7C77F}"/>
              </a:ext>
            </a:extLst>
          </p:cNvPr>
          <p:cNvSpPr txBox="1"/>
          <p:nvPr/>
        </p:nvSpPr>
        <p:spPr>
          <a:xfrm>
            <a:off x="2428876" y="1532519"/>
            <a:ext cx="771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PFS: 16,9 m                  Median OS: 32,2 m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2D714BB-6492-474A-B85C-C01FC52DC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" t="-349" r="8331" b="22995"/>
          <a:stretch/>
        </p:blipFill>
        <p:spPr>
          <a:xfrm>
            <a:off x="1501136" y="2023329"/>
            <a:ext cx="8367737" cy="3670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B59B17-2D3A-45C3-9E9E-721D3DBBF232}"/>
              </a:ext>
            </a:extLst>
          </p:cNvPr>
          <p:cNvSpPr txBox="1"/>
          <p:nvPr/>
        </p:nvSpPr>
        <p:spPr>
          <a:xfrm>
            <a:off x="2725198" y="5892482"/>
            <a:ext cx="4851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Higher response rate in </a:t>
            </a:r>
            <a:r>
              <a:rPr lang="en-GB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(26%) vs </a:t>
            </a:r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non-pancreatic NETs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(10%)</a:t>
            </a:r>
          </a:p>
        </p:txBody>
      </p:sp>
    </p:spTree>
    <p:extLst>
      <p:ext uri="{BB962C8B-B14F-4D97-AF65-F5344CB8AC3E}">
        <p14:creationId xmlns:p14="http://schemas.microsoft.com/office/powerpoint/2010/main" val="14140837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AEF88B-A537-42AE-ADD4-2E757682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6804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4" descr="Survival EPSCC.gif">
            <a:extLst>
              <a:ext uri="{FF2B5EF4-FFF2-40B4-BE49-F238E27FC236}">
                <a16:creationId xmlns:a16="http://schemas.microsoft.com/office/drawing/2014/main" id="{2046F3BF-8054-4589-9484-C7C05E0CC1A2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0" y="1668810"/>
            <a:ext cx="48600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792645-0D60-4EA3-A8F0-5A096C6A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6" y="1030707"/>
            <a:ext cx="42839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E72DF25-CC9B-4E22-AFBD-0C5778630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096" y="3695003"/>
            <a:ext cx="4283968" cy="316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4295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E47BC-D548-44EC-8DBC-EFF330A5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93306"/>
            <a:ext cx="8229600" cy="1103669"/>
          </a:xfrm>
          <a:solidFill>
            <a:srgbClr val="002060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IV GEP-NETs </a:t>
            </a:r>
            <a:b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on chemotherapy</a:t>
            </a:r>
            <a:b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78" name="Picture 2">
            <a:extLst>
              <a:ext uri="{FF2B5EF4-FFF2-40B4-BE49-F238E27FC236}">
                <a16:creationId xmlns:a16="http://schemas.microsoft.com/office/drawing/2014/main" id="{45BCDAB5-6DE5-44D8-BD80-0C35EC9578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9"/>
            <a:ext cx="8424862" cy="3800475"/>
          </a:xfrm>
        </p:spPr>
      </p:pic>
      <p:sp>
        <p:nvSpPr>
          <p:cNvPr id="75779" name="TextBox 4">
            <a:extLst>
              <a:ext uri="{FF2B5EF4-FFF2-40B4-BE49-F238E27FC236}">
                <a16:creationId xmlns:a16="http://schemas.microsoft.com/office/drawing/2014/main" id="{C2026AED-354D-43B0-8CD1-FA25E52A9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1125539"/>
            <a:ext cx="5111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u="sng">
                <a:solidFill>
                  <a:prstClr val="white"/>
                </a:solidFill>
              </a:rPr>
              <a:t>Clinical Evidence based on Ph II studies </a:t>
            </a:r>
          </a:p>
        </p:txBody>
      </p:sp>
      <p:pic>
        <p:nvPicPr>
          <p:cNvPr id="75780" name="Picture 3">
            <a:extLst>
              <a:ext uri="{FF2B5EF4-FFF2-40B4-BE49-F238E27FC236}">
                <a16:creationId xmlns:a16="http://schemas.microsoft.com/office/drawing/2014/main" id="{634DDFE1-7360-4E3B-9141-E5EEBF29B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949950"/>
            <a:ext cx="74168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3674799-BAFE-48F9-9410-B45505E0C955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Chemotherapy in GI 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270-F69E-4173-832D-6E8F052D8867}"/>
              </a:ext>
            </a:extLst>
          </p:cNvPr>
          <p:cNvSpPr txBox="1"/>
          <p:nvPr/>
        </p:nvSpPr>
        <p:spPr>
          <a:xfrm>
            <a:off x="1502229" y="1230919"/>
            <a:ext cx="9851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ENETS Guidelines do  not recommend chemotherapy in GI NET unless in higher grade G2 (&gt;15%) or in NET with aggressive biological </a:t>
            </a:r>
            <a:r>
              <a:rPr lang="en-GB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3555060-080B-49E7-9945-10167B95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534" y="2477396"/>
            <a:ext cx="8807039" cy="41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163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5C1BFC0-47E4-41B5-8D5C-A7B7C5705267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Chemotherapy</a:t>
            </a:r>
            <a:r>
              <a:rPr lang="el-GR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Targeted Agents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36B001-15C5-4D55-88D1-376F3CCFD386}"/>
              </a:ext>
            </a:extLst>
          </p:cNvPr>
          <p:cNvSpPr txBox="1"/>
          <p:nvPr/>
        </p:nvSpPr>
        <p:spPr>
          <a:xfrm>
            <a:off x="3349689" y="1446244"/>
            <a:ext cx="7389845" cy="361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would we favour chemotherapy ?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High Ki-67 (cut-off ?)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burden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Control symptoms related to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Neo-adjuvant setting ?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Rapid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progression (&lt; 6-12 months)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Pancreatic primary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site</a:t>
            </a:r>
          </a:p>
        </p:txBody>
      </p:sp>
    </p:spTree>
    <p:extLst>
      <p:ext uri="{BB962C8B-B14F-4D97-AF65-F5344CB8AC3E}">
        <p14:creationId xmlns:p14="http://schemas.microsoft.com/office/powerpoint/2010/main" val="37585294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/>
          </p:cNvSpPr>
          <p:nvPr>
            <p:ph type="title"/>
          </p:nvPr>
        </p:nvSpPr>
        <p:spPr>
          <a:xfrm>
            <a:off x="1524000" y="139959"/>
            <a:ext cx="9131559" cy="841117"/>
          </a:xfr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Radiopharmaceuticals for</a:t>
            </a:r>
            <a:r>
              <a:rPr lang="el-GR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sv-SE" sz="3200" b="1" dirty="0">
                <a:solidFill>
                  <a:srgbClr val="FFFF00"/>
                </a:solidFill>
                <a:latin typeface="Arial" charset="0"/>
              </a:rPr>
              <a:t>GEP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-</a:t>
            </a:r>
            <a:r>
              <a:rPr lang="sv-SE" sz="3200" b="1" dirty="0">
                <a:solidFill>
                  <a:srgbClr val="FFFF00"/>
                </a:solidFill>
                <a:latin typeface="Arial" charset="0"/>
              </a:rPr>
              <a:t>NET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s</a:t>
            </a:r>
            <a:endParaRPr lang="el-GR" sz="3200" dirty="0">
              <a:solidFill>
                <a:srgbClr val="FFFF00"/>
              </a:solidFill>
            </a:endParaRPr>
          </a:p>
        </p:txBody>
      </p:sp>
      <p:pic>
        <p:nvPicPr>
          <p:cNvPr id="25603" name="Picture 4" descr="Eberle1col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3750" y="1196976"/>
            <a:ext cx="8135938" cy="5400675"/>
          </a:xfrm>
        </p:spPr>
      </p:pic>
    </p:spTree>
    <p:extLst>
      <p:ext uri="{BB962C8B-B14F-4D97-AF65-F5344CB8AC3E}">
        <p14:creationId xmlns:p14="http://schemas.microsoft.com/office/powerpoint/2010/main" val="28757561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636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NETTER -1  Study  Objectives and Design</a:t>
            </a:r>
            <a:endParaRPr lang="en-US" sz="2800" b="1" dirty="0">
              <a:solidFill>
                <a:srgbClr val="FFFF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2" name="Shape 42"/>
          <p:cNvSpPr txBox="1"/>
          <p:nvPr/>
        </p:nvSpPr>
        <p:spPr>
          <a:xfrm>
            <a:off x="8763000" y="6453187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25000"/>
                <a:buFontTx/>
                <a:buNone/>
                <a:tabLst/>
                <a:defRPr/>
              </a:pPr>
              <a:t>89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43"/>
          <p:cNvSpPr txBox="1"/>
          <p:nvPr/>
        </p:nvSpPr>
        <p:spPr>
          <a:xfrm>
            <a:off x="1776047" y="6453187"/>
            <a:ext cx="8440615" cy="2460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Presentation Presidential Session II of the 18th ECCO – 40th ESMO – European Cancer Congress 2015, 27 September 2015, abstract 6LBA, Vienna</a:t>
            </a:r>
          </a:p>
        </p:txBody>
      </p:sp>
      <p:sp>
        <p:nvSpPr>
          <p:cNvPr id="54" name="Shape 44"/>
          <p:cNvSpPr txBox="1"/>
          <p:nvPr/>
        </p:nvSpPr>
        <p:spPr>
          <a:xfrm>
            <a:off x="1828801" y="1066800"/>
            <a:ext cx="1261695" cy="1123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Aim</a:t>
            </a:r>
          </a:p>
        </p:txBody>
      </p:sp>
      <p:sp>
        <p:nvSpPr>
          <p:cNvPr id="55" name="Shape 45"/>
          <p:cNvSpPr txBox="1"/>
          <p:nvPr/>
        </p:nvSpPr>
        <p:spPr>
          <a:xfrm>
            <a:off x="1752601" y="2438400"/>
            <a:ext cx="1261695" cy="4603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Design</a:t>
            </a:r>
          </a:p>
        </p:txBody>
      </p:sp>
      <p:sp>
        <p:nvSpPr>
          <p:cNvPr id="56" name="Shape 46"/>
          <p:cNvSpPr txBox="1"/>
          <p:nvPr/>
        </p:nvSpPr>
        <p:spPr>
          <a:xfrm>
            <a:off x="3276601" y="2438400"/>
            <a:ext cx="7391400" cy="5365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International, multicenter, randomized, comparator-controlled, parallel-group</a:t>
            </a:r>
          </a:p>
        </p:txBody>
      </p:sp>
      <p:sp>
        <p:nvSpPr>
          <p:cNvPr id="57" name="Shape 47"/>
          <p:cNvSpPr txBox="1"/>
          <p:nvPr/>
        </p:nvSpPr>
        <p:spPr>
          <a:xfrm>
            <a:off x="3289790" y="1066800"/>
            <a:ext cx="7378211" cy="1123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Evaluate the efficacy and safety of </a:t>
            </a:r>
            <a:r>
              <a:rPr kumimoji="0" lang="en-US" sz="17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177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Lu-Dotatate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SSAs (symptoms control)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compared to Octreotide LAR 60mg (off-label use)</a:t>
            </a:r>
            <a:r>
              <a:rPr kumimoji="0" lang="en-US" sz="17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 patients with inoperable, somatostatin receptor positive, midgut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progressive under Octreotide LAR 30mg (label use) </a:t>
            </a:r>
          </a:p>
        </p:txBody>
      </p:sp>
      <p:sp>
        <p:nvSpPr>
          <p:cNvPr id="58" name="Shape 48"/>
          <p:cNvSpPr txBox="1"/>
          <p:nvPr/>
        </p:nvSpPr>
        <p:spPr>
          <a:xfrm>
            <a:off x="1626578" y="3511428"/>
            <a:ext cx="8965223" cy="2609849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49"/>
          <p:cNvSpPr txBox="1"/>
          <p:nvPr/>
        </p:nvSpPr>
        <p:spPr>
          <a:xfrm>
            <a:off x="1524001" y="4255966"/>
            <a:ext cx="1676399" cy="1649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Baseline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Randomization</a:t>
            </a:r>
          </a:p>
        </p:txBody>
      </p:sp>
      <p:sp>
        <p:nvSpPr>
          <p:cNvPr id="60" name="Shape 50"/>
          <p:cNvSpPr txBox="1"/>
          <p:nvPr/>
        </p:nvSpPr>
        <p:spPr>
          <a:xfrm>
            <a:off x="3238500" y="4255964"/>
            <a:ext cx="888022" cy="6397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 = 115</a:t>
            </a:r>
          </a:p>
        </p:txBody>
      </p:sp>
      <p:sp>
        <p:nvSpPr>
          <p:cNvPr id="61" name="Shape 51"/>
          <p:cNvSpPr txBox="1"/>
          <p:nvPr/>
        </p:nvSpPr>
        <p:spPr>
          <a:xfrm>
            <a:off x="4168402" y="3798244"/>
            <a:ext cx="833936" cy="338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Dose 1</a:t>
            </a:r>
          </a:p>
        </p:txBody>
      </p:sp>
      <p:sp>
        <p:nvSpPr>
          <p:cNvPr id="62" name="Shape 52"/>
          <p:cNvSpPr txBox="1"/>
          <p:nvPr/>
        </p:nvSpPr>
        <p:spPr>
          <a:xfrm>
            <a:off x="3238500" y="5264026"/>
            <a:ext cx="888022" cy="64452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 = 115</a:t>
            </a:r>
          </a:p>
        </p:txBody>
      </p:sp>
      <p:grpSp>
        <p:nvGrpSpPr>
          <p:cNvPr id="63" name="Shape 53"/>
          <p:cNvGrpSpPr/>
          <p:nvPr/>
        </p:nvGrpSpPr>
        <p:grpSpPr>
          <a:xfrm>
            <a:off x="2439864" y="3212977"/>
            <a:ext cx="7312268" cy="893761"/>
            <a:chOff x="0" y="0"/>
            <a:chExt cx="2147483647" cy="2147483647"/>
          </a:xfrm>
        </p:grpSpPr>
        <p:sp>
          <p:nvSpPr>
            <p:cNvPr id="64" name="Shape 54"/>
            <p:cNvSpPr txBox="1"/>
            <p:nvPr/>
          </p:nvSpPr>
          <p:spPr>
            <a:xfrm>
              <a:off x="0" y="0"/>
              <a:ext cx="2147483613" cy="145708573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" name="Shape 55"/>
            <p:cNvSpPr txBox="1"/>
            <p:nvPr/>
          </p:nvSpPr>
          <p:spPr>
            <a:xfrm>
              <a:off x="101134018" y="0"/>
              <a:ext cx="2046349628" cy="214748364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7D356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Treatment and Assessments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Progression free survival (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Recist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criteria)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3565A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every 12 weeks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Shape 60"/>
          <p:cNvSpPr/>
          <p:nvPr/>
        </p:nvSpPr>
        <p:spPr>
          <a:xfrm>
            <a:off x="9576288" y="4008314"/>
            <a:ext cx="973015" cy="1897062"/>
          </a:xfrm>
          <a:prstGeom prst="roundRect">
            <a:avLst>
              <a:gd name="adj" fmla="val 16667"/>
            </a:avLst>
          </a:prstGeom>
          <a:solidFill>
            <a:srgbClr val="A3ABB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Years follow up </a:t>
            </a:r>
          </a:p>
        </p:txBody>
      </p:sp>
      <p:cxnSp>
        <p:nvCxnSpPr>
          <p:cNvPr id="67" name="Shape 61"/>
          <p:cNvCxnSpPr/>
          <p:nvPr/>
        </p:nvCxnSpPr>
        <p:spPr>
          <a:xfrm flipH="1">
            <a:off x="4462723" y="4030539"/>
            <a:ext cx="3002" cy="20637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68" name="Shape 62"/>
          <p:cNvSpPr txBox="1"/>
          <p:nvPr/>
        </p:nvSpPr>
        <p:spPr>
          <a:xfrm>
            <a:off x="4668599" y="3810944"/>
            <a:ext cx="833936" cy="338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Dose 2</a:t>
            </a:r>
          </a:p>
        </p:txBody>
      </p:sp>
      <p:cxnSp>
        <p:nvCxnSpPr>
          <p:cNvPr id="69" name="Shape 63"/>
          <p:cNvCxnSpPr/>
          <p:nvPr/>
        </p:nvCxnSpPr>
        <p:spPr>
          <a:xfrm flipH="1">
            <a:off x="4956270" y="4041653"/>
            <a:ext cx="3302" cy="20796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70" name="Shape 64"/>
          <p:cNvSpPr txBox="1"/>
          <p:nvPr/>
        </p:nvSpPr>
        <p:spPr>
          <a:xfrm>
            <a:off x="5174718" y="3798244"/>
            <a:ext cx="917330" cy="338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Dose 3</a:t>
            </a:r>
          </a:p>
        </p:txBody>
      </p:sp>
      <p:cxnSp>
        <p:nvCxnSpPr>
          <p:cNvPr id="71" name="Shape 65"/>
          <p:cNvCxnSpPr/>
          <p:nvPr/>
        </p:nvCxnSpPr>
        <p:spPr>
          <a:xfrm flipH="1">
            <a:off x="5459447" y="4030539"/>
            <a:ext cx="3302" cy="20637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72" name="Shape 66"/>
          <p:cNvSpPr txBox="1"/>
          <p:nvPr/>
        </p:nvSpPr>
        <p:spPr>
          <a:xfrm>
            <a:off x="5719705" y="3798244"/>
            <a:ext cx="917330" cy="338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Dose 4</a:t>
            </a:r>
          </a:p>
        </p:txBody>
      </p:sp>
      <p:cxnSp>
        <p:nvCxnSpPr>
          <p:cNvPr id="73" name="Shape 67"/>
          <p:cNvCxnSpPr/>
          <p:nvPr/>
        </p:nvCxnSpPr>
        <p:spPr>
          <a:xfrm flipH="1">
            <a:off x="5996070" y="4030539"/>
            <a:ext cx="3302" cy="20637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74" name="TextBox 73"/>
          <p:cNvSpPr txBox="1"/>
          <p:nvPr/>
        </p:nvSpPr>
        <p:spPr>
          <a:xfrm>
            <a:off x="1908459" y="6171403"/>
            <a:ext cx="29905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FDA and EMA recommendation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Shape 56"/>
          <p:cNvSpPr/>
          <p:nvPr/>
        </p:nvSpPr>
        <p:spPr>
          <a:xfrm>
            <a:off x="4186231" y="3933056"/>
            <a:ext cx="5364772" cy="1252060"/>
          </a:xfrm>
          <a:prstGeom prst="rightArrow">
            <a:avLst>
              <a:gd name="adj1" fmla="val 51666"/>
              <a:gd name="adj2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Times New Roman"/>
            </a:endParaRPr>
          </a:p>
        </p:txBody>
      </p:sp>
      <p:sp>
        <p:nvSpPr>
          <p:cNvPr id="76" name="Shape 57"/>
          <p:cNvSpPr txBox="1"/>
          <p:nvPr/>
        </p:nvSpPr>
        <p:spPr>
          <a:xfrm>
            <a:off x="4188071" y="4249615"/>
            <a:ext cx="5032131" cy="5532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 administrations of 7.4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GBq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177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Lu-Dotatate every 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weeks +  SSAs (symptoms control)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58"/>
          <p:cNvSpPr/>
          <p:nvPr/>
        </p:nvSpPr>
        <p:spPr>
          <a:xfrm>
            <a:off x="4188069" y="4941170"/>
            <a:ext cx="5364772" cy="1246821"/>
          </a:xfrm>
          <a:prstGeom prst="rightArrow">
            <a:avLst>
              <a:gd name="adj1" fmla="val 50570"/>
              <a:gd name="adj2" fmla="val 50000"/>
            </a:avLst>
          </a:prstGeom>
          <a:solidFill>
            <a:srgbClr val="E6E6E6"/>
          </a:solidFill>
          <a:ln>
            <a:noFill/>
          </a:ln>
        </p:spPr>
        <p:txBody>
          <a:bodyPr lIns="36000" tIns="45700" rIns="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Shape 59"/>
          <p:cNvSpPr txBox="1"/>
          <p:nvPr/>
        </p:nvSpPr>
        <p:spPr>
          <a:xfrm>
            <a:off x="4188071" y="5335873"/>
            <a:ext cx="5032131" cy="36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Octreotide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LAR (high dose - 60mg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every 4 weeks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42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964872A9-2622-4662-88E6-F100A137C463}"/>
              </a:ext>
            </a:extLst>
          </p:cNvPr>
          <p:cNvSpPr txBox="1">
            <a:spLocks/>
          </p:cNvSpPr>
          <p:nvPr/>
        </p:nvSpPr>
        <p:spPr>
          <a:xfrm>
            <a:off x="4370614" y="223935"/>
            <a:ext cx="3450771" cy="81289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ΝΕΤ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in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E9B571-B775-4AC4-9C65-92CD6BB57922}"/>
              </a:ext>
            </a:extLst>
          </p:cNvPr>
          <p:cNvSpPr txBox="1">
            <a:spLocks/>
          </p:cNvSpPr>
          <p:nvPr/>
        </p:nvSpPr>
        <p:spPr>
          <a:xfrm>
            <a:off x="1738603" y="1310190"/>
            <a:ext cx="4232989" cy="19221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Προσβολή πολλαπλών οργάνων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Υποκείμενη υπερπλασία</a:t>
            </a:r>
          </a:p>
          <a:p>
            <a:r>
              <a:rPr lang="el-G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Διαφορετικός χρόνος εμφάνισης</a:t>
            </a:r>
          </a:p>
          <a:p>
            <a:r>
              <a:rPr lang="el-G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Νεαρή ηλικία εμφάνισης</a:t>
            </a:r>
          </a:p>
          <a:p>
            <a:r>
              <a:rPr lang="el-G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Κληρονομικότητα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DSCN0211">
            <a:extLst>
              <a:ext uri="{FF2B5EF4-FFF2-40B4-BE49-F238E27FC236}">
                <a16:creationId xmlns:a16="http://schemas.microsoft.com/office/drawing/2014/main" id="{9517E3EB-FC45-43B6-AFBE-95038AC06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568" y="1310190"/>
            <a:ext cx="4770866" cy="346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B892342-EBC6-4FA6-A433-EE935535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4517" y="3341467"/>
            <a:ext cx="3819525" cy="285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9" name="Content Placeholder 13">
            <a:extLst>
              <a:ext uri="{FF2B5EF4-FFF2-40B4-BE49-F238E27FC236}">
                <a16:creationId xmlns:a16="http://schemas.microsoft.com/office/drawing/2014/main" id="{8966AD44-AB48-4BE3-B6A1-BCDC0D354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45548"/>
              </p:ext>
            </p:extLst>
          </p:nvPr>
        </p:nvGraphicFramePr>
        <p:xfrm>
          <a:off x="6885993" y="5176523"/>
          <a:ext cx="4584441" cy="1314780"/>
        </p:xfrm>
        <a:graphic>
          <a:graphicData uri="http://schemas.openxmlformats.org/drawingml/2006/table">
            <a:tbl>
              <a:tblPr/>
              <a:tblGrid>
                <a:gridCol w="1528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Ηλικία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(</a:t>
                      </a:r>
                      <a:r>
                        <a:rPr kumimoji="0" 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έτος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)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pNET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NF pNET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20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9%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3%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50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53%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34%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80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84%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54%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85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C760BC0-BF22-4672-A5DD-DCDF631A414F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PRRT in intestinal NET (NETTER-1 trial)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BF80188-1D2A-4A84-AB76-EAC344382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06584"/>
            <a:ext cx="8250535" cy="417915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3B4AF61-B7A3-4099-ADED-089BE621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99" y="5524570"/>
            <a:ext cx="4824625" cy="593605"/>
          </a:xfrm>
          <a:prstGeom prst="rect">
            <a:avLst/>
          </a:prstGeom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DF2F21A-E7A6-45B6-8F3E-D5F26324595F}"/>
              </a:ext>
            </a:extLst>
          </p:cNvPr>
          <p:cNvSpPr/>
          <p:nvPr/>
        </p:nvSpPr>
        <p:spPr>
          <a:xfrm>
            <a:off x="9181323" y="5441442"/>
            <a:ext cx="2929812" cy="10455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Final median PFS</a:t>
            </a:r>
          </a:p>
          <a:p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PRRT vs. Octreotide LAR 60mg</a:t>
            </a:r>
          </a:p>
          <a:p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28,5 m vs. 8,4m</a:t>
            </a:r>
          </a:p>
        </p:txBody>
      </p:sp>
    </p:spTree>
    <p:extLst>
      <p:ext uri="{BB962C8B-B14F-4D97-AF65-F5344CB8AC3E}">
        <p14:creationId xmlns:p14="http://schemas.microsoft.com/office/powerpoint/2010/main" val="6356927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8">
            <a:extLst>
              <a:ext uri="{FF2B5EF4-FFF2-40B4-BE49-F238E27FC236}">
                <a16:creationId xmlns:a16="http://schemas.microsoft.com/office/drawing/2014/main" id="{B5BA935B-F674-43D0-8CC6-58CC7534B2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Sequential</a:t>
            </a:r>
            <a:r>
              <a:rPr lang="el-GR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CT scans in a patient with metastatic </a:t>
            </a:r>
            <a:r>
              <a:rPr lang="en-US" altLang="en-US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pN</a:t>
            </a:r>
            <a:r>
              <a:rPr lang="el-GR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ΕΤ</a:t>
            </a:r>
            <a:r>
              <a:rPr lang="en-GB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 after treatment with </a:t>
            </a:r>
            <a:r>
              <a:rPr lang="el-GR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177</a:t>
            </a: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Lu-DOTATATE</a:t>
            </a:r>
            <a:endParaRPr lang="el-GR" altLang="en-US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5174" name="Picture 6">
            <a:extLst>
              <a:ext uri="{FF2B5EF4-FFF2-40B4-BE49-F238E27FC236}">
                <a16:creationId xmlns:a16="http://schemas.microsoft.com/office/drawing/2014/main" id="{F16D21D0-B2A4-40A5-9D1D-EB6272B65D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4970" y="2254839"/>
            <a:ext cx="8523477" cy="4211524"/>
          </a:xfrm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77827" name="Picture 5">
            <a:extLst>
              <a:ext uri="{FF2B5EF4-FFF2-40B4-BE49-F238E27FC236}">
                <a16:creationId xmlns:a16="http://schemas.microsoft.com/office/drawing/2014/main" id="{3B9605A5-335E-4A5B-8AF0-6EF3142D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694" y="6583362"/>
            <a:ext cx="38433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Line 11">
            <a:extLst>
              <a:ext uri="{FF2B5EF4-FFF2-40B4-BE49-F238E27FC236}">
                <a16:creationId xmlns:a16="http://schemas.microsoft.com/office/drawing/2014/main" id="{C63C5AFE-3670-41B4-93CE-933914FF7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2864" y="3243328"/>
            <a:ext cx="68421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prstShdw prst="shdw13" dist="53882" dir="13500000">
              <a:srgbClr val="9999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7829" name="Line 12">
            <a:extLst>
              <a:ext uri="{FF2B5EF4-FFF2-40B4-BE49-F238E27FC236}">
                <a16:creationId xmlns:a16="http://schemas.microsoft.com/office/drawing/2014/main" id="{7B7B3EB5-9A48-4D77-9C7D-2165032A9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6986" y="3243328"/>
            <a:ext cx="68421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prstShdw prst="shdw13" dist="53882" dir="13500000">
              <a:srgbClr val="9999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7830" name="Line 13">
            <a:extLst>
              <a:ext uri="{FF2B5EF4-FFF2-40B4-BE49-F238E27FC236}">
                <a16:creationId xmlns:a16="http://schemas.microsoft.com/office/drawing/2014/main" id="{AA3E096D-FFC4-4AD2-806E-E17828D33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9219" y="3243328"/>
            <a:ext cx="68421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prstShdw prst="shdw13" dist="53882" dir="13500000">
              <a:srgbClr val="9999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7831" name="Line 14">
            <a:extLst>
              <a:ext uri="{FF2B5EF4-FFF2-40B4-BE49-F238E27FC236}">
                <a16:creationId xmlns:a16="http://schemas.microsoft.com/office/drawing/2014/main" id="{219423A5-AC3C-40E5-A127-4A7C58B22F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2304" y="3243328"/>
            <a:ext cx="684212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prstShdw prst="shdw13" dist="53882" dir="13500000">
              <a:srgbClr val="9999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7832" name="Line 15">
            <a:extLst>
              <a:ext uri="{FF2B5EF4-FFF2-40B4-BE49-F238E27FC236}">
                <a16:creationId xmlns:a16="http://schemas.microsoft.com/office/drawing/2014/main" id="{8BBFBB26-B66A-4EE0-BB97-035B4CE8CF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3243328"/>
            <a:ext cx="684212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prstShdw prst="shdw13" dist="53882" dir="13500000">
              <a:srgbClr val="9999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53D51-69C3-4A6E-8AAE-9627531111FF}"/>
              </a:ext>
            </a:extLst>
          </p:cNvPr>
          <p:cNvSpPr txBox="1"/>
          <p:nvPr/>
        </p:nvSpPr>
        <p:spPr>
          <a:xfrm>
            <a:off x="2939262" y="1766971"/>
            <a:ext cx="1106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ACA18-2368-44EA-90B9-C04F932A985B}"/>
              </a:ext>
            </a:extLst>
          </p:cNvPr>
          <p:cNvSpPr txBox="1"/>
          <p:nvPr/>
        </p:nvSpPr>
        <p:spPr>
          <a:xfrm>
            <a:off x="5327871" y="1750672"/>
            <a:ext cx="1237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F18A1-4A1A-441E-9533-2DF5A4A71D4B}"/>
              </a:ext>
            </a:extLst>
          </p:cNvPr>
          <p:cNvSpPr txBox="1"/>
          <p:nvPr/>
        </p:nvSpPr>
        <p:spPr>
          <a:xfrm>
            <a:off x="8779335" y="1763614"/>
            <a:ext cx="142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BE209-796D-4D4C-AD24-ECFF8EF3CBFA}"/>
              </a:ext>
            </a:extLst>
          </p:cNvPr>
          <p:cNvSpPr txBox="1"/>
          <p:nvPr/>
        </p:nvSpPr>
        <p:spPr>
          <a:xfrm>
            <a:off x="6984829" y="1763614"/>
            <a:ext cx="142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months</a:t>
            </a:r>
          </a:p>
        </p:txBody>
      </p:sp>
    </p:spTree>
    <p:extLst>
      <p:ext uri="{BB962C8B-B14F-4D97-AF65-F5344CB8AC3E}">
        <p14:creationId xmlns:p14="http://schemas.microsoft.com/office/powerpoint/2010/main" val="12507977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45EDDFD-9E12-4FF1-9F8E-2F70C78F8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014" y="2548359"/>
            <a:ext cx="8220075" cy="332733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85A8962-409C-475F-9D04-85B18B35B6E8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FDG-PET/CT predicts survival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A8A3E-2D93-467C-AC5E-20B8E979CB13}"/>
              </a:ext>
            </a:extLst>
          </p:cNvPr>
          <p:cNvSpPr txBox="1"/>
          <p:nvPr/>
        </p:nvSpPr>
        <p:spPr>
          <a:xfrm>
            <a:off x="9286875" y="6224890"/>
            <a:ext cx="2790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Binderup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Clin Cancer Res 2010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310CB-4F93-4B3C-B559-BEA02DE3FEC1}"/>
              </a:ext>
            </a:extLst>
          </p:cNvPr>
          <p:cNvSpPr txBox="1"/>
          <p:nvPr/>
        </p:nvSpPr>
        <p:spPr>
          <a:xfrm>
            <a:off x="2841753" y="1084750"/>
            <a:ext cx="7743825" cy="111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Prospective study of 98 patients</a:t>
            </a:r>
          </a:p>
          <a:p>
            <a:pPr>
              <a:lnSpc>
                <a:spcPct val="20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 + ) FDG-PET/CT: Ki67: 2-15: 70%      Ki-67: &gt;15: 93%</a:t>
            </a:r>
          </a:p>
        </p:txBody>
      </p:sp>
    </p:spTree>
    <p:extLst>
      <p:ext uri="{BB962C8B-B14F-4D97-AF65-F5344CB8AC3E}">
        <p14:creationId xmlns:p14="http://schemas.microsoft.com/office/powerpoint/2010/main" val="27174700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A1F0F0-6EDA-493A-9512-09755DED9B0E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FDG-PET/CT in patients treated with PRRT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7ABAF-D01C-4513-BC1D-C073495AC713}"/>
              </a:ext>
            </a:extLst>
          </p:cNvPr>
          <p:cNvSpPr txBox="1"/>
          <p:nvPr/>
        </p:nvSpPr>
        <p:spPr>
          <a:xfrm>
            <a:off x="6456784" y="1359176"/>
            <a:ext cx="4506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60 patients with advanced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              Median PFS: 53,4 m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192BF04-97A5-4D28-814A-11A0FFCB3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90" y="1820841"/>
            <a:ext cx="5603094" cy="3903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1E23F-CA7F-465D-803C-6C23D17B42CC}"/>
              </a:ext>
            </a:extLst>
          </p:cNvPr>
          <p:cNvSpPr txBox="1"/>
          <p:nvPr/>
        </p:nvSpPr>
        <p:spPr>
          <a:xfrm>
            <a:off x="7174461" y="3144416"/>
            <a:ext cx="25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PFS:</a:t>
            </a:r>
            <a:r>
              <a:rPr lang="en-GB" sz="2000" b="1" dirty="0">
                <a:solidFill>
                  <a:srgbClr val="FF0000"/>
                </a:solidFill>
              </a:rPr>
              <a:t> FDG ( + ): 21,2 m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         FDG ( - ): 68,7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8463C-1CD6-49E6-B89A-FBC1096D557B}"/>
              </a:ext>
            </a:extLst>
          </p:cNvPr>
          <p:cNvSpPr txBox="1"/>
          <p:nvPr/>
        </p:nvSpPr>
        <p:spPr>
          <a:xfrm>
            <a:off x="9741308" y="3313693"/>
            <a:ext cx="196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 &lt; 0,0002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FC7A2-BEF0-4BF4-94A7-77BD3C4CA5BA}"/>
              </a:ext>
            </a:extLst>
          </p:cNvPr>
          <p:cNvSpPr txBox="1"/>
          <p:nvPr/>
        </p:nvSpPr>
        <p:spPr>
          <a:xfrm>
            <a:off x="9937252" y="6330175"/>
            <a:ext cx="1772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Sansovini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9111239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E542028-F6A2-4EC2-9922-282D04BAE016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Chemoradionuclide</a:t>
            </a:r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FDG avid 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CAEFFD1-11CC-4C58-9D75-7FC5A4C2BBA9}"/>
              </a:ext>
            </a:extLst>
          </p:cNvPr>
          <p:cNvSpPr/>
          <p:nvPr/>
        </p:nvSpPr>
        <p:spPr>
          <a:xfrm>
            <a:off x="1455577" y="1912776"/>
            <a:ext cx="104222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</a:rPr>
              <a:t>Favourable outcomes of (177)Lu-</a:t>
            </a:r>
            <a:r>
              <a:rPr lang="en-GB" sz="2400" b="1" dirty="0" err="1">
                <a:latin typeface="arial" panose="020B0604020202020204" pitchFamily="34" charset="0"/>
              </a:rPr>
              <a:t>octreotate</a:t>
            </a:r>
            <a:r>
              <a:rPr lang="en-GB" sz="2400" b="1" dirty="0">
                <a:latin typeface="arial" panose="020B0604020202020204" pitchFamily="34" charset="0"/>
              </a:rPr>
              <a:t> peptide receptor </a:t>
            </a:r>
            <a:r>
              <a:rPr lang="en-GB" sz="2400" b="1" dirty="0" err="1">
                <a:latin typeface="arial" panose="020B0604020202020204" pitchFamily="34" charset="0"/>
              </a:rPr>
              <a:t>chemoradionuclide</a:t>
            </a:r>
            <a:r>
              <a:rPr lang="en-GB" sz="2400" b="1" dirty="0">
                <a:latin typeface="arial" panose="020B0604020202020204" pitchFamily="34" charset="0"/>
              </a:rPr>
              <a:t> therapy in patients with FDG-avid neuroendocrine tumours.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Kashyap R</a:t>
            </a:r>
            <a:r>
              <a:rPr lang="en-GB" sz="2400" dirty="0">
                <a:latin typeface="arial" panose="020B0604020202020204" pitchFamily="34" charset="0"/>
              </a:rPr>
              <a:t>, et al.</a:t>
            </a:r>
            <a:r>
              <a:rPr lang="en-GB" sz="2400" dirty="0">
                <a:latin typeface="arial" panose="020B0604020202020204" pitchFamily="34" charset="0"/>
                <a:hlinkClick r:id="rId3" tooltip="European journal of nuclear medicine and molecular imaging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Eur J </a:t>
            </a:r>
            <a:r>
              <a:rPr lang="en-GB" sz="2400" dirty="0" err="1">
                <a:latin typeface="arial" panose="020B0604020202020204" pitchFamily="34" charset="0"/>
                <a:hlinkClick r:id="rId3" tooltip="European journal of nuclear medicine and molecular imaging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</a:t>
            </a:r>
            <a:r>
              <a:rPr lang="en-GB" sz="2400" dirty="0">
                <a:latin typeface="arial" panose="020B0604020202020204" pitchFamily="34" charset="0"/>
                <a:hlinkClick r:id="rId3" tooltip="European journal of nuclear medicine and molecular imaging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Med Mol Imaging.</a:t>
            </a:r>
            <a:r>
              <a:rPr lang="en-GB" sz="2400" dirty="0">
                <a:latin typeface="arial" panose="020B0604020202020204" pitchFamily="34" charset="0"/>
              </a:rPr>
              <a:t> 2015</a:t>
            </a:r>
          </a:p>
          <a:p>
            <a:pPr algn="ctr"/>
            <a:endParaRPr lang="en-GB" sz="2400" dirty="0">
              <a:latin typeface="arial" panose="020B0604020202020204" pitchFamily="34" charset="0"/>
            </a:endParaRPr>
          </a:p>
          <a:p>
            <a:pPr algn="ctr"/>
            <a:endParaRPr lang="en-GB" sz="2400" dirty="0">
              <a:latin typeface="arial" panose="020B0604020202020204" pitchFamily="34" charset="0"/>
            </a:endParaRP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Phase II study of radiopeptide 177Lu-octreotate and capecitabine therapy of progressive disseminated neuroendocrine tumours.</a:t>
            </a:r>
          </a:p>
          <a:p>
            <a:pPr algn="ctr"/>
            <a:r>
              <a:rPr lang="en-GB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4" tooltip="European journal of nuclear medicine and molecular imaging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Claringbold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  <a:hlinkClick r:id="rId4" tooltip="European journal of nuclear medicine and molecular imaging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Eur J </a:t>
            </a:r>
            <a:r>
              <a:rPr lang="en-GB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4" tooltip="European journal of nuclear medicine and molecular imaging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  <a:hlinkClick r:id="rId4" tooltip="European journal of nuclear medicine and molecular imaging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Med Mol Imaging.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 2011 </a:t>
            </a:r>
            <a:endParaRPr lang="en-GB" sz="2400" i="0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515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ÎÏÎ¿ÏÎ­Î»ÎµÏÎ¼Î± ÎµÎ¹ÎºÏÎ½Î±Ï Î³Î¹Î± telotristat">
            <a:extLst>
              <a:ext uri="{FF2B5EF4-FFF2-40B4-BE49-F238E27FC236}">
                <a16:creationId xmlns:a16="http://schemas.microsoft.com/office/drawing/2014/main" id="{665BE6D6-8EC8-4983-9233-A55C092B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9" y="65049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1" name="Rectangle 76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ÎÏÎ¿ÏÎ­Î»ÎµÏÎ¼Î± ÎµÎ¹ÎºÏÎ½Î±Ï Î³Î¹Î± telotristat">
            <a:extLst>
              <a:ext uri="{FF2B5EF4-FFF2-40B4-BE49-F238E27FC236}">
                <a16:creationId xmlns:a16="http://schemas.microsoft.com/office/drawing/2014/main" id="{DD8AA4E3-B588-474D-8C2E-0A1E601C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73" y="810475"/>
            <a:ext cx="3854945" cy="214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2" name="Rectangle 78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3E7322-2FF0-4BD8-987D-8924A8182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4782146"/>
            <a:ext cx="3854945" cy="4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840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F198B13-DB69-456E-A68B-39D966E1D93D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ENETS Guidelines in advanced intestinal 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00CC2A-5E66-45B3-8B79-D800938B2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73" y="1003624"/>
            <a:ext cx="8412252" cy="499982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D0F7D89-8C1F-4C24-9B4E-8D8CB318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2326515"/>
            <a:ext cx="2438399" cy="95731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A7B12C0-D19B-4CFE-8A1B-FD0C9F30B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836" y="4261184"/>
            <a:ext cx="2548914" cy="1095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315F9-B05D-46BD-A952-99CB3977850F}"/>
              </a:ext>
            </a:extLst>
          </p:cNvPr>
          <p:cNvSpPr txBox="1"/>
          <p:nvPr/>
        </p:nvSpPr>
        <p:spPr>
          <a:xfrm>
            <a:off x="9067800" y="6305882"/>
            <a:ext cx="2838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Pavel et al, Neuroendocrinology 2016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CE9E6A3-A830-45C3-A828-D77D3EB11945}"/>
              </a:ext>
            </a:extLst>
          </p:cNvPr>
          <p:cNvSpPr/>
          <p:nvPr/>
        </p:nvSpPr>
        <p:spPr>
          <a:xfrm>
            <a:off x="2500604" y="3032449"/>
            <a:ext cx="3442996" cy="78377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83AE123C-E652-409A-BCDB-183804F971C4}"/>
              </a:ext>
            </a:extLst>
          </p:cNvPr>
          <p:cNvSpPr/>
          <p:nvPr/>
        </p:nvSpPr>
        <p:spPr>
          <a:xfrm>
            <a:off x="2500604" y="4025328"/>
            <a:ext cx="3349690" cy="92922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D904F-374E-4C4A-B1D2-3034EFAF872F}"/>
              </a:ext>
            </a:extLst>
          </p:cNvPr>
          <p:cNvSpPr txBox="1"/>
          <p:nvPr/>
        </p:nvSpPr>
        <p:spPr>
          <a:xfrm>
            <a:off x="3470988" y="917992"/>
            <a:ext cx="125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56F55-BFFB-434B-9627-97A1557C73B0}"/>
              </a:ext>
            </a:extLst>
          </p:cNvPr>
          <p:cNvSpPr txBox="1"/>
          <p:nvPr/>
        </p:nvSpPr>
        <p:spPr>
          <a:xfrm>
            <a:off x="6618514" y="917992"/>
            <a:ext cx="1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line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8AEF32C6-DA7C-4AA2-8243-76F68B9E0A60}"/>
              </a:ext>
            </a:extLst>
          </p:cNvPr>
          <p:cNvSpPr/>
          <p:nvPr/>
        </p:nvSpPr>
        <p:spPr>
          <a:xfrm>
            <a:off x="6811347" y="2687216"/>
            <a:ext cx="2256453" cy="49452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E8586435-0F61-45D0-9798-D5266D410EBB}"/>
              </a:ext>
            </a:extLst>
          </p:cNvPr>
          <p:cNvSpPr/>
          <p:nvPr/>
        </p:nvSpPr>
        <p:spPr>
          <a:xfrm>
            <a:off x="6811347" y="3574170"/>
            <a:ext cx="1604865" cy="4511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0249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D701E5E-7568-4B6A-9591-60E94019728B}"/>
              </a:ext>
            </a:extLst>
          </p:cNvPr>
          <p:cNvSpPr txBox="1">
            <a:spLocks/>
          </p:cNvSpPr>
          <p:nvPr/>
        </p:nvSpPr>
        <p:spPr>
          <a:xfrm>
            <a:off x="1371599" y="250826"/>
            <a:ext cx="9982199" cy="616922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ENETS Guidelines in advanced </a:t>
            </a:r>
            <a:r>
              <a:rPr lang="en-GB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pNET</a:t>
            </a: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E029D-FAC8-4EF0-BAD6-B580BF0F23E1}"/>
              </a:ext>
            </a:extLst>
          </p:cNvPr>
          <p:cNvSpPr txBox="1"/>
          <p:nvPr/>
        </p:nvSpPr>
        <p:spPr>
          <a:xfrm>
            <a:off x="9067800" y="6305882"/>
            <a:ext cx="2838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Pavel et al, Neuroendocrinology 2016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E29290C-4B89-424E-A01F-7C9E3E05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68" y="1277992"/>
            <a:ext cx="7781137" cy="461764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457F37-3150-4E7A-973A-26B2A42C2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104" y="2358989"/>
            <a:ext cx="1796131" cy="71252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9BD5330-CD7A-49F5-A378-12559A46A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" t="5337"/>
          <a:stretch/>
        </p:blipFill>
        <p:spPr>
          <a:xfrm>
            <a:off x="8194104" y="3586814"/>
            <a:ext cx="3543521" cy="103060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E22344-95B0-4094-B56B-2C507FC68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2" b="5368"/>
          <a:stretch/>
        </p:blipFill>
        <p:spPr>
          <a:xfrm>
            <a:off x="7565364" y="4928806"/>
            <a:ext cx="4340886" cy="1030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F63DE-E3F5-4343-95E7-9EE5F3EA8626}"/>
              </a:ext>
            </a:extLst>
          </p:cNvPr>
          <p:cNvSpPr txBox="1"/>
          <p:nvPr/>
        </p:nvSpPr>
        <p:spPr>
          <a:xfrm>
            <a:off x="3470988" y="917992"/>
            <a:ext cx="125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31414-6182-4E58-8A3A-473CA705A5D6}"/>
              </a:ext>
            </a:extLst>
          </p:cNvPr>
          <p:cNvSpPr txBox="1"/>
          <p:nvPr/>
        </p:nvSpPr>
        <p:spPr>
          <a:xfrm>
            <a:off x="5984032" y="962365"/>
            <a:ext cx="221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Second/Third line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D98264C-DA54-4788-9EA5-38C3A9B45536}"/>
              </a:ext>
            </a:extLst>
          </p:cNvPr>
          <p:cNvSpPr/>
          <p:nvPr/>
        </p:nvSpPr>
        <p:spPr>
          <a:xfrm>
            <a:off x="1912776" y="3163077"/>
            <a:ext cx="5197151" cy="103060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B87D82C4-A131-4D48-B4AB-73FDD32EE490}"/>
              </a:ext>
            </a:extLst>
          </p:cNvPr>
          <p:cNvSpPr/>
          <p:nvPr/>
        </p:nvSpPr>
        <p:spPr>
          <a:xfrm>
            <a:off x="1889179" y="4276530"/>
            <a:ext cx="5197151" cy="8086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617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78FFD2B-1853-4572-996C-58AA28C91160}"/>
              </a:ext>
            </a:extLst>
          </p:cNvPr>
          <p:cNvSpPr txBox="1">
            <a:spLocks/>
          </p:cNvSpPr>
          <p:nvPr/>
        </p:nvSpPr>
        <p:spPr>
          <a:xfrm>
            <a:off x="933450" y="250826"/>
            <a:ext cx="10420350" cy="977900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 management of NET </a:t>
            </a:r>
          </a:p>
          <a:p>
            <a:pPr algn="ctr"/>
            <a:r>
              <a:rPr lang="en-GB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ENETS Consensus Guidelines 2016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657E6C2-B024-475E-AC9F-B1A85291B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 r="448" b="17897"/>
          <a:stretch/>
        </p:blipFill>
        <p:spPr>
          <a:xfrm>
            <a:off x="933450" y="1351809"/>
            <a:ext cx="9744075" cy="5289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E8A55-0F12-4E24-877E-0C93AC0DE4E8}"/>
              </a:ext>
            </a:extLst>
          </p:cNvPr>
          <p:cNvSpPr txBox="1"/>
          <p:nvPr/>
        </p:nvSpPr>
        <p:spPr>
          <a:xfrm>
            <a:off x="4161453" y="6272117"/>
            <a:ext cx="1464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438EA-7DCE-464B-9AB0-EB04950FF98A}"/>
              </a:ext>
            </a:extLst>
          </p:cNvPr>
          <p:cNvSpPr txBox="1"/>
          <p:nvPr/>
        </p:nvSpPr>
        <p:spPr>
          <a:xfrm>
            <a:off x="6012219" y="6272117"/>
            <a:ext cx="14649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2698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62B79B8-A501-4819-BBB3-5776FBD899AB}"/>
              </a:ext>
            </a:extLst>
          </p:cNvPr>
          <p:cNvSpPr txBox="1">
            <a:spLocks/>
          </p:cNvSpPr>
          <p:nvPr/>
        </p:nvSpPr>
        <p:spPr>
          <a:xfrm>
            <a:off x="933450" y="250826"/>
            <a:ext cx="10420350" cy="977900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Διαδραστική</a:t>
            </a:r>
            <a:r>
              <a:rPr lang="el-GR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διεπιστημονική ομάδα</a:t>
            </a:r>
          </a:p>
          <a:p>
            <a:pPr algn="ctr"/>
            <a:r>
              <a:rPr lang="en-GB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 team (MDT)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D0D89C-5ABA-47AB-BFE2-BFC30FF2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21" y="1598804"/>
            <a:ext cx="8518849" cy="42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11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1.6|6.7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1.4"/>
</p:tagLst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579D"/>
      </a:dk2>
      <a:lt2>
        <a:srgbClr val="808080"/>
      </a:lt2>
      <a:accent1>
        <a:srgbClr val="1A9EE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BCCED"/>
      </a:accent5>
      <a:accent6>
        <a:srgbClr val="A1A1A1"/>
      </a:accent6>
      <a:hlink>
        <a:srgbClr val="333333"/>
      </a:hlink>
      <a:folHlink>
        <a:srgbClr val="66003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579D"/>
        </a:dk2>
        <a:lt2>
          <a:srgbClr val="808080"/>
        </a:lt2>
        <a:accent1>
          <a:srgbClr val="1A9EE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BCCED"/>
        </a:accent5>
        <a:accent6>
          <a:srgbClr val="A1A1A1"/>
        </a:accent6>
        <a:hlink>
          <a:srgbClr val="333333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3339</Words>
  <Application>Microsoft Macintosh PowerPoint</Application>
  <PresentationFormat>Ευρεία οθόνη</PresentationFormat>
  <Paragraphs>749</Paragraphs>
  <Slides>105</Slides>
  <Notes>20</Notes>
  <HiddenSlides>26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4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105</vt:i4>
      </vt:variant>
    </vt:vector>
  </HeadingPairs>
  <TitlesOfParts>
    <vt:vector size="122" baseType="lpstr">
      <vt:lpstr>Arial</vt:lpstr>
      <vt:lpstr>Arial</vt:lpstr>
      <vt:lpstr>Calibri</vt:lpstr>
      <vt:lpstr>Calibri Light</vt:lpstr>
      <vt:lpstr>Comic Sans MS</vt:lpstr>
      <vt:lpstr>Lucida Sans</vt:lpstr>
      <vt:lpstr>Noto Symbol</vt:lpstr>
      <vt:lpstr>Times</vt:lpstr>
      <vt:lpstr>Times New Roman</vt:lpstr>
      <vt:lpstr>Verdana</vt:lpstr>
      <vt:lpstr>Wingdings</vt:lpstr>
      <vt:lpstr>1_Θέμα του Office</vt:lpstr>
      <vt:lpstr>Office Theme</vt:lpstr>
      <vt:lpstr>3_Office Theme</vt:lpstr>
      <vt:lpstr>Standarddesign</vt:lpstr>
      <vt:lpstr>Worksheet</vt:lpstr>
      <vt:lpstr>Image</vt:lpstr>
      <vt:lpstr>ΝΕΥΡΟΕΝΔΟΚΡΙΝΗ ΝΕΟΠΛΑΣΜΑΤΑ</vt:lpstr>
      <vt:lpstr>         NET: Μια ετερογενής ομάδα νεοπλασμάτων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 Ιστοπαθολογία </vt:lpstr>
      <vt:lpstr>Παρουσίαση του PowerPoint</vt:lpstr>
      <vt:lpstr>Παρουσίαση του PowerPoint</vt:lpstr>
      <vt:lpstr>         Ποσοστό επιβίωσης ανάλογα με το βαθμό διαφοροποίησης </vt:lpstr>
      <vt:lpstr>         Η προγνωστική αξία του Ki-67 στον καθορισμό του σταδίου της νόσου </vt:lpstr>
      <vt:lpstr>         Ποσοστό επιβίωσης ανάλογα με το βαθμό διαφοροποίησης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Anatomic CT and 68 Gallium DOTATATE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Treatment Goals in GEP-NETs</vt:lpstr>
      <vt:lpstr>Factors in Treatment Decisions in GEP-NETs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Response after liver embolization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Treatment with Somatostatin analogues : Sandostatin LAR® Controls Symptoms of Carcinoid Syndrome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Interferon-α (ΙΝF-α)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Stage IV GEP-NETs  Results on chemotherapy </vt:lpstr>
      <vt:lpstr>Παρουσίαση του PowerPoint</vt:lpstr>
      <vt:lpstr>Παρουσίαση του PowerPoint</vt:lpstr>
      <vt:lpstr>Radiopharmaceuticals for GEP-NETs</vt:lpstr>
      <vt:lpstr>NETTER -1  Study  Objectives and Design</vt:lpstr>
      <vt:lpstr>Παρουσίαση του PowerPoint</vt:lpstr>
      <vt:lpstr>Sequential CT scans in a patient with metastatic pNΕΤ after treatment with 177Lu-DOTATATE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ΝΕΥΡΟΕΝΔΟΚΡΙΝΗ ΝΕΟΠΛΑΣΜΑΤΑ</dc:title>
  <dc:creator>martso.mt@gmail.com</dc:creator>
  <cp:lastModifiedBy>Alexandros Papalampros</cp:lastModifiedBy>
  <cp:revision>4</cp:revision>
  <dcterms:created xsi:type="dcterms:W3CDTF">2018-12-04T12:54:49Z</dcterms:created>
  <dcterms:modified xsi:type="dcterms:W3CDTF">2020-11-03T07:18:19Z</dcterms:modified>
</cp:coreProperties>
</file>