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5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132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presProps.xml" ContentType="application/vnd.openxmlformats-officedocument.presentationml.presProps+xml"/>
  <Override PartName="/ppt/media/image28.png" ContentType="image/png"/>
  <Override PartName="/ppt/media/image1.jpeg" ContentType="image/jpeg"/>
  <Override PartName="/ppt/media/image3.png" ContentType="image/png"/>
  <Override PartName="/ppt/media/image38.png" ContentType="image/png"/>
  <Override PartName="/ppt/media/image2.jpeg" ContentType="image/jpeg"/>
  <Override PartName="/ppt/media/image8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06" r:id="rId63"/>
    <p:sldId id="307" r:id="rId64"/>
    <p:sldId id="308" r:id="rId65"/>
    <p:sldId id="309" r:id="rId66"/>
    <p:sldId id="310" r:id="rId67"/>
    <p:sldId id="311" r:id="rId68"/>
    <p:sldId id="312" r:id="rId69"/>
    <p:sldId id="313" r:id="rId70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slide" Target="slides/slide26.xml"/><Relationship Id="rId39" Type="http://schemas.openxmlformats.org/officeDocument/2006/relationships/slide" Target="slides/slide27.xml"/><Relationship Id="rId40" Type="http://schemas.openxmlformats.org/officeDocument/2006/relationships/slide" Target="slides/slide28.xml"/><Relationship Id="rId41" Type="http://schemas.openxmlformats.org/officeDocument/2006/relationships/slide" Target="slides/slide29.xml"/><Relationship Id="rId42" Type="http://schemas.openxmlformats.org/officeDocument/2006/relationships/slide" Target="slides/slide30.xml"/><Relationship Id="rId43" Type="http://schemas.openxmlformats.org/officeDocument/2006/relationships/slide" Target="slides/slide31.xml"/><Relationship Id="rId44" Type="http://schemas.openxmlformats.org/officeDocument/2006/relationships/slide" Target="slides/slide32.xml"/><Relationship Id="rId45" Type="http://schemas.openxmlformats.org/officeDocument/2006/relationships/slide" Target="slides/slide33.xml"/><Relationship Id="rId46" Type="http://schemas.openxmlformats.org/officeDocument/2006/relationships/slide" Target="slides/slide34.xml"/><Relationship Id="rId47" Type="http://schemas.openxmlformats.org/officeDocument/2006/relationships/slide" Target="slides/slide35.xml"/><Relationship Id="rId48" Type="http://schemas.openxmlformats.org/officeDocument/2006/relationships/slide" Target="slides/slide36.xml"/><Relationship Id="rId49" Type="http://schemas.openxmlformats.org/officeDocument/2006/relationships/slide" Target="slides/slide37.xml"/><Relationship Id="rId50" Type="http://schemas.openxmlformats.org/officeDocument/2006/relationships/slide" Target="slides/slide38.xml"/><Relationship Id="rId51" Type="http://schemas.openxmlformats.org/officeDocument/2006/relationships/slide" Target="slides/slide39.xml"/><Relationship Id="rId52" Type="http://schemas.openxmlformats.org/officeDocument/2006/relationships/slide" Target="slides/slide40.xml"/><Relationship Id="rId53" Type="http://schemas.openxmlformats.org/officeDocument/2006/relationships/slide" Target="slides/slide41.xml"/><Relationship Id="rId54" Type="http://schemas.openxmlformats.org/officeDocument/2006/relationships/slide" Target="slides/slide42.xml"/><Relationship Id="rId55" Type="http://schemas.openxmlformats.org/officeDocument/2006/relationships/slide" Target="slides/slide43.xml"/><Relationship Id="rId56" Type="http://schemas.openxmlformats.org/officeDocument/2006/relationships/slide" Target="slides/slide44.xml"/><Relationship Id="rId57" Type="http://schemas.openxmlformats.org/officeDocument/2006/relationships/slide" Target="slides/slide45.xml"/><Relationship Id="rId58" Type="http://schemas.openxmlformats.org/officeDocument/2006/relationships/slide" Target="slides/slide46.xml"/><Relationship Id="rId59" Type="http://schemas.openxmlformats.org/officeDocument/2006/relationships/slide" Target="slides/slide47.xml"/><Relationship Id="rId60" Type="http://schemas.openxmlformats.org/officeDocument/2006/relationships/slide" Target="slides/slide48.xml"/><Relationship Id="rId61" Type="http://schemas.openxmlformats.org/officeDocument/2006/relationships/slide" Target="slides/slide49.xml"/><Relationship Id="rId62" Type="http://schemas.openxmlformats.org/officeDocument/2006/relationships/slide" Target="slides/slide50.xml"/><Relationship Id="rId63" Type="http://schemas.openxmlformats.org/officeDocument/2006/relationships/slide" Target="slides/slide51.xml"/><Relationship Id="rId64" Type="http://schemas.openxmlformats.org/officeDocument/2006/relationships/slide" Target="slides/slide52.xml"/><Relationship Id="rId65" Type="http://schemas.openxmlformats.org/officeDocument/2006/relationships/slide" Target="slides/slide53.xml"/><Relationship Id="rId66" Type="http://schemas.openxmlformats.org/officeDocument/2006/relationships/slide" Target="slides/slide54.xml"/><Relationship Id="rId67" Type="http://schemas.openxmlformats.org/officeDocument/2006/relationships/slide" Target="slides/slide55.xml"/><Relationship Id="rId68" Type="http://schemas.openxmlformats.org/officeDocument/2006/relationships/slide" Target="slides/slide56.xml"/><Relationship Id="rId69" Type="http://schemas.openxmlformats.org/officeDocument/2006/relationships/slide" Target="slides/slide57.xml"/><Relationship Id="rId70" Type="http://schemas.openxmlformats.org/officeDocument/2006/relationships/slide" Target="slides/slide58.xml"/><Relationship Id="rId7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DFEEFF7-9D34-4792-8BC0-2487E97B686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1BE999-023A-4887-B2E3-89C2BABEFD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D393FD9-CDFB-4672-BE96-C1DA08C5D81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F118947-7834-43C2-8764-D2EC5631824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943FCE0-E8B7-44E1-8D97-0DB7BF08F1F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3DD122-80D2-4621-B30C-382265AE953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705B27-DA37-4504-9263-B4D833B75D8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84F19FF-A5AD-47B3-83B3-33758A0186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BE55F59-6729-47C3-ACE0-88863ED206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6FEBDAE-8209-4074-BC4C-8A301498232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53E3E50-2226-4F37-B145-5987E3688F4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BFC5E14-7B12-4955-AA5C-6D6DEA0C88C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80F433A-A29B-4F48-A25A-ED96461B93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5AC204A-F2D2-4DFD-BBB4-DD7F8E75195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A5E03FB-FE20-48B0-911F-484ACD4F7F0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B37395F-5113-438D-A6EF-10E2178E2B7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641E104-4DE9-47ED-A5D1-C90CA530215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810A62C-F73D-4B1B-9F6D-412664973A7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9BE85F6-65A3-45CA-A02E-534991F640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C755CDB-D3B6-4BD5-B325-CD5DC75FDE2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C1A48C0-B193-4955-9CD8-507935B18CB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3EC2DD7-A6CD-4A45-948F-0EECF1A219A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E2B4FD3-C3D3-46D5-82F1-A07BEFA31CF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8988445-9B0A-4AE0-8E25-922C60169A6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551DA5A-702A-4C5A-808B-E805DE47166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61CBE5D-07DB-45C5-9729-1A653955F5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33D0295-1EFF-4F33-8B25-A9BA5F689F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5711A59-CADA-40CF-ADF6-38C026CD69D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2357CED-56A2-44E0-A0DD-542F58B9463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FF8E407-4DA7-4EF5-BF97-F5C249EEE2F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6A45802-5590-417D-9BB1-81716E8EDDE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5A759C9-7658-4A72-9D4A-17B2F5E3241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B4B7134-6C62-402A-AB7E-33CD7833D49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3AA38AC-FCDA-4FA6-A39F-8AA3997EA17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C0EC0F7-00F1-4D6D-AB04-FD771D70ABD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5A68567-E719-492E-B36F-45848A14837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6CE384A-4DD1-4DF5-8C87-49703CA4DFB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F931CCD-F5CC-45AE-A76D-AF55EC34B19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E1F57CC-2FA6-4BBC-86E2-608F353814C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DE98D84-5D43-4F09-97DF-870C10C9192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2F1A9FB-DD3E-42A0-85F7-356FB4142AC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5B2414F-D6B4-441A-BD26-D98E46F3289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4930C7C-04A5-4809-9358-4804160E186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1344AF2-1AF1-41B8-A763-DDF335DB5C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3F42E3D-44A5-4353-A223-0A29FA5E5A2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9CCC291-2346-476C-9496-99050FA64D7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7B1BE77-0F95-418C-BFAC-2F0F36EDF71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FCCFC79-71F4-4736-9147-B1B129D1E1F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8BF6517-16C7-431F-BF3C-9EECA6557FD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854AF46-F082-4F72-8FDF-AABBB955FB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59C8C49-2370-4E96-B297-1132945A56C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2DFCD18F-E00D-4196-B984-1A977DC9D97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D13A143-4763-462A-8808-952DDC3094F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DD4980D-9087-4D5D-8DD6-48227FCD2D5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EEB9F8C4-D45D-4BCE-89A8-57501603B8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76E3E8EB-B03D-447F-AFC1-402DC162B2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40C58EE-95C4-412C-B3B5-4DBE791F71C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777B409-010B-4CBC-B57C-0C7B8371F8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9CEBD79-F5E0-43CD-8786-C0E9F8C79AB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25F3F1C-ABF8-411C-B793-34D586F2378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D94B29F7-E7E1-4DE4-B70D-D325F0BA56B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0E9A565-F76E-474A-8823-64981546B4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F92750DD-075A-4219-ACBF-CEE74EFABA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6E1A57C7-63BD-4A3B-810F-CD5E03366BD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A76478C1-0A10-483E-A196-59CBE44441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A475141-5C89-45B3-B443-6876230CE97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45DE59F-6B72-4CE8-9CD8-29F479D3EF1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82467B2-34C6-4A9F-9C55-13C4A82B42A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9BADD3A-71C8-440F-8A50-6B531DA403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ED94E370-B8FC-4270-98A8-E7D93A9B956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E0DF6AC-DDBC-40D0-8966-858E0771AC6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82FD93B-29FF-4059-8EE4-EDE5A04DE3A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BE961F8-43E8-4AB6-8D38-EB0D76EFF9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3FBEC120-E06B-428A-8BA7-2BC6DCF6BE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84FB125-3B01-438A-979F-B238CEEE040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AA80BAEF-DECF-4A8A-A70A-1DE462759D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621BB39-AB14-42A1-A6C0-C1CF441A64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7EFBBAD3-E41A-4BB9-8F3A-699819CFFD5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72355FA8-369E-472F-ABCF-D9E2ED529FD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F708FF5E-3B07-467D-90F5-F231E2DB03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FB5E08E-4C9A-46E6-BA63-96B9D464EEC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0172D93A-3429-42AE-BC20-57ECEA36E58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5297B3FC-49FC-4184-AD2A-498618EE301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DE660AF-61F2-47A7-AA83-1BFBF59715C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6D6C1165-937A-4789-A41B-5B275B426C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E4601A9E-5363-40E7-A3BF-E6DDED8243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B822DBF9-78DC-4192-A2AA-7089FF4E881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77CE59CC-8BFC-4D6B-8C9F-5CAAED484A3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00284EBE-976D-4BEA-850A-52CFE13DA8A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A6B7F13D-7BD1-4267-B27B-0471A987286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E7B4B595-6BDB-40A9-BC81-9CB683EB5FD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E4CA63A2-822F-47B5-96BC-0771211983B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224F5DD7-70F0-4D71-AE33-788F295222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91F271F2-1E2D-4828-AAE0-9AF92E08F2F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1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BC151D74-05BA-44E5-AF9C-7FB7C06039A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7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8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657F5FAB-F3EE-48F5-B3EA-7984F26F0B6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A3B3B25C-A087-4C15-A7DD-7A492BA8594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B5C75AA0-7375-40B8-9FAF-DFABDE86B9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4A6E07F8-1165-4B26-8D67-6CA38D7D088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D169B37B-3B37-4DD2-B1DB-0653D9C132E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49C6E1B3-53B4-4A4D-955C-8A73616BDA0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FD00C02F-B9A1-4284-BE63-A76D11F82A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918BDEFF-6C38-4526-8D08-A8110421BC2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374A65C4-56AC-4143-AEFE-24A449388B5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E3E3A940-D1EA-478B-8777-CE161F6BE0C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33F0EC13-1581-415A-8117-57BA3EB4C82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4406E729-D1AD-41E5-9545-F952F78E968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9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39C3439A-180C-4528-AC56-82DE032143E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CB4B2509-2550-4648-A334-3CC3574E51B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E940E61D-5DF7-4CD5-ABD3-07F65F3C0D5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F9C05CBA-CF6B-440A-9C04-310514EBFA9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0CEFFF35-89D5-4CE1-9C75-638AF7DBD3D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FA9EDD30-53A2-4FFB-8134-B1A332ADE68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A8835614-0D53-43FE-AF95-5F4F170325C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A054FEA5-508A-4382-8E21-F1E5F948CB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F536F854-58BD-45FE-A883-C14D77BE19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544ABECE-6FAF-4C9F-946C-92542B008C9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08A675A0-F6D9-481F-8F28-DB0576EB041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B73E4FE0-EBDE-4491-9A71-58132001264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BC54CD97-42BE-4F1F-8132-09CBCD51739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D1B6A60F-A07A-473E-8749-6F599CAB79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4630BDD5-50FB-412F-AD0C-6A6D15882F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B1CC518F-C15B-4AFC-8124-F67F5363856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2AAEEA7E-8F6D-4872-907B-EF65AB0D8E6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B13EC753-CEDA-4A48-B4AB-D4700A97BE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606C6417-8C7A-4807-925F-DCD5BBF14A8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5FFD33B5-9859-411E-AF9C-27C3394959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43CF881D-1CC2-4D73-B349-2BE408D6F7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3F21CFC2-85FB-462E-B923-4603288BCC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09A0D234-9BB4-49A0-AF6F-477355F117C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B67A02B1-E6F4-4AED-B680-37BA410E2F1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9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0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1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2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D1473BD5-B261-4D42-B3BC-C3151EAF4E0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DEB7116-DFEE-42A2-9AE0-741D172C9FF7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1B44760-BE3A-4C33-97F5-78B6CAC4FB68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A0BEE85-4F39-4FB4-83B3-CAFFA1992DEB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89CFA87-7A6E-4F0B-AF74-167BCB9D349A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ftr" idx="13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ldNum" idx="14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3F29C20-B37C-42C2-A96F-9AC6CB0C2E5C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dt" idx="15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ftr" idx="16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ldNum" idx="17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FF3DADE-0361-4C9C-A359-7FD6C137B832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dt" idx="18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ftr" idx="19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ldNum" idx="20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85500C1-1D11-4E21-9421-094863DE37FD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dt" idx="21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 type="ftr" idx="22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91" name="PlaceHolder 5"/>
          <p:cNvSpPr>
            <a:spLocks noGrp="1"/>
          </p:cNvSpPr>
          <p:nvPr>
            <p:ph type="sldNum" idx="23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3BC37EF-7066-4B24-A023-375D130216F8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292" name="PlaceHolder 6"/>
          <p:cNvSpPr>
            <a:spLocks noGrp="1"/>
          </p:cNvSpPr>
          <p:nvPr>
            <p:ph type="dt" idx="24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ftr" idx="25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sldNum" idx="26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CEEE007-A232-451B-B684-F3A6E9770A6B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dt" idx="27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33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3" name="PlaceHolder 4"/>
          <p:cNvSpPr>
            <a:spLocks noGrp="1"/>
          </p:cNvSpPr>
          <p:nvPr>
            <p:ph type="ftr" idx="28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74" name="PlaceHolder 5"/>
          <p:cNvSpPr>
            <a:spLocks noGrp="1"/>
          </p:cNvSpPr>
          <p:nvPr>
            <p:ph type="sldNum" idx="29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5EF657D-253C-455F-A9EF-9D36630F5A02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375" name="PlaceHolder 6"/>
          <p:cNvSpPr>
            <a:spLocks noGrp="1"/>
          </p:cNvSpPr>
          <p:nvPr>
            <p:ph type="dt" idx="30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ftr" idx="31"/>
          </p:nvPr>
        </p:nvSpPr>
        <p:spPr>
          <a:xfrm>
            <a:off x="3447360" y="5165280"/>
            <a:ext cx="318420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 type="sldNum" idx="32"/>
          </p:nvPr>
        </p:nvSpPr>
        <p:spPr>
          <a:xfrm>
            <a:off x="722736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F1B04E8-B6D1-4B21-B2F3-A46CC1DD7316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dt" idx="33"/>
          </p:nvPr>
        </p:nvSpPr>
        <p:spPr>
          <a:xfrm>
            <a:off x="504000" y="5165280"/>
            <a:ext cx="2337480" cy="379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15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1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://www.google.gr/url?sa=i&amp;rct=j&amp;q=&amp;esrc=s&amp;source=images&amp;cd=&amp;cad=rja&amp;uact=8&amp;docid=bHzqgKoTmFO1vM&amp;tbnid=sx9bZB54ZEOTQM:&amp;ved=0CAcQjRw&amp;url=http://yiorgosthalassis.blogspot.com/2012/09/blog-post_5739.html&amp;ei=PRw0VJX0PMqwPJyQgYgH&amp;psig=AFQjCNHrpxBOMQvtKte088hl8YL-tyJFHQ&amp;ust=1412787547146433" TargetMode="Externa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7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8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8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7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7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9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1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2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2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2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2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2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2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2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12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2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2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2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2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2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2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2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2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2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2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2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12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2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2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121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12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121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21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121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2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530640" y="145440"/>
            <a:ext cx="9060840" cy="39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ff0000"/>
                </a:solidFill>
                <a:latin typeface="Arial"/>
              </a:rPr>
              <a:t>Νευροενδοκρινείς όγκοι πεπτικού</a:t>
            </a:r>
            <a:br>
              <a:rPr sz="3600"/>
            </a:br>
            <a:br>
              <a:rPr sz="3600"/>
            </a:br>
            <a:r>
              <a:rPr b="1" lang="en-US" sz="3600" spc="-1" strike="noStrike">
                <a:solidFill>
                  <a:srgbClr val="ff0000"/>
                </a:solidFill>
                <a:latin typeface="Arial"/>
              </a:rPr>
              <a:t>ή</a:t>
            </a:r>
            <a:br>
              <a:rPr sz="3600"/>
            </a:br>
            <a:br>
              <a:rPr sz="3600"/>
            </a:br>
            <a:r>
              <a:rPr b="1" lang="en-US" sz="3600" spc="-1" strike="noStrike">
                <a:solidFill>
                  <a:srgbClr val="ff0000"/>
                </a:solidFill>
                <a:latin typeface="Arial"/>
              </a:rPr>
              <a:t>γαστρο-εντερο-παγκρεατικά νευροενδοκρινικά νεοπλάσματα</a:t>
            </a:r>
            <a:br>
              <a:rPr sz="3600"/>
            </a:br>
            <a:r>
              <a:rPr b="1" lang="en-US" sz="3600" spc="-1" strike="noStrike">
                <a:solidFill>
                  <a:srgbClr val="ff0000"/>
                </a:solidFill>
                <a:latin typeface="Arial"/>
              </a:rPr>
              <a:t>GEP-NENs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454" name="PlaceHolder 2"/>
          <p:cNvSpPr>
            <a:spLocks noGrp="1"/>
          </p:cNvSpPr>
          <p:nvPr>
            <p:ph type="subTitle"/>
          </p:nvPr>
        </p:nvSpPr>
        <p:spPr>
          <a:xfrm>
            <a:off x="529560" y="4484160"/>
            <a:ext cx="9060840" cy="11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1" i="1" lang="en-US" sz="2600" spc="-1" strike="noStrike">
                <a:latin typeface="Arial"/>
              </a:rPr>
              <a:t>IΩΑΝΝΗΣ Η. ΓΚΡΙΝΙΑΤΣΟΣ</a:t>
            </a:r>
            <a:endParaRPr b="0" lang="en-US" sz="26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1" i="1" lang="en-US" sz="2600" spc="-1" strike="noStrike">
                <a:latin typeface="Arial"/>
              </a:rPr>
              <a:t>Καθηγητής Χειρουργικής ΕΚΠΑ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Picture 4" descr="https://encrypted-tbn3.gstatic.com/images?q=tbn:ANd9GcSIJxHik3IDY73XH_Zm_Q1X4VhU23etxRWa5qpe9OeQV8jiFSsw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28600" y="171720"/>
            <a:ext cx="6358320" cy="4768200"/>
          </a:xfrm>
          <a:prstGeom prst="rect">
            <a:avLst/>
          </a:prstGeom>
          <a:ln w="0">
            <a:noFill/>
          </a:ln>
        </p:spPr>
      </p:pic>
      <p:pic>
        <p:nvPicPr>
          <p:cNvPr id="456" name="Picture 6" descr="https://encrypted-tbn1.gstatic.com/images?q=tbn:ANd9GcQPQXcyKGWmxXL_2zmy6HJeD-467hNkjbesSho57lLTxFW4zI_n"/>
          <p:cNvPicPr/>
          <p:nvPr/>
        </p:nvPicPr>
        <p:blipFill>
          <a:blip r:embed="rId3"/>
          <a:stretch/>
        </p:blipFill>
        <p:spPr>
          <a:xfrm>
            <a:off x="5257800" y="2514600"/>
            <a:ext cx="4650480" cy="309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" descr=""/>
          <p:cNvPicPr/>
          <p:nvPr/>
        </p:nvPicPr>
        <p:blipFill>
          <a:blip r:embed="rId1"/>
          <a:stretch/>
        </p:blipFill>
        <p:spPr>
          <a:xfrm>
            <a:off x="2971800" y="228600"/>
            <a:ext cx="4155120" cy="516600"/>
          </a:xfrm>
          <a:prstGeom prst="rect">
            <a:avLst/>
          </a:prstGeom>
          <a:ln w="0">
            <a:noFill/>
          </a:ln>
        </p:spPr>
      </p:pic>
      <p:pic>
        <p:nvPicPr>
          <p:cNvPr id="458" name="" descr=""/>
          <p:cNvPicPr/>
          <p:nvPr/>
        </p:nvPicPr>
        <p:blipFill>
          <a:blip r:embed="rId2"/>
          <a:stretch/>
        </p:blipFill>
        <p:spPr>
          <a:xfrm>
            <a:off x="2514600" y="752040"/>
            <a:ext cx="2002680" cy="1707480"/>
          </a:xfrm>
          <a:prstGeom prst="rect">
            <a:avLst/>
          </a:prstGeom>
          <a:ln w="0">
            <a:noFill/>
          </a:ln>
        </p:spPr>
      </p:pic>
      <p:pic>
        <p:nvPicPr>
          <p:cNvPr id="459" name="" descr=""/>
          <p:cNvPicPr/>
          <p:nvPr/>
        </p:nvPicPr>
        <p:blipFill>
          <a:blip r:embed="rId3"/>
          <a:stretch/>
        </p:blipFill>
        <p:spPr>
          <a:xfrm>
            <a:off x="4724640" y="714960"/>
            <a:ext cx="2812320" cy="2107440"/>
          </a:xfrm>
          <a:prstGeom prst="rect">
            <a:avLst/>
          </a:prstGeom>
          <a:ln w="0">
            <a:noFill/>
          </a:ln>
        </p:spPr>
      </p:pic>
      <p:pic>
        <p:nvPicPr>
          <p:cNvPr id="460" name="" descr=""/>
          <p:cNvPicPr/>
          <p:nvPr/>
        </p:nvPicPr>
        <p:blipFill>
          <a:blip r:embed="rId4"/>
          <a:stretch/>
        </p:blipFill>
        <p:spPr>
          <a:xfrm>
            <a:off x="2514600" y="2829240"/>
            <a:ext cx="5136480" cy="2650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3"/>
          <p:cNvSpPr/>
          <p:nvPr/>
        </p:nvSpPr>
        <p:spPr>
          <a:xfrm>
            <a:off x="504000" y="226080"/>
            <a:ext cx="9060840" cy="93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Αιτιολογία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62" name="PlaceHolder 4"/>
          <p:cNvSpPr/>
          <p:nvPr/>
        </p:nvSpPr>
        <p:spPr>
          <a:xfrm>
            <a:off x="457200" y="1828800"/>
            <a:ext cx="9315000" cy="32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8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"/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Πρόκειται για ετερογενή ομάδα νεοπλασμάτων </a:t>
            </a:r>
            <a:endParaRPr b="0" lang="en-US" sz="3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"/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Eξορμώνται από τα εκκριτικά κύτταρα του νευροενδοκρινικού συστήματος</a:t>
            </a:r>
            <a:endParaRPr b="0" lang="en-US" sz="36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αργενταφινικά κύτταρα του πεπτικού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νησίδια του Langerhans του παγκρέατος 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"/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Aναπτύσσονται σε οποιοδήποτε σημείο κατά μήκος του πεπτικού συστήματος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0840" cy="93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3200" spc="-1" strike="noStrike">
                <a:latin typeface="Arial"/>
              </a:rPr>
              <a:t>Ορισμοί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548280" cy="327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6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Καρκινοειδή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APUDώματα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2010 (WHO): Neuroendocrine neoplasms                                        </a:t>
            </a:r>
            <a:r>
              <a:rPr b="1" lang="en-US" sz="2600" spc="-1" strike="noStrike">
                <a:solidFill>
                  <a:srgbClr val="ff0000"/>
                </a:solidFill>
                <a:latin typeface="Arial"/>
              </a:rPr>
              <a:t>NEN</a:t>
            </a:r>
            <a:endParaRPr b="0" lang="en-US" sz="26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600" spc="-1" strike="noStrike">
                <a:latin typeface="Arial"/>
              </a:rPr>
              <a:t>Well differentiated neuroendocrine tumor (G1,G2,G3)   </a:t>
            </a:r>
            <a:r>
              <a:rPr b="0" lang="en-US" sz="2600" spc="-1" strike="noStrike">
                <a:latin typeface="Arial"/>
              </a:rPr>
              <a:t>         </a:t>
            </a:r>
            <a:r>
              <a:rPr b="1" lang="en-US" sz="2600" spc="-1" strike="noStrike">
                <a:solidFill>
                  <a:srgbClr val="ff0000"/>
                </a:solidFill>
                <a:latin typeface="Arial"/>
              </a:rPr>
              <a:t>NET</a:t>
            </a:r>
            <a:endParaRPr b="0" lang="en-US" sz="26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600" spc="-1" strike="noStrike">
                <a:latin typeface="Arial"/>
              </a:rPr>
              <a:t> </a:t>
            </a:r>
            <a:r>
              <a:rPr b="0" i="1" lang="en-US" sz="2600" spc="-1" strike="noStrike">
                <a:latin typeface="Arial"/>
              </a:rPr>
              <a:t>Poorly differentiated neuroendocrine carcinoma </a:t>
            </a:r>
            <a:r>
              <a:rPr b="0" i="1" lang="en-US" sz="2600" spc="-1" strike="noStrike">
                <a:latin typeface="Arial"/>
              </a:rPr>
              <a:t>	</a:t>
            </a:r>
            <a:r>
              <a:rPr b="0" i="1" lang="en-US" sz="2600" spc="-1" strike="noStrike">
                <a:latin typeface="Arial"/>
              </a:rPr>
              <a:t>	</a:t>
            </a:r>
            <a:r>
              <a:rPr b="0" i="1" lang="en-US" sz="2600" spc="-1" strike="noStrike">
                <a:latin typeface="Arial"/>
              </a:rPr>
              <a:t>	</a:t>
            </a:r>
            <a:r>
              <a:rPr b="0" i="1" lang="en-US" sz="2600" spc="-1" strike="noStrike">
                <a:latin typeface="Arial"/>
              </a:rPr>
              <a:t>                 </a:t>
            </a:r>
            <a:r>
              <a:rPr b="1" lang="en-US" sz="2600" spc="-1" strike="noStrike">
                <a:solidFill>
                  <a:srgbClr val="ff0000"/>
                </a:solidFill>
                <a:latin typeface="Arial"/>
              </a:rPr>
              <a:t>NEC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Picture 2" descr="Neuroendocrine Neoplasms – not as rare as you think – Ronny Allan – Living  with Neuroendocrine Cancer"/>
          <p:cNvPicPr/>
          <p:nvPr/>
        </p:nvPicPr>
        <p:blipFill>
          <a:blip r:embed="rId1"/>
          <a:stretch/>
        </p:blipFill>
        <p:spPr>
          <a:xfrm>
            <a:off x="914400" y="226800"/>
            <a:ext cx="8905680" cy="5434200"/>
          </a:xfrm>
          <a:prstGeom prst="rect">
            <a:avLst/>
          </a:prstGeom>
          <a:ln w="0">
            <a:noFill/>
          </a:ln>
        </p:spPr>
      </p:pic>
      <p:sp>
        <p:nvSpPr>
          <p:cNvPr id="466" name=""/>
          <p:cNvSpPr/>
          <p:nvPr/>
        </p:nvSpPr>
        <p:spPr>
          <a:xfrm>
            <a:off x="457200" y="685800"/>
            <a:ext cx="4333680" cy="13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" descr=""/>
          <p:cNvPicPr/>
          <p:nvPr/>
        </p:nvPicPr>
        <p:blipFill>
          <a:blip r:embed="rId1"/>
          <a:stretch/>
        </p:blipFill>
        <p:spPr>
          <a:xfrm>
            <a:off x="1571040" y="1395000"/>
            <a:ext cx="6841440" cy="3164760"/>
          </a:xfrm>
          <a:prstGeom prst="rect">
            <a:avLst/>
          </a:prstGeom>
          <a:ln w="0">
            <a:noFill/>
          </a:ln>
        </p:spPr>
      </p:pic>
      <p:sp>
        <p:nvSpPr>
          <p:cNvPr id="468" name=""/>
          <p:cNvSpPr/>
          <p:nvPr/>
        </p:nvSpPr>
        <p:spPr>
          <a:xfrm>
            <a:off x="3657600" y="457200"/>
            <a:ext cx="3879360" cy="33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SEER Database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"/>
          <p:cNvSpPr/>
          <p:nvPr/>
        </p:nvSpPr>
        <p:spPr>
          <a:xfrm>
            <a:off x="473040" y="2514600"/>
            <a:ext cx="906120" cy="906120"/>
          </a:xfrm>
          <a:prstGeom prst="flowChartAlternateProcess">
            <a:avLst/>
          </a:prstGeom>
          <a:solidFill>
            <a:srgbClr val="2a6099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ffff00"/>
                </a:solidFill>
                <a:latin typeface="Arial"/>
                <a:ea typeface="DejaVu Sans"/>
              </a:rPr>
              <a:t>ΝΕΝ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70" name=""/>
          <p:cNvSpPr/>
          <p:nvPr/>
        </p:nvSpPr>
        <p:spPr>
          <a:xfrm>
            <a:off x="1828800" y="914400"/>
            <a:ext cx="2506320" cy="906120"/>
          </a:xfrm>
          <a:prstGeom prst="flowChartAlternateProcess">
            <a:avLst/>
          </a:prstGeom>
          <a:solidFill>
            <a:srgbClr val="2a6099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ffff00"/>
                </a:solidFill>
                <a:latin typeface="Arial"/>
                <a:ea typeface="DejaVu Sans"/>
              </a:rPr>
              <a:t>Γαστρο-εντερο-παγκρεατικά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ffff00"/>
                </a:solidFill>
                <a:latin typeface="Arial"/>
                <a:ea typeface="DejaVu Sans"/>
              </a:rPr>
              <a:t>(60%)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71" name=""/>
          <p:cNvSpPr/>
          <p:nvPr/>
        </p:nvSpPr>
        <p:spPr>
          <a:xfrm>
            <a:off x="1828800" y="2743200"/>
            <a:ext cx="2735280" cy="677520"/>
          </a:xfrm>
          <a:prstGeom prst="flowChartAlternateProcess">
            <a:avLst/>
          </a:prstGeom>
          <a:solidFill>
            <a:srgbClr val="2a6099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ffff00"/>
                </a:solidFill>
                <a:latin typeface="Arial"/>
                <a:ea typeface="DejaVu Sans"/>
              </a:rPr>
              <a:t>Βρογχο-πνευμονικά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ffff00"/>
                </a:solidFill>
                <a:latin typeface="Arial"/>
                <a:ea typeface="DejaVu Sans"/>
              </a:rPr>
              <a:t>(25%)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72" name=""/>
          <p:cNvSpPr/>
          <p:nvPr/>
        </p:nvSpPr>
        <p:spPr>
          <a:xfrm>
            <a:off x="1828800" y="4343400"/>
            <a:ext cx="2506320" cy="677520"/>
          </a:xfrm>
          <a:prstGeom prst="flowChartAlternateProcess">
            <a:avLst/>
          </a:prstGeom>
          <a:solidFill>
            <a:srgbClr val="2a6099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ffff00"/>
                </a:solidFill>
                <a:latin typeface="Arial"/>
                <a:ea typeface="DejaVu Sans"/>
              </a:rPr>
              <a:t>Άλλες θέσεις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ffff00"/>
                </a:solidFill>
                <a:latin typeface="Arial"/>
                <a:ea typeface="DejaVu Sans"/>
              </a:rPr>
              <a:t>(15%)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473" name="" descr=""/>
          <p:cNvPicPr/>
          <p:nvPr/>
        </p:nvPicPr>
        <p:blipFill>
          <a:blip r:embed="rId1"/>
          <a:stretch/>
        </p:blipFill>
        <p:spPr>
          <a:xfrm>
            <a:off x="7260480" y="228600"/>
            <a:ext cx="2561760" cy="1775520"/>
          </a:xfrm>
          <a:prstGeom prst="rect">
            <a:avLst/>
          </a:prstGeom>
          <a:ln w="0">
            <a:noFill/>
          </a:ln>
        </p:spPr>
      </p:pic>
      <p:pic>
        <p:nvPicPr>
          <p:cNvPr id="474" name="" descr=""/>
          <p:cNvPicPr/>
          <p:nvPr/>
        </p:nvPicPr>
        <p:blipFill>
          <a:blip r:embed="rId2"/>
          <a:stretch/>
        </p:blipFill>
        <p:spPr>
          <a:xfrm>
            <a:off x="7056720" y="1229760"/>
            <a:ext cx="1192680" cy="867600"/>
          </a:xfrm>
          <a:prstGeom prst="rect">
            <a:avLst/>
          </a:prstGeom>
          <a:ln w="0">
            <a:noFill/>
          </a:ln>
        </p:spPr>
      </p:pic>
      <p:pic>
        <p:nvPicPr>
          <p:cNvPr id="475" name="" descr=""/>
          <p:cNvPicPr/>
          <p:nvPr/>
        </p:nvPicPr>
        <p:blipFill>
          <a:blip r:embed="rId3"/>
          <a:stretch/>
        </p:blipFill>
        <p:spPr>
          <a:xfrm>
            <a:off x="5257800" y="3079080"/>
            <a:ext cx="4287600" cy="1713600"/>
          </a:xfrm>
          <a:prstGeom prst="rect">
            <a:avLst/>
          </a:prstGeom>
          <a:ln w="0">
            <a:noFill/>
          </a:ln>
        </p:spPr>
      </p:pic>
      <p:sp>
        <p:nvSpPr>
          <p:cNvPr id="476" name=""/>
          <p:cNvSpPr/>
          <p:nvPr/>
        </p:nvSpPr>
        <p:spPr>
          <a:xfrm rot="1098600">
            <a:off x="7357680" y="2057040"/>
            <a:ext cx="218520" cy="1213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5400" y="0"/>
                </a:moveTo>
                <a:lnTo>
                  <a:pt x="5400" y="16200"/>
                </a:lnTo>
                <a:lnTo>
                  <a:pt x="0" y="16200"/>
                </a:lnTo>
                <a:lnTo>
                  <a:pt x="10800" y="21600"/>
                </a:lnTo>
                <a:lnTo>
                  <a:pt x="21600" y="16200"/>
                </a:lnTo>
                <a:lnTo>
                  <a:pt x="16200" y="16200"/>
                </a:lnTo>
                <a:lnTo>
                  <a:pt x="16200" y="0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77" name="" descr=""/>
          <p:cNvPicPr/>
          <p:nvPr/>
        </p:nvPicPr>
        <p:blipFill>
          <a:blip r:embed="rId4"/>
          <a:stretch/>
        </p:blipFill>
        <p:spPr>
          <a:xfrm>
            <a:off x="4544280" y="365760"/>
            <a:ext cx="2504880" cy="1912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"/>
          <p:cNvSpPr/>
          <p:nvPr/>
        </p:nvSpPr>
        <p:spPr>
          <a:xfrm>
            <a:off x="685800" y="228600"/>
            <a:ext cx="8448120" cy="67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ΕΠΙΔΗΜΙΟΛΟΓΙΚΑ ΔΕΔΟΜΕΝΑ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479" name=""/>
          <p:cNvSpPr/>
          <p:nvPr/>
        </p:nvSpPr>
        <p:spPr>
          <a:xfrm>
            <a:off x="228600" y="958680"/>
            <a:ext cx="9363240" cy="428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85-95% σποραδική εμφάνιση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5-15% σχετιζόμενα με γενετικά σύνδρομα (ΜΕΝ Ι, von Hippel Lindau, Νευροϊνωμάτωση)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80-90% των ΝΕΝ είναι ΝΕΤ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10% των ΝΕΝ είναι NEC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70-90% των ΝΕΝ παραμένουν ασυμπτωματικά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10-30% προκαλούν κλινικά σύνδρομα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Τα ΝΕΝ του λεπτού εντέρου, έχουν κακοήθη βιολογική συμπεριφορά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Τα ΝΕΝ στομάχου-12δακτύλου-σκωληκοειδούς-παχέος-ορθού, σπανίως μεθίστανται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Κατά τη στιγμή της διάγνωσης: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53% νόσος τοπική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20% νόσος τοπικο-περιοχική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27% νόσος μεταστατική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2640" cy="93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3200" spc="-1" strike="noStrike">
                <a:latin typeface="Arial"/>
              </a:rPr>
              <a:t>Ταξινόμηση (WHO 2019)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481" name="" descr=""/>
          <p:cNvPicPr/>
          <p:nvPr/>
        </p:nvPicPr>
        <p:blipFill>
          <a:blip r:embed="rId1"/>
          <a:stretch/>
        </p:blipFill>
        <p:spPr>
          <a:xfrm>
            <a:off x="504000" y="1572120"/>
            <a:ext cx="9062640" cy="2787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" descr=""/>
          <p:cNvPicPr/>
          <p:nvPr/>
        </p:nvPicPr>
        <p:blipFill>
          <a:blip r:embed="rId1"/>
          <a:stretch/>
        </p:blipFill>
        <p:spPr>
          <a:xfrm>
            <a:off x="526320" y="117360"/>
            <a:ext cx="9012960" cy="5431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" descr=""/>
          <p:cNvPicPr/>
          <p:nvPr/>
        </p:nvPicPr>
        <p:blipFill>
          <a:blip r:embed="rId1"/>
          <a:stretch/>
        </p:blipFill>
        <p:spPr>
          <a:xfrm>
            <a:off x="933120" y="1440"/>
            <a:ext cx="8199360" cy="566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" descr=""/>
          <p:cNvPicPr/>
          <p:nvPr/>
        </p:nvPicPr>
        <p:blipFill>
          <a:blip r:embed="rId1"/>
          <a:stretch/>
        </p:blipFill>
        <p:spPr>
          <a:xfrm>
            <a:off x="921600" y="31680"/>
            <a:ext cx="8222400" cy="5603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" descr=""/>
          <p:cNvPicPr/>
          <p:nvPr/>
        </p:nvPicPr>
        <p:blipFill>
          <a:blip r:embed="rId1"/>
          <a:stretch/>
        </p:blipFill>
        <p:spPr>
          <a:xfrm>
            <a:off x="2664720" y="874800"/>
            <a:ext cx="4736160" cy="3917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" descr=""/>
          <p:cNvPicPr/>
          <p:nvPr/>
        </p:nvPicPr>
        <p:blipFill>
          <a:blip r:embed="rId1"/>
          <a:stretch/>
        </p:blipFill>
        <p:spPr>
          <a:xfrm>
            <a:off x="2088360" y="136440"/>
            <a:ext cx="5888880" cy="539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2640" cy="93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3200" spc="-1" strike="noStrike">
                <a:latin typeface="Arial"/>
              </a:rPr>
              <a:t>Συμπτωματικά GE-NETs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4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2640" cy="415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Γαστρικά ΝΕΝ</a:t>
            </a:r>
            <a:r>
              <a:rPr b="0" lang="en-US" sz="2800" spc="-1" strike="noStrike">
                <a:latin typeface="Arial"/>
              </a:rPr>
              <a:t>	</a:t>
            </a: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Type I</a:t>
            </a:r>
            <a:r>
              <a:rPr b="0" lang="en-US" sz="2800" spc="-1" strike="noStrike">
                <a:latin typeface="Arial"/>
              </a:rPr>
              <a:t>: Ατροφική γαστρίτιδα (80%)</a:t>
            </a:r>
            <a:endParaRPr b="0" lang="en-US" sz="28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Η χρόνια απουσία HCL οξέος διεγείρει</a:t>
            </a:r>
            <a:endParaRPr b="0" lang="en-US" sz="20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τα G κύτταρα του άντρου να εκκρίνουν</a:t>
            </a:r>
            <a:endParaRPr b="0" lang="en-US" sz="20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γαστρίνη, η οποία προκαλεί υπετροφία</a:t>
            </a:r>
            <a:endParaRPr b="0" lang="en-US" sz="20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των νευροενδοκρινικών κυττάρων του</a:t>
            </a:r>
            <a:endParaRPr b="0" lang="en-US" sz="20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στομάχου με αποτέλεσμα πολυεστιακή</a:t>
            </a:r>
            <a:endParaRPr b="0" lang="en-US" sz="20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ανάπτυξη πολυποειδών μορφωμάτων</a:t>
            </a:r>
            <a:endParaRPr b="0" lang="en-US" sz="20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en-US" sz="2000" spc="-1" strike="noStrike">
                <a:latin typeface="Arial"/>
              </a:rPr>
              <a:t>στον γαστρικό αυλό.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417"/>
              </a:spcBef>
              <a:buNone/>
            </a:pPr>
            <a:r>
              <a:rPr b="1" i="1" lang="en-US" sz="2800" spc="-1" strike="noStrike">
                <a:solidFill>
                  <a:srgbClr val="ff0000"/>
                </a:solidFill>
                <a:latin typeface="Arial"/>
              </a:rPr>
              <a:t>               </a:t>
            </a:r>
            <a:r>
              <a:rPr b="1" i="1" lang="en-US" sz="2800" spc="-1" strike="noStrike">
                <a:solidFill>
                  <a:srgbClr val="ff0000"/>
                </a:solidFill>
                <a:latin typeface="Arial"/>
              </a:rPr>
              <a:t>ΔΙΑΓΝΩΣΗ</a:t>
            </a:r>
            <a:r>
              <a:rPr b="0" i="1" lang="en-US" sz="2800" spc="-1" strike="noStrike">
                <a:latin typeface="Arial"/>
              </a:rPr>
              <a:t>:          Ατροφική γαστρίτιδα (Βιοψία)</a:t>
            </a: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417"/>
              </a:spcBef>
              <a:buNone/>
            </a:pPr>
            <a:r>
              <a:rPr b="0" i="1" lang="en-US" sz="2800" spc="-1" strike="noStrike">
                <a:latin typeface="Arial"/>
              </a:rPr>
              <a:t>                                                      </a:t>
            </a:r>
            <a:r>
              <a:rPr b="0" i="1" lang="en-US" sz="2800" spc="-1" strike="noStrike">
                <a:latin typeface="Arial"/>
              </a:rPr>
              <a:t>Αυξημένη τιμή γαστρίνης πλάσματος</a:t>
            </a: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417"/>
              </a:spcBef>
              <a:buNone/>
            </a:pPr>
            <a:r>
              <a:rPr b="0" i="1" lang="en-US" sz="2800" spc="-1" strike="noStrike">
                <a:latin typeface="Arial"/>
              </a:rPr>
              <a:t>                               </a:t>
            </a:r>
            <a:r>
              <a:rPr b="0" i="1" lang="en-US" sz="2800" spc="-1" strike="noStrike">
                <a:latin typeface="Arial"/>
              </a:rPr>
              <a:t>Αλκαλικό γαστρικό pH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buNone/>
            </a:pP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/>
          </p:nvPr>
        </p:nvSpPr>
        <p:spPr>
          <a:xfrm>
            <a:off x="504000" y="1326600"/>
            <a:ext cx="9320040" cy="32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Γαστρικά ΝΕΝ</a:t>
            </a:r>
            <a:r>
              <a:rPr b="0" lang="en-US" sz="2600" spc="-1" strike="noStrike">
                <a:latin typeface="Arial"/>
              </a:rPr>
              <a:t>	</a:t>
            </a:r>
            <a:r>
              <a:rPr b="1" lang="en-US" sz="2600" spc="-1" strike="noStrike">
                <a:solidFill>
                  <a:srgbClr val="ff0000"/>
                </a:solidFill>
                <a:latin typeface="Arial"/>
              </a:rPr>
              <a:t>Type II</a:t>
            </a:r>
            <a:r>
              <a:rPr b="0" lang="en-US" sz="2600" spc="-1" strike="noStrike">
                <a:latin typeface="Arial"/>
              </a:rPr>
              <a:t>: Αποτέλεσμα υπεργαστριναιμίας</a:t>
            </a:r>
            <a:endParaRPr b="0" lang="en-US" sz="2600" spc="-1" strike="noStrike">
              <a:latin typeface="Arial"/>
            </a:endParaRPr>
          </a:p>
          <a:p>
            <a:pPr marL="432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(π.χ. γαστρίνωμα, ΜΕΝ Ι, ZES) 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490" name=""/>
          <p:cNvSpPr/>
          <p:nvPr/>
        </p:nvSpPr>
        <p:spPr>
          <a:xfrm>
            <a:off x="3577320" y="3117600"/>
            <a:ext cx="6700680" cy="98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i="1" lang="en-US" sz="2000" spc="-1" strike="noStrike">
                <a:solidFill>
                  <a:srgbClr val="ff0000"/>
                </a:solidFill>
                <a:latin typeface="Arial"/>
                <a:ea typeface="DejaVu Sans"/>
              </a:rPr>
              <a:t>ΔΙΑΓΝΩΣΗ</a:t>
            </a:r>
            <a:r>
              <a:rPr b="0" i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:  Αυξημένη τιμή γαστρίνης πλάσματος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</a:t>
            </a:r>
            <a:r>
              <a:rPr b="0" i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Όξινο γαστρικό pH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91" name=""/>
          <p:cNvSpPr/>
          <p:nvPr/>
        </p:nvSpPr>
        <p:spPr>
          <a:xfrm>
            <a:off x="3657600" y="4343400"/>
            <a:ext cx="6163200" cy="127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2600" spc="-1" strike="noStrike">
                <a:solidFill>
                  <a:srgbClr val="ff0000"/>
                </a:solidFill>
                <a:latin typeface="Arial"/>
                <a:ea typeface="DejaVu Sans"/>
              </a:rPr>
              <a:t>Type IΙI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: Δεν σχετίζονται με υπεργαστρι- 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ναιμία και είναι κακοήθη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" descr=""/>
          <p:cNvPicPr/>
          <p:nvPr/>
        </p:nvPicPr>
        <p:blipFill>
          <a:blip r:embed="rId1"/>
          <a:stretch/>
        </p:blipFill>
        <p:spPr>
          <a:xfrm>
            <a:off x="864360" y="808200"/>
            <a:ext cx="8336880" cy="405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/>
          </p:nvPr>
        </p:nvSpPr>
        <p:spPr>
          <a:xfrm>
            <a:off x="504000" y="685800"/>
            <a:ext cx="9065160" cy="392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9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ΝΕΝ 12δακτύλου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1-3% των νεοπλασμάτων του 12δακτύλου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90% εντοπίζονται σε 1η &amp; 2η μοίρα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20% εντοπίζονται στην peri-ampullary περιοχή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75% &lt;2cm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latin typeface="Arial"/>
              </a:rPr>
              <a:t>Λεμφαδενικές μεταστάσεις στο 60% κατά τη στιγμή της διάγνωσης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/>
          </p:nvPr>
        </p:nvSpPr>
        <p:spPr>
          <a:xfrm>
            <a:off x="504000" y="1326600"/>
            <a:ext cx="9062640" cy="415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ΝΕΝ λεπτού εντέρου</a:t>
            </a:r>
            <a:endParaRPr b="0" lang="en-US" sz="3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Στον τελικό ειλεό, πολυεστιακά, μη ορμονοπαραγωγά</a:t>
            </a:r>
            <a:endParaRPr b="0" lang="en-US" sz="2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Κωλικοειδές κοιλιακό άλγος</a:t>
            </a:r>
            <a:endParaRPr b="0" lang="en-US" sz="2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Εντερική απόφραξη (Ειλεός)</a:t>
            </a:r>
            <a:endParaRPr b="0" lang="en-US" sz="2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Εαν εντοπίζονται στο 12δάκτυλο μπορεί να προκαλέσουν απόφραξη είτε της γαστρικής εξόδου ή των χοληφόρων</a:t>
            </a:r>
            <a:endParaRPr b="0" lang="en-US" sz="2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Εαν έχουν δώσει λεμφαδενικές μεταστάσεις στο μεσεντέριο μπορεί να προκαλέσουν στερεές συμφύσεις ή εντερική ισχαιμία</a:t>
            </a:r>
            <a:endParaRPr b="0" lang="en-US" sz="22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i="1" lang="en-US" sz="2400" spc="-1" strike="noStrike">
                <a:solidFill>
                  <a:srgbClr val="ff0000"/>
                </a:solidFill>
                <a:latin typeface="Arial"/>
              </a:rPr>
              <a:t>Στη συντρηπτική τους πλειοψηφία αποτελούν τυχαίο εύρημα σε απεικονιστικό ή ενδοσκοπικό έλεγχο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/>
          <p:cNvSpPr>
            <a:spLocks noGrp="1"/>
          </p:cNvSpPr>
          <p:nvPr>
            <p:ph/>
          </p:nvPr>
        </p:nvSpPr>
        <p:spPr>
          <a:xfrm>
            <a:off x="504000" y="457200"/>
            <a:ext cx="9316800" cy="50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ΝΕΝ σκωληκοειδούς</a:t>
            </a:r>
            <a:endParaRPr b="0" lang="en-US" sz="32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latin typeface="Arial"/>
              </a:rPr>
              <a:t>Διαγιγνώσκονται τυχαία σε παρασκεύασμα σκωληκοειδεκτομής και η διάγνωση είναι σχεδόν πάντοτε μετεγχειρητική.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latin typeface="Arial"/>
              </a:rPr>
              <a:t>    </a:t>
            </a:r>
            <a:r>
              <a:rPr b="0" lang="en-US" sz="3200" spc="-1" strike="noStrike">
                <a:latin typeface="Arial"/>
              </a:rPr>
              <a:t>ΝΕΝ παχέος εντέρου και ορθού</a:t>
            </a:r>
            <a:endParaRPr b="0" lang="en-US" sz="32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000" spc="-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Αναιμία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000" spc="-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Απώλεια αίματος από το ορθό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000" spc="-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Μεταβολή των εντερικών συνηθειών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0" lang="en-US" sz="2000" spc="-1" strike="noStrike">
                <a:latin typeface="Arial"/>
              </a:rPr>
              <a:t> </a:t>
            </a:r>
            <a:r>
              <a:rPr b="0" lang="en-US" sz="2000" spc="-1" strike="noStrike">
                <a:latin typeface="Arial"/>
              </a:rPr>
              <a:t>Κοιλιακό άλγος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StarSymbol"/>
              <a:buAutoNum type="arabicParenR"/>
            </a:pPr>
            <a:r>
              <a:rPr b="1" i="1" lang="en-US" sz="2200" spc="-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1" i="1" lang="en-US" sz="2200" spc="-1" strike="noStrike">
                <a:solidFill>
                  <a:srgbClr val="ff0000"/>
                </a:solidFill>
                <a:latin typeface="Arial"/>
              </a:rPr>
              <a:t>Στη συντρηπτική τους πλειοψηφία αποτελούν τυχαίο εύρημα σε απεικονιστικό ή ενδοσκοπικό έλεγχο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2640" cy="682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2800" spc="-1" strike="noStrike">
                <a:latin typeface="Arial"/>
              </a:rPr>
              <a:t>Κλινική εικόνα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2640" cy="327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pic>
        <p:nvPicPr>
          <p:cNvPr id="498" name="" descr=""/>
          <p:cNvPicPr/>
          <p:nvPr/>
        </p:nvPicPr>
        <p:blipFill>
          <a:blip r:embed="rId1"/>
          <a:stretch/>
        </p:blipFill>
        <p:spPr>
          <a:xfrm>
            <a:off x="1824840" y="1171800"/>
            <a:ext cx="4969080" cy="3623400"/>
          </a:xfrm>
          <a:prstGeom prst="rect">
            <a:avLst/>
          </a:prstGeom>
          <a:ln w="0">
            <a:noFill/>
          </a:ln>
        </p:spPr>
      </p:pic>
      <p:sp>
        <p:nvSpPr>
          <p:cNvPr id="499" name=""/>
          <p:cNvSpPr/>
          <p:nvPr/>
        </p:nvSpPr>
        <p:spPr>
          <a:xfrm>
            <a:off x="7543800" y="1326600"/>
            <a:ext cx="2277360" cy="72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Υπερέκκριση σεροτονίνης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500" name="" descr=""/>
          <p:cNvPicPr/>
          <p:nvPr/>
        </p:nvPicPr>
        <p:blipFill>
          <a:blip r:embed="rId2"/>
          <a:stretch/>
        </p:blipFill>
        <p:spPr>
          <a:xfrm>
            <a:off x="6714000" y="2745000"/>
            <a:ext cx="3361320" cy="250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PlaceHolder 1"/>
          <p:cNvSpPr>
            <a:spLocks noGrp="1"/>
          </p:cNvSpPr>
          <p:nvPr>
            <p:ph type="title"/>
          </p:nvPr>
        </p:nvSpPr>
        <p:spPr>
          <a:xfrm>
            <a:off x="504000" y="0"/>
            <a:ext cx="9062640" cy="67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3200" spc="-1" strike="noStrike">
                <a:latin typeface="Arial"/>
              </a:rPr>
              <a:t>Συμπτωματικά pNEΤs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/>
          </p:nvPr>
        </p:nvSpPr>
        <p:spPr>
          <a:xfrm>
            <a:off x="228600" y="457200"/>
            <a:ext cx="3830760" cy="410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Ινσουλίνωμα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Γαστρίνωμα (ZES)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03" name="PlaceHolder 3"/>
          <p:cNvSpPr>
            <a:spLocks noGrp="1"/>
          </p:cNvSpPr>
          <p:nvPr>
            <p:ph/>
          </p:nvPr>
        </p:nvSpPr>
        <p:spPr>
          <a:xfrm>
            <a:off x="4114800" y="684360"/>
            <a:ext cx="5706360" cy="4793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600" spc="-1" strike="noStrike">
                <a:solidFill>
                  <a:srgbClr val="ff0000"/>
                </a:solidFill>
                <a:latin typeface="Arial"/>
              </a:rPr>
              <a:t>Τριάδα του Whipple: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Συμπτωματική υπογλυκαιμία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Χαμηλή τιμή γλυκόζης πλάσματος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Ανακούφιση από τα συμπτώματα με τη χορήγηση γλυκόζης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Έλκη πεπτικού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Συμπτώματα ΓΟΠ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Διάρροιες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/>
          </p:nvPr>
        </p:nvSpPr>
        <p:spPr>
          <a:xfrm>
            <a:off x="4343400" y="1371600"/>
            <a:ext cx="5249160" cy="387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Υπεργλυκαιμία (ΣΔ)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Απώλεια βάρους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Φλεβικές θρομβώσεις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Γλωσσίτιδα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Μεταναστευτικό νεκρολυτικό ερύθημα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Εκκριτική διάρροια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Ηλεκτρολυτικές διαταραχές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latin typeface="Arial"/>
              </a:rPr>
              <a:t>Βαρειά υποκαλιαμία (Verner-Morrison)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200" spc="-1" strike="noStrike">
              <a:latin typeface="Arial"/>
            </a:endParaRPr>
          </a:p>
        </p:txBody>
      </p:sp>
      <p:sp>
        <p:nvSpPr>
          <p:cNvPr id="505" name=""/>
          <p:cNvSpPr/>
          <p:nvPr/>
        </p:nvSpPr>
        <p:spPr>
          <a:xfrm>
            <a:off x="47160" y="827280"/>
            <a:ext cx="3830760" cy="350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3000"/>
          </a:bodyPr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ff0000"/>
                </a:solidFill>
                <a:latin typeface="Arial"/>
                <a:ea typeface="DejaVu Sans"/>
              </a:rPr>
              <a:t>Γλυκαγόνωμα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ff0000"/>
                </a:solidFill>
                <a:latin typeface="Arial"/>
                <a:ea typeface="DejaVu Sans"/>
              </a:rPr>
              <a:t>VIPωμα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"/>
          <p:cNvSpPr/>
          <p:nvPr/>
        </p:nvSpPr>
        <p:spPr>
          <a:xfrm>
            <a:off x="47520" y="827640"/>
            <a:ext cx="3830760" cy="350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3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ff0000"/>
                </a:solidFill>
                <a:latin typeface="Arial"/>
                <a:ea typeface="DejaVu Sans"/>
              </a:rPr>
              <a:t>Σωματοστατίνωμα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400" spc="-1" strike="noStrike">
              <a:latin typeface="Arial"/>
            </a:endParaRPr>
          </a:p>
        </p:txBody>
      </p:sp>
      <p:sp>
        <p:nvSpPr>
          <p:cNvPr id="507" name=""/>
          <p:cNvSpPr/>
          <p:nvPr/>
        </p:nvSpPr>
        <p:spPr>
          <a:xfrm>
            <a:off x="3886200" y="1600200"/>
            <a:ext cx="5249160" cy="182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6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Στεατόρροια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Αχλωρυδρία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Σακχαρώδης διαβήτης</a:t>
            </a:r>
            <a:endParaRPr b="0" lang="en-US" sz="22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Χολολιθίαση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" descr=""/>
          <p:cNvPicPr/>
          <p:nvPr/>
        </p:nvPicPr>
        <p:blipFill>
          <a:blip r:embed="rId1"/>
          <a:stretch/>
        </p:blipFill>
        <p:spPr>
          <a:xfrm>
            <a:off x="1240920" y="917640"/>
            <a:ext cx="7584120" cy="3831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" descr=""/>
          <p:cNvPicPr/>
          <p:nvPr/>
        </p:nvPicPr>
        <p:blipFill>
          <a:blip r:embed="rId1"/>
          <a:stretch/>
        </p:blipFill>
        <p:spPr>
          <a:xfrm>
            <a:off x="685800" y="1143000"/>
            <a:ext cx="8791560" cy="2510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32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320" cy="3283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pic>
        <p:nvPicPr>
          <p:cNvPr id="512" name="" descr=""/>
          <p:cNvPicPr/>
          <p:nvPr/>
        </p:nvPicPr>
        <p:blipFill>
          <a:blip r:embed="rId1"/>
          <a:stretch/>
        </p:blipFill>
        <p:spPr>
          <a:xfrm>
            <a:off x="183600" y="155520"/>
            <a:ext cx="9700920" cy="5357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5160" cy="93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3376440" cy="328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Σεροτονίνη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Χρωμογρανίνη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Γαστρίνη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Γλυκαγόνο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800" spc="-1" strike="noStrike">
                <a:solidFill>
                  <a:srgbClr val="ff0000"/>
                </a:solidFill>
                <a:latin typeface="Arial"/>
              </a:rPr>
              <a:t>Ινσουλίνη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/>
          </p:nvPr>
        </p:nvSpPr>
        <p:spPr>
          <a:xfrm>
            <a:off x="4343400" y="1326600"/>
            <a:ext cx="5479560" cy="36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Μέτρηση 5-ΗΙΑΑ σε ούρα 24ώρου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Ευαισθησία &lt;92%</a:t>
            </a:r>
            <a:endParaRPr b="0" lang="en-US" sz="26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latin typeface="Arial"/>
              </a:rPr>
              <a:t>Ειδικότητα 100%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516" name="PlaceHolder 4"/>
          <p:cNvSpPr>
            <a:spLocks noGrp="1"/>
          </p:cNvSpPr>
          <p:nvPr>
            <p:ph type="title"/>
          </p:nvPr>
        </p:nvSpPr>
        <p:spPr>
          <a:xfrm>
            <a:off x="504720" y="266760"/>
            <a:ext cx="9062640" cy="93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3200" spc="-1" strike="noStrike">
                <a:latin typeface="Arial"/>
              </a:rPr>
              <a:t>Aσυμπτωματικά GE-NETs</a:t>
            </a:r>
            <a:br>
              <a:rPr sz="3200"/>
            </a:br>
            <a:r>
              <a:rPr b="0" lang="en-US" sz="3200" spc="-1" strike="noStrike">
                <a:latin typeface="Arial"/>
              </a:rPr>
              <a:t>Βιοχημικοί / Ορμονικοί δείκτες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517" name="" descr=""/>
          <p:cNvPicPr/>
          <p:nvPr/>
        </p:nvPicPr>
        <p:blipFill>
          <a:blip r:embed="rId1"/>
          <a:stretch/>
        </p:blipFill>
        <p:spPr>
          <a:xfrm>
            <a:off x="4365000" y="2971800"/>
            <a:ext cx="3629520" cy="1964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5160" cy="93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9" name="PlaceHolder 2"/>
          <p:cNvSpPr>
            <a:spLocks noGrp="1"/>
          </p:cNvSpPr>
          <p:nvPr>
            <p:ph/>
          </p:nvPr>
        </p:nvSpPr>
        <p:spPr>
          <a:xfrm>
            <a:off x="504000" y="914400"/>
            <a:ext cx="9065160" cy="3693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600" spc="-1" strike="noStrike">
                <a:solidFill>
                  <a:srgbClr val="ff0000"/>
                </a:solidFill>
                <a:latin typeface="Arial"/>
              </a:rPr>
              <a:t>ΝΕΤest</a:t>
            </a:r>
            <a:r>
              <a:rPr b="0" lang="en-US" sz="2600" spc="-1" strike="noStrike">
                <a:latin typeface="Arial"/>
              </a:rPr>
              <a:t>: A novel liquid biopsy biomarker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6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latin typeface="Arial"/>
              </a:rPr>
              <a:t>Measures 51 different RNA transcripts relevant to NETs using RT-PCR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latin typeface="Arial"/>
              </a:rPr>
              <a:t>  </a:t>
            </a:r>
            <a:r>
              <a:rPr b="0" lang="en-US" sz="2000" spc="-1" strike="noStrike">
                <a:latin typeface="Arial"/>
              </a:rPr>
              <a:t>0-20% = Normal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latin typeface="Arial"/>
              </a:rPr>
              <a:t>20-80% = Intermediate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latin typeface="Arial"/>
              </a:rPr>
              <a:t>   </a:t>
            </a:r>
            <a:r>
              <a:rPr b="0" lang="en-US" sz="2000" spc="-1" strike="noStrike">
                <a:latin typeface="Arial"/>
              </a:rPr>
              <a:t>&gt;80% = Active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buNone/>
            </a:pP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latin typeface="Arial"/>
              </a:rPr>
              <a:t>NETest vs CgG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             99% vs 53%</a:t>
            </a:r>
            <a:endParaRPr b="0" lang="en-US" sz="2000" spc="-1" strike="noStrike"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latin typeface="Arial"/>
              </a:rPr>
              <a:t>NETest vs Imaging</a:t>
            </a:r>
            <a:r>
              <a:rPr b="0" lang="en-US" sz="2000" spc="-1" strike="noStrike">
                <a:latin typeface="Arial"/>
              </a:rPr>
              <a:t>	</a:t>
            </a:r>
            <a:r>
              <a:rPr b="0" lang="en-US" sz="2000" spc="-1" strike="noStrike">
                <a:latin typeface="Arial"/>
              </a:rPr>
              <a:t>99% vs 91%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520" name="" descr=""/>
          <p:cNvPicPr/>
          <p:nvPr/>
        </p:nvPicPr>
        <p:blipFill>
          <a:blip r:embed="rId1"/>
          <a:stretch/>
        </p:blipFill>
        <p:spPr>
          <a:xfrm>
            <a:off x="6896520" y="2686320"/>
            <a:ext cx="2927160" cy="2565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" descr=""/>
          <p:cNvPicPr/>
          <p:nvPr/>
        </p:nvPicPr>
        <p:blipFill>
          <a:blip r:embed="rId1"/>
          <a:stretch/>
        </p:blipFill>
        <p:spPr>
          <a:xfrm>
            <a:off x="843480" y="1371600"/>
            <a:ext cx="6694920" cy="3203280"/>
          </a:xfrm>
          <a:prstGeom prst="rect">
            <a:avLst/>
          </a:prstGeom>
          <a:ln w="0">
            <a:noFill/>
          </a:ln>
        </p:spPr>
      </p:pic>
      <p:sp>
        <p:nvSpPr>
          <p:cNvPr id="522" name=""/>
          <p:cNvSpPr/>
          <p:nvPr/>
        </p:nvSpPr>
        <p:spPr>
          <a:xfrm>
            <a:off x="1143000" y="228600"/>
            <a:ext cx="6851880" cy="48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ΝΕΤest: Κλινική σημασία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5160" cy="93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3600" spc="-1" strike="noStrike">
                <a:latin typeface="Arial"/>
              </a:rPr>
              <a:t>Εντοπιστική απεικόνιση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5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5160" cy="328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US</a:t>
            </a:r>
            <a:endParaRPr b="0" lang="en-US" sz="1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CT</a:t>
            </a:r>
            <a:endParaRPr b="0" lang="en-US" sz="1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MRI</a:t>
            </a:r>
            <a:endParaRPr b="0" lang="en-US" sz="1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EUS</a:t>
            </a:r>
            <a:endParaRPr b="0" lang="en-US" sz="1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Octreoscan</a:t>
            </a:r>
            <a:endParaRPr b="0" lang="en-US" sz="1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PET-CT scan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" descr=""/>
          <p:cNvPicPr/>
          <p:nvPr/>
        </p:nvPicPr>
        <p:blipFill>
          <a:blip r:embed="rId1"/>
          <a:stretch/>
        </p:blipFill>
        <p:spPr>
          <a:xfrm>
            <a:off x="228600" y="228600"/>
            <a:ext cx="7289640" cy="4519440"/>
          </a:xfrm>
          <a:prstGeom prst="rect">
            <a:avLst/>
          </a:prstGeom>
          <a:ln w="0">
            <a:noFill/>
          </a:ln>
        </p:spPr>
      </p:pic>
      <p:sp>
        <p:nvSpPr>
          <p:cNvPr id="526" name=""/>
          <p:cNvSpPr/>
          <p:nvPr/>
        </p:nvSpPr>
        <p:spPr>
          <a:xfrm>
            <a:off x="7520760" y="3429000"/>
            <a:ext cx="2283480" cy="59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Wash out φαινόμενο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" descr=""/>
          <p:cNvPicPr/>
          <p:nvPr/>
        </p:nvPicPr>
        <p:blipFill>
          <a:blip r:embed="rId1"/>
          <a:stretch/>
        </p:blipFill>
        <p:spPr>
          <a:xfrm>
            <a:off x="1629000" y="981360"/>
            <a:ext cx="7460640" cy="3817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" descr=""/>
          <p:cNvPicPr/>
          <p:nvPr/>
        </p:nvPicPr>
        <p:blipFill>
          <a:blip r:embed="rId1"/>
          <a:stretch/>
        </p:blipFill>
        <p:spPr>
          <a:xfrm>
            <a:off x="2341080" y="793800"/>
            <a:ext cx="5388840" cy="4084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" descr=""/>
          <p:cNvPicPr/>
          <p:nvPr/>
        </p:nvPicPr>
        <p:blipFill>
          <a:blip r:embed="rId1"/>
          <a:stretch/>
        </p:blipFill>
        <p:spPr>
          <a:xfrm>
            <a:off x="3110400" y="69120"/>
            <a:ext cx="4888800" cy="5415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" descr=""/>
          <p:cNvPicPr/>
          <p:nvPr/>
        </p:nvPicPr>
        <p:blipFill>
          <a:blip r:embed="rId1"/>
          <a:stretch/>
        </p:blipFill>
        <p:spPr>
          <a:xfrm>
            <a:off x="2850480" y="1440"/>
            <a:ext cx="4370400" cy="5668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" descr=""/>
          <p:cNvPicPr/>
          <p:nvPr/>
        </p:nvPicPr>
        <p:blipFill>
          <a:blip r:embed="rId1"/>
          <a:stretch/>
        </p:blipFill>
        <p:spPr>
          <a:xfrm>
            <a:off x="107280" y="2809440"/>
            <a:ext cx="9875880" cy="1494000"/>
          </a:xfrm>
          <a:prstGeom prst="rect">
            <a:avLst/>
          </a:prstGeom>
          <a:ln w="0">
            <a:noFill/>
          </a:ln>
        </p:spPr>
      </p:pic>
      <p:pic>
        <p:nvPicPr>
          <p:cNvPr id="532" name="" descr=""/>
          <p:cNvPicPr/>
          <p:nvPr/>
        </p:nvPicPr>
        <p:blipFill>
          <a:blip r:embed="rId2"/>
          <a:stretch/>
        </p:blipFill>
        <p:spPr>
          <a:xfrm>
            <a:off x="107280" y="228600"/>
            <a:ext cx="9866520" cy="2579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" descr=""/>
          <p:cNvPicPr/>
          <p:nvPr/>
        </p:nvPicPr>
        <p:blipFill>
          <a:blip r:embed="rId1"/>
          <a:stretch/>
        </p:blipFill>
        <p:spPr>
          <a:xfrm>
            <a:off x="1002960" y="1440"/>
            <a:ext cx="8062560" cy="5666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" descr=""/>
          <p:cNvPicPr/>
          <p:nvPr/>
        </p:nvPicPr>
        <p:blipFill>
          <a:blip r:embed="rId1"/>
          <a:stretch/>
        </p:blipFill>
        <p:spPr>
          <a:xfrm>
            <a:off x="880560" y="1440"/>
            <a:ext cx="8307360" cy="5666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" descr=""/>
          <p:cNvPicPr/>
          <p:nvPr/>
        </p:nvPicPr>
        <p:blipFill>
          <a:blip r:embed="rId1"/>
          <a:stretch/>
        </p:blipFill>
        <p:spPr>
          <a:xfrm>
            <a:off x="1092960" y="1440"/>
            <a:ext cx="7883280" cy="566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" descr=""/>
          <p:cNvPicPr/>
          <p:nvPr/>
        </p:nvPicPr>
        <p:blipFill>
          <a:blip r:embed="rId1"/>
          <a:stretch/>
        </p:blipFill>
        <p:spPr>
          <a:xfrm>
            <a:off x="228600" y="118080"/>
            <a:ext cx="9637920" cy="5549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" descr=""/>
          <p:cNvPicPr/>
          <p:nvPr/>
        </p:nvPicPr>
        <p:blipFill>
          <a:blip r:embed="rId1"/>
          <a:stretch/>
        </p:blipFill>
        <p:spPr>
          <a:xfrm>
            <a:off x="312120" y="603360"/>
            <a:ext cx="9444960" cy="4463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" descr=""/>
          <p:cNvPicPr/>
          <p:nvPr/>
        </p:nvPicPr>
        <p:blipFill>
          <a:blip r:embed="rId1"/>
          <a:stretch/>
        </p:blipFill>
        <p:spPr>
          <a:xfrm>
            <a:off x="316800" y="1122480"/>
            <a:ext cx="9435240" cy="3425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" descr=""/>
          <p:cNvPicPr/>
          <p:nvPr/>
        </p:nvPicPr>
        <p:blipFill>
          <a:blip r:embed="rId1"/>
          <a:stretch/>
        </p:blipFill>
        <p:spPr>
          <a:xfrm>
            <a:off x="245520" y="903240"/>
            <a:ext cx="9578160" cy="3863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" descr=""/>
          <p:cNvPicPr/>
          <p:nvPr/>
        </p:nvPicPr>
        <p:blipFill>
          <a:blip r:embed="rId1"/>
          <a:stretch/>
        </p:blipFill>
        <p:spPr>
          <a:xfrm>
            <a:off x="145440" y="446040"/>
            <a:ext cx="9778320" cy="4777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" descr=""/>
          <p:cNvPicPr/>
          <p:nvPr/>
        </p:nvPicPr>
        <p:blipFill>
          <a:blip r:embed="rId1"/>
          <a:stretch/>
        </p:blipFill>
        <p:spPr>
          <a:xfrm>
            <a:off x="150120" y="717480"/>
            <a:ext cx="9768600" cy="4234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" descr=""/>
          <p:cNvPicPr/>
          <p:nvPr/>
        </p:nvPicPr>
        <p:blipFill>
          <a:blip r:embed="rId1"/>
          <a:stretch/>
        </p:blipFill>
        <p:spPr>
          <a:xfrm>
            <a:off x="92880" y="160200"/>
            <a:ext cx="9883080" cy="534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" descr=""/>
          <p:cNvPicPr/>
          <p:nvPr/>
        </p:nvPicPr>
        <p:blipFill>
          <a:blip r:embed="rId1"/>
          <a:stretch/>
        </p:blipFill>
        <p:spPr>
          <a:xfrm>
            <a:off x="178560" y="1074600"/>
            <a:ext cx="9711720" cy="3520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" descr=""/>
          <p:cNvPicPr/>
          <p:nvPr/>
        </p:nvPicPr>
        <p:blipFill>
          <a:blip r:embed="rId1"/>
          <a:stretch/>
        </p:blipFill>
        <p:spPr>
          <a:xfrm>
            <a:off x="178560" y="1055880"/>
            <a:ext cx="9711720" cy="3558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" descr=""/>
          <p:cNvPicPr/>
          <p:nvPr/>
        </p:nvPicPr>
        <p:blipFill>
          <a:blip r:embed="rId1"/>
          <a:stretch/>
        </p:blipFill>
        <p:spPr>
          <a:xfrm>
            <a:off x="131040" y="898560"/>
            <a:ext cx="9806760" cy="3872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" descr=""/>
          <p:cNvPicPr/>
          <p:nvPr/>
        </p:nvPicPr>
        <p:blipFill>
          <a:blip r:embed="rId1"/>
          <a:stretch/>
        </p:blipFill>
        <p:spPr>
          <a:xfrm>
            <a:off x="1133640" y="1440"/>
            <a:ext cx="7801920" cy="566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" descr=""/>
          <p:cNvPicPr/>
          <p:nvPr/>
        </p:nvPicPr>
        <p:blipFill>
          <a:blip r:embed="rId1"/>
          <a:stretch/>
        </p:blipFill>
        <p:spPr>
          <a:xfrm>
            <a:off x="1027800" y="1440"/>
            <a:ext cx="8012880" cy="5666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" descr=""/>
          <p:cNvPicPr/>
          <p:nvPr/>
        </p:nvPicPr>
        <p:blipFill>
          <a:blip r:embed="rId1"/>
          <a:stretch/>
        </p:blipFill>
        <p:spPr>
          <a:xfrm>
            <a:off x="1143000" y="228600"/>
            <a:ext cx="8099640" cy="5170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" descr=""/>
          <p:cNvPicPr/>
          <p:nvPr/>
        </p:nvPicPr>
        <p:blipFill>
          <a:blip r:embed="rId1"/>
          <a:stretch/>
        </p:blipFill>
        <p:spPr>
          <a:xfrm>
            <a:off x="698040" y="725040"/>
            <a:ext cx="8669520" cy="429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" descr=""/>
          <p:cNvPicPr/>
          <p:nvPr/>
        </p:nvPicPr>
        <p:blipFill>
          <a:blip r:embed="rId1"/>
          <a:stretch/>
        </p:blipFill>
        <p:spPr>
          <a:xfrm>
            <a:off x="685800" y="311400"/>
            <a:ext cx="8606160" cy="5170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" descr=""/>
          <p:cNvPicPr/>
          <p:nvPr/>
        </p:nvPicPr>
        <p:blipFill>
          <a:blip r:embed="rId1"/>
          <a:stretch/>
        </p:blipFill>
        <p:spPr>
          <a:xfrm>
            <a:off x="1588320" y="457200"/>
            <a:ext cx="7093800" cy="4981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" descr=""/>
          <p:cNvPicPr/>
          <p:nvPr/>
        </p:nvPicPr>
        <p:blipFill>
          <a:blip r:embed="rId1"/>
          <a:stretch/>
        </p:blipFill>
        <p:spPr>
          <a:xfrm>
            <a:off x="1371600" y="309960"/>
            <a:ext cx="7507440" cy="494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Application>LibreOffice/7.3.5.2$Windows_X86_64 LibreOffice_project/184fe81b8c8c30d8b5082578aee2fed2ea847c01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2024-01-23T20:11:26Z</dcterms:modified>
  <cp:revision>124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