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8" r:id="rId2"/>
    <p:sldId id="259" r:id="rId3"/>
    <p:sldId id="256" r:id="rId4"/>
    <p:sldId id="257" r:id="rId5"/>
    <p:sldId id="260" r:id="rId6"/>
    <p:sldId id="261" r:id="rId7"/>
    <p:sldId id="263" r:id="rId8"/>
    <p:sldId id="268" r:id="rId9"/>
    <p:sldId id="269" r:id="rId10"/>
    <p:sldId id="267" r:id="rId11"/>
    <p:sldId id="264" r:id="rId12"/>
    <p:sldId id="265" r:id="rId13"/>
    <p:sldId id="270" r:id="rId14"/>
    <p:sldId id="266" r:id="rId15"/>
    <p:sldId id="271" r:id="rId16"/>
    <p:sldId id="272" r:id="rId17"/>
    <p:sldId id="273" r:id="rId18"/>
    <p:sldId id="274" r:id="rId19"/>
    <p:sldId id="275" r:id="rId20"/>
    <p:sldId id="292" r:id="rId21"/>
    <p:sldId id="276" r:id="rId22"/>
    <p:sldId id="286" r:id="rId23"/>
    <p:sldId id="290" r:id="rId24"/>
    <p:sldId id="291" r:id="rId25"/>
    <p:sldId id="293" r:id="rId26"/>
    <p:sldId id="287" r:id="rId27"/>
    <p:sldId id="288" r:id="rId28"/>
    <p:sldId id="289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62" r:id="rId38"/>
    <p:sldId id="28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120" d="100"/>
          <a:sy n="120" d="100"/>
        </p:scale>
        <p:origin x="10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EEDDD-FECB-4D95-9E4C-FBA4EBC84E1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50193-7473-4BB6-A3AC-9341C926C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CADB-FCD6-4C9E-B4A9-5EBC47003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6D6E8-8380-4DE5-8211-42B5EB2DF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D0A20-D22C-4C07-9B69-38D71EDC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763" y="6537339"/>
            <a:ext cx="992195" cy="320661"/>
          </a:xfrm>
        </p:spPr>
        <p:txBody>
          <a:bodyPr/>
          <a:lstStyle/>
          <a:p>
            <a:fld id="{97CD84DA-D951-4CAD-BCB9-2617B56213B0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B3050-9B96-4E6C-8068-F519B9BF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2B5D1-0B9D-4DEF-807C-7716B9E5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7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8448-4F3B-4044-8E93-0A0CA20E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6E93E-1FCF-4730-853A-E33E2C002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F52F3-8424-4848-B10C-F076A272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D2BA-DD6D-4C1E-B9D9-12F4B1F7869E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9703-C7BA-440F-8832-F31F75E3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22981-D1B2-4FA4-99E8-47A42D0B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3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6CBF4-8CA2-4F9B-AF8F-94F92A7E2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40A9F-4AC5-4313-B40A-AD6A7F3A9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BEEB1-1BC5-4B95-BADA-7845E48F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3444-6858-447A-9D67-12300DA9FB21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FF54-1203-4AC1-AC6C-F3389ED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2144E-0CCF-4E20-8B9B-9591945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5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B1DD-FA37-48C6-AE58-87CC697C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E0C9E-FA0A-45F8-8E61-35FF16746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DFBA6-221A-4F0C-B226-9BF72C0B7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0E550-CD7D-4B5F-9E7E-AA5B5D30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C65D84-2B9B-47F7-8AA2-632F8E81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763" y="6525344"/>
            <a:ext cx="992195" cy="320661"/>
          </a:xfrm>
        </p:spPr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82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FB68-EA18-4574-925E-A6C5F58F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222E6-3470-435E-B32C-F87150B64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1148D-F1F9-4DF6-952A-CD9C8C4B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0D268-ADEC-4DEB-89E5-792F905B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C9E48A-CB7E-4C19-A929-5A0CCDDF9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8763" y="6492875"/>
            <a:ext cx="992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1DFEDC2-5AC1-4995-A4B6-86A5B4E9F201}" type="datetime1">
              <a:rPr lang="en-US" smtClean="0"/>
              <a:t>10/28/2021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8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C52DB-4B4B-40BD-A431-1F974F02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CD14-DAE9-4525-A60D-31E4A60CE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9C4CC-74BD-4F9A-A4BD-B3261FB36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FADA8-893E-46BC-91ED-C88AB26C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5BF3-5999-4651-AE3D-BE0C595D7745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EE6BA-60AA-41BF-B34F-00BF1736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138C0-B444-429E-A78E-5FD8F007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2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47BC-5CEF-4F6B-A14D-C6B24925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0CE0A-CB7A-4511-A3C7-42E0DA93D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1FC61-AC0B-4C2D-A840-B6ADFE182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586D8-CFF7-4D21-BC3C-BEEC1A63C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31697E-0E7E-4E7D-8D45-BB318CA80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120A5-25CF-44E0-AB8E-7563C7357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1826-3879-4883-8A6E-BAB9B43345E2}" type="datetime1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F4315-C788-4B5F-8F62-915A81A6A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C10A3-0A52-4744-8091-A48E5A8F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1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4C4E-6F9B-4940-9306-2C6C1DDFC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CA22A-E96B-48A6-ABC4-0CAF1313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2460-6F95-4521-989F-81E6095C1645}" type="datetime1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9D7A4-5093-4FFF-B673-DCBBC8A8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3D024-DF65-4F15-9F6A-869C636F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7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22AF7-D77F-48EB-A7FA-750289A1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8FEDA-E0DA-48F0-A961-F36DC40F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7ADAF-C520-4F96-9D22-5B256567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1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72DB0-D501-4205-9A09-07A1DC48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CCC84-FC31-4A94-A151-69DB2485C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E0361-00C1-40E0-AC1A-CA6BA1130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15F4D-6B4F-4582-AA9B-A3F858CB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8AE9-0FB3-48B9-8E17-C51B6A49E903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41E53-3E34-4B1B-B752-7BA60FDF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EA784-B0FD-4781-882D-A77CD851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3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5566-F196-4B5B-9CD5-FC15EACD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A19BB-6DD6-4A39-8356-81A10FA74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810BC-F15D-44EF-9EB3-D1661510B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9812A-CDEF-4A32-8677-2A0ABA4E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CF22-B9F6-479E-A2B8-449F9E208267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C1C50-C36B-4311-9F01-3403776BA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22F21-D6E4-462D-AC19-CCF95FCB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asurgery.gr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2123D-96D4-4F05-9DB8-34614396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2268C-52B7-4493-A05D-54F5281CC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067C8-4484-49D8-AB94-7E3F2BE69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8763" y="6492875"/>
            <a:ext cx="992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2EF2A08-7E73-4603-970B-B04B9D33ABAC}" type="datetime1">
              <a:rPr lang="en-US" smtClean="0"/>
              <a:t>10/28/2021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D1B3D-0BF7-4819-940B-4B1916649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061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2060"/>
                </a:solidFill>
              </a:defRPr>
            </a:lvl1pPr>
          </a:lstStyle>
          <a:p>
            <a:r>
              <a:rPr lang="el-GR" dirty="0"/>
              <a:t>Α΄ ΧΕΙΡΟΥΡΓΙΚΗ ΚΛΙΝΙΚΗ ΕΚΠΑ, ΓΝΑ ΛΑΙΚΟ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AB65D-9C1D-415D-8626-804CBCE48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6537339"/>
            <a:ext cx="551384" cy="308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E3B681-BB24-4313-B4A7-1F1FE2084F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3ED450-FE7F-4AAF-900E-944AC235E33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53800" y="118501"/>
            <a:ext cx="766435" cy="759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B04D21-5F3B-4CE9-B869-4FB0ACD62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990" t="7098" r="12854" b="10118"/>
          <a:stretch/>
        </p:blipFill>
        <p:spPr>
          <a:xfrm>
            <a:off x="-28624" y="5175"/>
            <a:ext cx="658192" cy="903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FE5D4C-11E3-4240-99C3-6B8407F51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3617" b="6899"/>
          <a:stretch/>
        </p:blipFill>
        <p:spPr>
          <a:xfrm>
            <a:off x="21701" y="773269"/>
            <a:ext cx="12170299" cy="270388"/>
          </a:xfrm>
          <a:prstGeom prst="rect">
            <a:avLst/>
          </a:prstGeom>
        </p:spPr>
      </p:pic>
      <p:pic>
        <p:nvPicPr>
          <p:cNvPr id="7" name="Picture 6">
            <a:hlinkClick r:id="rId16"/>
            <a:extLst>
              <a:ext uri="{FF2B5EF4-FFF2-40B4-BE49-F238E27FC236}">
                <a16:creationId xmlns:a16="http://schemas.microsoft.com/office/drawing/2014/main" id="{F652C3F6-C187-457C-9B7E-F0A70CF274D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336360" y="6496092"/>
            <a:ext cx="1432684" cy="361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5D6D8-FE1E-4055-8C88-9BB63D92E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1" r="2151" b="64097"/>
          <a:stretch/>
        </p:blipFill>
        <p:spPr>
          <a:xfrm>
            <a:off x="-30477" y="6490615"/>
            <a:ext cx="12243303" cy="4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2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858D-F9F5-43CC-80C6-933AA0961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2323" y="1124744"/>
            <a:ext cx="9144000" cy="2387600"/>
          </a:xfrm>
        </p:spPr>
        <p:txBody>
          <a:bodyPr/>
          <a:lstStyle/>
          <a:p>
            <a:r>
              <a:rPr lang="en-US" dirty="0">
                <a:latin typeface="+mn-lt"/>
                <a:cs typeface="Times New Roman" panose="02020603050405020304" pitchFamily="18" charset="0"/>
              </a:rPr>
              <a:t>Neuroendocrine tumors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C27A0-6785-49F1-AD16-D1B6DC0BE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3056"/>
            <a:ext cx="9144000" cy="1655762"/>
          </a:xfrm>
        </p:spPr>
        <p:txBody>
          <a:bodyPr/>
          <a:lstStyle/>
          <a:p>
            <a:r>
              <a:rPr lang="el-GR" dirty="0"/>
              <a:t>Μιχαήλ </a:t>
            </a:r>
            <a:r>
              <a:rPr lang="el-GR" dirty="0" err="1"/>
              <a:t>Βάιλας</a:t>
            </a:r>
            <a:r>
              <a:rPr lang="el-GR" dirty="0"/>
              <a:t> </a:t>
            </a:r>
            <a:r>
              <a:rPr lang="en-GB" dirty="0"/>
              <a:t>MD, MSc (HPB), </a:t>
            </a:r>
            <a:r>
              <a:rPr lang="en-GB" dirty="0" err="1"/>
              <a:t>Pharm.D</a:t>
            </a:r>
            <a:r>
              <a:rPr lang="en-GB" dirty="0"/>
              <a:t>, </a:t>
            </a:r>
            <a:r>
              <a:rPr lang="en-GB" dirty="0" err="1"/>
              <a:t>PhDc</a:t>
            </a:r>
            <a:endParaRPr lang="en-GB" dirty="0"/>
          </a:p>
          <a:p>
            <a:r>
              <a:rPr lang="el-GR" dirty="0"/>
              <a:t>Ακαδημαϊκός Υπότροφος </a:t>
            </a:r>
          </a:p>
          <a:p>
            <a:r>
              <a:rPr lang="el-GR" dirty="0"/>
              <a:t>Α΄ Χειρουργική Κλινική ΕΚΠΑ</a:t>
            </a:r>
            <a:endParaRPr lang="en-US" dirty="0"/>
          </a:p>
        </p:txBody>
      </p:sp>
      <p:pic>
        <p:nvPicPr>
          <p:cNvPr id="4" name="Picture 2" descr="Αρχική - Γενικό Νοσοκομείο Αθηνών Λαϊκό | General Hospital of Athens &quot;LAIKO&quot;">
            <a:extLst>
              <a:ext uri="{FF2B5EF4-FFF2-40B4-BE49-F238E27FC236}">
                <a16:creationId xmlns:a16="http://schemas.microsoft.com/office/drawing/2014/main" id="{94EE5F0C-993D-4C2A-8963-EB88B45E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673691"/>
            <a:ext cx="2232248" cy="6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330162-47B2-4A3B-BFD6-0F00458F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A89AC7-3BDA-4A17-859D-1E587B4F5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appropriate pathological diagnosis, morphology, grading and immunohistochemical staining for </a:t>
            </a:r>
            <a:r>
              <a:rPr lang="en-GB" dirty="0" err="1"/>
              <a:t>CgA</a:t>
            </a:r>
            <a:r>
              <a:rPr lang="en-GB" dirty="0"/>
              <a:t> and synaptophysin should be reported.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3B4DD1D-238F-4F27-A3C5-504E76E6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B52A93D-87D9-4C44-BAD7-48BC5984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10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C192001F-E2AB-4D32-8487-7A24EA6B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1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CC207F-97D8-4673-8BA8-EFF4602E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1020" marR="0" algn="ctr">
              <a:lnSpc>
                <a:spcPts val="464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Presentation</a:t>
            </a:r>
            <a:b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B43FF5-E3C5-4D39-A3C7-CC26DC2B6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6752"/>
            <a:ext cx="10515600" cy="4980211"/>
          </a:xfrm>
        </p:spPr>
        <p:txBody>
          <a:bodyPr/>
          <a:lstStyle/>
          <a:p>
            <a:pPr marL="51371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spc="-455" dirty="0">
                <a:solidFill>
                  <a:srgbClr val="0100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Asymptomatic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371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Non-functional:</a:t>
            </a:r>
            <a:r>
              <a:rPr lang="en-US" sz="2800" spc="-2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non-specific </a:t>
            </a:r>
            <a:r>
              <a:rPr lang="en-US" sz="2800" spc="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symptoms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40155" marR="193675" indent="-26924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</a:pP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abdominal</a:t>
            </a:r>
            <a:r>
              <a:rPr lang="en-US" sz="2400" spc="47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pain,</a:t>
            </a:r>
            <a:r>
              <a:rPr lang="en-US" sz="2400" spc="2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small</a:t>
            </a:r>
            <a:r>
              <a:rPr lang="en-US" sz="2400" spc="2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bowel</a:t>
            </a:r>
            <a:r>
              <a:rPr lang="en-US" sz="2400" spc="3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obstructio</a:t>
            </a:r>
            <a:r>
              <a:rPr lang="en-US" sz="2400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gastrointestinal</a:t>
            </a:r>
            <a:r>
              <a:rPr lang="en-US" sz="2400" spc="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bleedin</a:t>
            </a:r>
            <a:r>
              <a:rPr lang="en-US" sz="2400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400" spc="53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anore</a:t>
            </a:r>
            <a:r>
              <a:rPr lang="en-US" sz="2400" spc="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en-US" sz="2400" spc="135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a,</a:t>
            </a:r>
            <a:r>
              <a:rPr lang="en-US" sz="2400" spc="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weight</a:t>
            </a:r>
            <a:r>
              <a:rPr lang="en-US" sz="2400" spc="3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loss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371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Functional:</a:t>
            </a:r>
            <a:r>
              <a:rPr lang="en-US" sz="2800" spc="48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hormon</a:t>
            </a:r>
            <a:r>
              <a:rPr lang="en-US" sz="2800" spc="-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28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spc="5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peptides-related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285"/>
              </a:spcBef>
              <a:spcAft>
                <a:spcPts val="0"/>
              </a:spcAft>
            </a:pP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Serotonin:</a:t>
            </a:r>
            <a:r>
              <a:rPr lang="en-US" sz="2400" spc="2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carcinoid</a:t>
            </a:r>
            <a:r>
              <a:rPr lang="en-US" sz="2400" spc="4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syndrome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ts val="339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Insulin:</a:t>
            </a:r>
            <a:r>
              <a:rPr lang="en-US" sz="2400" spc="2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Whippl</a:t>
            </a:r>
            <a:r>
              <a:rPr lang="en-US" sz="2400" spc="-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2400" spc="-1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'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2400" spc="5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triad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180"/>
              </a:spcBef>
              <a:spcAft>
                <a:spcPts val="0"/>
              </a:spcAft>
            </a:pP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Gastrin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Vasoactive</a:t>
            </a:r>
            <a:r>
              <a:rPr lang="en-US" sz="2400" spc="48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intestinal</a:t>
            </a:r>
            <a:r>
              <a:rPr lang="en-US" sz="2400" spc="29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peptide</a:t>
            </a:r>
            <a:r>
              <a:rPr lang="en-US" sz="2400" spc="3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etc.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7FD318C-DC6C-4F33-901B-6B67615D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1DDF70C-6956-4D74-9E6F-068E90A4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11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8C6F69A9-F0C5-43DA-B25C-854082F5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39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0808F8-84A5-4EBC-89D1-A1DE1908E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773AE8B9-0DD4-46DB-8DB1-1D5B8B5BB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584" y="692696"/>
            <a:ext cx="7077356" cy="5308017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5460F77-8F0B-4B33-BFD2-6B8FBE68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3234A78-A583-40DD-A646-372B9404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12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06CF65D5-0431-4A4A-BB95-96753097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B18FBD-8843-41CC-9379-B4982AF1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9F42C868-E6A7-4E30-85D4-F8956AAFE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512" y="3637"/>
            <a:ext cx="5063659" cy="6854363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135A24F-6A34-4BF9-8965-21FE9EB6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A985B75-A301-4929-AB6D-5A544DD0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13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00452C5F-6E95-42C9-8EB0-FD03E8B1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42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C37C81-2808-4CDD-8B46-3864897F8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25596D-5A44-4602-A651-9C7FA834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9910" marR="0">
              <a:lnSpc>
                <a:spcPts val="464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Investigation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75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Biochemical</a:t>
            </a:r>
            <a:r>
              <a:rPr lang="en-US" sz="2800" spc="55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markers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spc="-910" dirty="0">
                <a:solidFill>
                  <a:srgbClr val="030172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Radiological</a:t>
            </a:r>
            <a:r>
              <a:rPr lang="en-US" sz="2800" spc="715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imaging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761A992-2F37-4699-8B12-2AC8BED42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705C547-787A-44E8-BC4F-645FE2D9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14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5D9931C5-AE4F-4A17-BC01-EE546979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88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1C29C9-5BF1-4394-9528-112303B9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B42A592-500B-43A7-8AC0-4E6E8500F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6066040-39CC-436C-AA36-812A9C63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15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A3DEBBD1-F5D7-4A37-89C4-F1FB37CB1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04B6A-CE81-4883-964E-3D2786B66523}"/>
              </a:ext>
            </a:extLst>
          </p:cNvPr>
          <p:cNvSpPr txBox="1"/>
          <p:nvPr/>
        </p:nvSpPr>
        <p:spPr>
          <a:xfrm>
            <a:off x="767408" y="2423277"/>
            <a:ext cx="831375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Specific markers depending on origin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Urinary 5-hydroxyindoleacetic acid (5-HIAA): main metabolite of serotonin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Gastrin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lnsulin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Glucagon etc.</a:t>
            </a:r>
          </a:p>
        </p:txBody>
      </p:sp>
    </p:spTree>
    <p:extLst>
      <p:ext uri="{BB962C8B-B14F-4D97-AF65-F5344CB8AC3E}">
        <p14:creationId xmlns:p14="http://schemas.microsoft.com/office/powerpoint/2010/main" val="4231391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1B2515-C6ED-41D5-8DA0-DCD92F3E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9C15D7B-0460-4FE2-A74C-10C846288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3715" marR="0">
              <a:lnSpc>
                <a:spcPts val="30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Chromogranin </a:t>
            </a:r>
            <a:r>
              <a:rPr lang="en-US" sz="2800" spc="3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endParaRPr lang="en-US" sz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95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441325" indent="-33147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spc="-530" dirty="0">
                <a:solidFill>
                  <a:srgbClr val="01007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Co-secreted</a:t>
            </a:r>
            <a:r>
              <a:rPr lang="en-US" sz="2800" spc="42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by</a:t>
            </a:r>
            <a:r>
              <a:rPr lang="en-US" sz="2800" spc="17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different</a:t>
            </a:r>
            <a:r>
              <a:rPr lang="en-US" sz="2800" spc="33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neuroendocrine</a:t>
            </a:r>
            <a:r>
              <a:rPr lang="en-US" sz="2800" spc="67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cell types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6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371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spc="-530" dirty="0">
                <a:solidFill>
                  <a:srgbClr val="01007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Correlates</a:t>
            </a:r>
            <a:r>
              <a:rPr lang="en-US" sz="2800" spc="44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en-US" sz="2800" spc="14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tumour</a:t>
            </a:r>
            <a:r>
              <a:rPr lang="en-US" sz="2800" spc="2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burden</a:t>
            </a:r>
            <a:r>
              <a:rPr lang="en-US" sz="2800" spc="34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spc="27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stage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9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371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Established</a:t>
            </a:r>
            <a:r>
              <a:rPr lang="en-US" sz="2800" spc="32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roles</a:t>
            </a:r>
            <a:r>
              <a:rPr lang="en-US" sz="2800" spc="26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</a:t>
            </a:r>
            <a:r>
              <a:rPr lang="en-US" sz="2800" spc="12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literatures: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Diagnosis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475"/>
              </a:spcBef>
              <a:spcAft>
                <a:spcPts val="0"/>
              </a:spcAft>
            </a:pPr>
            <a:r>
              <a:rPr lang="en-US" sz="24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Treatment</a:t>
            </a:r>
            <a:r>
              <a:rPr lang="en-US" sz="2400" spc="42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response</a:t>
            </a:r>
            <a:r>
              <a:rPr lang="en-US" sz="2400" spc="30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monitoring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315"/>
              </a:spcBef>
              <a:spcAft>
                <a:spcPts val="0"/>
              </a:spcAft>
            </a:pPr>
            <a:r>
              <a:rPr lang="en-US" sz="24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Relapse</a:t>
            </a:r>
            <a:r>
              <a:rPr lang="en-US" sz="2400" spc="44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detection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98BEB07-BB2F-4DE3-9F82-53B2D221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DDDBF1F-7D9C-46A7-8CAD-BE944F86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16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618449E8-658B-4EEA-BA6D-EB526785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7176DC-494B-4572-B2BA-91E2E7B4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D649702-3D3C-4071-B9D9-331911C53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3240" marR="0">
              <a:lnSpc>
                <a:spcPts val="469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Chromogranin</a:t>
            </a:r>
            <a:r>
              <a:rPr lang="en-US" sz="1800" b="1" spc="18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064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914900" algn="l"/>
              </a:tabLst>
            </a:pP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Relatively</a:t>
            </a:r>
            <a:r>
              <a:rPr lang="en-US" sz="1800" spc="2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</a:t>
            </a:r>
            <a:r>
              <a:rPr lang="en-US" sz="1800" spc="2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sensitivity</a:t>
            </a:r>
            <a:r>
              <a:rPr lang="en-US" sz="1800" spc="-400" dirty="0">
                <a:solidFill>
                  <a:srgbClr val="05050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53-85°/o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60420" marR="0" indent="0">
              <a:lnSpc>
                <a:spcPct val="115000"/>
              </a:lnSpc>
              <a:spcBef>
                <a:spcPts val="430"/>
              </a:spcBef>
              <a:spcAft>
                <a:spcPts val="0"/>
              </a:spcAft>
              <a:buNone/>
            </a:pP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Ben</a:t>
            </a:r>
            <a:r>
              <a:rPr lang="en-US" sz="1050" i="1" spc="1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</a:t>
            </a:r>
            <a:r>
              <a:rPr lang="en-US" sz="1050" i="1" spc="-25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Endocrinol</a:t>
            </a:r>
            <a:r>
              <a:rPr lang="en-US" sz="1050" i="1" spc="13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Metab</a:t>
            </a:r>
            <a:r>
              <a:rPr lang="en-US" sz="1050" i="1" spc="3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Clin</a:t>
            </a:r>
            <a:r>
              <a:rPr lang="en-US" sz="1050" i="1" spc="17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1050" i="1" spc="1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Am</a:t>
            </a:r>
            <a:r>
              <a:rPr lang="en-US" sz="1050" i="1" spc="2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40</a:t>
            </a:r>
            <a:r>
              <a:rPr lang="en-US" sz="1050" i="1" spc="10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(2011)</a:t>
            </a:r>
            <a:r>
              <a:rPr lang="en-US" sz="1050" i="1" spc="20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11</a:t>
            </a:r>
            <a:r>
              <a:rPr lang="en-US" sz="1050" i="1" spc="-10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1050" i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050" i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134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37973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825500" algn="l"/>
              </a:tabLst>
            </a:pPr>
            <a:r>
              <a:rPr lang="en-US" sz="1800" b="1" dirty="0">
                <a:solidFill>
                  <a:srgbClr val="CA462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en-US" sz="1800" b="1" spc="-595" dirty="0">
                <a:solidFill>
                  <a:srgbClr val="CA462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CA462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Non-specific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95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7973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838200" algn="l"/>
              </a:tabLst>
            </a:pPr>
            <a:r>
              <a:rPr lang="en-US" sz="1800" b="1" dirty="0">
                <a:solidFill>
                  <a:srgbClr val="CA462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	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Elevated</a:t>
            </a:r>
            <a:r>
              <a:rPr lang="en-US" sz="1800" spc="2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</a:t>
            </a:r>
            <a:r>
              <a:rPr lang="en-US" sz="1800" spc="10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non-NETs</a:t>
            </a:r>
            <a:r>
              <a:rPr lang="en-US" sz="1800" spc="39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condition: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340"/>
              </a:spcBef>
              <a:spcAft>
                <a:spcPts val="0"/>
              </a:spcAft>
            </a:pP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Non-neoplastic:</a:t>
            </a:r>
            <a:r>
              <a:rPr lang="en-US" sz="1800" spc="-2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chronic</a:t>
            </a:r>
            <a:r>
              <a:rPr lang="en-US" sz="1800" spc="39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atrophic</a:t>
            </a:r>
            <a:r>
              <a:rPr lang="en-US" sz="1800" spc="3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gastriti</a:t>
            </a:r>
            <a:r>
              <a:rPr lang="en-US" sz="1800" spc="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r>
              <a:rPr lang="en-US" sz="1800" spc="36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renal</a:t>
            </a:r>
            <a:r>
              <a:rPr lang="en-US" sz="1800" spc="2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1800" spc="-1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3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lure;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0445" marR="0" indent="0">
              <a:lnSpc>
                <a:spcPct val="115000"/>
              </a:lnSpc>
              <a:spcBef>
                <a:spcPts val="13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liver</a:t>
            </a:r>
            <a:r>
              <a:rPr lang="en-US" sz="1800" spc="2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cirrhosis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6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97091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Neoplastic:</a:t>
            </a:r>
            <a:r>
              <a:rPr lang="en-US" sz="1800" spc="4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HCC;</a:t>
            </a:r>
            <a:r>
              <a:rPr lang="en-US" sz="1800" spc="19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colon</a:t>
            </a:r>
            <a:r>
              <a:rPr lang="en-US" sz="1800" spc="27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cancers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175"/>
              </a:spcBef>
              <a:spcAft>
                <a:spcPts val="0"/>
              </a:spcAft>
            </a:pP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Drugs:</a:t>
            </a:r>
            <a:r>
              <a:rPr lang="en-US" sz="1800" spc="1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proton</a:t>
            </a:r>
            <a:r>
              <a:rPr lang="en-US" sz="1800" spc="28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pump</a:t>
            </a:r>
            <a:r>
              <a:rPr lang="en-US" sz="1800" spc="2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inhibitors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76255A7-1819-4489-A850-75DD567E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D3B9D01-A862-4CB3-A317-B1993F8E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17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B78C723B-A833-40D0-ACC3-9BC629F1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17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C1F3D6-EB01-4B5D-B933-5A82EE2E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115453-173A-4095-AEBE-C6C3ED6C7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BF2E9B7-98ED-4555-97B4-92D8BD7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2941F41-FD3E-4379-AD77-61554EEFA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18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7EC98ED6-2A75-46C8-909F-340BE9D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35EFD2-1FD6-4858-9099-19B0A3E2FD51}"/>
              </a:ext>
            </a:extLst>
          </p:cNvPr>
          <p:cNvSpPr txBox="1"/>
          <p:nvPr/>
        </p:nvSpPr>
        <p:spPr>
          <a:xfrm>
            <a:off x="767408" y="908824"/>
            <a:ext cx="8384543" cy="4470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9910" marR="0">
              <a:lnSpc>
                <a:spcPts val="464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50" b="1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Investigation:</a:t>
            </a:r>
            <a:r>
              <a:rPr lang="en-US" sz="4250" b="1" spc="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50" b="1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radiology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700"/>
              </a:lnSpc>
              <a:spcBef>
                <a:spcPts val="35"/>
              </a:spcBef>
              <a:spcAft>
                <a:spcPts val="0"/>
              </a:spcAft>
            </a:pPr>
            <a:r>
              <a:rPr lang="en-US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en-US" sz="3100" spc="-96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Computed</a:t>
            </a:r>
            <a:r>
              <a:rPr lang="en-US" sz="3100" spc="33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tomography: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65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6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7640" marR="0" indent="-45720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arterial</a:t>
            </a:r>
            <a:r>
              <a:rPr lang="en-US" sz="2700" spc="28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enhancing</a:t>
            </a:r>
            <a:r>
              <a:rPr lang="en-US" sz="2700" spc="5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lesions</a:t>
            </a:r>
            <a:r>
              <a:rPr lang="en-US" sz="2700" spc="39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en-US" sz="2700" spc="5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washout</a:t>
            </a:r>
            <a:r>
              <a:rPr lang="en-US" sz="2700" spc="43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 venous</a:t>
            </a:r>
            <a:r>
              <a:rPr lang="en-US" sz="2700" spc="30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phase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85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8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en-US" sz="3100" spc="-97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Magnetic</a:t>
            </a:r>
            <a:r>
              <a:rPr lang="en-US" sz="3100" spc="3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resonance</a:t>
            </a:r>
            <a:r>
              <a:rPr lang="en-US" sz="3100" spc="5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imaging: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28115" marR="133985" indent="-457200">
              <a:lnSpc>
                <a:spcPct val="102000"/>
              </a:lnSpc>
              <a:spcBef>
                <a:spcPts val="2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more</a:t>
            </a:r>
            <a:r>
              <a:rPr lang="en-US" sz="2700" spc="32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sensitive</a:t>
            </a:r>
            <a:r>
              <a:rPr lang="en-US" sz="2700" spc="25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</a:t>
            </a:r>
            <a:r>
              <a:rPr lang="en-US" sz="2700" spc="1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liver</a:t>
            </a:r>
            <a:r>
              <a:rPr lang="en-US" sz="2700" spc="235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2700" spc="18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bone</a:t>
            </a:r>
            <a:r>
              <a:rPr lang="en-US" sz="2700" spc="31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marrow metastases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15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F5A064-49F6-431F-B948-FDF73ABF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3A46695-B3D0-40BF-A39B-A11F0571D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03318AD-D6CC-4D06-8F46-3B877DF2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42926B1-6601-4390-B38A-720E1CA5E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19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204E1A72-C846-4BC5-B872-0656C935D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1D5A309-6031-44EA-A41B-43C302BFC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30" y="66205"/>
            <a:ext cx="9059539" cy="67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2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C4CB-A222-415B-9458-734A0807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018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l-GR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Σύγκρουση συμφερόντων</a:t>
            </a:r>
            <a:b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εγκύκλιος ΕΟΦ (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Αρ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Πρωτ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. 47558/04-07-2012)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5568-9375-4A0C-AD99-72DA84D4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0967"/>
            <a:ext cx="10515600" cy="3035995"/>
          </a:xfrm>
        </p:spPr>
        <p:txBody>
          <a:bodyPr/>
          <a:lstStyle/>
          <a:p>
            <a:r>
              <a:rPr lang="el-GR" dirty="0">
                <a:latin typeface="+mj-lt"/>
              </a:rPr>
              <a:t>Ουδεμία</a:t>
            </a:r>
            <a:endParaRPr lang="en-US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5F2BA-11F3-45D6-898F-010F5BED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Α΄ ΧΕΙΡΟΥΡΓΙΚΗ ΚΛΙΝΙΚΗ ΕΚΠΑ, ΓΝΑ ΛΑΙΚΟ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20CD5-C70B-4445-921A-914D3605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B681-BB24-4313-B4A7-1F1FE2084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60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61E0D16-1049-4F65-8588-600F10DB8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E905036-6D83-4E17-8EA5-4E0F42CC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80E9D72-F366-44DF-B407-4410ED52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20</a:t>
            </a:fld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DA40944-4EA4-41E9-972E-70B45FCC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325" y="753665"/>
            <a:ext cx="6229350" cy="53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13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8C4A2E-46B3-48FC-8750-9F5680BFC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DE4B4D-A7EF-4F1D-A301-37E7C3A6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1020" marR="0">
              <a:lnSpc>
                <a:spcPts val="464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Endoscopic</a:t>
            </a:r>
            <a:r>
              <a:rPr lang="en-US" sz="4000" spc="6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ultrasound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7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4710" marR="0" indent="-33147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en-US" sz="2800" spc="-915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</a:t>
            </a:r>
            <a:r>
              <a:rPr lang="en-US" sz="2800" spc="2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sensitivity</a:t>
            </a:r>
            <a:r>
              <a:rPr lang="en-US" sz="2800" spc="64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</a:t>
            </a:r>
            <a:r>
              <a:rPr lang="en-US" sz="2800" spc="22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tumours</a:t>
            </a:r>
            <a:r>
              <a:rPr lang="en-US" sz="2800" spc="51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</a:t>
            </a:r>
            <a:r>
              <a:rPr lang="en-US" sz="2800" spc="21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esophagus, stomach,</a:t>
            </a:r>
            <a:r>
              <a:rPr lang="en-US" sz="2800" spc="31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duodenum,</a:t>
            </a:r>
            <a:r>
              <a:rPr lang="en-US" sz="2800" spc="56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spc="24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pancreas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75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en-US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Allows</a:t>
            </a:r>
            <a:r>
              <a:rPr lang="en-US" sz="2800" spc="39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image-guided</a:t>
            </a:r>
            <a:r>
              <a:rPr lang="en-US" sz="2800" spc="74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biopsy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F22BB70-AB5F-4804-B878-939E1268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0BEB2A3-E604-4881-89B9-DE4D2D97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21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A098652A-DC07-41F8-BED0-C1CFBDE8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75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1F1755-8CB7-42B9-A90E-A6A8648F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FCA9EC-B5F9-46DC-A18F-48AAABE43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7ABC23A-ADAB-48C2-B851-78D955825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D6A7536-F8F3-43AC-997C-F8FEF0EF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22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057CE685-BC6B-4E5A-BF6E-960C7047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pic>
        <p:nvPicPr>
          <p:cNvPr id="5122" name="Picture 2" descr="Clinical features of functional pancreatic neuroendocrine tumors | Download  Scientific Diagram">
            <a:extLst>
              <a:ext uri="{FF2B5EF4-FFF2-40B4-BE49-F238E27FC236}">
                <a16:creationId xmlns:a16="http://schemas.microsoft.com/office/drawing/2014/main" id="{0BE0A0EF-E3CC-41E0-AFCF-C15F3183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652463"/>
            <a:ext cx="809625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921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AA8303-85D5-49B9-BB9C-1A078F09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BE185C4-6523-44B5-92DF-2AEE908C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2460-6F95-4521-989F-81E6095C1645}" type="datetime1">
              <a:rPr lang="en-US" smtClean="0"/>
              <a:t>10/28/2021</a:t>
            </a:fld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AF2B2D8-6B38-46A3-946E-2B388F44D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A6AB93E-A1A2-40F2-A72A-DD06F887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23</a:t>
            </a:fld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C25D99E-B096-4EE5-9EA6-09BFB95D0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7" y="957262"/>
            <a:ext cx="70580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14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B13448-F0A5-4C3C-8005-AB0303BD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FFBD663-7217-4CC0-9A93-78A689FE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2460-6F95-4521-989F-81E6095C1645}" type="datetime1">
              <a:rPr lang="en-US" smtClean="0"/>
              <a:t>10/28/2021</a:t>
            </a:fld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9EBBCD0-4517-46F2-A8F2-0DE89942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078F6B7-03C9-44B4-925B-8A7C1A9F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24</a:t>
            </a:fld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4201958-5450-4E6B-BA14-C4910A25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1462"/>
            <a:ext cx="91440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18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242969D-349A-40DF-90B6-5BB18154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B43DE2A-A011-4927-9C2F-58D01E947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0F24B91-479F-48E2-9E6F-F96CA912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25</a:t>
            </a:fld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501579D-D7FE-4662-927D-881DB37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B994431-7B20-4EF9-A548-0BAFD5AE4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F03FBBB-931F-4218-A261-A5115734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C8E5AC2-3CED-4BAE-B070-4741EE2A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26</a:t>
            </a:fld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FE1FFB8-495D-4549-A4D1-23637D6C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925" y="0"/>
            <a:ext cx="5348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75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44CA9D3-E672-405C-BEF0-3E205E49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9B2C77A-CC19-48A4-B526-A7AC991B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6B2866B-3651-4322-95A5-4E9319BA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27</a:t>
            </a:fld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D236F28-C495-4392-B698-DE46668BB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36" y="509180"/>
            <a:ext cx="8621328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1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934EC04-E80E-49F2-9679-E8609F51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445CCEF-B60E-412B-9F81-E9F57D0C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05EE374-5B2E-4FAB-BAB6-A1B942CA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28</a:t>
            </a:fld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C178621-EC87-4FCD-8E05-200EBFFD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78" y="0"/>
            <a:ext cx="6742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90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4EA722-B949-4A43-9D63-79E0D054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69FF137E-C258-442E-8D1B-905666192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046" y="1825625"/>
            <a:ext cx="7879908" cy="4351338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7A84065-3850-4C05-84FF-1DBE8C7E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3C0543E-2850-4DD8-827B-A081BBA6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29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A2681980-3EFA-4DED-A193-1AD7EB02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5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201ABF-78FE-421B-BEC9-DDD43BD957DE}"/>
              </a:ext>
            </a:extLst>
          </p:cNvPr>
          <p:cNvSpPr txBox="1"/>
          <p:nvPr/>
        </p:nvSpPr>
        <p:spPr>
          <a:xfrm>
            <a:off x="475482" y="1412776"/>
            <a:ext cx="9289032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Epithelial neoplasms with predominant neuroendocrine differentiation</a:t>
            </a:r>
          </a:p>
          <a:p>
            <a:endParaRPr lang="en-US" dirty="0"/>
          </a:p>
          <a:p>
            <a:r>
              <a:rPr lang="en-US" sz="2000" dirty="0"/>
              <a:t>• </a:t>
            </a:r>
            <a:r>
              <a:rPr lang="en-US" sz="2000" dirty="0">
                <a:latin typeface="+mj-lt"/>
              </a:rPr>
              <a:t>Considered rare traditionally, comprising 0.5 % of all malignancies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• Increasing incidence and prevalence, 2.5 - 5/100,000 people per year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Increasing awareness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+mj-lt"/>
              </a:rPr>
              <a:t>oImprovement</a:t>
            </a:r>
            <a:r>
              <a:rPr lang="en-US" dirty="0">
                <a:latin typeface="+mj-lt"/>
              </a:rPr>
              <a:t> in diagnostic modalities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D800A-2F5E-462E-8422-31B826CC0252}"/>
              </a:ext>
            </a:extLst>
          </p:cNvPr>
          <p:cNvSpPr txBox="1"/>
          <p:nvPr/>
        </p:nvSpPr>
        <p:spPr>
          <a:xfrm>
            <a:off x="1559496" y="0"/>
            <a:ext cx="9649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anose="02020603050405020304" pitchFamily="18" charset="0"/>
              </a:rPr>
              <a:t>Neuroendocrine tumors</a:t>
            </a:r>
            <a:endParaRPr lang="en-US" sz="4400" dirty="0">
              <a:latin typeface="+mj-lt"/>
            </a:endParaRPr>
          </a:p>
        </p:txBody>
      </p:sp>
      <p:pic>
        <p:nvPicPr>
          <p:cNvPr id="2050" name="Picture 2" descr="Neuroendocrine Neoplasms – not as rare as you think – Ronny Allan – Living  with Neuroendocrine Cancer">
            <a:extLst>
              <a:ext uri="{FF2B5EF4-FFF2-40B4-BE49-F238E27FC236}">
                <a16:creationId xmlns:a16="http://schemas.microsoft.com/office/drawing/2014/main" id="{938521A1-10F0-4D02-B5CF-A1A0F04C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501008"/>
            <a:ext cx="48196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133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25BF6B-ADF6-4AC9-A597-4D457C44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828565-9304-4583-B71C-F3A1AA8C3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3715" marR="0">
              <a:lnSpc>
                <a:spcPts val="469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Oc</a:t>
            </a:r>
            <a:r>
              <a:rPr lang="en-US" sz="4000" spc="45" dirty="0" err="1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4000" dirty="0" err="1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</a:t>
            </a:r>
            <a:r>
              <a:rPr lang="en-US" sz="4000" spc="65" dirty="0" err="1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4000" dirty="0" err="1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scan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650"/>
              </a:lnSpc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Somatostatin</a:t>
            </a:r>
            <a:r>
              <a:rPr lang="en-US" sz="2800" spc="81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(SST)</a:t>
            </a:r>
            <a:r>
              <a:rPr lang="en-US" sz="2800" spc="27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receptor</a:t>
            </a:r>
            <a:r>
              <a:rPr lang="en-US" sz="2800" spc="44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scintigraphy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85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464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3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en-US" sz="2800" spc="-905" dirty="0">
                <a:solidFill>
                  <a:srgbClr val="03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Principle:</a:t>
            </a:r>
            <a:r>
              <a:rPr lang="en-US" sz="2800" spc="47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80-90°/o</a:t>
            </a:r>
            <a:r>
              <a:rPr lang="en-US" sz="3200" spc="30" dirty="0"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en-US" sz="2800" spc="13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NETs</a:t>
            </a:r>
            <a:r>
              <a:rPr lang="en-US" sz="2800" spc="37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express</a:t>
            </a:r>
            <a:r>
              <a:rPr lang="en-US" sz="2800" spc="5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SST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63600" marR="0">
              <a:lnSpc>
                <a:spcPct val="115000"/>
              </a:lnSpc>
              <a:spcBef>
                <a:spcPts val="155"/>
              </a:spcBef>
              <a:spcAft>
                <a:spcPts val="0"/>
              </a:spcAft>
            </a:pP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receptors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7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63600" marR="48260" indent="-34036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Inflammatory</a:t>
            </a:r>
            <a:r>
              <a:rPr lang="en-US" sz="2800" spc="78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lesions</a:t>
            </a:r>
            <a:r>
              <a:rPr lang="en-US" sz="2800" spc="52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spc="28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some</a:t>
            </a:r>
            <a:r>
              <a:rPr lang="en-US" sz="2800" spc="37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non-NET malignancies </a:t>
            </a:r>
            <a:r>
              <a:rPr lang="en-US" sz="2800" spc="6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may</a:t>
            </a:r>
            <a:r>
              <a:rPr lang="en-US" sz="2800" spc="19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give</a:t>
            </a:r>
            <a:r>
              <a:rPr lang="en-US" sz="2800" spc="42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false</a:t>
            </a:r>
            <a:r>
              <a:rPr lang="en-US" sz="2800" spc="14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positive results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FCDC6D3-8A25-4204-8A15-9C768C706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6F5438D-A16F-4432-BD71-4B98F2D7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30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A503797E-A7F7-43E0-AEF1-7F0BBFE44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44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8CE749-55C8-46D4-AE0F-7985C0E9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281A873D-93FA-416E-BE5B-7DEAE52F0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692696"/>
            <a:ext cx="7194233" cy="5313488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92AA1FC-0B4D-4025-8ABB-D4F7852E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F44A8FE-1102-4D04-834C-26AC51D3F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31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A95812DC-B361-4B06-961B-012F0125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4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014BCE-15AE-4F34-BE7A-D584066D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F60D7229-4763-457A-86E1-68B47B36F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592" y="365125"/>
            <a:ext cx="7664436" cy="5700291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AA3768D-B769-4CE2-B9A4-140F904F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8FDF394-521D-49A0-A2F0-CD034A35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32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DE7A226D-F4C8-4024-9840-EA8A71A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91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018CB8-1665-49D1-B87C-9A0B70E7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1B645E-1C3A-4F20-BC11-979D5A854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8A9BCA8-83E9-49DB-BA8C-02B1E845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2F4A4EF-244A-478F-9B43-4DB604E0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33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07CBAB2C-5575-40FC-BFE5-F39A64EC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A6E8EF-4092-43A9-9116-5D6B56698B0D}"/>
              </a:ext>
            </a:extLst>
          </p:cNvPr>
          <p:cNvSpPr txBox="1"/>
          <p:nvPr/>
        </p:nvSpPr>
        <p:spPr>
          <a:xfrm>
            <a:off x="983432" y="2091953"/>
            <a:ext cx="8672575" cy="349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020" marR="0">
              <a:lnSpc>
                <a:spcPts val="4595"/>
              </a:lnSpc>
              <a:spcBef>
                <a:spcPts val="0"/>
              </a:spcBef>
              <a:spcAft>
                <a:spcPts val="0"/>
              </a:spcAft>
              <a:tabLst>
                <a:tab pos="2730500" algn="l"/>
              </a:tabLst>
            </a:pPr>
            <a:r>
              <a:rPr lang="en-US" sz="42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Positron</a:t>
            </a:r>
            <a:r>
              <a:rPr lang="en-US" sz="4200" spc="-53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Emission</a:t>
            </a:r>
            <a:r>
              <a:rPr lang="en-US" sz="4200" spc="65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Tomography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7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05535" marR="250825" indent="-58293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tabLst>
                <a:tab pos="1104900" algn="l"/>
              </a:tabLst>
            </a:pPr>
            <a:r>
              <a:rPr lang="en-US" sz="305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	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Ga-68</a:t>
            </a:r>
            <a:r>
              <a:rPr lang="en-US" sz="3050" spc="47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DOTATOC:</a:t>
            </a:r>
            <a:r>
              <a:rPr lang="en-US" sz="3050" spc="66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</a:t>
            </a:r>
            <a:r>
              <a:rPr lang="en-US" sz="3050" spc="19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binding</a:t>
            </a:r>
            <a:r>
              <a:rPr lang="en-US" sz="3050" spc="61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affinity for</a:t>
            </a:r>
            <a:r>
              <a:rPr lang="en-US" sz="3050" spc="2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SST</a:t>
            </a:r>
            <a:r>
              <a:rPr lang="en-US" sz="3050" spc="31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receptors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700"/>
              </a:lnSpc>
              <a:spcBef>
                <a:spcPts val="40"/>
              </a:spcBef>
              <a:spcAft>
                <a:spcPts val="0"/>
              </a:spcAft>
            </a:pPr>
            <a:r>
              <a:rPr lang="en-US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130300" algn="l"/>
              </a:tabLst>
            </a:pPr>
            <a:r>
              <a:rPr lang="en-US" sz="310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	</a:t>
            </a: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18-FDG:</a:t>
            </a:r>
            <a:r>
              <a:rPr lang="en-US" sz="3100" spc="33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identifies</a:t>
            </a:r>
            <a:r>
              <a:rPr lang="en-US" sz="3100" spc="2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clinically</a:t>
            </a:r>
            <a:r>
              <a:rPr lang="en-US" sz="3100" spc="51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aggressive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315" marR="0">
              <a:lnSpc>
                <a:spcPct val="115000"/>
              </a:lnSpc>
              <a:spcBef>
                <a:spcPts val="365"/>
              </a:spcBef>
              <a:spcAft>
                <a:spcPts val="0"/>
              </a:spcAft>
            </a:pP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lesions</a:t>
            </a:r>
            <a:r>
              <a:rPr lang="en-US" sz="3050" spc="55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en-US" sz="3050" spc="19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</a:t>
            </a:r>
            <a:r>
              <a:rPr lang="en-US" sz="3050" spc="26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metabolism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03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6A0A78-84F4-4532-AE82-CEAB49F4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95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ESMO Guidelines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2705C1A-AF75-4F92-A51F-3E3A8B762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01B4ED9-DAC9-4B08-A37E-A8E22329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7E6966B-EAE9-4482-8428-9A66A073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34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171598A2-8C79-4E58-B285-8CBE435F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E35AEA2-34B0-4AB5-87FD-AD21B2D06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1485349"/>
            <a:ext cx="6344535" cy="499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66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DB19E9-9DFC-433D-8AEB-86DE5F63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9579"/>
          </a:xfrm>
        </p:spPr>
        <p:txBody>
          <a:bodyPr>
            <a:normAutofit fontScale="90000"/>
          </a:bodyPr>
          <a:lstStyle/>
          <a:p>
            <a:r>
              <a:rPr lang="en-US" dirty="0"/>
              <a:t>Management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F7FE80-3DC3-4DF7-815A-514B6C85E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ts val="85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ts val="34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Surgery</a:t>
            </a:r>
            <a:r>
              <a:rPr lang="en-US" sz="2800" spc="39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remains</a:t>
            </a:r>
            <a:r>
              <a:rPr lang="en-US" sz="2800" spc="50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2800" spc="27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only</a:t>
            </a:r>
            <a:r>
              <a:rPr lang="en-US" sz="2800" spc="3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curative</a:t>
            </a:r>
            <a:r>
              <a:rPr lang="en-US" sz="1050" dirty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treatment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95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Curative</a:t>
            </a:r>
            <a:r>
              <a:rPr lang="en-US" sz="2800" spc="31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surgery</a:t>
            </a:r>
            <a:r>
              <a:rPr lang="en-US" sz="2800" spc="31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should</a:t>
            </a:r>
            <a:r>
              <a:rPr lang="en-US" sz="2800" spc="35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always</a:t>
            </a:r>
            <a:r>
              <a:rPr lang="en-US" sz="2800" spc="28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be</a:t>
            </a:r>
            <a:r>
              <a:rPr lang="en-US" sz="1050" dirty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considered</a:t>
            </a:r>
            <a:r>
              <a:rPr lang="en-US" sz="2800" spc="78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if</a:t>
            </a:r>
            <a:r>
              <a:rPr lang="en-US" sz="2800" spc="18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feasible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EC981AD-5676-4C13-B7AB-D7B95F394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AFF9C76-7B32-4C25-A8FC-F7143231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35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F313D3C0-4961-4DD5-99C0-96EEA5DDE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36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8FB1802-60B4-44FA-B760-EAC5653D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AF33BA4-7248-4550-9C8D-D544EF16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A147011-2FFD-48E7-B6CF-AC4A9327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EC4D3-DD2F-4B66-88DC-2382AEEB1CB9}"/>
              </a:ext>
            </a:extLst>
          </p:cNvPr>
          <p:cNvSpPr txBox="1"/>
          <p:nvPr/>
        </p:nvSpPr>
        <p:spPr>
          <a:xfrm>
            <a:off x="1559496" y="1733054"/>
            <a:ext cx="8960607" cy="3391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240" marR="0">
              <a:lnSpc>
                <a:spcPts val="347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Palliative</a:t>
            </a:r>
            <a:r>
              <a:rPr lang="en-US" sz="3100" spc="29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surgery</a:t>
            </a:r>
            <a:r>
              <a:rPr lang="en-US" sz="3100" spc="24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</a:t>
            </a:r>
            <a:r>
              <a:rPr lang="en-US" sz="3100" spc="19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metastatic</a:t>
            </a:r>
            <a:r>
              <a:rPr lang="en-US" sz="3100" spc="28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disease: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65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6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04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50" dirty="0">
                <a:solidFill>
                  <a:srgbClr val="9E9AA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2950" spc="-205" dirty="0">
                <a:solidFill>
                  <a:srgbClr val="9E9AA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Debulking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7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50" dirty="0">
                <a:solidFill>
                  <a:srgbClr val="9E9AA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2850" spc="-165" dirty="0">
                <a:solidFill>
                  <a:srgbClr val="9E9AA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Resection</a:t>
            </a:r>
            <a:r>
              <a:rPr lang="en-US" sz="2700" spc="36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of primary</a:t>
            </a:r>
            <a:r>
              <a:rPr lang="en-US" sz="2700" spc="39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tumour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21355" marR="31750" indent="-204406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i="1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Proven</a:t>
            </a:r>
            <a:r>
              <a:rPr lang="en-US" sz="3100" i="1" spc="24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benefit</a:t>
            </a:r>
            <a:r>
              <a:rPr lang="en-US" sz="3100" i="1" spc="34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</a:t>
            </a:r>
            <a:r>
              <a:rPr lang="en-US" sz="3100" i="1" spc="7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local</a:t>
            </a:r>
            <a:r>
              <a:rPr lang="en-US" sz="3100" i="1" spc="16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3100" i="1" spc="19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hormonal symptom</a:t>
            </a:r>
            <a:r>
              <a:rPr lang="en-US" sz="3100" i="1" spc="29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control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76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20E233-2CB0-46DA-BC77-CC185413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9483FD-5BD7-4BBF-929D-026506FF0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F33CBBC-A40A-40F2-960A-25706D04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4C5308F-0415-48BE-B21B-95EB132D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37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D34226C7-577D-4133-812C-CDEB8710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pic>
        <p:nvPicPr>
          <p:cNvPr id="3074" name="Picture 2" descr="Classification of neuroendocrine tumor with corresponding imaging... |  Download Scientific Diagram">
            <a:extLst>
              <a:ext uri="{FF2B5EF4-FFF2-40B4-BE49-F238E27FC236}">
                <a16:creationId xmlns:a16="http://schemas.microsoft.com/office/drawing/2014/main" id="{EB7F8912-01E0-4EA8-9E84-89B2E938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3875"/>
            <a:ext cx="76200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85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9943F9-91B6-42D6-8C18-33CDDD2A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1587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30E265-8EF8-4DB3-BFC9-40CB5DC81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0DC8CBB-90B9-4070-9764-044458BA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4770D86-B11F-4729-981F-9DDF44F7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38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25800CB4-C538-495F-A0EB-C4864782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F29AF-0431-4C13-AA1D-683FA42B551D}"/>
              </a:ext>
            </a:extLst>
          </p:cNvPr>
          <p:cNvSpPr txBox="1"/>
          <p:nvPr/>
        </p:nvSpPr>
        <p:spPr>
          <a:xfrm>
            <a:off x="263352" y="1996009"/>
            <a:ext cx="12241360" cy="337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0440" marR="0" indent="-457200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Diagnostic</a:t>
            </a:r>
            <a:r>
              <a:rPr lang="en-US" sz="3050" spc="72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3050" spc="12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treatment</a:t>
            </a:r>
            <a:r>
              <a:rPr lang="en-US" sz="3050" spc="64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options</a:t>
            </a:r>
            <a:r>
              <a:rPr lang="en-US" sz="3050" spc="47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4710" marR="0">
              <a:lnSpc>
                <a:spcPct val="115000"/>
              </a:lnSpc>
              <a:spcBef>
                <a:spcPts val="305"/>
              </a:spcBef>
              <a:spcAft>
                <a:spcPts val="0"/>
              </a:spcAft>
            </a:pP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GEPNETs</a:t>
            </a:r>
            <a:r>
              <a:rPr lang="en-US" sz="3050" spc="69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are</a:t>
            </a:r>
            <a:r>
              <a:rPr lang="en-US" sz="3050" spc="25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expanding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4710" marR="897890" indent="-33147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5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en-US" sz="3050" spc="-965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Controversies</a:t>
            </a:r>
            <a:r>
              <a:rPr lang="en-US" sz="3050" spc="67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exist</a:t>
            </a:r>
            <a:r>
              <a:rPr lang="en-US" sz="3050" spc="4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</a:t>
            </a:r>
            <a:r>
              <a:rPr lang="en-US" sz="3050" spc="1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choice</a:t>
            </a:r>
            <a:r>
              <a:rPr lang="en-US" sz="3050" spc="46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 sequencing</a:t>
            </a:r>
            <a:r>
              <a:rPr lang="en-US" sz="3050" spc="73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en-US" sz="3050" spc="10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treatments</a:t>
            </a:r>
            <a:r>
              <a:rPr lang="en-US" sz="3050" spc="76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requiring relevant</a:t>
            </a:r>
            <a:r>
              <a:rPr lang="en-US" sz="3050" spc="60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expertise</a:t>
            </a:r>
            <a:r>
              <a:rPr lang="en-US" sz="3050" spc="51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input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8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4710" marR="0" indent="-33147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5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en-US" sz="3050" spc="-970" dirty="0">
                <a:solidFill>
                  <a:srgbClr val="0101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Multidisciplinary </a:t>
            </a:r>
            <a:r>
              <a:rPr lang="en-US" sz="3050" spc="10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approach</a:t>
            </a:r>
            <a:r>
              <a:rPr lang="en-US" sz="3050" spc="715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warranted</a:t>
            </a:r>
            <a:r>
              <a:rPr lang="en-US" sz="3050" spc="48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 best</a:t>
            </a:r>
            <a:r>
              <a:rPr lang="en-US" sz="3050" spc="41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outcome</a:t>
            </a:r>
            <a:r>
              <a:rPr lang="en-US" sz="3050" spc="4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</a:t>
            </a:r>
            <a:r>
              <a:rPr lang="en-US" sz="3050" spc="14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50" dirty="0">
                <a:solidFill>
                  <a:srgbClr val="01010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patients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8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C4CB-A222-415B-9458-734A0807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6848"/>
          </a:xfrm>
        </p:spPr>
        <p:txBody>
          <a:bodyPr>
            <a:normAutofit fontScale="90000"/>
          </a:bodyPr>
          <a:lstStyle/>
          <a:p>
            <a:pPr marL="541020" marR="0" algn="ctr">
              <a:lnSpc>
                <a:spcPts val="464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30303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Distribution</a:t>
            </a:r>
            <a:b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5568-9375-4A0C-AD99-72DA84D4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0515600" cy="5052219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Gastrointestinal tract: 	65%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Bronchopulmonary system: 	25%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Other locations 1 0%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Thymus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gonads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heart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kidneys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prostate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5F2BA-11F3-45D6-898F-010F5BED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Α΄ ΧΕΙΡΟΥΡΓΙΚΗ ΚΛΙΝΙΚΗ ΕΚΠΑ, ΓΝΑ ΛΑΙΚΟ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20CD5-C70B-4445-921A-914D3605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4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90770F5-5E89-44C1-8767-70D54171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589F-11BA-4F66-B657-CD8D75095948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3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F64CDC5-6880-478B-831F-AF459CF9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5471313-5DFE-4FDC-8F6D-D939DF0C8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0077E09-64E6-4346-8E55-BE3815F70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5</a:t>
            </a:fld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919C78-32B7-40C0-933C-0A739531A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004215"/>
            <a:ext cx="6408712" cy="5486400"/>
          </a:xfrm>
          <a:prstGeom prst="rect">
            <a:avLst/>
          </a:prstGeom>
        </p:spPr>
      </p:pic>
      <p:pic>
        <p:nvPicPr>
          <p:cNvPr id="1026" name="Picture 2" descr="What is neuroendocrine cancer? | University of Iowa Hospitals &amp;amp; Clinics">
            <a:extLst>
              <a:ext uri="{FF2B5EF4-FFF2-40B4-BE49-F238E27FC236}">
                <a16:creationId xmlns:a16="http://schemas.microsoft.com/office/drawing/2014/main" id="{286BCE7A-D8A9-4841-B1F0-31577AF2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4824"/>
            <a:ext cx="5088214" cy="41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7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A2878F-0C2D-457E-9521-F46BA9B1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FA322A-B523-4901-9F2A-73AC7362C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3240" marR="0">
              <a:lnSpc>
                <a:spcPts val="459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Classifications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spc="-915" dirty="0">
                <a:solidFill>
                  <a:srgbClr val="010174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WHO</a:t>
            </a:r>
            <a:r>
              <a:rPr lang="en-US" sz="2800" b="1" spc="125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classification:</a:t>
            </a:r>
            <a:endParaRPr lang="en-US" sz="105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04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tumour</a:t>
            </a:r>
            <a:r>
              <a:rPr lang="en-US" sz="2400" spc="47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site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7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091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degree</a:t>
            </a:r>
            <a:r>
              <a:rPr lang="en-US" sz="2400" spc="45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en-US" sz="2400" spc="9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differentiation</a:t>
            </a:r>
            <a:r>
              <a:rPr lang="en-US" sz="2400" spc="48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2400" spc="11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grading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9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804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functionality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11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105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52324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TNM</a:t>
            </a:r>
            <a:r>
              <a:rPr lang="en-US" sz="2800" b="1" spc="165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1010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classification</a:t>
            </a:r>
            <a:endParaRPr lang="en-US" sz="105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CAE2F79-B964-4E3D-A255-171AE16E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43A587F-DE7F-4F43-8D6A-939FB91F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6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25609E87-C1BA-4459-9784-E0160A10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8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52F751-3304-4BA2-A98A-B250E4AB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A8B812-885A-4F09-AD98-FC19CBF37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3746B3B-8993-4BEC-8D71-5FA42DC6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A924F43-362C-4F6F-836B-FC13E105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7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85092592-484F-4418-86F4-09AFA49A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pic>
        <p:nvPicPr>
          <p:cNvPr id="4098" name="Picture 2" descr="Neuroendocrine Neoplasms – Grade and Stage (incorporating WHO 2019 changes)  – Ronny Allan – Living with Neuroendocrine Cancer">
            <a:extLst>
              <a:ext uri="{FF2B5EF4-FFF2-40B4-BE49-F238E27FC236}">
                <a16:creationId xmlns:a16="http://schemas.microsoft.com/office/drawing/2014/main" id="{B8900951-ABCF-4203-BD74-4FC7C987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396205-12F5-49C7-B2C3-672BA1A7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B03906-D791-41B0-831B-32BB785A8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59C183D-8F81-4FC4-9E75-C9B6E459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C206C0F-5CB6-4A5F-A794-959BE9B5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8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193C498F-2057-4739-87E7-699C98E2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CDDCB19-54C2-4D0B-8D41-24F9E0FC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86" y="0"/>
            <a:ext cx="9869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87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AAAB43-3ED3-4F9E-AD02-858AC7ED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8C7FE1-3215-4D01-AFBA-397D35D5D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6F5CABE-23F6-45F2-A3B3-2B266108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47AEF54-2CCA-4D17-83C0-B71A1009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t>9</a:t>
            </a:fld>
            <a:endParaRPr lang="en-US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4C7AAD94-A144-46C5-94FF-44B2D24E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t>10/28/2021</a:t>
            </a:fld>
            <a:endParaRPr lang="en-US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0A975A8-747A-4067-9556-515893643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27" y="0"/>
            <a:ext cx="10006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03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852</Words>
  <Application>Microsoft Office PowerPoint</Application>
  <PresentationFormat>Ευρεία οθόνη</PresentationFormat>
  <Paragraphs>252</Paragraphs>
  <Slides>38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</vt:lpstr>
      <vt:lpstr>Office Theme</vt:lpstr>
      <vt:lpstr>Neuroendocrine tumors</vt:lpstr>
      <vt:lpstr>Σύγκρουση συμφερόντων εγκύκλιος ΕΟΦ (Αρ. Πρωτ. 47558/04-07-2012)</vt:lpstr>
      <vt:lpstr>Παρουσίαση του PowerPoint</vt:lpstr>
      <vt:lpstr>Distribution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Presentation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ESMO Guidelines</vt:lpstr>
      <vt:lpstr>Management</vt:lpstr>
      <vt:lpstr>Παρουσίαση του PowerPoint</vt:lpstr>
      <vt:lpstr>Παρουσίαση του PowerPoint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Evangelos Felekouras</dc:creator>
  <cp:lastModifiedBy>michail vailas</cp:lastModifiedBy>
  <cp:revision>52</cp:revision>
  <dcterms:created xsi:type="dcterms:W3CDTF">2020-10-24T17:00:28Z</dcterms:created>
  <dcterms:modified xsi:type="dcterms:W3CDTF">2021-10-28T16:56:39Z</dcterms:modified>
</cp:coreProperties>
</file>