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3" r:id="rId1"/>
  </p:sldMasterIdLst>
  <p:notesMasterIdLst>
    <p:notesMasterId r:id="rId167"/>
  </p:notesMasterIdLst>
  <p:sldIdLst>
    <p:sldId id="256" r:id="rId2"/>
    <p:sldId id="268" r:id="rId3"/>
    <p:sldId id="266" r:id="rId4"/>
    <p:sldId id="269" r:id="rId5"/>
    <p:sldId id="270" r:id="rId6"/>
    <p:sldId id="271" r:id="rId7"/>
    <p:sldId id="273" r:id="rId8"/>
    <p:sldId id="287" r:id="rId9"/>
    <p:sldId id="274" r:id="rId10"/>
    <p:sldId id="275" r:id="rId11"/>
    <p:sldId id="279" r:id="rId12"/>
    <p:sldId id="280" r:id="rId13"/>
    <p:sldId id="281" r:id="rId14"/>
    <p:sldId id="282" r:id="rId15"/>
    <p:sldId id="283" r:id="rId16"/>
    <p:sldId id="284" r:id="rId17"/>
    <p:sldId id="290" r:id="rId18"/>
    <p:sldId id="285" r:id="rId19"/>
    <p:sldId id="289" r:id="rId20"/>
    <p:sldId id="291" r:id="rId21"/>
    <p:sldId id="292" r:id="rId22"/>
    <p:sldId id="426" r:id="rId23"/>
    <p:sldId id="293" r:id="rId24"/>
    <p:sldId id="294" r:id="rId25"/>
    <p:sldId id="296" r:id="rId26"/>
    <p:sldId id="295" r:id="rId27"/>
    <p:sldId id="392" r:id="rId28"/>
    <p:sldId id="298" r:id="rId29"/>
    <p:sldId id="297" r:id="rId30"/>
    <p:sldId id="395" r:id="rId31"/>
    <p:sldId id="305" r:id="rId32"/>
    <p:sldId id="396" r:id="rId33"/>
    <p:sldId id="299" r:id="rId34"/>
    <p:sldId id="300" r:id="rId35"/>
    <p:sldId id="397" r:id="rId36"/>
    <p:sldId id="302" r:id="rId37"/>
    <p:sldId id="301" r:id="rId38"/>
    <p:sldId id="394" r:id="rId39"/>
    <p:sldId id="303" r:id="rId40"/>
    <p:sldId id="398" r:id="rId41"/>
    <p:sldId id="399" r:id="rId42"/>
    <p:sldId id="400" r:id="rId43"/>
    <p:sldId id="401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402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403" r:id="rId63"/>
    <p:sldId id="323" r:id="rId64"/>
    <p:sldId id="324" r:id="rId65"/>
    <p:sldId id="326" r:id="rId66"/>
    <p:sldId id="406" r:id="rId67"/>
    <p:sldId id="325" r:id="rId68"/>
    <p:sldId id="327" r:id="rId69"/>
    <p:sldId id="407" r:id="rId70"/>
    <p:sldId id="328" r:id="rId71"/>
    <p:sldId id="329" r:id="rId72"/>
    <p:sldId id="330" r:id="rId73"/>
    <p:sldId id="404" r:id="rId74"/>
    <p:sldId id="331" r:id="rId75"/>
    <p:sldId id="332" r:id="rId76"/>
    <p:sldId id="333" r:id="rId77"/>
    <p:sldId id="419" r:id="rId78"/>
    <p:sldId id="420" r:id="rId79"/>
    <p:sldId id="408" r:id="rId80"/>
    <p:sldId id="335" r:id="rId81"/>
    <p:sldId id="337" r:id="rId82"/>
    <p:sldId id="338" r:id="rId83"/>
    <p:sldId id="339" r:id="rId84"/>
    <p:sldId id="340" r:id="rId85"/>
    <p:sldId id="342" r:id="rId86"/>
    <p:sldId id="341" r:id="rId87"/>
    <p:sldId id="343" r:id="rId88"/>
    <p:sldId id="344" r:id="rId89"/>
    <p:sldId id="345" r:id="rId90"/>
    <p:sldId id="347" r:id="rId91"/>
    <p:sldId id="348" r:id="rId92"/>
    <p:sldId id="349" r:id="rId93"/>
    <p:sldId id="350" r:id="rId94"/>
    <p:sldId id="351" r:id="rId95"/>
    <p:sldId id="452" r:id="rId96"/>
    <p:sldId id="453" r:id="rId97"/>
    <p:sldId id="352" r:id="rId98"/>
    <p:sldId id="353" r:id="rId99"/>
    <p:sldId id="354" r:id="rId100"/>
    <p:sldId id="367" r:id="rId101"/>
    <p:sldId id="371" r:id="rId102"/>
    <p:sldId id="372" r:id="rId103"/>
    <p:sldId id="374" r:id="rId104"/>
    <p:sldId id="375" r:id="rId105"/>
    <p:sldId id="377" r:id="rId106"/>
    <p:sldId id="379" r:id="rId107"/>
    <p:sldId id="380" r:id="rId108"/>
    <p:sldId id="376" r:id="rId109"/>
    <p:sldId id="391" r:id="rId110"/>
    <p:sldId id="384" r:id="rId111"/>
    <p:sldId id="385" r:id="rId112"/>
    <p:sldId id="386" r:id="rId113"/>
    <p:sldId id="387" r:id="rId114"/>
    <p:sldId id="388" r:id="rId115"/>
    <p:sldId id="389" r:id="rId116"/>
    <p:sldId id="390" r:id="rId117"/>
    <p:sldId id="373" r:id="rId118"/>
    <p:sldId id="378" r:id="rId119"/>
    <p:sldId id="381" r:id="rId120"/>
    <p:sldId id="382" r:id="rId121"/>
    <p:sldId id="383" r:id="rId122"/>
    <p:sldId id="409" r:id="rId123"/>
    <p:sldId id="410" r:id="rId124"/>
    <p:sldId id="411" r:id="rId125"/>
    <p:sldId id="412" r:id="rId126"/>
    <p:sldId id="413" r:id="rId127"/>
    <p:sldId id="414" r:id="rId128"/>
    <p:sldId id="415" r:id="rId129"/>
    <p:sldId id="416" r:id="rId130"/>
    <p:sldId id="417" r:id="rId131"/>
    <p:sldId id="421" r:id="rId132"/>
    <p:sldId id="418" r:id="rId133"/>
    <p:sldId id="422" r:id="rId134"/>
    <p:sldId id="423" r:id="rId135"/>
    <p:sldId id="424" r:id="rId136"/>
    <p:sldId id="427" r:id="rId137"/>
    <p:sldId id="428" r:id="rId138"/>
    <p:sldId id="429" r:id="rId139"/>
    <p:sldId id="276" r:id="rId140"/>
    <p:sldId id="277" r:id="rId141"/>
    <p:sldId id="278" r:id="rId142"/>
    <p:sldId id="451" r:id="rId143"/>
    <p:sldId id="430" r:id="rId144"/>
    <p:sldId id="431" r:id="rId145"/>
    <p:sldId id="432" r:id="rId146"/>
    <p:sldId id="433" r:id="rId147"/>
    <p:sldId id="434" r:id="rId148"/>
    <p:sldId id="435" r:id="rId149"/>
    <p:sldId id="436" r:id="rId150"/>
    <p:sldId id="286" r:id="rId151"/>
    <p:sldId id="437" r:id="rId152"/>
    <p:sldId id="288" r:id="rId153"/>
    <p:sldId id="438" r:id="rId154"/>
    <p:sldId id="439" r:id="rId155"/>
    <p:sldId id="440" r:id="rId156"/>
    <p:sldId id="441" r:id="rId157"/>
    <p:sldId id="442" r:id="rId158"/>
    <p:sldId id="443" r:id="rId159"/>
    <p:sldId id="444" r:id="rId160"/>
    <p:sldId id="445" r:id="rId161"/>
    <p:sldId id="446" r:id="rId162"/>
    <p:sldId id="447" r:id="rId163"/>
    <p:sldId id="448" r:id="rId164"/>
    <p:sldId id="449" r:id="rId165"/>
    <p:sldId id="454" r:id="rId1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2996" autoAdjust="0"/>
  </p:normalViewPr>
  <p:slideViewPr>
    <p:cSldViewPr>
      <p:cViewPr varScale="1">
        <p:scale>
          <a:sx n="55" d="100"/>
          <a:sy n="55" d="100"/>
        </p:scale>
        <p:origin x="171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31635-8628-4AE0-9734-66E8BA5FFCDE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DBC6E-F5C8-4A63-8FAB-920A81A039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34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Ψευδη</a:t>
            </a:r>
            <a:r>
              <a:rPr lang="el-GR" dirty="0"/>
              <a:t> </a:t>
            </a:r>
            <a:r>
              <a:rPr lang="el-GR" dirty="0" err="1"/>
              <a:t>βλενογγονος</a:t>
            </a:r>
            <a:r>
              <a:rPr lang="el-GR" dirty="0"/>
              <a:t> δια </a:t>
            </a:r>
            <a:r>
              <a:rPr lang="el-GR" dirty="0" err="1"/>
              <a:t>μυικου</a:t>
            </a:r>
            <a:endParaRPr lang="el-GR" dirty="0"/>
          </a:p>
          <a:p>
            <a:r>
              <a:rPr lang="el-GR" dirty="0"/>
              <a:t>Ασία κυρίως δε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Diverticulitis. The term diverticulitis describes a </a:t>
            </a:r>
            <a:r>
              <a:rPr lang="en-GB" dirty="0" err="1"/>
              <a:t>peridiverticular</a:t>
            </a:r>
            <a:r>
              <a:rPr lang="el-GR" dirty="0"/>
              <a:t> </a:t>
            </a:r>
            <a:r>
              <a:rPr lang="en-GB" dirty="0"/>
              <a:t>inflammation of the bowel wall and usually</a:t>
            </a:r>
            <a:r>
              <a:rPr lang="el-GR" dirty="0"/>
              <a:t> </a:t>
            </a:r>
            <a:r>
              <a:rPr lang="en-GB" dirty="0"/>
              <a:t>the surrounding tissue</a:t>
            </a:r>
            <a:endParaRPr lang="el-GR" dirty="0"/>
          </a:p>
          <a:p>
            <a:r>
              <a:rPr lang="en-GB" dirty="0"/>
              <a:t>Acute uncomplicated diverticulitis. Acute uncomplicated</a:t>
            </a:r>
            <a:r>
              <a:rPr lang="el-GR" dirty="0"/>
              <a:t> </a:t>
            </a:r>
            <a:r>
              <a:rPr lang="en-GB" dirty="0"/>
              <a:t>diverticulitis is inflammation in a diverticula-bearing</a:t>
            </a:r>
            <a:r>
              <a:rPr lang="el-GR" dirty="0"/>
              <a:t> </a:t>
            </a:r>
            <a:r>
              <a:rPr lang="en-GB" dirty="0"/>
              <a:t>bowel segment and the surrounding tissue without</a:t>
            </a:r>
          </a:p>
          <a:p>
            <a:r>
              <a:rPr lang="en-GB" dirty="0"/>
              <a:t>signs of perforation (extraluminal air) or abscess formation.</a:t>
            </a:r>
            <a:endParaRPr lang="el-GR" dirty="0"/>
          </a:p>
          <a:p>
            <a:r>
              <a:rPr lang="en-GB" dirty="0"/>
              <a:t>Acute complicated diverticulitis. Typical complications</a:t>
            </a:r>
            <a:r>
              <a:rPr lang="el-GR" dirty="0"/>
              <a:t> </a:t>
            </a:r>
            <a:r>
              <a:rPr lang="en-GB" dirty="0"/>
              <a:t>of acute diverticulitis occur if the inflammatory process</a:t>
            </a:r>
            <a:r>
              <a:rPr lang="el-GR" dirty="0"/>
              <a:t> </a:t>
            </a:r>
            <a:r>
              <a:rPr lang="en-GB" dirty="0"/>
              <a:t>extends beyond the colonic wall</a:t>
            </a:r>
            <a:r>
              <a:rPr lang="el-GR" dirty="0"/>
              <a:t>. </a:t>
            </a:r>
            <a:r>
              <a:rPr lang="en-GB" dirty="0"/>
              <a:t>covered perforation with air bubbles in proximity to the</a:t>
            </a:r>
          </a:p>
          <a:p>
            <a:r>
              <a:rPr lang="en-GB" dirty="0"/>
              <a:t>bowel, intra-abdominal abscess adjacent to the inflamed</a:t>
            </a:r>
            <a:r>
              <a:rPr lang="el-GR" dirty="0"/>
              <a:t> </a:t>
            </a:r>
            <a:r>
              <a:rPr lang="en-GB" dirty="0"/>
              <a:t>segment (Hinchey </a:t>
            </a:r>
            <a:r>
              <a:rPr lang="en-GB" dirty="0" err="1"/>
              <a:t>Ib</a:t>
            </a:r>
            <a:r>
              <a:rPr lang="en-GB" dirty="0"/>
              <a:t>, according to </a:t>
            </a:r>
            <a:r>
              <a:rPr lang="en-GB" dirty="0" err="1"/>
              <a:t>Wasvary</a:t>
            </a:r>
            <a:r>
              <a:rPr lang="en-GB" dirty="0"/>
              <a:t>) or distant</a:t>
            </a:r>
            <a:r>
              <a:rPr lang="el-GR" dirty="0"/>
              <a:t> </a:t>
            </a:r>
            <a:r>
              <a:rPr lang="en-GB" dirty="0"/>
              <a:t>(Hinchey II) and free perforations with purulent or faecal</a:t>
            </a:r>
            <a:r>
              <a:rPr lang="el-GR" dirty="0"/>
              <a:t> </a:t>
            </a:r>
            <a:r>
              <a:rPr lang="en-GB" dirty="0"/>
              <a:t>peritonitis (Hinchey III and IV) represent the major</a:t>
            </a:r>
            <a:r>
              <a:rPr lang="el-GR" dirty="0"/>
              <a:t> </a:t>
            </a:r>
            <a:r>
              <a:rPr lang="en-GB" dirty="0"/>
              <a:t>manifestations of acute complicated diverticulitis</a:t>
            </a:r>
            <a:r>
              <a:rPr lang="el-GR" dirty="0"/>
              <a:t>.</a:t>
            </a:r>
          </a:p>
          <a:p>
            <a:r>
              <a:rPr lang="en-GB" dirty="0"/>
              <a:t>Chronic diverticulitis. If an acute diverticulitis does not</a:t>
            </a:r>
            <a:r>
              <a:rPr lang="el-GR" dirty="0"/>
              <a:t> </a:t>
            </a:r>
            <a:r>
              <a:rPr lang="en-GB" dirty="0"/>
              <a:t>resolve completely, chronic diverticulitis can develop.</a:t>
            </a:r>
            <a:r>
              <a:rPr lang="el-GR" dirty="0"/>
              <a:t> </a:t>
            </a:r>
            <a:r>
              <a:rPr lang="en-GB" dirty="0"/>
              <a:t>Wall thickening or chronic mucosal inflammation in the</a:t>
            </a:r>
            <a:r>
              <a:rPr lang="el-GR" dirty="0"/>
              <a:t> </a:t>
            </a:r>
            <a:r>
              <a:rPr lang="en-GB" dirty="0"/>
              <a:t>absence of stenosis is called chronic uncomplicated diverticulitis.</a:t>
            </a:r>
            <a:r>
              <a:rPr lang="el-GR" dirty="0"/>
              <a:t> </a:t>
            </a:r>
            <a:r>
              <a:rPr lang="en-GB" dirty="0"/>
              <a:t>Complicated chronic diverticulitis includes both</a:t>
            </a:r>
            <a:r>
              <a:rPr lang="el-GR" dirty="0"/>
              <a:t> </a:t>
            </a:r>
            <a:r>
              <a:rPr lang="en-GB" dirty="0"/>
              <a:t>stenotic disease, which may lead to acute bowel obstruction,</a:t>
            </a:r>
            <a:r>
              <a:rPr lang="el-GR" dirty="0"/>
              <a:t> </a:t>
            </a:r>
            <a:r>
              <a:rPr lang="en-GB" dirty="0"/>
              <a:t>and fistulation most commonly to the urinary tract.</a:t>
            </a:r>
            <a:endParaRPr lang="el-G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3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/>
              <a:t>Dependent on the </a:t>
            </a:r>
            <a:r>
              <a:rPr lang="en-US" altLang="ko-KR" sz="2800" dirty="0">
                <a:solidFill>
                  <a:srgbClr val="00FF99"/>
                </a:solidFill>
              </a:rPr>
              <a:t>site </a:t>
            </a:r>
            <a:r>
              <a:rPr lang="en-US" altLang="ko-KR" sz="2800" dirty="0"/>
              <a:t>of perforation, the amount of </a:t>
            </a:r>
            <a:r>
              <a:rPr lang="en-US" altLang="ko-KR" sz="2800" dirty="0">
                <a:solidFill>
                  <a:srgbClr val="00FF99"/>
                </a:solidFill>
              </a:rPr>
              <a:t>contamination</a:t>
            </a:r>
            <a:r>
              <a:rPr lang="en-US" altLang="ko-KR" sz="2800" dirty="0"/>
              <a:t>, and the presence or absence of </a:t>
            </a:r>
            <a:r>
              <a:rPr lang="en-US" altLang="ko-KR" sz="2800" dirty="0">
                <a:solidFill>
                  <a:srgbClr val="00FF99"/>
                </a:solidFill>
              </a:rPr>
              <a:t>secondary infection</a:t>
            </a:r>
            <a:r>
              <a:rPr lang="en-US" altLang="ko-KR" sz="2800" dirty="0"/>
              <a:t> of adjacent organs</a:t>
            </a:r>
          </a:p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ko-KR" sz="2400" dirty="0"/>
              <a:t>Location of infection, extent of inflammatory process, presence and location of an abscess, secondary complications</a:t>
            </a:r>
          </a:p>
          <a:p>
            <a:pPr lvl="0"/>
            <a:r>
              <a:rPr lang="en-US" altLang="ko-KR" dirty="0">
                <a:solidFill>
                  <a:srgbClr val="00FF99"/>
                </a:solidFill>
              </a:rPr>
              <a:t>sigmoid </a:t>
            </a:r>
            <a:r>
              <a:rPr lang="en-US" altLang="ko-KR" dirty="0" err="1">
                <a:solidFill>
                  <a:srgbClr val="00FF99"/>
                </a:solidFill>
              </a:rPr>
              <a:t>diverticula</a:t>
            </a:r>
            <a:r>
              <a:rPr lang="en-US" altLang="ko-KR" dirty="0">
                <a:solidFill>
                  <a:srgbClr val="00FF99"/>
                </a:solidFill>
              </a:rPr>
              <a:t>, thickened colonic wall &gt;4 mm, inflammation within the </a:t>
            </a:r>
            <a:r>
              <a:rPr lang="en-US" altLang="ko-KR" dirty="0" err="1">
                <a:solidFill>
                  <a:srgbClr val="00FF99"/>
                </a:solidFill>
              </a:rPr>
              <a:t>pericolic</a:t>
            </a:r>
            <a:r>
              <a:rPr lang="en-US" altLang="ko-KR" dirty="0">
                <a:solidFill>
                  <a:srgbClr val="00FF99"/>
                </a:solidFill>
              </a:rPr>
              <a:t> fat ± the collection of contrast material or fluid</a:t>
            </a:r>
          </a:p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Καρκίνος</a:t>
            </a:r>
          </a:p>
          <a:p>
            <a:r>
              <a:rPr lang="en-US" dirty="0" err="1"/>
              <a:t>crohn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remission is a combination of clinical parameters [stool frequency</a:t>
            </a:r>
          </a:p>
          <a:p>
            <a:r>
              <a:rPr lang="en-GB" dirty="0"/>
              <a:t>≤ 3/day with no bleeding] and no mucosal lesions at endoscopy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31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Τοξικο</a:t>
            </a:r>
            <a:r>
              <a:rPr lang="el-GR" dirty="0"/>
              <a:t> </a:t>
            </a:r>
            <a:r>
              <a:rPr lang="el-GR" dirty="0" err="1"/>
              <a:t>μεγακολο</a:t>
            </a:r>
            <a:r>
              <a:rPr lang="el-GR" dirty="0"/>
              <a:t> 6 εκ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94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5,5 εκ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nodal</a:t>
            </a:r>
          </a:p>
          <a:p>
            <a:r>
              <a:rPr lang="en-GB" dirty="0"/>
              <a:t>metastasis from T1 lesions ranges from 6% to 11%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4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l-GR" sz="2000" b="0" strike="noStrike" spc="-1">
                <a:latin typeface="Arial"/>
              </a:rPr>
              <a:t>ΧΡΟΝΙΑ 6-12 ΒΔΟΜΑΔΕΣ</a:t>
            </a:r>
          </a:p>
          <a:p>
            <a:pPr marL="216000" indent="-216000">
              <a:lnSpc>
                <a:spcPct val="100000"/>
              </a:lnSpc>
            </a:pPr>
            <a:r>
              <a:rPr lang="el-GR" sz="2000" b="0" strike="noStrike" spc="-1">
                <a:latin typeface="Arial"/>
              </a:rPr>
              <a:t>Συνοδός αιμορροΐδα περιφερικότερα</a:t>
            </a:r>
          </a:p>
          <a:p>
            <a:pPr marL="216000" indent="-216000">
              <a:lnSpc>
                <a:spcPct val="100000"/>
              </a:lnSpc>
            </a:pPr>
            <a:r>
              <a:rPr lang="el-GR" sz="2000" b="0" strike="noStrike" spc="-1">
                <a:latin typeface="Arial"/>
              </a:rPr>
              <a:t>Πρωκτική υπερτροφική θηλή κεντρικά</a:t>
            </a:r>
          </a:p>
        </p:txBody>
      </p:sp>
      <p:sp>
        <p:nvSpPr>
          <p:cNvPr id="48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3BBC091-7B92-46B0-A8E3-BDE1402CB8D1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144</a:t>
            </a:fld>
            <a:endParaRPr lang="el-G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Κολικές</a:t>
            </a:r>
            <a:r>
              <a:rPr lang="el-GR" baseline="0" dirty="0"/>
              <a:t> ταινίες (βάση σκωληκοειδούς- </a:t>
            </a:r>
            <a:r>
              <a:rPr lang="el-GR" baseline="0" dirty="0" err="1"/>
              <a:t>ορθοσιγμοειδές</a:t>
            </a:r>
            <a:r>
              <a:rPr lang="el-GR" baseline="0" dirty="0"/>
              <a:t>)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l-GR" sz="2000" b="0" strike="noStrike" spc="-1" dirty="0" err="1">
                <a:latin typeface="Arial"/>
              </a:rPr>
              <a:t>Ευθυσχιακό</a:t>
            </a:r>
            <a:r>
              <a:rPr lang="el-GR" sz="20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el-GR" sz="2000" b="0" strike="noStrike" spc="-1" dirty="0" err="1">
                <a:latin typeface="Arial"/>
              </a:rPr>
              <a:t>Μεσοσφιγκτηριακό</a:t>
            </a:r>
            <a:endParaRPr lang="el-GR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l-GR" sz="2000" b="0" strike="noStrike" spc="-1" dirty="0" err="1">
                <a:latin typeface="Arial"/>
              </a:rPr>
              <a:t>Περιπρωκτικό</a:t>
            </a:r>
            <a:endParaRPr lang="el-GR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l-GR" sz="2000" b="0" strike="noStrike" spc="-1" dirty="0" err="1">
                <a:latin typeface="Arial"/>
              </a:rPr>
              <a:t>Ανώθεν</a:t>
            </a:r>
            <a:r>
              <a:rPr lang="el-GR" sz="2000" b="0" strike="noStrike" spc="-1" dirty="0">
                <a:latin typeface="Arial"/>
              </a:rPr>
              <a:t> των </a:t>
            </a:r>
            <a:r>
              <a:rPr lang="el-GR" sz="2000" b="0" strike="noStrike" spc="-1" dirty="0" err="1">
                <a:latin typeface="Arial"/>
              </a:rPr>
              <a:t>ανελκτήρων</a:t>
            </a:r>
            <a:endParaRPr lang="el-GR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l-GR" sz="2000" b="0" strike="noStrike" spc="-1" dirty="0" err="1">
                <a:latin typeface="Arial"/>
              </a:rPr>
              <a:t>Πεταλοειδη</a:t>
            </a:r>
            <a:r>
              <a:rPr lang="el-GR" sz="2000" b="0" strike="noStrike" spc="-1" dirty="0">
                <a:latin typeface="Arial"/>
              </a:rPr>
              <a:t> </a:t>
            </a:r>
            <a:r>
              <a:rPr lang="el-GR" sz="2000" b="0" strike="noStrike" spc="-1" dirty="0" err="1">
                <a:latin typeface="Arial"/>
              </a:rPr>
              <a:t>διαμεσοσφιγκτηριακο</a:t>
            </a:r>
            <a:r>
              <a:rPr lang="el-GR" sz="2000" b="0" strike="noStrike" spc="-1" dirty="0">
                <a:latin typeface="Arial"/>
              </a:rPr>
              <a:t> </a:t>
            </a:r>
            <a:r>
              <a:rPr lang="el-GR" sz="2000" b="0" strike="noStrike" spc="-1" dirty="0" err="1">
                <a:latin typeface="Arial"/>
              </a:rPr>
              <a:t>χωρο</a:t>
            </a:r>
            <a:endParaRPr lang="el-GR" sz="2000" b="0" strike="noStrike" spc="-1" dirty="0">
              <a:latin typeface="Arial"/>
            </a:endParaRPr>
          </a:p>
        </p:txBody>
      </p:sp>
      <p:sp>
        <p:nvSpPr>
          <p:cNvPr id="48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B56D079-6C50-42EE-84F7-F1B9455B3E5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156</a:t>
            </a:fld>
            <a:endParaRPr lang="el-G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8264EAE-528B-427B-9626-D2FEE0BBEF25}" type="slidenum">
              <a:rPr lang="el-GR" sz="1400" b="0" strike="noStrike" spc="-1" smtClean="0">
                <a:latin typeface="Times New Roman"/>
              </a:rPr>
              <a:t>157</a:t>
            </a:fld>
            <a:endParaRPr lang="el-G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2275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8264EAE-528B-427B-9626-D2FEE0BBEF25}" type="slidenum">
              <a:rPr lang="el-GR" sz="1400" b="0" strike="noStrike" spc="-1" smtClean="0">
                <a:latin typeface="Times New Roman"/>
              </a:rPr>
              <a:t>158</a:t>
            </a:fld>
            <a:endParaRPr lang="el-G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4687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l-GR" sz="2000" b="0" strike="noStrike" spc="-1">
                <a:latin typeface="Arial"/>
              </a:rPr>
              <a:t>Μεσοσφιγκτηριακά</a:t>
            </a:r>
          </a:p>
          <a:p>
            <a:pPr marL="216000" indent="-216000">
              <a:lnSpc>
                <a:spcPct val="100000"/>
              </a:lnSpc>
            </a:pPr>
            <a:r>
              <a:rPr lang="el-GR" sz="2000" b="0" strike="noStrike" spc="-1">
                <a:latin typeface="Arial"/>
              </a:rPr>
              <a:t>Διασφιγκτηρικά</a:t>
            </a:r>
          </a:p>
          <a:p>
            <a:pPr marL="216000" indent="-216000">
              <a:lnSpc>
                <a:spcPct val="100000"/>
              </a:lnSpc>
            </a:pPr>
            <a:r>
              <a:rPr lang="el-GR" sz="2000" b="0" strike="noStrike" spc="-1">
                <a:latin typeface="Arial"/>
              </a:rPr>
              <a:t>Υπερσφιγκτηριακά</a:t>
            </a:r>
          </a:p>
          <a:p>
            <a:pPr marL="216000" indent="-216000">
              <a:lnSpc>
                <a:spcPct val="100000"/>
              </a:lnSpc>
            </a:pPr>
            <a:r>
              <a:rPr lang="el-GR" sz="2000" b="0" strike="noStrike" spc="-1">
                <a:latin typeface="Arial"/>
              </a:rPr>
              <a:t>Εξωσφιγκτηριακά</a:t>
            </a:r>
          </a:p>
        </p:txBody>
      </p:sp>
      <p:sp>
        <p:nvSpPr>
          <p:cNvPr id="49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5EB7A60-C21D-4628-ACBD-28F79FC0877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159</a:t>
            </a:fld>
            <a:endParaRPr lang="el-G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200" b="0" strike="noStrike" spc="-1" dirty="0">
                <a:latin typeface="Arial"/>
              </a:rPr>
              <a:t>Occlude internal opening &amp; provide external drainage								- anal fistula plug</a:t>
            </a:r>
            <a:endParaRPr lang="el-GR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200" b="0" strike="noStrike" spc="-1" dirty="0">
                <a:latin typeface="Arial"/>
              </a:rPr>
              <a:t>- rectal or anal advancement flap </a:t>
            </a:r>
            <a:endParaRPr lang="el-GR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l-GR" sz="1200" b="0" strike="noStrike" spc="-1" dirty="0">
              <a:latin typeface="Arial"/>
            </a:endParaRPr>
          </a:p>
        </p:txBody>
      </p:sp>
      <p:sp>
        <p:nvSpPr>
          <p:cNvPr id="4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D9B5E49-BD82-461F-B526-5E7D0EE2F100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162</a:t>
            </a:fld>
            <a:endParaRPr lang="el-G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SMA</a:t>
            </a:r>
            <a:r>
              <a:rPr lang="en-US" baseline="0" dirty="0"/>
              <a:t> (AORTA- PANCREAS-O1)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Griffith point splenic flexure</a:t>
            </a:r>
          </a:p>
          <a:p>
            <a:r>
              <a:rPr lang="en-US" dirty="0" err="1"/>
              <a:t>Sudeck</a:t>
            </a:r>
            <a:r>
              <a:rPr lang="en-US" dirty="0"/>
              <a:t> point sigmoid arteries and upper </a:t>
            </a:r>
            <a:r>
              <a:rPr lang="en-US" dirty="0" err="1"/>
              <a:t>hemmoroid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72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Τόξο του </a:t>
            </a:r>
            <a:r>
              <a:rPr lang="en-US" dirty="0" err="1"/>
              <a:t>Riolan</a:t>
            </a:r>
            <a:r>
              <a:rPr lang="en-US" dirty="0"/>
              <a:t> </a:t>
            </a:r>
            <a:r>
              <a:rPr lang="el-GR" dirty="0" err="1"/>
              <a:t>μεση</a:t>
            </a:r>
            <a:r>
              <a:rPr lang="el-GR" dirty="0"/>
              <a:t> </a:t>
            </a:r>
            <a:r>
              <a:rPr lang="el-GR" dirty="0" err="1"/>
              <a:t>κολικη</a:t>
            </a:r>
            <a:r>
              <a:rPr lang="el-GR" dirty="0"/>
              <a:t> και </a:t>
            </a:r>
            <a:r>
              <a:rPr lang="el-GR" dirty="0" err="1"/>
              <a:t>ανιοντα</a:t>
            </a:r>
            <a:r>
              <a:rPr lang="el-GR" dirty="0"/>
              <a:t> </a:t>
            </a:r>
            <a:r>
              <a:rPr lang="el-GR" dirty="0" err="1"/>
              <a:t>κλαδο</a:t>
            </a:r>
            <a:r>
              <a:rPr lang="el-GR" dirty="0"/>
              <a:t> </a:t>
            </a:r>
            <a:r>
              <a:rPr lang="el-GR" dirty="0" err="1"/>
              <a:t>αρ</a:t>
            </a:r>
            <a:r>
              <a:rPr lang="el-GR" dirty="0"/>
              <a:t> </a:t>
            </a:r>
            <a:r>
              <a:rPr lang="el-GR" dirty="0" err="1"/>
              <a:t>κολικης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7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Επικολικοί</a:t>
            </a:r>
            <a:r>
              <a:rPr lang="el-GR" dirty="0"/>
              <a:t> τοίχωμα εντέρου</a:t>
            </a:r>
          </a:p>
          <a:p>
            <a:r>
              <a:rPr lang="el-GR" dirty="0" err="1"/>
              <a:t>Παρακολικοί</a:t>
            </a:r>
            <a:r>
              <a:rPr lang="el-GR" dirty="0"/>
              <a:t> </a:t>
            </a:r>
            <a:r>
              <a:rPr lang="el-GR" dirty="0" err="1"/>
              <a:t>επιχείλιος</a:t>
            </a:r>
            <a:r>
              <a:rPr lang="el-GR" dirty="0"/>
              <a:t> αρτηρία</a:t>
            </a:r>
          </a:p>
          <a:p>
            <a:r>
              <a:rPr lang="el-GR" dirty="0" err="1"/>
              <a:t>Ενδιαμεσοι</a:t>
            </a:r>
            <a:r>
              <a:rPr lang="el-GR" dirty="0"/>
              <a:t> κύρια </a:t>
            </a:r>
            <a:r>
              <a:rPr lang="el-GR" dirty="0" err="1"/>
              <a:t>κολικά</a:t>
            </a:r>
            <a:r>
              <a:rPr lang="el-GR" dirty="0"/>
              <a:t> αγγεία</a:t>
            </a:r>
          </a:p>
          <a:p>
            <a:r>
              <a:rPr lang="el-GR" dirty="0"/>
              <a:t>Κύριοι άνω </a:t>
            </a:r>
            <a:r>
              <a:rPr lang="el-GR" dirty="0" err="1"/>
              <a:t>κατω</a:t>
            </a:r>
            <a:r>
              <a:rPr lang="el-GR" dirty="0"/>
              <a:t> </a:t>
            </a:r>
            <a:r>
              <a:rPr lang="el-GR" dirty="0" err="1"/>
              <a:t>μεσεντέριος</a:t>
            </a:r>
            <a:r>
              <a:rPr lang="el-GR" baseline="0" dirty="0"/>
              <a:t> 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Ανω</a:t>
            </a:r>
            <a:r>
              <a:rPr lang="el-GR" dirty="0"/>
              <a:t> </a:t>
            </a:r>
            <a:r>
              <a:rPr lang="el-GR" dirty="0" err="1"/>
              <a:t>μεση</a:t>
            </a:r>
            <a:r>
              <a:rPr lang="el-GR" dirty="0"/>
              <a:t> </a:t>
            </a:r>
            <a:r>
              <a:rPr lang="el-GR" dirty="0" err="1"/>
              <a:t>αιμορροϊδικη</a:t>
            </a:r>
            <a:endParaRPr lang="el-GR" dirty="0"/>
          </a:p>
          <a:p>
            <a:r>
              <a:rPr lang="el-GR" dirty="0"/>
              <a:t>Κάτω </a:t>
            </a:r>
            <a:r>
              <a:rPr lang="el-GR" dirty="0" err="1"/>
              <a:t>αιμορροιδική</a:t>
            </a:r>
            <a:r>
              <a:rPr lang="el-GR" baseline="0" dirty="0"/>
              <a:t> </a:t>
            </a:r>
            <a:r>
              <a:rPr lang="el-GR" baseline="0" dirty="0" err="1"/>
              <a:t>εσω</a:t>
            </a:r>
            <a:r>
              <a:rPr lang="el-GR" baseline="0" dirty="0"/>
              <a:t> λαγόνιο </a:t>
            </a:r>
            <a:r>
              <a:rPr lang="el-GR" baseline="0" dirty="0" err="1"/>
              <a:t>αρτηρια</a:t>
            </a:r>
            <a:endParaRPr lang="el-GR" baseline="0" dirty="0"/>
          </a:p>
          <a:p>
            <a:r>
              <a:rPr lang="el-GR" baseline="0" dirty="0" err="1"/>
              <a:t>Ανω</a:t>
            </a:r>
            <a:r>
              <a:rPr lang="el-GR" baseline="0" dirty="0"/>
              <a:t> </a:t>
            </a:r>
            <a:r>
              <a:rPr lang="el-GR" baseline="0" dirty="0" err="1"/>
              <a:t>αιμορροιδικη</a:t>
            </a:r>
            <a:r>
              <a:rPr lang="el-GR" baseline="0" dirty="0"/>
              <a:t>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μεσεντεριος</a:t>
            </a:r>
            <a:r>
              <a:rPr lang="el-GR" baseline="0" dirty="0"/>
              <a:t> </a:t>
            </a:r>
            <a:r>
              <a:rPr lang="el-GR" baseline="0" dirty="0" err="1"/>
              <a:t>πυλαια</a:t>
            </a:r>
            <a:endParaRPr lang="el-GR" baseline="0" dirty="0"/>
          </a:p>
          <a:p>
            <a:r>
              <a:rPr lang="el-GR" baseline="0" dirty="0" err="1"/>
              <a:t>Μεση</a:t>
            </a:r>
            <a:r>
              <a:rPr lang="el-GR" baseline="0" dirty="0"/>
              <a:t>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αιμορροιδικη</a:t>
            </a:r>
            <a:r>
              <a:rPr lang="el-GR" baseline="0" dirty="0"/>
              <a:t> </a:t>
            </a:r>
            <a:r>
              <a:rPr lang="el-GR" baseline="0" dirty="0" err="1"/>
              <a:t>εσω</a:t>
            </a:r>
            <a:r>
              <a:rPr lang="el-GR" baseline="0" dirty="0"/>
              <a:t> </a:t>
            </a:r>
            <a:r>
              <a:rPr lang="el-GR" baseline="0" dirty="0" err="1"/>
              <a:t>λαγονιο</a:t>
            </a:r>
            <a:r>
              <a:rPr lang="el-GR" baseline="0" dirty="0"/>
              <a:t> φλ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κοιλη</a:t>
            </a:r>
            <a:r>
              <a:rPr lang="el-GR" baseline="0" dirty="0"/>
              <a:t> φλ</a:t>
            </a:r>
          </a:p>
          <a:p>
            <a:r>
              <a:rPr lang="el-GR" baseline="0" dirty="0" err="1"/>
              <a:t>Λεμφος</a:t>
            </a:r>
            <a:r>
              <a:rPr lang="el-GR" baseline="0" dirty="0"/>
              <a:t> </a:t>
            </a:r>
            <a:r>
              <a:rPr lang="el-GR" baseline="0" dirty="0" err="1"/>
              <a:t>ανω</a:t>
            </a:r>
            <a:r>
              <a:rPr lang="el-GR" baseline="0" dirty="0"/>
              <a:t> 2/3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μεσεντεριος</a:t>
            </a:r>
            <a:r>
              <a:rPr lang="el-GR" baseline="0" dirty="0"/>
              <a:t> </a:t>
            </a:r>
            <a:r>
              <a:rPr lang="el-GR" baseline="0" dirty="0" err="1"/>
              <a:t>παραορτικοι</a:t>
            </a:r>
            <a:r>
              <a:rPr lang="el-GR" baseline="0" dirty="0"/>
              <a:t> </a:t>
            </a:r>
            <a:r>
              <a:rPr lang="el-GR" baseline="0" dirty="0" err="1"/>
              <a:t>λεμφαδενες</a:t>
            </a:r>
            <a:endParaRPr lang="el-GR" baseline="0" dirty="0"/>
          </a:p>
          <a:p>
            <a:r>
              <a:rPr lang="el-GR" baseline="0" dirty="0" err="1"/>
              <a:t>Κατω</a:t>
            </a:r>
            <a:r>
              <a:rPr lang="el-GR" baseline="0" dirty="0"/>
              <a:t> 1/3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μεσεντεριο</a:t>
            </a:r>
            <a:r>
              <a:rPr lang="el-GR" baseline="0" dirty="0"/>
              <a:t> και </a:t>
            </a:r>
            <a:r>
              <a:rPr lang="el-GR" baseline="0" dirty="0" err="1"/>
              <a:t>εσω</a:t>
            </a:r>
            <a:r>
              <a:rPr lang="el-GR" baseline="0" dirty="0"/>
              <a:t> </a:t>
            </a:r>
            <a:r>
              <a:rPr lang="el-GR" baseline="0" dirty="0" err="1"/>
              <a:t>λαγονιο</a:t>
            </a:r>
            <a:endParaRPr lang="el-GR" baseline="0" dirty="0"/>
          </a:p>
          <a:p>
            <a:r>
              <a:rPr lang="el-GR" baseline="0" dirty="0" err="1"/>
              <a:t>Πρωκτικος</a:t>
            </a:r>
            <a:r>
              <a:rPr lang="el-GR" baseline="0" dirty="0"/>
              <a:t> </a:t>
            </a:r>
            <a:r>
              <a:rPr lang="el-GR" baseline="0" dirty="0" err="1"/>
              <a:t>σωληνας</a:t>
            </a:r>
            <a:r>
              <a:rPr lang="el-GR" baseline="0" dirty="0"/>
              <a:t> </a:t>
            </a:r>
            <a:r>
              <a:rPr lang="el-GR" baseline="0" dirty="0" err="1"/>
              <a:t>ανω</a:t>
            </a:r>
            <a:r>
              <a:rPr lang="el-GR" baseline="0" dirty="0"/>
              <a:t> </a:t>
            </a:r>
            <a:r>
              <a:rPr lang="el-GR" baseline="0" dirty="0" err="1"/>
              <a:t>οδοντωτη</a:t>
            </a:r>
            <a:r>
              <a:rPr lang="el-GR" baseline="0" dirty="0"/>
              <a:t>  </a:t>
            </a:r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μεσεντεριο</a:t>
            </a:r>
            <a:r>
              <a:rPr lang="el-GR" baseline="0" dirty="0"/>
              <a:t> και </a:t>
            </a:r>
            <a:r>
              <a:rPr lang="el-GR" baseline="0" dirty="0" err="1"/>
              <a:t>εσω</a:t>
            </a:r>
            <a:r>
              <a:rPr lang="el-GR" baseline="0" dirty="0"/>
              <a:t> </a:t>
            </a:r>
            <a:r>
              <a:rPr lang="el-GR" baseline="0" dirty="0" err="1"/>
              <a:t>λαγονιο</a:t>
            </a:r>
            <a:endParaRPr lang="el-GR" baseline="0" dirty="0"/>
          </a:p>
          <a:p>
            <a:r>
              <a:rPr lang="el-GR" baseline="0" dirty="0" err="1"/>
              <a:t>Κατω</a:t>
            </a:r>
            <a:r>
              <a:rPr lang="el-GR" baseline="0" dirty="0"/>
              <a:t> </a:t>
            </a:r>
            <a:r>
              <a:rPr lang="el-GR" baseline="0" dirty="0" err="1"/>
              <a:t>οδοντωτη</a:t>
            </a:r>
            <a:r>
              <a:rPr lang="el-GR" baseline="0" dirty="0"/>
              <a:t> </a:t>
            </a:r>
            <a:r>
              <a:rPr lang="el-GR" baseline="0" dirty="0" err="1"/>
              <a:t>βουβωνικους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DBC6E-F5C8-4A63-8FAB-920A81A039C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3010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807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1160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467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81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71600"/>
            <a:ext cx="381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E4F6D-5389-4378-A7AE-CAAF27AAFDE1}" type="slidenum">
              <a:rPr lang="he-IL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65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260" y="828720"/>
            <a:ext cx="7763580" cy="2736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350" b="0" strike="noStrike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85260" y="3657600"/>
            <a:ext cx="3788370" cy="1368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500" b="0" strike="noStrike" cap="all" spc="-1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63440" y="3657600"/>
            <a:ext cx="3788370" cy="1368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500" b="0" strike="noStrike" cap="all" spc="-1">
              <a:solidFill>
                <a:srgbClr val="000000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9916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627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2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7509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774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773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9958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899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128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5105400"/>
            <a:ext cx="8417859" cy="175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5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2BF899F7-B9E6-4CD8-A362-1A3E46238C84}" type="datetimeFigureOut">
              <a:rPr lang="el-GR" smtClean="0"/>
              <a:pPr/>
              <a:t>1/10/2021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977EFAB2-4D8A-486A-A1DC-B1847A7E7C0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78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7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emf"/><Relationship Id="rId4" Type="http://schemas.openxmlformats.org/officeDocument/2006/relationships/image" Target="../media/image95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jkma.org/ViewImage.php?Type=F&amp;aid=501000&amp;id=F1&amp;afn=119_JKMA_53_7_562&amp;fn=jkma-53-562-g001_0119JKMA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toc/14631318/2020/22/S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http://www.textbookofsurgery.com/content/0721604099/graphics/fullsize/S04099-048-f018.jp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ΠΑΘΗΣΕΙΣ ΠΑΧΕΟΣ ΕΝΤΕΡΟΥ</a:t>
            </a:r>
            <a:r>
              <a:rPr lang="en-US" dirty="0"/>
              <a:t>-</a:t>
            </a:r>
            <a:r>
              <a:rPr lang="el-GR" dirty="0"/>
              <a:t>ΠΡΩΚΤΟΥ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Νικολέττα Δημητρίου</a:t>
            </a:r>
          </a:p>
          <a:p>
            <a:r>
              <a:rPr lang="el-GR" dirty="0"/>
              <a:t>Χειρουργός</a:t>
            </a:r>
          </a:p>
          <a:p>
            <a:r>
              <a:rPr lang="el-GR" dirty="0"/>
              <a:t>Επιμελήτρια Α’</a:t>
            </a:r>
          </a:p>
          <a:p>
            <a:r>
              <a:rPr lang="el-GR" dirty="0"/>
              <a:t>01/10/2021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82620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83531" y="2080419"/>
            <a:ext cx="51720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D9B5D-6CB3-4049-B20F-CC4130C8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D8CA8D-0F34-4DB2-8E39-36ABBD0D1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93" y="1844824"/>
            <a:ext cx="7743899" cy="426910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6E7F0B-1F23-4B2A-A8A8-036EE90F3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7" y="6165304"/>
            <a:ext cx="1794271" cy="3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57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663D7-CC1B-4FAD-9052-B869A01F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A57E4-86E3-43A0-BB38-6B96C9DA1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923980"/>
          </a:xfrm>
        </p:spPr>
        <p:txBody>
          <a:bodyPr>
            <a:normAutofit/>
          </a:bodyPr>
          <a:lstStyle/>
          <a:p>
            <a:r>
              <a:rPr lang="el-GR" dirty="0"/>
              <a:t>30-40 νέες περιπτώσεις/100.000 πληθυσμού/έτος </a:t>
            </a:r>
          </a:p>
          <a:p>
            <a:r>
              <a:rPr lang="el-GR" dirty="0"/>
              <a:t>Επίπτωση της νόσου μεταξύ ανδρών και γυναικών: </a:t>
            </a:r>
            <a:endParaRPr lang="en-US" dirty="0"/>
          </a:p>
          <a:p>
            <a:pPr marL="64008" indent="0">
              <a:buNone/>
            </a:pPr>
            <a:r>
              <a:rPr lang="el-GR" dirty="0"/>
              <a:t>    Παχύ έντερο 1.2:1                   Ορθό1.7:1</a:t>
            </a:r>
          </a:p>
          <a:p>
            <a:r>
              <a:rPr lang="el-GR" dirty="0"/>
              <a:t>Πιθανότητα εμφάνισης της νόσου σε άνδρες και γυναίκες:</a:t>
            </a:r>
          </a:p>
          <a:p>
            <a:pPr marL="64008" indent="0">
              <a:buNone/>
            </a:pPr>
            <a:r>
              <a:rPr lang="en-US" dirty="0"/>
              <a:t>	</a:t>
            </a:r>
            <a:r>
              <a:rPr lang="el-GR" dirty="0"/>
              <a:t>  Άνδρες 	1:18		Γυναίκες 1:28</a:t>
            </a:r>
          </a:p>
          <a:p>
            <a:r>
              <a:rPr lang="en-US" dirty="0"/>
              <a:t>Lifetime risk: 5%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34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F800-04D4-40DF-88E3-0C23AA3BB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E615D-BA8B-4705-99B4-6CA7C8858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επίπτωση αυξάνεται με την πρόοδο της ηλικίας &gt;70 ετών: 300 νέες περιπτώσεις/100.000 πληθυσμού/έτος</a:t>
            </a:r>
          </a:p>
          <a:p>
            <a:r>
              <a:rPr lang="el-GR" dirty="0"/>
              <a:t>Η μέση ηλικία διάγνωσης ανέρχεται στα 67 έτη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3608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52189-66F8-4F92-983A-A4DDA4A76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3701EF-B764-4AE3-9689-2BF050C02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150" y="2130857"/>
            <a:ext cx="6446838" cy="374722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D60CFD6-277F-47F9-A415-4EE8BC6926CF}"/>
              </a:ext>
            </a:extLst>
          </p:cNvPr>
          <p:cNvSpPr/>
          <p:nvPr/>
        </p:nvSpPr>
        <p:spPr>
          <a:xfrm>
            <a:off x="762000" y="3861048"/>
            <a:ext cx="136815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65-85%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8673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08BC6-8A4F-471F-A17E-E87A46082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B8503C-7F47-4B10-858D-68C3F85BB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583" y="1828800"/>
            <a:ext cx="6417971" cy="43513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882D95B-3406-4F93-B3B3-2A4119FB84B3}"/>
              </a:ext>
            </a:extLst>
          </p:cNvPr>
          <p:cNvSpPr/>
          <p:nvPr/>
        </p:nvSpPr>
        <p:spPr>
          <a:xfrm>
            <a:off x="837565" y="3212381"/>
            <a:ext cx="89874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85%</a:t>
            </a:r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780951-8D29-4E50-8BAF-DA76210419A9}"/>
              </a:ext>
            </a:extLst>
          </p:cNvPr>
          <p:cNvSpPr/>
          <p:nvPr/>
        </p:nvSpPr>
        <p:spPr>
          <a:xfrm>
            <a:off x="6300192" y="5669961"/>
            <a:ext cx="89874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15%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7253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A76B-C023-4446-86F3-D2630E022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7C99D-697F-4935-8CC4-E22D3F4E1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Σποραδικός καρκίνος</a:t>
            </a:r>
          </a:p>
          <a:p>
            <a:pPr lvl="1"/>
            <a:r>
              <a:rPr lang="el-GR" dirty="0"/>
              <a:t>70 % αδένωμα- καρκίνος</a:t>
            </a:r>
          </a:p>
          <a:p>
            <a:pPr lvl="1"/>
            <a:r>
              <a:rPr lang="el-GR" dirty="0"/>
              <a:t>25-30% </a:t>
            </a:r>
            <a:r>
              <a:rPr lang="en-US" dirty="0"/>
              <a:t> </a:t>
            </a:r>
            <a:r>
              <a:rPr lang="el-GR" dirty="0"/>
              <a:t>άμισχοι οδοντωτοί πολύποδες</a:t>
            </a:r>
          </a:p>
        </p:txBody>
      </p:sp>
    </p:spTree>
    <p:extLst>
      <p:ext uri="{BB962C8B-B14F-4D97-AF65-F5344CB8AC3E}">
        <p14:creationId xmlns:p14="http://schemas.microsoft.com/office/powerpoint/2010/main" val="9080813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660D-955B-4CAD-9B79-11C44C77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48514-E8AF-4742-B0C0-C6C5F663B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Άσκηση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Δίαιτα υψηλή σε φυτικές ίνες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Σκόρδο</a:t>
            </a:r>
          </a:p>
          <a:p>
            <a:r>
              <a:rPr lang="el-G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Λαχανικά</a:t>
            </a:r>
          </a:p>
          <a:p>
            <a:r>
              <a:rPr lang="el-GR" dirty="0"/>
              <a:t>Παχυσαρκία</a:t>
            </a:r>
          </a:p>
          <a:p>
            <a:r>
              <a:rPr lang="el-GR" dirty="0"/>
              <a:t>Κόκκινο κρέας</a:t>
            </a:r>
          </a:p>
          <a:p>
            <a:r>
              <a:rPr lang="el-GR" dirty="0"/>
              <a:t>Αλκοόλ</a:t>
            </a:r>
          </a:p>
          <a:p>
            <a:r>
              <a:rPr lang="el-GR" dirty="0"/>
              <a:t>Ζάχαρη</a:t>
            </a:r>
          </a:p>
          <a:p>
            <a:r>
              <a:rPr lang="el-GR" dirty="0"/>
              <a:t>Κάπνισμα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9293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76A28-019A-4F0A-9B05-8652F22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E1E44-0163-4514-B922-C2FC4BEAF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Προδιαθεσικοί</a:t>
            </a:r>
            <a:r>
              <a:rPr lang="el-GR" dirty="0"/>
              <a:t> παράγοντες</a:t>
            </a:r>
          </a:p>
          <a:p>
            <a:pPr lvl="1"/>
            <a:r>
              <a:rPr lang="el-GR" dirty="0"/>
              <a:t>Ελκώδης κολίτιδα</a:t>
            </a:r>
          </a:p>
          <a:p>
            <a:pPr lvl="1"/>
            <a:r>
              <a:rPr lang="el-GR" dirty="0"/>
              <a:t>Νόσος </a:t>
            </a:r>
            <a:r>
              <a:rPr lang="en-US" dirty="0"/>
              <a:t>Crohn</a:t>
            </a:r>
          </a:p>
          <a:p>
            <a:pPr lvl="1"/>
            <a:r>
              <a:rPr lang="el-GR" dirty="0"/>
              <a:t>Προηγούμενο χειρουργείο στο στομάχι</a:t>
            </a:r>
          </a:p>
          <a:p>
            <a:pPr lvl="1"/>
            <a:r>
              <a:rPr lang="el-GR" dirty="0" err="1"/>
              <a:t>Ουρητηροσιγμοειδοστομία</a:t>
            </a:r>
            <a:endParaRPr lang="el-GR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8631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B01CB-DC40-4074-9F9F-23BA2986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ΚΑΡΝΙΚΟΣ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D8957-71FF-4F86-9A23-B9ECFA39D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Οικογενειακό Ιστορικό</a:t>
            </a:r>
          </a:p>
          <a:p>
            <a:pPr lvl="1"/>
            <a:r>
              <a:rPr lang="el-GR" dirty="0"/>
              <a:t>Ομάδα χαμηλού κινδύνου (συγγενής πρώτου βαθμού άνω των 50 ετών) </a:t>
            </a:r>
            <a:endParaRPr lang="el-G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l-GR" dirty="0"/>
              <a:t>Ομάδα χαμηλού μεσαίου κινδύνου (συγγενής κάτω των 50 ή 2 συγγενείς 60 και άνω) </a:t>
            </a:r>
          </a:p>
          <a:p>
            <a:pPr lvl="1"/>
            <a:r>
              <a:rPr lang="el-GR" dirty="0"/>
              <a:t>Ομάδα υψηλού μεσαίου κινδύνου (3 συγγενείς άνω των 50 ή 2 συγγενείς κάτω των 60)</a:t>
            </a:r>
          </a:p>
          <a:p>
            <a:pPr lvl="1"/>
            <a:r>
              <a:rPr lang="el-GR" dirty="0"/>
              <a:t>Ομάδα υψηλού κινδύνου (</a:t>
            </a:r>
            <a:r>
              <a:rPr lang="en-US" dirty="0"/>
              <a:t>FAP,HNPCC,MAP)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5950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5A68-1A08-407B-9E8E-EB37AD3A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D2AE4-0B2D-441F-A87D-586C9765B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SCREENING</a:t>
            </a:r>
            <a:endParaRPr lang="el-GR" dirty="0"/>
          </a:p>
          <a:p>
            <a:pPr lvl="1"/>
            <a:r>
              <a:rPr lang="el-GR" dirty="0"/>
              <a:t>Άτομα 50 ετών χαμηλού – χαμηλού μεσαίου κινδύνου  </a:t>
            </a:r>
            <a:endParaRPr lang="en-US" dirty="0"/>
          </a:p>
          <a:p>
            <a:pPr lvl="2"/>
            <a:r>
              <a:rPr lang="en-US" dirty="0"/>
              <a:t>F</a:t>
            </a:r>
            <a:r>
              <a:rPr lang="el-GR" dirty="0"/>
              <a:t>Ι</a:t>
            </a:r>
            <a:r>
              <a:rPr lang="en-US" dirty="0"/>
              <a:t>T </a:t>
            </a:r>
            <a:r>
              <a:rPr lang="el-GR" dirty="0"/>
              <a:t>ετησίως</a:t>
            </a:r>
          </a:p>
          <a:p>
            <a:pPr lvl="2"/>
            <a:r>
              <a:rPr lang="el-GR" dirty="0" err="1"/>
              <a:t>Κολονοσκόπηση</a:t>
            </a:r>
            <a:r>
              <a:rPr lang="el-GR" dirty="0"/>
              <a:t> ανά 10 </a:t>
            </a:r>
            <a:r>
              <a:rPr lang="el-GR" dirty="0" err="1"/>
              <a:t>ετία</a:t>
            </a:r>
            <a:endParaRPr lang="el-GR" dirty="0"/>
          </a:p>
          <a:p>
            <a:pPr lvl="1"/>
            <a:r>
              <a:rPr lang="el-GR" dirty="0"/>
              <a:t>Άτομα 50 ετών υψηλού μεσαίου κινδύνου</a:t>
            </a:r>
          </a:p>
          <a:p>
            <a:pPr lvl="2"/>
            <a:r>
              <a:rPr lang="el-GR" dirty="0" err="1"/>
              <a:t>Κολονοσκόπηση</a:t>
            </a:r>
            <a:r>
              <a:rPr lang="el-GR" dirty="0"/>
              <a:t> κάθε 5 χρόνια</a:t>
            </a:r>
          </a:p>
          <a:p>
            <a:pPr lvl="2"/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637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74676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ΕΠΙΧΕΙΛΙΟΣ ΑΡΤΗΡΙΑ του </a:t>
            </a: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DRUMMOND</a:t>
            </a:r>
            <a:r>
              <a:rPr lang="el-G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057400"/>
            <a:ext cx="3810000" cy="297180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800" dirty="0"/>
              <a:t>Κλάδοι της άνω και κάτω μεσεντερίου αρτηρίας</a:t>
            </a:r>
            <a:endParaRPr lang="en-US" sz="2800" dirty="0"/>
          </a:p>
          <a:p>
            <a:pPr eaLnBrk="1" hangingPunct="1"/>
            <a:r>
              <a:rPr lang="el-GR" sz="2800" dirty="0"/>
              <a:t>Σημείο </a:t>
            </a:r>
            <a:r>
              <a:rPr lang="en-US" sz="2800" dirty="0"/>
              <a:t>Griffiths</a:t>
            </a:r>
          </a:p>
          <a:p>
            <a:pPr eaLnBrk="1" hangingPunct="1"/>
            <a:r>
              <a:rPr lang="el-GR" sz="2800" dirty="0"/>
              <a:t>Σημείο </a:t>
            </a:r>
            <a:r>
              <a:rPr lang="en-US" sz="2800" dirty="0" err="1"/>
              <a:t>Sudeck</a:t>
            </a:r>
            <a:endParaRPr lang="el-GR" sz="2800" dirty="0"/>
          </a:p>
        </p:txBody>
      </p:sp>
      <p:pic>
        <p:nvPicPr>
          <p:cNvPr id="450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2006" t="2527" r="2066"/>
          <a:stretch>
            <a:fillRect/>
          </a:stretch>
        </p:blipFill>
        <p:spPr>
          <a:xfrm>
            <a:off x="3995936" y="1628800"/>
            <a:ext cx="4710113" cy="382410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92FD-B6BA-45BE-89C0-29E9E420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ΟΙΚΟΓΕΝΗΣ ΠΟΛΥΠΟΔΙΑΣΗ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2AA6B-C16F-495A-9988-AC86EF751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1% </a:t>
            </a:r>
            <a:r>
              <a:rPr lang="el-GR" dirty="0" err="1"/>
              <a:t>κολοορθικού</a:t>
            </a:r>
            <a:r>
              <a:rPr lang="el-GR" dirty="0"/>
              <a:t> καρκίνου</a:t>
            </a:r>
          </a:p>
          <a:p>
            <a:r>
              <a:rPr lang="el-GR" dirty="0"/>
              <a:t>Κληρονομική νόσος, </a:t>
            </a:r>
            <a:r>
              <a:rPr lang="el-GR" dirty="0" err="1"/>
              <a:t>αυτοσωματικό</a:t>
            </a:r>
            <a:r>
              <a:rPr lang="el-GR" dirty="0"/>
              <a:t> κυρίαρχο χαρακτήρα</a:t>
            </a:r>
          </a:p>
          <a:p>
            <a:r>
              <a:rPr lang="en-US" dirty="0"/>
              <a:t>APC</a:t>
            </a:r>
            <a:r>
              <a:rPr lang="en-GB" dirty="0"/>
              <a:t> </a:t>
            </a:r>
            <a:r>
              <a:rPr lang="el-GR" dirty="0"/>
              <a:t>γονίδιο (</a:t>
            </a:r>
            <a:r>
              <a:rPr lang="el-GR" altLang="en-US" sz="3200" dirty="0"/>
              <a:t>χρωμόσωμα 5</a:t>
            </a:r>
            <a:r>
              <a:rPr lang="en-US" altLang="en-US" sz="3200" dirty="0"/>
              <a:t>q</a:t>
            </a:r>
            <a:r>
              <a:rPr lang="el-GR" altLang="en-US" sz="3200" dirty="0"/>
              <a:t>21)</a:t>
            </a:r>
            <a:endParaRPr lang="el-GR" dirty="0"/>
          </a:p>
          <a:p>
            <a:r>
              <a:rPr lang="el-GR" dirty="0"/>
              <a:t>100% καρκίνος έως 45 έτη</a:t>
            </a:r>
          </a:p>
          <a:p>
            <a:r>
              <a:rPr lang="el-GR" dirty="0"/>
              <a:t>≥ 100 πολύποδες</a:t>
            </a:r>
          </a:p>
          <a:p>
            <a:r>
              <a:rPr lang="el-GR" dirty="0"/>
              <a:t>2</a:t>
            </a:r>
            <a:r>
              <a:rPr lang="el-GR" baseline="30000" dirty="0"/>
              <a:t>η</a:t>
            </a:r>
            <a:r>
              <a:rPr lang="el-GR" dirty="0"/>
              <a:t> δεκαετία </a:t>
            </a:r>
          </a:p>
          <a:p>
            <a:r>
              <a:rPr lang="el-GR" dirty="0"/>
              <a:t>75% αδενώματα 12δακτύλου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992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869D-077A-4080-9144-91A49297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ΟΙΚΟΓΕΝΗΣ ΠΟΛΥΠΟΔΙΑΣΗ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DDC71-DF6B-4720-BA8E-51B4A8869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Εξωκολονικές</a:t>
            </a:r>
            <a:r>
              <a:rPr lang="el-GR" dirty="0"/>
              <a:t> εκδηλώσεις</a:t>
            </a:r>
          </a:p>
          <a:p>
            <a:pPr lvl="1"/>
            <a:r>
              <a:rPr lang="el-GR" dirty="0"/>
              <a:t>Δεσμοειδείς όγκοι</a:t>
            </a:r>
          </a:p>
          <a:p>
            <a:pPr lvl="1"/>
            <a:r>
              <a:rPr lang="el-GR" dirty="0"/>
              <a:t>Οστεώματα</a:t>
            </a:r>
          </a:p>
          <a:p>
            <a:pPr lvl="1"/>
            <a:r>
              <a:rPr lang="el-GR" dirty="0"/>
              <a:t>Καρκίνος Θυρεοειδούς</a:t>
            </a:r>
          </a:p>
          <a:p>
            <a:pPr lvl="1"/>
            <a:r>
              <a:rPr lang="el-GR" dirty="0"/>
              <a:t>Αδενώματα και καρκίνος 12δακτύλου, στομάχου, λεπτού εντέρου, </a:t>
            </a:r>
            <a:r>
              <a:rPr lang="el-GR" dirty="0" err="1"/>
              <a:t>χοληφορών</a:t>
            </a:r>
            <a:r>
              <a:rPr lang="el-GR" dirty="0"/>
              <a:t>,</a:t>
            </a:r>
          </a:p>
          <a:p>
            <a:pPr lvl="1"/>
            <a:r>
              <a:rPr lang="el-GR" dirty="0" err="1"/>
              <a:t>Ηπατοβλάστωμα</a:t>
            </a:r>
            <a:endParaRPr lang="el-GR" dirty="0"/>
          </a:p>
          <a:p>
            <a:pPr lvl="1"/>
            <a:endParaRPr lang="el-GR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5645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FC332-887B-486C-B473-D006FF59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ΟΙΚΟΓΕΝΗΣ ΠΟΛΥΠΟΔΙΑΣΗ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1DBCC-E9E3-469D-91B9-2AD412853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Γονιδιακός έλεγχος </a:t>
            </a:r>
          </a:p>
          <a:p>
            <a:r>
              <a:rPr lang="el-GR" dirty="0"/>
              <a:t>Ετήσια </a:t>
            </a:r>
            <a:r>
              <a:rPr lang="el-GR" dirty="0" err="1"/>
              <a:t>σιγμοειδοσκόπηση</a:t>
            </a:r>
            <a:r>
              <a:rPr lang="el-GR" dirty="0"/>
              <a:t> στα 13-15 έτη</a:t>
            </a:r>
          </a:p>
          <a:p>
            <a:r>
              <a:rPr lang="el-GR" dirty="0" err="1"/>
              <a:t>Κολονοσκόπηση</a:t>
            </a:r>
            <a:r>
              <a:rPr lang="el-GR" dirty="0"/>
              <a:t> κάθε 5 χρόνια εάν δεν υπάρχουν πολύποδες από τα 20</a:t>
            </a:r>
            <a:r>
              <a:rPr lang="en-US" dirty="0"/>
              <a:t> </a:t>
            </a:r>
            <a:r>
              <a:rPr lang="el-GR" dirty="0"/>
              <a:t>έτη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1329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EB4B0-57EB-4EB4-9A7B-AFD9BE667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ΚΛΗΡΟΝΟΜΙΚΟΣ ΜΗ ΠΟΛΥΠΟΔΙΣΙΚΟΣ ΚΑΡΚΙΝΟΣ (</a:t>
            </a:r>
            <a:r>
              <a:rPr lang="en-US" dirty="0"/>
              <a:t>HNPCC</a:t>
            </a:r>
            <a:r>
              <a:rPr lang="el-GR" dirty="0"/>
              <a:t>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0253D-966B-4AE6-84F5-A48E1A254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Κληρονομική νόσος, </a:t>
            </a:r>
            <a:r>
              <a:rPr lang="el-GR" dirty="0" err="1"/>
              <a:t>αυτοσωματικό</a:t>
            </a:r>
            <a:r>
              <a:rPr lang="el-GR" dirty="0"/>
              <a:t> κυρίαρχο χαρακτήρα</a:t>
            </a:r>
          </a:p>
          <a:p>
            <a:r>
              <a:rPr lang="el-GR" dirty="0"/>
              <a:t>2-</a:t>
            </a:r>
            <a:r>
              <a:rPr lang="en-US" dirty="0"/>
              <a:t>3%</a:t>
            </a:r>
            <a:endParaRPr lang="el-GR" dirty="0"/>
          </a:p>
          <a:p>
            <a:r>
              <a:rPr lang="el-GR" dirty="0"/>
              <a:t>Μεταλλάξεις στο </a:t>
            </a:r>
            <a:r>
              <a:rPr lang="en-US" dirty="0"/>
              <a:t>MMR </a:t>
            </a:r>
            <a:r>
              <a:rPr lang="el-GR" dirty="0"/>
              <a:t>γονίδιο- </a:t>
            </a:r>
            <a:r>
              <a:rPr lang="en-US" dirty="0"/>
              <a:t>MSI</a:t>
            </a:r>
          </a:p>
          <a:p>
            <a:r>
              <a:rPr lang="en-US" dirty="0"/>
              <a:t> </a:t>
            </a:r>
            <a:r>
              <a:rPr lang="el-GR" dirty="0"/>
              <a:t>Κλινικώς εκδηλώνεται ως:</a:t>
            </a:r>
          </a:p>
          <a:p>
            <a:pPr lvl="1"/>
            <a:r>
              <a:rPr lang="el-GR" dirty="0"/>
              <a:t>Καρκίνος παχέος εντέρου &amp; ορθού</a:t>
            </a:r>
          </a:p>
          <a:p>
            <a:pPr lvl="1"/>
            <a:r>
              <a:rPr lang="el-GR" dirty="0"/>
              <a:t>Σε νέους ασθενείς </a:t>
            </a:r>
            <a:r>
              <a:rPr lang="en-US" dirty="0"/>
              <a:t> </a:t>
            </a:r>
            <a:r>
              <a:rPr lang="el-GR" dirty="0"/>
              <a:t>(μέση ηλικία διάγνωσης της νόσου τα 44 έτη)</a:t>
            </a:r>
            <a:endParaRPr lang="en-US" dirty="0"/>
          </a:p>
          <a:p>
            <a:pPr lvl="1"/>
            <a:r>
              <a:rPr lang="el-GR" dirty="0"/>
              <a:t>Εντόπιση κεντρικότερα της σπληνικής καμπής (&gt;70%)</a:t>
            </a:r>
            <a:endParaRPr lang="en-US" dirty="0"/>
          </a:p>
          <a:p>
            <a:pPr lvl="1"/>
            <a:r>
              <a:rPr lang="el-GR" dirty="0"/>
              <a:t>Όγκοι “χαμηλής διαφοροποίησης”</a:t>
            </a:r>
            <a:endParaRPr lang="en-US" dirty="0"/>
          </a:p>
          <a:p>
            <a:pPr lvl="1"/>
            <a:r>
              <a:rPr lang="el-GR" dirty="0"/>
              <a:t>Με σύγχρονη ή </a:t>
            </a:r>
            <a:r>
              <a:rPr lang="el-GR" dirty="0" err="1"/>
              <a:t>μετάχρονη</a:t>
            </a:r>
            <a:r>
              <a:rPr lang="el-GR" dirty="0"/>
              <a:t> ανάπτυξη </a:t>
            </a:r>
            <a:r>
              <a:rPr lang="en-US" dirty="0"/>
              <a:t> </a:t>
            </a:r>
            <a:r>
              <a:rPr lang="el-GR" dirty="0" err="1"/>
              <a:t>εξω-κολονικών</a:t>
            </a:r>
            <a:r>
              <a:rPr lang="el-GR" dirty="0"/>
              <a:t> νεοπλασμάτων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078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9769-561D-47E7-82FC-EF9FF3E0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ΚΛΗΡΟΝΟΜΙΚΟΣ ΜΗ ΠΟΛΥΠΟΔΙΣΙΚΟΣ ΚΑΡΚΙΝΟΣ (HNPCC)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486495-8551-4E75-8DF1-BDC5D4741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57" y="2114545"/>
            <a:ext cx="4523624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040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6636-07CC-4FFC-92AA-239CD26D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ΚΛΗΡΟΝΟΜΙΚΟΣ ΜΗ ΠΟΛΥΠΟΔΙΣΙΚΟΣ ΚΑΡΚΙΝΟΣ (HNPCC)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443C9-AEF7-4287-BF03-5AD01D476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Κριτήρια </a:t>
            </a:r>
            <a:r>
              <a:rPr lang="en-US" dirty="0"/>
              <a:t>Amsterdam II</a:t>
            </a:r>
          </a:p>
          <a:p>
            <a:pPr lvl="1"/>
            <a:r>
              <a:rPr lang="el-GR" dirty="0"/>
              <a:t>Τρεις ή περισσότεροι συγγενείς με ιστολογικά τεκμηριωμένο καρκίνο σχετιζόμενο με HNPCC (π.χ. ΠΕ-Ο, </a:t>
            </a:r>
            <a:r>
              <a:rPr lang="el-GR" dirty="0" err="1"/>
              <a:t>ενδομητρίου</a:t>
            </a:r>
            <a:r>
              <a:rPr lang="el-GR" dirty="0"/>
              <a:t>, λεπτού εντέρου, νεφρικής πυέλου ή ουρητήρα), εκ των οποίων ο ένας είναι πρώτου βαθμού συγγενής των άλλων δύο.</a:t>
            </a:r>
          </a:p>
          <a:p>
            <a:pPr lvl="1"/>
            <a:r>
              <a:rPr lang="el-GR" dirty="0"/>
              <a:t>Μία ή περισσότερες περιπτώσεις των προαναφερθέντων καρκίνων </a:t>
            </a:r>
            <a:r>
              <a:rPr lang="el-GR" dirty="0" err="1"/>
              <a:t>διεγνώσθηκαν</a:t>
            </a:r>
            <a:r>
              <a:rPr lang="el-GR" dirty="0"/>
              <a:t> πριν από την ηλικία των 50 ετών</a:t>
            </a:r>
            <a:endParaRPr lang="en-US" dirty="0"/>
          </a:p>
          <a:p>
            <a:pPr lvl="1"/>
            <a:r>
              <a:rPr lang="en-US" dirty="0"/>
              <a:t>H </a:t>
            </a:r>
            <a:r>
              <a:rPr lang="en-GB" dirty="0"/>
              <a:t>FAP </a:t>
            </a:r>
            <a:r>
              <a:rPr lang="el-GR" dirty="0"/>
              <a:t>πρέπει να αποκλειστεί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0242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DDD5-837B-4E78-86EC-C06EEF855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ΚΛΗΡΟΝΟΜΙΚΟΣ ΜΗ ΠΟΛΥΠΟΔΙΣΙΚΟΣ ΚΑΡΚΙΝΟΣ (HNPCC)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19133-AC3E-4EA0-9709-0748362B6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Κολονοσκόπηση</a:t>
            </a:r>
            <a:r>
              <a:rPr lang="el-GR" dirty="0"/>
              <a:t> κάθε 1-2 χρόνια από την ηλικία των 25, έως τα 75 έτη</a:t>
            </a:r>
          </a:p>
          <a:p>
            <a:r>
              <a:rPr lang="el-GR" dirty="0"/>
              <a:t>Ετησίως </a:t>
            </a:r>
            <a:r>
              <a:rPr lang="el-GR" dirty="0" err="1"/>
              <a:t>ενδοκολπικό</a:t>
            </a:r>
            <a:r>
              <a:rPr lang="el-GR" dirty="0"/>
              <a:t> υπέρηχο + </a:t>
            </a:r>
            <a:r>
              <a:rPr lang="en-US" dirty="0"/>
              <a:t>PAP </a:t>
            </a:r>
            <a:endParaRPr lang="el-GR" dirty="0"/>
          </a:p>
          <a:p>
            <a:r>
              <a:rPr lang="el-GR" dirty="0"/>
              <a:t>Ετησίως </a:t>
            </a:r>
            <a:r>
              <a:rPr lang="en-US" dirty="0"/>
              <a:t>CA123</a:t>
            </a:r>
          </a:p>
          <a:p>
            <a:r>
              <a:rPr lang="el-GR" dirty="0" err="1"/>
              <a:t>Γαστροσκόπηση</a:t>
            </a:r>
            <a:r>
              <a:rPr lang="el-GR" dirty="0"/>
              <a:t> κάθε  χρόνια</a:t>
            </a:r>
          </a:p>
          <a:p>
            <a:r>
              <a:rPr lang="el-GR" dirty="0"/>
              <a:t>Ανάλυση ούρων ετησίως</a:t>
            </a:r>
          </a:p>
          <a:p>
            <a:r>
              <a:rPr lang="el-GR" dirty="0"/>
              <a:t>Ετησίως υπέρηχο κοιλίας</a:t>
            </a:r>
          </a:p>
          <a:p>
            <a:r>
              <a:rPr lang="el-GR" dirty="0"/>
              <a:t>Ηπατική βιοχημεία και </a:t>
            </a:r>
            <a:r>
              <a:rPr lang="en-US" dirty="0"/>
              <a:t>CEA, CA19-9 </a:t>
            </a:r>
            <a:r>
              <a:rPr lang="el-GR" dirty="0"/>
              <a:t>ετησίως</a:t>
            </a:r>
          </a:p>
        </p:txBody>
      </p:sp>
    </p:spTree>
    <p:extLst>
      <p:ext uri="{BB962C8B-B14F-4D97-AF65-F5344CB8AC3E}">
        <p14:creationId xmlns:p14="http://schemas.microsoft.com/office/powerpoint/2010/main" val="22580091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E9F8-53F9-4EFB-9FD3-8C7472E0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EB8883-FE7B-4434-A4D9-CF5DC90E9E62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50% </a:t>
            </a:r>
            <a:r>
              <a:rPr lang="el-GR" dirty="0"/>
              <a:t>Ορθό και αριστερό </a:t>
            </a:r>
            <a:r>
              <a:rPr lang="el-GR" dirty="0" err="1"/>
              <a:t>κόλον</a:t>
            </a:r>
            <a:endParaRPr lang="el-GR" dirty="0"/>
          </a:p>
          <a:p>
            <a:r>
              <a:rPr lang="el-GR" dirty="0"/>
              <a:t>25% δεξιό </a:t>
            </a:r>
            <a:r>
              <a:rPr lang="el-GR" dirty="0" err="1"/>
              <a:t>κόλον</a:t>
            </a:r>
            <a:endParaRPr lang="el-GR" dirty="0"/>
          </a:p>
          <a:p>
            <a:r>
              <a:rPr lang="el-GR" dirty="0"/>
              <a:t>4-5% σύγχρονες βλάβες</a:t>
            </a:r>
          </a:p>
          <a:p>
            <a:r>
              <a:rPr lang="el-GR" dirty="0"/>
              <a:t>1.5-3% </a:t>
            </a:r>
            <a:r>
              <a:rPr lang="el-GR" dirty="0" err="1"/>
              <a:t>μετάγχρονες</a:t>
            </a:r>
            <a:r>
              <a:rPr lang="el-GR" dirty="0"/>
              <a:t> βλάβες</a:t>
            </a:r>
          </a:p>
          <a:p>
            <a:pPr marL="64008" indent="0">
              <a:buNone/>
            </a:pPr>
            <a:endParaRPr lang="el-GR" dirty="0"/>
          </a:p>
          <a:p>
            <a:endParaRPr lang="el-GR" dirty="0"/>
          </a:p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533CD6-D675-4CAB-B1F3-E11125D567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1740877"/>
            <a:ext cx="3810000" cy="39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9901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DC361E-034B-45B6-8012-82F28CFC6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DE62B2-0D02-40D1-A36B-EC6745C72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ΚΛΙΝΙΚΗ ΕΙΚΟΝΑ</a:t>
            </a:r>
          </a:p>
          <a:p>
            <a:pPr lvl="1"/>
            <a:r>
              <a:rPr lang="el-GR" dirty="0"/>
              <a:t>Κοιλιακό άλγος</a:t>
            </a:r>
          </a:p>
          <a:p>
            <a:pPr lvl="1"/>
            <a:r>
              <a:rPr lang="el-GR" dirty="0"/>
              <a:t>Αλλαγή συνηθειών του εντέρου</a:t>
            </a:r>
          </a:p>
          <a:p>
            <a:pPr lvl="1"/>
            <a:r>
              <a:rPr lang="el-GR" dirty="0" err="1"/>
              <a:t>Αιματοχεσία</a:t>
            </a:r>
            <a:r>
              <a:rPr lang="el-GR" dirty="0"/>
              <a:t> ή μέλαινες κενώσεις</a:t>
            </a:r>
          </a:p>
          <a:p>
            <a:pPr lvl="1"/>
            <a:r>
              <a:rPr lang="el-GR" dirty="0"/>
              <a:t>Αναιμία</a:t>
            </a:r>
          </a:p>
          <a:p>
            <a:pPr lvl="1"/>
            <a:r>
              <a:rPr lang="el-GR" dirty="0"/>
              <a:t>Απώλεια βάρους</a:t>
            </a:r>
          </a:p>
          <a:p>
            <a:pPr lvl="1"/>
            <a:r>
              <a:rPr lang="el-GR" dirty="0"/>
              <a:t>Τεινεσμός</a:t>
            </a:r>
          </a:p>
          <a:p>
            <a:pPr lvl="1"/>
            <a:r>
              <a:rPr lang="el-GR" dirty="0"/>
              <a:t>Εντερική απόφραξη</a:t>
            </a:r>
          </a:p>
          <a:p>
            <a:pPr lvl="1"/>
            <a:r>
              <a:rPr lang="el-GR" dirty="0"/>
              <a:t>Διήθηση και διάτρηση στα γειτονικά όργανα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22625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58D7E-FEEE-49A9-A3B4-75CCE493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4819A-C74D-4042-B270-3216156AB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ΔΙΑΓΝΩΣΗ-ΣΤΑΔΙΟΠΟΙΗΣΗ</a:t>
            </a:r>
          </a:p>
          <a:p>
            <a:pPr lvl="1"/>
            <a:r>
              <a:rPr lang="el-GR" dirty="0" err="1"/>
              <a:t>Κολονοσκόπηση</a:t>
            </a:r>
            <a:endParaRPr lang="en-US" dirty="0"/>
          </a:p>
          <a:p>
            <a:pPr lvl="1"/>
            <a:r>
              <a:rPr lang="el-GR" dirty="0" err="1"/>
              <a:t>Σιγμοειδοσκόπηση</a:t>
            </a:r>
            <a:endParaRPr lang="el-GR" dirty="0"/>
          </a:p>
          <a:p>
            <a:pPr lvl="1"/>
            <a:r>
              <a:rPr lang="en-US" dirty="0"/>
              <a:t>CT </a:t>
            </a:r>
            <a:r>
              <a:rPr lang="en-GB" dirty="0"/>
              <a:t>colonography (5mm)</a:t>
            </a:r>
          </a:p>
          <a:p>
            <a:pPr lvl="1"/>
            <a:r>
              <a:rPr lang="en-GB" dirty="0"/>
              <a:t>CT </a:t>
            </a:r>
            <a:r>
              <a:rPr lang="el-GR" dirty="0"/>
              <a:t>θώρακος- άνω-κάτω κοιλίας</a:t>
            </a:r>
          </a:p>
          <a:p>
            <a:pPr lvl="1"/>
            <a:r>
              <a:rPr lang="en-US" dirty="0"/>
              <a:t>MRI </a:t>
            </a:r>
            <a:r>
              <a:rPr lang="el-GR" dirty="0"/>
              <a:t>ορθού</a:t>
            </a:r>
            <a:endParaRPr lang="en-US" dirty="0"/>
          </a:p>
          <a:p>
            <a:pPr lvl="1"/>
            <a:r>
              <a:rPr lang="el-GR" dirty="0" err="1"/>
              <a:t>Ενδοορθικό</a:t>
            </a:r>
            <a:r>
              <a:rPr lang="el-GR" dirty="0"/>
              <a:t> υπέρηχο</a:t>
            </a:r>
            <a:endParaRPr lang="en-US" dirty="0"/>
          </a:p>
          <a:p>
            <a:pPr lvl="1"/>
            <a:r>
              <a:rPr lang="en-US" dirty="0"/>
              <a:t>MRI </a:t>
            </a:r>
            <a:r>
              <a:rPr lang="el-GR" dirty="0"/>
              <a:t>ήπατος</a:t>
            </a:r>
          </a:p>
          <a:p>
            <a:pPr lvl="1"/>
            <a:r>
              <a:rPr lang="en-US" dirty="0"/>
              <a:t>PET CT SCAN</a:t>
            </a:r>
            <a:endParaRPr lang="el-GR" dirty="0"/>
          </a:p>
          <a:p>
            <a:pPr lvl="1"/>
            <a:r>
              <a:rPr lang="el-GR" dirty="0"/>
              <a:t>Καρκινικοί δείκτες (</a:t>
            </a:r>
            <a:r>
              <a:rPr lang="en-US" dirty="0"/>
              <a:t>CEA, CA19-9</a:t>
            </a:r>
            <a:r>
              <a:rPr lang="el-GR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054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ΤΟΞΟ του </a:t>
            </a:r>
            <a:r>
              <a:rPr lang="en-US" sz="3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Riolan</a:t>
            </a:r>
            <a:endParaRPr lang="en-US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29805" y="1828800"/>
            <a:ext cx="6079528" cy="4351338"/>
          </a:xfrm>
          <a:noFill/>
        </p:spPr>
      </p:pic>
      <p:cxnSp>
        <p:nvCxnSpPr>
          <p:cNvPr id="46085" name="Curved Connector 5"/>
          <p:cNvCxnSpPr>
            <a:cxnSpLocks noChangeShapeType="1"/>
          </p:cNvCxnSpPr>
          <p:nvPr/>
        </p:nvCxnSpPr>
        <p:spPr bwMode="auto">
          <a:xfrm rot="5400000" flipH="1" flipV="1">
            <a:off x="6705600" y="2743200"/>
            <a:ext cx="685800" cy="381000"/>
          </a:xfrm>
          <a:prstGeom prst="curvedConnector3">
            <a:avLst>
              <a:gd name="adj1" fmla="val -15671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12" name="TextBox 11"/>
          <p:cNvSpPr txBox="1"/>
          <p:nvPr/>
        </p:nvSpPr>
        <p:spPr>
          <a:xfrm>
            <a:off x="6781800" y="1524000"/>
            <a:ext cx="1371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rgbClr val="FF0000"/>
                </a:solidFill>
                <a:latin typeface="Accord Heavy SF" pitchFamily="34" charset="0"/>
                <a:ea typeface="ＭＳ Ｐゴシック" pitchFamily="-80" charset="-128"/>
              </a:rPr>
              <a:t>Arc of Riolan</a:t>
            </a:r>
          </a:p>
        </p:txBody>
      </p:sp>
      <p:cxnSp>
        <p:nvCxnSpPr>
          <p:cNvPr id="46087" name="Straight Arrow Connector 13"/>
          <p:cNvCxnSpPr>
            <a:cxnSpLocks noChangeShapeType="1"/>
          </p:cNvCxnSpPr>
          <p:nvPr/>
        </p:nvCxnSpPr>
        <p:spPr bwMode="auto">
          <a:xfrm rot="16200000" flipH="1">
            <a:off x="6362700" y="2324100"/>
            <a:ext cx="1371600" cy="228600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CE7D-2FF2-4EB8-8231-9AAB26AA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0"/>
            <a:ext cx="7269480" cy="709530"/>
          </a:xfrm>
        </p:spPr>
        <p:txBody>
          <a:bodyPr/>
          <a:lstStyle/>
          <a:p>
            <a:pPr algn="r"/>
            <a:r>
              <a:rPr lang="el-GR" dirty="0"/>
              <a:t>ΣΤΑΔΙΟΠΟΙΗΣΗ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3129A-70D1-4B43-8085-1BE66E1AC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D30E65B-5FEA-4EE4-9CF8-88F7725AD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28" y="476672"/>
            <a:ext cx="4267200" cy="6308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ED11A-8ABE-45B0-9A91-A0F34F988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83" y="1120003"/>
            <a:ext cx="5391150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60E45-AFE9-4BAA-A8C1-9895A0FDF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731" y="4037438"/>
            <a:ext cx="3168352" cy="277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1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8CF401-4623-433E-BC07-16427E23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ΚΑΡΚΙΝΟΣ ΠΑΧΕΟΣ ΕΝΤΕΡΟΥ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56FD7-D96C-4E0C-8B40-9BC6EF59F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Καρκίνος </a:t>
            </a:r>
            <a:r>
              <a:rPr lang="el-GR" dirty="0" err="1"/>
              <a:t>κόλου</a:t>
            </a:r>
            <a:r>
              <a:rPr lang="el-GR" dirty="0"/>
              <a:t> </a:t>
            </a:r>
          </a:p>
          <a:p>
            <a:r>
              <a:rPr lang="el-GR" dirty="0"/>
              <a:t>Καρκίνος ορθού </a:t>
            </a:r>
          </a:p>
          <a:p>
            <a:r>
              <a:rPr lang="el-GR" dirty="0"/>
              <a:t>Μεταστατικός καρκίνος παχέος εντέρου</a:t>
            </a:r>
          </a:p>
          <a:p>
            <a:r>
              <a:rPr lang="en-US" dirty="0"/>
              <a:t>R0</a:t>
            </a:r>
          </a:p>
          <a:p>
            <a:r>
              <a:rPr lang="en-US" dirty="0"/>
              <a:t>R1</a:t>
            </a:r>
          </a:p>
          <a:p>
            <a:r>
              <a:rPr lang="en-US" dirty="0"/>
              <a:t>R2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5BF33-0679-4A48-8E7F-006220AB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446587"/>
            <a:ext cx="4537254" cy="341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928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1EB4B-6D8C-4621-A3DE-F36DE052B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ΚΟΛΟΥ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B8402-F67D-4258-A99C-EC8F7721D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/>
              <a:t>Η έκταση της </a:t>
            </a:r>
            <a:r>
              <a:rPr lang="el-GR" b="1" dirty="0" err="1"/>
              <a:t>εκτομής</a:t>
            </a:r>
            <a:r>
              <a:rPr lang="el-GR" b="1" dirty="0"/>
              <a:t> καθορίζεται από την </a:t>
            </a:r>
            <a:r>
              <a:rPr lang="el-GR" b="1" dirty="0" err="1"/>
              <a:t>λεμφαγγειακή</a:t>
            </a:r>
            <a:r>
              <a:rPr lang="el-GR" b="1" dirty="0"/>
              <a:t> απορροή του τμήματος του </a:t>
            </a:r>
            <a:r>
              <a:rPr lang="el-GR" b="1" dirty="0" err="1"/>
              <a:t>κόλου</a:t>
            </a:r>
            <a:r>
              <a:rPr lang="el-GR" b="1" dirty="0"/>
              <a:t> στο οποίο βρίσκεται η βλάβη.</a:t>
            </a:r>
          </a:p>
          <a:p>
            <a:r>
              <a:rPr lang="el-GR" b="1" dirty="0"/>
              <a:t>Όταν δεν υπάρχει σύγχρονη βλάβη 5-7 εκ </a:t>
            </a:r>
            <a:r>
              <a:rPr lang="el-GR" b="1" dirty="0" err="1"/>
              <a:t>περιφερικότερα</a:t>
            </a:r>
            <a:r>
              <a:rPr lang="el-GR" b="1" dirty="0"/>
              <a:t> του όγκου χρειάζεται να </a:t>
            </a:r>
            <a:r>
              <a:rPr lang="el-GR" b="1" dirty="0" err="1"/>
              <a:t>εκταμούν</a:t>
            </a:r>
            <a:r>
              <a:rPr lang="el-GR" b="1" dirty="0"/>
              <a:t>.</a:t>
            </a:r>
          </a:p>
          <a:p>
            <a:r>
              <a:rPr lang="el-GR" b="1" dirty="0"/>
              <a:t>Το </a:t>
            </a:r>
            <a:r>
              <a:rPr lang="el-GR" b="1" dirty="0" err="1"/>
              <a:t>μεσεντέριο</a:t>
            </a:r>
            <a:r>
              <a:rPr lang="el-GR" b="1" dirty="0"/>
              <a:t> του τμήματος που φέρει τον όγκο μαζί με το κύριο </a:t>
            </a:r>
            <a:r>
              <a:rPr lang="el-GR" b="1" dirty="0" err="1"/>
              <a:t>αγγεικό</a:t>
            </a:r>
            <a:r>
              <a:rPr lang="el-GR" b="1" dirty="0"/>
              <a:t> στέλεχος αφαιρείται</a:t>
            </a:r>
          </a:p>
          <a:p>
            <a:r>
              <a:rPr lang="el-GR" b="1" dirty="0"/>
              <a:t>Χρειάζονται 12 λεμφαδένες για την σωστή </a:t>
            </a:r>
            <a:r>
              <a:rPr lang="el-GR" b="1" dirty="0" err="1"/>
              <a:t>σταδιοποίηση</a:t>
            </a:r>
            <a:r>
              <a:rPr lang="el-GR" b="1" dirty="0"/>
              <a:t> της βλάβης</a:t>
            </a:r>
          </a:p>
          <a:p>
            <a:r>
              <a:rPr lang="el-GR" b="1" dirty="0"/>
              <a:t>Σύγχρονες βλάβες πρέπει να αφαιρούνται ή ξεχωριστά ή με </a:t>
            </a:r>
            <a:r>
              <a:rPr lang="el-GR" b="1" dirty="0" err="1"/>
              <a:t>υφολική</a:t>
            </a:r>
            <a:r>
              <a:rPr lang="el-GR" b="1" dirty="0"/>
              <a:t> </a:t>
            </a:r>
            <a:r>
              <a:rPr lang="el-GR" b="1" dirty="0" err="1"/>
              <a:t>κολεκτομή</a:t>
            </a:r>
            <a:r>
              <a:rPr lang="el-GR" b="1" dirty="0"/>
              <a:t>.</a:t>
            </a:r>
          </a:p>
          <a:p>
            <a:pPr lvl="1"/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B903B-7916-4E11-9F25-329884211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6180138"/>
            <a:ext cx="2013995" cy="3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790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06398-3981-4452-9B38-A1FB4EF2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ΚΟΛΟΥ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0DC70-745A-4587-A832-1C57866A9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ΚΑΡΚΙΝΟΣ ΔΕ ΚΟΛΟΥ</a:t>
            </a:r>
          </a:p>
          <a:p>
            <a:pPr lvl="1"/>
            <a:r>
              <a:rPr lang="el-GR" dirty="0"/>
              <a:t>ΔΕΞΙΑ ΚΟΛΕΚΤΟΜΗ</a:t>
            </a:r>
            <a:endParaRPr lang="en-US" dirty="0"/>
          </a:p>
          <a:p>
            <a:r>
              <a:rPr lang="el-GR" dirty="0"/>
              <a:t>ΚΑΡΚΙΝΟΣ ΑΡ ΚΟΛΟΥ</a:t>
            </a:r>
          </a:p>
          <a:p>
            <a:pPr lvl="1"/>
            <a:r>
              <a:rPr lang="el-GR" dirty="0"/>
              <a:t>ΑΡΙΣΤΕΡΗ ΚΟΛΕΚΤΟΜΗ</a:t>
            </a:r>
          </a:p>
          <a:p>
            <a:r>
              <a:rPr lang="el-GR" dirty="0"/>
              <a:t>ΚΑΡΚΙΝΟΣ ΕΓΚΑΡΣΙΟΥ</a:t>
            </a:r>
          </a:p>
          <a:p>
            <a:pPr lvl="1"/>
            <a:r>
              <a:rPr lang="el-GR" dirty="0"/>
              <a:t>ΕΚΤΕΤΑΜΕΝΗ ΔΕ/ΑΡ ΚΟΛΕΚΤΟΜΗ</a:t>
            </a:r>
          </a:p>
          <a:p>
            <a:r>
              <a:rPr lang="el-GR" dirty="0"/>
              <a:t>ΚΑΡΚΙΝΟΣ ΣΙΓΜΟΕΙΔΟΥΣ</a:t>
            </a:r>
          </a:p>
          <a:p>
            <a:pPr lvl="1"/>
            <a:r>
              <a:rPr lang="el-GR" dirty="0"/>
              <a:t>ΠΡΟΣΘΙΑ ΕΚΤΟΜΗ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535F5-044E-48C6-BA25-DCFEDE383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067243"/>
            <a:ext cx="4277072" cy="423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7600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5C8-1192-4BE2-8D46-F43FF54D4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C660C5-C7D6-42C0-B896-5E77BFD5C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564" y="365760"/>
            <a:ext cx="5807724" cy="63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0100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48EF-E53A-4F3D-8786-800935D1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ΚΟΛΟΥ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C7EEE-13C0-4C05-A080-7C25DE273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ΕΠΙΚΟΥΡΙΚΗ ΧΗΜΕΙΟΘΕΡΑΠΕΙΑ</a:t>
            </a:r>
          </a:p>
          <a:p>
            <a:pPr lvl="1"/>
            <a:r>
              <a:rPr lang="el-GR" dirty="0"/>
              <a:t>Στάδιο ΙΙΙ</a:t>
            </a:r>
          </a:p>
          <a:p>
            <a:pPr lvl="1"/>
            <a:r>
              <a:rPr lang="el-GR" dirty="0"/>
              <a:t>Υψηλού κινδύνου ασθενείς σταδίου ΙΙ</a:t>
            </a:r>
          </a:p>
          <a:p>
            <a:pPr lvl="2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29908-F4B7-4BEB-ABB4-120D1A5BE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140968"/>
            <a:ext cx="5072868" cy="221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736B8-35F5-4EAD-B5B9-B262FE050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5818248"/>
            <a:ext cx="2011854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609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8A51-D9DF-474C-AC4A-350CA996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ΟΡΘΟΥ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8B738-D764-40C6-AD93-EECB9B1BD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ΣΤΑΔΙΟΠΟΙΗΣΗ</a:t>
            </a:r>
          </a:p>
          <a:p>
            <a:pPr lvl="1"/>
            <a:r>
              <a:rPr lang="en-US" dirty="0"/>
              <a:t>MRI </a:t>
            </a:r>
            <a:r>
              <a:rPr lang="el-GR" dirty="0"/>
              <a:t>πυέλου με πρωτόκολλό ορθού</a:t>
            </a:r>
          </a:p>
          <a:p>
            <a:pPr lvl="1"/>
            <a:r>
              <a:rPr lang="el-GR" dirty="0" err="1"/>
              <a:t>Ενδοορθικό</a:t>
            </a:r>
            <a:r>
              <a:rPr lang="el-GR" dirty="0"/>
              <a:t> υπέρηχο (Τ1-Τ2)</a:t>
            </a:r>
          </a:p>
          <a:p>
            <a:r>
              <a:rPr lang="el-GR" dirty="0"/>
              <a:t>ΟΓΚΟΛΟΓΙΚΟ ΣΥΜΒΟΥΛΙΟ</a:t>
            </a:r>
          </a:p>
          <a:p>
            <a:pPr marL="0" indent="0">
              <a:buNone/>
            </a:pPr>
            <a:endParaRPr lang="el-G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14688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BD8E2-F4E6-49A6-873E-E2B4CEFB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44" y="336460"/>
            <a:ext cx="7269480" cy="854610"/>
          </a:xfrm>
        </p:spPr>
        <p:txBody>
          <a:bodyPr/>
          <a:lstStyle/>
          <a:p>
            <a:r>
              <a:rPr lang="el-GR" dirty="0"/>
              <a:t>ΚΑΡΚΙΝΟΣ ΟΡΘΟΥ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0D9E5-DAB0-4FA0-A00D-C178DA363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" y="1253331"/>
            <a:ext cx="6446520" cy="4351337"/>
          </a:xfrm>
        </p:spPr>
        <p:txBody>
          <a:bodyPr/>
          <a:lstStyle/>
          <a:p>
            <a:r>
              <a:rPr lang="el-GR" dirty="0"/>
              <a:t>ΑΝΤΙΜΕΤΩΠΙΣΗ</a:t>
            </a:r>
          </a:p>
          <a:p>
            <a:pPr lvl="1"/>
            <a:r>
              <a:rPr lang="el-GR" dirty="0"/>
              <a:t>ΤΟΠΙΚΗ ΕΚΤΟΜΗ</a:t>
            </a:r>
          </a:p>
          <a:p>
            <a:pPr lvl="2"/>
            <a:r>
              <a:rPr lang="en-US" dirty="0"/>
              <a:t>Ct1n0,</a:t>
            </a:r>
          </a:p>
          <a:p>
            <a:pPr lvl="2"/>
            <a:r>
              <a:rPr lang="el-GR" dirty="0"/>
              <a:t>Χωρίς επιβαρυντικούς παράγοντες (</a:t>
            </a:r>
            <a:r>
              <a:rPr lang="en-US" dirty="0"/>
              <a:t>SM3,</a:t>
            </a:r>
            <a:r>
              <a:rPr lang="en-GB" dirty="0"/>
              <a:t> poor differentiation, </a:t>
            </a:r>
            <a:r>
              <a:rPr lang="en-GB" dirty="0" err="1"/>
              <a:t>tumor</a:t>
            </a:r>
            <a:r>
              <a:rPr lang="en-GB" dirty="0"/>
              <a:t> budding, and </a:t>
            </a:r>
            <a:r>
              <a:rPr lang="en-GB" dirty="0" err="1"/>
              <a:t>lymphovascular</a:t>
            </a:r>
            <a:r>
              <a:rPr lang="en-GB" dirty="0"/>
              <a:t> or perineural invasion</a:t>
            </a:r>
            <a:r>
              <a:rPr lang="en-US" dirty="0"/>
              <a:t> </a:t>
            </a:r>
            <a:r>
              <a:rPr lang="el-GR" dirty="0"/>
              <a:t>)</a:t>
            </a:r>
            <a:endParaRPr lang="en-US" dirty="0"/>
          </a:p>
          <a:p>
            <a:pPr lvl="2"/>
            <a:r>
              <a:rPr lang="en-US" dirty="0"/>
              <a:t>3</a:t>
            </a:r>
            <a:r>
              <a:rPr lang="en-GB" dirty="0"/>
              <a:t>cm, 30% </a:t>
            </a:r>
            <a:r>
              <a:rPr lang="el-GR" dirty="0"/>
              <a:t>περιμέτρου</a:t>
            </a:r>
            <a:endParaRPr lang="en-US" dirty="0"/>
          </a:p>
          <a:p>
            <a:pPr lvl="2"/>
            <a:r>
              <a:rPr lang="el-GR" dirty="0" err="1"/>
              <a:t>Εκτομή</a:t>
            </a:r>
            <a:r>
              <a:rPr lang="el-GR" dirty="0"/>
              <a:t> </a:t>
            </a:r>
            <a:r>
              <a:rPr lang="el-GR" dirty="0" err="1"/>
              <a:t>διαπρωκτικά</a:t>
            </a:r>
            <a:endParaRPr lang="en-US" dirty="0"/>
          </a:p>
          <a:p>
            <a:pPr lvl="2"/>
            <a:r>
              <a:rPr lang="en-US" dirty="0"/>
              <a:t>TAMIS (</a:t>
            </a:r>
            <a:r>
              <a:rPr lang="en-US" dirty="0" err="1"/>
              <a:t>Transanal</a:t>
            </a:r>
            <a:r>
              <a:rPr lang="en-US" dirty="0"/>
              <a:t> minimally invasive surgery)</a:t>
            </a:r>
          </a:p>
          <a:p>
            <a:pPr lvl="2"/>
            <a:r>
              <a:rPr lang="en-US" dirty="0"/>
              <a:t>TEMS (</a:t>
            </a:r>
            <a:r>
              <a:rPr lang="en-US" dirty="0" err="1"/>
              <a:t>transanal</a:t>
            </a:r>
            <a:r>
              <a:rPr lang="en-US" dirty="0"/>
              <a:t> endoscopic microsurgery)</a:t>
            </a:r>
            <a:endParaRPr lang="el-GR" dirty="0"/>
          </a:p>
          <a:p>
            <a:pPr lvl="2"/>
            <a:r>
              <a:rPr lang="el-GR" dirty="0"/>
              <a:t>Υποτροπή 7-21% Τ1</a:t>
            </a:r>
            <a:endParaRPr lang="en-US" dirty="0"/>
          </a:p>
          <a:p>
            <a:pPr lvl="2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DB391-EA68-4D5A-B0A8-637D015C3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59079"/>
            <a:ext cx="2707450" cy="212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BD119C-A978-473B-A5C8-DE258FC1F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940" y="3861048"/>
            <a:ext cx="2994614" cy="2283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C5983-FC66-4BAB-8280-92B18C1F0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6197435"/>
            <a:ext cx="4862684" cy="32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530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691F4-853F-4E3F-B9B4-3FE48551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ΟΡΘΟΥ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DF3CF-2909-4B02-BD43-FA5965514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ΑΝΤΙΜΕΤΩΠΙΣΗ</a:t>
            </a:r>
          </a:p>
          <a:p>
            <a:pPr lvl="1"/>
            <a:r>
              <a:rPr lang="el-GR" dirty="0" err="1"/>
              <a:t>Νεοεπικουρική</a:t>
            </a:r>
            <a:r>
              <a:rPr lang="el-GR" dirty="0"/>
              <a:t> </a:t>
            </a:r>
            <a:r>
              <a:rPr lang="el-GR" dirty="0" err="1"/>
              <a:t>χήμειοακτινοθεραπεία</a:t>
            </a:r>
            <a:r>
              <a:rPr lang="el-GR" dirty="0"/>
              <a:t> </a:t>
            </a:r>
            <a:r>
              <a:rPr lang="el-GR" dirty="0" err="1"/>
              <a:t>δινέται</a:t>
            </a:r>
            <a:r>
              <a:rPr lang="el-GR" dirty="0"/>
              <a:t> σε καρκίνο ορθού σταδίου ΙΙ-ΙΙΙ</a:t>
            </a:r>
          </a:p>
          <a:p>
            <a:pPr lvl="1"/>
            <a:r>
              <a:rPr lang="el-GR" dirty="0"/>
              <a:t>Η </a:t>
            </a:r>
            <a:r>
              <a:rPr lang="el-GR" dirty="0" err="1"/>
              <a:t>νεοεπικουρική</a:t>
            </a:r>
            <a:r>
              <a:rPr lang="el-GR" dirty="0"/>
              <a:t> χημειοθεραπεία μειώνει την πιθανότητα τοπικών </a:t>
            </a:r>
            <a:r>
              <a:rPr lang="el-GR" dirty="0" err="1"/>
              <a:t>υποτρόπων</a:t>
            </a:r>
            <a:endParaRPr lang="el-GR" dirty="0"/>
          </a:p>
          <a:p>
            <a:pPr lvl="1"/>
            <a:r>
              <a:rPr lang="el-GR" dirty="0"/>
              <a:t>Μετά την </a:t>
            </a:r>
            <a:r>
              <a:rPr lang="el-GR" dirty="0" err="1"/>
              <a:t>νεοεπικουρική</a:t>
            </a:r>
            <a:r>
              <a:rPr lang="el-GR" dirty="0"/>
              <a:t> χημειοθεραπεία ακολουθεί νέα </a:t>
            </a:r>
            <a:r>
              <a:rPr lang="el-GR" dirty="0" err="1"/>
              <a:t>σταδιοποίηση</a:t>
            </a:r>
            <a:r>
              <a:rPr lang="el-GR" dirty="0"/>
              <a:t> του </a:t>
            </a:r>
            <a:r>
              <a:rPr lang="el-GR" dirty="0" err="1"/>
              <a:t>ασθένους</a:t>
            </a:r>
            <a:endParaRPr lang="el-GR" dirty="0"/>
          </a:p>
          <a:p>
            <a:pPr lvl="1"/>
            <a:r>
              <a:rPr lang="el-GR" dirty="0"/>
              <a:t>Ο ασθενής υποβάλλεται σε χαμηλή </a:t>
            </a:r>
            <a:r>
              <a:rPr lang="el-GR" dirty="0" err="1"/>
              <a:t>προσθία</a:t>
            </a:r>
            <a:r>
              <a:rPr lang="el-GR" dirty="0"/>
              <a:t> </a:t>
            </a:r>
            <a:r>
              <a:rPr lang="el-GR" dirty="0" err="1"/>
              <a:t>εκτομή</a:t>
            </a:r>
            <a:r>
              <a:rPr lang="el-GR" dirty="0"/>
              <a:t> ή </a:t>
            </a:r>
            <a:r>
              <a:rPr lang="el-GR" dirty="0" err="1"/>
              <a:t>κοιλιοπερινείκη</a:t>
            </a:r>
            <a:r>
              <a:rPr lang="el-GR" dirty="0"/>
              <a:t> </a:t>
            </a:r>
            <a:r>
              <a:rPr lang="el-GR" dirty="0" err="1"/>
              <a:t>εκτομή</a:t>
            </a:r>
            <a:r>
              <a:rPr lang="el-GR" dirty="0"/>
              <a:t> μετά από 8 </a:t>
            </a:r>
            <a:r>
              <a:rPr lang="el-GR" dirty="0" err="1"/>
              <a:t>βδόμάδες</a:t>
            </a:r>
            <a:r>
              <a:rPr lang="el-GR" dirty="0"/>
              <a:t>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F75F4-FB0C-48AD-A8CF-5F6CA419F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507" y="5733256"/>
            <a:ext cx="4058981" cy="27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6553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4903C-E0B1-485B-82FB-40D4A7AA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ΟΡΘΟΥ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7D869-3B01-4236-A17A-5CBF69E1B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Μεσοορθό</a:t>
            </a:r>
            <a:r>
              <a:rPr lang="el-GR" dirty="0"/>
              <a:t>!!!!!!!!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4BF9D-5955-449E-AEA8-EF3956C58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691322"/>
            <a:ext cx="4392372" cy="4980274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BA3C3D-D970-4379-9C2E-39A63D589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03" y="3212976"/>
            <a:ext cx="3963411" cy="21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6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74676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36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Αιμάτωση του ορθού 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3886200" cy="2895600"/>
          </a:xfrm>
        </p:spPr>
        <p:txBody>
          <a:bodyPr>
            <a:normAutofit/>
          </a:bodyPr>
          <a:lstStyle/>
          <a:p>
            <a:pPr eaLnBrk="1" hangingPunct="1"/>
            <a:r>
              <a:rPr lang="el-GR" dirty="0"/>
              <a:t>2/3 άνω του ορθού </a:t>
            </a:r>
            <a:r>
              <a:rPr lang="el-GR" dirty="0" err="1"/>
              <a:t>αιματώνεται</a:t>
            </a:r>
            <a:r>
              <a:rPr lang="el-GR" dirty="0"/>
              <a:t> από τον δεξί και αριστερό κλάδο της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άνω </a:t>
            </a:r>
            <a:r>
              <a:rPr lang="el-GR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αιμορροϊδικής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l-GR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αρτήρίας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l-GR" dirty="0"/>
              <a:t>κλάδο της κάτω μεσεντερίου αρτηρίας. </a:t>
            </a:r>
            <a:endParaRPr lang="en-US" dirty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905000"/>
            <a:ext cx="297180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8CA80-4AE4-4AF1-8BF6-7DB148D5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ΟΡΘΟΥ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40E07-53B2-4DF1-9EEF-CD08D4ED1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ΧΑΜΗΛΗ ΠΡΟΣΘΙΑ ΕΚΤΟΜΗ ΜΕ Ή ΧΩΡΙΣ ΠΡΟΦΥΛΑΚΤΙΚΗ ΕΙΛΕΟΣΤΟΜΙΑ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F7AC0-826A-4245-99E0-762A862A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77" y="2780928"/>
            <a:ext cx="2061128" cy="3096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D3AAC-ACBD-4744-9546-32B4ED67C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542" y="3284984"/>
            <a:ext cx="4511281" cy="21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6325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1256-B2BA-46AF-BB09-C49DD9F83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A4B95E-C0BD-45EC-876F-E720B86F9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781817"/>
            <a:ext cx="4187923" cy="26763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FCF0B9-1DBF-4362-8CF9-1A45B5EBE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805" y="1988840"/>
            <a:ext cx="2975764" cy="37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174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B2C1-27AE-489B-9E8F-01CBFCFF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ΟΡΘΟΥ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9F78B-0346-4D18-916E-C1003FB76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ΚΟΙΛΙΟΠΕΡΙΝΕΪΚΗ ΕΚΤΟΜΗ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3705E-61EF-4436-9440-548586119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1" y="2348880"/>
            <a:ext cx="2909030" cy="3532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41C23C-D111-496B-98BD-938EA3F19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48" y="1484784"/>
            <a:ext cx="2232248" cy="2279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58B6C2-10E2-404D-B47E-C445A0751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506" y="3461147"/>
            <a:ext cx="2604710" cy="264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0976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2E01-A686-49A1-AFB9-1499C90D6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ΚΑΡΚΙΝΟΣ ΟΡΘΟΥ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0F81A-43DC-4413-B07C-F9333EE3B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Wait and Watch </a:t>
            </a:r>
          </a:p>
          <a:p>
            <a:pPr lvl="1"/>
            <a:r>
              <a:rPr lang="en-US" dirty="0"/>
              <a:t>Complete pathologic response 20%</a:t>
            </a:r>
          </a:p>
          <a:p>
            <a:r>
              <a:rPr lang="el-GR" dirty="0"/>
              <a:t>Επικουρική χημειοθεραπεία</a:t>
            </a:r>
          </a:p>
          <a:p>
            <a:r>
              <a:rPr lang="el-GR" dirty="0"/>
              <a:t>Ακτινοθεραπεία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73521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EC736-C8C9-4CF0-9448-625DAF4B9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ΜΕΤΑΣΤΑΤΙΚΟΣ ΚΑΡΚΙΝΟΣ ΠΑΧΕΟΣ ΕΝΤΕΡΟΥ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6E1AA-DF30-4DB5-8803-9AEF21370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Σύγχρονη ή </a:t>
            </a:r>
            <a:r>
              <a:rPr lang="el-GR" dirty="0" err="1"/>
              <a:t>μετάγχρονή</a:t>
            </a:r>
            <a:r>
              <a:rPr lang="el-GR" dirty="0"/>
              <a:t> </a:t>
            </a:r>
            <a:r>
              <a:rPr lang="el-GR" dirty="0" err="1"/>
              <a:t>εκτομή</a:t>
            </a:r>
            <a:endParaRPr lang="el-GR" dirty="0"/>
          </a:p>
          <a:p>
            <a:r>
              <a:rPr lang="el-GR" dirty="0"/>
              <a:t>Χημειοθεραπεία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51200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5277-7912-4211-9D4C-8CF13765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ΠΡΟΓΝΩΣΗ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C63B-987F-48FA-967E-643B58368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ΚΑΡΚΙΝΟΣ ΚΟΛΟΟΡΘΙΚΟΥ ΚΑΡΚΙΝΟΥ</a:t>
            </a:r>
          </a:p>
          <a:p>
            <a:pPr lvl="1"/>
            <a:endParaRPr lang="el-GR" dirty="0"/>
          </a:p>
          <a:p>
            <a:endParaRPr lang="en-GB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7F0CD69-ED55-49CC-980E-F6B78422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214"/>
            <a:ext cx="8388424" cy="47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9365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30" name="TextShape 2"/>
          <p:cNvSpPr txBox="1"/>
          <p:nvPr/>
        </p:nvSpPr>
        <p:spPr>
          <a:xfrm>
            <a:off x="685260" y="2632500"/>
            <a:ext cx="7772490" cy="256770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4000"/>
          </a:bodyPr>
          <a:lstStyle/>
          <a:p>
            <a:endParaRPr lang="en-US" sz="135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31" name="Picture 5"/>
          <p:cNvPicPr/>
          <p:nvPr/>
        </p:nvPicPr>
        <p:blipFill>
          <a:blip r:embed="rId2"/>
          <a:stretch/>
        </p:blipFill>
        <p:spPr>
          <a:xfrm>
            <a:off x="4216860" y="2120580"/>
            <a:ext cx="2676240" cy="2828790"/>
          </a:xfrm>
          <a:prstGeom prst="rect">
            <a:avLst/>
          </a:prstGeom>
          <a:ln w="9525">
            <a:noFill/>
          </a:ln>
        </p:spPr>
      </p:pic>
      <p:pic>
        <p:nvPicPr>
          <p:cNvPr id="332" name="Picture 6"/>
          <p:cNvPicPr/>
          <p:nvPr/>
        </p:nvPicPr>
        <p:blipFill>
          <a:blip r:embed="rId3"/>
          <a:stretch/>
        </p:blipFill>
        <p:spPr>
          <a:xfrm>
            <a:off x="6543720" y="3303180"/>
            <a:ext cx="2599830" cy="241677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14F65-0253-43F7-BF26-D57FFA1F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ΑΙΜΟΡΡΟΪΔΟΠΑΘΕΙΑ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B38E1-02FB-4554-B714-0A092E4E1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ΠΡΟΔΙΑΘΕΣΙΚΟΙ ΠΑΡΑΓΟΝΤΕΣ</a:t>
            </a:r>
          </a:p>
          <a:p>
            <a:pPr lvl="1"/>
            <a:r>
              <a:rPr lang="el-GR" dirty="0"/>
              <a:t>ΔΥΣΚΟΙΛΙΟΤΗΤΑ</a:t>
            </a:r>
          </a:p>
          <a:p>
            <a:pPr lvl="1"/>
            <a:r>
              <a:rPr lang="el-GR" dirty="0"/>
              <a:t>ΔΙΑΡΡΟΙΑ</a:t>
            </a:r>
          </a:p>
          <a:p>
            <a:pPr lvl="1"/>
            <a:r>
              <a:rPr lang="el-GR" dirty="0"/>
              <a:t>ΟΡΘΟΣΤΑΣΙΑ</a:t>
            </a:r>
          </a:p>
          <a:p>
            <a:pPr lvl="1"/>
            <a:r>
              <a:rPr lang="el-GR" dirty="0"/>
              <a:t>ΕΓΚΥΜΟΣΥΝΗ</a:t>
            </a:r>
          </a:p>
          <a:p>
            <a:pPr lvl="1"/>
            <a:r>
              <a:rPr lang="el-GR" dirty="0"/>
              <a:t>ΑΥΞΗΜΕΝΗ ΕΝΔΟΚΟΙΛΙΑΚΗ ΠΙΕΣΗ</a:t>
            </a:r>
          </a:p>
          <a:p>
            <a:pPr lvl="1"/>
            <a:r>
              <a:rPr lang="el-GR" dirty="0"/>
              <a:t>ΗΛΙΚΙΑ</a:t>
            </a:r>
          </a:p>
          <a:p>
            <a:pPr lvl="1"/>
            <a:r>
              <a:rPr lang="el-GR" dirty="0"/>
              <a:t>ΠΑΧΥΣΑΡΚΙΑ</a:t>
            </a:r>
          </a:p>
          <a:p>
            <a:pPr lvl="1"/>
            <a:r>
              <a:rPr lang="el-GR" dirty="0"/>
              <a:t>ΚΛΗΡΟΝΟΜΙΚΟΤΗΤΑ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34" name="TextShape 2"/>
          <p:cNvSpPr txBox="1"/>
          <p:nvPr/>
        </p:nvSpPr>
        <p:spPr>
          <a:xfrm>
            <a:off x="685260" y="2632500"/>
            <a:ext cx="7772490" cy="25677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endParaRPr lang="en-US" sz="135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35" name="Picture 2"/>
          <p:cNvPicPr/>
          <p:nvPr/>
        </p:nvPicPr>
        <p:blipFill>
          <a:blip r:embed="rId2"/>
          <a:stretch/>
        </p:blipFill>
        <p:spPr>
          <a:xfrm>
            <a:off x="3938220" y="2800440"/>
            <a:ext cx="5205600" cy="285660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2A78B5-476E-459E-9851-E30232522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ΑΙΜΟΡΡΟΪΔΟΠΑΘΕΙΑ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743FA-29A0-47AF-A777-C91A1FE28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ΚΛΙΝΙΚΗ ΕΙΚΟΝΑ</a:t>
            </a:r>
          </a:p>
          <a:p>
            <a:pPr lvl="1"/>
            <a:r>
              <a:rPr lang="el-GR" dirty="0"/>
              <a:t>ΕΡΥΘΡΟ ΚΟΚΚΙΝΟ ΑΙΜΑ</a:t>
            </a:r>
          </a:p>
          <a:p>
            <a:pPr lvl="1"/>
            <a:r>
              <a:rPr lang="el-GR" dirty="0"/>
              <a:t>ΒΛΕΝΝΗ</a:t>
            </a:r>
          </a:p>
          <a:p>
            <a:pPr lvl="1"/>
            <a:r>
              <a:rPr lang="el-GR" dirty="0"/>
              <a:t>ΚΝΗΣΜΟΣ</a:t>
            </a:r>
          </a:p>
          <a:p>
            <a:pPr lvl="1"/>
            <a:r>
              <a:rPr lang="el-GR" dirty="0"/>
              <a:t>ΠΟΝΟΣ ΜΟΝΟ ΣΕ ΘΡΟΜΒΩΣΗ</a:t>
            </a:r>
          </a:p>
          <a:p>
            <a:pPr lvl="1"/>
            <a:r>
              <a:rPr lang="el-GR" dirty="0"/>
              <a:t>ΑΝΑΙΜΙΑ 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37" name="TextShape 2"/>
          <p:cNvSpPr txBox="1"/>
          <p:nvPr/>
        </p:nvSpPr>
        <p:spPr>
          <a:xfrm>
            <a:off x="0" y="2644110"/>
            <a:ext cx="7772490" cy="25677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endParaRPr lang="en-US" sz="135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38" name="Picture 7" descr="anoscopy-hemorrhoids"/>
          <p:cNvPicPr/>
          <p:nvPr/>
        </p:nvPicPr>
        <p:blipFill>
          <a:blip r:embed="rId2"/>
          <a:stretch/>
        </p:blipFill>
        <p:spPr>
          <a:xfrm>
            <a:off x="5724128" y="3561754"/>
            <a:ext cx="2853019" cy="3296246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79B780-2F0C-47B9-BA31-B3D8A0C8F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ΑΙΜΟΡΡΟΪΔΟΠΑΘΕΙΑ</a:t>
            </a:r>
            <a:br>
              <a:rPr lang="el-GR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AFA71-8503-43CC-8826-59605A696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ΤΑΞΙΜΟΜΗΣΗ ΚΑΤΑ  GOLIGHER</a:t>
            </a:r>
          </a:p>
          <a:p>
            <a:pPr lvl="1"/>
            <a:r>
              <a:rPr lang="el-GR" dirty="0"/>
              <a:t>1ΟΥ ΒΑΘΜΟΥ ΑΙΜΟΡΡΑΓΙΑ ΜΟΝΟ</a:t>
            </a:r>
          </a:p>
          <a:p>
            <a:pPr lvl="1"/>
            <a:r>
              <a:rPr lang="el-GR" dirty="0"/>
              <a:t>2ΟΥ ΒΑΘΜΟΥ ΠΡΟΠΤΩΣΗ ΚΑΤΆ ΤΗΝ ΚΕΝΩΣΗ ΚΑΙ ΑΥΤΟΜΑΤΗ ΑΝΑΤΑΞΗ</a:t>
            </a:r>
          </a:p>
          <a:p>
            <a:pPr lvl="1"/>
            <a:r>
              <a:rPr lang="el-GR" dirty="0"/>
              <a:t>3ΟΥ ΒΑΘΜΟΥ ΠΡΟΠΤΩΣΗ ΠΟΥ ΑΠΑΙΤΕΙ ΥΠΟΒΟΗΘΟΥΜΕΝΗ ΑΝΑΤΑΞΗ</a:t>
            </a:r>
          </a:p>
          <a:p>
            <a:pPr lvl="1"/>
            <a:r>
              <a:rPr lang="el-GR" dirty="0"/>
              <a:t>4ΟΥ ΒΑΘΜΟΥ ΠΡΟΠΤΩΣΗ ΠΟΥ ΔΕΝ ΑΝΑΤΑΣΣΕΤΑΙ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40" name="TextShape 2"/>
          <p:cNvSpPr txBox="1"/>
          <p:nvPr/>
        </p:nvSpPr>
        <p:spPr>
          <a:xfrm>
            <a:off x="0" y="2621160"/>
            <a:ext cx="7772490" cy="25677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endParaRPr lang="en-US" sz="120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41" name="Picture 2"/>
          <p:cNvPicPr/>
          <p:nvPr/>
        </p:nvPicPr>
        <p:blipFill>
          <a:blip r:embed="rId2"/>
          <a:stretch/>
        </p:blipFill>
        <p:spPr>
          <a:xfrm>
            <a:off x="5512590" y="3793230"/>
            <a:ext cx="3488940" cy="220725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BB2E1-EFCE-4894-B6A0-49E46C6B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ΑΙΜΟΡΡΟΪΔΟΠΑΘΕΙΑ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3B91-D71A-408C-997A-18D1A090D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accent1"/>
                </a:solidFill>
              </a:rPr>
              <a:t>ΔΙΑΓΝΩΣΗ</a:t>
            </a:r>
          </a:p>
          <a:p>
            <a:pPr lvl="1"/>
            <a:r>
              <a:rPr lang="el-GR" dirty="0"/>
              <a:t>Ιστορικό</a:t>
            </a:r>
          </a:p>
          <a:p>
            <a:pPr lvl="1"/>
            <a:r>
              <a:rPr lang="el-GR" dirty="0" err="1"/>
              <a:t>Πρωκτοσκόπηση</a:t>
            </a:r>
            <a:endParaRPr lang="el-GR" dirty="0"/>
          </a:p>
          <a:p>
            <a:pPr lvl="1"/>
            <a:r>
              <a:rPr lang="el-GR" dirty="0" err="1"/>
              <a:t>Σιγμοειδοσκόπηση</a:t>
            </a:r>
            <a:r>
              <a:rPr lang="el-GR" dirty="0"/>
              <a:t>/</a:t>
            </a:r>
            <a:r>
              <a:rPr lang="el-GR" dirty="0" err="1"/>
              <a:t>κολονοσκόπηση</a:t>
            </a:r>
            <a:endParaRPr lang="el-GR" dirty="0"/>
          </a:p>
          <a:p>
            <a:r>
              <a:rPr lang="el-GR" dirty="0">
                <a:solidFill>
                  <a:schemeClr val="accent1"/>
                </a:solidFill>
              </a:rPr>
              <a:t>ΘΕΡΑΠΕΙΑ</a:t>
            </a:r>
          </a:p>
          <a:p>
            <a:pPr lvl="1"/>
            <a:r>
              <a:rPr lang="el-GR" dirty="0"/>
              <a:t>Συντηρητική αντιμετώπιση (ΔΙΑΙΤΑ-ΤΟΠΙΚΕΣ ΑΛΟΙΦΕΣ)</a:t>
            </a:r>
          </a:p>
          <a:p>
            <a:pPr lvl="1"/>
            <a:r>
              <a:rPr lang="el-GR" dirty="0"/>
              <a:t>Ελάχιστα επεμβατικές θεραπείες</a:t>
            </a:r>
          </a:p>
          <a:p>
            <a:pPr lvl="2"/>
            <a:r>
              <a:rPr lang="el-GR" dirty="0"/>
              <a:t>ΣΚΛΗΡΟΘΕΡΑΠΕΙΑ</a:t>
            </a:r>
          </a:p>
          <a:p>
            <a:pPr lvl="2"/>
            <a:r>
              <a:rPr lang="el-GR" dirty="0"/>
              <a:t>ΕΦΑΡΜΟΓΗ ΕΛΑΣΤΙΚΩΝ ΔΑΚΤΥΛΙΩΝ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l-GR" sz="3600" dirty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Αιμάτωση του ορθού 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cs typeface="Arial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Η </a:t>
            </a:r>
            <a:r>
              <a:rPr lang="el-G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μέση </a:t>
            </a:r>
            <a:r>
              <a:rPr lang="el-GR" sz="2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αιμορροϊδική</a:t>
            </a:r>
            <a:r>
              <a:rPr lang="el-G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αρτηρία </a:t>
            </a:r>
            <a:r>
              <a:rPr lang="el-GR" sz="2000" dirty="0"/>
              <a:t>και η </a:t>
            </a:r>
            <a:r>
              <a:rPr lang="el-G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κάτω </a:t>
            </a:r>
            <a:r>
              <a:rPr lang="el-GR" sz="2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αιμορροϊδική</a:t>
            </a:r>
            <a:r>
              <a:rPr lang="el-G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αρτηρία </a:t>
            </a:r>
            <a:r>
              <a:rPr lang="el-GR" sz="2000" dirty="0" err="1"/>
              <a:t>αιματώνουν</a:t>
            </a:r>
            <a:r>
              <a:rPr lang="el-GR" sz="2000" dirty="0"/>
              <a:t> το κατώτερο τμήμα του ορθού, το πρωκτικό σωλήνα και τους μύες του έσω και έξω σφιγκτήρα. </a:t>
            </a:r>
          </a:p>
          <a:p>
            <a:r>
              <a:rPr lang="el-GR" sz="2000" dirty="0"/>
              <a:t>Η μέση </a:t>
            </a:r>
            <a:r>
              <a:rPr lang="el-GR" sz="2000" dirty="0" err="1"/>
              <a:t>αιμορροϊδική</a:t>
            </a:r>
            <a:r>
              <a:rPr lang="el-GR" sz="2000" dirty="0"/>
              <a:t> αρτηρία και η κάτω </a:t>
            </a:r>
            <a:r>
              <a:rPr lang="el-GR" sz="2000" dirty="0" err="1"/>
              <a:t>αιμορροϊδική</a:t>
            </a:r>
            <a:r>
              <a:rPr lang="el-GR" sz="2000" dirty="0"/>
              <a:t> αρτηρία, είναι κλάδοι της έσω λαγονίου.</a:t>
            </a:r>
          </a:p>
          <a:p>
            <a:endParaRPr lang="en-US" sz="1800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DA9333EC-CC97-41D9-8EBE-6CE33004BC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3900" y="2132856"/>
            <a:ext cx="4267200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381000" y="2590800"/>
            <a:ext cx="32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2"/>
          <p:cNvSpPr txBox="1"/>
          <p:nvPr/>
        </p:nvSpPr>
        <p:spPr>
          <a:xfrm>
            <a:off x="0" y="2038230"/>
            <a:ext cx="7772490" cy="25677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l-GR" sz="1500" cap="all" spc="-1">
                <a:solidFill>
                  <a:srgbClr val="000000"/>
                </a:solidFill>
                <a:latin typeface="Tw Cen MT"/>
              </a:rPr>
              <a:t>ΧΕΙΡΟΥΡΓΙΚΕΣ ΕΠΕΜΒΑΣΕΙΣ</a:t>
            </a:r>
            <a:endParaRPr lang="en-US" sz="1500" cap="all" spc="-1">
              <a:solidFill>
                <a:srgbClr val="000000"/>
              </a:solidFill>
              <a:latin typeface="Tw Cen MT"/>
            </a:endParaRPr>
          </a:p>
          <a:p>
            <a:pPr marL="514350" lvl="1" indent="-171180">
              <a:lnSpc>
                <a:spcPct val="12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l-GR" sz="1350" cap="all" spc="-1">
                <a:solidFill>
                  <a:srgbClr val="000000"/>
                </a:solidFill>
                <a:latin typeface="Tw Cen MT"/>
              </a:rPr>
              <a:t>ΑΙΜΟΡΡΟΪΔΕΚΤΟΜΗ ΑΝΟΙΚΤΗ ΜΕΘΟΔΟΣ  </a:t>
            </a:r>
            <a:r>
              <a:rPr lang="en-US" sz="1350" cap="all" spc="-1">
                <a:solidFill>
                  <a:srgbClr val="000000"/>
                </a:solidFill>
                <a:latin typeface="Tw Cen MT"/>
              </a:rPr>
              <a:t>MILLIGAN-MORGAN</a:t>
            </a:r>
          </a:p>
          <a:p>
            <a:pPr marL="514350" lvl="1" indent="-171180">
              <a:lnSpc>
                <a:spcPct val="12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l-GR" sz="1350" cap="all" spc="-1">
                <a:solidFill>
                  <a:srgbClr val="000000"/>
                </a:solidFill>
                <a:latin typeface="Tw Cen MT"/>
              </a:rPr>
              <a:t>ΑΙΜΟΡΡΟΪΔΕΚΤΟΜΗ ΚΛΕΙΣΤΗ ΜΕΘΟΔΟΣ </a:t>
            </a:r>
            <a:r>
              <a:rPr lang="en-US" sz="1350" cap="all" spc="-1">
                <a:solidFill>
                  <a:srgbClr val="000000"/>
                </a:solidFill>
                <a:latin typeface="Tw Cen MT"/>
              </a:rPr>
              <a:t>FERGUSON</a:t>
            </a:r>
          </a:p>
          <a:p>
            <a:endParaRPr lang="en-US" sz="1350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44" name="Picture 2"/>
          <p:cNvPicPr/>
          <p:nvPr/>
        </p:nvPicPr>
        <p:blipFill>
          <a:blip r:embed="rId2"/>
          <a:stretch/>
        </p:blipFill>
        <p:spPr>
          <a:xfrm>
            <a:off x="5054940" y="2719170"/>
            <a:ext cx="4088880" cy="2638440"/>
          </a:xfrm>
          <a:prstGeom prst="rect">
            <a:avLst/>
          </a:prstGeom>
          <a:ln w="9525">
            <a:noFill/>
          </a:ln>
        </p:spPr>
      </p:pic>
      <p:pic>
        <p:nvPicPr>
          <p:cNvPr id="345" name="Picture 5"/>
          <p:cNvPicPr/>
          <p:nvPr/>
        </p:nvPicPr>
        <p:blipFill>
          <a:blip r:embed="rId3"/>
          <a:stretch/>
        </p:blipFill>
        <p:spPr>
          <a:xfrm>
            <a:off x="1405890" y="3027510"/>
            <a:ext cx="1759860" cy="2814480"/>
          </a:xfrm>
          <a:prstGeom prst="rect">
            <a:avLst/>
          </a:prstGeom>
          <a:ln w="9525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5C783CF-EB04-44C6-8CC3-89E334CB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ΑΙΜΟΡΡΟΪΔΟΠΑΘΕΙΑ</a:t>
            </a:r>
            <a:endParaRPr lang="en-GB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47" name="TextShape 2"/>
          <p:cNvSpPr txBox="1"/>
          <p:nvPr/>
        </p:nvSpPr>
        <p:spPr>
          <a:xfrm>
            <a:off x="685260" y="2632500"/>
            <a:ext cx="7772490" cy="25677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171450" lvl="1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l-GR" sz="1350" cap="all" spc="-1">
                <a:solidFill>
                  <a:srgbClr val="000000"/>
                </a:solidFill>
                <a:latin typeface="Tw Cen MT"/>
              </a:rPr>
              <a:t>ΑΙΜΟΡΡΟΪΔΕΚΤΟΜΗ ΜΕ ΧΡΗΣΗ </a:t>
            </a:r>
            <a:r>
              <a:rPr lang="en-US" sz="1350" cap="all" spc="-1">
                <a:solidFill>
                  <a:srgbClr val="000000"/>
                </a:solidFill>
                <a:latin typeface="Tw Cen MT"/>
              </a:rPr>
              <a:t>STAPLER </a:t>
            </a:r>
          </a:p>
          <a:p>
            <a:pPr>
              <a:lnSpc>
                <a:spcPct val="120000"/>
              </a:lnSpc>
              <a:spcBef>
                <a:spcPts val="751"/>
              </a:spcBef>
            </a:pPr>
            <a:endParaRPr lang="en-US" sz="1350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48" name="Picture 2"/>
          <p:cNvPicPr/>
          <p:nvPr/>
        </p:nvPicPr>
        <p:blipFill>
          <a:blip r:embed="rId2"/>
          <a:stretch/>
        </p:blipFill>
        <p:spPr>
          <a:xfrm>
            <a:off x="703080" y="3116880"/>
            <a:ext cx="2685690" cy="2635740"/>
          </a:xfrm>
          <a:prstGeom prst="rect">
            <a:avLst/>
          </a:prstGeom>
          <a:ln w="9525">
            <a:noFill/>
          </a:ln>
        </p:spPr>
      </p:pic>
      <p:pic>
        <p:nvPicPr>
          <p:cNvPr id="349" name="Picture 4"/>
          <p:cNvPicPr/>
          <p:nvPr/>
        </p:nvPicPr>
        <p:blipFill>
          <a:blip r:embed="rId3"/>
          <a:stretch/>
        </p:blipFill>
        <p:spPr>
          <a:xfrm>
            <a:off x="3679020" y="3490290"/>
            <a:ext cx="2698650" cy="205308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CB0D2-E11F-4D2C-94D3-42CC326F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ΑΙΜΟΡΡΟΪΔΟΠΑΘΕΙΑ</a:t>
            </a:r>
            <a:endParaRPr lang="en-GB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2131-F986-4E76-9BF5-2A1498F33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ΑΙΜΟΡΡΟΪΔΟΠΑΘΕΙΑ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B1FF7-AA20-4E14-B03C-F7A77A208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19396"/>
            <a:ext cx="8079129" cy="4359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F8FFA4-38B1-4629-8F4C-6926AF6C5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362" y="6414602"/>
            <a:ext cx="4653023" cy="1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1720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685260" y="1478790"/>
            <a:ext cx="7763580" cy="2052270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l-GR" sz="3000" b="1" cap="all" spc="-1" dirty="0">
                <a:solidFill>
                  <a:srgbClr val="9B4C25"/>
                </a:solidFill>
                <a:latin typeface="Aharoni"/>
              </a:rPr>
              <a:t>ΡΑΓΑΣ ΔΑΚΤΥΛΙΟΥ</a:t>
            </a:r>
            <a:endParaRPr lang="en-US" sz="30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51" name="TextShape 2"/>
          <p:cNvSpPr txBox="1"/>
          <p:nvPr/>
        </p:nvSpPr>
        <p:spPr>
          <a:xfrm>
            <a:off x="623970" y="4475250"/>
            <a:ext cx="7886430" cy="11248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751"/>
              </a:spcBef>
              <a:tabLst>
                <a:tab pos="0" algn="l"/>
              </a:tabLst>
            </a:pPr>
            <a:r>
              <a:rPr lang="el-GR" sz="1500" cap="all" spc="-1">
                <a:solidFill>
                  <a:srgbClr val="808080"/>
                </a:solidFill>
                <a:latin typeface="Tw Cen MT"/>
              </a:rPr>
              <a:t>ΕΠΩΔΥΝΗ ΕΠΙΜΗΚΗΣ ΣΧΙΣΜΗ ΠΕΡΙΦΕΡΙΚΟΤΕΡΑ ΤΗΣ ΟΔΟΝΤΩΤΗΣ ΓΡΑΜΜΗΣ</a:t>
            </a:r>
            <a:endParaRPr lang="en-US" sz="1500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52" name="Picture 1"/>
          <p:cNvPicPr/>
          <p:nvPr/>
        </p:nvPicPr>
        <p:blipFill>
          <a:blip r:embed="rId2"/>
          <a:stretch/>
        </p:blipFill>
        <p:spPr>
          <a:xfrm>
            <a:off x="5134050" y="1718280"/>
            <a:ext cx="4009770" cy="224289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54" name="TextShape 2"/>
          <p:cNvSpPr txBox="1"/>
          <p:nvPr/>
        </p:nvSpPr>
        <p:spPr>
          <a:xfrm>
            <a:off x="628560" y="2226420"/>
            <a:ext cx="3885840" cy="326322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7000" lnSpcReduction="10000"/>
          </a:bodyPr>
          <a:lstStyle/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l-GR" sz="1500" cap="all" spc="-1">
                <a:solidFill>
                  <a:srgbClr val="000000"/>
                </a:solidFill>
                <a:latin typeface="Tw Cen MT"/>
              </a:rPr>
              <a:t>15% ΠΑΘΗΣΕΩΝ ΠΕΡΙΟΧΗΣ</a:t>
            </a:r>
            <a:endParaRPr lang="en-US" sz="1500" cap="all" spc="-1">
              <a:solidFill>
                <a:srgbClr val="000000"/>
              </a:solidFill>
              <a:latin typeface="Tw Cen MT"/>
            </a:endParaRPr>
          </a:p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l-GR" sz="1500" cap="all" spc="-1">
                <a:solidFill>
                  <a:srgbClr val="000000"/>
                </a:solidFill>
                <a:latin typeface="Tw Cen MT"/>
              </a:rPr>
              <a:t>ΟΞΕΙΑ Ή ΧΡΟΝΙΑ</a:t>
            </a:r>
            <a:endParaRPr lang="en-US" sz="1500" cap="all" spc="-1">
              <a:solidFill>
                <a:srgbClr val="000000"/>
              </a:solidFill>
              <a:latin typeface="Tw Cen MT"/>
            </a:endParaRPr>
          </a:p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l-GR" sz="1500" cap="all" spc="-1">
                <a:solidFill>
                  <a:srgbClr val="000000"/>
                </a:solidFill>
                <a:latin typeface="Tw Cen MT"/>
              </a:rPr>
              <a:t>ΤΡΑΥΜΑΤΙΣΜΟΣ</a:t>
            </a:r>
            <a:r>
              <a:rPr lang="en-US" sz="1500" cap="all" spc="-1">
                <a:solidFill>
                  <a:srgbClr val="000000"/>
                </a:solidFill>
                <a:latin typeface="Tw Cen MT"/>
              </a:rPr>
              <a:t> </a:t>
            </a:r>
          </a:p>
          <a:p>
            <a:pPr marL="514350" lvl="1" indent="-171180">
              <a:lnSpc>
                <a:spcPct val="12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l-GR" sz="1350" cap="all" spc="-1">
                <a:solidFill>
                  <a:srgbClr val="000000"/>
                </a:solidFill>
                <a:latin typeface="Tw Cen MT"/>
              </a:rPr>
              <a:t>ΔΥΣΚΟΙΛΙΟΤΗΤΑ/ΔΙΑΡΡΟΙΑ</a:t>
            </a:r>
            <a:endParaRPr lang="en-US" sz="1350" cap="all" spc="-1">
              <a:solidFill>
                <a:srgbClr val="000000"/>
              </a:solidFill>
              <a:latin typeface="Tw Cen MT"/>
            </a:endParaRPr>
          </a:p>
          <a:p>
            <a:pPr marL="514350" lvl="1" indent="-171180">
              <a:lnSpc>
                <a:spcPct val="12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l-GR" sz="1350" cap="all" spc="-1">
                <a:solidFill>
                  <a:srgbClr val="000000"/>
                </a:solidFill>
                <a:latin typeface="Tw Cen MT"/>
              </a:rPr>
              <a:t>ΦΥΣΙΟΛΟΓΙΚΟΣ ΤΟΚΕΤΟΣ</a:t>
            </a:r>
            <a:endParaRPr lang="en-US" sz="1350" cap="all" spc="-1">
              <a:solidFill>
                <a:srgbClr val="000000"/>
              </a:solidFill>
              <a:latin typeface="Tw Cen MT"/>
            </a:endParaRPr>
          </a:p>
          <a:p>
            <a:pPr marL="514350" lvl="1" indent="-171180">
              <a:lnSpc>
                <a:spcPct val="12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l-GR" sz="1350" cap="all" spc="-1">
                <a:solidFill>
                  <a:srgbClr val="000000"/>
                </a:solidFill>
                <a:latin typeface="Tw Cen MT"/>
              </a:rPr>
              <a:t>ΠΡΩΚΤΙΚΟ ΣΕΞ</a:t>
            </a:r>
            <a:endParaRPr lang="en-US" sz="1350" cap="all" spc="-1">
              <a:solidFill>
                <a:srgbClr val="000000"/>
              </a:solidFill>
              <a:latin typeface="Tw Cen MT"/>
            </a:endParaRPr>
          </a:p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l-GR" sz="1500" cap="all" spc="-1">
                <a:solidFill>
                  <a:srgbClr val="000000"/>
                </a:solidFill>
                <a:latin typeface="Tw Cen MT"/>
              </a:rPr>
              <a:t>ΥΠΕΡΤΟΝΙΚΟΣ ΕΣΩ ΣΦΙΓΚΤΗΡΑΣ</a:t>
            </a:r>
            <a:endParaRPr lang="en-US" sz="1500" cap="all" spc="-1">
              <a:solidFill>
                <a:srgbClr val="000000"/>
              </a:solidFill>
              <a:latin typeface="Tw Cen MT"/>
            </a:endParaRPr>
          </a:p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l-GR" sz="1500" cap="all" spc="-1">
                <a:solidFill>
                  <a:srgbClr val="000000"/>
                </a:solidFill>
                <a:latin typeface="Tw Cen MT"/>
              </a:rPr>
              <a:t>ΟΠΙΣΘΙΑ ΜΕΣΗ ΓΡΑΜΜΗ </a:t>
            </a:r>
            <a:r>
              <a:rPr lang="en-US" sz="1500" cap="all" spc="-1">
                <a:solidFill>
                  <a:srgbClr val="000000"/>
                </a:solidFill>
                <a:latin typeface="Tw Cen MT"/>
              </a:rPr>
              <a:t>90% </a:t>
            </a:r>
            <a:r>
              <a:rPr lang="el-GR" sz="1500" cap="all" spc="-1">
                <a:solidFill>
                  <a:srgbClr val="000000"/>
                </a:solidFill>
                <a:latin typeface="Tw Cen MT"/>
              </a:rPr>
              <a:t> </a:t>
            </a:r>
            <a:endParaRPr lang="en-US" sz="1500" cap="all" spc="-1">
              <a:solidFill>
                <a:srgbClr val="000000"/>
              </a:solidFill>
              <a:latin typeface="Tw Cen MT"/>
            </a:endParaRPr>
          </a:p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l-GR" sz="1500" cap="all" spc="-1">
                <a:solidFill>
                  <a:srgbClr val="000000"/>
                </a:solidFill>
                <a:latin typeface="Tw Cen MT"/>
              </a:rPr>
              <a:t>ΠΡΟΣΘΙΑ ΜΕΣΗ ΓΡΑΜΜΗ 25%ΣΤΙΣ ΓΥΝΑΙΚΕΣ ΚΑΙ ΣΤΟ 10</a:t>
            </a:r>
            <a:r>
              <a:rPr lang="en-US" sz="1500" cap="all" spc="-1">
                <a:solidFill>
                  <a:srgbClr val="000000"/>
                </a:solidFill>
                <a:latin typeface="Tw Cen MT"/>
              </a:rPr>
              <a:t>% </a:t>
            </a:r>
            <a:r>
              <a:rPr lang="el-GR" sz="1500" cap="all" spc="-1">
                <a:solidFill>
                  <a:srgbClr val="000000"/>
                </a:solidFill>
                <a:latin typeface="Tw Cen MT"/>
              </a:rPr>
              <a:t>ΤΩΝ ΑΝΔΡΩΝ</a:t>
            </a:r>
            <a:endParaRPr lang="en-US" sz="1500" cap="all" spc="-1">
              <a:solidFill>
                <a:srgbClr val="000000"/>
              </a:solidFill>
              <a:latin typeface="Tw Cen MT"/>
            </a:endParaRPr>
          </a:p>
          <a:p>
            <a:pPr marL="171450" indent="-171180">
              <a:lnSpc>
                <a:spcPct val="120000"/>
              </a:lnSpc>
              <a:spcBef>
                <a:spcPts val="751"/>
              </a:spcBef>
              <a:tabLst>
                <a:tab pos="0" algn="l"/>
              </a:tabLst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55" name="Picture 4"/>
          <p:cNvPicPr/>
          <p:nvPr/>
        </p:nvPicPr>
        <p:blipFill>
          <a:blip r:embed="rId3"/>
          <a:stretch/>
        </p:blipFill>
        <p:spPr>
          <a:xfrm>
            <a:off x="4474440" y="3633930"/>
            <a:ext cx="3885840" cy="19888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3"/>
          <p:cNvPicPr/>
          <p:nvPr/>
        </p:nvPicPr>
        <p:blipFill>
          <a:blip r:embed="rId4"/>
          <a:stretch/>
        </p:blipFill>
        <p:spPr>
          <a:xfrm>
            <a:off x="4500360" y="1441530"/>
            <a:ext cx="3889080" cy="2184840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2DB4D8-63C2-4C3D-8A07-09BCB3BA5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ΡΑΓΑΣ ΔΑΚΤΥΛΙΟΥ</a:t>
            </a:r>
            <a:br>
              <a:rPr lang="el-GR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97EB6-DD72-4014-BCAF-C7FF12A3F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l-GR" sz="2700" b="1" cap="all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58" name="TextShape 2"/>
          <p:cNvSpPr txBox="1"/>
          <p:nvPr/>
        </p:nvSpPr>
        <p:spPr>
          <a:xfrm>
            <a:off x="685260" y="2419093"/>
            <a:ext cx="7886430" cy="358803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endParaRPr lang="en-US" sz="2100" cap="all" spc="-1" dirty="0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751"/>
              </a:spcBef>
            </a:pPr>
            <a:endParaRPr lang="en-US" sz="2100" cap="all" spc="-1" dirty="0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751"/>
              </a:spcBef>
            </a:pPr>
            <a:endParaRPr lang="en-US" sz="2100" cap="all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59" name="CustomShape 3"/>
          <p:cNvSpPr/>
          <p:nvPr/>
        </p:nvSpPr>
        <p:spPr>
          <a:xfrm rot="21318028" flipH="1">
            <a:off x="3808560" y="4437661"/>
            <a:ext cx="34289" cy="51845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tailEnd type="arrow" w="med" len="med"/>
          </a:ln>
          <a:effectLst>
            <a:outerShdw blurRad="50800" dist="25560" dir="5400000" rotWithShape="0">
              <a:srgbClr val="000000">
                <a:alpha val="28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47781-47FD-463D-A27C-DC5213AC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ΡΑΓΑΣ ΔΑΚΤΥΛΙΟΥ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35EC7-0E0D-4498-B6FE-3B208BEE1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ΠΟΝΟΣ ΚΑΤΑ ΤΗΝ ΔΙΑΡΚΕΙΑ Κ ΜΕΤΑ ΚΕΝΩΣΗ (</a:t>
            </a:r>
            <a:r>
              <a:rPr lang="el-GR" dirty="0" err="1"/>
              <a:t>knife</a:t>
            </a:r>
            <a:r>
              <a:rPr lang="el-GR" dirty="0"/>
              <a:t> </a:t>
            </a:r>
            <a:r>
              <a:rPr lang="el-GR" dirty="0" err="1"/>
              <a:t>like</a:t>
            </a:r>
            <a:r>
              <a:rPr lang="el-GR" dirty="0"/>
              <a:t> </a:t>
            </a:r>
            <a:r>
              <a:rPr lang="el-GR" dirty="0" err="1"/>
              <a:t>or</a:t>
            </a:r>
            <a:r>
              <a:rPr lang="el-GR" dirty="0"/>
              <a:t> </a:t>
            </a:r>
            <a:r>
              <a:rPr lang="el-GR" dirty="0" err="1"/>
              <a:t>tearing</a:t>
            </a:r>
            <a:r>
              <a:rPr lang="el-GR" dirty="0"/>
              <a:t> </a:t>
            </a:r>
            <a:r>
              <a:rPr lang="el-GR" dirty="0" err="1"/>
              <a:t>sensation</a:t>
            </a:r>
            <a:r>
              <a:rPr lang="el-GR" dirty="0"/>
              <a:t>)*</a:t>
            </a:r>
          </a:p>
          <a:p>
            <a:r>
              <a:rPr lang="el-GR" dirty="0"/>
              <a:t>ΕΡΥΘΡΟ ΚΟΚΚΙΝΟ ΑΙΜΑ ΜΕΤΑ ΤΗΝ ΚΕΝΩΣΗ ΣΤΟ ΧΑΡΤΙ ΤΟΥΑΛΕΤΑΣ</a:t>
            </a:r>
          </a:p>
          <a:p>
            <a:r>
              <a:rPr lang="el-GR" dirty="0"/>
              <a:t>ΣΧΕΤΙΖΕΤΑΙ ΜΕ ΣΥΣΠΑΣΗ ΣΦΙΓΚΤΗΡΑ ΚΑΙ ΔΙΑΡΚΕΙ ΩΡΕΣ ΜΕΤΑ ΚΕΝΩΣΗ</a:t>
            </a:r>
          </a:p>
          <a:p>
            <a:r>
              <a:rPr lang="el-GR" dirty="0"/>
              <a:t>ΕΡΕΘΙΣΜΕΝΟ ΔΕΡΜΑ</a:t>
            </a:r>
          </a:p>
          <a:p>
            <a:r>
              <a:rPr lang="el-GR" dirty="0"/>
              <a:t>ΔΥΣΚΟΙΛΙΟΤΗΤΑ</a:t>
            </a:r>
          </a:p>
          <a:p>
            <a:r>
              <a:rPr lang="el-GR" dirty="0"/>
              <a:t>ΧΡΟΝΙΑ ΡΑΓΑΔΑ ΠΟΝΟΣ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61" name="TextShape 2"/>
          <p:cNvSpPr txBox="1"/>
          <p:nvPr/>
        </p:nvSpPr>
        <p:spPr>
          <a:xfrm>
            <a:off x="628560" y="2279880"/>
            <a:ext cx="7886430" cy="304614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5000"/>
          </a:bodyPr>
          <a:lstStyle/>
          <a:p>
            <a:endParaRPr lang="en-US" sz="1350" cap="all" spc="-1" dirty="0">
              <a:solidFill>
                <a:srgbClr val="000000"/>
              </a:solidFill>
              <a:latin typeface="Tw Cen MT"/>
            </a:endParaRPr>
          </a:p>
          <a:p>
            <a:pPr marL="171450" indent="-171180">
              <a:lnSpc>
                <a:spcPct val="120000"/>
              </a:lnSpc>
              <a:spcBef>
                <a:spcPts val="751"/>
              </a:spcBef>
              <a:tabLst>
                <a:tab pos="0" algn="l"/>
              </a:tabLst>
            </a:pPr>
            <a:r>
              <a:rPr lang="en-US" sz="1500" cap="all" spc="-1" dirty="0">
                <a:solidFill>
                  <a:srgbClr val="000000"/>
                </a:solidFill>
                <a:latin typeface="Tw Cen MT"/>
              </a:rPr>
              <a:t>                         </a:t>
            </a:r>
            <a:r>
              <a:rPr lang="el-GR" sz="1500" cap="all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spc="-1" dirty="0">
                <a:solidFill>
                  <a:srgbClr val="000000"/>
                </a:solidFill>
                <a:latin typeface="Tw Cen MT"/>
              </a:rPr>
              <a:t> </a:t>
            </a:r>
          </a:p>
        </p:txBody>
      </p:sp>
      <p:pic>
        <p:nvPicPr>
          <p:cNvPr id="362" name="Picture 4" descr="http://ranapileshospital.com/wp-content/uploads/2014/04/anal-fissure-3-500x412.jpg"/>
          <p:cNvPicPr/>
          <p:nvPr/>
        </p:nvPicPr>
        <p:blipFill>
          <a:blip r:embed="rId2"/>
          <a:stretch/>
        </p:blipFill>
        <p:spPr>
          <a:xfrm>
            <a:off x="5972400" y="1750005"/>
            <a:ext cx="2485890" cy="1536030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8661E-D4E2-4E38-951A-CA3280D9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ΡΑΓΑΣ ΔΑΚΤΥΛΙΟΥ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82F07-5F00-4F56-8A41-44CBA1656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ΚΛΙΝΙΚΗ ΕΞΕΤΑΣΗ</a:t>
            </a:r>
          </a:p>
          <a:p>
            <a:pPr lvl="1"/>
            <a:r>
              <a:rPr lang="el-GR" dirty="0"/>
              <a:t>ΕΠΩΔΥΝΗ-ΑΔΥΝΑΤΗ</a:t>
            </a:r>
          </a:p>
          <a:p>
            <a:r>
              <a:rPr lang="el-GR" dirty="0"/>
              <a:t>ΣΧΙΣΜΗ ΣΤΟ ΑΝΟΔΕΡΜΑ ΠΕΡΙΦΕΡΙΚΟΤΕΡΑ ΤΗΣ ΟΔΟΝΤΩΤΗΣ ΓΡΑΜΜΗΣ</a:t>
            </a:r>
          </a:p>
          <a:p>
            <a:r>
              <a:rPr lang="el-GR" dirty="0"/>
              <a:t>ΧΡΟΝΙΑ ΡΑΓΑΔΑ</a:t>
            </a:r>
          </a:p>
          <a:p>
            <a:pPr lvl="1"/>
            <a:r>
              <a:rPr lang="el-GR" dirty="0"/>
              <a:t>ΚΛΑΣΣΙΚΗ ΤΡΙΑΔΑ </a:t>
            </a:r>
          </a:p>
          <a:p>
            <a:pPr lvl="2"/>
            <a:r>
              <a:rPr lang="el-GR" dirty="0"/>
              <a:t> ΥΠΕΡΤΡΟΦΙΚΗ ΘΗΛΗ</a:t>
            </a:r>
          </a:p>
          <a:p>
            <a:pPr lvl="2"/>
            <a:r>
              <a:rPr lang="el-GR" dirty="0"/>
              <a:t>ΡΑΓΑΣ</a:t>
            </a:r>
          </a:p>
          <a:p>
            <a:pPr lvl="2"/>
            <a:r>
              <a:rPr lang="el-GR" dirty="0"/>
              <a:t>ΣΥΝΟΔΟΣ ΑΙΜΟΡΡΟΪΔΑ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64" name="TextShape 2"/>
          <p:cNvSpPr txBox="1"/>
          <p:nvPr/>
        </p:nvSpPr>
        <p:spPr>
          <a:xfrm>
            <a:off x="628560" y="2226420"/>
            <a:ext cx="3885840" cy="32632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751"/>
              </a:spcBef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65" name="Picture 4"/>
          <p:cNvPicPr/>
          <p:nvPr/>
        </p:nvPicPr>
        <p:blipFill>
          <a:blip r:embed="rId2"/>
          <a:stretch/>
        </p:blipFill>
        <p:spPr>
          <a:xfrm>
            <a:off x="4791420" y="2393550"/>
            <a:ext cx="3561570" cy="2928960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29795-74F5-4B83-919D-8EDD152B6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ΡΑΓΑΣ ΔΑΚΤΥΛΙΟΥ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2B7BC-8C5D-48D0-ABF0-EA155F7B5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 cap="all" spc="-1" dirty="0">
                <a:solidFill>
                  <a:srgbClr val="000000"/>
                </a:solidFill>
                <a:latin typeface="Tw Cen MT"/>
              </a:rPr>
              <a:t>ΠΟΛΛΑΠΛΕΣ ΡΑΓΑΔΕΣ Ή ΡΑΓΑΔΕΣ ΕΚΤΟΣ ΤΗΣ ΣΥΝΗΘΟΥΣ ΘΕΣΗΣ  (ΠΛΑΓΙΕΣ ΘΕΣΕΙΣ)</a:t>
            </a:r>
            <a:r>
              <a:rPr lang="en-GB" sz="2000" cap="all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l-GR" sz="2000" cap="all" spc="-1" dirty="0">
                <a:solidFill>
                  <a:srgbClr val="000000"/>
                </a:solidFill>
                <a:latin typeface="Tw Cen MT"/>
              </a:rPr>
              <a:t>ΥΠΟΨΙΑ ΓΙΑ ΑΛΛΕΣ ΠΑΘΗΣΕΙΣ</a:t>
            </a:r>
            <a:endParaRPr lang="en-US" sz="2000" cap="all" spc="-1" dirty="0">
              <a:solidFill>
                <a:srgbClr val="000000"/>
              </a:solidFill>
              <a:latin typeface="Tw Cen MT"/>
            </a:endParaRPr>
          </a:p>
          <a:p>
            <a:endParaRPr lang="en-GB" dirty="0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br>
              <a:rPr sz="1350" dirty="0"/>
            </a:b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628560" y="1944000"/>
            <a:ext cx="7886430" cy="35456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751"/>
              </a:spcBef>
              <a:tabLst>
                <a:tab pos="0" algn="l"/>
              </a:tabLst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68" name="Picture 2" descr="http://blogs.bmj.com/bjsm/files/2011/05/Fluidintake1-300x150.gif"/>
          <p:cNvPicPr/>
          <p:nvPr/>
        </p:nvPicPr>
        <p:blipFill>
          <a:blip r:embed="rId2"/>
          <a:stretch/>
        </p:blipFill>
        <p:spPr>
          <a:xfrm>
            <a:off x="6519960" y="1176390"/>
            <a:ext cx="2301480" cy="1220940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F22BE9-1E87-4FA4-82C4-377BA3299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ΡΑΓΑΣ ΔΑΚΤΥΛΙΟΥ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261A4-6EB4-472D-88EF-FF70F8DF6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ΣΥΝΤΗΡΗΤΙΚΗ ΑΝΤΙΜΕΤΩΠΙΣΗ</a:t>
            </a:r>
          </a:p>
          <a:p>
            <a:pPr lvl="1"/>
            <a:r>
              <a:rPr lang="el-GR" dirty="0"/>
              <a:t>ΕΠΑΡΚΗΣ ΛΗΨΗ ΥΓΡΩΝ (6-8 ΠΟΤΗΡΙΑ)</a:t>
            </a:r>
          </a:p>
          <a:p>
            <a:pPr lvl="1"/>
            <a:r>
              <a:rPr lang="el-GR" dirty="0"/>
              <a:t>ΔΙΑΙΤΑ ΥΨΗΛΗ ΣΕ ΦΥΤΙΚΕΣ ΙΝΕΣ</a:t>
            </a:r>
          </a:p>
          <a:p>
            <a:pPr lvl="1"/>
            <a:r>
              <a:rPr lang="el-GR" dirty="0"/>
              <a:t>ΟΓΚΩΤΙΚΑ ΥΠΑΚΤΙΚΑ (</a:t>
            </a:r>
            <a:r>
              <a:rPr lang="en-GB" dirty="0"/>
              <a:t>psyllium husk, bran)</a:t>
            </a:r>
          </a:p>
          <a:p>
            <a:pPr lvl="1"/>
            <a:r>
              <a:rPr lang="el-GR" dirty="0"/>
              <a:t>ΜΑΛΑΚΤΙΚΑ ΚΟΠΡΑΝΩΝ (</a:t>
            </a:r>
            <a:r>
              <a:rPr lang="en-GB" dirty="0"/>
              <a:t>lactulose)</a:t>
            </a:r>
          </a:p>
          <a:p>
            <a:pPr lvl="1"/>
            <a:r>
              <a:rPr lang="el-GR" dirty="0"/>
              <a:t>ΤΟΠΙΚΑ ΑΝΑΙΣΘΗΤΙΚΑ (</a:t>
            </a:r>
            <a:r>
              <a:rPr lang="en-GB" dirty="0"/>
              <a:t>lignocaine 5%)</a:t>
            </a:r>
          </a:p>
          <a:p>
            <a:pPr lvl="1"/>
            <a:r>
              <a:rPr lang="el-GR" dirty="0"/>
              <a:t>ΕΔΡΟΛΟΥΤΡΑ (</a:t>
            </a:r>
            <a:r>
              <a:rPr lang="en-GB" dirty="0"/>
              <a:t>Sitz bath) </a:t>
            </a:r>
          </a:p>
          <a:p>
            <a:endParaRPr lang="en-GB" dirty="0"/>
          </a:p>
          <a:p>
            <a:r>
              <a:rPr lang="en-GB" b="1" dirty="0">
                <a:solidFill>
                  <a:schemeClr val="accent1"/>
                </a:solidFill>
              </a:rPr>
              <a:t>    87% </a:t>
            </a:r>
            <a:r>
              <a:rPr lang="el-GR" b="1" dirty="0">
                <a:solidFill>
                  <a:schemeClr val="accent1"/>
                </a:solidFill>
              </a:rPr>
              <a:t>ΕΠΟΥΛΩΣΗ ΣΕ ΟΞΕΙΑ ΚΑΙ 50% ΣΕ ΧΡΟΝΙΑ ΡΑΓΑΔΑ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l-GR" sz="2700" b="1" cap="all" spc="-1" dirty="0">
                <a:solidFill>
                  <a:srgbClr val="000000"/>
                </a:solidFill>
                <a:latin typeface="Tw Cen MT"/>
              </a:rPr>
              <a:t>ΘΕΡΑΠΕΙΑ</a:t>
            </a:r>
            <a:br>
              <a:rPr sz="1350" dirty="0"/>
            </a:b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70" name="TextShape 2"/>
          <p:cNvSpPr txBox="1"/>
          <p:nvPr/>
        </p:nvSpPr>
        <p:spPr>
          <a:xfrm>
            <a:off x="628560" y="1848960"/>
            <a:ext cx="7886430" cy="364068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marL="171450" indent="-171180">
              <a:lnSpc>
                <a:spcPct val="120000"/>
              </a:lnSpc>
              <a:spcBef>
                <a:spcPts val="751"/>
              </a:spcBef>
              <a:tabLst>
                <a:tab pos="0" algn="l"/>
              </a:tabLst>
            </a:pPr>
            <a:r>
              <a:rPr lang="el-GR" sz="2625" cap="all" spc="-1" dirty="0">
                <a:solidFill>
                  <a:srgbClr val="FF0000"/>
                </a:solidFill>
                <a:latin typeface="Tw Cen MT"/>
              </a:rPr>
              <a:t>ΦΑΡΜΑΚΕΥΤΙΚΗ ΑΝΤΙΜΕΤΩΠΙΣΗ</a:t>
            </a:r>
            <a:r>
              <a:rPr lang="en-US" sz="2625" cap="all" spc="-1" dirty="0">
                <a:solidFill>
                  <a:srgbClr val="FF0000"/>
                </a:solidFill>
                <a:latin typeface="Tw Cen MT"/>
              </a:rPr>
              <a:t> </a:t>
            </a:r>
            <a:endParaRPr lang="en-US" sz="2625" cap="all" spc="-1" dirty="0">
              <a:solidFill>
                <a:srgbClr val="000000"/>
              </a:solidFill>
              <a:latin typeface="Tw Cen MT"/>
            </a:endParaRPr>
          </a:p>
          <a:p>
            <a:pPr marL="1200150" lvl="3" indent="-171180">
              <a:lnSpc>
                <a:spcPct val="120000"/>
              </a:lnSpc>
              <a:spcBef>
                <a:spcPts val="374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l-GR" sz="1050" cap="all" spc="-1" dirty="0">
                <a:solidFill>
                  <a:srgbClr val="000000"/>
                </a:solidFill>
                <a:latin typeface="Tw Cen MT"/>
              </a:rPr>
              <a:t>ΜΕΙΩΣΗ ΤΟΥ ΣΠΑΣΜΟΥ ΓΙΑ ΑΝΑΚΟΥΦΗΣΗ </a:t>
            </a:r>
            <a:r>
              <a:rPr lang="el-GR" sz="1050" cap="all" spc="-1" dirty="0" err="1">
                <a:solidFill>
                  <a:srgbClr val="000000"/>
                </a:solidFill>
                <a:latin typeface="Tw Cen MT"/>
              </a:rPr>
              <a:t>ΑΠο</a:t>
            </a:r>
            <a:r>
              <a:rPr lang="el-GR" sz="1050" cap="all" spc="-1" dirty="0">
                <a:solidFill>
                  <a:srgbClr val="000000"/>
                </a:solidFill>
                <a:latin typeface="Tw Cen MT"/>
              </a:rPr>
              <a:t> ΠΟΝΟ</a:t>
            </a:r>
            <a:endParaRPr lang="en-US" sz="1050" cap="all" spc="-1" dirty="0">
              <a:solidFill>
                <a:srgbClr val="000000"/>
              </a:solidFill>
              <a:latin typeface="Tw Cen MT"/>
            </a:endParaRPr>
          </a:p>
          <a:p>
            <a:pPr marL="1200150" lvl="3" indent="-171180">
              <a:lnSpc>
                <a:spcPct val="120000"/>
              </a:lnSpc>
              <a:spcBef>
                <a:spcPts val="374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el-GR" sz="1050" cap="all" spc="-1" dirty="0">
                <a:solidFill>
                  <a:srgbClr val="000000"/>
                </a:solidFill>
                <a:latin typeface="Tw Cen MT"/>
              </a:rPr>
              <a:t>ΑΥΞΗΣΗ ΤΗΣ ΑΙΜΑΤΙΚΗΣ ΡΟΗΣ ΓΙΑ ΕΠΟΥΛΩΣΗ</a:t>
            </a:r>
            <a:endParaRPr lang="en-US" sz="1050" cap="all" spc="-1" dirty="0">
              <a:solidFill>
                <a:srgbClr val="000000"/>
              </a:solidFill>
              <a:latin typeface="Tw Cen MT"/>
            </a:endParaRPr>
          </a:p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l-GR" sz="1500" cap="all" spc="-1" dirty="0">
                <a:solidFill>
                  <a:srgbClr val="000000"/>
                </a:solidFill>
                <a:latin typeface="Tw Cen MT"/>
              </a:rPr>
              <a:t>ΤΟΠΙΚΑ ΝΙΤΡΟΓΛΥΚΕΡΙΝΗ</a:t>
            </a:r>
            <a:r>
              <a:rPr lang="en-US" sz="1500" cap="all" spc="-1" dirty="0">
                <a:solidFill>
                  <a:srgbClr val="000000"/>
                </a:solidFill>
                <a:latin typeface="Tw Cen MT"/>
              </a:rPr>
              <a:t> (</a:t>
            </a:r>
            <a:r>
              <a:rPr lang="el-GR" sz="1500" cap="all" spc="-1" dirty="0">
                <a:solidFill>
                  <a:srgbClr val="000000"/>
                </a:solidFill>
                <a:latin typeface="Tw Cen MT"/>
              </a:rPr>
              <a:t>ΠΡΟΚΑΛΕΙ ΝΕΥΡΟΓΕΝΗ ΧΑΛΑΣΗ ΕΣΩ ΣΦΙΓΚΤΗΡΑ)</a:t>
            </a: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500" cap="all" spc="-1" dirty="0">
                <a:solidFill>
                  <a:srgbClr val="000000"/>
                </a:solidFill>
                <a:latin typeface="Tw Cen MT"/>
              </a:rPr>
              <a:t>Topical Diltiazem (</a:t>
            </a:r>
            <a:r>
              <a:rPr lang="el-GR" sz="1500" cap="all" spc="-1" dirty="0" err="1">
                <a:solidFill>
                  <a:srgbClr val="000000"/>
                </a:solidFill>
                <a:latin typeface="Tw Cen MT"/>
              </a:rPr>
              <a:t>Αναστολεας</a:t>
            </a:r>
            <a:r>
              <a:rPr lang="el-GR" sz="1500" cap="all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l-GR" sz="1500" cap="all" spc="-1" dirty="0" err="1">
                <a:solidFill>
                  <a:srgbClr val="000000"/>
                </a:solidFill>
                <a:latin typeface="Tw Cen MT"/>
              </a:rPr>
              <a:t>διαυλου</a:t>
            </a:r>
            <a:r>
              <a:rPr lang="el-GR" sz="1500" cap="all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spc="-1" dirty="0">
                <a:solidFill>
                  <a:srgbClr val="000000"/>
                </a:solidFill>
                <a:latin typeface="Tw Cen MT"/>
              </a:rPr>
              <a:t>Ca) (</a:t>
            </a:r>
            <a:r>
              <a:rPr lang="el-GR" sz="1500" cap="all" spc="-1" dirty="0">
                <a:solidFill>
                  <a:srgbClr val="000000"/>
                </a:solidFill>
                <a:latin typeface="Tw Cen MT"/>
              </a:rPr>
              <a:t>ΜΕΙΩΝΕΙ ΤΗΝ ΑΝΑΓΚΗ </a:t>
            </a:r>
            <a:r>
              <a:rPr lang="en-US" sz="1500" cap="all" spc="-1" dirty="0">
                <a:solidFill>
                  <a:srgbClr val="000000"/>
                </a:solidFill>
                <a:latin typeface="Tw Cen MT"/>
              </a:rPr>
              <a:t>O</a:t>
            </a:r>
            <a:r>
              <a:rPr lang="el-GR" sz="1500" cap="all" spc="-1" dirty="0">
                <a:solidFill>
                  <a:srgbClr val="000000"/>
                </a:solidFill>
                <a:latin typeface="Tw Cen MT"/>
              </a:rPr>
              <a:t>2</a:t>
            </a:r>
            <a:r>
              <a:rPr lang="en-US" sz="1500" cap="all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l-GR" sz="1500" cap="all" spc="-1" dirty="0">
                <a:solidFill>
                  <a:srgbClr val="000000"/>
                </a:solidFill>
                <a:latin typeface="Tw Cen MT"/>
              </a:rPr>
              <a:t>ΚΑΙ ΤΗΝ ΧΑΛΑΣΗ ΤΟΥ ΜΥΟΣ</a:t>
            </a: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500" cap="all" spc="-1" dirty="0">
                <a:solidFill>
                  <a:srgbClr val="000000"/>
                </a:solidFill>
                <a:latin typeface="Tw Cen MT"/>
              </a:rPr>
              <a:t>Botulinum Toxins (clostridium botulinum) </a:t>
            </a:r>
            <a:r>
              <a:rPr lang="el-GR" sz="1500" cap="all" spc="-1" dirty="0">
                <a:solidFill>
                  <a:srgbClr val="000000"/>
                </a:solidFill>
                <a:latin typeface="Tw Cen MT"/>
              </a:rPr>
              <a:t>ΚΑΤΑΡΓΕΙ ΤΟΝ ΣΠΑΣΜΟ ΚΑΙ ΤΗΝ ΣΥΣΠΑΣΗ ΤΟΥ ΣΦΙΓΚΤΗΡΑ</a:t>
            </a: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  <a:p>
            <a:pPr marL="171450" indent="-171180">
              <a:lnSpc>
                <a:spcPct val="120000"/>
              </a:lnSpc>
              <a:spcBef>
                <a:spcPts val="751"/>
              </a:spcBef>
              <a:tabLst>
                <a:tab pos="0" algn="l"/>
              </a:tabLst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751"/>
              </a:spcBef>
              <a:tabLst>
                <a:tab pos="0" algn="l"/>
              </a:tabLst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Φλεβική απορροή</a:t>
            </a:r>
          </a:p>
          <a:p>
            <a:pPr lvl="1"/>
            <a:r>
              <a:rPr lang="el-GR" dirty="0" err="1"/>
              <a:t>Ανώ</a:t>
            </a:r>
            <a:r>
              <a:rPr lang="el-GR" dirty="0"/>
              <a:t> και κάτω </a:t>
            </a:r>
            <a:r>
              <a:rPr lang="el-GR" dirty="0" err="1"/>
              <a:t>μεσεντέριος</a:t>
            </a:r>
            <a:r>
              <a:rPr lang="el-GR" dirty="0"/>
              <a:t> φλέβα</a:t>
            </a:r>
          </a:p>
          <a:p>
            <a:pPr lvl="1"/>
            <a:r>
              <a:rPr lang="el-GR" dirty="0"/>
              <a:t>Πυλαία φλέβα</a:t>
            </a:r>
          </a:p>
          <a:p>
            <a:pPr lvl="1"/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94225" y="2506353"/>
            <a:ext cx="3360738" cy="299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72" name="TextShape 2"/>
          <p:cNvSpPr txBox="1"/>
          <p:nvPr/>
        </p:nvSpPr>
        <p:spPr>
          <a:xfrm>
            <a:off x="628560" y="2226420"/>
            <a:ext cx="7886430" cy="32632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marL="171450" indent="-171180">
              <a:lnSpc>
                <a:spcPct val="120000"/>
              </a:lnSpc>
              <a:spcBef>
                <a:spcPts val="751"/>
              </a:spcBef>
              <a:tabLst>
                <a:tab pos="0" algn="l"/>
              </a:tabLst>
            </a:pPr>
            <a:endParaRPr lang="en-US" sz="210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73" name="Picture 2"/>
          <p:cNvPicPr/>
          <p:nvPr/>
        </p:nvPicPr>
        <p:blipFill>
          <a:blip r:embed="rId2"/>
          <a:stretch/>
        </p:blipFill>
        <p:spPr>
          <a:xfrm>
            <a:off x="333720" y="3314520"/>
            <a:ext cx="3380940" cy="2434590"/>
          </a:xfrm>
          <a:prstGeom prst="rect">
            <a:avLst/>
          </a:prstGeom>
          <a:ln w="9525">
            <a:noFill/>
          </a:ln>
        </p:spPr>
      </p:pic>
      <p:pic>
        <p:nvPicPr>
          <p:cNvPr id="374" name="Picture 3"/>
          <p:cNvPicPr/>
          <p:nvPr/>
        </p:nvPicPr>
        <p:blipFill>
          <a:blip r:embed="rId3"/>
          <a:stretch/>
        </p:blipFill>
        <p:spPr>
          <a:xfrm>
            <a:off x="4743360" y="2846070"/>
            <a:ext cx="4400190" cy="289575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5F333-7ED7-4A01-A973-CE68FAEB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ΡΑΓΑΣ ΔΑΚΤΥΛΙΟΥ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CD986-465D-404E-A68B-6CBF970E2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ΧΕΙΡΟΥΡΓΙΚΗ ΑΝΤΙΜΕΤΩΠΙΣΗ</a:t>
            </a:r>
          </a:p>
          <a:p>
            <a:pPr lvl="1"/>
            <a:r>
              <a:rPr lang="el-GR" dirty="0"/>
              <a:t>ΠΛΑΓΙΑ ΕΣΩ ΣΦΙΓΚΤΗΡΟΤΟΜΗ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2"/>
          <p:cNvSpPr txBox="1"/>
          <p:nvPr/>
        </p:nvSpPr>
        <p:spPr>
          <a:xfrm>
            <a:off x="628560" y="2226420"/>
            <a:ext cx="7886430" cy="32632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500" cap="all" spc="-1" dirty="0">
                <a:solidFill>
                  <a:srgbClr val="000000"/>
                </a:solidFill>
                <a:latin typeface="Tw Cen MT"/>
              </a:rPr>
              <a:t>				 </a:t>
            </a: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751"/>
              </a:spcBef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383432-175B-4A47-B4E5-D63E679B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ΡΑΓΑΣ ΔΑΚΤΥΛΙΟΥ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EDFA6D-EC5F-4D1B-87BD-8B9AEEFEF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GTN	40-50% </a:t>
            </a:r>
            <a:r>
              <a:rPr lang="el-GR" dirty="0"/>
              <a:t>ΙΑΣΗ	</a:t>
            </a:r>
          </a:p>
          <a:p>
            <a:pPr lvl="1"/>
            <a:r>
              <a:rPr lang="el-GR" dirty="0"/>
              <a:t>Α/Ε: Πονοκέφαλος</a:t>
            </a:r>
          </a:p>
          <a:p>
            <a:r>
              <a:rPr lang="en-GB" dirty="0"/>
              <a:t>Diltiazem</a:t>
            </a:r>
            <a:r>
              <a:rPr lang="el-GR" dirty="0"/>
              <a:t> </a:t>
            </a:r>
            <a:r>
              <a:rPr lang="en-GB" dirty="0"/>
              <a:t>60-80% </a:t>
            </a:r>
            <a:r>
              <a:rPr lang="el-GR" dirty="0"/>
              <a:t>ΙΑΣΗ</a:t>
            </a:r>
          </a:p>
          <a:p>
            <a:pPr lvl="1"/>
            <a:r>
              <a:rPr lang="el-GR" dirty="0"/>
              <a:t>Α/Ε</a:t>
            </a:r>
            <a:r>
              <a:rPr lang="en-GB" dirty="0"/>
              <a:t>: nil</a:t>
            </a:r>
          </a:p>
          <a:p>
            <a:r>
              <a:rPr lang="en-GB" dirty="0"/>
              <a:t>Botox	</a:t>
            </a:r>
            <a:r>
              <a:rPr lang="el-GR" dirty="0"/>
              <a:t> </a:t>
            </a:r>
            <a:r>
              <a:rPr lang="en-GB" dirty="0"/>
              <a:t>60-90% </a:t>
            </a:r>
            <a:r>
              <a:rPr lang="el-GR" dirty="0"/>
              <a:t>ΙΑΣΗ</a:t>
            </a:r>
          </a:p>
          <a:p>
            <a:pPr lvl="1"/>
            <a:r>
              <a:rPr lang="el-GR" dirty="0"/>
              <a:t>Α/</a:t>
            </a:r>
            <a:r>
              <a:rPr lang="en-GB" dirty="0"/>
              <a:t>E </a:t>
            </a:r>
            <a:r>
              <a:rPr lang="el-GR" dirty="0"/>
              <a:t>παροδική  ακράτεια (</a:t>
            </a:r>
            <a:r>
              <a:rPr lang="en-GB" dirty="0"/>
              <a:t>minor)</a:t>
            </a:r>
          </a:p>
          <a:p>
            <a:r>
              <a:rPr lang="el-GR" dirty="0"/>
              <a:t>Πλαγία έσω </a:t>
            </a:r>
            <a:r>
              <a:rPr lang="el-GR" dirty="0" err="1"/>
              <a:t>σφιγκτηροτομή</a:t>
            </a:r>
            <a:r>
              <a:rPr lang="el-GR" dirty="0"/>
              <a:t>	 98% ΙΑΣΗ	</a:t>
            </a:r>
          </a:p>
          <a:p>
            <a:pPr lvl="1"/>
            <a:r>
              <a:rPr lang="el-GR" dirty="0"/>
              <a:t>Α/Ε</a:t>
            </a:r>
            <a:r>
              <a:rPr lang="en-GB" dirty="0"/>
              <a:t> 2% </a:t>
            </a:r>
            <a:r>
              <a:rPr lang="el-GR" dirty="0"/>
              <a:t>ακράτεια (</a:t>
            </a:r>
            <a:r>
              <a:rPr lang="en-GB" dirty="0"/>
              <a:t>passive leakage)	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168750" y="2276640"/>
            <a:ext cx="7886430" cy="213921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endParaRPr lang="en-US" sz="30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78" name="TextShape 2"/>
          <p:cNvSpPr txBox="1"/>
          <p:nvPr/>
        </p:nvSpPr>
        <p:spPr>
          <a:xfrm>
            <a:off x="609930" y="4520880"/>
            <a:ext cx="7886430" cy="11248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endParaRPr lang="en-US" sz="1500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79" name="Picture 3"/>
          <p:cNvPicPr/>
          <p:nvPr/>
        </p:nvPicPr>
        <p:blipFill>
          <a:blip r:embed="rId2"/>
          <a:stretch/>
        </p:blipFill>
        <p:spPr>
          <a:xfrm>
            <a:off x="3275856" y="4221088"/>
            <a:ext cx="4933710" cy="2199960"/>
          </a:xfrm>
          <a:prstGeom prst="rect">
            <a:avLst/>
          </a:prstGeom>
          <a:ln w="0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7DD704-5A0E-4D9E-8709-DF5446B1B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30" y="365760"/>
            <a:ext cx="7605954" cy="1325562"/>
          </a:xfrm>
        </p:spPr>
        <p:txBody>
          <a:bodyPr/>
          <a:lstStyle/>
          <a:p>
            <a:r>
              <a:rPr lang="el-GR" dirty="0"/>
              <a:t>ΠΕΡΙΕΔΡΙΚΑ ΑΠΟΣΤΗΜΑΤΑ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Shape 1"/>
          <p:cNvSpPr txBox="1"/>
          <p:nvPr/>
        </p:nvSpPr>
        <p:spPr>
          <a:xfrm>
            <a:off x="628560" y="1057320"/>
            <a:ext cx="7886430" cy="99387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84" name="TextShape 2"/>
          <p:cNvSpPr txBox="1"/>
          <p:nvPr/>
        </p:nvSpPr>
        <p:spPr>
          <a:xfrm>
            <a:off x="457110" y="2057400"/>
            <a:ext cx="3733560" cy="211437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endParaRPr lang="en-US" sz="1500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85" name="Picture 5" descr="1015-4_default"/>
          <p:cNvPicPr/>
          <p:nvPr/>
        </p:nvPicPr>
        <p:blipFill>
          <a:blip r:embed="rId2"/>
          <a:stretch/>
        </p:blipFill>
        <p:spPr>
          <a:xfrm>
            <a:off x="928530" y="1835730"/>
            <a:ext cx="7127460" cy="401463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B25E0C-5D1F-4E56-84BC-63E4BEC5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Νεκρωτική </a:t>
            </a:r>
            <a:r>
              <a:rPr lang="el-GR" dirty="0" err="1"/>
              <a:t>Φασιίτιδα</a:t>
            </a:r>
            <a:endParaRPr lang="en-GB" dirty="0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-828600" y="153792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87" name="TextShape 2"/>
          <p:cNvSpPr txBox="1"/>
          <p:nvPr/>
        </p:nvSpPr>
        <p:spPr>
          <a:xfrm>
            <a:off x="628560" y="2226420"/>
            <a:ext cx="3619620" cy="32632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751"/>
              </a:spcBef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88" name="Picture 15"/>
          <p:cNvPicPr/>
          <p:nvPr/>
        </p:nvPicPr>
        <p:blipFill>
          <a:blip r:embed="rId2"/>
          <a:stretch/>
        </p:blipFill>
        <p:spPr>
          <a:xfrm>
            <a:off x="4230630" y="2492640"/>
            <a:ext cx="4848120" cy="282744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4ADBC-67A5-4C3C-A411-01119B479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ΠΕΡΙΕΔΡΙΚΑ ΑΠΟΣΤΗΜΑΤΑ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572A0-94CB-4D09-B527-0FF58DBE1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18" y="1851787"/>
            <a:ext cx="6446520" cy="4351337"/>
          </a:xfrm>
        </p:spPr>
        <p:txBody>
          <a:bodyPr/>
          <a:lstStyle/>
          <a:p>
            <a:r>
              <a:rPr lang="en-GB" dirty="0"/>
              <a:t>Cryptoglandular theory (90%)</a:t>
            </a:r>
            <a:endParaRPr lang="el-GR" dirty="0"/>
          </a:p>
          <a:p>
            <a:r>
              <a:rPr lang="en-GB" dirty="0"/>
              <a:t>8-10 </a:t>
            </a:r>
            <a:r>
              <a:rPr lang="el-GR" dirty="0"/>
              <a:t>ΠΡΩΚΤΙΚΟΙ ΑΔΕΝΕΣ</a:t>
            </a:r>
          </a:p>
          <a:p>
            <a:r>
              <a:rPr lang="el-GR" dirty="0"/>
              <a:t>ΟΔΟΝΤΩΤΗ ΓΡΑΜΜΗ</a:t>
            </a:r>
          </a:p>
          <a:p>
            <a:r>
              <a:rPr lang="el-GR" dirty="0"/>
              <a:t>ΑΠΟΦΡΑΞΗ ΕΚΦΟΡΗΤΙΚΩΝ ΠΟΡΩΝ</a:t>
            </a:r>
          </a:p>
          <a:p>
            <a:r>
              <a:rPr lang="el-GR" dirty="0"/>
              <a:t>ΔΗΜΙΟΥΡΓΙΑ ΑΠΟΣΤΗΜΑΤΟΣ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10% </a:t>
            </a:r>
            <a:r>
              <a:rPr lang="en-GB" dirty="0"/>
              <a:t>IBD, </a:t>
            </a:r>
            <a:r>
              <a:rPr lang="el-GR" dirty="0"/>
              <a:t>ΤΡΑΥΜΑ,ΞΕΝΟ ΣΩΜΑ, ΚΑΡΚΙΝΟΣ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81" name="TextShape 2"/>
          <p:cNvSpPr txBox="1"/>
          <p:nvPr/>
        </p:nvSpPr>
        <p:spPr>
          <a:xfrm>
            <a:off x="628560" y="2439990"/>
            <a:ext cx="3885840" cy="3049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9000"/>
          </a:bodyPr>
          <a:lstStyle/>
          <a:p>
            <a:pPr marL="514350" lvl="1" indent="-171180">
              <a:lnSpc>
                <a:spcPct val="12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endParaRPr lang="en-US" sz="210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82" name="Picture 3"/>
          <p:cNvPicPr/>
          <p:nvPr/>
        </p:nvPicPr>
        <p:blipFill>
          <a:blip r:embed="rId2"/>
          <a:stretch/>
        </p:blipFill>
        <p:spPr>
          <a:xfrm>
            <a:off x="3995460" y="2429190"/>
            <a:ext cx="4519530" cy="278505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5C90D-F926-4678-8995-7109B47D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ΠΕΡΙΕΔΡΙΚΑ ΑΠΟΣΤΗΜΑΤΑ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705D-2234-4303-BC79-828C3FB15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ΠΟΝΟΣ</a:t>
            </a:r>
          </a:p>
          <a:p>
            <a:r>
              <a:rPr lang="el-GR" dirty="0"/>
              <a:t>ΠΥΡΕΤΟΣ</a:t>
            </a:r>
          </a:p>
          <a:p>
            <a:r>
              <a:rPr lang="el-GR" dirty="0"/>
              <a:t>ΕΡΥΘΡΟΤΗΤΑ</a:t>
            </a:r>
          </a:p>
          <a:p>
            <a:r>
              <a:rPr lang="el-GR" dirty="0"/>
              <a:t>ΟΙΔΗΜΑ</a:t>
            </a:r>
          </a:p>
          <a:p>
            <a:r>
              <a:rPr lang="el-GR" dirty="0"/>
              <a:t>ΕΥΑΙΣΘΗΣΙΑ</a:t>
            </a:r>
          </a:p>
          <a:p>
            <a:r>
              <a:rPr lang="el-GR" dirty="0"/>
              <a:t>ΚΛΥΔΑΖΟΥΣΑ ΜΑΖΑ</a:t>
            </a:r>
          </a:p>
          <a:p>
            <a:r>
              <a:rPr lang="el-GR" dirty="0"/>
              <a:t>ΚΑΚΟΥΧΙΑ</a:t>
            </a:r>
          </a:p>
          <a:p>
            <a:r>
              <a:rPr lang="el-GR" dirty="0"/>
              <a:t>ΠΥΟΝ 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832226" y="85725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b="1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90" name="TextShape 2"/>
          <p:cNvSpPr txBox="1"/>
          <p:nvPr/>
        </p:nvSpPr>
        <p:spPr>
          <a:xfrm>
            <a:off x="628560" y="2226420"/>
            <a:ext cx="7886430" cy="32632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endParaRPr lang="en-US" sz="1500" cap="all" spc="-1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91" name="Picture 2"/>
          <p:cNvPicPr/>
          <p:nvPr/>
        </p:nvPicPr>
        <p:blipFill>
          <a:blip r:embed="rId3"/>
          <a:stretch/>
        </p:blipFill>
        <p:spPr>
          <a:xfrm>
            <a:off x="1345640" y="1632150"/>
            <a:ext cx="6323940" cy="385749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0AEB68-EF14-4FA0-ACAF-98B5AA56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ΠΕΡΙΕΔΡΙΚΑ ΑΠΟΣΤΗΜΑΤΑ</a:t>
            </a:r>
            <a:endParaRPr lang="en-GB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 txBox="1"/>
          <p:nvPr/>
        </p:nvSpPr>
        <p:spPr>
          <a:xfrm>
            <a:off x="685260" y="85725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b="1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93" name="TextShape 2"/>
          <p:cNvSpPr txBox="1"/>
          <p:nvPr/>
        </p:nvSpPr>
        <p:spPr>
          <a:xfrm>
            <a:off x="0" y="2222640"/>
            <a:ext cx="7886430" cy="34392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751"/>
              </a:spcBef>
              <a:tabLst>
                <a:tab pos="0" algn="l"/>
              </a:tabLst>
            </a:pPr>
            <a:endParaRPr lang="en-US" sz="240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94" name="Picture 2"/>
          <p:cNvPicPr/>
          <p:nvPr/>
        </p:nvPicPr>
        <p:blipFill>
          <a:blip r:embed="rId3"/>
          <a:stretch/>
        </p:blipFill>
        <p:spPr>
          <a:xfrm>
            <a:off x="7218918" y="1536192"/>
            <a:ext cx="1925082" cy="1601073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1B8C8-91BB-4972-972E-8143891EE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ΠΕΡΙΕΔΡΙΚΑ ΑΠΟΣΤΗΜΑΤΑ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91AF6-646E-4305-B833-587B61388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ΠΕΡΙΠΡΩΚΤΙΚΑ ΕΙΝΑΙ ΤΑ ΣΥΧΝΟΤΕΡΑ, ΜΑΖΙ ΜΕ ΤΑ ΕΥΘΥΪΣΧΙΑΚΑ ΑΠΟΤΕΛΟΥΝ ΤΟ 90% ΤΩΝ ΠΕΡΙΕΔΡΙΚΩΝ ΑΠΟΣΤΗΜΑΤΩΝ</a:t>
            </a:r>
          </a:p>
          <a:p>
            <a:r>
              <a:rPr lang="el-GR" dirty="0"/>
              <a:t>ΚΛΙΝΙΚΗ ΕΞΕΤΑΣΗ</a:t>
            </a:r>
          </a:p>
          <a:p>
            <a:pPr lvl="1"/>
            <a:r>
              <a:rPr lang="el-GR" dirty="0"/>
              <a:t>ΚΛΥΔΑΖΟΥΣΑ ΜΑΖΑ, ΕΡΥΘΡΟΤΗΤΑ, ΕΥΑΙΣΘΗΣΙΑ ΠΕΡΙΠΡΩΚΤΙΚΗΣ ΠΕΡΙΟΧΗΣ</a:t>
            </a:r>
          </a:p>
          <a:p>
            <a:pPr lvl="1"/>
            <a:r>
              <a:rPr lang="el-GR" dirty="0"/>
              <a:t>ΣΤΑ ΑΝΩΘΕΝ ΑΝΕΛΚΤΗΡΩΝ Ή ΜΕΣΟΣΦΙΓΚΤΗΡΙΑΚΑ, ΤΑ ΣΥΜΠΤΩΜΑΤΑ </a:t>
            </a:r>
            <a:r>
              <a:rPr lang="el-GR" dirty="0" err="1"/>
              <a:t>ΕιΝΑΙ</a:t>
            </a:r>
            <a:r>
              <a:rPr lang="el-GR" dirty="0"/>
              <a:t> ΛΙΓΟΤΕΡΟ ΕΜΦΑΝΗ, ΔΑΚΤΥΛΙΚΗ ΕΥΑΙΣΘΗΣΙΑ</a:t>
            </a:r>
          </a:p>
          <a:p>
            <a:r>
              <a:rPr lang="el-GR" dirty="0"/>
              <a:t>ΘΕΡΑΠΕΙΑ  </a:t>
            </a:r>
          </a:p>
          <a:p>
            <a:pPr lvl="1"/>
            <a:r>
              <a:rPr lang="el-GR" dirty="0"/>
              <a:t>ΠΑΡΟΧΕΤΕΥΣΗ+ ΑΝΤΙΒΙΩΣΗ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193860" y="1028700"/>
            <a:ext cx="7763580" cy="67365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endParaRPr lang="en-US" sz="30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396" name="TextShape 2"/>
          <p:cNvSpPr txBox="1"/>
          <p:nvPr/>
        </p:nvSpPr>
        <p:spPr>
          <a:xfrm>
            <a:off x="571050" y="4594860"/>
            <a:ext cx="7763580" cy="102600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751"/>
              </a:spcBef>
              <a:tabLst>
                <a:tab pos="0" algn="l"/>
              </a:tabLst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97" name="Picture 2"/>
          <p:cNvPicPr/>
          <p:nvPr/>
        </p:nvPicPr>
        <p:blipFill>
          <a:blip r:embed="rId3"/>
          <a:stretch/>
        </p:blipFill>
        <p:spPr>
          <a:xfrm>
            <a:off x="251640" y="1943190"/>
            <a:ext cx="4138830" cy="23085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5" descr="fistula"/>
          <p:cNvPicPr/>
          <p:nvPr/>
        </p:nvPicPr>
        <p:blipFill>
          <a:blip r:embed="rId4"/>
          <a:stretch/>
        </p:blipFill>
        <p:spPr>
          <a:xfrm>
            <a:off x="4514940" y="1943190"/>
            <a:ext cx="4402350" cy="235089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C3BAC-7F92-4643-B7CC-B08A4A2C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ΠΕΡΙΕΔΡΙΚΑ ΣΥΡΙΓΓΙΑ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1F827-CE7B-425A-9247-D1842DAC8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4492530"/>
            <a:ext cx="6446520" cy="1957662"/>
          </a:xfrm>
        </p:spPr>
        <p:txBody>
          <a:bodyPr/>
          <a:lstStyle/>
          <a:p>
            <a:r>
              <a:rPr lang="el-GR" dirty="0"/>
              <a:t>ΧΡΟΝΙΑ ΜΗ ΦΥΣΙΟΛΟΓΙΚΗ ΕΠΙΚΟΙΝΩΝΙΑ ΜΕΤΑΞΥ ΤΟΥ ΟΡΘΟΠΡΩΚΤΙΚΟΥ ΑΥΛΟΥ (ΕΣΩ ΣΤΟΜΙΟ) ΚΑΙ ΤΟΥ ΔΕΡΜΑΤΟΣ ΤΟΥ ΠΡΩΚΤΟΥ-ΠΕΡΙΝΕΟΥ (ΕΞΩ ΣΤΟΜΙΟ)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Shape 2"/>
          <p:cNvSpPr txBox="1"/>
          <p:nvPr/>
        </p:nvSpPr>
        <p:spPr>
          <a:xfrm>
            <a:off x="240030" y="2438370"/>
            <a:ext cx="3885840" cy="32632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751"/>
              </a:spcBef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751"/>
              </a:spcBef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751"/>
              </a:spcBef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401" name="Picture 2" descr="Image"/>
          <p:cNvPicPr/>
          <p:nvPr/>
        </p:nvPicPr>
        <p:blipFill>
          <a:blip r:embed="rId3"/>
          <a:stretch/>
        </p:blipFill>
        <p:spPr>
          <a:xfrm>
            <a:off x="3990780" y="1754865"/>
            <a:ext cx="4913190" cy="3513240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24FA5-11AE-4169-926D-24D9251B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ΠΕΡΙΕΔΡΙΚΑ ΣΥΡΙΓΓΙΑ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1BC0D-45F1-4098-9519-19C92EF5F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ΜΕΣΟΣΦΙΓΚΤΗΡΙΑΚΑ 70%</a:t>
            </a:r>
          </a:p>
          <a:p>
            <a:r>
              <a:rPr lang="el-GR" dirty="0"/>
              <a:t>ΔΙΑΣΦΙΓΚΤΗΡΙΑΚΑ 25%</a:t>
            </a:r>
          </a:p>
          <a:p>
            <a:r>
              <a:rPr lang="el-GR" dirty="0"/>
              <a:t>ΥΠΕΡΣΦΙΓΚΤΗΡΙΑΚΑ 5%</a:t>
            </a:r>
          </a:p>
          <a:p>
            <a:r>
              <a:rPr lang="el-GR" dirty="0"/>
              <a:t>ΕΞΩΣΦΙΓΚΤΗΡΙΑΚΑ1%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 err="1"/>
              <a:t>Επικολικοί</a:t>
            </a:r>
            <a:endParaRPr lang="el-GR" dirty="0"/>
          </a:p>
          <a:p>
            <a:r>
              <a:rPr lang="el-GR" dirty="0" err="1"/>
              <a:t>Παρακολικοί</a:t>
            </a:r>
            <a:endParaRPr lang="el-GR" dirty="0"/>
          </a:p>
          <a:p>
            <a:r>
              <a:rPr lang="el-GR" dirty="0"/>
              <a:t>Ενδιάμεσοι</a:t>
            </a:r>
          </a:p>
          <a:p>
            <a:r>
              <a:rPr lang="el-GR" dirty="0"/>
              <a:t>Κύριοι</a:t>
            </a:r>
            <a:endParaRPr lang="en-US" dirty="0"/>
          </a:p>
        </p:txBody>
      </p:sp>
      <p:pic>
        <p:nvPicPr>
          <p:cNvPr id="7" name="Picture 2" descr="Lymph node_abdome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687" t="51111" r="22800"/>
          <a:stretch>
            <a:fillRect/>
          </a:stretch>
        </p:blipFill>
        <p:spPr bwMode="auto">
          <a:xfrm>
            <a:off x="3635896" y="1628800"/>
            <a:ext cx="5050904" cy="483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628560" y="970755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b="1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03" name="TextShape 2"/>
          <p:cNvSpPr txBox="1"/>
          <p:nvPr/>
        </p:nvSpPr>
        <p:spPr>
          <a:xfrm>
            <a:off x="628560" y="2070630"/>
            <a:ext cx="7886430" cy="341901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endParaRPr lang="en-US" sz="1500" cap="all" spc="-1" dirty="0">
              <a:solidFill>
                <a:srgbClr val="000000"/>
              </a:solidFill>
              <a:latin typeface="Tw Cen MT"/>
            </a:endParaRPr>
          </a:p>
          <a:p>
            <a:endParaRPr lang="en-US" sz="1500" cap="all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FB9D3-A50F-4836-97BE-A814FD8B3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ΠΕΡΙΕΔΡΙΚΑ ΣΥΡΙΓΓΙΑ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0EDA7-FB00-4D6D-9E10-431976B9B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ΑΚΡΙΒΗΣ ΠΡΟΕΓΧΕΙΡΗΤΙΚΗ ΣΚΙΑΓΡΑΦΗΣΗ ΤΩΝ ΣΥΡΙΓΓΙΩΝ (MRI-ΕΝΔΔΟΠΡΩΚΤΙΚΟ USS)</a:t>
            </a:r>
          </a:p>
          <a:p>
            <a:endParaRPr lang="el-GR" dirty="0"/>
          </a:p>
          <a:p>
            <a:r>
              <a:rPr lang="el-GR" dirty="0"/>
              <a:t>5 ΣΗΜΕΙΑ ΓΙΑ ΤΗΝ ΑΝΤΙΜΕΤΩΠΙΣΗ ΤΩΝ ΠΕΡΙΕΔΡΙΚΩΝ ΣΥΡΙΓΓΙΩΝ ΚΑΤΆ ΤΗΝ ΚΛΙΝΙΚΗ ΕΞΕΤΑΣΗ:</a:t>
            </a:r>
          </a:p>
          <a:p>
            <a:r>
              <a:rPr lang="el-GR" dirty="0"/>
              <a:t> (1) ΕΝΤΟΠΙΣΗ ΕΣΩ ΣΤΟΜΙΟΥ</a:t>
            </a:r>
          </a:p>
          <a:p>
            <a:r>
              <a:rPr lang="el-GR" dirty="0"/>
              <a:t> (2) ΕΝΤΟΠΙΣΗ ΕΞΩ ΣΤΟΜΙΟΥ</a:t>
            </a:r>
          </a:p>
          <a:p>
            <a:r>
              <a:rPr lang="el-GR" dirty="0"/>
              <a:t> (3) ΠΟΡΕΙΑ ΤΟΥ ΠΡΩΤΟΓΕΝΟΥΣ ΠΟΡΟΥ</a:t>
            </a:r>
          </a:p>
          <a:p>
            <a:r>
              <a:rPr lang="el-GR" dirty="0"/>
              <a:t>(4) ΠΑΡΟΥΣΙΑ ΔΕΥΤΕΡΟΓΕΝΩΝ ΕΠΕΚΤΑΣΕΩΝ </a:t>
            </a:r>
          </a:p>
          <a:p>
            <a:r>
              <a:rPr lang="el-GR" dirty="0"/>
              <a:t>(5) ΠΑΡΟΥΣΙΑ Ή ΜΗ ΣΥΝΟΔΩΝ ΠΑΘΗΣΕΩΝ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684720" y="1210439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b="1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05" name="TextShape 2"/>
          <p:cNvSpPr txBox="1"/>
          <p:nvPr/>
        </p:nvSpPr>
        <p:spPr>
          <a:xfrm>
            <a:off x="685260" y="2632500"/>
            <a:ext cx="7772490" cy="25677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marL="171450" indent="-171180">
              <a:lnSpc>
                <a:spcPct val="12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l-GR" sz="1500" cap="all" spc="-1">
                <a:solidFill>
                  <a:srgbClr val="000000"/>
                </a:solidFill>
                <a:latin typeface="Tw Cen MT"/>
              </a:rPr>
              <a:t>ΚΑΝΟΝΑΣ </a:t>
            </a:r>
            <a:r>
              <a:rPr lang="en-US" sz="1500" cap="all" spc="-1">
                <a:solidFill>
                  <a:srgbClr val="000000"/>
                </a:solidFill>
                <a:latin typeface="Tw Cen MT"/>
              </a:rPr>
              <a:t>GOOD SAL</a:t>
            </a:r>
          </a:p>
        </p:txBody>
      </p:sp>
      <p:pic>
        <p:nvPicPr>
          <p:cNvPr id="406" name="Picture 2"/>
          <p:cNvPicPr/>
          <p:nvPr/>
        </p:nvPicPr>
        <p:blipFill>
          <a:blip r:embed="rId2"/>
          <a:stretch/>
        </p:blipFill>
        <p:spPr>
          <a:xfrm>
            <a:off x="4972050" y="2434590"/>
            <a:ext cx="3703590" cy="3154950"/>
          </a:xfrm>
          <a:prstGeom prst="rect">
            <a:avLst/>
          </a:prstGeom>
          <a:ln w="952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4D9BB-26D4-4539-8D39-5C399D6C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ΠΕΡΙΕΔΡΙΚΑ ΣΥΡΙΓΓΙΑ</a:t>
            </a:r>
            <a:endParaRPr lang="en-GB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z="2700" b="1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08" name="TextShape 2"/>
          <p:cNvSpPr txBox="1"/>
          <p:nvPr/>
        </p:nvSpPr>
        <p:spPr>
          <a:xfrm>
            <a:off x="628560" y="2226420"/>
            <a:ext cx="7886430" cy="326322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7500"/>
          </a:bodyPr>
          <a:lstStyle/>
          <a:p>
            <a:pPr marL="171450" indent="-171180">
              <a:lnSpc>
                <a:spcPct val="120000"/>
              </a:lnSpc>
              <a:spcBef>
                <a:spcPts val="751"/>
              </a:spcBef>
              <a:tabLst>
                <a:tab pos="0" algn="l"/>
              </a:tabLst>
            </a:pPr>
            <a:endParaRPr lang="en-US" sz="2400" cap="all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4285D-782E-47B4-8C1C-FDC56F4A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ΠΕΡΙΕΔΡΙΚΑ ΣΥΡΙΓΓΙΑ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30B9E-849D-4D61-8CB2-ECD4DBC4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828802"/>
            <a:ext cx="6446520" cy="4663438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1"/>
                </a:solidFill>
              </a:rPr>
              <a:t>ΘΕΡΑΠΕΙΑ</a:t>
            </a:r>
          </a:p>
          <a:p>
            <a:pPr lvl="1"/>
            <a:r>
              <a:rPr lang="el-GR" sz="2800" dirty="0"/>
              <a:t>ΣΥΙΓΓΟΤΟΜΗ (ΕΠΟΥΛΩΣΗ ΚΑΤΑ 2ο ΣΚΟΠΟ)</a:t>
            </a:r>
          </a:p>
          <a:p>
            <a:pPr lvl="1"/>
            <a:r>
              <a:rPr lang="el-GR" sz="2800" dirty="0"/>
              <a:t>SETON </a:t>
            </a:r>
          </a:p>
          <a:p>
            <a:pPr lvl="2"/>
            <a:r>
              <a:rPr lang="el-GR" sz="2800" dirty="0"/>
              <a:t>ΣΦΙΧΤΑ</a:t>
            </a:r>
          </a:p>
          <a:p>
            <a:pPr lvl="2"/>
            <a:r>
              <a:rPr lang="el-GR" sz="2800" dirty="0"/>
              <a:t>ΧΑΛΑΡΑ</a:t>
            </a:r>
          </a:p>
          <a:p>
            <a:pPr lvl="1"/>
            <a:r>
              <a:rPr lang="el-GR" sz="2800" dirty="0"/>
              <a:t>ΒΛΕΝΝΟΓΟΝΙΚΟΙ ΚΡΗΜΝΟΙ</a:t>
            </a:r>
          </a:p>
          <a:p>
            <a:pPr lvl="1"/>
            <a:r>
              <a:rPr lang="el-GR" sz="2800" dirty="0"/>
              <a:t>LIFT </a:t>
            </a:r>
          </a:p>
          <a:p>
            <a:pPr lvl="1"/>
            <a:r>
              <a:rPr lang="el-GR" sz="2800" dirty="0"/>
              <a:t>ΒΙΟΠΡΟΣΘΕΤΙΚΑ ΒΥΣΜΑΤΑ</a:t>
            </a:r>
          </a:p>
          <a:p>
            <a:pPr lvl="1"/>
            <a:r>
              <a:rPr lang="el-GR" sz="2800" dirty="0"/>
              <a:t>ΚΟΛΛΑ ΙΝΙΚΗΣ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685260" y="1321110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br>
              <a:rPr sz="1350" dirty="0"/>
            </a:br>
            <a:endParaRPr lang="en-US" sz="2700" spc="-1" dirty="0">
              <a:solidFill>
                <a:srgbClr val="000000"/>
              </a:solidFill>
              <a:latin typeface="Tw Cen MT"/>
            </a:endParaRPr>
          </a:p>
        </p:txBody>
      </p:sp>
      <p:sp>
        <p:nvSpPr>
          <p:cNvPr id="410" name="TextShape 2"/>
          <p:cNvSpPr txBox="1"/>
          <p:nvPr/>
        </p:nvSpPr>
        <p:spPr>
          <a:xfrm>
            <a:off x="628560" y="2373229"/>
            <a:ext cx="7886430" cy="3413681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751"/>
              </a:spcBef>
            </a:pPr>
            <a:endParaRPr lang="en-US" sz="135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5CC5D-02CF-498C-8DE4-14A2BC9C0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198" y="2191068"/>
            <a:ext cx="5202325" cy="2924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D27B1-2C53-4A55-B6A5-B1BA055C7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ΠΕΡΙΕΔΡΙΚΑ ΣΥΡΙΓΓΙΑ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56C0C-640F-478B-A447-DA8567B13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chemeClr val="accent1"/>
                </a:solidFill>
              </a:rPr>
              <a:t>ΘΕΡΑΠΕΙΑ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ΙΣΟΡΡΟΠΙΑ </a:t>
            </a:r>
          </a:p>
          <a:p>
            <a:pPr lvl="1"/>
            <a:r>
              <a:rPr lang="el-GR" dirty="0"/>
              <a:t>ΙΑΣΗ ΣΥΡΙΓΓΙΟΥ</a:t>
            </a:r>
          </a:p>
          <a:p>
            <a:pPr lvl="1"/>
            <a:r>
              <a:rPr lang="el-GR" dirty="0"/>
              <a:t>ΥΠΟΤΡΟΠΗΣ</a:t>
            </a:r>
          </a:p>
          <a:p>
            <a:pPr lvl="1"/>
            <a:r>
              <a:rPr lang="el-GR" dirty="0"/>
              <a:t>ΑΚΡΑΤΕΙΑΣ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 2" descr="https://trusted-therapies-images.s3.amazonaws.com/pa/000/000/041/large/tt.jpg"/>
          <p:cNvPicPr/>
          <p:nvPr/>
        </p:nvPicPr>
        <p:blipFill>
          <a:blip r:embed="rId2"/>
          <a:stretch/>
        </p:blipFill>
        <p:spPr>
          <a:xfrm>
            <a:off x="195750" y="2534760"/>
            <a:ext cx="3491100" cy="293247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4" descr="fistula_602_seton"/>
          <p:cNvPicPr/>
          <p:nvPr/>
        </p:nvPicPr>
        <p:blipFill>
          <a:blip r:embed="rId3"/>
          <a:stretch/>
        </p:blipFill>
        <p:spPr>
          <a:xfrm>
            <a:off x="3537180" y="1907145"/>
            <a:ext cx="5411070" cy="3043710"/>
          </a:xfrm>
          <a:prstGeom prst="rect">
            <a:avLst/>
          </a:prstGeom>
          <a:ln w="57150">
            <a:solidFill>
              <a:srgbClr val="000000"/>
            </a:solidFill>
            <a:round/>
          </a:ln>
          <a:effectLst>
            <a:outerShdw dist="107423" dir="2700000" algn="ctr" rotWithShape="0">
              <a:srgbClr val="80808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DA51EB-8A6A-402F-9972-3A78731C3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SETONS</a:t>
            </a:r>
            <a:endParaRPr lang="en-GB" dirty="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ACB2D5-E35E-4CDE-9B84-30361841C941}"/>
              </a:ext>
            </a:extLst>
          </p:cNvPr>
          <p:cNvSpPr/>
          <p:nvPr/>
        </p:nvSpPr>
        <p:spPr>
          <a:xfrm>
            <a:off x="2270731" y="2967335"/>
            <a:ext cx="4602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ΕΥΧΑΡΙΣΤΩ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90946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1767016" y="404664"/>
            <a:ext cx="7269480" cy="1325562"/>
          </a:xfrm>
        </p:spPr>
        <p:txBody>
          <a:bodyPr/>
          <a:lstStyle/>
          <a:p>
            <a:r>
              <a:rPr lang="en-US" dirty="0"/>
              <a:t>                               </a:t>
            </a:r>
            <a:r>
              <a:rPr lang="el-GR" dirty="0"/>
              <a:t>ΟΡΘΟ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267744" y="3789040"/>
            <a:ext cx="5715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4664"/>
            <a:ext cx="51720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344816" cy="551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9032"/>
          </a:xfrm>
        </p:spPr>
        <p:txBody>
          <a:bodyPr/>
          <a:lstStyle/>
          <a:p>
            <a:r>
              <a:rPr lang="el-GR" dirty="0"/>
              <a:t>Διάγνωση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29301"/>
            <a:ext cx="8229600" cy="4975192"/>
          </a:xfrm>
        </p:spPr>
        <p:txBody>
          <a:bodyPr>
            <a:normAutofit/>
          </a:bodyPr>
          <a:lstStyle/>
          <a:p>
            <a:r>
              <a:rPr lang="el-GR" dirty="0"/>
              <a:t>Ακτινογραφίες κοιλίας (ελεύθερος αέρας, επίπεδα, απόφραξη)</a:t>
            </a:r>
          </a:p>
          <a:p>
            <a:r>
              <a:rPr lang="el-GR" dirty="0"/>
              <a:t>Βαριούχος υποκλυσμός</a:t>
            </a:r>
            <a:endParaRPr lang="en-US" dirty="0"/>
          </a:p>
          <a:p>
            <a:r>
              <a:rPr lang="el-GR" dirty="0" err="1"/>
              <a:t>Σιγμοειδοσκόπηση</a:t>
            </a:r>
            <a:r>
              <a:rPr lang="el-GR" dirty="0"/>
              <a:t>-</a:t>
            </a:r>
            <a:r>
              <a:rPr lang="el-GR" dirty="0" err="1"/>
              <a:t>Κολονοσκόπηση</a:t>
            </a:r>
            <a:endParaRPr lang="el-GR" dirty="0"/>
          </a:p>
          <a:p>
            <a:r>
              <a:rPr lang="en-US" dirty="0"/>
              <a:t>CT </a:t>
            </a:r>
            <a:r>
              <a:rPr lang="en-US" dirty="0" err="1"/>
              <a:t>colonography</a:t>
            </a:r>
            <a:endParaRPr lang="en-US" dirty="0"/>
          </a:p>
          <a:p>
            <a:r>
              <a:rPr lang="en-US" dirty="0"/>
              <a:t>CT </a:t>
            </a:r>
            <a:r>
              <a:rPr lang="el-GR" dirty="0"/>
              <a:t>κοιλίας-πυέλου</a:t>
            </a:r>
            <a:endParaRPr lang="en-US" dirty="0"/>
          </a:p>
          <a:p>
            <a:r>
              <a:rPr lang="en-US" dirty="0"/>
              <a:t>MRI </a:t>
            </a:r>
            <a:r>
              <a:rPr lang="el-GR" dirty="0"/>
              <a:t>ορθού</a:t>
            </a:r>
          </a:p>
          <a:p>
            <a:r>
              <a:rPr lang="el-GR" dirty="0" err="1"/>
              <a:t>Πρωκτοσκόπηση</a:t>
            </a:r>
            <a:endParaRPr lang="el-GR" dirty="0"/>
          </a:p>
          <a:p>
            <a:r>
              <a:rPr lang="el-GR" dirty="0" err="1"/>
              <a:t>Ενδοορθικό</a:t>
            </a:r>
            <a:r>
              <a:rPr lang="el-GR" dirty="0"/>
              <a:t> υπέρηχο</a:t>
            </a:r>
          </a:p>
          <a:p>
            <a:r>
              <a:rPr lang="en-US" dirty="0"/>
              <a:t>FOBT/FIT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333375"/>
            <a:ext cx="8604250" cy="6121400"/>
          </a:xfrm>
        </p:spPr>
        <p:txBody>
          <a:bodyPr>
            <a:normAutofit/>
          </a:bodyPr>
          <a:lstStyle/>
          <a:p>
            <a:r>
              <a:rPr lang="el-GR" dirty="0"/>
              <a:t>Ανατομία </a:t>
            </a:r>
            <a:r>
              <a:rPr lang="el-GR"/>
              <a:t>παχέος εντέρου</a:t>
            </a:r>
            <a:endParaRPr lang="el-GR" dirty="0"/>
          </a:p>
          <a:p>
            <a:r>
              <a:rPr lang="el-GR" dirty="0"/>
              <a:t>Διαγνωστική προσέγγιση παθήσεων παχέος εντέρου</a:t>
            </a:r>
          </a:p>
          <a:p>
            <a:r>
              <a:rPr lang="el-GR" dirty="0"/>
              <a:t>Καλοήθεις παθήσεις</a:t>
            </a:r>
          </a:p>
          <a:p>
            <a:pPr lvl="1"/>
            <a:r>
              <a:rPr lang="el-GR" b="1" dirty="0" err="1"/>
              <a:t>Εκκολπωματική</a:t>
            </a:r>
            <a:r>
              <a:rPr lang="el-GR" b="1" dirty="0"/>
              <a:t> Νόσος</a:t>
            </a:r>
          </a:p>
          <a:p>
            <a:pPr lvl="1"/>
            <a:r>
              <a:rPr lang="el-GR" b="1" dirty="0"/>
              <a:t>Φλεγμονώδεις παθήσεις εντέρου</a:t>
            </a:r>
          </a:p>
          <a:p>
            <a:r>
              <a:rPr lang="el-GR" dirty="0"/>
              <a:t>Καρκίνος παχέος εντέρου</a:t>
            </a:r>
          </a:p>
          <a:p>
            <a:r>
              <a:rPr lang="el-GR" dirty="0"/>
              <a:t>Καλοήθεις παθήσεις πρωκτού</a:t>
            </a:r>
          </a:p>
          <a:p>
            <a:pPr lvl="1"/>
            <a:r>
              <a:rPr lang="el-GR" dirty="0" err="1"/>
              <a:t>Αιμορροϊδοπάθεια</a:t>
            </a:r>
            <a:endParaRPr lang="el-GR" dirty="0"/>
          </a:p>
          <a:p>
            <a:pPr lvl="1"/>
            <a:r>
              <a:rPr lang="el-GR" dirty="0" err="1"/>
              <a:t>Ραγάς</a:t>
            </a:r>
            <a:r>
              <a:rPr lang="el-GR" dirty="0"/>
              <a:t> δακτυλίου</a:t>
            </a:r>
          </a:p>
          <a:p>
            <a:pPr lvl="1"/>
            <a:r>
              <a:rPr lang="el-GR" dirty="0" err="1"/>
              <a:t>Περιεδρικό</a:t>
            </a:r>
            <a:r>
              <a:rPr lang="el-GR" dirty="0"/>
              <a:t> απόστημα-</a:t>
            </a:r>
            <a:r>
              <a:rPr lang="el-GR" dirty="0" err="1"/>
              <a:t>συριγγίο</a:t>
            </a:r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:\My surgical round presentations\Imaging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8" y="116632"/>
            <a:ext cx="3705742" cy="440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journalmc.org/index.php/JMC/article/viewFile/961/513/66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2366"/>
            <a:ext cx="6624736" cy="274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63855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941168"/>
            <a:ext cx="61341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ПО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20688"/>
            <a:ext cx="4286990" cy="29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1900058" y="271334"/>
            <a:ext cx="7773030" cy="119691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l-GR" sz="2700" b="1" cap="all" spc="-1" dirty="0">
                <a:solidFill>
                  <a:schemeClr val="accent1"/>
                </a:solidFill>
                <a:latin typeface="+mj-lt"/>
              </a:rPr>
              <a:t>ΠΡΩΚΤΟΣΚΟΠΗΣΗ</a:t>
            </a:r>
            <a:endParaRPr lang="en-US" sz="2700" b="1" spc="-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12" name="TextShape 2"/>
          <p:cNvSpPr txBox="1"/>
          <p:nvPr/>
        </p:nvSpPr>
        <p:spPr>
          <a:xfrm>
            <a:off x="685260" y="2199420"/>
            <a:ext cx="3829140" cy="356589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marL="600345" indent="-257175">
              <a:lnSpc>
                <a:spcPct val="120000"/>
              </a:lnSpc>
              <a:spcBef>
                <a:spcPts val="374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1500" cap="all" spc="-1" dirty="0">
              <a:solidFill>
                <a:srgbClr val="000000"/>
              </a:solidFill>
              <a:latin typeface="Tw Cen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09EF9-735A-4B5E-AF70-B1F27ABA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993" y="2108771"/>
            <a:ext cx="2867891" cy="2867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2B84D-EF9E-4DC8-8335-A4E2D1D30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11" y="-4234"/>
            <a:ext cx="3721235" cy="3641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84DEF-2FAC-4461-A0F8-B116FB198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100" y="4317402"/>
            <a:ext cx="2790946" cy="1500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13658E-347B-407F-8FEA-0D47856AC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76" y="3841432"/>
            <a:ext cx="3674771" cy="278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78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Figure F1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67124"/>
            <a:ext cx="4200525" cy="3190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37260" y="330255"/>
            <a:ext cx="7269480" cy="1325562"/>
          </a:xfrm>
        </p:spPr>
        <p:txBody>
          <a:bodyPr/>
          <a:lstStyle/>
          <a:p>
            <a:r>
              <a:rPr lang="el-GR" dirty="0"/>
              <a:t>ΕΚΚΟΛΠΩΜΑΤΙΚΗ ΝΟΣΟΣ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908862" y="1655817"/>
            <a:ext cx="6446520" cy="4351337"/>
          </a:xfrm>
        </p:spPr>
        <p:txBody>
          <a:bodyPr>
            <a:normAutofit fontScale="92500"/>
          </a:bodyPr>
          <a:lstStyle/>
          <a:p>
            <a:r>
              <a:rPr lang="el-GR" dirty="0" err="1"/>
              <a:t>Εκκόλπωμα</a:t>
            </a:r>
            <a:r>
              <a:rPr lang="en-US" dirty="0"/>
              <a:t>: </a:t>
            </a:r>
            <a:r>
              <a:rPr lang="el-GR" dirty="0"/>
              <a:t>Μη φυσιολογικός σάκος, δια του τοιχώματος ενός κοίλου οργάνου</a:t>
            </a:r>
          </a:p>
          <a:p>
            <a:pPr lvl="1"/>
            <a:r>
              <a:rPr lang="el-GR" dirty="0"/>
              <a:t>Αληθή και ψευδή</a:t>
            </a:r>
          </a:p>
          <a:p>
            <a:r>
              <a:rPr lang="el-GR" dirty="0" err="1"/>
              <a:t>Εκκολπωμάτωση</a:t>
            </a:r>
            <a:r>
              <a:rPr lang="en-US" dirty="0"/>
              <a:t>:</a:t>
            </a:r>
            <a:r>
              <a:rPr lang="el-GR" dirty="0"/>
              <a:t> ύπαρξη πολλαπλών </a:t>
            </a:r>
            <a:r>
              <a:rPr lang="el-GR" dirty="0" err="1"/>
              <a:t>εκκολπωμάτων</a:t>
            </a:r>
            <a:r>
              <a:rPr lang="el-GR" dirty="0"/>
              <a:t> στο παχύ και κυρίως στο σιγμοειδές (90%)</a:t>
            </a:r>
            <a:endParaRPr lang="en-US" dirty="0"/>
          </a:p>
          <a:p>
            <a:pPr lvl="1"/>
            <a:r>
              <a:rPr lang="el-GR" dirty="0"/>
              <a:t>Ψευδή </a:t>
            </a:r>
            <a:r>
              <a:rPr lang="el-GR" dirty="0" err="1"/>
              <a:t>εκκολπώματα</a:t>
            </a:r>
            <a:endParaRPr lang="el-GR" dirty="0"/>
          </a:p>
          <a:p>
            <a:pPr lvl="1"/>
            <a:r>
              <a:rPr lang="el-GR" dirty="0"/>
              <a:t>Δυτικό κόσμο</a:t>
            </a:r>
          </a:p>
          <a:p>
            <a:pPr lvl="1"/>
            <a:r>
              <a:rPr lang="el-GR" dirty="0"/>
              <a:t>Αύξηση συχνότητας με την ηλικία</a:t>
            </a:r>
          </a:p>
          <a:p>
            <a:pPr lvl="1"/>
            <a:r>
              <a:rPr lang="el-GR" dirty="0"/>
              <a:t>Συνήθως </a:t>
            </a:r>
            <a:r>
              <a:rPr lang="el-GR" dirty="0" err="1"/>
              <a:t>ασυμτωματικά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 b="1" dirty="0">
              <a:solidFill>
                <a:srgbClr val="1C1D1E"/>
              </a:solidFill>
              <a:latin typeface="Open Sans" panose="020B0606030504020204" pitchFamily="34" charset="0"/>
            </a:endParaRPr>
          </a:p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b="1" dirty="0">
                <a:solidFill>
                  <a:srgbClr val="1C1D1E"/>
                </a:solidFill>
                <a:latin typeface="Open Sans" panose="020B0606030504020204" pitchFamily="34" charset="0"/>
              </a:rPr>
              <a:t>Volume 22, Issue S2</a:t>
            </a:r>
            <a:endParaRPr lang="en-US" altLang="en-US" sz="800" b="1" dirty="0">
              <a:solidFill>
                <a:srgbClr val="1C1D1E"/>
              </a:solidFill>
              <a:latin typeface="Open Sans" panose="020B0606030504020204" pitchFamily="34" charset="0"/>
              <a:hlinkClick r:id="rId3"/>
            </a:endParaRPr>
          </a:p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800" b="1" dirty="0">
                <a:solidFill>
                  <a:srgbClr val="1C1D1E"/>
                </a:solidFill>
                <a:latin typeface="Open Sans" panose="020B0606030504020204" pitchFamily="34" charset="0"/>
                <a:hlinkClick r:id="rId3"/>
              </a:rPr>
              <a:t>Special </a:t>
            </a:r>
            <a:r>
              <a:rPr lang="en-US" altLang="en-US" sz="800" b="1" dirty="0" err="1">
                <a:solidFill>
                  <a:srgbClr val="1C1D1E"/>
                </a:solidFill>
                <a:latin typeface="Open Sans" panose="020B0606030504020204" pitchFamily="34" charset="0"/>
                <a:hlinkClick r:id="rId3"/>
              </a:rPr>
              <a:t>Issue:European</a:t>
            </a:r>
            <a:r>
              <a:rPr lang="en-US" altLang="en-US" sz="800" b="1" dirty="0">
                <a:solidFill>
                  <a:srgbClr val="1C1D1E"/>
                </a:solidFill>
                <a:latin typeface="Open Sans" panose="020B0606030504020204" pitchFamily="34" charset="0"/>
                <a:hlinkClick r:id="rId3"/>
              </a:rPr>
              <a:t> Society of Coloproctology (</a:t>
            </a:r>
            <a:r>
              <a:rPr lang="en-US" altLang="en-US" sz="800" b="1" dirty="0" err="1">
                <a:solidFill>
                  <a:srgbClr val="1C1D1E"/>
                </a:solidFill>
                <a:latin typeface="Open Sans" panose="020B0606030504020204" pitchFamily="34" charset="0"/>
                <a:hlinkClick r:id="rId3"/>
              </a:rPr>
              <a:t>Escp</a:t>
            </a:r>
            <a:r>
              <a:rPr lang="en-US" altLang="en-US" sz="800" b="1" dirty="0">
                <a:solidFill>
                  <a:srgbClr val="1C1D1E"/>
                </a:solidFill>
                <a:latin typeface="Open Sans" panose="020B0606030504020204" pitchFamily="34" charset="0"/>
                <a:hlinkClick r:id="rId3"/>
              </a:rPr>
              <a:t>): Guidelines for the Management of Diverticular Disease of the Colon</a:t>
            </a:r>
          </a:p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000" b="1" dirty="0">
                <a:solidFill>
                  <a:srgbClr val="1C1D1E"/>
                </a:solidFill>
                <a:latin typeface="Open Sans" panose="020B0606030504020204" pitchFamily="34" charset="0"/>
              </a:rPr>
              <a:t>Pages: 1-28</a:t>
            </a:r>
            <a:endParaRPr lang="en-US" altLang="en-US" sz="600" dirty="0">
              <a:solidFill>
                <a:schemeClr val="tx1"/>
              </a:solidFill>
            </a:endParaRPr>
          </a:p>
          <a:p>
            <a:pPr marL="0" lvl="0" indent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000" b="1" dirty="0">
                <a:solidFill>
                  <a:srgbClr val="1C1D1E"/>
                </a:solidFill>
                <a:latin typeface="Open Sans" panose="020B0606030504020204" pitchFamily="34" charset="0"/>
              </a:rPr>
              <a:t>September 2020</a:t>
            </a: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DA5DA-6BAB-4864-97BE-11A543AAA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653136"/>
            <a:ext cx="5671595" cy="67286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3C9485A-9AA4-4835-94E3-E9AF8A293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9" y="434114"/>
            <a:ext cx="184731" cy="3731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ΕΚΚΟΛΠΩΜΑΤΙΚΗ ΝΟΣΟΣ</a:t>
            </a:r>
            <a:endParaRPr lang="en-US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Ευένδοτα</a:t>
            </a:r>
            <a:r>
              <a:rPr lang="el-GR" dirty="0"/>
              <a:t> σημεία εισόδου </a:t>
            </a:r>
            <a:r>
              <a:rPr lang="el-GR" dirty="0" err="1"/>
              <a:t>αρτηριολίων</a:t>
            </a:r>
            <a:r>
              <a:rPr lang="el-GR" dirty="0"/>
              <a:t> στο τοίχωμα</a:t>
            </a:r>
          </a:p>
          <a:p>
            <a:r>
              <a:rPr lang="el-GR" dirty="0"/>
              <a:t>Αυξημένη </a:t>
            </a:r>
            <a:r>
              <a:rPr lang="el-GR" dirty="0" err="1"/>
              <a:t>ενδοαυλική</a:t>
            </a:r>
            <a:r>
              <a:rPr lang="el-GR" dirty="0"/>
              <a:t> πίεση</a:t>
            </a:r>
          </a:p>
          <a:p>
            <a:r>
              <a:rPr lang="el-GR" dirty="0"/>
              <a:t>Μειωμένη ελαστικότητα με την αύξηση της ηλικίας</a:t>
            </a:r>
          </a:p>
          <a:p>
            <a:r>
              <a:rPr lang="el-GR" dirty="0"/>
              <a:t>Μικρή διάμετρος σιγμοειδούς</a:t>
            </a:r>
            <a:endParaRPr lang="en-US" dirty="0"/>
          </a:p>
        </p:txBody>
      </p:sp>
      <p:pic>
        <p:nvPicPr>
          <p:cNvPr id="6" name="Picture 3" descr="auto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340768"/>
            <a:ext cx="4488609" cy="300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212976"/>
            <a:ext cx="33123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ΕΚΚΟΛΠΩΜΑΤΙΚΗ ΝΟΣΟΣ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Επιδημιολογία</a:t>
            </a:r>
            <a:r>
              <a:rPr lang="en-GB" dirty="0"/>
              <a:t> </a:t>
            </a:r>
            <a:r>
              <a:rPr lang="el-GR" dirty="0" err="1"/>
              <a:t>Εκκολπωμάτωσης</a:t>
            </a:r>
            <a:endParaRPr lang="el-GR" dirty="0"/>
          </a:p>
          <a:p>
            <a:pPr lvl="1"/>
            <a:r>
              <a:rPr lang="el-GR" dirty="0"/>
              <a:t>Νόσος Δυτικού Κόσμου</a:t>
            </a:r>
          </a:p>
          <a:p>
            <a:pPr lvl="1"/>
            <a:r>
              <a:rPr lang="el-GR" dirty="0"/>
              <a:t>Επίπτωση 5-75%</a:t>
            </a:r>
          </a:p>
          <a:p>
            <a:pPr lvl="1"/>
            <a:r>
              <a:rPr lang="el-GR" dirty="0"/>
              <a:t>Αυξάνεται με την ηλικία</a:t>
            </a:r>
          </a:p>
          <a:p>
            <a:pPr lvl="2"/>
            <a:r>
              <a:rPr lang="el-GR" dirty="0"/>
              <a:t>Ηλικία</a:t>
            </a:r>
            <a:r>
              <a:rPr lang="en-US" dirty="0"/>
              <a:t> 40</a:t>
            </a:r>
            <a:r>
              <a:rPr lang="el-GR" dirty="0"/>
              <a:t> </a:t>
            </a:r>
            <a:r>
              <a:rPr lang="en-US" dirty="0"/>
              <a:t>		&lt;5%</a:t>
            </a:r>
            <a:endParaRPr lang="el-GR" dirty="0"/>
          </a:p>
          <a:p>
            <a:pPr lvl="2"/>
            <a:r>
              <a:rPr lang="el-GR" dirty="0"/>
              <a:t>Ηλικία</a:t>
            </a:r>
            <a:r>
              <a:rPr lang="en-US" dirty="0"/>
              <a:t> 60		30%</a:t>
            </a:r>
            <a:endParaRPr lang="el-GR" dirty="0"/>
          </a:p>
          <a:p>
            <a:pPr lvl="2"/>
            <a:r>
              <a:rPr lang="el-GR" dirty="0"/>
              <a:t>Ηλικία </a:t>
            </a:r>
            <a:r>
              <a:rPr lang="en-US" dirty="0"/>
              <a:t>85		65%</a:t>
            </a:r>
          </a:p>
          <a:p>
            <a:pPr lvl="1"/>
            <a:r>
              <a:rPr lang="el-GR" dirty="0" err="1"/>
              <a:t>Εκκολπωματίτιδα</a:t>
            </a:r>
            <a:r>
              <a:rPr lang="el-GR" dirty="0"/>
              <a:t> 1-4% των ατόμων με </a:t>
            </a:r>
            <a:r>
              <a:rPr lang="el-GR" dirty="0" err="1"/>
              <a:t>εκκολπωμάτωση</a:t>
            </a:r>
            <a:endParaRPr lang="el-GR" dirty="0"/>
          </a:p>
          <a:p>
            <a:pPr marL="274320" lvl="1" indent="0">
              <a:buNone/>
            </a:pPr>
            <a:r>
              <a:rPr lang="el-GR" dirty="0"/>
              <a:t>   ή 1.5-6.0/1000/χρόνο</a:t>
            </a:r>
          </a:p>
          <a:p>
            <a:pPr lvl="1"/>
            <a:r>
              <a:rPr lang="el-GR" dirty="0"/>
              <a:t>Μεγαλύτερη συχνότητα στους άνδρες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CDC7C-D02E-435C-B280-F906CEB0F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5229200"/>
            <a:ext cx="5669771" cy="676715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C41E5E7-DF78-410B-9939-545D32080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693" y="5711884"/>
            <a:ext cx="5834378" cy="7803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9A22-28DA-493A-9F9B-DD88874D6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E833C9-7AD8-4920-8992-7E46BCCBB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654" y="692696"/>
            <a:ext cx="6636154" cy="417646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4D3DFB-B1D5-4240-BCDB-E33DC89BD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5196096"/>
            <a:ext cx="5669771" cy="676715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3F59850-A3E0-48FE-B1D9-824250EDC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5839484"/>
            <a:ext cx="5834378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09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ΕΚΚΟΠΛΩΜΑΤΩΣΗ-ΕΚΚΟΛΠΩΜΑΤΙΚΗ ΝΟΣΟΣ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946404" y="1828801"/>
            <a:ext cx="6446520" cy="3040359"/>
          </a:xfrm>
        </p:spPr>
        <p:txBody>
          <a:bodyPr>
            <a:noAutofit/>
          </a:bodyPr>
          <a:lstStyle/>
          <a:p>
            <a:r>
              <a:rPr lang="el-GR" sz="2800" dirty="0" err="1"/>
              <a:t>Προδιαθεσικοί</a:t>
            </a:r>
            <a:r>
              <a:rPr lang="el-GR" sz="2800" dirty="0"/>
              <a:t> παράγοντες</a:t>
            </a:r>
          </a:p>
          <a:p>
            <a:pPr lvl="1"/>
            <a:r>
              <a:rPr lang="el-GR" sz="2800" dirty="0"/>
              <a:t>Μειωμένη λήψη Φυτικών ινών</a:t>
            </a:r>
          </a:p>
          <a:p>
            <a:pPr lvl="1"/>
            <a:r>
              <a:rPr lang="el-GR" sz="2800" dirty="0"/>
              <a:t>Παχυσαρκία</a:t>
            </a:r>
          </a:p>
          <a:p>
            <a:pPr lvl="1"/>
            <a:r>
              <a:rPr lang="el-GR" sz="2800" dirty="0"/>
              <a:t>Έλλειψη σωματικής άσκησης</a:t>
            </a:r>
          </a:p>
          <a:p>
            <a:pPr lvl="1"/>
            <a:r>
              <a:rPr lang="el-GR" sz="2800" dirty="0"/>
              <a:t>Ηλικία</a:t>
            </a:r>
          </a:p>
          <a:p>
            <a:pPr lvl="1"/>
            <a:r>
              <a:rPr lang="el-GR" sz="2800" dirty="0"/>
              <a:t>Γενετικοί παράγοντες</a:t>
            </a:r>
            <a:endParaRPr lang="en-US" sz="2800" dirty="0"/>
          </a:p>
          <a:p>
            <a:pPr lvl="1"/>
            <a:r>
              <a:rPr lang="en-US" sz="2800" dirty="0"/>
              <a:t>NSAID</a:t>
            </a:r>
            <a:r>
              <a:rPr lang="en-GB" sz="2800" dirty="0"/>
              <a:t> </a:t>
            </a:r>
            <a:r>
              <a:rPr lang="el-GR" sz="2800" dirty="0" err="1"/>
              <a:t>εκκολπωματική</a:t>
            </a:r>
            <a:r>
              <a:rPr lang="el-GR" sz="2800" dirty="0"/>
              <a:t> νόσος</a:t>
            </a:r>
          </a:p>
          <a:p>
            <a:pPr lvl="1"/>
            <a:endParaRPr lang="el-GR" sz="2800" dirty="0"/>
          </a:p>
          <a:p>
            <a:pPr lvl="1"/>
            <a:endParaRPr lang="en-US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ΕΚΚΟΛΠΩΜΑΤΩΣΗ</a:t>
            </a:r>
            <a:endParaRPr lang="en-US" dirty="0"/>
          </a:p>
        </p:txBody>
      </p:sp>
      <p:pic>
        <p:nvPicPr>
          <p:cNvPr id="5" name="Content Placeholder 4" descr="natura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46404" y="2070727"/>
            <a:ext cx="6719563" cy="365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150 εκ</a:t>
            </a:r>
          </a:p>
          <a:p>
            <a:r>
              <a:rPr lang="el-GR" dirty="0"/>
              <a:t>7.5 – 2.5 εκ</a:t>
            </a:r>
          </a:p>
          <a:p>
            <a:r>
              <a:rPr lang="el-GR" dirty="0"/>
              <a:t>Τυφλό, ανιόν, εγκάρσιο, κατιόν, σιγμοειδές, ορθό, πρωκτικός σωλήνας</a:t>
            </a:r>
          </a:p>
          <a:p>
            <a:r>
              <a:rPr lang="el-GR" dirty="0"/>
              <a:t>Χαρακτηριστικά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</a:p>
          <a:p>
            <a:pPr lvl="1"/>
            <a:r>
              <a:rPr lang="el-GR" b="1" dirty="0" err="1"/>
              <a:t>Κολικές</a:t>
            </a:r>
            <a:r>
              <a:rPr lang="el-GR" b="1" dirty="0"/>
              <a:t> ταινίες </a:t>
            </a:r>
            <a:r>
              <a:rPr lang="el-GR" dirty="0"/>
              <a:t>(πάχυνση της έξω </a:t>
            </a:r>
            <a:r>
              <a:rPr lang="el-GR" dirty="0" err="1"/>
              <a:t>μυικής</a:t>
            </a:r>
            <a:r>
              <a:rPr lang="el-GR" dirty="0"/>
              <a:t> στοιβάδας)</a:t>
            </a:r>
            <a:r>
              <a:rPr lang="en-US" dirty="0"/>
              <a:t> </a:t>
            </a:r>
            <a:endParaRPr lang="el-GR" dirty="0"/>
          </a:p>
          <a:p>
            <a:pPr lvl="2"/>
            <a:r>
              <a:rPr lang="el-GR" dirty="0"/>
              <a:t>ελεύθερη, </a:t>
            </a:r>
            <a:r>
              <a:rPr lang="el-GR" dirty="0" err="1"/>
              <a:t>αντιμεσεντερική</a:t>
            </a:r>
            <a:r>
              <a:rPr lang="el-GR" dirty="0"/>
              <a:t>, </a:t>
            </a:r>
            <a:r>
              <a:rPr lang="el-GR" dirty="0" err="1"/>
              <a:t>επιπλοϊκή</a:t>
            </a:r>
            <a:endParaRPr lang="en-US" dirty="0"/>
          </a:p>
          <a:p>
            <a:pPr lvl="1"/>
            <a:r>
              <a:rPr lang="el-GR" b="1" dirty="0" err="1"/>
              <a:t>Κολικές</a:t>
            </a:r>
            <a:r>
              <a:rPr lang="el-GR" b="1" dirty="0"/>
              <a:t> κυψέλες </a:t>
            </a:r>
            <a:r>
              <a:rPr lang="el-GR" dirty="0"/>
              <a:t> (</a:t>
            </a:r>
            <a:r>
              <a:rPr lang="el-GR" dirty="0" err="1"/>
              <a:t>σακκοειδείς</a:t>
            </a:r>
            <a:r>
              <a:rPr lang="el-GR" dirty="0"/>
              <a:t> </a:t>
            </a:r>
            <a:r>
              <a:rPr lang="el-GR" dirty="0" err="1"/>
              <a:t>προσεκβολές</a:t>
            </a:r>
            <a:r>
              <a:rPr lang="el-GR" dirty="0"/>
              <a:t> του εντερικού τοιχώματος, μηνοειδείς πτυχές)</a:t>
            </a:r>
            <a:endParaRPr lang="en-US" dirty="0"/>
          </a:p>
          <a:p>
            <a:pPr lvl="1"/>
            <a:r>
              <a:rPr lang="el-GR" b="1" dirty="0" err="1"/>
              <a:t>Επιπλοϊκές</a:t>
            </a:r>
            <a:r>
              <a:rPr lang="el-GR" b="1" dirty="0"/>
              <a:t> αποφύσεις </a:t>
            </a:r>
            <a:r>
              <a:rPr lang="el-GR" dirty="0"/>
              <a:t>(αποφύσεις λίπους </a:t>
            </a:r>
            <a:r>
              <a:rPr lang="el-GR" dirty="0" err="1"/>
              <a:t>ορογονική</a:t>
            </a:r>
            <a:r>
              <a:rPr lang="el-GR" dirty="0"/>
              <a:t> επιφάνεια)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55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3AD37-C653-4F12-86FA-B0ACC831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B54C96-3790-4C97-9BAF-B695B27DC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901303"/>
            <a:ext cx="6733489" cy="505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40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ΕΚΚΟΛΠΩΜΑΤΙΚΗ ΝΟΣΟΣ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72000"/>
          </a:xfrm>
        </p:spPr>
        <p:txBody>
          <a:bodyPr>
            <a:normAutofit lnSpcReduction="10000"/>
          </a:bodyPr>
          <a:lstStyle/>
          <a:p>
            <a:endParaRPr lang="el-GR" dirty="0"/>
          </a:p>
          <a:p>
            <a:r>
              <a:rPr lang="el-GR" sz="2800" dirty="0"/>
              <a:t>Αιμορραγία</a:t>
            </a:r>
          </a:p>
          <a:p>
            <a:pPr lvl="1"/>
            <a:r>
              <a:rPr lang="el-GR" sz="2800" dirty="0"/>
              <a:t>Συχνότερο αίτιο </a:t>
            </a:r>
            <a:r>
              <a:rPr lang="el-GR" sz="2800" dirty="0" err="1"/>
              <a:t>αιματοχεσίας</a:t>
            </a:r>
            <a:r>
              <a:rPr lang="el-GR" sz="2800" dirty="0"/>
              <a:t> άνω τον 60 ετών</a:t>
            </a:r>
          </a:p>
          <a:p>
            <a:pPr lvl="1"/>
            <a:r>
              <a:rPr lang="el-GR" sz="2800" dirty="0"/>
              <a:t>15% ατόμων με </a:t>
            </a:r>
            <a:r>
              <a:rPr lang="el-GR" sz="2800" dirty="0" err="1"/>
              <a:t>εκκολπωμάτωση</a:t>
            </a:r>
            <a:r>
              <a:rPr lang="el-GR" sz="2800" dirty="0"/>
              <a:t> θα </a:t>
            </a:r>
            <a:r>
              <a:rPr lang="el-GR" sz="2800" dirty="0" err="1"/>
              <a:t>αιμορραγίσουν</a:t>
            </a:r>
            <a:endParaRPr lang="el-GR" sz="2800" dirty="0"/>
          </a:p>
          <a:p>
            <a:pPr lvl="1"/>
            <a:r>
              <a:rPr lang="el-GR" sz="2800" dirty="0"/>
              <a:t>Συνήθως </a:t>
            </a:r>
            <a:r>
              <a:rPr lang="el-GR" sz="2800" dirty="0" err="1"/>
              <a:t>αυτοπεριοριζόμενη</a:t>
            </a:r>
            <a:r>
              <a:rPr lang="el-GR" sz="2800" dirty="0"/>
              <a:t> 75%</a:t>
            </a:r>
          </a:p>
          <a:p>
            <a:pPr lvl="1"/>
            <a:r>
              <a:rPr lang="el-GR" sz="2800" dirty="0"/>
              <a:t>Οφείλεται σε τραυματισμό της </a:t>
            </a:r>
            <a:r>
              <a:rPr lang="el-GR" sz="2800" dirty="0" err="1"/>
              <a:t>επιχείλιας</a:t>
            </a:r>
            <a:r>
              <a:rPr lang="el-GR" sz="2800" dirty="0"/>
              <a:t> αρτηρίας στον θόλο ή αυχένα του </a:t>
            </a:r>
            <a:r>
              <a:rPr lang="el-GR" sz="2800" dirty="0" err="1"/>
              <a:t>εκκολπώματος</a:t>
            </a:r>
            <a:r>
              <a:rPr lang="el-GR" sz="2800" dirty="0"/>
              <a:t>.</a:t>
            </a:r>
          </a:p>
          <a:p>
            <a:pPr lvl="1"/>
            <a:r>
              <a:rPr lang="el-GR" sz="2800" dirty="0"/>
              <a:t>Με ή χωρίς </a:t>
            </a:r>
            <a:r>
              <a:rPr lang="el-GR" sz="2800" dirty="0" err="1"/>
              <a:t>εκκολπωματίτιδα</a:t>
            </a:r>
            <a:endParaRPr lang="el-GR" sz="2800" dirty="0"/>
          </a:p>
          <a:p>
            <a:pPr lvl="1"/>
            <a:r>
              <a:rPr lang="el-GR" sz="2800" dirty="0"/>
              <a:t>25% υποτροπή</a:t>
            </a:r>
            <a:endParaRPr lang="en-US" sz="2800" dirty="0"/>
          </a:p>
          <a:p>
            <a:pPr lvl="1"/>
            <a:endParaRPr lang="el-GR" sz="2800" dirty="0"/>
          </a:p>
        </p:txBody>
      </p:sp>
      <p:pic>
        <p:nvPicPr>
          <p:cNvPr id="4" name="Picture 5" descr="bleeding"/>
          <p:cNvPicPr>
            <a:picLocks noChangeAspect="1" noChangeArrowheads="1"/>
          </p:cNvPicPr>
          <p:nvPr/>
        </p:nvPicPr>
        <p:blipFill>
          <a:blip r:embed="rId2" cstate="print"/>
          <a:srcRect r="854" b="32468"/>
          <a:stretch>
            <a:fillRect/>
          </a:stretch>
        </p:blipFill>
        <p:spPr bwMode="auto">
          <a:xfrm>
            <a:off x="5061399" y="5149455"/>
            <a:ext cx="3635745" cy="162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DB88C-B0C3-47D2-96FF-3B58F689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ΕΚΚΟΛΠΩΜΑΤΙΚΗ ΝΟΣΟΣ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04D7-372F-4014-B4F0-E16E3CEA1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Αιμορραγία</a:t>
            </a:r>
          </a:p>
          <a:p>
            <a:pPr lvl="1"/>
            <a:r>
              <a:rPr lang="el-GR" dirty="0"/>
              <a:t>Συντηρητική αντιμετώπιση</a:t>
            </a:r>
          </a:p>
          <a:p>
            <a:pPr lvl="1"/>
            <a:r>
              <a:rPr lang="el-GR" dirty="0"/>
              <a:t>Καθορισμός θέσης αιμορραγίας</a:t>
            </a:r>
          </a:p>
          <a:p>
            <a:pPr lvl="2"/>
            <a:r>
              <a:rPr lang="en-US" dirty="0"/>
              <a:t>CT </a:t>
            </a:r>
            <a:r>
              <a:rPr lang="el-GR" dirty="0"/>
              <a:t>αγγειογραφία</a:t>
            </a:r>
          </a:p>
          <a:p>
            <a:pPr lvl="2"/>
            <a:r>
              <a:rPr lang="el-GR" dirty="0"/>
              <a:t>Κλασσική αγγειογραφία</a:t>
            </a:r>
          </a:p>
          <a:p>
            <a:pPr lvl="2"/>
            <a:r>
              <a:rPr lang="el-GR" dirty="0" err="1"/>
              <a:t>Κολονοσκόπηση</a:t>
            </a:r>
            <a:endParaRPr lang="el-GR" dirty="0"/>
          </a:p>
          <a:p>
            <a:pPr lvl="1"/>
            <a:r>
              <a:rPr lang="el-GR" dirty="0"/>
              <a:t>Θεραπεία</a:t>
            </a:r>
          </a:p>
          <a:p>
            <a:pPr lvl="2"/>
            <a:r>
              <a:rPr lang="el-GR" dirty="0"/>
              <a:t>Εμβολισμός</a:t>
            </a:r>
          </a:p>
          <a:p>
            <a:pPr lvl="2"/>
            <a:r>
              <a:rPr lang="el-GR" dirty="0" err="1"/>
              <a:t>Σιγμοειδεκτομή</a:t>
            </a:r>
            <a:endParaRPr lang="el-GR" dirty="0"/>
          </a:p>
          <a:p>
            <a:pPr lvl="2"/>
            <a:r>
              <a:rPr lang="el-GR" dirty="0" err="1"/>
              <a:t>Υφολική</a:t>
            </a:r>
            <a:r>
              <a:rPr lang="el-GR" dirty="0"/>
              <a:t> </a:t>
            </a:r>
            <a:r>
              <a:rPr lang="el-GR" dirty="0" err="1"/>
              <a:t>κολεκτομή</a:t>
            </a:r>
            <a:endParaRPr lang="el-GR" dirty="0"/>
          </a:p>
          <a:p>
            <a:pPr lvl="1"/>
            <a:r>
              <a:rPr lang="el-GR" dirty="0"/>
              <a:t>Θνητότητα</a:t>
            </a:r>
          </a:p>
          <a:p>
            <a:pPr lvl="2"/>
            <a:r>
              <a:rPr lang="el-GR" dirty="0"/>
              <a:t>Μη εύρεσης θέσης αιμορραγίας 43%</a:t>
            </a:r>
          </a:p>
          <a:p>
            <a:pPr lvl="2"/>
            <a:r>
              <a:rPr lang="el-GR" dirty="0"/>
              <a:t>Θέση αιμορραγίας 7%</a:t>
            </a:r>
          </a:p>
          <a:p>
            <a:pPr lvl="2"/>
            <a:endParaRPr lang="el-GR" dirty="0"/>
          </a:p>
          <a:p>
            <a:pPr lvl="1"/>
            <a:endParaRPr lang="el-GR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076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470952"/>
          </a:xfrm>
        </p:spPr>
        <p:txBody>
          <a:bodyPr>
            <a:normAutofit fontScale="90000"/>
          </a:bodyPr>
          <a:lstStyle/>
          <a:p>
            <a:r>
              <a:rPr lang="el-GR" dirty="0"/>
              <a:t>ΕΚΚΟΛΠΩΜΑΤΙΤΙΔΑ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55576" y="812626"/>
            <a:ext cx="7056784" cy="43513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dirty="0"/>
              <a:t>Φλεγμονή  </a:t>
            </a:r>
            <a:r>
              <a:rPr lang="el-GR" dirty="0" err="1"/>
              <a:t>εκκολπώματος</a:t>
            </a:r>
            <a:endParaRPr lang="el-GR" dirty="0"/>
          </a:p>
          <a:p>
            <a:pPr>
              <a:lnSpc>
                <a:spcPct val="100000"/>
              </a:lnSpc>
            </a:pPr>
            <a:r>
              <a:rPr lang="el-GR" dirty="0"/>
              <a:t>Κλινική εικόνα</a:t>
            </a:r>
          </a:p>
          <a:p>
            <a:pPr lvl="1">
              <a:lnSpc>
                <a:spcPct val="100000"/>
              </a:lnSpc>
            </a:pPr>
            <a:r>
              <a:rPr lang="el-GR" sz="2000" dirty="0"/>
              <a:t>Θέση </a:t>
            </a:r>
            <a:r>
              <a:rPr lang="el-GR" sz="2000" dirty="0" err="1"/>
              <a:t>εκκολπώματος</a:t>
            </a:r>
            <a:endParaRPr lang="el-GR" sz="2000" dirty="0"/>
          </a:p>
          <a:p>
            <a:pPr lvl="1">
              <a:lnSpc>
                <a:spcPct val="100000"/>
              </a:lnSpc>
            </a:pPr>
            <a:r>
              <a:rPr lang="el-GR" sz="2000" dirty="0"/>
              <a:t>Σοβαρότητα φλεγμονής </a:t>
            </a:r>
          </a:p>
          <a:p>
            <a:pPr lvl="1">
              <a:lnSpc>
                <a:spcPct val="100000"/>
              </a:lnSpc>
            </a:pPr>
            <a:r>
              <a:rPr lang="el-GR" sz="2000" dirty="0"/>
              <a:t>Ύπαρξή επιπλοκών</a:t>
            </a:r>
          </a:p>
          <a:p>
            <a:pPr>
              <a:lnSpc>
                <a:spcPct val="100000"/>
              </a:lnSpc>
            </a:pPr>
            <a:r>
              <a:rPr lang="el-GR" dirty="0"/>
              <a:t>Κοιλιακό άλγος (αριστερό κάτω τεταρτημόριο, αντανάκλαση </a:t>
            </a:r>
            <a:r>
              <a:rPr lang="el-GR" dirty="0" err="1"/>
              <a:t>υπερηβική</a:t>
            </a:r>
            <a:r>
              <a:rPr lang="el-GR" dirty="0"/>
              <a:t> ή αρ βουβωνική χώρα)</a:t>
            </a:r>
          </a:p>
          <a:p>
            <a:pPr>
              <a:lnSpc>
                <a:spcPct val="100000"/>
              </a:lnSpc>
            </a:pPr>
            <a:r>
              <a:rPr lang="el-GR" dirty="0"/>
              <a:t>Ανορεξία</a:t>
            </a:r>
          </a:p>
          <a:p>
            <a:pPr>
              <a:lnSpc>
                <a:spcPct val="100000"/>
              </a:lnSpc>
            </a:pPr>
            <a:r>
              <a:rPr lang="el-GR" dirty="0"/>
              <a:t>Ναυτία ή έμετος</a:t>
            </a:r>
          </a:p>
          <a:p>
            <a:pPr>
              <a:lnSpc>
                <a:spcPct val="100000"/>
              </a:lnSpc>
            </a:pPr>
            <a:r>
              <a:rPr lang="el-GR" dirty="0"/>
              <a:t>Αλλαγή συνηθειών εντέρου </a:t>
            </a:r>
          </a:p>
          <a:p>
            <a:pPr lvl="1">
              <a:lnSpc>
                <a:spcPct val="100000"/>
              </a:lnSpc>
            </a:pPr>
            <a:r>
              <a:rPr lang="el-GR" sz="2000" dirty="0"/>
              <a:t>Δυσκοιλιότητα</a:t>
            </a:r>
          </a:p>
          <a:p>
            <a:pPr lvl="1">
              <a:lnSpc>
                <a:spcPct val="100000"/>
              </a:lnSpc>
            </a:pPr>
            <a:r>
              <a:rPr lang="el-GR" sz="2000" dirty="0"/>
              <a:t>Διάρροια</a:t>
            </a:r>
          </a:p>
          <a:p>
            <a:pPr>
              <a:lnSpc>
                <a:spcPct val="100000"/>
              </a:lnSpc>
            </a:pPr>
            <a:r>
              <a:rPr lang="el-GR" dirty="0"/>
              <a:t>Πυρετός (ρίγος)</a:t>
            </a:r>
          </a:p>
          <a:p>
            <a:pPr>
              <a:lnSpc>
                <a:spcPct val="100000"/>
              </a:lnSpc>
            </a:pPr>
            <a:r>
              <a:rPr lang="el-GR" dirty="0"/>
              <a:t>Σπάνια αιμορραγία από το ορθό</a:t>
            </a:r>
            <a:endParaRPr lang="en-US" dirty="0"/>
          </a:p>
        </p:txBody>
      </p:sp>
      <p:pic>
        <p:nvPicPr>
          <p:cNvPr id="5" name="Picture 4" descr="divert3"/>
          <p:cNvPicPr>
            <a:picLocks noChangeAspect="1" noChangeArrowheads="1"/>
          </p:cNvPicPr>
          <p:nvPr/>
        </p:nvPicPr>
        <p:blipFill>
          <a:blip r:embed="rId3" cstate="print"/>
          <a:srcRect r="2856" b="53609"/>
          <a:stretch>
            <a:fillRect/>
          </a:stretch>
        </p:blipFill>
        <p:spPr bwMode="auto">
          <a:xfrm>
            <a:off x="6300192" y="4935365"/>
            <a:ext cx="2736304" cy="181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ΕΚΚΟΠΛΩΜΑΤΙΤΙΔΑ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Διάγνωση</a:t>
            </a:r>
            <a:endParaRPr lang="en-US" dirty="0"/>
          </a:p>
          <a:p>
            <a:pPr lvl="1"/>
            <a:r>
              <a:rPr lang="el-GR" dirty="0"/>
              <a:t>Ιστορικό και κλινική εικόνα</a:t>
            </a:r>
          </a:p>
          <a:p>
            <a:pPr lvl="1"/>
            <a:r>
              <a:rPr lang="el-GR" dirty="0"/>
              <a:t>Ευαίσθητη ψηλαφητή μάζα αριστερά (</a:t>
            </a:r>
            <a:r>
              <a:rPr lang="el-GR" dirty="0" err="1"/>
              <a:t>φλέγμονας</a:t>
            </a:r>
            <a:r>
              <a:rPr lang="el-GR" dirty="0"/>
              <a:t> ή απόστημα)</a:t>
            </a:r>
          </a:p>
          <a:p>
            <a:pPr lvl="1"/>
            <a:r>
              <a:rPr lang="el-GR" dirty="0"/>
              <a:t>Ευαισθησία στην δακτυλική εξέταση</a:t>
            </a:r>
          </a:p>
          <a:p>
            <a:pPr lvl="1"/>
            <a:r>
              <a:rPr lang="el-GR" dirty="0"/>
              <a:t>Μετεωρισμός </a:t>
            </a:r>
          </a:p>
          <a:p>
            <a:pPr lvl="1"/>
            <a:r>
              <a:rPr lang="el-GR" dirty="0"/>
              <a:t>Οξεία κοιλία</a:t>
            </a:r>
          </a:p>
          <a:p>
            <a:pPr lvl="1"/>
            <a:r>
              <a:rPr lang="en-US" b="1" dirty="0"/>
              <a:t>CT (</a:t>
            </a:r>
            <a:r>
              <a:rPr lang="el-GR" b="1" dirty="0"/>
              <a:t>εξέταση εκλογής</a:t>
            </a:r>
            <a:r>
              <a:rPr lang="en-US" b="1" dirty="0"/>
              <a:t>)</a:t>
            </a:r>
            <a:endParaRPr lang="el-GR" b="1" dirty="0"/>
          </a:p>
          <a:p>
            <a:pPr lvl="2"/>
            <a:r>
              <a:rPr lang="el-GR" dirty="0"/>
              <a:t>Ύπαρξη </a:t>
            </a:r>
            <a:r>
              <a:rPr lang="el-GR" dirty="0" err="1"/>
              <a:t>εκκολπωμάτων</a:t>
            </a:r>
            <a:endParaRPr lang="el-GR" dirty="0"/>
          </a:p>
          <a:p>
            <a:pPr lvl="2"/>
            <a:r>
              <a:rPr lang="el-GR" dirty="0"/>
              <a:t>Ύπαρξη αποστήματος</a:t>
            </a:r>
          </a:p>
          <a:p>
            <a:pPr lvl="2"/>
            <a:r>
              <a:rPr lang="el-GR" dirty="0"/>
              <a:t>Πάχυνση τοιχώματος</a:t>
            </a:r>
          </a:p>
          <a:p>
            <a:pPr lvl="2"/>
            <a:r>
              <a:rPr lang="el-GR" dirty="0"/>
              <a:t>Φλεγμονή</a:t>
            </a:r>
          </a:p>
          <a:p>
            <a:pPr lvl="2"/>
            <a:r>
              <a:rPr lang="el-GR" dirty="0"/>
              <a:t>Ελεύθερος αέρας ή υγρό ή σκιαγραφικού</a:t>
            </a:r>
          </a:p>
          <a:p>
            <a:pPr lvl="1"/>
            <a:r>
              <a:rPr lang="en-US" dirty="0"/>
              <a:t>MRI/ USS</a:t>
            </a:r>
            <a:endParaRPr lang="el-G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5A35-46FB-4438-A5BB-D9F6772A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60" y="209498"/>
            <a:ext cx="7269480" cy="1214650"/>
          </a:xfrm>
        </p:spPr>
        <p:txBody>
          <a:bodyPr/>
          <a:lstStyle/>
          <a:p>
            <a:r>
              <a:rPr lang="el-GR" dirty="0"/>
              <a:t>ΕΚΚΟΛΠΩΜΑΤΙΤΙΔΑ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B954E3-BEBF-45D2-B34E-227837107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400192"/>
            <a:ext cx="7269479" cy="54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41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ΕΚΚΟΛΠΩΜΑΤΙΤΙΔΑ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Οξεία μη </a:t>
            </a:r>
            <a:r>
              <a:rPr lang="el-GR" b="1" dirty="0" err="1"/>
              <a:t>επιπλεγμένη</a:t>
            </a:r>
            <a:r>
              <a:rPr lang="el-GR" b="1" dirty="0"/>
              <a:t> </a:t>
            </a:r>
            <a:r>
              <a:rPr lang="el-GR" b="1" dirty="0" err="1"/>
              <a:t>εκκολπωματίτιδα</a:t>
            </a:r>
            <a:r>
              <a:rPr lang="el-GR" b="1" dirty="0"/>
              <a:t> </a:t>
            </a:r>
            <a:r>
              <a:rPr lang="el-GR" dirty="0"/>
              <a:t>(χωρίς ελεύθερη διάτρηση, συρίγγιο ή απόφραξη)</a:t>
            </a:r>
            <a:r>
              <a:rPr lang="en-US" dirty="0"/>
              <a:t>:</a:t>
            </a:r>
            <a:r>
              <a:rPr lang="el-GR" dirty="0"/>
              <a:t>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ΌΧΙ ΑΝΤΙΒΙΩΤΙΚΑ</a:t>
            </a:r>
            <a:r>
              <a:rPr lang="el-GR" b="1" dirty="0"/>
              <a:t> </a:t>
            </a:r>
            <a:r>
              <a:rPr lang="el-GR" dirty="0"/>
              <a:t>(</a:t>
            </a:r>
            <a:r>
              <a:rPr lang="en-US" dirty="0"/>
              <a:t>DIABOLO-AVOD trial</a:t>
            </a:r>
            <a:r>
              <a:rPr lang="el-GR" dirty="0"/>
              <a:t>)</a:t>
            </a:r>
            <a:endParaRPr lang="en-US" dirty="0"/>
          </a:p>
          <a:p>
            <a:pPr lvl="1"/>
            <a:r>
              <a:rPr lang="el-GR" dirty="0" err="1"/>
              <a:t>Ανοσοκατασταλμένοι</a:t>
            </a:r>
            <a:endParaRPr lang="el-GR" dirty="0"/>
          </a:p>
          <a:p>
            <a:pPr lvl="1"/>
            <a:r>
              <a:rPr lang="el-GR" dirty="0"/>
              <a:t>Σήψη</a:t>
            </a:r>
          </a:p>
          <a:p>
            <a:r>
              <a:rPr lang="el-GR" b="1" dirty="0"/>
              <a:t>Οξεία </a:t>
            </a:r>
            <a:r>
              <a:rPr lang="el-GR" b="1" dirty="0" err="1"/>
              <a:t>επιπλεγμένη</a:t>
            </a:r>
            <a:r>
              <a:rPr lang="el-GR" b="1" dirty="0"/>
              <a:t> </a:t>
            </a:r>
            <a:r>
              <a:rPr lang="el-GR" b="1" dirty="0" err="1"/>
              <a:t>εκκολπωματίτιδα</a:t>
            </a:r>
            <a:r>
              <a:rPr lang="el-GR" b="1" dirty="0"/>
              <a:t> </a:t>
            </a:r>
            <a:r>
              <a:rPr lang="el-GR" dirty="0"/>
              <a:t>αντιβίωση </a:t>
            </a:r>
            <a:r>
              <a:rPr lang="en-US" dirty="0"/>
              <a:t>pos </a:t>
            </a:r>
            <a:r>
              <a:rPr lang="el-GR" dirty="0"/>
              <a:t>ή</a:t>
            </a:r>
            <a:r>
              <a:rPr lang="en-US" dirty="0"/>
              <a:t> iv</a:t>
            </a:r>
            <a:r>
              <a:rPr lang="el-GR" dirty="0"/>
              <a:t> (</a:t>
            </a:r>
            <a:r>
              <a:rPr lang="en-US" dirty="0"/>
              <a:t>Gram - / </a:t>
            </a:r>
            <a:r>
              <a:rPr lang="el-GR" dirty="0"/>
              <a:t>αναερόβια)</a:t>
            </a:r>
          </a:p>
          <a:p>
            <a:r>
              <a:rPr lang="el-GR" dirty="0" err="1"/>
              <a:t>Διαδερμική</a:t>
            </a:r>
            <a:r>
              <a:rPr lang="el-GR" dirty="0"/>
              <a:t> παρακέντηση αποστημάτων άνω των 3 εκ</a:t>
            </a:r>
            <a:endParaRPr lang="en-US" dirty="0"/>
          </a:p>
          <a:p>
            <a:r>
              <a:rPr lang="el-GR" dirty="0"/>
              <a:t> Δίαιτα?????</a:t>
            </a:r>
          </a:p>
          <a:p>
            <a:r>
              <a:rPr lang="el-GR" dirty="0" err="1"/>
              <a:t>Κολονοσκόπηση</a:t>
            </a:r>
            <a:r>
              <a:rPr lang="el-GR" dirty="0"/>
              <a:t> 6 βδομάδες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B6256-F11A-4362-8FC3-CCB5A990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5979259"/>
            <a:ext cx="5669771" cy="6767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60364"/>
            <a:ext cx="7848872" cy="588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C63BF-44C2-4C77-A25C-1A64A5331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Diagnosis&#10;• history and physical examination&#10;• laboratory tests&#10;• Computed tomography (CT) scanning of the&#10;abdomen&#10;• Contr...">
            <a:extLst>
              <a:ext uri="{FF2B5EF4-FFF2-40B4-BE49-F238E27FC236}">
                <a16:creationId xmlns:a16="http://schemas.microsoft.com/office/drawing/2014/main" id="{F8DA21DD-87A9-40DA-8CBB-FD5A0E6C37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4" y="504565"/>
            <a:ext cx="7790351" cy="58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87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ΕΚΚΟΛΠΩΜΑΤΙΤΙΔΑ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Πυελικό απόστημα (15-20%)</a:t>
            </a:r>
            <a:r>
              <a:rPr lang="en-US" dirty="0"/>
              <a:t>: </a:t>
            </a:r>
            <a:r>
              <a:rPr lang="el-GR" dirty="0" err="1"/>
              <a:t>διαδερμική</a:t>
            </a:r>
            <a:r>
              <a:rPr lang="el-GR" dirty="0"/>
              <a:t> παρακέντηση</a:t>
            </a:r>
            <a:r>
              <a:rPr lang="en-US" dirty="0"/>
              <a:t> </a:t>
            </a:r>
            <a:r>
              <a:rPr lang="el-GR" dirty="0"/>
              <a:t> 52-74% βελτίωση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2591272" y="616530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Diseases of the Colon &amp; Rectum Volume 57: 3 (2014)</a:t>
            </a:r>
          </a:p>
        </p:txBody>
      </p:sp>
      <p:pic>
        <p:nvPicPr>
          <p:cNvPr id="6" name="Picture 2053" descr="http://www.textbookofsurgery.com/content/0721604099/graphics/fullsize/S04099-048-f018.jpg"/>
          <p:cNvPicPr>
            <a:picLocks noChangeAspect="1" noChangeArrowheads="1"/>
          </p:cNvPicPr>
          <p:nvPr/>
        </p:nvPicPr>
        <p:blipFill>
          <a:blip r:embed="rId2" r:link="rId3" cstate="print"/>
          <a:srcRect b="5325"/>
          <a:stretch>
            <a:fillRect/>
          </a:stretch>
        </p:blipFill>
        <p:spPr bwMode="auto">
          <a:xfrm>
            <a:off x="5436096" y="3212976"/>
            <a:ext cx="3340215" cy="282093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79512" y="3573016"/>
            <a:ext cx="5563284" cy="22139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93056" y="2056606"/>
            <a:ext cx="51530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A1A21-6D95-4369-943C-B386F923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ΕΚΚΟΛΠΩΜΑΤΙΤΙΔΑ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A8F2A-69FE-413C-8A07-C9CE977E2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Ενδείξεις </a:t>
            </a:r>
            <a:r>
              <a:rPr lang="el-GR" b="1" dirty="0"/>
              <a:t>επείγουσας</a:t>
            </a:r>
            <a:r>
              <a:rPr lang="el-GR" dirty="0"/>
              <a:t> χειρουργικής αντιμετώπισης (25%)</a:t>
            </a:r>
          </a:p>
          <a:p>
            <a:pPr lvl="1"/>
            <a:r>
              <a:rPr lang="el-GR" dirty="0"/>
              <a:t>Πυώδης περιτονίτιδα</a:t>
            </a:r>
          </a:p>
          <a:p>
            <a:pPr lvl="1"/>
            <a:r>
              <a:rPr lang="el-GR" dirty="0"/>
              <a:t>Κοπρανώδης περιτονίτιδα</a:t>
            </a:r>
          </a:p>
          <a:p>
            <a:pPr lvl="1"/>
            <a:r>
              <a:rPr lang="el-GR" dirty="0"/>
              <a:t>Σηπτικός ασθενής</a:t>
            </a:r>
          </a:p>
          <a:p>
            <a:pPr lvl="1"/>
            <a:r>
              <a:rPr lang="el-GR" dirty="0"/>
              <a:t>Διάτρηση</a:t>
            </a:r>
          </a:p>
          <a:p>
            <a:pPr lvl="1"/>
            <a:r>
              <a:rPr lang="el-GR" dirty="0"/>
              <a:t>Μη ανταπόκριση στην συντηρητική θεραπεία</a:t>
            </a:r>
          </a:p>
          <a:p>
            <a:r>
              <a:rPr lang="el-GR" dirty="0"/>
              <a:t>Είδος χειρουργικής θεραπείας</a:t>
            </a:r>
          </a:p>
          <a:p>
            <a:pPr lvl="1"/>
            <a:r>
              <a:rPr lang="el-GR" dirty="0" err="1"/>
              <a:t>Λαπαροσκοπική</a:t>
            </a:r>
            <a:r>
              <a:rPr lang="el-GR" dirty="0"/>
              <a:t> ή ανοικτή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8D787-0C74-4B84-9A0A-1DC09831D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5515284"/>
            <a:ext cx="5669771" cy="676715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D812FC8-6A70-496E-884C-CA8FA36C1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506" y="5979259"/>
            <a:ext cx="5834378" cy="67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5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68C8-F1C2-4BD0-B51E-A347807B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ΕΚΚΟΛΠΩΜΑΤΙΤΙΔΑ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7434-20AD-4FBB-8105-1D8D0E08F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Κοπρανώδης περιτονίτιδα</a:t>
            </a:r>
          </a:p>
          <a:p>
            <a:pPr lvl="1"/>
            <a:r>
              <a:rPr lang="el-GR" dirty="0"/>
              <a:t>Επέμβαση κατά </a:t>
            </a:r>
            <a:r>
              <a:rPr lang="en-US" dirty="0" err="1"/>
              <a:t>Hatrmann’s</a:t>
            </a:r>
            <a:r>
              <a:rPr lang="en-US" dirty="0"/>
              <a:t> </a:t>
            </a:r>
            <a:r>
              <a:rPr lang="en-GB" dirty="0"/>
              <a:t> </a:t>
            </a:r>
            <a:r>
              <a:rPr lang="el-GR" dirty="0"/>
              <a:t>ή </a:t>
            </a:r>
            <a:r>
              <a:rPr lang="el-GR" dirty="0" err="1"/>
              <a:t>σιγμοειδεκτομή</a:t>
            </a:r>
            <a:r>
              <a:rPr lang="el-GR" dirty="0"/>
              <a:t> και αναστόμωση +/- προφυλακτική </a:t>
            </a:r>
            <a:r>
              <a:rPr lang="el-GR" dirty="0" err="1"/>
              <a:t>ειλεοστομία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99325-34B9-4666-8A13-12A35192D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780928"/>
            <a:ext cx="4517528" cy="3127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A40BEE-42BB-460E-A467-71A1279DD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62" y="5891164"/>
            <a:ext cx="5669771" cy="601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897BB6-107B-4C97-94F3-138E15EFEC39}"/>
              </a:ext>
            </a:extLst>
          </p:cNvPr>
          <p:cNvSpPr txBox="1"/>
          <p:nvPr/>
        </p:nvSpPr>
        <p:spPr>
          <a:xfrm>
            <a:off x="35745" y="5045769"/>
            <a:ext cx="5814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Diseases of the Colon &amp; Rectum Volume 57: 3 (2014)</a:t>
            </a:r>
          </a:p>
        </p:txBody>
      </p:sp>
    </p:spTree>
    <p:extLst>
      <p:ext uri="{BB962C8B-B14F-4D97-AF65-F5344CB8AC3E}">
        <p14:creationId xmlns:p14="http://schemas.microsoft.com/office/powerpoint/2010/main" val="3424463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DBC8-6E59-409E-A149-B0EFD83A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ΕΚΚΟΛΠΩΜΑΤΙΤΙΔΑ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AC8CA-4378-4336-AA8E-3EDA9C2AB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Πυώδης περιτονίτιδα</a:t>
            </a:r>
          </a:p>
          <a:p>
            <a:pPr lvl="1"/>
            <a:r>
              <a:rPr lang="el-GR" dirty="0" err="1"/>
              <a:t>Σιγμοειδεκτομή</a:t>
            </a:r>
            <a:r>
              <a:rPr lang="el-GR" dirty="0"/>
              <a:t> και πρωτογενής αναστόμωσης</a:t>
            </a:r>
            <a:r>
              <a:rPr lang="en-US" dirty="0"/>
              <a:t> +/- </a:t>
            </a:r>
            <a:r>
              <a:rPr lang="el-GR" dirty="0"/>
              <a:t>προφυλακτική </a:t>
            </a:r>
            <a:r>
              <a:rPr lang="el-GR" dirty="0" err="1"/>
              <a:t>ειλεοστομία</a:t>
            </a:r>
            <a:endParaRPr lang="el-GR" dirty="0"/>
          </a:p>
          <a:p>
            <a:pPr lvl="1"/>
            <a:r>
              <a:rPr lang="el-GR" dirty="0" err="1"/>
              <a:t>Λαπαροσκοπικό</a:t>
            </a:r>
            <a:r>
              <a:rPr lang="el-GR" dirty="0"/>
              <a:t> </a:t>
            </a:r>
            <a:r>
              <a:rPr lang="en-US" dirty="0"/>
              <a:t>lavage </a:t>
            </a:r>
            <a:r>
              <a:rPr lang="el-GR" dirty="0"/>
              <a:t>και παροχετεύσεις</a:t>
            </a:r>
          </a:p>
          <a:p>
            <a:pPr lvl="1"/>
            <a:r>
              <a:rPr lang="el-GR" dirty="0"/>
              <a:t>Επέμβαση </a:t>
            </a:r>
            <a:r>
              <a:rPr lang="en-US" dirty="0"/>
              <a:t>Hartmann’s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50049-5743-426C-96E9-74E33FE8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5482045"/>
            <a:ext cx="5669771" cy="676715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4F82C27-EDDA-4C2B-AE62-4C86181EA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529" y="5927439"/>
            <a:ext cx="5834378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98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0782B-23C3-4D06-8087-12A8A4CAB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ΕΚΚΟΛΠΩΜΑΤΙΤΙΔΑ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2E70-B307-4760-A5A9-46650A10A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Ενδείξεις εκλεκτικής χειρουργική επέμβασης</a:t>
            </a:r>
          </a:p>
          <a:p>
            <a:pPr lvl="1"/>
            <a:r>
              <a:rPr lang="el-GR" dirty="0"/>
              <a:t>Συρίγγιο</a:t>
            </a:r>
          </a:p>
          <a:p>
            <a:pPr lvl="1"/>
            <a:r>
              <a:rPr lang="el-GR" dirty="0"/>
              <a:t>Στένωση</a:t>
            </a:r>
          </a:p>
          <a:p>
            <a:pPr lvl="1"/>
            <a:endParaRPr lang="el-GR" dirty="0"/>
          </a:p>
          <a:p>
            <a:r>
              <a:rPr lang="el-GR" dirty="0"/>
              <a:t>Χειρουργική επέμβαση μετά από οξεία μη </a:t>
            </a:r>
            <a:r>
              <a:rPr lang="el-GR" dirty="0" err="1"/>
              <a:t>επιπλεγμένη</a:t>
            </a:r>
            <a:r>
              <a:rPr lang="el-GR" dirty="0"/>
              <a:t> </a:t>
            </a:r>
            <a:r>
              <a:rPr lang="el-GR" dirty="0" err="1"/>
              <a:t>εκκολπωματίτιδα</a:t>
            </a:r>
            <a:r>
              <a:rPr lang="el-GR" dirty="0"/>
              <a:t> 13-23% υποτροπή, 6% επείγουσα χειρουργική επέμβαση</a:t>
            </a:r>
          </a:p>
          <a:p>
            <a:r>
              <a:rPr lang="el-GR" dirty="0"/>
              <a:t> ή </a:t>
            </a:r>
            <a:r>
              <a:rPr lang="el-GR" dirty="0" err="1"/>
              <a:t>επιπλεγμένη</a:t>
            </a:r>
            <a:r>
              <a:rPr lang="el-GR" dirty="0"/>
              <a:t> </a:t>
            </a:r>
            <a:r>
              <a:rPr lang="el-GR" dirty="0" err="1"/>
              <a:t>εκκολπωματίτιδα</a:t>
            </a:r>
            <a:r>
              <a:rPr lang="el-GR" dirty="0"/>
              <a:t> ???</a:t>
            </a:r>
          </a:p>
          <a:p>
            <a:r>
              <a:rPr lang="el-GR" dirty="0" err="1"/>
              <a:t>Ανοσοκατασταλμένοι</a:t>
            </a:r>
            <a:r>
              <a:rPr lang="el-GR" dirty="0"/>
              <a:t> ???</a:t>
            </a:r>
          </a:p>
          <a:p>
            <a:r>
              <a:rPr lang="el-GR" dirty="0"/>
              <a:t>Νέοι ??/</a:t>
            </a:r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DFCE6-0211-4477-8876-A59C1374E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773" y="5576582"/>
            <a:ext cx="5669771" cy="603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19C8B-1564-433F-91B9-7C0EC66C2224}"/>
              </a:ext>
            </a:extLst>
          </p:cNvPr>
          <p:cNvSpPr txBox="1"/>
          <p:nvPr/>
        </p:nvSpPr>
        <p:spPr>
          <a:xfrm>
            <a:off x="2195736" y="6289178"/>
            <a:ext cx="5669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Diseases of the Colon &amp; Rectum Volume 57: 3 (2014</a:t>
            </a:r>
          </a:p>
        </p:txBody>
      </p:sp>
    </p:spTree>
    <p:extLst>
      <p:ext uri="{BB962C8B-B14F-4D97-AF65-F5344CB8AC3E}">
        <p14:creationId xmlns:p14="http://schemas.microsoft.com/office/powerpoint/2010/main" val="3785318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ΕΚΚΟΛΠΩΜΑΤΙΤΙΔΑ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Συρίγγιο 5%</a:t>
            </a:r>
          </a:p>
          <a:p>
            <a:r>
              <a:rPr lang="el-GR" dirty="0"/>
              <a:t>Συνήθως με ουροδόχο κύστη, </a:t>
            </a:r>
            <a:r>
              <a:rPr lang="el-GR" dirty="0" err="1"/>
              <a:t>κόλπου,σαλπιγγα</a:t>
            </a:r>
            <a:endParaRPr lang="el-GR" dirty="0"/>
          </a:p>
          <a:p>
            <a:r>
              <a:rPr lang="el-GR" dirty="0" err="1"/>
              <a:t>Ορθοκυστικό</a:t>
            </a:r>
            <a:r>
              <a:rPr lang="el-GR" dirty="0"/>
              <a:t> συρίγγιο</a:t>
            </a:r>
          </a:p>
          <a:p>
            <a:pPr lvl="1"/>
            <a:r>
              <a:rPr lang="el-GR" dirty="0" err="1"/>
              <a:t>Πνευματουρία</a:t>
            </a:r>
            <a:endParaRPr lang="el-GR" dirty="0"/>
          </a:p>
          <a:p>
            <a:pPr lvl="1"/>
            <a:r>
              <a:rPr lang="el-GR" dirty="0"/>
              <a:t>Πρόσμιξη κοπρανώδους περιεχομένου με ούρα</a:t>
            </a:r>
          </a:p>
          <a:p>
            <a:pPr lvl="1"/>
            <a:r>
              <a:rPr lang="el-GR" dirty="0"/>
              <a:t>Συχνές Ουρολοιμώξεις</a:t>
            </a:r>
          </a:p>
          <a:p>
            <a:pPr lvl="1"/>
            <a:endParaRPr lang="el-GR" dirty="0"/>
          </a:p>
          <a:p>
            <a:pPr lvl="1"/>
            <a:endParaRPr lang="el-G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ΕΚΚΟΛΠΩΜΑΤΙΤΙΔΑ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Ορθοκυστικό</a:t>
            </a:r>
            <a:r>
              <a:rPr lang="el-GR" dirty="0"/>
              <a:t> συρίγγιο</a:t>
            </a:r>
          </a:p>
          <a:p>
            <a:pPr lvl="1"/>
            <a:r>
              <a:rPr lang="el-GR" dirty="0"/>
              <a:t>Μαγνητική τομογραφία</a:t>
            </a:r>
          </a:p>
          <a:p>
            <a:pPr lvl="1"/>
            <a:r>
              <a:rPr lang="el-GR" dirty="0"/>
              <a:t>Αξονική τομογραφία</a:t>
            </a:r>
          </a:p>
          <a:p>
            <a:pPr lvl="1"/>
            <a:r>
              <a:rPr lang="el-GR" dirty="0" err="1"/>
              <a:t>Κολόνοσκόπηση</a:t>
            </a:r>
            <a:endParaRPr lang="el-GR" dirty="0"/>
          </a:p>
          <a:p>
            <a:pPr lvl="1"/>
            <a:r>
              <a:rPr lang="el-GR" dirty="0"/>
              <a:t>Κυστεοσκόπηση</a:t>
            </a:r>
          </a:p>
          <a:p>
            <a:pPr lvl="1"/>
            <a:r>
              <a:rPr lang="el-GR" dirty="0"/>
              <a:t>Βαριούχος υποκλυσμός</a:t>
            </a:r>
            <a:endParaRPr lang="en-US" dirty="0"/>
          </a:p>
          <a:p>
            <a:r>
              <a:rPr lang="el-GR" dirty="0" err="1"/>
              <a:t>Σιγμοειδεκτομή</a:t>
            </a:r>
            <a:r>
              <a:rPr lang="el-GR" dirty="0"/>
              <a:t> και συρραφή ουροδόχου κύστεως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ΙΔΙΟΠΑΘΕΙΣ ΦΛΕΓΜΟΝΩΔΕΙΣ ΝΟΣΟΙ ΕΝΤΕΡΟΥ 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Ελκώδης κολίτιδα</a:t>
            </a:r>
            <a:r>
              <a:rPr lang="en-US" dirty="0"/>
              <a:t>: </a:t>
            </a:r>
            <a:r>
              <a:rPr lang="el-GR" dirty="0"/>
              <a:t>μη ειδική φλεγμονή αγνώστου αιτιολογίας που προσβάλει  τον βλεννογόνο του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</a:p>
          <a:p>
            <a:r>
              <a:rPr lang="el-GR" b="1" dirty="0"/>
              <a:t>Νόσος </a:t>
            </a:r>
            <a:r>
              <a:rPr lang="en-US" b="1" dirty="0" err="1"/>
              <a:t>Crohn</a:t>
            </a:r>
            <a:r>
              <a:rPr lang="en-US" b="1" dirty="0"/>
              <a:t> </a:t>
            </a:r>
            <a:r>
              <a:rPr lang="en-US" dirty="0"/>
              <a:t>: </a:t>
            </a:r>
            <a:r>
              <a:rPr lang="el-GR" dirty="0"/>
              <a:t>μη ειδική φλεγμονή αγνώστου αιτιολογίας που μπορεί να προσβάλει οποιοδήποτε τμήμα του ΓΕΣ </a:t>
            </a:r>
            <a:endParaRPr lang="en-US" dirty="0"/>
          </a:p>
          <a:p>
            <a:r>
              <a:rPr lang="el-GR" b="1" dirty="0" err="1"/>
              <a:t>Φλεγμονωδής</a:t>
            </a:r>
            <a:r>
              <a:rPr lang="el-GR" b="1" dirty="0"/>
              <a:t> νόσος μη ταξινομούμενη-Ενδιάμεση κολίτιδα</a:t>
            </a:r>
            <a:r>
              <a:rPr lang="en-US" b="1" dirty="0"/>
              <a:t> </a:t>
            </a:r>
            <a:r>
              <a:rPr lang="en-US" dirty="0"/>
              <a:t>:</a:t>
            </a:r>
            <a:r>
              <a:rPr lang="el-GR" dirty="0"/>
              <a:t> 15% των ΙΦΝΕ δεν μπορούν να </a:t>
            </a:r>
            <a:r>
              <a:rPr lang="el-GR" dirty="0" err="1"/>
              <a:t>διαφοροδιαγνωστούν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Χρόνια φλεγμονή που προκαλεί συνεχόμενες βλάβες στον βλεννογόνο του </a:t>
            </a:r>
            <a:r>
              <a:rPr lang="el-GR" dirty="0" err="1"/>
              <a:t>παχέος</a:t>
            </a:r>
            <a:r>
              <a:rPr lang="el-GR" dirty="0"/>
              <a:t> εντέρου, προσβάλλοντας το ορθό, επεκτεινόμενη κεντρικά σε άλλη έκταση.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ΕΠΙΔΗΜΙΟΛΟΓΙΑ</a:t>
            </a:r>
            <a:endParaRPr lang="en-US" dirty="0"/>
          </a:p>
          <a:p>
            <a:pPr lvl="1"/>
            <a:r>
              <a:rPr lang="el-GR" dirty="0"/>
              <a:t>Διαφορετικός </a:t>
            </a:r>
            <a:r>
              <a:rPr lang="el-GR" dirty="0" err="1"/>
              <a:t>επιπολασμός</a:t>
            </a:r>
            <a:r>
              <a:rPr lang="el-GR" dirty="0"/>
              <a:t> ανά χώρα/ περιοχή</a:t>
            </a:r>
            <a:endParaRPr lang="en-US" dirty="0"/>
          </a:p>
          <a:p>
            <a:pPr lvl="1"/>
            <a:r>
              <a:rPr lang="el-GR" dirty="0" err="1"/>
              <a:t>Επιπολασμός</a:t>
            </a:r>
            <a:r>
              <a:rPr lang="en-US" dirty="0"/>
              <a:t>: 100-250/100000 </a:t>
            </a:r>
            <a:r>
              <a:rPr lang="el-GR" dirty="0"/>
              <a:t>Βόρεια Ευρώπη</a:t>
            </a:r>
          </a:p>
          <a:p>
            <a:pPr lvl="5">
              <a:buNone/>
            </a:pPr>
            <a:r>
              <a:rPr lang="el-GR" dirty="0"/>
              <a:t>    </a:t>
            </a:r>
            <a:r>
              <a:rPr lang="el-GR" sz="2800" dirty="0"/>
              <a:t>20/100000 Κεντρική-Νότια Ευρώπη-Άπω Ανατολή</a:t>
            </a:r>
            <a:endParaRPr lang="en-US" sz="2800" dirty="0"/>
          </a:p>
          <a:p>
            <a:pPr lvl="1"/>
            <a:r>
              <a:rPr lang="el-GR" dirty="0"/>
              <a:t>Επίπτωση</a:t>
            </a:r>
            <a:r>
              <a:rPr lang="en-US" dirty="0"/>
              <a:t> 0.9-24 </a:t>
            </a:r>
            <a:r>
              <a:rPr lang="el-GR" dirty="0"/>
              <a:t>νέες περιπτώσεις</a:t>
            </a:r>
            <a:r>
              <a:rPr lang="en-US" dirty="0"/>
              <a:t>/ 100000/</a:t>
            </a:r>
            <a:r>
              <a:rPr lang="el-GR" dirty="0"/>
              <a:t>έτος</a:t>
            </a:r>
            <a:r>
              <a:rPr lang="en-US" dirty="0"/>
              <a:t> </a:t>
            </a:r>
            <a:r>
              <a:rPr lang="el-GR" dirty="0"/>
              <a:t>Ευρώπη</a:t>
            </a:r>
          </a:p>
          <a:p>
            <a:pPr lvl="1"/>
            <a:r>
              <a:rPr lang="el-GR" dirty="0"/>
              <a:t>Βόρεια Ευρώπη› Νότια-Κεντρική Ευρώπη</a:t>
            </a:r>
          </a:p>
          <a:p>
            <a:pPr lvl="1"/>
            <a:r>
              <a:rPr lang="el-GR" dirty="0"/>
              <a:t>Ψηλότερη συχνότητα Σκανδιναβικές χώρες και Ηνωμένο Βασίλειο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ΕΠΙΔΗΜΙΟΛΟΓΙΑ</a:t>
            </a:r>
          </a:p>
          <a:p>
            <a:pPr lvl="1"/>
            <a:r>
              <a:rPr lang="el-GR" dirty="0"/>
              <a:t>Η συχνότητα αυξάνεται στους αστικούς πληθυσμούς συγκριτικά με τους μη αστικούς</a:t>
            </a:r>
          </a:p>
          <a:p>
            <a:pPr lvl="1"/>
            <a:r>
              <a:rPr lang="el-GR" dirty="0"/>
              <a:t>Η συχνότητα αυξάνεται στις αναπτυσσόμενες και αναπτυγμένες χώρες. </a:t>
            </a:r>
          </a:p>
          <a:p>
            <a:pPr lvl="6"/>
            <a:r>
              <a:rPr lang="el-GR" dirty="0"/>
              <a:t> </a:t>
            </a:r>
            <a:r>
              <a:rPr lang="en-US" dirty="0"/>
              <a:t>GASTROENTEROLOGY 2012;142:46–54</a:t>
            </a:r>
            <a:endParaRPr lang="el-GR" dirty="0"/>
          </a:p>
          <a:p>
            <a:pPr lvl="6"/>
            <a:r>
              <a:rPr lang="en-US" dirty="0"/>
              <a:t>Journal of </a:t>
            </a:r>
            <a:r>
              <a:rPr lang="en-US" dirty="0" err="1"/>
              <a:t>Crohn's</a:t>
            </a:r>
            <a:r>
              <a:rPr lang="en-US" dirty="0"/>
              <a:t> and Colitis (2013) 7, 322–337</a:t>
            </a:r>
            <a:endParaRPr lang="el-GR" dirty="0"/>
          </a:p>
          <a:p>
            <a:pPr lvl="1"/>
            <a:r>
              <a:rPr lang="el-GR" dirty="0"/>
              <a:t>Παρόμοια συχνότητα μεταξύ ανδρών γυναικών</a:t>
            </a:r>
          </a:p>
          <a:p>
            <a:pPr lvl="1"/>
            <a:r>
              <a:rPr lang="el-GR" dirty="0"/>
              <a:t>Ηλικία έξαρσης  25-35 έτη και μετά τα  60 έτη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3531" y="2066131"/>
            <a:ext cx="517207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ΠΑΡΑΓΟΝΤΕΣ ΚΙΝΔΥΝΟΥ</a:t>
            </a:r>
          </a:p>
          <a:p>
            <a:pPr lvl="1"/>
            <a:r>
              <a:rPr lang="el-GR" dirty="0"/>
              <a:t>Κάπνισμα 	40%</a:t>
            </a:r>
          </a:p>
          <a:p>
            <a:pPr lvl="1"/>
            <a:r>
              <a:rPr lang="el-GR" dirty="0"/>
              <a:t>Πρώην καπνιστές 	  70%</a:t>
            </a:r>
          </a:p>
          <a:p>
            <a:pPr lvl="1"/>
            <a:r>
              <a:rPr lang="el-GR" dirty="0" err="1"/>
              <a:t>Σκωληκοειδεκτομή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Οικογενειακό Ιστορικό 	 10-15 Χ</a:t>
            </a:r>
          </a:p>
          <a:p>
            <a:pPr lvl="1"/>
            <a:r>
              <a:rPr lang="el-GR" dirty="0"/>
              <a:t>Υψηλό κοινωνικοοικονομικό </a:t>
            </a:r>
            <a:r>
              <a:rPr lang="en-US" dirty="0"/>
              <a:t>status</a:t>
            </a:r>
          </a:p>
          <a:p>
            <a:endParaRPr lang="en-US" dirty="0"/>
          </a:p>
        </p:txBody>
      </p:sp>
      <p:sp>
        <p:nvSpPr>
          <p:cNvPr id="4" name="3 - Βέλος προς τα κάτω"/>
          <p:cNvSpPr/>
          <p:nvPr/>
        </p:nvSpPr>
        <p:spPr>
          <a:xfrm>
            <a:off x="2555776" y="2132856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- Βέλος προς τα κάτω"/>
          <p:cNvSpPr/>
          <p:nvPr/>
        </p:nvSpPr>
        <p:spPr>
          <a:xfrm>
            <a:off x="3845952" y="2817938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- Βέλος προς τα κάτω"/>
          <p:cNvSpPr/>
          <p:nvPr/>
        </p:nvSpPr>
        <p:spPr>
          <a:xfrm rot="10800000">
            <a:off x="3563888" y="239158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- Βέλος προς τα κάτω"/>
          <p:cNvSpPr/>
          <p:nvPr/>
        </p:nvSpPr>
        <p:spPr>
          <a:xfrm rot="10800000">
            <a:off x="4267200" y="3053675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ΤΑΞΙΝΟΜΗΣΗ ΑΝΑΛΟΓΑ ΜΕ ΤΗΝ ΕΚΤΑΣΗ ΤΗΣ ΝΟΣΟΥ</a:t>
            </a:r>
          </a:p>
          <a:p>
            <a:pPr marL="0" indent="0">
              <a:buNone/>
            </a:pP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l-GR" dirty="0"/>
              <a:t>ΕΛΚΩΔΗΣ ΟΡΘΙΤΙΔΑ</a:t>
            </a:r>
            <a:r>
              <a:rPr lang="en-US" dirty="0"/>
              <a:t>: </a:t>
            </a:r>
            <a:r>
              <a:rPr lang="el-GR" dirty="0"/>
              <a:t>φλεγμονή που περιορίζεται στο ορθό</a:t>
            </a:r>
            <a:r>
              <a:rPr lang="en-US" dirty="0"/>
              <a:t> (</a:t>
            </a:r>
            <a:r>
              <a:rPr lang="el-GR" dirty="0"/>
              <a:t>έως </a:t>
            </a:r>
            <a:r>
              <a:rPr lang="el-GR" dirty="0" err="1"/>
              <a:t>ορθοσιγμοειδική</a:t>
            </a:r>
            <a:r>
              <a:rPr lang="el-GR" dirty="0"/>
              <a:t> συμβολή</a:t>
            </a:r>
            <a:r>
              <a:rPr lang="en-US" dirty="0"/>
              <a:t>)</a:t>
            </a:r>
            <a:r>
              <a:rPr lang="el-GR" dirty="0"/>
              <a:t> 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(Ε1)</a:t>
            </a:r>
          </a:p>
          <a:p>
            <a:pPr lvl="1"/>
            <a:r>
              <a:rPr lang="el-GR" dirty="0"/>
              <a:t>ΑΡΙΣΤΕΡΗ ΕΛΚΩΔΗΣ ΚΟΛΙΤΙΔΑ</a:t>
            </a:r>
            <a:r>
              <a:rPr lang="en-US" dirty="0"/>
              <a:t>: </a:t>
            </a:r>
            <a:r>
              <a:rPr lang="el-GR" dirty="0"/>
              <a:t> φλεγμονή επεκτείνεται μέχρι την σπληνική καμπή 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(Ε2)</a:t>
            </a:r>
          </a:p>
          <a:p>
            <a:pPr lvl="1"/>
            <a:r>
              <a:rPr lang="el-GR" dirty="0"/>
              <a:t>ΕΚΤΕΤΑΜΕΝΗ ΕΛΚΩΔΗΣ ΚΟΛΙΤΙΔΑ-ΠΑΝΚΟΛΙΤΙΔΑ</a:t>
            </a:r>
            <a:r>
              <a:rPr lang="en-US" dirty="0"/>
              <a:t>: </a:t>
            </a:r>
            <a:r>
              <a:rPr lang="el-GR" dirty="0"/>
              <a:t>φλεγμονή επεκτείνεται πέραν της σπληνικής καμπής 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(Ε3)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46150" y="2195981"/>
            <a:ext cx="6446838" cy="361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CA0E1-C52D-4B28-8BA8-610166CE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23" y="82675"/>
            <a:ext cx="7269480" cy="998626"/>
          </a:xfrm>
        </p:spPr>
        <p:txBody>
          <a:bodyPr/>
          <a:lstStyle/>
          <a:p>
            <a:r>
              <a:rPr lang="el-GR" dirty="0"/>
              <a:t>ΕΛΚΩΔΗΣ ΚΟΛΙΤΙΔΑ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AD5C-E0EB-4D38-A65B-A63A61D1A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02" y="1076045"/>
            <a:ext cx="6446520" cy="4351337"/>
          </a:xfrm>
        </p:spPr>
        <p:txBody>
          <a:bodyPr/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ΤΑΞΙΝΟΜΗΣΗ ΑΝΑΛΟΓΑ ΜΕ ΒΑΡΥΤΗΤΑ ΤΗΣ ΝΟΣΟΥ 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2EFA0-1D78-4D8E-9604-27CEEED90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75" y="1859703"/>
            <a:ext cx="4286664" cy="2232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37DE4-5282-4C1A-BDC9-EB7057ACB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981" y="3933056"/>
            <a:ext cx="4482179" cy="2637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9F940-B15A-42CC-AEA4-A45B88E75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1" y="2545553"/>
            <a:ext cx="7268901" cy="221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l-GR" dirty="0"/>
              <a:t>Η φλεγμονή ξεκινάει από το ορθό και επεκτείνεται κεντρικότερα </a:t>
            </a:r>
          </a:p>
          <a:p>
            <a:pPr lvl="1"/>
            <a:r>
              <a:rPr lang="el-GR" dirty="0"/>
              <a:t>Η έκταση και η βαρύτητα της νόσου καθορίζει το είδος της θεραπείας , την οδό χορήγησης αυτής, αλλά και το πρωτόκολλό παρακολούθησης των ασθενών</a:t>
            </a:r>
          </a:p>
          <a:p>
            <a:pPr lvl="1"/>
            <a:r>
              <a:rPr lang="el-GR" dirty="0"/>
              <a:t>Η ηλικία εμφάνισης της νόσου επηρεάζει την πρόγνωση της νόσου.</a:t>
            </a:r>
          </a:p>
          <a:p>
            <a:pPr lvl="1"/>
            <a:r>
              <a:rPr lang="el-GR" dirty="0"/>
              <a:t>Η ύπαρξη ή μη πρωτοπαθούς σκληρυντικής </a:t>
            </a:r>
            <a:r>
              <a:rPr lang="el-GR" dirty="0" err="1"/>
              <a:t>χολαγγειίτιδας</a:t>
            </a:r>
            <a:r>
              <a:rPr lang="el-GR" dirty="0"/>
              <a:t> (</a:t>
            </a:r>
            <a:r>
              <a:rPr lang="en-US" dirty="0"/>
              <a:t>PSC</a:t>
            </a:r>
            <a:r>
              <a:rPr lang="el-GR" dirty="0"/>
              <a:t>)</a:t>
            </a:r>
            <a:r>
              <a:rPr lang="en-US" dirty="0"/>
              <a:t> </a:t>
            </a:r>
            <a:r>
              <a:rPr lang="el-GR" dirty="0"/>
              <a:t>καθορίζει το πρωτόκολλο παρακολούθησης.</a:t>
            </a:r>
          </a:p>
          <a:p>
            <a:pPr lvl="1"/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0EBCE-B83D-4FC8-B7F6-49B6DD245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5373216"/>
            <a:ext cx="2538640" cy="38531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83568" y="1828801"/>
            <a:ext cx="7488832" cy="4351337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Τα συμπτώματα είναι ανάλογα της έκτασης και της βαρύτητας της νόσου </a:t>
            </a:r>
          </a:p>
          <a:p>
            <a:r>
              <a:rPr lang="el-GR" dirty="0"/>
              <a:t>ΚΛΙΝΙΚΗ ΕΙΚΟΝΑ</a:t>
            </a:r>
          </a:p>
          <a:p>
            <a:pPr lvl="1"/>
            <a:r>
              <a:rPr lang="el-GR" dirty="0"/>
              <a:t>Αιμορραγική Διάρροια (νυχτερινή)</a:t>
            </a:r>
          </a:p>
          <a:p>
            <a:pPr lvl="1"/>
            <a:r>
              <a:rPr lang="el-GR" dirty="0"/>
              <a:t>Υποτροπιάζοντα επεισόδια με αίμα στα κόπρανα</a:t>
            </a:r>
          </a:p>
          <a:p>
            <a:pPr lvl="1"/>
            <a:r>
              <a:rPr lang="el-GR" dirty="0" err="1"/>
              <a:t>Βλενοαιματηρές</a:t>
            </a:r>
            <a:r>
              <a:rPr lang="el-GR" dirty="0"/>
              <a:t> κενώσεις</a:t>
            </a:r>
          </a:p>
          <a:p>
            <a:pPr lvl="1"/>
            <a:r>
              <a:rPr lang="el-GR" dirty="0"/>
              <a:t>Τεινεσμός</a:t>
            </a:r>
          </a:p>
          <a:p>
            <a:pPr lvl="1"/>
            <a:r>
              <a:rPr lang="el-GR" dirty="0"/>
              <a:t>Ακράτεια κοπράνων- </a:t>
            </a:r>
            <a:r>
              <a:rPr lang="en-US" dirty="0"/>
              <a:t>Urgency</a:t>
            </a:r>
            <a:endParaRPr lang="el-GR" dirty="0"/>
          </a:p>
          <a:p>
            <a:pPr lvl="1"/>
            <a:r>
              <a:rPr lang="el-GR" dirty="0"/>
              <a:t>Αίσθημα κόπωσης</a:t>
            </a:r>
          </a:p>
          <a:p>
            <a:pPr lvl="1"/>
            <a:r>
              <a:rPr lang="el-GR" dirty="0"/>
              <a:t>Δυσκοιλιότητα με αίμα στις κενώσεις</a:t>
            </a:r>
          </a:p>
          <a:p>
            <a:pPr lvl="1"/>
            <a:r>
              <a:rPr lang="el-GR" dirty="0" err="1"/>
              <a:t>Κωλικοειδές</a:t>
            </a:r>
            <a:r>
              <a:rPr lang="el-GR" dirty="0"/>
              <a:t> κοιλιακό άλγος </a:t>
            </a:r>
          </a:p>
          <a:p>
            <a:pPr lvl="1"/>
            <a:r>
              <a:rPr lang="el-GR" dirty="0"/>
              <a:t>Απώλεια βάρους</a:t>
            </a:r>
            <a:endParaRPr lang="en-GB" dirty="0"/>
          </a:p>
          <a:p>
            <a:pPr lvl="1"/>
            <a:r>
              <a:rPr lang="el-GR" dirty="0"/>
              <a:t>Πυρετός				    Σοβαρή κολίτιδα	</a:t>
            </a:r>
          </a:p>
          <a:p>
            <a:pPr lvl="1"/>
            <a:r>
              <a:rPr lang="el-GR" dirty="0"/>
              <a:t>Ταχυκαρδία</a:t>
            </a:r>
          </a:p>
          <a:p>
            <a:pPr lvl="1"/>
            <a:r>
              <a:rPr lang="el-GR" dirty="0"/>
              <a:t>Αλλαγή στην συχνότητα των κενώσεων </a:t>
            </a:r>
            <a:endParaRPr lang="en-US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77FC8B7A-6A18-44F2-AA39-861AEB84D224}"/>
              </a:ext>
            </a:extLst>
          </p:cNvPr>
          <p:cNvSpPr/>
          <p:nvPr/>
        </p:nvSpPr>
        <p:spPr>
          <a:xfrm>
            <a:off x="5076056" y="4606918"/>
            <a:ext cx="576064" cy="1080120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2FC882-4A97-4271-9918-5C21EB8D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6317617"/>
            <a:ext cx="2268638" cy="38531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ΚΛΙΝΙΚΗ ΕΙΚΟΝΑ</a:t>
            </a:r>
          </a:p>
          <a:p>
            <a:pPr lvl="1"/>
            <a:r>
              <a:rPr lang="el-GR" dirty="0"/>
              <a:t>ΕΞΩΕΝΤΕΡΙΚΕΣ ΕΚΔΗΛΩΣΕΙΣ</a:t>
            </a:r>
          </a:p>
          <a:p>
            <a:pPr lvl="2"/>
            <a:r>
              <a:rPr lang="el-GR" dirty="0"/>
              <a:t>Περιφερική Αρθρίτιδα  (γόνατο, αστράγαλος, </a:t>
            </a:r>
            <a:r>
              <a:rPr lang="el-GR" dirty="0" err="1"/>
              <a:t>ιερολαγονίτιδα</a:t>
            </a:r>
            <a:r>
              <a:rPr lang="el-GR" dirty="0"/>
              <a:t>) 15-20%</a:t>
            </a:r>
          </a:p>
          <a:p>
            <a:pPr lvl="2"/>
            <a:r>
              <a:rPr lang="el-GR" dirty="0" err="1"/>
              <a:t>Αγκυλοποιητική</a:t>
            </a:r>
            <a:r>
              <a:rPr lang="el-GR" dirty="0"/>
              <a:t> Σπονδυλίτιδα  3-5%</a:t>
            </a:r>
          </a:p>
          <a:p>
            <a:pPr lvl="2"/>
            <a:r>
              <a:rPr lang="el-GR" dirty="0"/>
              <a:t>Οζώδες Ερύθημα 10-15%</a:t>
            </a:r>
          </a:p>
          <a:p>
            <a:pPr lvl="2"/>
            <a:r>
              <a:rPr lang="el-GR" dirty="0"/>
              <a:t>Γαγγραινώδες </a:t>
            </a:r>
            <a:r>
              <a:rPr lang="el-GR" dirty="0" err="1"/>
              <a:t>πυόδερμα</a:t>
            </a:r>
            <a:r>
              <a:rPr lang="el-GR" dirty="0"/>
              <a:t>  </a:t>
            </a:r>
          </a:p>
          <a:p>
            <a:pPr lvl="2"/>
            <a:r>
              <a:rPr lang="el-GR" dirty="0"/>
              <a:t>Πρωτοπαθής σκληρυντική </a:t>
            </a:r>
            <a:r>
              <a:rPr lang="el-GR" dirty="0" err="1"/>
              <a:t>χολαγγειϊτιδα</a:t>
            </a:r>
            <a:r>
              <a:rPr lang="el-GR" dirty="0"/>
              <a:t> 5-8%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B6707-87BF-4079-92A3-AC5BEEC2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437063"/>
            <a:ext cx="2619375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1E5DC-0BA6-47AE-87E8-BA694C7D8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4679950"/>
            <a:ext cx="3638550" cy="12573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ΔΙΑΓΝΩΣΗ</a:t>
            </a:r>
          </a:p>
          <a:p>
            <a:pPr lvl="1"/>
            <a:r>
              <a:rPr lang="el-GR" dirty="0"/>
              <a:t>Ιστορικό </a:t>
            </a:r>
            <a:r>
              <a:rPr lang="en-US" dirty="0"/>
              <a:t>(</a:t>
            </a:r>
            <a:r>
              <a:rPr lang="el-GR" dirty="0"/>
              <a:t>Πρόσφατα ταξίδια, </a:t>
            </a:r>
            <a:r>
              <a:rPr lang="el-GR" dirty="0" err="1"/>
              <a:t>φάρμακα,κάπνισμα</a:t>
            </a:r>
            <a:r>
              <a:rPr lang="el-GR" dirty="0"/>
              <a:t>, οικογενειακό ιστορικό ΙΦΝΕ,</a:t>
            </a:r>
            <a:r>
              <a:rPr lang="en-US" dirty="0"/>
              <a:t>CRC, </a:t>
            </a:r>
            <a:r>
              <a:rPr lang="el-GR" dirty="0" err="1"/>
              <a:t>σκωληκοειδεκτομή</a:t>
            </a:r>
            <a:r>
              <a:rPr lang="el-GR" dirty="0"/>
              <a:t>)</a:t>
            </a:r>
          </a:p>
          <a:p>
            <a:pPr lvl="1"/>
            <a:r>
              <a:rPr lang="el-GR" dirty="0"/>
              <a:t>Κλινική εξέταση</a:t>
            </a:r>
          </a:p>
          <a:p>
            <a:pPr lvl="1"/>
            <a:r>
              <a:rPr lang="el-GR" dirty="0"/>
              <a:t>Εργαστηριακός έλεγχος (</a:t>
            </a:r>
            <a:r>
              <a:rPr lang="en-US" dirty="0"/>
              <a:t>WBC, CRP, </a:t>
            </a:r>
            <a:r>
              <a:rPr lang="el-GR" dirty="0"/>
              <a:t>ΤΚΕ, βιοχημικός έλεγχος)</a:t>
            </a:r>
          </a:p>
          <a:p>
            <a:pPr lvl="1"/>
            <a:r>
              <a:rPr lang="el-GR" dirty="0"/>
              <a:t>Καλλιέργεια κοπράνων (</a:t>
            </a:r>
            <a:r>
              <a:rPr lang="en-US" dirty="0"/>
              <a:t>Cl. </a:t>
            </a:r>
            <a:r>
              <a:rPr lang="en-US" dirty="0" err="1"/>
              <a:t>Diffic</a:t>
            </a:r>
            <a:r>
              <a:rPr lang="el-GR" dirty="0"/>
              <a:t>ι</a:t>
            </a:r>
            <a:r>
              <a:rPr lang="en-US" dirty="0"/>
              <a:t>le</a:t>
            </a:r>
            <a:r>
              <a:rPr lang="el-GR" dirty="0"/>
              <a:t>, </a:t>
            </a:r>
            <a:r>
              <a:rPr lang="en-US" dirty="0"/>
              <a:t>CMV</a:t>
            </a:r>
            <a:r>
              <a:rPr lang="el-GR" dirty="0"/>
              <a:t>)</a:t>
            </a:r>
          </a:p>
          <a:p>
            <a:pPr lvl="1"/>
            <a:r>
              <a:rPr lang="el-GR" dirty="0" err="1"/>
              <a:t>Κολονοσκόπηση</a:t>
            </a:r>
            <a:endParaRPr lang="el-GR" dirty="0"/>
          </a:p>
          <a:p>
            <a:pPr lvl="1"/>
            <a:r>
              <a:rPr lang="el-GR" dirty="0"/>
              <a:t>Ιστολογική τεκμηρίωση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ΚΟΛΟΝΟΣΚΟΠΗΣΗ</a:t>
            </a:r>
          </a:p>
          <a:p>
            <a:pPr lvl="1"/>
            <a:r>
              <a:rPr lang="el-GR" dirty="0"/>
              <a:t>Συνεχόμενη κατανομή</a:t>
            </a:r>
          </a:p>
          <a:p>
            <a:pPr lvl="1"/>
            <a:r>
              <a:rPr lang="el-GR" dirty="0"/>
              <a:t>Προσβολή ορθού</a:t>
            </a:r>
          </a:p>
          <a:p>
            <a:pPr lvl="1"/>
            <a:r>
              <a:rPr lang="el-GR" dirty="0"/>
              <a:t>Βλεννογόνος κοκκιώδης, εύθραυστος, οιδηματώδης</a:t>
            </a:r>
          </a:p>
          <a:p>
            <a:pPr lvl="1"/>
            <a:r>
              <a:rPr lang="el-GR" dirty="0" err="1"/>
              <a:t>Ψευδοπολύποδες</a:t>
            </a:r>
            <a:endParaRPr lang="el-GR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8011616" cy="264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0433" y="3645024"/>
            <a:ext cx="4653567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ΙΣΤΟΛΟΓΙΚΑ χαρακτηριστικά</a:t>
            </a:r>
          </a:p>
          <a:p>
            <a:pPr lvl="1"/>
            <a:r>
              <a:rPr lang="el-GR" dirty="0"/>
              <a:t>Περιορίζεται βλεννογόνο και </a:t>
            </a:r>
            <a:r>
              <a:rPr lang="el-GR" dirty="0" err="1"/>
              <a:t>υποβλεννογόνιο</a:t>
            </a:r>
            <a:endParaRPr lang="el-GR" dirty="0"/>
          </a:p>
          <a:p>
            <a:pPr lvl="1"/>
            <a:r>
              <a:rPr lang="el-GR" dirty="0"/>
              <a:t>Συσσώρευση πολυμορφοπύρηνων στις κρύπτες του </a:t>
            </a:r>
            <a:r>
              <a:rPr lang="en-US" dirty="0" err="1"/>
              <a:t>Lieberkuhn</a:t>
            </a:r>
            <a:endParaRPr lang="en-US" dirty="0"/>
          </a:p>
          <a:p>
            <a:pPr lvl="1"/>
            <a:r>
              <a:rPr lang="el-GR" dirty="0" err="1"/>
              <a:t>Αποστημάτια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effectLst/>
              </a:rPr>
              <a:t>Ανατομία</a:t>
            </a:r>
            <a:r>
              <a:rPr lang="el-GR" dirty="0"/>
              <a:t>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93056" y="2066131"/>
            <a:ext cx="51530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Διαφορική διάγνωση</a:t>
            </a:r>
          </a:p>
          <a:p>
            <a:pPr lvl="1"/>
            <a:r>
              <a:rPr lang="en-US" dirty="0" err="1"/>
              <a:t>Crohn’s</a:t>
            </a:r>
            <a:endParaRPr lang="en-US" dirty="0"/>
          </a:p>
          <a:p>
            <a:pPr lvl="1"/>
            <a:r>
              <a:rPr lang="en-US" dirty="0" err="1"/>
              <a:t>Cl</a:t>
            </a:r>
            <a:r>
              <a:rPr lang="en-US" dirty="0"/>
              <a:t> </a:t>
            </a:r>
            <a:r>
              <a:rPr lang="en-US" dirty="0" err="1"/>
              <a:t>Difficile</a:t>
            </a:r>
            <a:endParaRPr lang="el-GR" dirty="0"/>
          </a:p>
          <a:p>
            <a:pPr lvl="1"/>
            <a:r>
              <a:rPr lang="el-GR" dirty="0"/>
              <a:t>Λοιμώδη κολίτιδα</a:t>
            </a:r>
            <a:endParaRPr lang="en-US" dirty="0"/>
          </a:p>
          <a:p>
            <a:pPr lvl="1"/>
            <a:r>
              <a:rPr lang="el-GR" dirty="0"/>
              <a:t>Ισχαιμική κολίτιδα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ΘΕΡΑΠΕΙΑ</a:t>
            </a:r>
          </a:p>
          <a:p>
            <a:pPr lvl="1"/>
            <a:r>
              <a:rPr lang="el-GR" dirty="0"/>
              <a:t>Σκευάσματα </a:t>
            </a:r>
            <a:r>
              <a:rPr lang="en-US" dirty="0"/>
              <a:t> </a:t>
            </a:r>
            <a:r>
              <a:rPr lang="el-GR" dirty="0"/>
              <a:t>5-αμινοσαλικυλικού </a:t>
            </a:r>
            <a:r>
              <a:rPr lang="en-US" dirty="0"/>
              <a:t> </a:t>
            </a:r>
            <a:r>
              <a:rPr lang="el-GR" dirty="0"/>
              <a:t>οξέος</a:t>
            </a:r>
          </a:p>
          <a:p>
            <a:pPr lvl="1"/>
            <a:r>
              <a:rPr lang="el-GR" dirty="0" err="1"/>
              <a:t>Κορτικοστεροειδή</a:t>
            </a:r>
            <a:endParaRPr lang="el-GR" dirty="0"/>
          </a:p>
          <a:p>
            <a:pPr lvl="1"/>
            <a:r>
              <a:rPr lang="el-GR" dirty="0" err="1"/>
              <a:t>Αζαθειοπρίνη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6-μερκαπτοπουρίνη</a:t>
            </a:r>
          </a:p>
          <a:p>
            <a:pPr lvl="1"/>
            <a:r>
              <a:rPr lang="el-GR" dirty="0" err="1"/>
              <a:t>Κυκλοσπορίνη</a:t>
            </a:r>
            <a:endParaRPr lang="el-GR" dirty="0"/>
          </a:p>
          <a:p>
            <a:pPr lvl="1"/>
            <a:r>
              <a:rPr lang="el-GR" dirty="0"/>
              <a:t>Βιολογικοί παράγοντες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l-GR" dirty="0" err="1"/>
              <a:t>Ιnfliximab</a:t>
            </a:r>
            <a:r>
              <a:rPr lang="el-GR" dirty="0"/>
              <a:t>, </a:t>
            </a:r>
            <a:r>
              <a:rPr lang="en-US" dirty="0"/>
              <a:t>Adalimumab, Certolizumab, Golimumab, Vedolizumab</a:t>
            </a:r>
            <a:r>
              <a:rPr lang="el-GR" dirty="0"/>
              <a:t>)</a:t>
            </a:r>
          </a:p>
          <a:p>
            <a:pPr lvl="1"/>
            <a:r>
              <a:rPr lang="el-GR" dirty="0">
                <a:solidFill>
                  <a:schemeClr val="bg1">
                    <a:lumMod val="75000"/>
                  </a:schemeClr>
                </a:solidFill>
              </a:rPr>
              <a:t>Χειρουργική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E5BC5-2D67-4408-9E55-634106F68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120" y="4725144"/>
            <a:ext cx="5708350" cy="1188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260EB3-D29A-4D05-A9AE-94E393170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709" y="6236186"/>
            <a:ext cx="4602879" cy="25605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3F650-5B8B-4A70-9658-5B7953ABE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912310-013C-42AB-8F8F-6EA5EFBD8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116" y="764704"/>
            <a:ext cx="4942931" cy="55884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BD072-1233-44CC-86E4-D962F2AEB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6365200"/>
            <a:ext cx="4602380" cy="25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76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ΕΠΙΠΛΟΚΕΣ</a:t>
            </a:r>
          </a:p>
          <a:p>
            <a:pPr lvl="1"/>
            <a:r>
              <a:rPr lang="el-GR" b="1" dirty="0"/>
              <a:t>Δυσπλασία ή καρκίνος </a:t>
            </a:r>
            <a:r>
              <a:rPr lang="el-GR" b="1" dirty="0" err="1"/>
              <a:t>παχέος</a:t>
            </a:r>
            <a:r>
              <a:rPr lang="el-GR" b="1" dirty="0"/>
              <a:t> εντέρου</a:t>
            </a:r>
          </a:p>
          <a:p>
            <a:pPr lvl="1"/>
            <a:r>
              <a:rPr lang="el-GR" b="1" dirty="0"/>
              <a:t>Τοξικό </a:t>
            </a:r>
            <a:r>
              <a:rPr lang="el-GR" b="1" dirty="0" err="1"/>
              <a:t>μεγάκολο</a:t>
            </a:r>
            <a:r>
              <a:rPr lang="el-GR" b="1" dirty="0"/>
              <a:t>-Διάτρηση</a:t>
            </a:r>
          </a:p>
          <a:p>
            <a:pPr lvl="1"/>
            <a:r>
              <a:rPr lang="el-GR" b="1" dirty="0"/>
              <a:t>Μαζική αιμορραγία</a:t>
            </a:r>
            <a:endParaRPr lang="en-US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Δυσπλασία ή καρκίνος παχέος εντέρου</a:t>
            </a:r>
          </a:p>
          <a:p>
            <a:pPr lvl="1"/>
            <a:r>
              <a:rPr lang="el-GR" dirty="0"/>
              <a:t>Η ελκώδης κολίτιδα αυξάνει τον κίνδυνο εμφάνισης </a:t>
            </a:r>
            <a:r>
              <a:rPr lang="el-GR" dirty="0" err="1"/>
              <a:t>κολοορθικού</a:t>
            </a:r>
            <a:r>
              <a:rPr lang="el-GR" dirty="0"/>
              <a:t> καρκίνου, συγκριτικά με τον γενικό πληθυσμό. Το ρίσκο εξαρτάται από την διάρκεια της νόσου, την έκταση της και την βαρύτητά της.</a:t>
            </a:r>
          </a:p>
          <a:p>
            <a:pPr lvl="1"/>
            <a:r>
              <a:rPr lang="el-GR" dirty="0" err="1"/>
              <a:t>Κολονοσκόπηση</a:t>
            </a:r>
            <a:r>
              <a:rPr lang="el-GR" dirty="0"/>
              <a:t> θα πρέπει να διενεργείται σε όλα τα άτομα με ελκώδη κολίτιδα 8 χρόνια μετά την εμφάνιση της νόσου.</a:t>
            </a:r>
          </a:p>
          <a:p>
            <a:pPr lvl="1"/>
            <a:r>
              <a:rPr lang="el-GR" dirty="0"/>
              <a:t>Άτομα με </a:t>
            </a:r>
            <a:r>
              <a:rPr lang="el-GR" dirty="0" err="1"/>
              <a:t>πρωκτίτιδα</a:t>
            </a:r>
            <a:r>
              <a:rPr lang="el-GR" dirty="0"/>
              <a:t> χωρίς εικόνα φλεγμονής κεντρικότερα δεν θα πρέπει να υποβάλλονται σε τακτικό </a:t>
            </a:r>
            <a:r>
              <a:rPr lang="el-GR" dirty="0" err="1"/>
              <a:t>κολονοσκοπικό</a:t>
            </a:r>
            <a:r>
              <a:rPr lang="el-GR" dirty="0"/>
              <a:t> έλεγχο.</a:t>
            </a:r>
          </a:p>
          <a:p>
            <a:pPr lvl="1"/>
            <a:r>
              <a:rPr lang="el-GR" dirty="0"/>
              <a:t>Άτομα με </a:t>
            </a:r>
            <a:r>
              <a:rPr lang="en-US" dirty="0"/>
              <a:t>PSC</a:t>
            </a:r>
            <a:r>
              <a:rPr lang="en-GB" dirty="0"/>
              <a:t> </a:t>
            </a:r>
            <a:r>
              <a:rPr lang="el-GR" dirty="0"/>
              <a:t>θα πρέπει να υποβάλλονται σε ετήσιο </a:t>
            </a:r>
            <a:r>
              <a:rPr lang="el-GR" dirty="0" err="1"/>
              <a:t>κολονοσκοπικό</a:t>
            </a:r>
            <a:r>
              <a:rPr lang="el-GR" dirty="0"/>
              <a:t> έλεγχο, από την στιγμή που διαγιγνώσκεται η </a:t>
            </a:r>
            <a:r>
              <a:rPr lang="en-US" dirty="0"/>
              <a:t>PSC</a:t>
            </a:r>
            <a:endParaRPr lang="el-GR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FCBD8-DF5E-442F-9899-742140965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5985049"/>
            <a:ext cx="2542252" cy="39017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Παράγοντες κινδύνου</a:t>
            </a:r>
          </a:p>
          <a:p>
            <a:pPr lvl="1"/>
            <a:r>
              <a:rPr lang="el-GR" dirty="0"/>
              <a:t>Διάρκεια της νόσου</a:t>
            </a:r>
          </a:p>
          <a:p>
            <a:pPr lvl="1"/>
            <a:r>
              <a:rPr lang="el-GR" dirty="0"/>
              <a:t>Έκταση της νόσου</a:t>
            </a:r>
          </a:p>
          <a:p>
            <a:pPr lvl="1"/>
            <a:r>
              <a:rPr lang="el-GR" dirty="0"/>
              <a:t>Οικογενειακό ιστορικό </a:t>
            </a:r>
            <a:r>
              <a:rPr lang="en-US" dirty="0"/>
              <a:t>Ca </a:t>
            </a:r>
            <a:r>
              <a:rPr lang="el-GR" dirty="0" err="1"/>
              <a:t>παχέος</a:t>
            </a:r>
            <a:endParaRPr lang="el-GR" dirty="0"/>
          </a:p>
          <a:p>
            <a:pPr lvl="1"/>
            <a:r>
              <a:rPr lang="el-GR" dirty="0"/>
              <a:t>Πρωτοπαθής σκληρυντική </a:t>
            </a:r>
            <a:r>
              <a:rPr lang="el-GR" dirty="0" err="1"/>
              <a:t>χολαγγειϊτιδα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8B91-673C-43B4-B83E-D1BD14C9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EC7B2-54D0-4762-9BF7-266B1349E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Δυσπλασία ή καρκίνος παχέος εντέρου</a:t>
            </a:r>
          </a:p>
          <a:p>
            <a:pPr lvl="1"/>
            <a:r>
              <a:rPr lang="el-GR" dirty="0"/>
              <a:t>2% 10 χρόνια</a:t>
            </a:r>
          </a:p>
          <a:p>
            <a:pPr lvl="1"/>
            <a:r>
              <a:rPr lang="el-GR" dirty="0"/>
              <a:t>8% 20 χρόνια</a:t>
            </a:r>
          </a:p>
          <a:p>
            <a:pPr lvl="1"/>
            <a:r>
              <a:rPr lang="el-GR" dirty="0"/>
              <a:t>18% 30 χρόνια</a:t>
            </a:r>
          </a:p>
          <a:p>
            <a:r>
              <a:rPr lang="el-GR" dirty="0"/>
              <a:t>Παρακολούθηση</a:t>
            </a:r>
          </a:p>
          <a:p>
            <a:pPr lvl="1"/>
            <a:r>
              <a:rPr lang="el-GR" dirty="0"/>
              <a:t>8-10 χρόνια μετά την εμφάνιση της νόσου</a:t>
            </a:r>
          </a:p>
          <a:p>
            <a:pPr lvl="1"/>
            <a:r>
              <a:rPr lang="el-GR" dirty="0"/>
              <a:t>1, 3, 5 χρόνια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2318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07719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841340"/>
            <a:ext cx="6446520" cy="4351337"/>
          </a:xfrm>
        </p:spPr>
        <p:txBody>
          <a:bodyPr>
            <a:normAutofit/>
          </a:bodyPr>
          <a:lstStyle/>
          <a:p>
            <a:r>
              <a:rPr lang="el-GR" dirty="0" err="1"/>
              <a:t>Κολονοσκόπηση</a:t>
            </a:r>
            <a:r>
              <a:rPr lang="el-GR" dirty="0"/>
              <a:t> </a:t>
            </a:r>
            <a:r>
              <a:rPr lang="en-US" dirty="0"/>
              <a:t> dye spray</a:t>
            </a:r>
            <a:r>
              <a:rPr lang="el-GR" dirty="0"/>
              <a:t> (</a:t>
            </a:r>
            <a:r>
              <a:rPr lang="el-GR" dirty="0" err="1"/>
              <a:t>χρωμοενδοσκόπηση</a:t>
            </a:r>
            <a:r>
              <a:rPr lang="el-GR" dirty="0"/>
              <a:t>)</a:t>
            </a:r>
            <a:r>
              <a:rPr lang="en-US" dirty="0"/>
              <a:t> </a:t>
            </a:r>
            <a:r>
              <a:rPr lang="el-GR" dirty="0"/>
              <a:t>ή 2-4 τυφλές βιοψίες κάθε 10 εκ </a:t>
            </a:r>
          </a:p>
          <a:p>
            <a:r>
              <a:rPr lang="el-GR" dirty="0"/>
              <a:t>Μικροσκοπική εικόνα δυσπλασίας</a:t>
            </a:r>
          </a:p>
          <a:p>
            <a:pPr lvl="1"/>
            <a:r>
              <a:rPr lang="el-GR" dirty="0"/>
              <a:t>Υψηλή δυσπλασία</a:t>
            </a:r>
          </a:p>
          <a:p>
            <a:pPr lvl="1"/>
            <a:r>
              <a:rPr lang="el-GR" dirty="0"/>
              <a:t>Χαμηλή δυσπλασία</a:t>
            </a:r>
          </a:p>
          <a:p>
            <a:r>
              <a:rPr lang="el-GR" dirty="0"/>
              <a:t>Μακροσκοπική εικόνα δυσπλασίας</a:t>
            </a:r>
          </a:p>
          <a:p>
            <a:pPr lvl="1"/>
            <a:r>
              <a:rPr lang="el-GR" dirty="0" err="1"/>
              <a:t>Πολυποειδής</a:t>
            </a:r>
            <a:endParaRPr lang="el-GR" dirty="0"/>
          </a:p>
          <a:p>
            <a:pPr lvl="1"/>
            <a:r>
              <a:rPr lang="el-GR" dirty="0"/>
              <a:t>Μη </a:t>
            </a:r>
            <a:r>
              <a:rPr lang="el-GR" dirty="0" err="1"/>
              <a:t>πολυποειδής</a:t>
            </a:r>
            <a:endParaRPr lang="el-GR" dirty="0"/>
          </a:p>
          <a:p>
            <a:pPr lvl="1"/>
            <a:r>
              <a:rPr lang="el-GR" dirty="0"/>
              <a:t>Μη εμφανής ενδοσκοπικά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61278-E9A9-4658-9C9B-81D6F2DB3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4434510"/>
            <a:ext cx="4030437" cy="2188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B0C3D1-6A79-46F5-9ECB-A8B65D053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5555195"/>
            <a:ext cx="2542252" cy="39017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E037-AE12-40E7-928A-3765F2E5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FD450-00C7-4731-8434-7DAC11164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ΑΝΤΙΜΕΤΩΠΙΣΗ ΔΥΣΠΛΑΣΙΑΣ</a:t>
            </a:r>
          </a:p>
          <a:p>
            <a:pPr lvl="1"/>
            <a:r>
              <a:rPr lang="el-GR" dirty="0" err="1"/>
              <a:t>Πολυποειδής</a:t>
            </a:r>
            <a:r>
              <a:rPr lang="el-GR" dirty="0"/>
              <a:t> δυσπλασία μπορεί να αφαιρεθεί ενδοσκοπικά</a:t>
            </a:r>
          </a:p>
          <a:p>
            <a:pPr lvl="1"/>
            <a:r>
              <a:rPr lang="el-GR" dirty="0"/>
              <a:t>Μη </a:t>
            </a:r>
            <a:r>
              <a:rPr lang="el-GR" dirty="0" err="1"/>
              <a:t>πολυποείδης</a:t>
            </a:r>
            <a:r>
              <a:rPr lang="el-GR" dirty="0"/>
              <a:t> μπορεί να αντιμετωπιστεί ενδοσκοπικά μόνο αν μπορεί να αφαιρεθεί πλήρως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Υψηλού βαθμού δυσπλασία ένδειξη για </a:t>
            </a:r>
            <a:r>
              <a:rPr lang="el-GR" dirty="0" err="1"/>
              <a:t>κολεκτομή</a:t>
            </a:r>
            <a:r>
              <a:rPr lang="el-GR" dirty="0"/>
              <a:t> 42-67% </a:t>
            </a:r>
            <a:r>
              <a:rPr lang="el-GR" dirty="0" err="1"/>
              <a:t>Ca</a:t>
            </a:r>
            <a:endParaRPr lang="el-GR" dirty="0"/>
          </a:p>
          <a:p>
            <a:pPr lvl="1"/>
            <a:r>
              <a:rPr lang="el-GR" dirty="0"/>
              <a:t>Χαμηλού βαθμού δυσπλασία ????</a:t>
            </a:r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7C048-69E6-4133-BBB3-85B4A1A77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5789960"/>
            <a:ext cx="2542252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6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99032"/>
          </a:xfrm>
        </p:spPr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5135563"/>
          </a:xfrm>
        </p:spPr>
        <p:txBody>
          <a:bodyPr>
            <a:normAutofit/>
          </a:bodyPr>
          <a:lstStyle/>
          <a:p>
            <a:r>
              <a:rPr lang="el-GR" dirty="0"/>
              <a:t>Τυφλό</a:t>
            </a:r>
            <a:r>
              <a:rPr lang="en-US" dirty="0"/>
              <a:t>: </a:t>
            </a:r>
          </a:p>
          <a:p>
            <a:pPr lvl="1"/>
            <a:r>
              <a:rPr lang="el-GR" dirty="0" err="1"/>
              <a:t>σακκοειδής</a:t>
            </a:r>
            <a:r>
              <a:rPr lang="el-GR" dirty="0"/>
              <a:t> διαμόρφωση (6-8 εκ) </a:t>
            </a:r>
            <a:endParaRPr lang="en-US" dirty="0"/>
          </a:p>
          <a:p>
            <a:pPr lvl="1"/>
            <a:r>
              <a:rPr lang="el-GR" dirty="0" err="1"/>
              <a:t>περιβάλεται</a:t>
            </a:r>
            <a:r>
              <a:rPr lang="el-GR" dirty="0"/>
              <a:t> σχεδόν εξ ολοκλήρου από περιτόναιο </a:t>
            </a:r>
            <a:endParaRPr lang="en-US" dirty="0"/>
          </a:p>
          <a:p>
            <a:pPr lvl="1"/>
            <a:r>
              <a:rPr lang="el-GR" dirty="0"/>
              <a:t>περιορισμένη κινητικότητα</a:t>
            </a:r>
            <a:endParaRPr lang="en-US" dirty="0"/>
          </a:p>
          <a:p>
            <a:pPr lvl="1"/>
            <a:r>
              <a:rPr lang="el-GR" dirty="0" err="1"/>
              <a:t>Ειλεοτυφλική</a:t>
            </a:r>
            <a:r>
              <a:rPr lang="el-GR" dirty="0"/>
              <a:t> βαλβίδα</a:t>
            </a:r>
            <a:r>
              <a:rPr lang="en-US" dirty="0"/>
              <a:t>:</a:t>
            </a:r>
            <a:r>
              <a:rPr lang="el-GR" dirty="0"/>
              <a:t> κυκλικός σφιγκτήρας(μυϊκή στοιβάδα λεπτού εντέρου)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 descr="C:\Users\Nikoletta\Pictures\0d28c2691b_caecum-d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94225" y="2476441"/>
            <a:ext cx="3360738" cy="3056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Τοξικό </a:t>
            </a:r>
            <a:r>
              <a:rPr lang="el-GR" b="1" dirty="0" err="1"/>
              <a:t>μεγάκολο</a:t>
            </a:r>
            <a:endParaRPr lang="el-GR" b="1" dirty="0"/>
          </a:p>
          <a:p>
            <a:pPr lvl="1"/>
            <a:r>
              <a:rPr lang="el-GR" dirty="0"/>
              <a:t>Οξεία κολίτιδα και διάταση του </a:t>
            </a:r>
            <a:r>
              <a:rPr lang="el-GR" dirty="0" err="1"/>
              <a:t>κόλου</a:t>
            </a:r>
            <a:endParaRPr lang="el-GR" dirty="0"/>
          </a:p>
          <a:p>
            <a:pPr lvl="1"/>
            <a:r>
              <a:rPr lang="el-GR" dirty="0"/>
              <a:t>Πυρετός, κοιλιακό άλγος</a:t>
            </a:r>
          </a:p>
          <a:p>
            <a:pPr lvl="1"/>
            <a:r>
              <a:rPr lang="en-US" dirty="0"/>
              <a:t>WBC, </a:t>
            </a:r>
            <a:r>
              <a:rPr lang="el-GR" dirty="0"/>
              <a:t>ταχυκαρδία</a:t>
            </a:r>
          </a:p>
          <a:p>
            <a:pPr lvl="1"/>
            <a:r>
              <a:rPr lang="el-GR" dirty="0"/>
              <a:t>Υποστηρικτική αγωγή</a:t>
            </a:r>
          </a:p>
          <a:p>
            <a:pPr lvl="1"/>
            <a:r>
              <a:rPr lang="el-GR" dirty="0"/>
              <a:t>Διάτρηση (50% θνητότητα)</a:t>
            </a:r>
          </a:p>
          <a:p>
            <a:pPr lvl="1"/>
            <a:r>
              <a:rPr lang="el-GR" dirty="0"/>
              <a:t>Μη ανταπόκριση</a:t>
            </a:r>
          </a:p>
          <a:p>
            <a:endParaRPr lang="en-US" dirty="0"/>
          </a:p>
        </p:txBody>
      </p:sp>
      <p:pic>
        <p:nvPicPr>
          <p:cNvPr id="7" name="Picture 2" descr="01-0349 Nicholls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05545" y="1828800"/>
            <a:ext cx="333809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Μαζική αιμορραγία</a:t>
            </a:r>
          </a:p>
          <a:p>
            <a:pPr lvl="1"/>
            <a:r>
              <a:rPr lang="el-GR" dirty="0"/>
              <a:t>Σπάνια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ΧΕΙΡΟΥΡΓΙΚΕΣ ΕΝΔΕΙΞΕΙΣ 30%</a:t>
            </a:r>
          </a:p>
          <a:p>
            <a:pPr lvl="1"/>
            <a:r>
              <a:rPr lang="el-GR" b="1" dirty="0"/>
              <a:t>Μη ανταποκρινόμενη στην θεραπεία οξεία σοβαρή ελκώδης κολίτιδα </a:t>
            </a:r>
          </a:p>
          <a:p>
            <a:pPr lvl="1"/>
            <a:r>
              <a:rPr lang="el-GR" dirty="0"/>
              <a:t>Συμπτώματα </a:t>
            </a:r>
            <a:r>
              <a:rPr lang="en-US" dirty="0"/>
              <a:t>: </a:t>
            </a:r>
            <a:endParaRPr lang="el-GR" dirty="0"/>
          </a:p>
          <a:p>
            <a:pPr lvl="2"/>
            <a:r>
              <a:rPr lang="el-GR" dirty="0"/>
              <a:t>Αιμορραγικές διάρροιες ≥6, ταχυκαρδία ›90 </a:t>
            </a:r>
          </a:p>
          <a:p>
            <a:pPr lvl="2"/>
            <a:r>
              <a:rPr lang="el-GR" dirty="0"/>
              <a:t> πυρετός › 37.8 , αναιμία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D16D-70B4-46ED-8A18-D40180475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F732C1-6B85-41C1-BDA4-99E2E0D0F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116" y="523670"/>
            <a:ext cx="5047103" cy="58914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4D2BC0-2F0A-4494-96E2-4F797563C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6495758"/>
            <a:ext cx="2799087" cy="15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69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ΧΕΙΡΟΥΡΓΙΚΕΣ ΕΝΔΕΙΞΕΙΣ</a:t>
            </a:r>
          </a:p>
          <a:p>
            <a:pPr lvl="1"/>
            <a:r>
              <a:rPr lang="el-GR" b="1" dirty="0"/>
              <a:t>Τοξικό </a:t>
            </a:r>
            <a:r>
              <a:rPr lang="el-GR" b="1" dirty="0" err="1"/>
              <a:t>μεγάκολο</a:t>
            </a:r>
            <a:endParaRPr lang="el-GR" b="1" dirty="0"/>
          </a:p>
          <a:p>
            <a:pPr lvl="1"/>
            <a:r>
              <a:rPr lang="el-GR" b="1" dirty="0"/>
              <a:t>Διάτρηση</a:t>
            </a:r>
          </a:p>
          <a:p>
            <a:pPr lvl="1"/>
            <a:r>
              <a:rPr lang="el-GR" b="1" dirty="0"/>
              <a:t>Μαζική αιμορραγία</a:t>
            </a:r>
            <a:endParaRPr lang="en-US" b="1" dirty="0"/>
          </a:p>
          <a:p>
            <a:pPr lvl="1"/>
            <a:r>
              <a:rPr lang="el-GR" b="1" dirty="0"/>
              <a:t>Χρόνια ενεργώς ελκώδης κολίτιδα</a:t>
            </a:r>
          </a:p>
          <a:p>
            <a:pPr lvl="1"/>
            <a:r>
              <a:rPr lang="el-GR" dirty="0"/>
              <a:t>Η νόσος δεν </a:t>
            </a:r>
            <a:r>
              <a:rPr lang="el-GR" dirty="0" err="1"/>
              <a:t>υφίεται</a:t>
            </a:r>
            <a:r>
              <a:rPr lang="el-GR" dirty="0"/>
              <a:t> πάρα την βέλτιστη φαρμακευτική θεραπεία</a:t>
            </a:r>
          </a:p>
          <a:p>
            <a:pPr lvl="1"/>
            <a:r>
              <a:rPr lang="el-GR" b="1" dirty="0"/>
              <a:t>Δυσπλασία ή καρκίνος </a:t>
            </a:r>
            <a:r>
              <a:rPr lang="el-GR" b="1" dirty="0" err="1"/>
              <a:t>παχέος</a:t>
            </a:r>
            <a:r>
              <a:rPr lang="el-GR" b="1" dirty="0"/>
              <a:t> εντέρου</a:t>
            </a:r>
            <a:endParaRPr lang="en-US" b="1" dirty="0"/>
          </a:p>
          <a:p>
            <a:pPr lvl="1"/>
            <a:r>
              <a:rPr lang="el-GR" b="1" dirty="0"/>
              <a:t>Καθυστέρηση ανάπτυξης στα παιδία</a:t>
            </a:r>
            <a:endParaRPr lang="en-US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ΧΕΙΡΟΥΡΓΙΚΕΣ ΕΠΕΜΒΑΣΕΙΣ </a:t>
            </a:r>
          </a:p>
          <a:p>
            <a:pPr lvl="1"/>
            <a:r>
              <a:rPr lang="el-GR" dirty="0"/>
              <a:t>Ολική </a:t>
            </a:r>
            <a:r>
              <a:rPr lang="el-GR" dirty="0" err="1"/>
              <a:t>πρωκτοκολεκτομή</a:t>
            </a:r>
            <a:r>
              <a:rPr lang="el-GR" dirty="0"/>
              <a:t> και τελική </a:t>
            </a:r>
            <a:r>
              <a:rPr lang="el-GR" dirty="0" err="1"/>
              <a:t>ειλεοστομία</a:t>
            </a:r>
            <a:endParaRPr lang="en-US" dirty="0"/>
          </a:p>
          <a:p>
            <a:pPr lvl="1"/>
            <a:r>
              <a:rPr lang="el-GR" dirty="0"/>
              <a:t>Ολική </a:t>
            </a:r>
            <a:r>
              <a:rPr lang="el-GR" dirty="0" err="1"/>
              <a:t>πρωκτοκολεκτομή</a:t>
            </a:r>
            <a:r>
              <a:rPr lang="el-GR" dirty="0"/>
              <a:t> και </a:t>
            </a:r>
            <a:r>
              <a:rPr lang="en-US" dirty="0"/>
              <a:t>J-pouch</a:t>
            </a:r>
          </a:p>
          <a:p>
            <a:pPr lvl="1"/>
            <a:r>
              <a:rPr lang="el-GR" dirty="0"/>
              <a:t>Ολική </a:t>
            </a:r>
            <a:r>
              <a:rPr lang="el-GR" dirty="0" err="1"/>
              <a:t>κολεκτομή</a:t>
            </a:r>
            <a:r>
              <a:rPr lang="el-GR" dirty="0"/>
              <a:t> και τελική </a:t>
            </a:r>
            <a:r>
              <a:rPr lang="el-GR" dirty="0" err="1"/>
              <a:t>ειλεοστομία</a:t>
            </a:r>
            <a:r>
              <a:rPr lang="el-GR" dirty="0"/>
              <a:t> και βλεννώδες συρίγγιο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69169" y="2056606"/>
            <a:ext cx="33147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Θέση περιεχομένου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Επείγουσα</a:t>
            </a:r>
          </a:p>
          <a:p>
            <a:r>
              <a:rPr lang="el-GR" dirty="0"/>
              <a:t>Διαφυγή από το κολόβωμα του ορθού </a:t>
            </a:r>
          </a:p>
          <a:p>
            <a:r>
              <a:rPr lang="el-GR" dirty="0"/>
              <a:t>Επιπλοκές από την </a:t>
            </a:r>
            <a:r>
              <a:rPr lang="el-GR" dirty="0" err="1"/>
              <a:t>στομία</a:t>
            </a:r>
            <a:endParaRPr lang="el-GR" dirty="0"/>
          </a:p>
          <a:p>
            <a:r>
              <a:rPr lang="el-GR" dirty="0" err="1"/>
              <a:t>Ενδοσκόπιση</a:t>
            </a:r>
            <a:r>
              <a:rPr lang="el-GR" dirty="0"/>
              <a:t> κολοβώματος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7DBB-648B-4C8E-B2E7-EABC0C651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D52355-F6E4-4702-A1AB-B9D1EB718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983" y="121555"/>
            <a:ext cx="3190399" cy="39629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46884-3E06-468D-9518-481B129CE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86019"/>
            <a:ext cx="2521726" cy="2822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447320-9EC6-40B7-9193-BA25BC2A5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789" y="3153190"/>
            <a:ext cx="2649046" cy="320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251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793E-570D-40D1-BFFA-29EF65C8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54D90C-D8A3-4D80-A8F3-FCF4932C9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96" y="193179"/>
            <a:ext cx="5038139" cy="29962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35425-BDFC-460D-A566-DFC8A413D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803131"/>
            <a:ext cx="2709480" cy="52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037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4CA5D-E37B-4809-8096-AC6B07E6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ΕΛΚΩΔΗΣ ΚΟΛΙΤΙΔΑ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BC4F9-4A20-43B5-8D66-B679D92D4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Παρακολούθηση μετά από χειρουργική επέμβαση</a:t>
            </a:r>
          </a:p>
          <a:p>
            <a:pPr lvl="1"/>
            <a:r>
              <a:rPr lang="en-US" dirty="0" err="1"/>
              <a:t>Pouchitis</a:t>
            </a:r>
            <a:r>
              <a:rPr lang="en-US" dirty="0"/>
              <a:t> 50% </a:t>
            </a:r>
            <a:r>
              <a:rPr lang="en-GB" dirty="0"/>
              <a:t>10 </a:t>
            </a:r>
            <a:r>
              <a:rPr lang="el-GR" dirty="0"/>
              <a:t>χρόνια</a:t>
            </a:r>
          </a:p>
          <a:p>
            <a:pPr lvl="2"/>
            <a:r>
              <a:rPr lang="el-GR" dirty="0" err="1"/>
              <a:t>Αντιβιωτικά</a:t>
            </a:r>
            <a:r>
              <a:rPr lang="el-GR" dirty="0"/>
              <a:t>, κορτιζόνη, </a:t>
            </a:r>
            <a:r>
              <a:rPr lang="en-US" dirty="0"/>
              <a:t>tacrolimus, infliximab</a:t>
            </a:r>
          </a:p>
          <a:p>
            <a:pPr lvl="2"/>
            <a:r>
              <a:rPr lang="en-US" dirty="0"/>
              <a:t>VSL#3</a:t>
            </a:r>
            <a:endParaRPr lang="el-GR" dirty="0"/>
          </a:p>
          <a:p>
            <a:pPr lvl="1"/>
            <a:r>
              <a:rPr lang="el-GR" dirty="0"/>
              <a:t>Ετήσια ενδοσκόπηση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05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Ορθό </a:t>
            </a:r>
          </a:p>
          <a:p>
            <a:pPr lvl="1"/>
            <a:r>
              <a:rPr lang="el-GR" dirty="0"/>
              <a:t>Απουσία κολικών ταινιών, κυψελών και </a:t>
            </a:r>
            <a:r>
              <a:rPr lang="el-GR" dirty="0" err="1"/>
              <a:t>επιπλοϊκών</a:t>
            </a:r>
            <a:r>
              <a:rPr lang="el-GR" dirty="0"/>
              <a:t> αποφύσεων</a:t>
            </a:r>
          </a:p>
          <a:p>
            <a:pPr lvl="1"/>
            <a:r>
              <a:rPr lang="el-GR" dirty="0" err="1"/>
              <a:t>Ανώ</a:t>
            </a:r>
            <a:r>
              <a:rPr lang="el-GR" dirty="0"/>
              <a:t> ορθό περιτόναιο </a:t>
            </a:r>
            <a:r>
              <a:rPr lang="el-GR" dirty="0" err="1"/>
              <a:t>προσθιά</a:t>
            </a:r>
            <a:r>
              <a:rPr lang="el-GR" dirty="0"/>
              <a:t> και πλάγια επιφάνια</a:t>
            </a:r>
          </a:p>
          <a:p>
            <a:pPr lvl="1"/>
            <a:r>
              <a:rPr lang="el-GR" dirty="0"/>
              <a:t>Μέσο ορθό  πρόσθια </a:t>
            </a:r>
          </a:p>
          <a:p>
            <a:pPr lvl="1"/>
            <a:r>
              <a:rPr lang="el-GR" dirty="0"/>
              <a:t>Κάτω ορθό </a:t>
            </a:r>
            <a:r>
              <a:rPr lang="el-GR" dirty="0" err="1"/>
              <a:t>εξωπεριτοναικό</a:t>
            </a:r>
            <a:r>
              <a:rPr lang="el-GR" dirty="0"/>
              <a:t> </a:t>
            </a:r>
          </a:p>
          <a:p>
            <a:r>
              <a:rPr lang="el-GR" dirty="0" err="1"/>
              <a:t>Μεσοορθό</a:t>
            </a:r>
            <a:r>
              <a:rPr lang="el-GR" dirty="0"/>
              <a:t> </a:t>
            </a:r>
            <a:r>
              <a:rPr lang="el-GR" dirty="0" err="1"/>
              <a:t>περιορθικός</a:t>
            </a:r>
            <a:r>
              <a:rPr lang="el-GR" dirty="0"/>
              <a:t> </a:t>
            </a:r>
            <a:r>
              <a:rPr lang="el-GR" dirty="0" err="1"/>
              <a:t>κυτταρολιπώδης</a:t>
            </a:r>
            <a:r>
              <a:rPr lang="el-GR" dirty="0"/>
              <a:t> ιστός περιέχει τελικούς κλάδους κάτω </a:t>
            </a:r>
            <a:r>
              <a:rPr lang="el-GR" dirty="0" err="1"/>
              <a:t>μεσεντερίου</a:t>
            </a:r>
            <a:r>
              <a:rPr lang="el-GR" dirty="0"/>
              <a:t> αρτηρίας</a:t>
            </a:r>
            <a:endParaRPr lang="en-US" dirty="0"/>
          </a:p>
        </p:txBody>
      </p:sp>
      <p:pic>
        <p:nvPicPr>
          <p:cNvPr id="5" name="Picture 6" descr="IMG_134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94225" y="2259470"/>
            <a:ext cx="3360738" cy="3489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Φλεγμονώδης νόσος που προσβάλλει οποιοδήποτε τμήμα του ΓΕΣ</a:t>
            </a:r>
          </a:p>
          <a:p>
            <a:r>
              <a:rPr lang="el-GR" dirty="0"/>
              <a:t>Προσβάλλει τμήματα του ΓΕΣ χωρίς συνέχεια</a:t>
            </a:r>
          </a:p>
          <a:p>
            <a:r>
              <a:rPr lang="el-GR" dirty="0"/>
              <a:t>Πολλές φόρες το ορθό είναι φυσιολογικό, αλλά υπάρχει </a:t>
            </a:r>
            <a:r>
              <a:rPr lang="el-GR" dirty="0" err="1"/>
              <a:t>περιπρωκτική</a:t>
            </a:r>
            <a:r>
              <a:rPr lang="el-GR" dirty="0"/>
              <a:t> νόσος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ΕΠΙΔΗΜΙΟΛΟΓΙΑ</a:t>
            </a:r>
            <a:endParaRPr lang="en-US" dirty="0"/>
          </a:p>
          <a:p>
            <a:pPr lvl="1"/>
            <a:r>
              <a:rPr lang="el-GR" dirty="0" err="1"/>
              <a:t>Επιπολασμός</a:t>
            </a:r>
            <a:r>
              <a:rPr lang="en-US" dirty="0"/>
              <a:t>: </a:t>
            </a:r>
            <a:r>
              <a:rPr lang="el-GR" dirty="0"/>
              <a:t>50-150</a:t>
            </a:r>
            <a:r>
              <a:rPr lang="en-US" dirty="0"/>
              <a:t>/100000 </a:t>
            </a:r>
            <a:endParaRPr lang="el-GR" dirty="0"/>
          </a:p>
          <a:p>
            <a:pPr lvl="1"/>
            <a:r>
              <a:rPr lang="el-GR" dirty="0"/>
              <a:t>Επίπτωση</a:t>
            </a:r>
            <a:r>
              <a:rPr lang="en-US" dirty="0"/>
              <a:t> 0.</a:t>
            </a:r>
            <a:r>
              <a:rPr lang="el-GR" dirty="0"/>
              <a:t>5</a:t>
            </a:r>
            <a:r>
              <a:rPr lang="en-US" dirty="0"/>
              <a:t>-</a:t>
            </a:r>
            <a:r>
              <a:rPr lang="el-GR" dirty="0"/>
              <a:t>10.6</a:t>
            </a:r>
            <a:r>
              <a:rPr lang="en-US" dirty="0"/>
              <a:t> </a:t>
            </a:r>
            <a:r>
              <a:rPr lang="el-GR" dirty="0"/>
              <a:t>νέες περιπτώσεις</a:t>
            </a:r>
            <a:r>
              <a:rPr lang="en-US" dirty="0"/>
              <a:t>/</a:t>
            </a:r>
            <a:r>
              <a:rPr lang="el-GR" dirty="0"/>
              <a:t> </a:t>
            </a:r>
            <a:r>
              <a:rPr lang="en-US" dirty="0"/>
              <a:t>100000</a:t>
            </a:r>
            <a:r>
              <a:rPr lang="el-GR" dirty="0"/>
              <a:t>/ έτος</a:t>
            </a:r>
            <a:r>
              <a:rPr lang="en-US" dirty="0"/>
              <a:t> </a:t>
            </a:r>
            <a:r>
              <a:rPr lang="el-GR" dirty="0"/>
              <a:t>Ευρώπη</a:t>
            </a:r>
          </a:p>
          <a:p>
            <a:pPr lvl="1"/>
            <a:r>
              <a:rPr lang="el-GR" dirty="0"/>
              <a:t>Δυτικές χώρες› Αφρική, Ασία</a:t>
            </a:r>
          </a:p>
          <a:p>
            <a:pPr lvl="1"/>
            <a:r>
              <a:rPr lang="el-GR" dirty="0"/>
              <a:t>Ηλικία 15-40 έτη</a:t>
            </a:r>
          </a:p>
          <a:p>
            <a:pPr lvl="1"/>
            <a:r>
              <a:rPr lang="el-GR" dirty="0"/>
              <a:t>Ιδία συχνότητα άνδρες γυναίκες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Παράγοντες κίνδυνου</a:t>
            </a:r>
          </a:p>
          <a:p>
            <a:pPr lvl="1"/>
            <a:r>
              <a:rPr lang="el-GR" dirty="0"/>
              <a:t>Κάπνισμα (αυξάνει και τον κίνδυνο υποτροπής)</a:t>
            </a:r>
          </a:p>
          <a:p>
            <a:pPr lvl="1"/>
            <a:r>
              <a:rPr lang="el-GR" dirty="0"/>
              <a:t>Οικογενειακό Ιστορικό</a:t>
            </a:r>
          </a:p>
          <a:p>
            <a:pPr lvl="1"/>
            <a:r>
              <a:rPr lang="el-GR" dirty="0"/>
              <a:t>Προηγηθείσα </a:t>
            </a:r>
            <a:r>
              <a:rPr lang="el-GR" dirty="0" err="1"/>
              <a:t>σκωληκοειδεκτομή</a:t>
            </a:r>
            <a:endParaRPr lang="el-GR" dirty="0"/>
          </a:p>
          <a:p>
            <a:pPr lvl="1"/>
            <a:r>
              <a:rPr lang="el-GR" dirty="0"/>
              <a:t>Λοιμώδης γαστρεντερίτιδα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Κατανομή</a:t>
            </a:r>
          </a:p>
          <a:p>
            <a:pPr lvl="1"/>
            <a:r>
              <a:rPr lang="el-GR" dirty="0"/>
              <a:t>Τελικός ειλεός- </a:t>
            </a:r>
            <a:r>
              <a:rPr lang="el-GR" dirty="0" err="1"/>
              <a:t>ειλεοτυφλική</a:t>
            </a:r>
            <a:r>
              <a:rPr lang="el-GR" dirty="0"/>
              <a:t> 45%</a:t>
            </a:r>
          </a:p>
          <a:p>
            <a:pPr lvl="1"/>
            <a:r>
              <a:rPr lang="el-GR" dirty="0"/>
              <a:t>Κολίτιδα  25%</a:t>
            </a:r>
          </a:p>
          <a:p>
            <a:pPr lvl="1"/>
            <a:r>
              <a:rPr lang="el-GR" dirty="0" err="1"/>
              <a:t>Ειλεοκολίτιδα</a:t>
            </a:r>
            <a:r>
              <a:rPr lang="el-GR" dirty="0"/>
              <a:t>  20%</a:t>
            </a:r>
          </a:p>
          <a:p>
            <a:pPr lvl="1"/>
            <a:r>
              <a:rPr lang="el-GR" dirty="0"/>
              <a:t>Λεπτό έντερο 5%</a:t>
            </a:r>
          </a:p>
          <a:p>
            <a:pPr lvl="1"/>
            <a:r>
              <a:rPr lang="el-GR" dirty="0"/>
              <a:t>Λοιπά 5%   </a:t>
            </a:r>
          </a:p>
          <a:p>
            <a:r>
              <a:rPr lang="el-GR" dirty="0"/>
              <a:t>Ορθό 10%</a:t>
            </a:r>
          </a:p>
          <a:p>
            <a:r>
              <a:rPr lang="el-GR" dirty="0" err="1"/>
              <a:t>Περιπρωκτική</a:t>
            </a:r>
            <a:r>
              <a:rPr lang="el-GR" dirty="0"/>
              <a:t> νόσος 25%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Μορφή της νόσου</a:t>
            </a:r>
          </a:p>
          <a:p>
            <a:pPr lvl="1"/>
            <a:r>
              <a:rPr lang="el-GR" dirty="0" err="1"/>
              <a:t>Στενωτική</a:t>
            </a:r>
            <a:endParaRPr lang="el-GR" dirty="0"/>
          </a:p>
          <a:p>
            <a:pPr lvl="1"/>
            <a:r>
              <a:rPr lang="el-GR" dirty="0" err="1"/>
              <a:t>Συριγγοποιητική</a:t>
            </a:r>
            <a:endParaRPr lang="el-GR" dirty="0"/>
          </a:p>
          <a:p>
            <a:pPr lvl="1"/>
            <a:r>
              <a:rPr lang="el-GR" dirty="0"/>
              <a:t>Φλεγμονώδης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65253" y="185356"/>
            <a:ext cx="7269480" cy="1325562"/>
          </a:xfrm>
        </p:spPr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pic>
        <p:nvPicPr>
          <p:cNvPr id="4" name="Picture 2" descr="C:\Users\Peterm\Desktop\08-006 Peter McDonald\Image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9027" y="1777756"/>
            <a:ext cx="3246120" cy="21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knightinga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4232946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JV AOSR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9855" y="3592863"/>
            <a:ext cx="3429000" cy="305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Διάρροια</a:t>
            </a:r>
          </a:p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Πόνος </a:t>
            </a:r>
          </a:p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Απώλεια  βάρους</a:t>
            </a:r>
          </a:p>
          <a:p>
            <a:r>
              <a:rPr lang="el-GR" dirty="0"/>
              <a:t>Μάζα ΔΕ  λαγονίου βόθρου</a:t>
            </a:r>
          </a:p>
          <a:p>
            <a:r>
              <a:rPr lang="el-GR" dirty="0"/>
              <a:t>Πυρετός, κακουχία, ανορεξία, </a:t>
            </a:r>
            <a:r>
              <a:rPr lang="el-GR" dirty="0" err="1"/>
              <a:t>υποθρεψία</a:t>
            </a:r>
            <a:r>
              <a:rPr lang="el-GR" dirty="0"/>
              <a:t>, αναιμία</a:t>
            </a:r>
          </a:p>
          <a:p>
            <a:r>
              <a:rPr lang="el-GR" dirty="0"/>
              <a:t>Αφθώδη  έλκη  στόματος</a:t>
            </a:r>
          </a:p>
          <a:p>
            <a:r>
              <a:rPr lang="el-GR" dirty="0" err="1"/>
              <a:t>Περιπρωκτική</a:t>
            </a:r>
            <a:r>
              <a:rPr lang="el-GR" dirty="0"/>
              <a:t>  νόσος</a:t>
            </a:r>
          </a:p>
          <a:p>
            <a:r>
              <a:rPr lang="el-GR" dirty="0"/>
              <a:t>Στένωση εντέρου, σημεία  απόφραξης</a:t>
            </a:r>
          </a:p>
          <a:p>
            <a:r>
              <a:rPr lang="el-GR" dirty="0"/>
              <a:t>Συρίγγια, </a:t>
            </a:r>
            <a:r>
              <a:rPr lang="el-GR" dirty="0" err="1"/>
              <a:t>ενδοκοιλιακά</a:t>
            </a:r>
            <a:r>
              <a:rPr lang="el-GR" dirty="0"/>
              <a:t>  αποστήματα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ΚΛΙΝΙΚΗ ΕΙΚΟΝΑ</a:t>
            </a:r>
          </a:p>
          <a:p>
            <a:pPr lvl="1"/>
            <a:r>
              <a:rPr lang="el-GR" dirty="0"/>
              <a:t>ΕΞΩΕΝΤΕΡΙΚΕΣ ΕΚΔΗΛΩΣΕΙΣ (κυρίως κολίτιδα)</a:t>
            </a:r>
          </a:p>
          <a:p>
            <a:pPr lvl="2"/>
            <a:r>
              <a:rPr lang="el-GR" dirty="0"/>
              <a:t>Περιφερική Αρθρίτιδα  (γόνατο) </a:t>
            </a:r>
          </a:p>
          <a:p>
            <a:pPr lvl="2"/>
            <a:r>
              <a:rPr lang="el-GR" dirty="0" err="1"/>
              <a:t>Αγκυλοποιητική</a:t>
            </a:r>
            <a:r>
              <a:rPr lang="el-GR" dirty="0"/>
              <a:t> Σπονδυλίτιδα   5%</a:t>
            </a:r>
          </a:p>
          <a:p>
            <a:pPr lvl="2"/>
            <a:r>
              <a:rPr lang="el-GR" dirty="0"/>
              <a:t>Οζώδες Ερύθημα 8%</a:t>
            </a:r>
          </a:p>
          <a:p>
            <a:pPr lvl="2"/>
            <a:r>
              <a:rPr lang="el-GR" dirty="0"/>
              <a:t>Γαγγραινώδες </a:t>
            </a:r>
            <a:r>
              <a:rPr lang="el-GR" dirty="0" err="1"/>
              <a:t>πυόδερμα</a:t>
            </a:r>
            <a:r>
              <a:rPr lang="el-GR" dirty="0"/>
              <a:t> 2%  </a:t>
            </a:r>
          </a:p>
          <a:p>
            <a:pPr lvl="2"/>
            <a:r>
              <a:rPr lang="el-GR" dirty="0" err="1"/>
              <a:t>Ιριδοκυκλίτιδα</a:t>
            </a:r>
            <a:endParaRPr lang="el-GR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ΔΙΑΓΝΩΣΗ</a:t>
            </a:r>
          </a:p>
          <a:p>
            <a:pPr lvl="1"/>
            <a:r>
              <a:rPr lang="el-GR" dirty="0"/>
              <a:t>Ιστορικό</a:t>
            </a:r>
          </a:p>
          <a:p>
            <a:pPr lvl="1"/>
            <a:r>
              <a:rPr lang="el-GR" dirty="0"/>
              <a:t>Κλινική εξέταση</a:t>
            </a:r>
          </a:p>
          <a:p>
            <a:pPr lvl="1"/>
            <a:r>
              <a:rPr lang="el-GR" dirty="0"/>
              <a:t>Εργαστηριακός έλεγχος (</a:t>
            </a:r>
            <a:r>
              <a:rPr lang="en-US" dirty="0"/>
              <a:t>WBC, CRP, HB, </a:t>
            </a:r>
            <a:r>
              <a:rPr lang="el-GR" dirty="0"/>
              <a:t>ηλεκτρολυτικές διαταραχές, Β12)</a:t>
            </a:r>
          </a:p>
          <a:p>
            <a:pPr lvl="1"/>
            <a:r>
              <a:rPr lang="el-GR" dirty="0"/>
              <a:t>Καλλιέργειες κοπράνων (</a:t>
            </a:r>
            <a:r>
              <a:rPr lang="en-US" dirty="0"/>
              <a:t>Cl. </a:t>
            </a:r>
            <a:r>
              <a:rPr lang="en-US" dirty="0" err="1"/>
              <a:t>difficile</a:t>
            </a:r>
            <a:r>
              <a:rPr lang="el-GR" dirty="0"/>
              <a:t>)</a:t>
            </a:r>
            <a:endParaRPr lang="en-US" dirty="0"/>
          </a:p>
          <a:p>
            <a:pPr lvl="1"/>
            <a:r>
              <a:rPr lang="el-GR" dirty="0" err="1"/>
              <a:t>Κολονοσκόπηση</a:t>
            </a:r>
            <a:r>
              <a:rPr lang="el-GR" dirty="0"/>
              <a:t> με έλεγχο του τελικού ειλεού</a:t>
            </a:r>
          </a:p>
          <a:p>
            <a:pPr lvl="1"/>
            <a:r>
              <a:rPr lang="el-GR" dirty="0"/>
              <a:t>Ιστολογική τεκμηρίωση</a:t>
            </a:r>
          </a:p>
          <a:p>
            <a:pPr lvl="1"/>
            <a:r>
              <a:rPr lang="en-US" dirty="0"/>
              <a:t>MRI/CT </a:t>
            </a:r>
            <a:r>
              <a:rPr lang="en-US" dirty="0" err="1"/>
              <a:t>enterography</a:t>
            </a:r>
            <a:r>
              <a:rPr lang="el-GR" dirty="0"/>
              <a:t>/</a:t>
            </a:r>
            <a:r>
              <a:rPr lang="el-GR" dirty="0" err="1"/>
              <a:t>εντερόκλυση</a:t>
            </a:r>
            <a:r>
              <a:rPr lang="en-US" dirty="0"/>
              <a:t> </a:t>
            </a:r>
            <a:r>
              <a:rPr lang="el-GR" dirty="0"/>
              <a:t>(έκταση νόσου)</a:t>
            </a:r>
          </a:p>
          <a:p>
            <a:pPr lvl="1"/>
            <a:r>
              <a:rPr lang="en-US" dirty="0"/>
              <a:t>CT/ MRI </a:t>
            </a:r>
            <a:r>
              <a:rPr lang="el-GR" dirty="0"/>
              <a:t>(</a:t>
            </a:r>
            <a:r>
              <a:rPr lang="el-GR" dirty="0" err="1"/>
              <a:t>εξωαυλικές</a:t>
            </a:r>
            <a:r>
              <a:rPr lang="el-GR" dirty="0"/>
              <a:t> επιπλοκές νόσου)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ΚΟΛΟΝΟΣΚΟΠΗΣΗ</a:t>
            </a:r>
          </a:p>
          <a:p>
            <a:pPr lvl="1"/>
            <a:r>
              <a:rPr lang="el-GR" dirty="0"/>
              <a:t>Βλάβες κατά περιοχές, ασύμμετρη κατανομή</a:t>
            </a:r>
          </a:p>
          <a:p>
            <a:pPr lvl="1"/>
            <a:r>
              <a:rPr lang="el-GR" dirty="0"/>
              <a:t>Συχνά όχι στο ορθό</a:t>
            </a:r>
          </a:p>
          <a:p>
            <a:pPr lvl="1"/>
            <a:r>
              <a:rPr lang="el-GR" dirty="0"/>
              <a:t>Εικόνα φλεγμονής (οίδημα, ερυθρότητα, </a:t>
            </a:r>
            <a:r>
              <a:rPr lang="el-GR" dirty="0" err="1"/>
              <a:t>ευθρυπτότητα</a:t>
            </a:r>
            <a:r>
              <a:rPr lang="el-GR" dirty="0"/>
              <a:t> κλπ.)</a:t>
            </a:r>
          </a:p>
          <a:p>
            <a:pPr lvl="1"/>
            <a:r>
              <a:rPr lang="el-GR" dirty="0"/>
              <a:t>Βαθειά γραμμοειδή έλκη</a:t>
            </a:r>
          </a:p>
          <a:p>
            <a:pPr lvl="1"/>
            <a:r>
              <a:rPr lang="el-GR" dirty="0"/>
              <a:t>Εικόνα «</a:t>
            </a:r>
            <a:r>
              <a:rPr lang="el-GR" dirty="0" err="1"/>
              <a:t>λιθοστρώτου</a:t>
            </a:r>
            <a:r>
              <a:rPr lang="el-GR" dirty="0"/>
              <a:t>»</a:t>
            </a:r>
          </a:p>
          <a:p>
            <a:pPr lvl="1"/>
            <a:r>
              <a:rPr lang="el-GR" dirty="0"/>
              <a:t>Στενώσεις</a:t>
            </a:r>
          </a:p>
          <a:p>
            <a:pPr lvl="1"/>
            <a:r>
              <a:rPr lang="el-GR" dirty="0" err="1"/>
              <a:t>Συρρίγια</a:t>
            </a:r>
            <a:endParaRPr lang="el-GR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09800"/>
            <a:ext cx="5867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514600"/>
            <a:ext cx="36861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Ανατομία </a:t>
            </a:r>
            <a:r>
              <a:rPr lang="el-GR" dirty="0" err="1"/>
              <a:t>παχέος</a:t>
            </a:r>
            <a:r>
              <a:rPr lang="el-GR" dirty="0"/>
              <a:t> εντέρου</a:t>
            </a:r>
            <a:endParaRPr lang="en-US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Άνω </a:t>
            </a:r>
            <a:r>
              <a:rPr lang="el-GR" dirty="0" err="1"/>
              <a:t>μεσεντέριος</a:t>
            </a:r>
            <a:r>
              <a:rPr lang="el-GR" dirty="0"/>
              <a:t> αρτηρία</a:t>
            </a:r>
            <a:endParaRPr lang="en-US" dirty="0"/>
          </a:p>
          <a:p>
            <a:pPr lvl="1"/>
            <a:r>
              <a:rPr lang="el-GR" dirty="0"/>
              <a:t>Λεπτό έντερο, σκωληκοειδής, τυφλό, ανιόν, 2/3 εγκαρσίου</a:t>
            </a:r>
          </a:p>
          <a:p>
            <a:pPr lvl="1"/>
            <a:r>
              <a:rPr lang="el-GR" dirty="0" err="1"/>
              <a:t>Ειλεοτυφλική</a:t>
            </a:r>
            <a:endParaRPr lang="el-GR" dirty="0"/>
          </a:p>
          <a:p>
            <a:pPr lvl="1"/>
            <a:r>
              <a:rPr lang="el-GR" dirty="0"/>
              <a:t>Δεξιά </a:t>
            </a:r>
            <a:r>
              <a:rPr lang="el-GR" dirty="0" err="1"/>
              <a:t>κολική</a:t>
            </a:r>
            <a:endParaRPr lang="el-GR" dirty="0"/>
          </a:p>
          <a:p>
            <a:pPr lvl="1"/>
            <a:r>
              <a:rPr lang="el-GR" dirty="0"/>
              <a:t>Μέση </a:t>
            </a:r>
            <a:r>
              <a:rPr lang="el-GR" dirty="0" err="1"/>
              <a:t>κολική</a:t>
            </a:r>
            <a:endParaRPr lang="el-GR" dirty="0"/>
          </a:p>
          <a:p>
            <a:r>
              <a:rPr lang="el-GR" dirty="0"/>
              <a:t>Κάτω </a:t>
            </a:r>
            <a:r>
              <a:rPr lang="el-GR" dirty="0" err="1"/>
              <a:t>μεσεντέριος</a:t>
            </a:r>
            <a:r>
              <a:rPr lang="el-GR" dirty="0"/>
              <a:t> αρτηρία</a:t>
            </a:r>
          </a:p>
          <a:p>
            <a:pPr lvl="1"/>
            <a:r>
              <a:rPr lang="el-GR" dirty="0"/>
              <a:t>Εγκάρσιο, κατιόν, ορθό</a:t>
            </a:r>
          </a:p>
          <a:p>
            <a:pPr lvl="1"/>
            <a:r>
              <a:rPr lang="el-GR" dirty="0"/>
              <a:t>Αριστερή </a:t>
            </a:r>
            <a:r>
              <a:rPr lang="el-GR" dirty="0" err="1"/>
              <a:t>κολική</a:t>
            </a:r>
            <a:endParaRPr lang="el-GR" dirty="0"/>
          </a:p>
          <a:p>
            <a:pPr lvl="1"/>
            <a:r>
              <a:rPr lang="el-GR" dirty="0" err="1"/>
              <a:t>Σιγμοειδικές</a:t>
            </a:r>
            <a:r>
              <a:rPr lang="el-GR" dirty="0"/>
              <a:t> (2-6)</a:t>
            </a:r>
          </a:p>
          <a:p>
            <a:pPr lvl="1"/>
            <a:r>
              <a:rPr lang="el-GR" dirty="0"/>
              <a:t>Άνω </a:t>
            </a:r>
            <a:r>
              <a:rPr lang="el-GR" dirty="0" err="1"/>
              <a:t>αιμορροϊδική</a:t>
            </a:r>
            <a:endParaRPr lang="el-GR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ΙΣΤΟΛΟΓΙΚΑ ΧΑΡΑΚΤΗΡΙΣΤΙΚΑ</a:t>
            </a:r>
          </a:p>
          <a:p>
            <a:pPr lvl="1"/>
            <a:r>
              <a:rPr lang="el-GR" dirty="0" err="1"/>
              <a:t>Διατοιχωματική</a:t>
            </a:r>
            <a:r>
              <a:rPr lang="el-GR" dirty="0"/>
              <a:t> φλεγμονή</a:t>
            </a:r>
          </a:p>
          <a:p>
            <a:pPr lvl="1"/>
            <a:r>
              <a:rPr lang="el-GR" dirty="0"/>
              <a:t>Συσσώρευση λεμφοκυττάρων</a:t>
            </a:r>
          </a:p>
          <a:p>
            <a:pPr lvl="1"/>
            <a:r>
              <a:rPr lang="el-GR" dirty="0"/>
              <a:t>Κοκκιώματα</a:t>
            </a:r>
          </a:p>
          <a:p>
            <a:r>
              <a:rPr lang="el-GR" dirty="0"/>
              <a:t>Μακροσκοπικά</a:t>
            </a:r>
          </a:p>
          <a:p>
            <a:pPr lvl="1"/>
            <a:r>
              <a:rPr lang="el-GR" dirty="0"/>
              <a:t>Πάχυνση τοιχώματος</a:t>
            </a:r>
          </a:p>
          <a:p>
            <a:pPr lvl="1"/>
            <a:r>
              <a:rPr lang="en-US" dirty="0"/>
              <a:t>Fat wrapping</a:t>
            </a:r>
          </a:p>
          <a:p>
            <a:pPr lvl="1"/>
            <a:r>
              <a:rPr lang="el-GR" dirty="0"/>
              <a:t>Πάχυνση </a:t>
            </a:r>
            <a:r>
              <a:rPr lang="el-GR" dirty="0" err="1"/>
              <a:t>μεσεντερίου</a:t>
            </a:r>
            <a:endParaRPr lang="el-GR" dirty="0"/>
          </a:p>
          <a:p>
            <a:pPr lvl="1"/>
            <a:endParaRPr lang="en-US" dirty="0"/>
          </a:p>
        </p:txBody>
      </p:sp>
      <p:pic>
        <p:nvPicPr>
          <p:cNvPr id="4" name="Picture 2" descr="C:\Users\Peterm\Desktop\08-006 Peter McDonald\Image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786950"/>
            <a:ext cx="2730910" cy="387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ΔΙΑΦΟΡΙΚΗ ΔΙΑΓΝΩΣΗ</a:t>
            </a:r>
          </a:p>
          <a:p>
            <a:pPr lvl="1"/>
            <a:r>
              <a:rPr lang="el-GR" dirty="0"/>
              <a:t>Ελκώδης κολίτιδα</a:t>
            </a:r>
          </a:p>
          <a:p>
            <a:pPr lvl="1"/>
            <a:r>
              <a:rPr lang="en-US" dirty="0"/>
              <a:t> </a:t>
            </a:r>
            <a:r>
              <a:rPr lang="el-GR" dirty="0"/>
              <a:t>Λοίμωξη από </a:t>
            </a:r>
            <a:r>
              <a:rPr lang="en-US" dirty="0" err="1"/>
              <a:t>Yersinia</a:t>
            </a:r>
            <a:r>
              <a:rPr lang="en-US" dirty="0"/>
              <a:t>, cl. </a:t>
            </a:r>
            <a:r>
              <a:rPr lang="en-US" dirty="0" err="1"/>
              <a:t>Difficile</a:t>
            </a:r>
            <a:r>
              <a:rPr lang="en-US" dirty="0"/>
              <a:t>, Salmonella</a:t>
            </a:r>
          </a:p>
          <a:p>
            <a:pPr lvl="1"/>
            <a:r>
              <a:rPr lang="el-GR" dirty="0"/>
              <a:t>Σύνδρομο ευερέθιστου εντέρου</a:t>
            </a:r>
          </a:p>
          <a:p>
            <a:pPr lvl="1"/>
            <a:r>
              <a:rPr lang="el-GR" dirty="0"/>
              <a:t>Οξεία σκωληκοειδίτιδα</a:t>
            </a:r>
          </a:p>
          <a:p>
            <a:pPr lvl="1"/>
            <a:r>
              <a:rPr lang="el-GR" dirty="0"/>
              <a:t>Λέμφωμα</a:t>
            </a:r>
          </a:p>
          <a:p>
            <a:pPr lvl="1"/>
            <a:r>
              <a:rPr lang="el-GR" dirty="0"/>
              <a:t>Καρκίνος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ΘΕΡΑΠΕΙΑ</a:t>
            </a:r>
          </a:p>
          <a:p>
            <a:pPr lvl="1"/>
            <a:r>
              <a:rPr lang="el-GR" dirty="0"/>
              <a:t>Σκευάσματα </a:t>
            </a:r>
            <a:r>
              <a:rPr lang="en-US" dirty="0"/>
              <a:t> </a:t>
            </a:r>
            <a:r>
              <a:rPr lang="el-GR" dirty="0"/>
              <a:t>5-αμινοσαλικυλικού </a:t>
            </a:r>
            <a:r>
              <a:rPr lang="en-US" dirty="0"/>
              <a:t> </a:t>
            </a:r>
            <a:r>
              <a:rPr lang="el-GR" dirty="0"/>
              <a:t>οξέος</a:t>
            </a:r>
          </a:p>
          <a:p>
            <a:pPr lvl="1"/>
            <a:r>
              <a:rPr lang="el-GR" dirty="0" err="1"/>
              <a:t>Κορτικοστεροειδή</a:t>
            </a:r>
            <a:endParaRPr lang="el-GR" dirty="0"/>
          </a:p>
          <a:p>
            <a:pPr lvl="1"/>
            <a:r>
              <a:rPr lang="el-GR" dirty="0" err="1"/>
              <a:t>Αζαθειοπρίνη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6-μερκαπτοπουρίνη</a:t>
            </a:r>
          </a:p>
          <a:p>
            <a:pPr lvl="1"/>
            <a:r>
              <a:rPr lang="el-GR" dirty="0" err="1"/>
              <a:t>Μεθοτρεξάτη</a:t>
            </a:r>
            <a:endParaRPr lang="el-GR" dirty="0"/>
          </a:p>
          <a:p>
            <a:pPr lvl="1"/>
            <a:r>
              <a:rPr lang="el-GR" dirty="0"/>
              <a:t>Βιολογικοί παράγοντες</a:t>
            </a:r>
          </a:p>
          <a:p>
            <a:pPr lvl="1"/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Διακοπή καπνίσματος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ΧΕΙΡΟΥΡΓΙΚΗ ΘΕΡΑΠΕΙΑ</a:t>
            </a:r>
          </a:p>
          <a:p>
            <a:pPr lvl="1"/>
            <a:r>
              <a:rPr lang="el-GR" dirty="0"/>
              <a:t>Μη ανταπόκριση στην φαρμακευτική θεραπεία</a:t>
            </a:r>
          </a:p>
          <a:p>
            <a:pPr lvl="1"/>
            <a:r>
              <a:rPr lang="el-GR" dirty="0"/>
              <a:t>Απόφραξη</a:t>
            </a:r>
          </a:p>
          <a:p>
            <a:pPr lvl="1"/>
            <a:r>
              <a:rPr lang="el-GR" dirty="0" err="1"/>
              <a:t>Ενδοκοιλιακό</a:t>
            </a:r>
            <a:r>
              <a:rPr lang="el-GR" dirty="0"/>
              <a:t> απόστημα</a:t>
            </a:r>
          </a:p>
          <a:p>
            <a:pPr lvl="1"/>
            <a:r>
              <a:rPr lang="el-GR" dirty="0"/>
              <a:t>Συρίγγια</a:t>
            </a:r>
          </a:p>
          <a:p>
            <a:pPr lvl="1"/>
            <a:r>
              <a:rPr lang="el-GR" dirty="0"/>
              <a:t>Τοξικό </a:t>
            </a:r>
            <a:r>
              <a:rPr lang="el-GR" dirty="0" err="1"/>
              <a:t>μεγάκολο</a:t>
            </a:r>
            <a:endParaRPr lang="el-GR" dirty="0"/>
          </a:p>
          <a:p>
            <a:pPr lvl="1"/>
            <a:r>
              <a:rPr lang="el-GR" dirty="0"/>
              <a:t>Αιμορραγία</a:t>
            </a:r>
          </a:p>
          <a:p>
            <a:pPr lvl="1"/>
            <a:r>
              <a:rPr lang="el-GR" dirty="0"/>
              <a:t>Καρκίνος (</a:t>
            </a:r>
            <a:r>
              <a:rPr lang="en-US" dirty="0" err="1"/>
              <a:t>Crohn</a:t>
            </a:r>
            <a:r>
              <a:rPr lang="en-US" dirty="0"/>
              <a:t> </a:t>
            </a:r>
            <a:r>
              <a:rPr lang="el-GR" dirty="0"/>
              <a:t>κολίτιδα)</a:t>
            </a:r>
          </a:p>
          <a:p>
            <a:pPr lvl="1"/>
            <a:r>
              <a:rPr lang="el-GR" dirty="0"/>
              <a:t>Καθυστέρηση ανάπτυξης</a:t>
            </a:r>
            <a:endParaRPr 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ΧΕΙΡΟΥΡΓΙΚΗ ΘΕΡΑΠΕΙΑ</a:t>
            </a:r>
          </a:p>
          <a:p>
            <a:pPr lvl="1"/>
            <a:r>
              <a:rPr lang="el-GR" dirty="0"/>
              <a:t>70% χειρουργική αντιμετώπιση</a:t>
            </a:r>
          </a:p>
          <a:p>
            <a:pPr lvl="1"/>
            <a:r>
              <a:rPr lang="el-GR" dirty="0"/>
              <a:t>33-82% </a:t>
            </a:r>
            <a:r>
              <a:rPr lang="el-GR" dirty="0" err="1"/>
              <a:t>επανεπέμβαση</a:t>
            </a:r>
            <a:endParaRPr lang="el-GR" dirty="0"/>
          </a:p>
          <a:p>
            <a:pPr lvl="1"/>
            <a:r>
              <a:rPr lang="el-GR" dirty="0"/>
              <a:t>Περιορισμένη </a:t>
            </a:r>
            <a:r>
              <a:rPr lang="el-GR" dirty="0" err="1"/>
              <a:t>εκτομή</a:t>
            </a:r>
            <a:endParaRPr lang="el-GR" dirty="0"/>
          </a:p>
          <a:p>
            <a:pPr lvl="1"/>
            <a:r>
              <a:rPr lang="el-GR" dirty="0" err="1"/>
              <a:t>Ειλεοτυφλική</a:t>
            </a:r>
            <a:endParaRPr lang="el-GR" dirty="0"/>
          </a:p>
          <a:p>
            <a:pPr lvl="1"/>
            <a:r>
              <a:rPr lang="el-GR" dirty="0"/>
              <a:t>Στενώσεις</a:t>
            </a:r>
            <a:endParaRPr lang="en-US" dirty="0"/>
          </a:p>
          <a:p>
            <a:pPr lvl="1"/>
            <a:r>
              <a:rPr lang="el-GR" dirty="0"/>
              <a:t>Συρίγγια</a:t>
            </a:r>
          </a:p>
          <a:p>
            <a:pPr lvl="1"/>
            <a:r>
              <a:rPr lang="el-GR" dirty="0"/>
              <a:t>Σύνδρομο βραχέως έντερου</a:t>
            </a:r>
          </a:p>
          <a:p>
            <a:pPr lvl="1"/>
            <a:r>
              <a:rPr lang="el-GR" dirty="0" err="1"/>
              <a:t>Περιπρωκτική</a:t>
            </a:r>
            <a:r>
              <a:rPr lang="el-GR" dirty="0"/>
              <a:t> νόσος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252B8-8094-4741-B9A2-AE588C5D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BBD37-6077-4A36-8A5D-4E4139EAB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ΠΕΡΙΠΡΩΚΤΙΚΗ ΝΟΣΟΣ-ΑΠΟΣΤΗΜΑΤΑ-ΣΥΡΙΓΓΙΑ</a:t>
            </a:r>
          </a:p>
          <a:p>
            <a:pPr lvl="1"/>
            <a:r>
              <a:rPr lang="el-GR" dirty="0"/>
              <a:t>Παροχέτευση αποστήματος</a:t>
            </a:r>
          </a:p>
          <a:p>
            <a:pPr lvl="1"/>
            <a:r>
              <a:rPr lang="el-GR" dirty="0"/>
              <a:t>Τοποθέτηση </a:t>
            </a:r>
            <a:r>
              <a:rPr lang="en-US" dirty="0"/>
              <a:t>seton</a:t>
            </a:r>
            <a:endParaRPr lang="en-GB" dirty="0"/>
          </a:p>
          <a:p>
            <a:pPr lvl="1"/>
            <a:r>
              <a:rPr lang="el-GR" dirty="0"/>
              <a:t>Έναρξη θεραπείας με βιολογικούς παράγοντες</a:t>
            </a:r>
          </a:p>
          <a:p>
            <a:pPr lvl="1"/>
            <a:r>
              <a:rPr lang="en-US" dirty="0"/>
              <a:t>LIFT</a:t>
            </a:r>
          </a:p>
          <a:p>
            <a:pPr lvl="1"/>
            <a:r>
              <a:rPr lang="en-US" dirty="0"/>
              <a:t>Advancement flap</a:t>
            </a:r>
          </a:p>
          <a:p>
            <a:pPr lvl="1"/>
            <a:r>
              <a:rPr lang="el-GR" dirty="0"/>
              <a:t>Κολοστομία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l-GR" dirty="0"/>
          </a:p>
          <a:p>
            <a:pPr lvl="1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6E8B1-4DFB-4543-9087-2B94F965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179790"/>
            <a:ext cx="5701382" cy="2344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F5DAF-DC97-4CD4-9F5D-AE82257BE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22" y="5954132"/>
            <a:ext cx="2106592" cy="3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87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EBB7-41A5-45AC-89D1-D21E95A5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24BAB-D2AA-4503-851D-0BF06F95F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Ενδοκοιλιάκη</a:t>
            </a:r>
            <a:r>
              <a:rPr lang="el-GR" dirty="0"/>
              <a:t> νόσος</a:t>
            </a:r>
          </a:p>
          <a:p>
            <a:pPr lvl="1"/>
            <a:r>
              <a:rPr lang="el-GR" dirty="0"/>
              <a:t>Τα αποστήματα πρέπει να παροχετεύονται </a:t>
            </a:r>
            <a:r>
              <a:rPr lang="el-GR" dirty="0" err="1"/>
              <a:t>διαδερμικά</a:t>
            </a:r>
            <a:endParaRPr lang="el-GR" dirty="0"/>
          </a:p>
          <a:p>
            <a:pPr lvl="1"/>
            <a:r>
              <a:rPr lang="el-GR" dirty="0"/>
              <a:t>Μετά την παροχέτευση, κατάλληλη θεραπεία</a:t>
            </a:r>
          </a:p>
          <a:p>
            <a:pPr lvl="1"/>
            <a:r>
              <a:rPr lang="el-GR" dirty="0"/>
              <a:t>Σε στένωσή του λεπτού εντέρου μικρότερες των 5 εκ, προσπάθεια διαστολής ενδοσκοπικά  ή χειρουργείο</a:t>
            </a:r>
          </a:p>
          <a:p>
            <a:pPr lvl="1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AA400-3294-4603-8236-17B51087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5798048"/>
            <a:ext cx="2257444" cy="3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747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ΝΟΣΟΣ </a:t>
            </a:r>
            <a:r>
              <a:rPr lang="en-US" dirty="0"/>
              <a:t>CROHN</a:t>
            </a:r>
          </a:p>
        </p:txBody>
      </p:sp>
      <p:pic>
        <p:nvPicPr>
          <p:cNvPr id="4" name="Picture 2" descr="C:\Users\Peterm\Desktop\08-006 Peter McDonald\Image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3282696" cy="210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finn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19600"/>
            <a:ext cx="4191000" cy="21566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73274"/>
          </a:xfrm>
        </p:spPr>
        <p:txBody>
          <a:bodyPr/>
          <a:lstStyle/>
          <a:p>
            <a:r>
              <a:rPr lang="el-GR" dirty="0"/>
              <a:t>ΣΥΓΚΡΙΣΗ ΕΚ-</a:t>
            </a:r>
            <a:r>
              <a:rPr lang="en-US" dirty="0"/>
              <a:t>CROHN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395536" y="1061720"/>
          <a:ext cx="8229600" cy="606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ΕΛΚΩΔΗΣ</a:t>
                      </a:r>
                      <a:r>
                        <a:rPr lang="el-GR" baseline="0" dirty="0"/>
                        <a:t> ΚΟΛΙΤΙΔΑ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ΝΟΣΟΣ </a:t>
                      </a:r>
                      <a:r>
                        <a:rPr lang="en-US" dirty="0"/>
                        <a:t>CROHN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ΠΑΧΥΝΣΗ</a:t>
                      </a:r>
                      <a:r>
                        <a:rPr lang="el-GR" baseline="0" dirty="0"/>
                        <a:t> ΤΟΙΧΩΜΑΤΟΣ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ΠΑΧΥΝΣΗ ΜΕΣΕΝΤΕΡΙΟΥ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FAT WRAPPING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ΠΡΟΣΒΟΛΗ</a:t>
                      </a:r>
                      <a:r>
                        <a:rPr lang="el-GR" baseline="0" dirty="0"/>
                        <a:t> ΚΑΤΑ ΤΜΗΜΑΤΑ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ΔΙΑΤΟΙΧΩΜΑΤΙΚΗ ΠΡΟΣΒΟΛΗ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ΚΟΚΚΙΩΜΑΤΑ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ΑΙΜΟΡΡΑΓΙΑ ΑΠΟ</a:t>
                      </a:r>
                      <a:r>
                        <a:rPr lang="el-GR" baseline="0" dirty="0"/>
                        <a:t> ΟΡΘΟ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ΔΙΑΡΡΟΙΑ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ΑΠΟΦΡΑΞΗ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ΠΕΡΙΠΡΩΚΤΙΚΗ ΝΟΣΟΣ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ΠΡΟΣΒΟΛΗ ΛΕΠΤΟΥ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ΣΥΓΚΡΙΣΗ ΕΚ-</a:t>
            </a:r>
            <a:r>
              <a:rPr lang="en-US" dirty="0"/>
              <a:t>CROHN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ΕΛΚΩΔΗΣ ΚΟΛΙΤΙΔΑ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ΝΟΣΟΣ </a:t>
                      </a:r>
                      <a:r>
                        <a:rPr lang="en-US" dirty="0"/>
                        <a:t>CROHN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KATANOMH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ΣΥΝΕΧΟΜΕΝΗ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ΔΙΑΚΟΠΤΟΜΕΝΗ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ΠΡΟΣΒΟΛΗ</a:t>
                      </a:r>
                      <a:r>
                        <a:rPr lang="el-GR" baseline="0" dirty="0"/>
                        <a:t> ΟΡΘΟΥ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ΕΙΚΟΝΑ ΛΙΘΟΣΤΡΩΤΟΥ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ΨΕΥΔΟΠΟΛΥΠΟΔΕΣ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ΟΛΙΚΗ</a:t>
                      </a:r>
                      <a:r>
                        <a:rPr lang="el-GR" baseline="0" dirty="0"/>
                        <a:t> ΠΡΩΚΤΟΚΟΛΕΚΤΟΜΗ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ΘΕΡΑΠΕΥΤΙΚΗ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D70D5E"/>
      </a:accent2>
      <a:accent3>
        <a:srgbClr val="98037E"/>
      </a:accent3>
      <a:accent4>
        <a:srgbClr val="68027D"/>
      </a:accent4>
      <a:accent5>
        <a:srgbClr val="095ACA"/>
      </a:accent5>
      <a:accent6>
        <a:srgbClr val="063597"/>
      </a:accent6>
      <a:hlink>
        <a:srgbClr val="17BBFD"/>
      </a:hlink>
      <a:folHlink>
        <a:srgbClr val="FF79C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23C5FE65-18CC-4A65-9EBC-B05E331504EC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2733</TotalTime>
  <Words>4193</Words>
  <Application>Microsoft Office PowerPoint</Application>
  <PresentationFormat>On-screen Show (4:3)</PresentationFormat>
  <Paragraphs>1017</Paragraphs>
  <Slides>165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76" baseType="lpstr">
      <vt:lpstr>Accord Heavy SF</vt:lpstr>
      <vt:lpstr>Aharoni</vt:lpstr>
      <vt:lpstr>Arial</vt:lpstr>
      <vt:lpstr>Calibri</vt:lpstr>
      <vt:lpstr>Century Schoolbook</vt:lpstr>
      <vt:lpstr>Open Sans</vt:lpstr>
      <vt:lpstr>Times New Roman</vt:lpstr>
      <vt:lpstr>Tw Cen MT</vt:lpstr>
      <vt:lpstr>Wingdings</vt:lpstr>
      <vt:lpstr>Wingdings 2</vt:lpstr>
      <vt:lpstr>View</vt:lpstr>
      <vt:lpstr>ΠΑΘΗΣΕΙΣ ΠΑΧΕΟΣ ΕΝΤΕΡΟΥ-ΠΡΩΚΤΟΥ</vt:lpstr>
      <vt:lpstr>PowerPoint Presentation</vt:lpstr>
      <vt:lpstr>Ανατομία παχέος εντέρου</vt:lpstr>
      <vt:lpstr>Ανατομία παχέος εντέρου</vt:lpstr>
      <vt:lpstr>Ανατομία παχέος εντέρου</vt:lpstr>
      <vt:lpstr>Ανατομία παχέος εντέρου</vt:lpstr>
      <vt:lpstr>Ανατομία παχέος εντέρου</vt:lpstr>
      <vt:lpstr>Ανατομία παχέος εντέρου</vt:lpstr>
      <vt:lpstr>Ανατομία παχέος εντέρου</vt:lpstr>
      <vt:lpstr>Ανατομία παχέος εντέρου</vt:lpstr>
      <vt:lpstr>ΕΠΙΧΕΙΛΙΟΣ ΑΡΤΗΡΙΑ του DRUMMOND </vt:lpstr>
      <vt:lpstr>ΤΟΞΟ του Riolan</vt:lpstr>
      <vt:lpstr>Αιμάτωση του ορθού </vt:lpstr>
      <vt:lpstr>Αιμάτωση του ορθού </vt:lpstr>
      <vt:lpstr>Ανατομία παχέος εντέρου</vt:lpstr>
      <vt:lpstr>Ανατομία παχέος εντέρου</vt:lpstr>
      <vt:lpstr>                               ΟΡΘΟ</vt:lpstr>
      <vt:lpstr>PowerPoint Presentation</vt:lpstr>
      <vt:lpstr>Διάγνωση</vt:lpstr>
      <vt:lpstr>PowerPoint Presentation</vt:lpstr>
      <vt:lpstr>PowerPoint Presentation</vt:lpstr>
      <vt:lpstr>PowerPoint Presentation</vt:lpstr>
      <vt:lpstr>PowerPoint Presentation</vt:lpstr>
      <vt:lpstr>ΕΚΚΟΛΠΩΜΑΤΙΚΗ ΝΟΣΟΣ</vt:lpstr>
      <vt:lpstr>ΕΚΚΟΛΠΩΜΑΤΙΚΗ ΝΟΣΟΣ</vt:lpstr>
      <vt:lpstr>ΕΚΚΟΛΠΩΜΑΤΙΚΗ ΝΟΣΟΣ</vt:lpstr>
      <vt:lpstr>PowerPoint Presentation</vt:lpstr>
      <vt:lpstr>ΕΚΚΟΠΛΩΜΑΤΩΣΗ-ΕΚΚΟΛΠΩΜΑΤΙΚΗ ΝΟΣΟΣ</vt:lpstr>
      <vt:lpstr>ΕΚΚΟΛΠΩΜΑΤΩΣΗ</vt:lpstr>
      <vt:lpstr>PowerPoint Presentation</vt:lpstr>
      <vt:lpstr>ΕΚΚΟΛΠΩΜΑΤΙΚΗ ΝΟΣΟΣ</vt:lpstr>
      <vt:lpstr>ΕΚΚΟΛΠΩΜΑΤΙΚΗ ΝΟΣΟΣ</vt:lpstr>
      <vt:lpstr>ΕΚΚΟΛΠΩΜΑΤΙΤΙΔΑ</vt:lpstr>
      <vt:lpstr>ΕΚΚΟΠΛΩΜΑΤΙΤΙΔΑ</vt:lpstr>
      <vt:lpstr>ΕΚΚΟΛΠΩΜΑΤΙΤΙΔΑ</vt:lpstr>
      <vt:lpstr>ΕΚΚΟΛΠΩΜΑΤΙΤΙΔΑ</vt:lpstr>
      <vt:lpstr>PowerPoint Presentation</vt:lpstr>
      <vt:lpstr>PowerPoint Presentation</vt:lpstr>
      <vt:lpstr>ΕΚΚΟΛΠΩΜΑΤΙΤΙΔΑ</vt:lpstr>
      <vt:lpstr>ΕΚΚΟΛΠΩΜΑΤΙΤΙΔΑ</vt:lpstr>
      <vt:lpstr>ΕΚΚΟΛΠΩΜΑΤΙΤΙΔΑ</vt:lpstr>
      <vt:lpstr>ΕΚΚΟΛΠΩΜΑΤΙΤΙΔΑ</vt:lpstr>
      <vt:lpstr>ΕΚΚΟΛΠΩΜΑΤΙΤΙΔΑ</vt:lpstr>
      <vt:lpstr>ΕΚΚΟΛΠΩΜΑΤΙΤΙΔΑ</vt:lpstr>
      <vt:lpstr>ΕΚΚΟΛΠΩΜΑΤΙΤΙΔΑ</vt:lpstr>
      <vt:lpstr>ΙΔΙΟΠΑΘΕΙΣ ΦΛΕΓΜΟΝΩΔΕΙΣ ΝΟΣΟΙ ΕΝΤΕΡΟΥ 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PowerPoint Presentation</vt:lpstr>
      <vt:lpstr>ΕΛΚΩΔΗΣ ΚΟΛΙΤΙΔΑ</vt:lpstr>
      <vt:lpstr>ΕΛΚΩΔΗΣ ΚΟΛΙΤΙΔΑ</vt:lpstr>
      <vt:lpstr>ΕΛΚΩΔΗΣ ΚΟΛΙΤΙΔΑ</vt:lpstr>
      <vt:lpstr>ΕΛΚΩΔΗΣ ΚΟΛΙΤΙΔΑ</vt:lpstr>
      <vt:lpstr>PowerPoint Presentation</vt:lpstr>
      <vt:lpstr>ΕΛΚΩΔΗΣ ΚΟΛΙΤΙΔΑ</vt:lpstr>
      <vt:lpstr>ΕΛΚΩΔΗΣ ΚΟΛΙΤΙΔΑ</vt:lpstr>
      <vt:lpstr>ΕΛΚΩΔΗΣ ΚΟΛΙΤΙΔΑ</vt:lpstr>
      <vt:lpstr>ΕΛΚΩΔΗΣ ΚΟΛΙΤΙΔΑ</vt:lpstr>
      <vt:lpstr>ΕΛΚΩΔΗΣ ΚΟΛΙΤΙΔΑ</vt:lpstr>
      <vt:lpstr>PowerPoint Presentation</vt:lpstr>
      <vt:lpstr>ΕΛΚΩΔΗΣ ΚΟΛΙΤΙΔΑ</vt:lpstr>
      <vt:lpstr>ΕΛΚΩΔΗΣ ΚΟΛΙΤΙΔΑ</vt:lpstr>
      <vt:lpstr>ΕΛΚΩΔΗΣ ΚΟΛΙΤΙΔΑ</vt:lpstr>
      <vt:lpstr>PowerPoint Presentation</vt:lpstr>
      <vt:lpstr>PowerPoint Presentation</vt:lpstr>
      <vt:lpstr>ΕΛΚΩΔΗΣ ΚΟΛΙΤΙΔΑ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ΝΟΣΟΣ CROHN</vt:lpstr>
      <vt:lpstr>ΣΥΓΚΡΙΣΗ ΕΚ-CROHN</vt:lpstr>
      <vt:lpstr>ΣΥΓΚΡΙΣΗ ΕΚ-CROHN</vt:lpstr>
      <vt:lpstr>ΚΑΡΚΙΝΟΣ ΠΑΧΕΟΣ ΕΝΤΕΡΟΥ</vt:lpstr>
      <vt:lpstr>ΚΑΡΚΙΝΟΣ ΠΑΧΕΟΣ ΕΝΤΕΡΟΥ</vt:lpstr>
      <vt:lpstr>ΚΑΡΚΙΝΟΣ ΠΑΧΕΟΣ ΕΝΤΕΡΟΥ</vt:lpstr>
      <vt:lpstr>ΚΑΡΚΙΝΟΣ ΠΑΧΕΟΣ ΕΝΤΕΡΟΥ</vt:lpstr>
      <vt:lpstr>ΚΑΡΚΙΝΟΣ ΠΑΧΕΟΣ ΕΝΤΕΡΟΥ</vt:lpstr>
      <vt:lpstr>ΚΑΡΚΙΝΟΣ ΠΑΧΕΟΣ ΕΝΤΕΡΟΥ</vt:lpstr>
      <vt:lpstr>ΚΑΡΚΙΝΟΣ ΠΑΧΕΟΣ ΕΝΤΕΡΟΥ</vt:lpstr>
      <vt:lpstr>ΚΑΡΚΙΝΟΣ ΠΑΧΕΟΣ ΕΝΤΕΡΟΥ</vt:lpstr>
      <vt:lpstr>ΚΑΡΝΙΚΟΣ ΠΑΧΕΟΣ ΕΝΤΕΡΟΥ</vt:lpstr>
      <vt:lpstr>ΚΑΡΚΙΝΟΣ ΠΑΧΕΟΣ ΕΝΤΕΡΟΥ</vt:lpstr>
      <vt:lpstr>ΟΙΚΟΓΕΝΗΣ ΠΟΛΥΠΟΔΙΑΣΗ</vt:lpstr>
      <vt:lpstr>ΟΙΚΟΓΕΝΗΣ ΠΟΛΥΠΟΔΙΑΣΗ</vt:lpstr>
      <vt:lpstr>ΟΙΚΟΓΕΝΗΣ ΠΟΛΥΠΟΔΙΑΣΗ</vt:lpstr>
      <vt:lpstr>ΚΛΗΡΟΝΟΜΙΚΟΣ ΜΗ ΠΟΛΥΠΟΔΙΣΙΚΟΣ ΚΑΡΚΙΝΟΣ (HNPCC)</vt:lpstr>
      <vt:lpstr>ΚΛΗΡΟΝΟΜΙΚΟΣ ΜΗ ΠΟΛΥΠΟΔΙΣΙΚΟΣ ΚΑΡΚΙΝΟΣ (HNPCC)</vt:lpstr>
      <vt:lpstr>ΚΛΗΡΟΝΟΜΙΚΟΣ ΜΗ ΠΟΛΥΠΟΔΙΣΙΚΟΣ ΚΑΡΚΙΝΟΣ (HNPCC)</vt:lpstr>
      <vt:lpstr>ΚΛΗΡΟΝΟΜΙΚΟΣ ΜΗ ΠΟΛΥΠΟΔΙΣΙΚΟΣ ΚΑΡΚΙΝΟΣ (HNPCC)</vt:lpstr>
      <vt:lpstr>ΚΑΡΚΙΝΟΣ ΠΑΧΕΟΣ ΕΝΤΕΡΟΥ</vt:lpstr>
      <vt:lpstr>ΚΑΡΚΙΝΟΣ ΠΑΧΕΟΣ ΕΝΤΕΡΟΥ</vt:lpstr>
      <vt:lpstr>ΚΑΡΚΙΝΟΣ ΠΑΧΕΟΣ ΕΝΤΕΡΟΥ</vt:lpstr>
      <vt:lpstr>ΣΤΑΔΙΟΠΟΙΗΣΗ</vt:lpstr>
      <vt:lpstr>ΚΑΡΚΙΝΟΣ ΠΑΧΕΟΣ ΕΝΤΕΡΟΥ</vt:lpstr>
      <vt:lpstr>ΚΑΡΚΙΝΟΣ ΚΟΛΟΥ</vt:lpstr>
      <vt:lpstr>ΚΑΡΚΙΝΟΣ ΚΟΛΟΥ</vt:lpstr>
      <vt:lpstr>PowerPoint Presentation</vt:lpstr>
      <vt:lpstr>ΚΑΡΚΙΝΟΣ ΚΟΛΟΥ</vt:lpstr>
      <vt:lpstr>ΚΑΡΚΙΝΟΣ ΟΡΘΟΥ</vt:lpstr>
      <vt:lpstr>ΚΑΡΚΙΝΟΣ ΟΡΘΟΥ</vt:lpstr>
      <vt:lpstr>ΚΑΡΚΙΝΟΣ ΟΡΘΟΥ</vt:lpstr>
      <vt:lpstr>ΚΑΡΚΙΝΟΣ ΟΡΘΟΥ</vt:lpstr>
      <vt:lpstr>ΚΑΡΚΙΝΟΣ ΟΡΘΟΥ</vt:lpstr>
      <vt:lpstr>PowerPoint Presentation</vt:lpstr>
      <vt:lpstr>ΚΑΡΚΙΝΟΣ ΟΡΘΟΥ</vt:lpstr>
      <vt:lpstr>ΚΑΡΚΙΝΟΣ ΟΡΘΟΥ</vt:lpstr>
      <vt:lpstr>ΜΕΤΑΣΤΑΤΙΚΟΣ ΚΑΡΚΙΝΟΣ ΠΑΧΕΟΣ ΕΝΤΕΡΟΥ</vt:lpstr>
      <vt:lpstr>ΠΡΟΓΝΩΣΗ</vt:lpstr>
      <vt:lpstr>ΑΙΜΟΡΡΟΪΔΟΠΑΘΕΙΑ</vt:lpstr>
      <vt:lpstr>ΑΙΜΟΡΡΟΪΔΟΠΑΘΕΙΑ</vt:lpstr>
      <vt:lpstr>ΑΙΜΟΡΡΟΪΔΟΠΑΘΕΙΑ </vt:lpstr>
      <vt:lpstr>ΑΙΜΟΡΡΟΪΔΟΠΑΘΕΙΑ</vt:lpstr>
      <vt:lpstr>ΑΙΜΟΡΡΟΪΔΟΠΑΘΕΙΑ</vt:lpstr>
      <vt:lpstr>ΑΙΜΟΡΡΟΪΔΟΠΑΘΕΙΑ</vt:lpstr>
      <vt:lpstr>ΑΙΜΟΡΡΟΪΔΟΠΑΘΕΙΑ</vt:lpstr>
      <vt:lpstr>PowerPoint Presentation</vt:lpstr>
      <vt:lpstr>ΡΑΓΑΣ ΔΑΚΤΥΛΙΟΥ </vt:lpstr>
      <vt:lpstr>ΡΑΓΑΣ ΔΑΚΤΥΛΙΟΥ</vt:lpstr>
      <vt:lpstr>ΡΑΓΑΣ ΔΑΚΤΥΛΙΟΥ</vt:lpstr>
      <vt:lpstr>ΡΑΓΑΣ ΔΑΚΤΥΛΙΟΥ</vt:lpstr>
      <vt:lpstr>ΡΑΓΑΣ ΔΑΚΤΥΛΙΟΥ</vt:lpstr>
      <vt:lpstr>PowerPoint Presentation</vt:lpstr>
      <vt:lpstr>ΡΑΓΑΣ ΔΑΚΤΥΛΙΟΥ</vt:lpstr>
      <vt:lpstr>ΡΑΓΑΣ ΔΑΚΤΥΛΙΟΥ</vt:lpstr>
      <vt:lpstr>ΠΕΡΙΕΔΡΙΚΑ ΑΠΟΣΤΗΜΑΤΑ</vt:lpstr>
      <vt:lpstr>Νεκρωτική Φασιίτιδα</vt:lpstr>
      <vt:lpstr>ΠΕΡΙΕΔΡΙΚΑ ΑΠΟΣΤΗΜΑΤΑ</vt:lpstr>
      <vt:lpstr>ΠΕΡΙΕΔΡΙΚΑ ΑΠΟΣΤΗΜΑΤΑ</vt:lpstr>
      <vt:lpstr>ΠΕΡΙΕΔΡΙΚΑ ΑΠΟΣΤΗΜΑΤΑ</vt:lpstr>
      <vt:lpstr>ΠΕΡΙΕΔΡΙΚΑ ΑΠΟΣΤΗΜΑΤΑ</vt:lpstr>
      <vt:lpstr>ΠΕΡΙΕΔΡΙΚΑ ΣΥΡΙΓΓΙΑ</vt:lpstr>
      <vt:lpstr>ΠΕΡΙΕΔΡΙΚΑ ΣΥΡΙΓΓΙΑ</vt:lpstr>
      <vt:lpstr>ΠΕΡΙΕΔΡΙΚΑ ΣΥΡΙΓΓΙΑ</vt:lpstr>
      <vt:lpstr>ΠΕΡΙΕΔΡΙΚΑ ΣΥΡΙΓΓΙΑ</vt:lpstr>
      <vt:lpstr>ΠΕΡΙΕΔΡΙΚΑ ΣΥΡΙΓΓΙΑ</vt:lpstr>
      <vt:lpstr>ΠΕΡΙΕΔΡΙΚΑ ΣΥΡΙΓΓΙΑ</vt:lpstr>
      <vt:lpstr>SETONS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ΚΑΛΟΗΘΕΙΣ ΠΑΘΗΣΕΙΣ ΠΑΧΕΟΣ ΕΝΤΕΡΟΥ</dc:title>
  <dc:creator>User</dc:creator>
  <cp:lastModifiedBy>Nikoletta Dimitriou</cp:lastModifiedBy>
  <cp:revision>87</cp:revision>
  <dcterms:created xsi:type="dcterms:W3CDTF">2016-11-28T08:36:11Z</dcterms:created>
  <dcterms:modified xsi:type="dcterms:W3CDTF">2021-10-01T04:54:14Z</dcterms:modified>
</cp:coreProperties>
</file>