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0"/>
  </p:notesMasterIdLst>
  <p:sldIdLst>
    <p:sldId id="256" r:id="rId2"/>
    <p:sldId id="937" r:id="rId3"/>
    <p:sldId id="1001" r:id="rId4"/>
    <p:sldId id="938" r:id="rId5"/>
    <p:sldId id="498" r:id="rId6"/>
    <p:sldId id="951" r:id="rId7"/>
    <p:sldId id="952" r:id="rId8"/>
    <p:sldId id="959" r:id="rId9"/>
    <p:sldId id="953" r:id="rId10"/>
    <p:sldId id="470" r:id="rId11"/>
    <p:sldId id="957" r:id="rId12"/>
    <p:sldId id="956" r:id="rId13"/>
    <p:sldId id="955" r:id="rId14"/>
    <p:sldId id="958" r:id="rId15"/>
    <p:sldId id="644" r:id="rId16"/>
    <p:sldId id="1011" r:id="rId17"/>
    <p:sldId id="1010" r:id="rId18"/>
    <p:sldId id="1002" r:id="rId19"/>
    <p:sldId id="1003" r:id="rId20"/>
    <p:sldId id="1004" r:id="rId21"/>
    <p:sldId id="1005" r:id="rId22"/>
    <p:sldId id="1006" r:id="rId23"/>
    <p:sldId id="1007" r:id="rId24"/>
    <p:sldId id="1008" r:id="rId25"/>
    <p:sldId id="1009" r:id="rId26"/>
    <p:sldId id="1047" r:id="rId27"/>
    <p:sldId id="1048" r:id="rId28"/>
    <p:sldId id="1049" r:id="rId29"/>
    <p:sldId id="1050" r:id="rId30"/>
    <p:sldId id="1051" r:id="rId31"/>
    <p:sldId id="1052" r:id="rId32"/>
    <p:sldId id="1053" r:id="rId33"/>
    <p:sldId id="1054" r:id="rId34"/>
    <p:sldId id="1055" r:id="rId35"/>
    <p:sldId id="1056" r:id="rId36"/>
    <p:sldId id="1057" r:id="rId37"/>
    <p:sldId id="1058" r:id="rId38"/>
    <p:sldId id="1059" r:id="rId39"/>
    <p:sldId id="1060" r:id="rId40"/>
    <p:sldId id="648" r:id="rId41"/>
    <p:sldId id="650" r:id="rId42"/>
    <p:sldId id="1070" r:id="rId43"/>
    <p:sldId id="652" r:id="rId44"/>
    <p:sldId id="1061" r:id="rId45"/>
    <p:sldId id="653" r:id="rId46"/>
    <p:sldId id="1012" r:id="rId47"/>
    <p:sldId id="1071" r:id="rId48"/>
    <p:sldId id="1068" r:id="rId49"/>
    <p:sldId id="1123" r:id="rId50"/>
    <p:sldId id="1124" r:id="rId51"/>
    <p:sldId id="1122" r:id="rId52"/>
    <p:sldId id="1062" r:id="rId53"/>
    <p:sldId id="655" r:id="rId54"/>
    <p:sldId id="1095" r:id="rId55"/>
    <p:sldId id="1035" r:id="rId56"/>
    <p:sldId id="1036" r:id="rId57"/>
    <p:sldId id="1038" r:id="rId58"/>
    <p:sldId id="1039" r:id="rId59"/>
    <p:sldId id="1042" r:id="rId60"/>
    <p:sldId id="1043" r:id="rId61"/>
    <p:sldId id="1063" r:id="rId62"/>
    <p:sldId id="658" r:id="rId63"/>
    <p:sldId id="1045" r:id="rId64"/>
    <p:sldId id="1064" r:id="rId65"/>
    <p:sldId id="659" r:id="rId66"/>
    <p:sldId id="1028" r:id="rId67"/>
    <p:sldId id="1029" r:id="rId68"/>
    <p:sldId id="1030" r:id="rId69"/>
    <p:sldId id="1065" r:id="rId70"/>
    <p:sldId id="660" r:id="rId71"/>
    <p:sldId id="1033" r:id="rId72"/>
    <p:sldId id="1034" r:id="rId73"/>
    <p:sldId id="1101" r:id="rId74"/>
    <p:sldId id="1102" r:id="rId75"/>
    <p:sldId id="1106" r:id="rId76"/>
    <p:sldId id="1032" r:id="rId77"/>
    <p:sldId id="1107" r:id="rId78"/>
    <p:sldId id="1098" r:id="rId79"/>
    <p:sldId id="846" r:id="rId80"/>
    <p:sldId id="1108" r:id="rId81"/>
    <p:sldId id="1110" r:id="rId82"/>
    <p:sldId id="1112" r:id="rId83"/>
    <p:sldId id="1114" r:id="rId84"/>
    <p:sldId id="1116" r:id="rId85"/>
    <p:sldId id="1117" r:id="rId86"/>
    <p:sldId id="663" r:id="rId87"/>
    <p:sldId id="1066" r:id="rId88"/>
    <p:sldId id="1020" r:id="rId89"/>
    <p:sldId id="661" r:id="rId90"/>
    <p:sldId id="1024" r:id="rId91"/>
    <p:sldId id="1067" r:id="rId92"/>
    <p:sldId id="670" r:id="rId93"/>
    <p:sldId id="662" r:id="rId94"/>
    <p:sldId id="671" r:id="rId95"/>
    <p:sldId id="672" r:id="rId96"/>
    <p:sldId id="673" r:id="rId97"/>
    <p:sldId id="1120" r:id="rId98"/>
    <p:sldId id="742" r:id="rId99"/>
    <p:sldId id="825" r:id="rId100"/>
    <p:sldId id="717" r:id="rId101"/>
    <p:sldId id="1129" r:id="rId102"/>
    <p:sldId id="1126" r:id="rId103"/>
    <p:sldId id="852" r:id="rId104"/>
    <p:sldId id="853" r:id="rId105"/>
    <p:sldId id="854" r:id="rId106"/>
    <p:sldId id="855" r:id="rId107"/>
    <p:sldId id="856" r:id="rId108"/>
    <p:sldId id="857" r:id="rId109"/>
    <p:sldId id="858" r:id="rId110"/>
    <p:sldId id="1128" r:id="rId111"/>
    <p:sldId id="863" r:id="rId112"/>
    <p:sldId id="861" r:id="rId113"/>
    <p:sldId id="862" r:id="rId114"/>
    <p:sldId id="867" r:id="rId115"/>
    <p:sldId id="868" r:id="rId116"/>
    <p:sldId id="870" r:id="rId117"/>
    <p:sldId id="877" r:id="rId118"/>
    <p:sldId id="939" r:id="rId119"/>
    <p:sldId id="940" r:id="rId120"/>
    <p:sldId id="941" r:id="rId121"/>
    <p:sldId id="942" r:id="rId122"/>
    <p:sldId id="943" r:id="rId123"/>
    <p:sldId id="946" r:id="rId124"/>
    <p:sldId id="947" r:id="rId125"/>
    <p:sldId id="948" r:id="rId126"/>
    <p:sldId id="949" r:id="rId127"/>
    <p:sldId id="1000" r:id="rId128"/>
    <p:sldId id="999" r:id="rId12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1877" autoAdjust="0"/>
  </p:normalViewPr>
  <p:slideViewPr>
    <p:cSldViewPr>
      <p:cViewPr varScale="1">
        <p:scale>
          <a:sx n="107" d="100"/>
          <a:sy n="107" d="100"/>
        </p:scale>
        <p:origin x="750" y="102"/>
      </p:cViewPr>
      <p:guideLst>
        <p:guide orient="horz" pos="2205"/>
        <p:guide pos="3840"/>
      </p:guideLst>
    </p:cSldViewPr>
  </p:slideViewPr>
  <p:notesTextViewPr>
    <p:cViewPr>
      <p:scale>
        <a:sx n="3" d="2"/>
        <a:sy n="3" d="2"/>
      </p:scale>
      <p:origin x="0" y="0"/>
    </p:cViewPr>
  </p:notesTextViewPr>
  <p:sorterViewPr>
    <p:cViewPr>
      <p:scale>
        <a:sx n="110" d="100"/>
        <a:sy n="110" d="100"/>
      </p:scale>
      <p:origin x="0" y="-301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A5B849-2FA6-4B7B-ACDF-4A7596AE72D1}" type="datetimeFigureOut">
              <a:rPr lang="el-GR" smtClean="0"/>
              <a:t>4/6/2020</a:t>
            </a:fld>
            <a:endParaRPr lang="el-G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6F9E05-87C0-4A14-BAD0-9691583D081B}" type="slidenum">
              <a:rPr lang="el-GR" smtClean="0"/>
              <a:t>‹#›</a:t>
            </a:fld>
            <a:endParaRPr lang="el-GR" dirty="0"/>
          </a:p>
        </p:txBody>
      </p:sp>
    </p:spTree>
    <p:extLst>
      <p:ext uri="{BB962C8B-B14F-4D97-AF65-F5344CB8AC3E}">
        <p14:creationId xmlns:p14="http://schemas.microsoft.com/office/powerpoint/2010/main" val="791388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F9E05-87C0-4A14-BAD0-9691583D081B}" type="slidenum">
              <a:rPr lang="el-GR" smtClean="0"/>
              <a:t>1</a:t>
            </a:fld>
            <a:endParaRPr lang="el-GR" dirty="0"/>
          </a:p>
        </p:txBody>
      </p:sp>
    </p:spTree>
    <p:extLst>
      <p:ext uri="{BB962C8B-B14F-4D97-AF65-F5344CB8AC3E}">
        <p14:creationId xmlns:p14="http://schemas.microsoft.com/office/powerpoint/2010/main" val="707545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267D22-D9FF-4494-B733-DAA4386F4B9F}" type="slidenum">
              <a:rPr lang="en-US" altLang="el-GR"/>
              <a:pPr/>
              <a:t>33</a:t>
            </a:fld>
            <a:endParaRPr lang="en-US" altLang="el-GR" dirty="0"/>
          </a:p>
        </p:txBody>
      </p:sp>
    </p:spTree>
    <p:extLst>
      <p:ext uri="{BB962C8B-B14F-4D97-AF65-F5344CB8AC3E}">
        <p14:creationId xmlns:p14="http://schemas.microsoft.com/office/powerpoint/2010/main" val="104451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D45713-EE82-4A91-81AC-60B16F982A06}" type="slidenum">
              <a:rPr lang="en-US" altLang="el-GR"/>
              <a:pPr/>
              <a:t>34</a:t>
            </a:fld>
            <a:endParaRPr lang="en-US" altLang="el-GR" dirty="0"/>
          </a:p>
        </p:txBody>
      </p:sp>
    </p:spTree>
    <p:extLst>
      <p:ext uri="{BB962C8B-B14F-4D97-AF65-F5344CB8AC3E}">
        <p14:creationId xmlns:p14="http://schemas.microsoft.com/office/powerpoint/2010/main" val="4088398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A622B2-7B2D-4D5B-8D8A-A360443557E4}" type="slidenum">
              <a:rPr lang="en-US" altLang="el-GR"/>
              <a:pPr/>
              <a:t>35</a:t>
            </a:fld>
            <a:endParaRPr lang="en-US" altLang="el-GR" dirty="0"/>
          </a:p>
        </p:txBody>
      </p:sp>
    </p:spTree>
    <p:extLst>
      <p:ext uri="{BB962C8B-B14F-4D97-AF65-F5344CB8AC3E}">
        <p14:creationId xmlns:p14="http://schemas.microsoft.com/office/powerpoint/2010/main" val="3554991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E418F0-05B7-47AF-9906-079A1FD8A96E}" type="slidenum">
              <a:rPr lang="en-US" altLang="el-GR"/>
              <a:pPr/>
              <a:t>36</a:t>
            </a:fld>
            <a:endParaRPr lang="en-US" altLang="el-GR" dirty="0"/>
          </a:p>
        </p:txBody>
      </p:sp>
    </p:spTree>
    <p:extLst>
      <p:ext uri="{BB962C8B-B14F-4D97-AF65-F5344CB8AC3E}">
        <p14:creationId xmlns:p14="http://schemas.microsoft.com/office/powerpoint/2010/main" val="3628616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829A16-6712-49F0-9431-B5F81CB0E934}" type="slidenum">
              <a:rPr lang="en-US" altLang="el-GR"/>
              <a:pPr/>
              <a:t>37</a:t>
            </a:fld>
            <a:endParaRPr lang="en-US" altLang="el-GR" dirty="0"/>
          </a:p>
        </p:txBody>
      </p:sp>
    </p:spTree>
    <p:extLst>
      <p:ext uri="{BB962C8B-B14F-4D97-AF65-F5344CB8AC3E}">
        <p14:creationId xmlns:p14="http://schemas.microsoft.com/office/powerpoint/2010/main" val="3654390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4D1410-8450-4A98-9245-D6FCEDCDA678}" type="slidenum">
              <a:rPr lang="en-US" altLang="el-GR"/>
              <a:pPr/>
              <a:t>38</a:t>
            </a:fld>
            <a:endParaRPr lang="en-US" altLang="el-GR" dirty="0"/>
          </a:p>
        </p:txBody>
      </p:sp>
    </p:spTree>
    <p:extLst>
      <p:ext uri="{BB962C8B-B14F-4D97-AF65-F5344CB8AC3E}">
        <p14:creationId xmlns:p14="http://schemas.microsoft.com/office/powerpoint/2010/main" val="14135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EC6A8A-6677-4835-9941-3B775D5E80DF}" type="slidenum">
              <a:rPr lang="en-US" altLang="el-GR"/>
              <a:pPr/>
              <a:t>39</a:t>
            </a:fld>
            <a:endParaRPr lang="en-US" altLang="el-GR" dirty="0"/>
          </a:p>
        </p:txBody>
      </p:sp>
    </p:spTree>
    <p:extLst>
      <p:ext uri="{BB962C8B-B14F-4D97-AF65-F5344CB8AC3E}">
        <p14:creationId xmlns:p14="http://schemas.microsoft.com/office/powerpoint/2010/main" val="362924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050"/>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2051"/>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487564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998801-41BE-464B-A6A1-7E7BF254FE6B}" type="slidenum">
              <a:rPr lang="en-US" altLang="el-GR"/>
              <a:pPr/>
              <a:t>44</a:t>
            </a:fld>
            <a:endParaRPr lang="en-US" altLang="el-GR" dirty="0"/>
          </a:p>
        </p:txBody>
      </p:sp>
    </p:spTree>
    <p:extLst>
      <p:ext uri="{BB962C8B-B14F-4D97-AF65-F5344CB8AC3E}">
        <p14:creationId xmlns:p14="http://schemas.microsoft.com/office/powerpoint/2010/main" val="951762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998801-41BE-464B-A6A1-7E7BF254FE6B}" type="slidenum">
              <a:rPr lang="en-US" altLang="el-GR"/>
              <a:pPr/>
              <a:t>52</a:t>
            </a:fld>
            <a:endParaRPr lang="en-US" altLang="el-GR" dirty="0"/>
          </a:p>
        </p:txBody>
      </p:sp>
    </p:spTree>
    <p:extLst>
      <p:ext uri="{BB962C8B-B14F-4D97-AF65-F5344CB8AC3E}">
        <p14:creationId xmlns:p14="http://schemas.microsoft.com/office/powerpoint/2010/main" val="2375600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3815961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3762853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4081002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sz="2000" dirty="0">
              <a:latin typeface="Times New Roman" panose="02020603050405020304" pitchFamily="18" charset="0"/>
            </a:endParaRPr>
          </a:p>
        </p:txBody>
      </p:sp>
    </p:spTree>
    <p:extLst>
      <p:ext uri="{BB962C8B-B14F-4D97-AF65-F5344CB8AC3E}">
        <p14:creationId xmlns:p14="http://schemas.microsoft.com/office/powerpoint/2010/main" val="229115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2692827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2181060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738670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998801-41BE-464B-A6A1-7E7BF254FE6B}" type="slidenum">
              <a:rPr lang="en-US" altLang="el-GR"/>
              <a:pPr/>
              <a:t>61</a:t>
            </a:fld>
            <a:endParaRPr lang="en-US" altLang="el-GR" dirty="0"/>
          </a:p>
        </p:txBody>
      </p:sp>
    </p:spTree>
    <p:extLst>
      <p:ext uri="{BB962C8B-B14F-4D97-AF65-F5344CB8AC3E}">
        <p14:creationId xmlns:p14="http://schemas.microsoft.com/office/powerpoint/2010/main" val="3877903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714723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998801-41BE-464B-A6A1-7E7BF254FE6B}" type="slidenum">
              <a:rPr lang="en-US" altLang="el-GR"/>
              <a:pPr/>
              <a:t>64</a:t>
            </a:fld>
            <a:endParaRPr lang="en-US" altLang="el-GR" dirty="0"/>
          </a:p>
        </p:txBody>
      </p:sp>
    </p:spTree>
    <p:extLst>
      <p:ext uri="{BB962C8B-B14F-4D97-AF65-F5344CB8AC3E}">
        <p14:creationId xmlns:p14="http://schemas.microsoft.com/office/powerpoint/2010/main" val="116139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sz="2000" dirty="0">
              <a:latin typeface="Times New Roman" panose="02020603050405020304" pitchFamily="18" charset="0"/>
            </a:endParaRPr>
          </a:p>
        </p:txBody>
      </p:sp>
    </p:spTree>
    <p:extLst>
      <p:ext uri="{BB962C8B-B14F-4D97-AF65-F5344CB8AC3E}">
        <p14:creationId xmlns:p14="http://schemas.microsoft.com/office/powerpoint/2010/main" val="2470412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998801-41BE-464B-A6A1-7E7BF254FE6B}" type="slidenum">
              <a:rPr lang="en-US" altLang="el-GR"/>
              <a:pPr/>
              <a:t>26</a:t>
            </a:fld>
            <a:endParaRPr lang="en-US" altLang="el-GR" dirty="0"/>
          </a:p>
        </p:txBody>
      </p:sp>
    </p:spTree>
    <p:extLst>
      <p:ext uri="{BB962C8B-B14F-4D97-AF65-F5344CB8AC3E}">
        <p14:creationId xmlns:p14="http://schemas.microsoft.com/office/powerpoint/2010/main" val="756109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2840227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1641974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998801-41BE-464B-A6A1-7E7BF254FE6B}" type="slidenum">
              <a:rPr lang="en-US" altLang="el-GR"/>
              <a:pPr/>
              <a:t>69</a:t>
            </a:fld>
            <a:endParaRPr lang="en-US" altLang="el-GR" dirty="0"/>
          </a:p>
        </p:txBody>
      </p:sp>
    </p:spTree>
    <p:extLst>
      <p:ext uri="{BB962C8B-B14F-4D97-AF65-F5344CB8AC3E}">
        <p14:creationId xmlns:p14="http://schemas.microsoft.com/office/powerpoint/2010/main" val="696137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3752218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sz="2000" dirty="0">
              <a:latin typeface="Times New Roman" panose="02020603050405020304" pitchFamily="18" charset="0"/>
            </a:endParaRPr>
          </a:p>
        </p:txBody>
      </p:sp>
    </p:spTree>
    <p:extLst>
      <p:ext uri="{BB962C8B-B14F-4D97-AF65-F5344CB8AC3E}">
        <p14:creationId xmlns:p14="http://schemas.microsoft.com/office/powerpoint/2010/main" val="508572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14400" y="4343400"/>
            <a:ext cx="5638800" cy="4495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sz="2000" dirty="0">
              <a:latin typeface="Times New Roman" panose="02020603050405020304" pitchFamily="18" charset="0"/>
            </a:endParaRPr>
          </a:p>
        </p:txBody>
      </p:sp>
    </p:spTree>
    <p:extLst>
      <p:ext uri="{BB962C8B-B14F-4D97-AF65-F5344CB8AC3E}">
        <p14:creationId xmlns:p14="http://schemas.microsoft.com/office/powerpoint/2010/main" val="1449870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998801-41BE-464B-A6A1-7E7BF254FE6B}" type="slidenum">
              <a:rPr lang="en-US" altLang="el-GR"/>
              <a:pPr/>
              <a:t>87</a:t>
            </a:fld>
            <a:endParaRPr lang="en-US" altLang="el-GR" dirty="0"/>
          </a:p>
        </p:txBody>
      </p:sp>
    </p:spTree>
    <p:extLst>
      <p:ext uri="{BB962C8B-B14F-4D97-AF65-F5344CB8AC3E}">
        <p14:creationId xmlns:p14="http://schemas.microsoft.com/office/powerpoint/2010/main" val="1700977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1027"/>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8930748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1888879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26"/>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1027"/>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2018924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A29B26-92DE-4C89-91A3-BD5503809E67}" type="slidenum">
              <a:rPr lang="en-US" altLang="el-GR"/>
              <a:pPr/>
              <a:t>27</a:t>
            </a:fld>
            <a:endParaRPr lang="en-US" altLang="el-GR" dirty="0"/>
          </a:p>
        </p:txBody>
      </p:sp>
    </p:spTree>
    <p:extLst>
      <p:ext uri="{BB962C8B-B14F-4D97-AF65-F5344CB8AC3E}">
        <p14:creationId xmlns:p14="http://schemas.microsoft.com/office/powerpoint/2010/main" val="30368549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sz="2000" dirty="0">
              <a:latin typeface="Times New Roman" panose="02020603050405020304" pitchFamily="18" charset="0"/>
            </a:endParaRPr>
          </a:p>
        </p:txBody>
      </p:sp>
    </p:spTree>
    <p:extLst>
      <p:ext uri="{BB962C8B-B14F-4D97-AF65-F5344CB8AC3E}">
        <p14:creationId xmlns:p14="http://schemas.microsoft.com/office/powerpoint/2010/main" val="1946517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sz="2000" dirty="0">
              <a:latin typeface="Times New Roman" panose="02020603050405020304" pitchFamily="18" charset="0"/>
            </a:endParaRPr>
          </a:p>
        </p:txBody>
      </p:sp>
    </p:spTree>
    <p:extLst>
      <p:ext uri="{BB962C8B-B14F-4D97-AF65-F5344CB8AC3E}">
        <p14:creationId xmlns:p14="http://schemas.microsoft.com/office/powerpoint/2010/main" val="82719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26"/>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1027"/>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2140372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D8A363-52DB-4A95-8C5F-A5B9BA0FAC79}" type="slidenum">
              <a:rPr lang="en-US" altLang="el-GR"/>
              <a:pPr/>
              <a:t>98</a:t>
            </a:fld>
            <a:endParaRPr lang="en-US" altLang="el-GR" dirty="0"/>
          </a:p>
        </p:txBody>
      </p:sp>
    </p:spTree>
    <p:extLst>
      <p:ext uri="{BB962C8B-B14F-4D97-AF65-F5344CB8AC3E}">
        <p14:creationId xmlns:p14="http://schemas.microsoft.com/office/powerpoint/2010/main" val="27806222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IE" altLang="el-GR" dirty="0">
              <a:latin typeface="Times New Roman" panose="02020603050405020304" pitchFamily="18" charset="0"/>
            </a:endParaRPr>
          </a:p>
        </p:txBody>
      </p:sp>
    </p:spTree>
    <p:extLst>
      <p:ext uri="{BB962C8B-B14F-4D97-AF65-F5344CB8AC3E}">
        <p14:creationId xmlns:p14="http://schemas.microsoft.com/office/powerpoint/2010/main" val="30845674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816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996CB0D-EBA0-4D1C-ACC4-FF4D0E4DB6AD}" type="slidenum">
              <a:rPr lang="en-US" smtClean="0"/>
              <a:pPr fontAlgn="base">
                <a:spcBef>
                  <a:spcPct val="0"/>
                </a:spcBef>
                <a:spcAft>
                  <a:spcPct val="0"/>
                </a:spcAft>
                <a:defRPr/>
              </a:pPr>
              <a:t>128</a:t>
            </a:fld>
            <a:endParaRPr lang="en-US" dirty="0"/>
          </a:p>
        </p:txBody>
      </p:sp>
    </p:spTree>
    <p:extLst>
      <p:ext uri="{BB962C8B-B14F-4D97-AF65-F5344CB8AC3E}">
        <p14:creationId xmlns:p14="http://schemas.microsoft.com/office/powerpoint/2010/main" val="635390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7A9E92-5277-4961-91FF-95C5ED32065F}" type="slidenum">
              <a:rPr lang="en-US" altLang="el-GR"/>
              <a:pPr/>
              <a:t>28</a:t>
            </a:fld>
            <a:endParaRPr lang="en-US" altLang="el-GR" dirty="0"/>
          </a:p>
        </p:txBody>
      </p:sp>
    </p:spTree>
    <p:extLst>
      <p:ext uri="{BB962C8B-B14F-4D97-AF65-F5344CB8AC3E}">
        <p14:creationId xmlns:p14="http://schemas.microsoft.com/office/powerpoint/2010/main" val="154532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12E566-57E1-4DBA-B486-3430253FDAD1}" type="slidenum">
              <a:rPr lang="en-US" altLang="el-GR"/>
              <a:pPr/>
              <a:t>29</a:t>
            </a:fld>
            <a:endParaRPr lang="en-US" altLang="el-GR" dirty="0"/>
          </a:p>
        </p:txBody>
      </p:sp>
    </p:spTree>
    <p:extLst>
      <p:ext uri="{BB962C8B-B14F-4D97-AF65-F5344CB8AC3E}">
        <p14:creationId xmlns:p14="http://schemas.microsoft.com/office/powerpoint/2010/main" val="2908596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BAD1A1-2B17-4496-B89C-22EB9D193345}" type="slidenum">
              <a:rPr lang="en-US" altLang="el-GR"/>
              <a:pPr/>
              <a:t>30</a:t>
            </a:fld>
            <a:endParaRPr lang="en-US" altLang="el-GR" dirty="0"/>
          </a:p>
        </p:txBody>
      </p:sp>
    </p:spTree>
    <p:extLst>
      <p:ext uri="{BB962C8B-B14F-4D97-AF65-F5344CB8AC3E}">
        <p14:creationId xmlns:p14="http://schemas.microsoft.com/office/powerpoint/2010/main" val="2057078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570814-1AA4-4F09-A6BF-07F8BE51AD5D}" type="slidenum">
              <a:rPr lang="en-US" altLang="el-GR"/>
              <a:pPr/>
              <a:t>31</a:t>
            </a:fld>
            <a:endParaRPr lang="en-US" altLang="el-GR" dirty="0"/>
          </a:p>
        </p:txBody>
      </p:sp>
    </p:spTree>
    <p:extLst>
      <p:ext uri="{BB962C8B-B14F-4D97-AF65-F5344CB8AC3E}">
        <p14:creationId xmlns:p14="http://schemas.microsoft.com/office/powerpoint/2010/main" val="541043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0C1505-5ECA-4443-9D0D-57097BFE0615}" type="slidenum">
              <a:rPr lang="en-US" altLang="el-GR"/>
              <a:pPr/>
              <a:t>32</a:t>
            </a:fld>
            <a:endParaRPr lang="en-US" altLang="el-GR" dirty="0"/>
          </a:p>
        </p:txBody>
      </p:sp>
    </p:spTree>
    <p:extLst>
      <p:ext uri="{BB962C8B-B14F-4D97-AF65-F5344CB8AC3E}">
        <p14:creationId xmlns:p14="http://schemas.microsoft.com/office/powerpoint/2010/main" val="39289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E4DF0A72-21E5-4C42-BA74-AADB07D47B9A}" type="datetime1">
              <a:rPr lang="el-GR" smtClean="0"/>
              <a:t>4/6/2020</a:t>
            </a:fld>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2605880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28CBCFF4-77D9-4678-A93E-B758517A38A0}" type="datetime1">
              <a:rPr lang="el-GR" smtClean="0"/>
              <a:t>4/6/2020</a:t>
            </a:fld>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2260040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4FFFAC17-1F99-460C-8086-F436DA1CBFE8}" type="datetime1">
              <a:rPr lang="el-GR" smtClean="0"/>
              <a:t>4/6/2020</a:t>
            </a:fld>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4038747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2" name="Rectangle 1"/>
          <p:cNvSpPr>
            <a:spLocks noGrp="1" noChangeArrowheads="1"/>
          </p:cNvSpPr>
          <p:nvPr>
            <p:ph type="ftr" sz="quarter" idx="10"/>
          </p:nvPr>
        </p:nvSpPr>
        <p:spPr/>
        <p:txBody>
          <a:bodyPr/>
          <a:lstStyle>
            <a:lvl1pPr>
              <a:defRPr/>
            </a:lvl1pPr>
          </a:lstStyle>
          <a:p>
            <a:pPr>
              <a:defRPr/>
            </a:pPr>
            <a:r>
              <a:rPr lang="en-US" dirty="0"/>
              <a:t>First Department of Surgery, Faculty of Medicine, National and Kapodistrian University of Athens , Laiko General Hospital, Dir. Prof. T. Liakakos.</a:t>
            </a:r>
          </a:p>
        </p:txBody>
      </p:sp>
      <p:sp>
        <p:nvSpPr>
          <p:cNvPr id="3" name="Rectangle 2"/>
          <p:cNvSpPr>
            <a:spLocks noGrp="1" noChangeArrowheads="1"/>
          </p:cNvSpPr>
          <p:nvPr>
            <p:ph type="sldNum" sz="quarter" idx="11"/>
          </p:nvPr>
        </p:nvSpPr>
        <p:spPr/>
        <p:txBody>
          <a:bodyPr/>
          <a:lstStyle>
            <a:lvl1pPr>
              <a:defRPr/>
            </a:lvl1pPr>
          </a:lstStyle>
          <a:p>
            <a:pPr>
              <a:defRPr/>
            </a:pPr>
            <a:fld id="{CDBE78E9-3CFA-41FF-B8BF-529DF8B1A870}" type="slidenum">
              <a:rPr lang="en-US"/>
              <a:pPr>
                <a:defRPr/>
              </a:pPr>
              <a:t>‹#›</a:t>
            </a:fld>
            <a:endParaRPr lang="en-US" dirty="0"/>
          </a:p>
        </p:txBody>
      </p:sp>
      <p:sp>
        <p:nvSpPr>
          <p:cNvPr id="4" name="Rectangle 3"/>
          <p:cNvSpPr>
            <a:spLocks noGrp="1" noChangeArrowheads="1"/>
          </p:cNvSpPr>
          <p:nvPr>
            <p:ph type="dt" sz="half" idx="12"/>
          </p:nvPr>
        </p:nvSpPr>
        <p:spPr/>
        <p:txBody>
          <a:bodyPr/>
          <a:lstStyle>
            <a:lvl1pPr>
              <a:defRPr/>
            </a:lvl1pPr>
          </a:lstStyle>
          <a:p>
            <a:pPr>
              <a:defRPr/>
            </a:pPr>
            <a:fld id="{32163D78-DA58-403E-9C3F-5D1B3151AFA5}" type="datetime1">
              <a:rPr lang="el-GR" smtClean="0"/>
              <a:t>4/6/2020</a:t>
            </a:fld>
            <a:endParaRPr lang="en-US" dirty="0"/>
          </a:p>
        </p:txBody>
      </p:sp>
      <p:sp>
        <p:nvSpPr>
          <p:cNvPr id="5" name="Title 4"/>
          <p:cNvSpPr>
            <a:spLocks noGrp="1"/>
          </p:cNvSpPr>
          <p:nvPr>
            <p:ph type="title"/>
          </p:nvPr>
        </p:nvSpPr>
        <p:spPr/>
        <p:txBody>
          <a:bodyPr/>
          <a:lstStyle/>
          <a:p>
            <a:r>
              <a:rPr lang="en-US"/>
              <a:t>Click to edit Master title style</a:t>
            </a:r>
            <a:endParaRPr lang="el-GR"/>
          </a:p>
        </p:txBody>
      </p:sp>
    </p:spTree>
    <p:extLst>
      <p:ext uri="{BB962C8B-B14F-4D97-AF65-F5344CB8AC3E}">
        <p14:creationId xmlns:p14="http://schemas.microsoft.com/office/powerpoint/2010/main" val="1649735904"/>
      </p:ext>
    </p:extLst>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55651" y="304800"/>
            <a:ext cx="10678583"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6"/>
          <p:cNvSpPr>
            <a:spLocks noGrp="1" noChangeArrowheads="1"/>
          </p:cNvSpPr>
          <p:nvPr>
            <p:ph type="dt" sz="half" idx="10"/>
          </p:nvPr>
        </p:nvSpPr>
        <p:spPr>
          <a:ln/>
        </p:spPr>
        <p:txBody>
          <a:bodyPr/>
          <a:lstStyle>
            <a:lvl1pPr>
              <a:defRPr/>
            </a:lvl1pPr>
          </a:lstStyle>
          <a:p>
            <a:pPr>
              <a:defRPr/>
            </a:pPr>
            <a:fld id="{9218757E-DC87-4507-8251-1B02224A5634}" type="datetime1">
              <a:rPr lang="el-GR" smtClean="0"/>
              <a:t>4/6/2020</a:t>
            </a:fld>
            <a:endParaRPr lang="en-US" dirty="0"/>
          </a:p>
        </p:txBody>
      </p:sp>
      <p:sp>
        <p:nvSpPr>
          <p:cNvPr id="4" name="Rectangle 7"/>
          <p:cNvSpPr>
            <a:spLocks noGrp="1" noChangeArrowheads="1"/>
          </p:cNvSpPr>
          <p:nvPr>
            <p:ph type="ftr" sz="quarter" idx="11"/>
          </p:nvPr>
        </p:nvSpPr>
        <p:spPr>
          <a:ln/>
        </p:spPr>
        <p:txBody>
          <a:bodyPr/>
          <a:lstStyle>
            <a:lvl1pPr>
              <a:defRPr/>
            </a:lvl1pPr>
          </a:lstStyle>
          <a:p>
            <a:pPr>
              <a:defRPr/>
            </a:pPr>
            <a:r>
              <a:rPr lang="en-US" dirty="0"/>
              <a:t>First Department of Surgery, Faculty of Medicine, National and Kapodistrian University of Athens , Laiko General Hospital, Dir. Prof. T. Liakakos.</a:t>
            </a:r>
          </a:p>
        </p:txBody>
      </p:sp>
      <p:sp>
        <p:nvSpPr>
          <p:cNvPr id="5" name="Rectangle 8"/>
          <p:cNvSpPr>
            <a:spLocks noGrp="1" noChangeArrowheads="1"/>
          </p:cNvSpPr>
          <p:nvPr>
            <p:ph type="sldNum" sz="quarter" idx="12"/>
          </p:nvPr>
        </p:nvSpPr>
        <p:spPr>
          <a:ln/>
        </p:spPr>
        <p:txBody>
          <a:bodyPr/>
          <a:lstStyle>
            <a:lvl1pPr>
              <a:defRPr/>
            </a:lvl1pPr>
          </a:lstStyle>
          <a:p>
            <a:fld id="{F4B7EBC9-7547-44E9-91D3-B7F2143714C5}" type="slidenum">
              <a:rPr lang="en-US" altLang="el-GR"/>
              <a:pPr/>
              <a:t>‹#›</a:t>
            </a:fld>
            <a:endParaRPr lang="en-US" altLang="el-GR" dirty="0"/>
          </a:p>
        </p:txBody>
      </p:sp>
    </p:spTree>
    <p:extLst>
      <p:ext uri="{BB962C8B-B14F-4D97-AF65-F5344CB8AC3E}">
        <p14:creationId xmlns:p14="http://schemas.microsoft.com/office/powerpoint/2010/main" val="1473478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52451" y="44451"/>
            <a:ext cx="11087100" cy="1128713"/>
          </a:xfrm>
        </p:spPr>
        <p:txBody>
          <a:bodyPr/>
          <a:lstStyle/>
          <a:p>
            <a:r>
              <a:rPr lang="en-US"/>
              <a:t>Click to edit Master title style</a:t>
            </a:r>
            <a:endParaRPr lang="el-GR"/>
          </a:p>
        </p:txBody>
      </p:sp>
      <p:sp>
        <p:nvSpPr>
          <p:cNvPr id="3" name="Table Placeholder 2"/>
          <p:cNvSpPr>
            <a:spLocks noGrp="1"/>
          </p:cNvSpPr>
          <p:nvPr>
            <p:ph type="tbl" idx="1"/>
          </p:nvPr>
        </p:nvSpPr>
        <p:spPr>
          <a:xfrm>
            <a:off x="552451" y="1431926"/>
            <a:ext cx="11087100" cy="4518025"/>
          </a:xfrm>
        </p:spPr>
        <p:txBody>
          <a:bodyPr/>
          <a:lstStyle/>
          <a:p>
            <a:endParaRPr lang="el-GR" dirty="0"/>
          </a:p>
        </p:txBody>
      </p:sp>
      <p:sp>
        <p:nvSpPr>
          <p:cNvPr id="4" name="Rectangle 6"/>
          <p:cNvSpPr>
            <a:spLocks noGrp="1" noChangeArrowheads="1"/>
          </p:cNvSpPr>
          <p:nvPr>
            <p:ph type="dt" sz="half" idx="10"/>
          </p:nvPr>
        </p:nvSpPr>
        <p:spPr>
          <a:xfrm>
            <a:off x="838200" y="6356350"/>
            <a:ext cx="2743200" cy="365125"/>
          </a:xfrm>
          <a:ln/>
        </p:spPr>
        <p:txBody>
          <a:bodyPr/>
          <a:lstStyle>
            <a:lvl1pPr>
              <a:defRPr/>
            </a:lvl1pPr>
          </a:lstStyle>
          <a:p>
            <a:pPr>
              <a:defRPr/>
            </a:pPr>
            <a:fld id="{4FE3FCF1-688A-4E48-A528-181C0789971A}" type="datetime1">
              <a:rPr lang="el-GR" smtClean="0"/>
              <a:t>4/6/2020</a:t>
            </a:fld>
            <a:endParaRPr lang="en-US" dirty="0"/>
          </a:p>
        </p:txBody>
      </p:sp>
      <p:sp>
        <p:nvSpPr>
          <p:cNvPr id="5" name="Rectangle 7"/>
          <p:cNvSpPr>
            <a:spLocks noGrp="1" noChangeArrowheads="1"/>
          </p:cNvSpPr>
          <p:nvPr>
            <p:ph type="ftr" sz="quarter" idx="11"/>
          </p:nvPr>
        </p:nvSpPr>
        <p:spPr>
          <a:xfrm>
            <a:off x="3665323" y="6311900"/>
            <a:ext cx="4861354" cy="409575"/>
          </a:xfrm>
          <a:ln/>
        </p:spPr>
        <p:txBody>
          <a:bodyPr/>
          <a:lstStyle>
            <a:lvl1pPr>
              <a:defRPr/>
            </a:lvl1pPr>
          </a:lstStyle>
          <a:p>
            <a:pPr>
              <a:defRPr/>
            </a:pPr>
            <a:r>
              <a:rPr lang="en-US" dirty="0"/>
              <a:t>First Department of Surgery, Faculty of Medicine, National and Kapodistrian University of Athens , Laiko General Hospital, Dir. Prof. T. Liakakos.</a:t>
            </a:r>
          </a:p>
        </p:txBody>
      </p:sp>
      <p:sp>
        <p:nvSpPr>
          <p:cNvPr id="6" name="Rectangle 8"/>
          <p:cNvSpPr>
            <a:spLocks noGrp="1" noChangeArrowheads="1"/>
          </p:cNvSpPr>
          <p:nvPr>
            <p:ph type="sldNum" sz="quarter" idx="12"/>
          </p:nvPr>
        </p:nvSpPr>
        <p:spPr>
          <a:xfrm>
            <a:off x="8610600" y="6356350"/>
            <a:ext cx="2743200" cy="365125"/>
          </a:xfrm>
          <a:ln/>
        </p:spPr>
        <p:txBody>
          <a:bodyPr/>
          <a:lstStyle>
            <a:lvl1pPr>
              <a:defRPr/>
            </a:lvl1pPr>
          </a:lstStyle>
          <a:p>
            <a:fld id="{F4B7EBC9-7547-44E9-91D3-B7F2143714C5}" type="slidenum">
              <a:rPr lang="en-US" altLang="el-GR"/>
              <a:pPr/>
              <a:t>‹#›</a:t>
            </a:fld>
            <a:endParaRPr lang="en-US" altLang="el-GR" dirty="0"/>
          </a:p>
        </p:txBody>
      </p:sp>
    </p:spTree>
    <p:extLst>
      <p:ext uri="{BB962C8B-B14F-4D97-AF65-F5344CB8AC3E}">
        <p14:creationId xmlns:p14="http://schemas.microsoft.com/office/powerpoint/2010/main" val="988131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4" name="Date Placeholder 3"/>
          <p:cNvSpPr>
            <a:spLocks noGrp="1"/>
          </p:cNvSpPr>
          <p:nvPr>
            <p:ph type="dt" sz="half" idx="10"/>
          </p:nvPr>
        </p:nvSpPr>
        <p:spPr/>
        <p:txBody>
          <a:bodyPr/>
          <a:lstStyle/>
          <a:p>
            <a:fld id="{1363DC89-F349-4522-940B-3AB943294C9F}" type="datetime1">
              <a:rPr lang="el-GR" smtClean="0"/>
              <a:t>4/6/2020</a:t>
            </a:fld>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dirty="0"/>
          </a:p>
        </p:txBody>
      </p:sp>
    </p:spTree>
    <p:extLst>
      <p:ext uri="{BB962C8B-B14F-4D97-AF65-F5344CB8AC3E}">
        <p14:creationId xmlns:p14="http://schemas.microsoft.com/office/powerpoint/2010/main" val="690055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4" name="Date Placeholder 3"/>
          <p:cNvSpPr>
            <a:spLocks noGrp="1"/>
          </p:cNvSpPr>
          <p:nvPr>
            <p:ph type="dt" sz="half" idx="10"/>
          </p:nvPr>
        </p:nvSpPr>
        <p:spPr/>
        <p:txBody>
          <a:bodyPr/>
          <a:lstStyle/>
          <a:p>
            <a:fld id="{1D9F808C-5DCA-4CBC-B1AB-7774219EF594}" type="datetime1">
              <a:rPr lang="el-GR" smtClean="0"/>
              <a:t>4/6/2020</a:t>
            </a:fld>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dirty="0"/>
          </a:p>
        </p:txBody>
      </p:sp>
    </p:spTree>
    <p:extLst>
      <p:ext uri="{BB962C8B-B14F-4D97-AF65-F5344CB8AC3E}">
        <p14:creationId xmlns:p14="http://schemas.microsoft.com/office/powerpoint/2010/main" val="2876758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4" name="Date Placeholder 3"/>
          <p:cNvSpPr>
            <a:spLocks noGrp="1"/>
          </p:cNvSpPr>
          <p:nvPr>
            <p:ph type="dt" sz="half" idx="10"/>
          </p:nvPr>
        </p:nvSpPr>
        <p:spPr/>
        <p:txBody>
          <a:bodyPr/>
          <a:lstStyle/>
          <a:p>
            <a:fld id="{229D6778-05F0-4B4B-A4E1-7E58092A156D}" type="datetime1">
              <a:rPr lang="el-GR" smtClean="0"/>
              <a:t>4/6/2020</a:t>
            </a:fld>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dirty="0"/>
          </a:p>
        </p:txBody>
      </p:sp>
    </p:spTree>
    <p:extLst>
      <p:ext uri="{BB962C8B-B14F-4D97-AF65-F5344CB8AC3E}">
        <p14:creationId xmlns:p14="http://schemas.microsoft.com/office/powerpoint/2010/main" val="3055241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61913259-C02E-4B0B-A218-7208E801C7B2}" type="datetime1">
              <a:rPr lang="el-GR" smtClean="0"/>
              <a:t>4/6/2020</a:t>
            </a:fld>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4117015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20BD8-3064-4DAE-B4F4-AAD6F2EA8906}" type="datetime1">
              <a:rPr lang="el-GR" smtClean="0"/>
              <a:t>4/6/2020</a:t>
            </a:fld>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3187956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E1744AE2-9B5B-4412-9AF8-A56A8A601B5C}" type="datetime1">
              <a:rPr lang="el-GR" smtClean="0"/>
              <a:t>4/6/2020</a:t>
            </a:fld>
            <a:endParaRPr lang="el-GR"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2725514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436247FE-C699-4418-9DBD-DB44328ECDCD}" type="datetime1">
              <a:rPr lang="el-GR" smtClean="0"/>
              <a:t>4/6/2020</a:t>
            </a:fld>
            <a:endParaRPr lang="el-GR" dirty="0"/>
          </a:p>
        </p:txBody>
      </p:sp>
      <p:sp>
        <p:nvSpPr>
          <p:cNvPr id="8" name="Footer Placeholder 7"/>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9" name="Slide Number Placeholder 8"/>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191198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4809F29E-ED78-4B32-AF5A-F07366637EAC}" type="datetime1">
              <a:rPr lang="el-GR" smtClean="0"/>
              <a:t>4/6/2020</a:t>
            </a:fld>
            <a:endParaRPr lang="el-GR" dirty="0"/>
          </a:p>
        </p:txBody>
      </p:sp>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2769603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BE007-1B26-487E-A2B2-C8A099ABA255}" type="datetime1">
              <a:rPr lang="el-GR" smtClean="0"/>
              <a:t>4/6/2020</a:t>
            </a:fld>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528682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3D539B-3FA0-4BE8-BBAA-2FD8073BB0A2}" type="datetime1">
              <a:rPr lang="el-GR" smtClean="0"/>
              <a:t>4/6/2020</a:t>
            </a:fld>
            <a:endParaRPr lang="el-GR"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140095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218EF7-DEB6-4B4C-A461-66D11164C28D}" type="datetime1">
              <a:rPr lang="el-GR" smtClean="0"/>
              <a:t>4/6/2020</a:t>
            </a:fld>
            <a:endParaRPr lang="el-GR"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a:t>
            </a:fld>
            <a:endParaRPr lang="el-GR" dirty="0"/>
          </a:p>
        </p:txBody>
      </p:sp>
    </p:spTree>
    <p:extLst>
      <p:ext uri="{BB962C8B-B14F-4D97-AF65-F5344CB8AC3E}">
        <p14:creationId xmlns:p14="http://schemas.microsoft.com/office/powerpoint/2010/main" val="230521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3018"/>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F5A30-DC52-4776-99EA-ACFD6BD02463}" type="datetime1">
              <a:rPr lang="el-GR" smtClean="0"/>
              <a:t>4/6/2020</a:t>
            </a:fld>
            <a:endParaRPr lang="el-GR" dirty="0"/>
          </a:p>
        </p:txBody>
      </p:sp>
      <p:sp>
        <p:nvSpPr>
          <p:cNvPr id="5" name="Footer Placeholder 4"/>
          <p:cNvSpPr>
            <a:spLocks noGrp="1"/>
          </p:cNvSpPr>
          <p:nvPr>
            <p:ph type="ftr" sz="quarter" idx="3"/>
          </p:nvPr>
        </p:nvSpPr>
        <p:spPr>
          <a:xfrm>
            <a:off x="3665323" y="6311900"/>
            <a:ext cx="4861354" cy="4095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First Department of Surgery, Faculty of Medicine, National and Kapodistrian University of Athens </a:t>
            </a:r>
            <a:r>
              <a:rPr lang="el-GR" dirty="0"/>
              <a:t>, </a:t>
            </a:r>
            <a:r>
              <a:rPr lang="en-US" dirty="0"/>
              <a:t>Laiko General Hospital</a:t>
            </a:r>
            <a:r>
              <a:rPr lang="el-GR" dirty="0"/>
              <a:t>, </a:t>
            </a:r>
            <a:r>
              <a:rPr lang="en-US" dirty="0"/>
              <a:t>Dir. Prof. T. Liakakos.</a:t>
            </a:r>
            <a:endParaRPr lang="el-G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83E79-6F58-48EE-939E-EB876EBB13BC}" type="slidenum">
              <a:rPr lang="el-GR" smtClean="0"/>
              <a:t>‹#›</a:t>
            </a:fld>
            <a:endParaRPr lang="el-GR" dirty="0"/>
          </a:p>
        </p:txBody>
      </p:sp>
      <p:pic>
        <p:nvPicPr>
          <p:cNvPr id="10" name="Picture 7" descr="ECG Blue"/>
          <p:cNvPicPr>
            <a:picLocks noChangeAspect="1" noChangeArrowheads="1"/>
          </p:cNvPicPr>
          <p:nvPr userDrawn="1"/>
        </p:nvPicPr>
        <p:blipFill>
          <a:blip r:embed="rId19" cstate="print">
            <a:grayscl/>
          </a:blip>
          <a:srcRect/>
          <a:stretch>
            <a:fillRect/>
          </a:stretch>
        </p:blipFill>
        <p:spPr bwMode="auto">
          <a:xfrm>
            <a:off x="0" y="685800"/>
            <a:ext cx="12792744" cy="304800"/>
          </a:xfrm>
          <a:prstGeom prst="rect">
            <a:avLst/>
          </a:prstGeom>
          <a:noFill/>
          <a:ln w="9525">
            <a:noFill/>
            <a:miter lim="800000"/>
            <a:headEnd/>
            <a:tailEnd/>
          </a:ln>
        </p:spPr>
      </p:pic>
      <p:pic>
        <p:nvPicPr>
          <p:cNvPr id="11" name="Picture 10"/>
          <p:cNvPicPr>
            <a:picLocks noChangeAspect="1"/>
          </p:cNvPicPr>
          <p:nvPr userDrawn="1"/>
        </p:nvPicPr>
        <p:blipFill>
          <a:blip r:embed="rId20"/>
          <a:stretch>
            <a:fillRect/>
          </a:stretch>
        </p:blipFill>
        <p:spPr>
          <a:xfrm>
            <a:off x="-529" y="-18587"/>
            <a:ext cx="12193057" cy="6895174"/>
          </a:xfrm>
          <a:prstGeom prst="rect">
            <a:avLst/>
          </a:prstGeom>
        </p:spPr>
      </p:pic>
      <p:sp>
        <p:nvSpPr>
          <p:cNvPr id="12" name="Rectangle 11"/>
          <p:cNvSpPr/>
          <p:nvPr userDrawn="1"/>
        </p:nvSpPr>
        <p:spPr>
          <a:xfrm>
            <a:off x="803277" y="6368078"/>
            <a:ext cx="1655518" cy="369332"/>
          </a:xfrm>
          <a:prstGeom prst="rect">
            <a:avLst/>
          </a:prstGeom>
        </p:spPr>
        <p:txBody>
          <a:bodyPr wrap="none">
            <a:spAutoFit/>
          </a:bodyPr>
          <a:lstStyle/>
          <a:p>
            <a:r>
              <a:rPr lang="en-US" dirty="0">
                <a:solidFill>
                  <a:srgbClr val="002060"/>
                </a:solidFill>
              </a:rPr>
              <a:t>www.surgery.gr</a:t>
            </a:r>
            <a:endParaRPr lang="el-GR" dirty="0">
              <a:solidFill>
                <a:srgbClr val="002060"/>
              </a:solidFill>
            </a:endParaRPr>
          </a:p>
        </p:txBody>
      </p:sp>
    </p:spTree>
    <p:extLst>
      <p:ext uri="{BB962C8B-B14F-4D97-AF65-F5344CB8AC3E}">
        <p14:creationId xmlns:p14="http://schemas.microsoft.com/office/powerpoint/2010/main" val="3025567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64.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7408" y="2206131"/>
            <a:ext cx="10865632" cy="1325563"/>
          </a:xfrm>
        </p:spPr>
        <p:txBody>
          <a:bodyPr>
            <a:normAutofit/>
          </a:bodyPr>
          <a:lstStyle/>
          <a:p>
            <a:pPr algn="ctr"/>
            <a:r>
              <a:rPr lang="el-GR" sz="3600" b="1" dirty="0">
                <a:effectLst>
                  <a:outerShdw blurRad="38100" dist="38100" dir="2700000" algn="tl">
                    <a:srgbClr val="000000">
                      <a:alpha val="43137"/>
                    </a:srgbClr>
                  </a:outerShdw>
                </a:effectLst>
                <a:latin typeface="+mn-lt"/>
              </a:rPr>
              <a:t>“Επιπλοκές στην Γενική Χειρουργική” </a:t>
            </a:r>
          </a:p>
        </p:txBody>
      </p:sp>
      <p:sp>
        <p:nvSpPr>
          <p:cNvPr id="8" name="Title 4"/>
          <p:cNvSpPr txBox="1">
            <a:spLocks/>
          </p:cNvSpPr>
          <p:nvPr/>
        </p:nvSpPr>
        <p:spPr>
          <a:xfrm>
            <a:off x="838200" y="4754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l-GR" sz="4000" b="1" dirty="0"/>
              <a:t>ΕΣ Φελέκουρας </a:t>
            </a:r>
          </a:p>
        </p:txBody>
      </p:sp>
      <p:sp>
        <p:nvSpPr>
          <p:cNvPr id="10" name="Footer Placeholder 9"/>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11" name="Slide Number Placeholder 10"/>
          <p:cNvSpPr>
            <a:spLocks noGrp="1"/>
          </p:cNvSpPr>
          <p:nvPr>
            <p:ph type="sldNum" sz="quarter" idx="12"/>
          </p:nvPr>
        </p:nvSpPr>
        <p:spPr/>
        <p:txBody>
          <a:bodyPr/>
          <a:lstStyle/>
          <a:p>
            <a:fld id="{C5383E79-6F58-48EE-939E-EB876EBB13BC}" type="slidenum">
              <a:rPr lang="el-GR" smtClean="0"/>
              <a:t>1</a:t>
            </a:fld>
            <a:endParaRPr lang="el-GR" dirty="0"/>
          </a:p>
        </p:txBody>
      </p:sp>
    </p:spTree>
    <p:extLst>
      <p:ext uri="{BB962C8B-B14F-4D97-AF65-F5344CB8AC3E}">
        <p14:creationId xmlns:p14="http://schemas.microsoft.com/office/powerpoint/2010/main" val="1043880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200" y="23018"/>
            <a:ext cx="10515600" cy="1325563"/>
          </a:xfrm>
        </p:spPr>
        <p:txBody>
          <a:bodyPr/>
          <a:lstStyle/>
          <a:p>
            <a:pPr algn="ctr"/>
            <a:r>
              <a:rPr lang="en-US" dirty="0"/>
              <a:t>Liver biopsy </a:t>
            </a:r>
            <a:endParaRPr lang="el-GR" dirty="0"/>
          </a:p>
        </p:txBody>
      </p:sp>
      <p:sp>
        <p:nvSpPr>
          <p:cNvPr id="13" name="Content Placeholder 12"/>
          <p:cNvSpPr>
            <a:spLocks noGrp="1"/>
          </p:cNvSpPr>
          <p:nvPr>
            <p:ph sz="half" idx="2"/>
          </p:nvPr>
        </p:nvSpPr>
        <p:spPr>
          <a:xfrm>
            <a:off x="6172200" y="1825625"/>
            <a:ext cx="5181600" cy="4351338"/>
          </a:xfrm>
        </p:spPr>
        <p:txBody>
          <a:bodyPr>
            <a:normAutofit/>
          </a:bodyPr>
          <a:lstStyle/>
          <a:p>
            <a:pPr marL="0" lvl="0" indent="0" algn="ctr">
              <a:lnSpc>
                <a:spcPct val="100000"/>
              </a:lnSpc>
              <a:spcBef>
                <a:spcPts val="0"/>
              </a:spcBef>
              <a:buNone/>
            </a:pPr>
            <a:r>
              <a:rPr lang="en-US" sz="1800" b="1" dirty="0">
                <a:solidFill>
                  <a:prstClr val="black"/>
                </a:solidFill>
              </a:rPr>
              <a:t>Recommendations </a:t>
            </a:r>
          </a:p>
          <a:p>
            <a:pPr marL="342900" lvl="0" indent="-342900">
              <a:lnSpc>
                <a:spcPct val="100000"/>
              </a:lnSpc>
              <a:spcBef>
                <a:spcPts val="0"/>
              </a:spcBef>
              <a:buFontTx/>
              <a:buAutoNum type="arabicPeriod"/>
            </a:pPr>
            <a:r>
              <a:rPr lang="en-US" sz="1800" dirty="0">
                <a:solidFill>
                  <a:prstClr val="black"/>
                </a:solidFill>
              </a:rPr>
              <a:t>Liver biopsy should be considered in patients in whom diagnosis is in question, (Class I, Level B)</a:t>
            </a:r>
            <a:endParaRPr lang="el-GR" sz="1800" dirty="0">
              <a:solidFill>
                <a:prstClr val="black"/>
              </a:solidFill>
            </a:endParaRPr>
          </a:p>
          <a:p>
            <a:pPr marL="342900" lvl="0" indent="-342900">
              <a:lnSpc>
                <a:spcPct val="100000"/>
              </a:lnSpc>
              <a:spcBef>
                <a:spcPts val="0"/>
              </a:spcBef>
              <a:buFontTx/>
              <a:buAutoNum type="arabicPeriod"/>
            </a:pPr>
            <a:r>
              <a:rPr lang="en-US" sz="1800" dirty="0">
                <a:solidFill>
                  <a:prstClr val="black"/>
                </a:solidFill>
              </a:rPr>
              <a:t>When knowledge of a speciﬁc diagnosis is likely to alter the management plan (Class I, Level B). </a:t>
            </a:r>
          </a:p>
          <a:p>
            <a:pPr marL="342900" lvl="0" indent="-342900">
              <a:lnSpc>
                <a:spcPct val="100000"/>
              </a:lnSpc>
              <a:spcBef>
                <a:spcPts val="0"/>
              </a:spcBef>
              <a:buFontTx/>
              <a:buAutoNum type="arabicPeriod"/>
            </a:pPr>
            <a:r>
              <a:rPr lang="en-US" sz="1200" dirty="0">
                <a:solidFill>
                  <a:schemeClr val="bg1">
                    <a:lumMod val="85000"/>
                  </a:schemeClr>
                </a:solidFill>
              </a:rPr>
              <a:t>Liver histology is an important adjunct in the management of patients with known liver disease, particularly in situations where (prognostic) information about ﬁbrosis stage may guide subsequent treatment; the decision to perform liver biopsy in these situations should be closely tied to consideration of the risks and beneﬁts of the procedure (Class I, Level B)</a:t>
            </a:r>
          </a:p>
          <a:p>
            <a:pPr marL="0" lvl="0" indent="0">
              <a:lnSpc>
                <a:spcPct val="100000"/>
              </a:lnSpc>
              <a:spcBef>
                <a:spcPts val="0"/>
              </a:spcBef>
              <a:buNone/>
            </a:pPr>
            <a:endParaRPr lang="en-US" sz="1800" dirty="0">
              <a:solidFill>
                <a:schemeClr val="bg1">
                  <a:lumMod val="65000"/>
                </a:schemeClr>
              </a:solidFill>
            </a:endParaRPr>
          </a:p>
          <a:p>
            <a:pPr marL="0" lvl="0" indent="0">
              <a:lnSpc>
                <a:spcPct val="100000"/>
              </a:lnSpc>
              <a:spcBef>
                <a:spcPts val="0"/>
              </a:spcBef>
              <a:buNone/>
            </a:pPr>
            <a:endParaRPr lang="en-US" sz="1800" dirty="0">
              <a:solidFill>
                <a:prstClr val="black"/>
              </a:solidFill>
            </a:endParaRPr>
          </a:p>
          <a:p>
            <a:pPr marL="0" lvl="0" indent="0">
              <a:lnSpc>
                <a:spcPct val="100000"/>
              </a:lnSpc>
              <a:spcBef>
                <a:spcPts val="0"/>
              </a:spcBef>
              <a:buNone/>
            </a:pPr>
            <a:r>
              <a:rPr lang="en-US" sz="1800" dirty="0">
                <a:solidFill>
                  <a:srgbClr val="002060"/>
                </a:solidFill>
              </a:rPr>
              <a:t>Rockey DC, Caldwell SH, Goodman ZD, et al. Liver biopsy. </a:t>
            </a:r>
            <a:r>
              <a:rPr lang="en-US" sz="1800" i="1" dirty="0">
                <a:solidFill>
                  <a:srgbClr val="002060"/>
                </a:solidFill>
              </a:rPr>
              <a:t>Hepatology</a:t>
            </a:r>
            <a:r>
              <a:rPr lang="en-US" sz="1800" dirty="0">
                <a:solidFill>
                  <a:srgbClr val="002060"/>
                </a:solidFill>
              </a:rPr>
              <a:t> 2009; 49(3):1017-44.</a:t>
            </a:r>
          </a:p>
          <a:p>
            <a:pPr marL="0" lvl="0" indent="0" algn="ctr">
              <a:lnSpc>
                <a:spcPct val="100000"/>
              </a:lnSpc>
              <a:spcBef>
                <a:spcPts val="0"/>
              </a:spcBef>
              <a:buNone/>
            </a:pPr>
            <a:r>
              <a:rPr lang="en-US" sz="1800" dirty="0">
                <a:solidFill>
                  <a:srgbClr val="002060"/>
                </a:solidFill>
              </a:rPr>
              <a:t>AASLD POSITION PAPER</a:t>
            </a:r>
            <a:endParaRPr lang="en-US" sz="1800" i="1" dirty="0">
              <a:solidFill>
                <a:prstClr val="black"/>
              </a:solidFill>
            </a:endParaRPr>
          </a:p>
          <a:p>
            <a:pPr marL="0" indent="0">
              <a:buNone/>
            </a:pPr>
            <a:endParaRPr lang="el-GR" dirty="0"/>
          </a:p>
        </p:txBody>
      </p:sp>
      <p:sp>
        <p:nvSpPr>
          <p:cNvPr id="3" name="Footer Placeholder 2"/>
          <p:cNvSpPr>
            <a:spLocks noGrp="1"/>
          </p:cNvSpPr>
          <p:nvPr>
            <p:ph type="ftr" sz="quarter" idx="11"/>
          </p:nvPr>
        </p:nvSpPr>
        <p:spPr>
          <a:xfrm>
            <a:off x="3665323" y="6311900"/>
            <a:ext cx="4861354" cy="409575"/>
          </a:xfrm>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a:xfrm>
            <a:off x="8610600" y="6356350"/>
            <a:ext cx="2743200" cy="365125"/>
          </a:xfrm>
        </p:spPr>
        <p:txBody>
          <a:bodyPr/>
          <a:lstStyle/>
          <a:p>
            <a:fld id="{C5383E79-6F58-48EE-939E-EB876EBB13BC}" type="slidenum">
              <a:rPr lang="el-GR" smtClean="0"/>
              <a:t>10</a:t>
            </a:fld>
            <a:endParaRPr lang="el-GR" dirty="0"/>
          </a:p>
        </p:txBody>
      </p:sp>
      <p:pic>
        <p:nvPicPr>
          <p:cNvPr id="5" name="Content Placeholder 4"/>
          <p:cNvPicPr>
            <a:picLocks noGrp="1" noChangeAspect="1"/>
          </p:cNvPicPr>
          <p:nvPr>
            <p:ph sz="half" idx="1"/>
          </p:nvPr>
        </p:nvPicPr>
        <p:blipFill>
          <a:blip r:embed="rId2"/>
          <a:stretch>
            <a:fillRect/>
          </a:stretch>
        </p:blipFill>
        <p:spPr>
          <a:xfrm>
            <a:off x="931235" y="2132857"/>
            <a:ext cx="4445606" cy="3325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84368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p:txBody>
          <a:bodyPr/>
          <a:lstStyle/>
          <a:p>
            <a:pPr eaLnBrk="1" hangingPunct="1"/>
            <a:r>
              <a:rPr lang="en-US" altLang="el-GR" dirty="0"/>
              <a:t>Each surgical procedure has its own set of inherent complications</a:t>
            </a:r>
          </a:p>
          <a:p>
            <a:pPr eaLnBrk="1" hangingPunct="1"/>
            <a:endParaRPr lang="en-US" altLang="el-GR" dirty="0"/>
          </a:p>
          <a:p>
            <a:pPr eaLnBrk="1" hangingPunct="1"/>
            <a:r>
              <a:rPr lang="en-US" altLang="el-GR" b="1" dirty="0"/>
              <a:t>Surgeon</a:t>
            </a:r>
            <a:r>
              <a:rPr lang="en-US" altLang="el-GR" dirty="0"/>
              <a:t> treating the patient usually has the best idea as to what is happening</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100</a:t>
            </a:fld>
            <a:endParaRPr lang="el-GR" dirty="0"/>
          </a:p>
        </p:txBody>
      </p:sp>
      <p:sp>
        <p:nvSpPr>
          <p:cNvPr id="7" name="Title 2"/>
          <p:cNvSpPr>
            <a:spLocks noGrp="1"/>
          </p:cNvSpPr>
          <p:nvPr>
            <p:ph type="title"/>
          </p:nvPr>
        </p:nvSpPr>
        <p:spPr/>
        <p:txBody>
          <a:bodyPr/>
          <a:lstStyle/>
          <a:p>
            <a:pPr algn="ctr">
              <a:defRPr/>
            </a:pPr>
            <a:r>
              <a:rPr lang="en-US" dirty="0"/>
              <a:t>Complications: Who Knows better ??</a:t>
            </a:r>
          </a:p>
        </p:txBody>
      </p:sp>
    </p:spTree>
    <p:extLst>
      <p:ext uri="{BB962C8B-B14F-4D97-AF65-F5344CB8AC3E}">
        <p14:creationId xmlns:p14="http://schemas.microsoft.com/office/powerpoint/2010/main" val="2846319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47500" lnSpcReduction="20000"/>
          </a:bodyPr>
          <a:lstStyle/>
          <a:p>
            <a:r>
              <a:rPr lang="en-US" dirty="0"/>
              <a:t>Post Operative Pain</a:t>
            </a:r>
          </a:p>
          <a:p>
            <a:r>
              <a:rPr lang="en-US" dirty="0"/>
              <a:t>Bleeding : Hypovolemia</a:t>
            </a:r>
          </a:p>
          <a:p>
            <a:r>
              <a:rPr lang="en-US" dirty="0"/>
              <a:t>Hypoxia : Hypoventilation</a:t>
            </a:r>
          </a:p>
          <a:p>
            <a:r>
              <a:rPr lang="en-US" dirty="0"/>
              <a:t>Hemodynamic Unstable</a:t>
            </a:r>
          </a:p>
          <a:p>
            <a:r>
              <a:rPr lang="en-US" dirty="0"/>
              <a:t>Fluid &amp; Electrolyte imbalance</a:t>
            </a:r>
          </a:p>
          <a:p>
            <a:r>
              <a:rPr lang="en-US" dirty="0"/>
              <a:t>Wound Complication</a:t>
            </a:r>
          </a:p>
          <a:p>
            <a:pPr lvl="1"/>
            <a:r>
              <a:rPr lang="en-US" dirty="0"/>
              <a:t>Hematoma, infection</a:t>
            </a:r>
          </a:p>
          <a:p>
            <a:pPr lvl="1"/>
            <a:r>
              <a:rPr lang="en-US" dirty="0"/>
              <a:t>Dehiscent, Keloid</a:t>
            </a:r>
          </a:p>
          <a:p>
            <a:r>
              <a:rPr lang="en-US" dirty="0"/>
              <a:t>Post Operative infection : wound (Site of Operation)</a:t>
            </a:r>
          </a:p>
          <a:p>
            <a:r>
              <a:rPr lang="en-US" dirty="0"/>
              <a:t>Post Operative Renal Failure</a:t>
            </a:r>
          </a:p>
          <a:p>
            <a:r>
              <a:rPr lang="en-US" dirty="0"/>
              <a:t>Liver Failure</a:t>
            </a:r>
          </a:p>
          <a:p>
            <a:r>
              <a:rPr lang="en-US" dirty="0"/>
              <a:t>Hematological disorder: Coagulopathy</a:t>
            </a:r>
          </a:p>
          <a:p>
            <a:r>
              <a:rPr lang="en-US" dirty="0"/>
              <a:t>Post Operation Sepsis : ARDS</a:t>
            </a:r>
          </a:p>
          <a:p>
            <a:r>
              <a:rPr lang="en-US" dirty="0"/>
              <a:t>Post Operative Respiratory Failure : </a:t>
            </a:r>
          </a:p>
          <a:p>
            <a:pPr lvl="1"/>
            <a:r>
              <a:rPr lang="en-US" dirty="0"/>
              <a:t>Atelectasis, </a:t>
            </a:r>
          </a:p>
          <a:p>
            <a:pPr lvl="1"/>
            <a:r>
              <a:rPr lang="en-US" dirty="0"/>
              <a:t>Pneumonia,</a:t>
            </a:r>
          </a:p>
          <a:p>
            <a:r>
              <a:rPr lang="en-US" dirty="0"/>
              <a:t>MOF</a:t>
            </a:r>
            <a:endParaRPr lang="el-GR" dirty="0"/>
          </a:p>
        </p:txBody>
      </p:sp>
      <p:sp>
        <p:nvSpPr>
          <p:cNvPr id="4" name="Content Placeholder 3"/>
          <p:cNvSpPr>
            <a:spLocks noGrp="1"/>
          </p:cNvSpPr>
          <p:nvPr>
            <p:ph sz="half" idx="2"/>
          </p:nvPr>
        </p:nvSpPr>
        <p:spPr/>
        <p:txBody>
          <a:bodyPr>
            <a:normAutofit fontScale="47500" lnSpcReduction="20000"/>
          </a:bodyPr>
          <a:lstStyle/>
          <a:p>
            <a:endParaRPr lang="en-US" dirty="0"/>
          </a:p>
          <a:p>
            <a:pPr marL="0" indent="0">
              <a:buNone/>
            </a:pPr>
            <a:r>
              <a:rPr lang="en-US" dirty="0"/>
              <a:t>Hematoma, Seroma, Intraabdominal</a:t>
            </a:r>
          </a:p>
          <a:p>
            <a:pPr marL="0" indent="0">
              <a:buNone/>
            </a:pPr>
            <a:r>
              <a:rPr lang="en-US" dirty="0"/>
              <a:t>CVS, arrhythmia, Hypovolemia</a:t>
            </a:r>
          </a:p>
          <a:p>
            <a:pPr marL="0" indent="0">
              <a:buNone/>
            </a:pPr>
            <a:r>
              <a:rPr lang="en-US" dirty="0"/>
              <a:t>Contractility (MI)</a:t>
            </a:r>
          </a:p>
          <a:p>
            <a:pPr marL="0" indent="0">
              <a:buNone/>
            </a:pPr>
            <a:r>
              <a:rPr lang="en-US" dirty="0"/>
              <a:t>Post Op Pulmonary edema, CHF</a:t>
            </a:r>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101</a:t>
            </a:fld>
            <a:endParaRPr lang="el-GR" dirty="0"/>
          </a:p>
        </p:txBody>
      </p:sp>
      <p:sp>
        <p:nvSpPr>
          <p:cNvPr id="7" name="Rectangle 6"/>
          <p:cNvSpPr/>
          <p:nvPr/>
        </p:nvSpPr>
        <p:spPr>
          <a:xfrm>
            <a:off x="6080719" y="2339802"/>
            <a:ext cx="4850906" cy="7213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9" name="Straight Arrow Connector 8"/>
          <p:cNvCxnSpPr/>
          <p:nvPr/>
        </p:nvCxnSpPr>
        <p:spPr>
          <a:xfrm flipV="1">
            <a:off x="2908175" y="2359350"/>
            <a:ext cx="3111625" cy="33287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863278" y="2711559"/>
            <a:ext cx="3156522" cy="57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863278" y="2712130"/>
            <a:ext cx="3156522" cy="32225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999656" y="2204864"/>
            <a:ext cx="3172544"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itle 1"/>
          <p:cNvSpPr>
            <a:spLocks noGrp="1"/>
          </p:cNvSpPr>
          <p:nvPr>
            <p:ph type="title"/>
          </p:nvPr>
        </p:nvSpPr>
        <p:spPr/>
        <p:txBody>
          <a:bodyPr>
            <a:normAutofit/>
          </a:bodyPr>
          <a:lstStyle/>
          <a:p>
            <a:pPr algn="ctr"/>
            <a:r>
              <a:rPr lang="en-US" dirty="0"/>
              <a:t>Common Post Operative Complication</a:t>
            </a:r>
            <a:endParaRPr lang="el-GR" dirty="0"/>
          </a:p>
        </p:txBody>
      </p:sp>
      <p:sp>
        <p:nvSpPr>
          <p:cNvPr id="22" name="Title 1"/>
          <p:cNvSpPr txBox="1">
            <a:spLocks/>
          </p:cNvSpPr>
          <p:nvPr/>
        </p:nvSpPr>
        <p:spPr>
          <a:xfrm>
            <a:off x="838200" y="556877"/>
            <a:ext cx="10515600" cy="132556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p>
          <a:p>
            <a:pPr algn="ctr"/>
            <a:r>
              <a:rPr lang="en-US" sz="3600" dirty="0"/>
              <a:t>post</a:t>
            </a:r>
            <a:br>
              <a:rPr lang="en-US" sz="3600" dirty="0"/>
            </a:br>
            <a:r>
              <a:rPr lang="en-US" sz="3600" dirty="0"/>
              <a:t>Major Surgery</a:t>
            </a:r>
            <a:endParaRPr lang="el-GR" sz="3600" dirty="0"/>
          </a:p>
        </p:txBody>
      </p:sp>
    </p:spTree>
    <p:extLst>
      <p:ext uri="{BB962C8B-B14F-4D97-AF65-F5344CB8AC3E}">
        <p14:creationId xmlns:p14="http://schemas.microsoft.com/office/powerpoint/2010/main" val="27338477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lumMod val="95000"/>
              <a:lumOff val="5000"/>
            </a:schemeClr>
          </a:solidFill>
          <a:effectLst/>
        </p:spPr>
      </p:sp>
      <p:pic>
        <p:nvPicPr>
          <p:cNvPr id="8" name="Picture 7"/>
          <p:cNvPicPr>
            <a:picLocks noChangeAspect="1"/>
          </p:cNvPicPr>
          <p:nvPr/>
        </p:nvPicPr>
        <p:blipFill rotWithShape="1">
          <a:blip r:embed="rId2"/>
          <a:srcRect t="14445" b="13440"/>
          <a:stretch/>
        </p:blipFill>
        <p:spPr>
          <a:xfrm>
            <a:off x="20" y="10"/>
            <a:ext cx="12191980" cy="4571990"/>
          </a:xfrm>
          <a:prstGeom prst="rect">
            <a:avLst/>
          </a:prstGeom>
        </p:spPr>
      </p:pic>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a:xfrm>
            <a:off x="433136" y="5091762"/>
            <a:ext cx="7834193" cy="1264588"/>
          </a:xfrm>
        </p:spPr>
        <p:txBody>
          <a:bodyPr vert="horz" lIns="91440" tIns="45720" rIns="91440" bIns="45720" rtlCol="0" anchor="ctr">
            <a:normAutofit/>
          </a:bodyPr>
          <a:lstStyle/>
          <a:p>
            <a:pPr algn="r"/>
            <a:r>
              <a:rPr lang="en-US"/>
              <a:t>Surgical safety</a:t>
            </a:r>
          </a:p>
        </p:txBody>
      </p:sp>
      <p:sp>
        <p:nvSpPr>
          <p:cNvPr id="4" name="Footer Placeholder 3"/>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80000"/>
              </a:lnSpc>
              <a:defRPr/>
            </a:pPr>
            <a:r>
              <a:rPr lang="en-US" sz="1000">
                <a:solidFill>
                  <a:srgbClr val="FFFFFF">
                    <a:alpha val="80000"/>
                  </a:srgbClr>
                </a:solidFill>
                <a:latin typeface="Calibri" panose="020F0502020204030204"/>
              </a:rPr>
              <a:t>First Department of Surgery, Faculty of Medicine, National and Kapodistrian University of Athens , Laiko General Hospital, Dir. Prof. T. Liakakos.</a:t>
            </a:r>
          </a:p>
        </p:txBody>
      </p:sp>
      <p:sp>
        <p:nvSpPr>
          <p:cNvPr id="5" name="Slide Number Placeholder 4"/>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defRPr/>
            </a:pPr>
            <a:fld id="{C5383E79-6F58-48EE-939E-EB876EBB13BC}" type="slidenum">
              <a:rPr lang="en-US" smtClean="0">
                <a:solidFill>
                  <a:srgbClr val="FFFFFF">
                    <a:alpha val="80000"/>
                  </a:srgbClr>
                </a:solidFill>
                <a:latin typeface="Calibri" panose="020F0502020204030204"/>
              </a:rPr>
              <a:pPr>
                <a:defRPr/>
              </a:pPr>
              <a:t>102</a:t>
            </a:fld>
            <a:endParaRPr lang="en-US">
              <a:solidFill>
                <a:srgbClr val="FFFFFF">
                  <a:alpha val="80000"/>
                </a:srgbClr>
              </a:solidFill>
              <a:latin typeface="Calibri" panose="020F0502020204030204"/>
            </a:endParaRPr>
          </a:p>
        </p:txBody>
      </p:sp>
      <p:sp>
        <p:nvSpPr>
          <p:cNvPr id="13" name="TextBox 12"/>
          <p:cNvSpPr txBox="1"/>
          <p:nvPr/>
        </p:nvSpPr>
        <p:spPr>
          <a:xfrm>
            <a:off x="8517380" y="4653136"/>
            <a:ext cx="3674620" cy="1938992"/>
          </a:xfrm>
          <a:prstGeom prst="rect">
            <a:avLst/>
          </a:prstGeom>
          <a:noFill/>
        </p:spPr>
        <p:txBody>
          <a:bodyPr wrap="square" rtlCol="0">
            <a:spAutoFit/>
          </a:bodyPr>
          <a:lstStyle/>
          <a:p>
            <a:pPr algn="ctr"/>
            <a:r>
              <a:rPr lang="en-US" dirty="0"/>
              <a:t>The holistic idea of Hippocratic medicine</a:t>
            </a:r>
          </a:p>
          <a:p>
            <a:r>
              <a:rPr lang="en-US" sz="1200" dirty="0"/>
              <a:t>Only with careful attention to both the individuality of illness and the universality of disease etiology can physicians most effectively care for their patients </a:t>
            </a:r>
          </a:p>
          <a:p>
            <a:r>
              <a:rPr lang="en-US" sz="1200" dirty="0"/>
              <a:t>	</a:t>
            </a:r>
          </a:p>
          <a:p>
            <a:pPr algn="r"/>
            <a:r>
              <a:rPr lang="en-US" sz="1200" dirty="0" err="1"/>
              <a:t>Mantri</a:t>
            </a:r>
            <a:r>
              <a:rPr lang="en-US" sz="1200" dirty="0"/>
              <a:t> S. Holistic medicine and the Western medical tradition. </a:t>
            </a:r>
            <a:r>
              <a:rPr lang="en-US" sz="1200" i="1" dirty="0"/>
              <a:t>Virtual Mentor</a:t>
            </a:r>
            <a:r>
              <a:rPr lang="en-US" sz="1200" dirty="0"/>
              <a:t> 2008; 10(3):177-80.</a:t>
            </a:r>
          </a:p>
          <a:p>
            <a:endParaRPr lang="el-GR" sz="1200" i="1" dirty="0"/>
          </a:p>
        </p:txBody>
      </p:sp>
    </p:spTree>
    <p:extLst>
      <p:ext uri="{BB962C8B-B14F-4D97-AF65-F5344CB8AC3E}">
        <p14:creationId xmlns:p14="http://schemas.microsoft.com/office/powerpoint/2010/main" val="2733699206"/>
      </p:ext>
    </p:extLst>
  </p:cSld>
  <p:clrMapOvr>
    <a:overrideClrMapping bg1="dk1" tx1="lt1" bg2="dk2"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algn="ctr"/>
            <a:r>
              <a:rPr lang="en-GB" altLang="el-GR" dirty="0">
                <a:solidFill>
                  <a:schemeClr val="tx1">
                    <a:lumMod val="95000"/>
                    <a:lumOff val="5000"/>
                  </a:schemeClr>
                </a:solidFill>
                <a:ea typeface="ＭＳ Ｐゴシック" panose="020B0600070205080204" pitchFamily="34" charset="-128"/>
              </a:rPr>
              <a:t>Three central problems in Surgical safety</a:t>
            </a:r>
            <a:endParaRPr lang="en-US" altLang="el-GR" dirty="0">
              <a:solidFill>
                <a:schemeClr val="tx1">
                  <a:lumMod val="95000"/>
                  <a:lumOff val="5000"/>
                </a:schemeClr>
              </a:solidFill>
              <a:ea typeface="ＭＳ Ｐゴシック" panose="020B0600070205080204" pitchFamily="34" charset="-128"/>
            </a:endParaRPr>
          </a:p>
        </p:txBody>
      </p:sp>
      <p:sp>
        <p:nvSpPr>
          <p:cNvPr id="18435" name="Rectangle 3"/>
          <p:cNvSpPr>
            <a:spLocks noGrp="1" noChangeArrowheads="1"/>
          </p:cNvSpPr>
          <p:nvPr>
            <p:ph idx="1"/>
          </p:nvPr>
        </p:nvSpPr>
        <p:spPr/>
        <p:txBody>
          <a:bodyPr/>
          <a:lstStyle/>
          <a:p>
            <a:pPr marL="457200" indent="-457200" eaLnBrk="0" hangingPunct="0">
              <a:buFont typeface="Arial" panose="020B0604020202020204" pitchFamily="34" charset="0"/>
              <a:buAutoNum type="arabicPeriod"/>
            </a:pPr>
            <a:endParaRPr lang="en-US" altLang="el-GR" dirty="0">
              <a:ea typeface="ＭＳ Ｐゴシック" panose="020B0600070205080204" pitchFamily="34" charset="-128"/>
            </a:endParaRPr>
          </a:p>
          <a:p>
            <a:pPr marL="514350" indent="-514350" eaLnBrk="0" hangingPunct="0">
              <a:buFont typeface="+mj-lt"/>
              <a:buAutoNum type="arabicPeriod"/>
            </a:pPr>
            <a:r>
              <a:rPr lang="en-US" altLang="el-GR" sz="3200" dirty="0">
                <a:ea typeface="ＭＳ Ｐゴシック" panose="020B0600070205080204" pitchFamily="34" charset="-128"/>
              </a:rPr>
              <a:t>Unrecognized as a public health issue</a:t>
            </a:r>
          </a:p>
          <a:p>
            <a:pPr marL="514350" indent="-514350" eaLnBrk="0" hangingPunct="0">
              <a:buFont typeface="+mj-lt"/>
              <a:buAutoNum type="arabicPeriod"/>
            </a:pPr>
            <a:endParaRPr lang="en-US" altLang="el-GR" sz="3200" dirty="0">
              <a:ea typeface="ＭＳ Ｐゴシック" panose="020B0600070205080204" pitchFamily="34" charset="-128"/>
            </a:endParaRPr>
          </a:p>
          <a:p>
            <a:pPr marL="514350" indent="-514350" eaLnBrk="0" hangingPunct="0">
              <a:buFont typeface="+mj-lt"/>
              <a:buAutoNum type="arabicPeriod"/>
            </a:pPr>
            <a:r>
              <a:rPr lang="en-US" altLang="el-GR" sz="3200" dirty="0">
                <a:ea typeface="ＭＳ Ｐゴシック" panose="020B0600070205080204" pitchFamily="34" charset="-128"/>
              </a:rPr>
              <a:t>Lack of data on surgery and outcomes</a:t>
            </a:r>
          </a:p>
          <a:p>
            <a:pPr marL="514350" indent="-514350" eaLnBrk="0" hangingPunct="0">
              <a:buFont typeface="+mj-lt"/>
              <a:buAutoNum type="arabicPeriod"/>
            </a:pPr>
            <a:endParaRPr lang="en-US" altLang="el-GR" sz="3200" dirty="0">
              <a:ea typeface="ＭＳ Ｐゴシック" panose="020B0600070205080204" pitchFamily="34" charset="-128"/>
            </a:endParaRPr>
          </a:p>
          <a:p>
            <a:pPr marL="514350" indent="-514350" eaLnBrk="0" hangingPunct="0">
              <a:buFont typeface="+mj-lt"/>
              <a:buAutoNum type="arabicPeriod"/>
            </a:pPr>
            <a:r>
              <a:rPr lang="en-US" altLang="el-GR" sz="3200" dirty="0">
                <a:ea typeface="ＭＳ Ｐゴシック" panose="020B0600070205080204" pitchFamily="34" charset="-128"/>
              </a:rPr>
              <a:t>Failure to use existing safety know-how</a:t>
            </a:r>
          </a:p>
          <a:p>
            <a:pPr marL="514350" indent="-514350" eaLnBrk="0" hangingPunct="0">
              <a:buFont typeface="+mj-lt"/>
              <a:buAutoNum type="arabicPeriod"/>
            </a:pPr>
            <a:endParaRPr lang="en-US" altLang="el-GR" sz="3200" dirty="0">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103</a:t>
            </a:fld>
            <a:endParaRPr lang="el-GR" dirty="0"/>
          </a:p>
        </p:txBody>
      </p:sp>
    </p:spTree>
    <p:extLst>
      <p:ext uri="{BB962C8B-B14F-4D97-AF65-F5344CB8AC3E}">
        <p14:creationId xmlns:p14="http://schemas.microsoft.com/office/powerpoint/2010/main" val="17413549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p:cNvSpPr>
            <a:spLocks noGrp="1" noChangeArrowheads="1"/>
          </p:cNvSpPr>
          <p:nvPr>
            <p:ph type="title"/>
          </p:nvPr>
        </p:nvSpPr>
        <p:spPr/>
        <p:txBody>
          <a:bodyPr>
            <a:normAutofit/>
          </a:bodyPr>
          <a:lstStyle/>
          <a:p>
            <a:r>
              <a:rPr lang="en-GB" altLang="el-GR" dirty="0">
                <a:solidFill>
                  <a:schemeClr val="tx1">
                    <a:lumMod val="95000"/>
                    <a:lumOff val="5000"/>
                  </a:schemeClr>
                </a:solidFill>
                <a:ea typeface="ＭＳ Ｐゴシック" panose="020B0600070205080204" pitchFamily="34" charset="-128"/>
              </a:rPr>
              <a:t>Unrecognized as a public health issue</a:t>
            </a:r>
            <a:endParaRPr lang="en-US" altLang="el-GR" dirty="0">
              <a:solidFill>
                <a:schemeClr val="tx1">
                  <a:lumMod val="95000"/>
                  <a:lumOff val="5000"/>
                </a:schemeClr>
              </a:solidFill>
              <a:ea typeface="ＭＳ Ｐゴシック" panose="020B0600070205080204" pitchFamily="34" charset="-128"/>
            </a:endParaRPr>
          </a:p>
        </p:txBody>
      </p:sp>
      <p:graphicFrame>
        <p:nvGraphicFramePr>
          <p:cNvPr id="22538" name="Object 2"/>
          <p:cNvGraphicFramePr>
            <a:graphicFrameLocks noGrp="1" noChangeAspect="1"/>
          </p:cNvGraphicFramePr>
          <p:nvPr>
            <p:ph sz="half" idx="1"/>
          </p:nvPr>
        </p:nvGraphicFramePr>
        <p:xfrm>
          <a:off x="838200" y="2187575"/>
          <a:ext cx="5181600" cy="3627438"/>
        </p:xfrm>
        <a:graphic>
          <a:graphicData uri="http://schemas.openxmlformats.org/presentationml/2006/ole">
            <mc:AlternateContent xmlns:mc="http://schemas.openxmlformats.org/markup-compatibility/2006">
              <mc:Choice xmlns:v="urn:schemas-microsoft-com:vml" Requires="v">
                <p:oleObj spid="_x0000_s1055" name="Chart" r:id="rId3" imgW="6286500" imgH="4400702" progId="Excel.Chart.8">
                  <p:embed/>
                </p:oleObj>
              </mc:Choice>
              <mc:Fallback>
                <p:oleObj name="Chart" r:id="rId3" imgW="6286500" imgH="4400702" progId="Excel.Chart.8">
                  <p:embed/>
                  <p:pic>
                    <p:nvPicPr>
                      <p:cNvPr id="22538"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187575"/>
                        <a:ext cx="5181600" cy="3627438"/>
                      </a:xfrm>
                      <a:prstGeom prst="rect">
                        <a:avLst/>
                      </a:prstGeom>
                      <a:solidFill>
                        <a:srgbClr val="009C5D"/>
                      </a:solidFill>
                    </p:spPr>
                  </p:pic>
                </p:oleObj>
              </mc:Fallback>
            </mc:AlternateContent>
          </a:graphicData>
        </a:graphic>
      </p:graphicFrame>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104</a:t>
            </a:fld>
            <a:endParaRPr lang="el-GR" dirty="0"/>
          </a:p>
        </p:txBody>
      </p:sp>
      <p:sp>
        <p:nvSpPr>
          <p:cNvPr id="22539" name="Text Box 11"/>
          <p:cNvSpPr txBox="1">
            <a:spLocks noChangeArrowheads="1"/>
          </p:cNvSpPr>
          <p:nvPr/>
        </p:nvSpPr>
        <p:spPr bwMode="auto">
          <a:xfrm>
            <a:off x="6172199" y="2617214"/>
            <a:ext cx="518160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20000"/>
              </a:spcBef>
              <a:buFont typeface="Arial" panose="020B0604020202020204" pitchFamily="34" charset="0"/>
              <a:buNone/>
            </a:pPr>
            <a:r>
              <a:rPr lang="en-US" altLang="el-GR" sz="2400" dirty="0">
                <a:solidFill>
                  <a:schemeClr val="tx1">
                    <a:lumMod val="95000"/>
                    <a:lumOff val="5000"/>
                  </a:schemeClr>
                </a:solidFill>
              </a:rPr>
              <a:t>234 million operations are done globally each year						 	      </a:t>
            </a:r>
            <a:r>
              <a:rPr lang="en-US" altLang="el-GR" sz="1200" dirty="0">
                <a:solidFill>
                  <a:schemeClr val="tx1">
                    <a:lumMod val="95000"/>
                    <a:lumOff val="5000"/>
                  </a:schemeClr>
                </a:solidFill>
              </a:rPr>
              <a:t>Source: Weiser, Lancet 2008.</a:t>
            </a:r>
          </a:p>
        </p:txBody>
      </p:sp>
    </p:spTree>
    <p:extLst>
      <p:ext uri="{BB962C8B-B14F-4D97-AF65-F5344CB8AC3E}">
        <p14:creationId xmlns:p14="http://schemas.microsoft.com/office/powerpoint/2010/main" val="28281144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n-GB" altLang="el-GR" dirty="0">
                <a:solidFill>
                  <a:schemeClr val="tx1">
                    <a:lumMod val="95000"/>
                    <a:lumOff val="5000"/>
                  </a:schemeClr>
                </a:solidFill>
                <a:ea typeface="ＭＳ Ｐゴシック" panose="020B0600070205080204" pitchFamily="34" charset="-128"/>
              </a:rPr>
              <a:t>Unrecognized as a public health issue</a:t>
            </a:r>
            <a:endParaRPr lang="en-US" altLang="el-GR" dirty="0">
              <a:solidFill>
                <a:schemeClr val="tx1">
                  <a:lumMod val="95000"/>
                  <a:lumOff val="5000"/>
                </a:schemeClr>
              </a:solidFill>
              <a:ea typeface="ＭＳ Ｐゴシック" panose="020B0600070205080204" pitchFamily="34" charset="-128"/>
            </a:endParaRPr>
          </a:p>
        </p:txBody>
      </p:sp>
      <p:sp>
        <p:nvSpPr>
          <p:cNvPr id="20483" name="Rectangle 3"/>
          <p:cNvSpPr>
            <a:spLocks noGrp="1" noChangeArrowheads="1"/>
          </p:cNvSpPr>
          <p:nvPr>
            <p:ph sz="half" idx="1"/>
          </p:nvPr>
        </p:nvSpPr>
        <p:spPr/>
        <p:txBody>
          <a:bodyPr/>
          <a:lstStyle/>
          <a:p>
            <a:pPr marL="342900" indent="-342900" eaLnBrk="0" hangingPunct="0">
              <a:buClr>
                <a:srgbClr val="009C5D"/>
              </a:buClr>
              <a:buFontTx/>
              <a:buChar char="•"/>
            </a:pPr>
            <a:endParaRPr lang="en-US" altLang="el-GR" dirty="0">
              <a:ea typeface="ＭＳ Ｐゴシック" panose="020B0600070205080204" pitchFamily="34" charset="-128"/>
            </a:endParaRPr>
          </a:p>
          <a:p>
            <a:pPr marL="342900" indent="-342900" eaLnBrk="0" hangingPunct="0">
              <a:buClr>
                <a:srgbClr val="009C5D"/>
              </a:buClr>
              <a:buFontTx/>
              <a:buChar char="•"/>
            </a:pPr>
            <a:r>
              <a:rPr lang="en-US" altLang="el-GR" dirty="0">
                <a:ea typeface="ＭＳ Ｐゴシック" panose="020B0600070205080204" pitchFamily="34" charset="-128"/>
              </a:rPr>
              <a:t>Known surgical complications of 3-16%</a:t>
            </a:r>
          </a:p>
          <a:p>
            <a:pPr marL="342900" indent="-342900" eaLnBrk="0" hangingPunct="0">
              <a:buClr>
                <a:srgbClr val="009C5D"/>
              </a:buClr>
              <a:buFontTx/>
              <a:buChar char="•"/>
            </a:pPr>
            <a:r>
              <a:rPr lang="en-US" altLang="el-GR" dirty="0">
                <a:ea typeface="ＭＳ Ｐゴシック" panose="020B0600070205080204" pitchFamily="34" charset="-128"/>
              </a:rPr>
              <a:t>Known death rates of 0,4-0,8% </a:t>
            </a:r>
          </a:p>
          <a:p>
            <a:pPr marL="342900" indent="-342900" eaLnBrk="0" hangingPunct="0">
              <a:buNone/>
            </a:pPr>
            <a:endParaRPr lang="en-US" altLang="el-GR" dirty="0">
              <a:ea typeface="ＭＳ Ｐゴシック" panose="020B0600070205080204" pitchFamily="34" charset="-128"/>
            </a:endParaRPr>
          </a:p>
        </p:txBody>
      </p:sp>
      <p:sp>
        <p:nvSpPr>
          <p:cNvPr id="5" name="Content Placeholder 4"/>
          <p:cNvSpPr>
            <a:spLocks noGrp="1"/>
          </p:cNvSpPr>
          <p:nvPr>
            <p:ph sz="half" idx="2"/>
          </p:nvPr>
        </p:nvSpPr>
        <p:spPr/>
        <p:txBody>
          <a:bodyPr/>
          <a:lstStyle/>
          <a:p>
            <a:pPr marL="0" indent="0">
              <a:buNone/>
            </a:pPr>
            <a:endParaRPr lang="en-US" dirty="0"/>
          </a:p>
          <a:p>
            <a:pPr marL="0" indent="0">
              <a:buNone/>
            </a:pPr>
            <a:r>
              <a:rPr lang="en-US" dirty="0"/>
              <a:t>At least 7 million disabling complications – including 1 million deaths – worldwide each year</a:t>
            </a:r>
          </a:p>
          <a:p>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105</a:t>
            </a:fld>
            <a:endParaRPr lang="el-GR" dirty="0"/>
          </a:p>
        </p:txBody>
      </p:sp>
      <p:sp>
        <p:nvSpPr>
          <p:cNvPr id="20484" name="Rectangle 4"/>
          <p:cNvSpPr>
            <a:spLocks noChangeArrowheads="1"/>
          </p:cNvSpPr>
          <p:nvPr/>
        </p:nvSpPr>
        <p:spPr bwMode="auto">
          <a:xfrm>
            <a:off x="5962650" y="2060576"/>
            <a:ext cx="4318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342900" indent="-342900" eaLnBrk="0" hangingPunct="0">
              <a:spcBef>
                <a:spcPct val="40000"/>
              </a:spcBef>
              <a:buClr>
                <a:srgbClr val="0093B8"/>
              </a:buClr>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266700" indent="-265113" eaLnBrk="0" hangingPunct="0">
              <a:spcBef>
                <a:spcPct val="40000"/>
              </a:spcBef>
              <a:buClr>
                <a:srgbClr val="009C5D"/>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268288" indent="646113" eaLnBrk="0" hangingPunct="0">
              <a:spcBef>
                <a:spcPct val="20000"/>
              </a:spcBef>
              <a:buClr>
                <a:srgbClr val="0093B8"/>
              </a:buClr>
              <a:buFont typeface="Arial" panose="020B0604020202020204" pitchFamily="34" charset="0"/>
              <a:defRPr sz="2000" i="1">
                <a:solidFill>
                  <a:schemeClr val="tx2"/>
                </a:solidFill>
                <a:latin typeface="Arial" panose="020B0604020202020204" pitchFamily="34" charset="0"/>
                <a:ea typeface="ＭＳ Ｐゴシック" panose="020B0600070205080204" pitchFamily="34" charset="-128"/>
              </a:defRPr>
            </a:lvl3pPr>
            <a:lvl4pPr marL="533400" indent="-263525" eaLnBrk="0" hangingPunct="0">
              <a:spcBef>
                <a:spcPct val="40000"/>
              </a:spcBef>
              <a:buClr>
                <a:srgbClr val="009C5D"/>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534988" indent="1293813" eaLnBrk="0" hangingPunct="0">
              <a:spcBef>
                <a:spcPct val="20000"/>
              </a:spcBef>
              <a:buClr>
                <a:srgbClr val="0093B8"/>
              </a:buClr>
              <a:buFont typeface="Arial" panose="020B0604020202020204" pitchFamily="34" charset="0"/>
              <a:defRPr i="1">
                <a:solidFill>
                  <a:schemeClr val="tx2"/>
                </a:solidFill>
                <a:latin typeface="Arial" panose="020B0604020202020204" pitchFamily="34" charset="0"/>
                <a:ea typeface="ＭＳ Ｐゴシック" panose="020B0600070205080204" pitchFamily="34" charset="-128"/>
              </a:defRPr>
            </a:lvl5pPr>
            <a:lvl6pPr marL="992188" indent="1293813" eaLnBrk="0" fontAlgn="base" hangingPunct="0">
              <a:spcBef>
                <a:spcPct val="20000"/>
              </a:spcBef>
              <a:spcAft>
                <a:spcPct val="0"/>
              </a:spcAft>
              <a:buClr>
                <a:srgbClr val="0093B8"/>
              </a:buClr>
              <a:buFont typeface="Arial" panose="020B0604020202020204" pitchFamily="34" charset="0"/>
              <a:defRPr i="1">
                <a:solidFill>
                  <a:schemeClr val="tx2"/>
                </a:solidFill>
                <a:latin typeface="Arial" panose="020B0604020202020204" pitchFamily="34" charset="0"/>
                <a:ea typeface="ＭＳ Ｐゴシック" panose="020B0600070205080204" pitchFamily="34" charset="-128"/>
              </a:defRPr>
            </a:lvl6pPr>
            <a:lvl7pPr marL="1449388" indent="1293813" eaLnBrk="0" fontAlgn="base" hangingPunct="0">
              <a:spcBef>
                <a:spcPct val="20000"/>
              </a:spcBef>
              <a:spcAft>
                <a:spcPct val="0"/>
              </a:spcAft>
              <a:buClr>
                <a:srgbClr val="0093B8"/>
              </a:buClr>
              <a:buFont typeface="Arial" panose="020B0604020202020204" pitchFamily="34" charset="0"/>
              <a:defRPr i="1">
                <a:solidFill>
                  <a:schemeClr val="tx2"/>
                </a:solidFill>
                <a:latin typeface="Arial" panose="020B0604020202020204" pitchFamily="34" charset="0"/>
                <a:ea typeface="ＭＳ Ｐゴシック" panose="020B0600070205080204" pitchFamily="34" charset="-128"/>
              </a:defRPr>
            </a:lvl7pPr>
            <a:lvl8pPr marL="1906588" indent="1293813" eaLnBrk="0" fontAlgn="base" hangingPunct="0">
              <a:spcBef>
                <a:spcPct val="20000"/>
              </a:spcBef>
              <a:spcAft>
                <a:spcPct val="0"/>
              </a:spcAft>
              <a:buClr>
                <a:srgbClr val="0093B8"/>
              </a:buClr>
              <a:buFont typeface="Arial" panose="020B0604020202020204" pitchFamily="34" charset="0"/>
              <a:defRPr i="1">
                <a:solidFill>
                  <a:schemeClr val="tx2"/>
                </a:solidFill>
                <a:latin typeface="Arial" panose="020B0604020202020204" pitchFamily="34" charset="0"/>
                <a:ea typeface="ＭＳ Ｐゴシック" panose="020B0600070205080204" pitchFamily="34" charset="-128"/>
              </a:defRPr>
            </a:lvl8pPr>
            <a:lvl9pPr marL="2363788" indent="1293813" eaLnBrk="0" fontAlgn="base" hangingPunct="0">
              <a:spcBef>
                <a:spcPct val="20000"/>
              </a:spcBef>
              <a:spcAft>
                <a:spcPct val="0"/>
              </a:spcAft>
              <a:buClr>
                <a:srgbClr val="0093B8"/>
              </a:buClr>
              <a:buFont typeface="Arial" panose="020B0604020202020204" pitchFamily="34" charset="0"/>
              <a:defRPr i="1">
                <a:solidFill>
                  <a:schemeClr val="tx2"/>
                </a:solidFill>
                <a:latin typeface="Arial" panose="020B0604020202020204" pitchFamily="34" charset="0"/>
                <a:ea typeface="ＭＳ Ｐゴシック" panose="020B0600070205080204" pitchFamily="34" charset="-128"/>
              </a:defRPr>
            </a:lvl9pPr>
          </a:lstStyle>
          <a:p>
            <a:endParaRPr lang="en-US" altLang="el-GR" dirty="0"/>
          </a:p>
        </p:txBody>
      </p:sp>
    </p:spTree>
    <p:extLst>
      <p:ext uri="{BB962C8B-B14F-4D97-AF65-F5344CB8AC3E}">
        <p14:creationId xmlns:p14="http://schemas.microsoft.com/office/powerpoint/2010/main" val="15649069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r>
              <a:rPr lang="en-GB" altLang="el-GR" dirty="0">
                <a:solidFill>
                  <a:schemeClr val="tx1">
                    <a:lumMod val="95000"/>
                    <a:lumOff val="5000"/>
                  </a:schemeClr>
                </a:solidFill>
                <a:ea typeface="ＭＳ Ｐゴシック" panose="020B0600070205080204" pitchFamily="34" charset="-128"/>
              </a:rPr>
              <a:t>Unrecognized as a public health issue (cont.)</a:t>
            </a:r>
            <a:endParaRPr lang="en-US" altLang="el-GR" dirty="0">
              <a:solidFill>
                <a:schemeClr val="tx1">
                  <a:lumMod val="95000"/>
                  <a:lumOff val="5000"/>
                </a:schemeClr>
              </a:solidFill>
              <a:ea typeface="ＭＳ Ｐゴシック" panose="020B0600070205080204" pitchFamily="34" charset="-128"/>
            </a:endParaRPr>
          </a:p>
        </p:txBody>
      </p:sp>
      <p:sp>
        <p:nvSpPr>
          <p:cNvPr id="21507" name="Rectangle 3"/>
          <p:cNvSpPr>
            <a:spLocks noGrp="1" noChangeArrowheads="1"/>
          </p:cNvSpPr>
          <p:nvPr>
            <p:ph idx="1"/>
          </p:nvPr>
        </p:nvSpPr>
        <p:spPr/>
        <p:txBody>
          <a:bodyPr/>
          <a:lstStyle/>
          <a:p>
            <a:pPr marL="0" indent="0" algn="ctr" eaLnBrk="0" hangingPunct="0">
              <a:buNone/>
            </a:pPr>
            <a:r>
              <a:rPr lang="en-US" altLang="el-GR" sz="3000" dirty="0">
                <a:ea typeface="ＭＳ Ｐゴシック" panose="020B0600070205080204" pitchFamily="34" charset="-128"/>
              </a:rPr>
              <a:t>Burden of surgical disease is increasing worldwide due to </a:t>
            </a:r>
          </a:p>
          <a:p>
            <a:pPr marL="0" indent="0" eaLnBrk="0" hangingPunct="0">
              <a:buNone/>
            </a:pPr>
            <a:endParaRPr lang="en-US" altLang="el-GR" sz="3000" dirty="0">
              <a:ea typeface="ＭＳ Ｐゴシック" panose="020B0600070205080204" pitchFamily="34" charset="-128"/>
            </a:endParaRPr>
          </a:p>
          <a:p>
            <a:pPr marL="1428750" lvl="2" indent="-514350">
              <a:buFont typeface="+mj-lt"/>
              <a:buAutoNum type="arabicPeriod"/>
            </a:pPr>
            <a:r>
              <a:rPr lang="en-US" altLang="el-GR" sz="3000" dirty="0">
                <a:ea typeface="ＭＳ Ｐゴシック" panose="020B0600070205080204" pitchFamily="34" charset="-128"/>
              </a:rPr>
              <a:t>Cardiovascular disease</a:t>
            </a:r>
          </a:p>
          <a:p>
            <a:pPr marL="1428750" lvl="2" indent="-514350">
              <a:buFont typeface="+mj-lt"/>
              <a:buAutoNum type="arabicPeriod"/>
            </a:pPr>
            <a:r>
              <a:rPr lang="en-US" altLang="el-GR" sz="3000" dirty="0">
                <a:ea typeface="ＭＳ Ｐゴシック" panose="020B0600070205080204" pitchFamily="34" charset="-128"/>
              </a:rPr>
              <a:t>Traumatic injuries</a:t>
            </a:r>
          </a:p>
          <a:p>
            <a:pPr marL="1428750" lvl="2" indent="-514350">
              <a:buFont typeface="+mj-lt"/>
              <a:buAutoNum type="arabicPeriod"/>
            </a:pPr>
            <a:r>
              <a:rPr lang="en-US" altLang="el-GR" sz="3000" dirty="0">
                <a:ea typeface="ＭＳ Ｐゴシック" panose="020B0600070205080204" pitchFamily="34" charset="-128"/>
              </a:rPr>
              <a:t>Cancer</a:t>
            </a:r>
          </a:p>
          <a:p>
            <a:pPr marL="1428750" lvl="2" indent="-514350">
              <a:buFont typeface="+mj-lt"/>
              <a:buAutoNum type="arabicPeriod"/>
            </a:pPr>
            <a:r>
              <a:rPr lang="en-US" altLang="el-GR" sz="3000" dirty="0">
                <a:ea typeface="ＭＳ Ｐゴシック" panose="020B0600070205080204" pitchFamily="34" charset="-128"/>
              </a:rPr>
              <a:t>Longer life expectancies</a:t>
            </a:r>
            <a:br>
              <a:rPr lang="en-US" altLang="el-GR" sz="3000" dirty="0">
                <a:ea typeface="ＭＳ Ｐゴシック" panose="020B0600070205080204" pitchFamily="34" charset="-128"/>
              </a:rPr>
            </a:br>
            <a:endParaRPr lang="en-US" altLang="el-GR" sz="3000" dirty="0">
              <a:ea typeface="ＭＳ Ｐゴシック" panose="020B0600070205080204" pitchFamily="34" charset="-128"/>
            </a:endParaRPr>
          </a:p>
          <a:p>
            <a:pPr marL="342900" indent="-342900" eaLnBrk="0" hangingPunct="0">
              <a:buNone/>
            </a:pPr>
            <a:endParaRPr lang="en-US" altLang="el-GR" dirty="0">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106</a:t>
            </a:fld>
            <a:endParaRPr lang="el-GR" dirty="0"/>
          </a:p>
        </p:txBody>
      </p:sp>
    </p:spTree>
    <p:extLst>
      <p:ext uri="{BB962C8B-B14F-4D97-AF65-F5344CB8AC3E}">
        <p14:creationId xmlns:p14="http://schemas.microsoft.com/office/powerpoint/2010/main" val="6607188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algn="ctr"/>
            <a:r>
              <a:rPr lang="en-GB" altLang="el-GR" dirty="0">
                <a:solidFill>
                  <a:schemeClr val="tx1">
                    <a:lumMod val="95000"/>
                    <a:lumOff val="5000"/>
                  </a:schemeClr>
                </a:solidFill>
                <a:ea typeface="ＭＳ Ｐゴシック" panose="020B0600070205080204" pitchFamily="34" charset="-128"/>
              </a:rPr>
              <a:t>Lack of data on surgery and outcomes</a:t>
            </a:r>
            <a:endParaRPr lang="en-US" altLang="el-GR" dirty="0">
              <a:solidFill>
                <a:schemeClr val="tx1">
                  <a:lumMod val="95000"/>
                  <a:lumOff val="5000"/>
                </a:schemeClr>
              </a:solidFill>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107</a:t>
            </a:fld>
            <a:endParaRPr lang="el-GR" dirty="0"/>
          </a:p>
        </p:txBody>
      </p:sp>
    </p:spTree>
    <p:extLst>
      <p:ext uri="{BB962C8B-B14F-4D97-AF65-F5344CB8AC3E}">
        <p14:creationId xmlns:p14="http://schemas.microsoft.com/office/powerpoint/2010/main" val="9581726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r>
              <a:rPr lang="en-GB" altLang="el-GR" dirty="0">
                <a:solidFill>
                  <a:schemeClr val="tx1">
                    <a:lumMod val="95000"/>
                    <a:lumOff val="5000"/>
                  </a:schemeClr>
                </a:solidFill>
                <a:ea typeface="ＭＳ Ｐゴシック" panose="020B0600070205080204" pitchFamily="34" charset="-128"/>
              </a:rPr>
              <a:t>Failure to use existing safety know-how</a:t>
            </a:r>
            <a:endParaRPr lang="en-US" altLang="el-GR" dirty="0">
              <a:solidFill>
                <a:schemeClr val="tx1">
                  <a:lumMod val="95000"/>
                  <a:lumOff val="5000"/>
                </a:schemeClr>
              </a:solidFill>
              <a:ea typeface="ＭＳ Ｐゴシック" panose="020B0600070205080204" pitchFamily="34" charset="-128"/>
            </a:endParaRPr>
          </a:p>
        </p:txBody>
      </p:sp>
      <p:sp>
        <p:nvSpPr>
          <p:cNvPr id="29699" name="Rectangle 3"/>
          <p:cNvSpPr>
            <a:spLocks noGrp="1" noChangeArrowheads="1"/>
          </p:cNvSpPr>
          <p:nvPr>
            <p:ph type="body" idx="1"/>
          </p:nvPr>
        </p:nvSpPr>
        <p:spPr/>
        <p:txBody>
          <a:bodyPr/>
          <a:lstStyle/>
          <a:p>
            <a:pPr marL="342900" indent="-342900" eaLnBrk="0" hangingPunct="0">
              <a:buClr>
                <a:srgbClr val="009C5D"/>
              </a:buClr>
              <a:buFont typeface="Wingdings" panose="05000000000000000000" pitchFamily="2" charset="2"/>
              <a:buChar char="§"/>
            </a:pPr>
            <a:endParaRPr lang="en-US" altLang="el-GR" dirty="0">
              <a:ea typeface="ＭＳ Ｐゴシック" panose="020B0600070205080204" pitchFamily="34" charset="-128"/>
            </a:endParaRPr>
          </a:p>
          <a:p>
            <a:pPr marL="342900" indent="-342900" eaLnBrk="0" hangingPunct="0">
              <a:buFont typeface="Wingdings" panose="05000000000000000000" pitchFamily="2" charset="2"/>
              <a:buChar char="§"/>
            </a:pPr>
            <a:r>
              <a:rPr lang="en-US" altLang="el-GR" dirty="0">
                <a:ea typeface="ＭＳ Ｐゴシック" panose="020B0600070205080204" pitchFamily="34" charset="-128"/>
              </a:rPr>
              <a:t>High rates of preventable surgical site infection result from inconsistent timing of antibiotic prophylaxis</a:t>
            </a:r>
          </a:p>
          <a:p>
            <a:pPr marL="342900" indent="-342900" eaLnBrk="0" hangingPunct="0">
              <a:buFont typeface="Wingdings" panose="05000000000000000000" pitchFamily="2" charset="2"/>
              <a:buChar char="§"/>
            </a:pPr>
            <a:endParaRPr lang="en-US" altLang="el-GR" dirty="0">
              <a:ea typeface="ＭＳ Ｐゴシック" panose="020B0600070205080204" pitchFamily="34" charset="-128"/>
            </a:endParaRPr>
          </a:p>
          <a:p>
            <a:pPr marL="342900" indent="-342900" eaLnBrk="0" hangingPunct="0">
              <a:buFont typeface="Wingdings" panose="05000000000000000000" pitchFamily="2" charset="2"/>
              <a:buChar char="§"/>
            </a:pPr>
            <a:r>
              <a:rPr lang="en-US" altLang="el-GR" dirty="0">
                <a:ea typeface="ＭＳ Ｐゴシック" panose="020B0600070205080204" pitchFamily="34" charset="-128"/>
              </a:rPr>
              <a:t>Anesthetic complications are 100-1000x higher in countries that do not adhere to monitoring standards </a:t>
            </a:r>
          </a:p>
          <a:p>
            <a:pPr marL="342900" indent="-342900" eaLnBrk="0" hangingPunct="0">
              <a:buFont typeface="Wingdings" panose="05000000000000000000" pitchFamily="2" charset="2"/>
              <a:buChar char="§"/>
            </a:pPr>
            <a:endParaRPr lang="en-US" altLang="el-GR" dirty="0">
              <a:ea typeface="ＭＳ Ｐゴシック" panose="020B0600070205080204" pitchFamily="34" charset="-128"/>
            </a:endParaRPr>
          </a:p>
          <a:p>
            <a:pPr marL="342900" indent="-342900" eaLnBrk="0" hangingPunct="0">
              <a:buFont typeface="Wingdings" panose="05000000000000000000" pitchFamily="2" charset="2"/>
              <a:buChar char="§"/>
            </a:pPr>
            <a:r>
              <a:rPr lang="en-US" altLang="el-GR" dirty="0">
                <a:ea typeface="ＭＳ Ｐゴシック" panose="020B0600070205080204" pitchFamily="34" charset="-128"/>
              </a:rPr>
              <a:t>Wrong-patient, wrong-site operations persist despite high publicity of such events</a:t>
            </a:r>
          </a:p>
          <a:p>
            <a:pPr marL="342900" indent="-342900" eaLnBrk="0" hangingPunct="0">
              <a:buNone/>
            </a:pPr>
            <a:endParaRPr lang="en-US" altLang="el-GR" dirty="0">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108</a:t>
            </a:fld>
            <a:endParaRPr lang="el-GR" dirty="0"/>
          </a:p>
        </p:txBody>
      </p:sp>
    </p:spTree>
    <p:extLst>
      <p:ext uri="{BB962C8B-B14F-4D97-AF65-F5344CB8AC3E}">
        <p14:creationId xmlns:p14="http://schemas.microsoft.com/office/powerpoint/2010/main" val="28387213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r>
              <a:rPr lang="en-GB" altLang="el-GR" dirty="0">
                <a:ea typeface="ＭＳ Ｐゴシック" panose="020B0600070205080204" pitchFamily="34" charset="-128"/>
              </a:rPr>
              <a:t>The Safe Surgery Saves Lives: Strategy</a:t>
            </a:r>
            <a:endParaRPr lang="en-US" altLang="el-GR" dirty="0">
              <a:ea typeface="ＭＳ Ｐゴシック" panose="020B0600070205080204" pitchFamily="34" charset="-128"/>
            </a:endParaRPr>
          </a:p>
        </p:txBody>
      </p:sp>
      <p:sp>
        <p:nvSpPr>
          <p:cNvPr id="28675" name="Rectangle 3"/>
          <p:cNvSpPr>
            <a:spLocks noGrp="1" noChangeArrowheads="1"/>
          </p:cNvSpPr>
          <p:nvPr>
            <p:ph type="body" idx="1"/>
          </p:nvPr>
        </p:nvSpPr>
        <p:spPr>
          <a:xfrm>
            <a:off x="1938339" y="1784351"/>
            <a:ext cx="8315325" cy="4518025"/>
          </a:xfrm>
        </p:spPr>
        <p:txBody>
          <a:bodyPr/>
          <a:lstStyle/>
          <a:p>
            <a:pPr marL="457200" indent="-457200" eaLnBrk="0" hangingPunct="0">
              <a:buFont typeface="Arial" panose="020B0604020202020204" pitchFamily="34" charset="0"/>
              <a:buAutoNum type="arabicPeriod"/>
            </a:pPr>
            <a:endParaRPr lang="en-US" altLang="el-GR" dirty="0">
              <a:ea typeface="ＭＳ Ｐゴシック" panose="020B0600070205080204" pitchFamily="34" charset="-128"/>
            </a:endParaRPr>
          </a:p>
          <a:p>
            <a:pPr marL="457200" indent="-457200" eaLnBrk="0" hangingPunct="0">
              <a:buFont typeface="Arial" panose="020B0604020202020204" pitchFamily="34" charset="0"/>
              <a:buAutoNum type="arabicPeriod"/>
            </a:pPr>
            <a:r>
              <a:rPr lang="en-US" altLang="el-GR" dirty="0">
                <a:ea typeface="ＭＳ Ｐゴシック" panose="020B0600070205080204" pitchFamily="34" charset="-128"/>
              </a:rPr>
              <a:t>Promotion of surgical safety as a public health issue</a:t>
            </a:r>
          </a:p>
          <a:p>
            <a:pPr marL="457200" indent="-457200" eaLnBrk="0" hangingPunct="0">
              <a:buFont typeface="Arial" panose="020B0604020202020204" pitchFamily="34" charset="0"/>
              <a:buAutoNum type="arabicPeriod"/>
            </a:pPr>
            <a:endParaRPr lang="en-US" altLang="el-GR" dirty="0">
              <a:ea typeface="ＭＳ Ｐゴシック" panose="020B0600070205080204" pitchFamily="34" charset="-128"/>
            </a:endParaRPr>
          </a:p>
          <a:p>
            <a:pPr marL="457200" indent="-457200" eaLnBrk="0" hangingPunct="0">
              <a:buFont typeface="Arial" panose="020B0604020202020204" pitchFamily="34" charset="0"/>
              <a:buAutoNum type="arabicPeriod"/>
            </a:pPr>
            <a:r>
              <a:rPr lang="en-US" altLang="el-GR" dirty="0">
                <a:ea typeface="ＭＳ Ｐゴシック" panose="020B0600070205080204" pitchFamily="34" charset="-128"/>
              </a:rPr>
              <a:t>Creation of a checklist to improve the standards of surgical safety</a:t>
            </a:r>
          </a:p>
          <a:p>
            <a:pPr marL="457200" indent="-457200" eaLnBrk="0" hangingPunct="0">
              <a:buFont typeface="Arial" panose="020B0604020202020204" pitchFamily="34" charset="0"/>
              <a:buAutoNum type="arabicPeriod"/>
            </a:pPr>
            <a:endParaRPr lang="en-US" altLang="el-GR" dirty="0">
              <a:ea typeface="ＭＳ Ｐゴシック" panose="020B0600070205080204" pitchFamily="34" charset="-128"/>
            </a:endParaRPr>
          </a:p>
          <a:p>
            <a:pPr marL="457200" indent="-457200" eaLnBrk="0" hangingPunct="0">
              <a:buFont typeface="Arial" panose="020B0604020202020204" pitchFamily="34" charset="0"/>
              <a:buAutoNum type="arabicPeriod"/>
            </a:pPr>
            <a:r>
              <a:rPr lang="en-US" altLang="el-GR" dirty="0">
                <a:ea typeface="ＭＳ Ｐゴシック" panose="020B0600070205080204" pitchFamily="34" charset="-128"/>
              </a:rPr>
              <a:t>Collection of “Surgical Vital Statistics”</a:t>
            </a:r>
          </a:p>
          <a:p>
            <a:pPr marL="457200" indent="-457200" eaLnBrk="0" hangingPunct="0">
              <a:buNone/>
            </a:pPr>
            <a:endParaRPr lang="en-US" altLang="el-GR" dirty="0">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109</a:t>
            </a:fld>
            <a:endParaRPr lang="el-GR" dirty="0"/>
          </a:p>
        </p:txBody>
      </p:sp>
    </p:spTree>
    <p:extLst>
      <p:ext uri="{BB962C8B-B14F-4D97-AF65-F5344CB8AC3E}">
        <p14:creationId xmlns:p14="http://schemas.microsoft.com/office/powerpoint/2010/main" val="3279590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3DF53439-851E-44AD-84B1-B6BFC3D0C743}" type="slidenum">
              <a:rPr lang="el-GR" smtClean="0"/>
              <a:t>11</a:t>
            </a:fld>
            <a:endParaRPr lang="el-GR" dirty="0"/>
          </a:p>
        </p:txBody>
      </p:sp>
      <p:pic>
        <p:nvPicPr>
          <p:cNvPr id="11" name="Picture 2" descr="I:\WS7 Backup\felek\Pictures\paper Megas\MVC-624F.t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80998" y="1052736"/>
            <a:ext cx="6030003"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51943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9" name="Picture 8"/>
          <p:cNvPicPr>
            <a:picLocks noChangeAspect="1"/>
          </p:cNvPicPr>
          <p:nvPr/>
        </p:nvPicPr>
        <p:blipFill>
          <a:blip r:embed="rId2"/>
          <a:stretch>
            <a:fillRect/>
          </a:stretch>
        </p:blipFill>
        <p:spPr>
          <a:xfrm>
            <a:off x="5153822" y="975392"/>
            <a:ext cx="6553545" cy="4915158"/>
          </a:xfrm>
          <a:prstGeom prst="rect">
            <a:avLst/>
          </a:prstGeom>
        </p:spPr>
      </p:pic>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dirty="0">
                <a:solidFill>
                  <a:schemeClr val="bg1"/>
                </a:solidFill>
              </a:rPr>
              <a:t>Surgical safety</a:t>
            </a:r>
          </a:p>
        </p:txBody>
      </p:sp>
      <p:sp>
        <p:nvSpPr>
          <p:cNvPr id="8" name="Text Placeholder 7"/>
          <p:cNvSpPr>
            <a:spLocks noGrp="1"/>
          </p:cNvSpPr>
          <p:nvPr>
            <p:ph type="body" idx="1"/>
          </p:nvPr>
        </p:nvSpPr>
        <p:spPr>
          <a:xfrm>
            <a:off x="674237" y="4170501"/>
            <a:ext cx="3657600" cy="1525597"/>
          </a:xfrm>
        </p:spPr>
        <p:txBody>
          <a:bodyPr vert="horz" lIns="91440" tIns="45720" rIns="91440" bIns="45720" rtlCol="0">
            <a:normAutofit/>
          </a:bodyPr>
          <a:lstStyle/>
          <a:p>
            <a:pPr algn="ctr"/>
            <a:endParaRPr lang="en-US" sz="2000">
              <a:solidFill>
                <a:srgbClr val="6FA0E5"/>
              </a:solidFill>
            </a:endParaRPr>
          </a:p>
        </p:txBody>
      </p:sp>
      <p:sp>
        <p:nvSpPr>
          <p:cNvPr id="4" name="Footer Placeholder 3"/>
          <p:cNvSpPr>
            <a:spLocks noGrp="1"/>
          </p:cNvSpPr>
          <p:nvPr>
            <p:ph type="ftr" sz="quarter" idx="11"/>
          </p:nvPr>
        </p:nvSpPr>
        <p:spPr>
          <a:xfrm>
            <a:off x="5153822" y="6356350"/>
            <a:ext cx="4615820" cy="365125"/>
          </a:xfrm>
        </p:spPr>
        <p:txBody>
          <a:bodyPr vert="horz" lIns="91440" tIns="45720" rIns="91440" bIns="45720" rtlCol="0" anchor="ctr">
            <a:normAutofit/>
          </a:bodyPr>
          <a:lstStyle/>
          <a:p>
            <a:pPr algn="l">
              <a:lnSpc>
                <a:spcPct val="80000"/>
              </a:lnSpc>
            </a:pPr>
            <a:r>
              <a:rPr lang="en-US" sz="1100"/>
              <a:t>First Department of Surgery, Faculty of Medicine, National and Kapodistrian University of Athens , Laiko General Hospital, Dir. Prof. T. Liakakos.</a:t>
            </a:r>
          </a:p>
        </p:txBody>
      </p:sp>
      <p:sp>
        <p:nvSpPr>
          <p:cNvPr id="5" name="Slide Number Placeholder 4"/>
          <p:cNvSpPr>
            <a:spLocks noGrp="1"/>
          </p:cNvSpPr>
          <p:nvPr>
            <p:ph type="sldNum" sz="quarter" idx="12"/>
          </p:nvPr>
        </p:nvSpPr>
        <p:spPr>
          <a:xfrm>
            <a:off x="9991022" y="6356350"/>
            <a:ext cx="1362777" cy="365125"/>
          </a:xfrm>
        </p:spPr>
        <p:txBody>
          <a:bodyPr vert="horz" lIns="91440" tIns="45720" rIns="91440" bIns="45720" rtlCol="0" anchor="ctr">
            <a:normAutofit/>
          </a:bodyPr>
          <a:lstStyle/>
          <a:p>
            <a:fld id="{C5383E79-6F58-48EE-939E-EB876EBB13BC}" type="slidenum">
              <a:rPr lang="en-US" smtClean="0"/>
              <a:pPr/>
              <a:t>110</a:t>
            </a:fld>
            <a:endParaRPr lang="en-US"/>
          </a:p>
        </p:txBody>
      </p:sp>
    </p:spTree>
    <p:extLst>
      <p:ext uri="{BB962C8B-B14F-4D97-AF65-F5344CB8AC3E}">
        <p14:creationId xmlns:p14="http://schemas.microsoft.com/office/powerpoint/2010/main" val="36933127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46813" y="3468012"/>
            <a:ext cx="1575573" cy="2740127"/>
          </a:xfrm>
          <a:prstGeom prst="rect">
            <a:avLst/>
          </a:prstGeom>
        </p:spPr>
      </p:pic>
      <p:pic>
        <p:nvPicPr>
          <p:cNvPr id="5" name="Picture 4"/>
          <p:cNvPicPr>
            <a:picLocks noChangeAspect="1"/>
          </p:cNvPicPr>
          <p:nvPr/>
        </p:nvPicPr>
        <p:blipFill>
          <a:blip r:embed="rId3"/>
          <a:stretch>
            <a:fillRect/>
          </a:stretch>
        </p:blipFill>
        <p:spPr>
          <a:xfrm>
            <a:off x="6990232" y="3468012"/>
            <a:ext cx="1527621" cy="2740127"/>
          </a:xfrm>
          <a:prstGeom prst="rect">
            <a:avLst/>
          </a:prstGeom>
        </p:spPr>
      </p:pic>
      <p:pic>
        <p:nvPicPr>
          <p:cNvPr id="31761" name="Picture 4"/>
          <p:cNvPicPr>
            <a:picLocks noChangeAspect="1"/>
          </p:cNvPicPr>
          <p:nvPr/>
        </p:nvPicPr>
        <p:blipFill rotWithShape="1">
          <a:blip r:embed="rId4"/>
          <a:srcRect l="8772" t="12150" r="5263" b="8772"/>
          <a:stretch/>
        </p:blipFill>
        <p:spPr>
          <a:xfrm>
            <a:off x="8760296" y="1073563"/>
            <a:ext cx="3215273" cy="2218246"/>
          </a:xfrm>
          <a:prstGeom prst="rect">
            <a:avLst/>
          </a:prstGeom>
        </p:spPr>
      </p:pic>
      <p:pic>
        <p:nvPicPr>
          <p:cNvPr id="6" name="Picture 5"/>
          <p:cNvPicPr>
            <a:picLocks noChangeAspect="1"/>
          </p:cNvPicPr>
          <p:nvPr/>
        </p:nvPicPr>
        <p:blipFill>
          <a:blip r:embed="rId5"/>
          <a:stretch>
            <a:fillRect/>
          </a:stretch>
        </p:blipFill>
        <p:spPr>
          <a:xfrm>
            <a:off x="6968068" y="634690"/>
            <a:ext cx="1575718" cy="2693535"/>
          </a:xfrm>
          <a:prstGeom prst="rect">
            <a:avLst/>
          </a:prstGeom>
        </p:spPr>
      </p:pic>
      <p:sp>
        <p:nvSpPr>
          <p:cNvPr id="84" name="Rectangle 8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638174" y="639401"/>
            <a:ext cx="5374005" cy="5577162"/>
          </a:xfrm>
          <a:prstGeom prst="rect">
            <a:avLst/>
          </a:prstGeom>
          <a:solidFill>
            <a:schemeClr val="tx1">
              <a:lumMod val="75000"/>
              <a:lumOff val="25000"/>
              <a:alpha val="93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Rectangle 2"/>
          <p:cNvSpPr>
            <a:spLocks noGrp="1" noChangeArrowheads="1"/>
          </p:cNvSpPr>
          <p:nvPr>
            <p:ph type="title"/>
          </p:nvPr>
        </p:nvSpPr>
        <p:spPr>
          <a:xfrm>
            <a:off x="1038225" y="890907"/>
            <a:ext cx="4600575" cy="1156563"/>
          </a:xfrm>
        </p:spPr>
        <p:txBody>
          <a:bodyPr>
            <a:normAutofit/>
          </a:bodyPr>
          <a:lstStyle/>
          <a:p>
            <a:pPr>
              <a:lnSpc>
                <a:spcPct val="70000"/>
              </a:lnSpc>
            </a:pPr>
            <a:r>
              <a:rPr lang="en-GB" altLang="el-GR" sz="3100" dirty="0">
                <a:solidFill>
                  <a:schemeClr val="bg1"/>
                </a:solidFill>
                <a:ea typeface="ＭＳ Ｐゴシック" panose="020B0600070205080204" pitchFamily="34" charset="-128"/>
              </a:rPr>
              <a:t>What is this tool that addresses the 10 objectives?</a:t>
            </a:r>
            <a:endParaRPr lang="en-US" altLang="el-GR" sz="3100" dirty="0">
              <a:solidFill>
                <a:schemeClr val="bg1"/>
              </a:solidFill>
              <a:ea typeface="ＭＳ Ｐゴシック" panose="020B0600070205080204" pitchFamily="34" charset="-128"/>
            </a:endParaRPr>
          </a:p>
        </p:txBody>
      </p:sp>
      <p:sp>
        <p:nvSpPr>
          <p:cNvPr id="3" name="Footer Placeholder 2"/>
          <p:cNvSpPr>
            <a:spLocks noGrp="1"/>
          </p:cNvSpPr>
          <p:nvPr>
            <p:ph type="ftr" sz="quarter" idx="11"/>
          </p:nvPr>
        </p:nvSpPr>
        <p:spPr>
          <a:xfrm>
            <a:off x="638175" y="6356350"/>
            <a:ext cx="5829300" cy="365125"/>
          </a:xfrm>
        </p:spPr>
        <p:txBody>
          <a:bodyPr>
            <a:normAutofit/>
          </a:bodyPr>
          <a:lstStyle/>
          <a:p>
            <a:pPr algn="l">
              <a:lnSpc>
                <a:spcPct val="80000"/>
              </a:lnSpc>
            </a:pPr>
            <a:r>
              <a:rPr lang="en-US" sz="1100"/>
              <a:t>First Department of Surgery, Faculty of Medicine, National and Kapodistrian University of Athens , Laiko General Hospital, Dir. Prof. T. Liakakos.</a:t>
            </a:r>
            <a:endParaRPr lang="el-GR" sz="1100"/>
          </a:p>
        </p:txBody>
      </p:sp>
      <p:sp>
        <p:nvSpPr>
          <p:cNvPr id="4" name="Slide Number Placeholder 3"/>
          <p:cNvSpPr>
            <a:spLocks noGrp="1"/>
          </p:cNvSpPr>
          <p:nvPr>
            <p:ph type="sldNum" sz="quarter" idx="12"/>
          </p:nvPr>
        </p:nvSpPr>
        <p:spPr>
          <a:xfrm>
            <a:off x="10668000" y="6356350"/>
            <a:ext cx="685799" cy="365125"/>
          </a:xfrm>
        </p:spPr>
        <p:txBody>
          <a:bodyPr>
            <a:normAutofit/>
          </a:bodyPr>
          <a:lstStyle/>
          <a:p>
            <a:fld id="{C5383E79-6F58-48EE-939E-EB876EBB13BC}" type="slidenum">
              <a:rPr lang="el-GR" smtClean="0"/>
              <a:pPr/>
              <a:t>111</a:t>
            </a:fld>
            <a:endParaRPr lang="el-GR"/>
          </a:p>
        </p:txBody>
      </p:sp>
      <p:sp>
        <p:nvSpPr>
          <p:cNvPr id="31762" name="Content Placeholder 31751"/>
          <p:cNvSpPr>
            <a:spLocks noGrp="1"/>
          </p:cNvSpPr>
          <p:nvPr>
            <p:ph idx="1"/>
          </p:nvPr>
        </p:nvSpPr>
        <p:spPr>
          <a:xfrm>
            <a:off x="1038225" y="2187256"/>
            <a:ext cx="4600575" cy="3651569"/>
          </a:xfrm>
        </p:spPr>
        <p:txBody>
          <a:bodyPr>
            <a:normAutofit/>
          </a:bodyPr>
          <a:lstStyle/>
          <a:p>
            <a:pPr marL="457200" indent="-457200">
              <a:lnSpc>
                <a:spcPct val="70000"/>
              </a:lnSpc>
              <a:buClr>
                <a:schemeClr val="bg1"/>
              </a:buClr>
              <a:buFont typeface="+mj-lt"/>
              <a:buAutoNum type="arabicPeriod"/>
            </a:pPr>
            <a:r>
              <a:rPr lang="en-US" sz="1100" dirty="0">
                <a:solidFill>
                  <a:schemeClr val="bg1"/>
                </a:solidFill>
              </a:rPr>
              <a:t>The team will operate on the correct patient at the correct site.</a:t>
            </a:r>
          </a:p>
          <a:p>
            <a:pPr marL="457200" indent="-457200">
              <a:lnSpc>
                <a:spcPct val="70000"/>
              </a:lnSpc>
              <a:buClr>
                <a:schemeClr val="bg1"/>
              </a:buClr>
              <a:buFont typeface="+mj-lt"/>
              <a:buAutoNum type="arabicPeriod"/>
            </a:pPr>
            <a:r>
              <a:rPr lang="en-US" sz="1100" dirty="0">
                <a:solidFill>
                  <a:schemeClr val="bg1"/>
                </a:solidFill>
              </a:rPr>
              <a:t>The team will use methods known to prevent harm from administration of anesthetics, while protecting the patient from pain.</a:t>
            </a:r>
          </a:p>
          <a:p>
            <a:pPr marL="457200" indent="-457200">
              <a:lnSpc>
                <a:spcPct val="70000"/>
              </a:lnSpc>
              <a:buClr>
                <a:schemeClr val="bg1"/>
              </a:buClr>
              <a:buFont typeface="+mj-lt"/>
              <a:buAutoNum type="arabicPeriod"/>
            </a:pPr>
            <a:r>
              <a:rPr lang="en-US" sz="1100" dirty="0">
                <a:solidFill>
                  <a:schemeClr val="bg1"/>
                </a:solidFill>
              </a:rPr>
              <a:t>The team will recognize and effectively prepare for life-threatening loss of airway or respiratory function.</a:t>
            </a:r>
          </a:p>
          <a:p>
            <a:pPr marL="457200" indent="-457200">
              <a:lnSpc>
                <a:spcPct val="70000"/>
              </a:lnSpc>
              <a:buClr>
                <a:schemeClr val="bg1"/>
              </a:buClr>
              <a:buFont typeface="+mj-lt"/>
              <a:buAutoNum type="arabicPeriod"/>
            </a:pPr>
            <a:r>
              <a:rPr lang="en-US" sz="1100" dirty="0">
                <a:solidFill>
                  <a:schemeClr val="bg1"/>
                </a:solidFill>
              </a:rPr>
              <a:t>The team will recognize and effectively prepare for risk of high blood loss.</a:t>
            </a:r>
          </a:p>
          <a:p>
            <a:pPr marL="457200" indent="-457200">
              <a:lnSpc>
                <a:spcPct val="70000"/>
              </a:lnSpc>
              <a:buClr>
                <a:schemeClr val="bg1"/>
              </a:buClr>
              <a:buFont typeface="+mj-lt"/>
              <a:buAutoNum type="arabicPeriod"/>
            </a:pPr>
            <a:r>
              <a:rPr lang="en-US" sz="1100" dirty="0">
                <a:solidFill>
                  <a:schemeClr val="bg1"/>
                </a:solidFill>
              </a:rPr>
              <a:t>The team will avoid inducing an allergic or adverse drug reaction for which the patient is known to be at significant risk.</a:t>
            </a:r>
          </a:p>
          <a:p>
            <a:pPr marL="457200" indent="-457200">
              <a:lnSpc>
                <a:spcPct val="70000"/>
              </a:lnSpc>
              <a:buClr>
                <a:schemeClr val="bg1"/>
              </a:buClr>
              <a:buFont typeface="+mj-lt"/>
              <a:buAutoNum type="arabicPeriod"/>
            </a:pPr>
            <a:r>
              <a:rPr lang="en-US" sz="1100" dirty="0">
                <a:solidFill>
                  <a:schemeClr val="bg1"/>
                </a:solidFill>
              </a:rPr>
              <a:t>The team will consistently use methods known to minimize the risk for surgical site infection.</a:t>
            </a:r>
          </a:p>
          <a:p>
            <a:pPr marL="457200" indent="-457200">
              <a:lnSpc>
                <a:spcPct val="70000"/>
              </a:lnSpc>
              <a:buClr>
                <a:schemeClr val="bg1"/>
              </a:buClr>
              <a:buFont typeface="+mj-lt"/>
              <a:buAutoNum type="arabicPeriod"/>
            </a:pPr>
            <a:r>
              <a:rPr lang="en-US" sz="1100" dirty="0">
                <a:solidFill>
                  <a:schemeClr val="bg1"/>
                </a:solidFill>
              </a:rPr>
              <a:t>The team will prevent inadvertent retention of instruments or sponges in surgical wounds.</a:t>
            </a:r>
          </a:p>
          <a:p>
            <a:pPr marL="457200" indent="-457200">
              <a:lnSpc>
                <a:spcPct val="70000"/>
              </a:lnSpc>
              <a:buClr>
                <a:schemeClr val="bg1"/>
              </a:buClr>
              <a:buFont typeface="+mj-lt"/>
              <a:buAutoNum type="arabicPeriod"/>
            </a:pPr>
            <a:r>
              <a:rPr lang="en-US" sz="1100" dirty="0">
                <a:solidFill>
                  <a:schemeClr val="bg1"/>
                </a:solidFill>
              </a:rPr>
              <a:t>The team will secure and accurately identify all surgical specimens.</a:t>
            </a:r>
          </a:p>
          <a:p>
            <a:pPr marL="457200" indent="-457200">
              <a:lnSpc>
                <a:spcPct val="70000"/>
              </a:lnSpc>
              <a:buClr>
                <a:schemeClr val="bg1"/>
              </a:buClr>
              <a:buFont typeface="+mj-lt"/>
              <a:buAutoNum type="arabicPeriod"/>
            </a:pPr>
            <a:r>
              <a:rPr lang="en-US" sz="1100" dirty="0">
                <a:solidFill>
                  <a:schemeClr val="bg1"/>
                </a:solidFill>
              </a:rPr>
              <a:t>The team will effectively communicate and exchange critical information for the safe conduct of the operation.</a:t>
            </a:r>
          </a:p>
          <a:p>
            <a:pPr marL="457200" indent="-457200">
              <a:lnSpc>
                <a:spcPct val="70000"/>
              </a:lnSpc>
              <a:buClr>
                <a:schemeClr val="bg1"/>
              </a:buClr>
              <a:buFont typeface="+mj-lt"/>
              <a:buAutoNum type="arabicPeriod"/>
            </a:pPr>
            <a:r>
              <a:rPr lang="en-US" sz="1100" dirty="0">
                <a:solidFill>
                  <a:schemeClr val="bg1"/>
                </a:solidFill>
              </a:rPr>
              <a:t>Hospitals and public health systems will establish routine surveillance of surgical capacity, volume and results.</a:t>
            </a:r>
          </a:p>
          <a:p>
            <a:pPr>
              <a:lnSpc>
                <a:spcPct val="70000"/>
              </a:lnSpc>
              <a:buClr>
                <a:schemeClr val="bg1"/>
              </a:buClr>
              <a:buFont typeface="+mj-lt"/>
              <a:buAutoNum type="arabicPeriod"/>
            </a:pPr>
            <a:endParaRPr lang="en-US" sz="1100" dirty="0">
              <a:solidFill>
                <a:schemeClr val="bg1"/>
              </a:solidFill>
            </a:endParaRPr>
          </a:p>
          <a:p>
            <a:pPr>
              <a:lnSpc>
                <a:spcPct val="70000"/>
              </a:lnSpc>
              <a:buClr>
                <a:srgbClr val="395047"/>
              </a:buClr>
            </a:pPr>
            <a:endParaRPr lang="en-US" sz="1100" dirty="0">
              <a:solidFill>
                <a:schemeClr val="bg1"/>
              </a:solidFill>
            </a:endParaRPr>
          </a:p>
        </p:txBody>
      </p:sp>
    </p:spTree>
    <p:extLst>
      <p:ext uri="{BB962C8B-B14F-4D97-AF65-F5344CB8AC3E}">
        <p14:creationId xmlns:p14="http://schemas.microsoft.com/office/powerpoint/2010/main" val="2152382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838200" y="-99392"/>
            <a:ext cx="10515600" cy="885702"/>
          </a:xfrm>
        </p:spPr>
        <p:txBody>
          <a:bodyPr>
            <a:noAutofit/>
          </a:bodyPr>
          <a:lstStyle/>
          <a:p>
            <a:r>
              <a:rPr lang="en-GB" altLang="el-GR" dirty="0">
                <a:solidFill>
                  <a:srgbClr val="009C5D"/>
                </a:solidFill>
                <a:ea typeface="ＭＳ Ｐゴシック" panose="020B0600070205080204" pitchFamily="34" charset="-128"/>
              </a:rPr>
              <a:t/>
            </a:r>
            <a:br>
              <a:rPr lang="en-GB" altLang="el-GR" dirty="0">
                <a:solidFill>
                  <a:srgbClr val="009C5D"/>
                </a:solidFill>
                <a:ea typeface="ＭＳ Ｐゴシック" panose="020B0600070205080204" pitchFamily="34" charset="-128"/>
              </a:rPr>
            </a:br>
            <a:r>
              <a:rPr lang="en-GB" altLang="el-GR" dirty="0">
                <a:solidFill>
                  <a:srgbClr val="009C5D"/>
                </a:solidFill>
                <a:ea typeface="ＭＳ Ｐゴシック" panose="020B0600070205080204" pitchFamily="34" charset="-128"/>
              </a:rPr>
              <a:t/>
            </a:r>
            <a:br>
              <a:rPr lang="en-GB" altLang="el-GR" dirty="0">
                <a:solidFill>
                  <a:srgbClr val="009C5D"/>
                </a:solidFill>
                <a:ea typeface="ＭＳ Ｐゴシック" panose="020B0600070205080204" pitchFamily="34" charset="-128"/>
              </a:rPr>
            </a:br>
            <a:r>
              <a:rPr lang="en-GB" altLang="el-GR" dirty="0">
                <a:solidFill>
                  <a:schemeClr val="tx1">
                    <a:lumMod val="95000"/>
                    <a:lumOff val="5000"/>
                  </a:schemeClr>
                </a:solidFill>
                <a:ea typeface="ＭＳ Ｐゴシック" panose="020B0600070205080204" pitchFamily="34" charset="-128"/>
              </a:rPr>
              <a:t>Reality Check</a:t>
            </a:r>
            <a:r>
              <a:rPr lang="en-GB" altLang="el-GR" dirty="0">
                <a:solidFill>
                  <a:srgbClr val="009C5D"/>
                </a:solidFill>
                <a:ea typeface="ＭＳ Ｐゴシック" panose="020B0600070205080204" pitchFamily="34" charset="-128"/>
              </a:rPr>
              <a:t/>
            </a:r>
            <a:br>
              <a:rPr lang="en-GB" altLang="el-GR" dirty="0">
                <a:solidFill>
                  <a:srgbClr val="009C5D"/>
                </a:solidFill>
                <a:ea typeface="ＭＳ Ｐゴシック" panose="020B0600070205080204" pitchFamily="34" charset="-128"/>
              </a:rPr>
            </a:br>
            <a:endParaRPr lang="en-US" altLang="el-GR" dirty="0">
              <a:solidFill>
                <a:srgbClr val="009C5D"/>
              </a:solidFill>
              <a:ea typeface="ＭＳ Ｐゴシック" panose="020B0600070205080204" pitchFamily="34" charset="-128"/>
            </a:endParaRPr>
          </a:p>
        </p:txBody>
      </p:sp>
      <p:sp>
        <p:nvSpPr>
          <p:cNvPr id="34819" name="Rectangle 3"/>
          <p:cNvSpPr>
            <a:spLocks noGrp="1" noChangeArrowheads="1"/>
          </p:cNvSpPr>
          <p:nvPr>
            <p:ph idx="1"/>
          </p:nvPr>
        </p:nvSpPr>
        <p:spPr/>
        <p:txBody>
          <a:bodyPr/>
          <a:lstStyle/>
          <a:p>
            <a:pPr eaLnBrk="0" hangingPunct="0"/>
            <a:r>
              <a:rPr lang="en-US" altLang="el-GR" dirty="0">
                <a:ea typeface="ＭＳ Ｐゴシック" panose="020B0600070205080204" pitchFamily="34" charset="-128"/>
              </a:rPr>
              <a:t>Currently, hospitals </a:t>
            </a:r>
          </a:p>
          <a:p>
            <a:pPr lvl="1" eaLnBrk="0" hangingPunct="0"/>
            <a:r>
              <a:rPr lang="en-US" altLang="el-GR" b="1" dirty="0">
                <a:ea typeface="ＭＳ Ｐゴシック" panose="020B0600070205080204" pitchFamily="34" charset="-128"/>
              </a:rPr>
              <a:t>do MOST </a:t>
            </a:r>
            <a:r>
              <a:rPr lang="en-US" altLang="el-GR" dirty="0">
                <a:ea typeface="ＭＳ Ｐゴシック" panose="020B0600070205080204" pitchFamily="34" charset="-128"/>
              </a:rPr>
              <a:t>of the right things, </a:t>
            </a:r>
          </a:p>
          <a:p>
            <a:pPr lvl="1" eaLnBrk="0" hangingPunct="0"/>
            <a:r>
              <a:rPr lang="en-US" altLang="el-GR" b="1" dirty="0">
                <a:ea typeface="ＭＳ Ｐゴシック" panose="020B0600070205080204" pitchFamily="34" charset="-128"/>
              </a:rPr>
              <a:t>on MOST </a:t>
            </a:r>
            <a:r>
              <a:rPr lang="en-US" altLang="el-GR" dirty="0">
                <a:ea typeface="ＭＳ Ｐゴシック" panose="020B0600070205080204" pitchFamily="34" charset="-128"/>
              </a:rPr>
              <a:t>patients, </a:t>
            </a:r>
          </a:p>
          <a:p>
            <a:pPr lvl="1" eaLnBrk="0" hangingPunct="0"/>
            <a:r>
              <a:rPr lang="en-US" altLang="el-GR" b="1" dirty="0">
                <a:ea typeface="ＭＳ Ｐゴシック" panose="020B0600070205080204" pitchFamily="34" charset="-128"/>
              </a:rPr>
              <a:t>MOST</a:t>
            </a:r>
            <a:r>
              <a:rPr lang="en-US" altLang="el-GR" dirty="0">
                <a:ea typeface="ＭＳ Ｐゴシック" panose="020B0600070205080204" pitchFamily="34" charset="-128"/>
              </a:rPr>
              <a:t> of the time. </a:t>
            </a:r>
          </a:p>
          <a:p>
            <a:pPr eaLnBrk="0" hangingPunct="0"/>
            <a:endParaRPr lang="en-US" altLang="el-GR" sz="1000" dirty="0">
              <a:ea typeface="ＭＳ Ｐゴシック" panose="020B0600070205080204" pitchFamily="34" charset="-128"/>
            </a:endParaRPr>
          </a:p>
          <a:p>
            <a:pPr eaLnBrk="0" hangingPunct="0"/>
            <a:r>
              <a:rPr lang="en-US" altLang="el-GR" dirty="0">
                <a:ea typeface="ＭＳ Ｐゴシック" panose="020B0600070205080204" pitchFamily="34" charset="-128"/>
              </a:rPr>
              <a:t>The Checklist helps us </a:t>
            </a:r>
          </a:p>
          <a:p>
            <a:pPr lvl="1" eaLnBrk="0" hangingPunct="0"/>
            <a:r>
              <a:rPr lang="en-US" altLang="el-GR" b="1" dirty="0">
                <a:ea typeface="ＭＳ Ｐゴシック" panose="020B0600070205080204" pitchFamily="34" charset="-128"/>
              </a:rPr>
              <a:t>do ALL </a:t>
            </a:r>
            <a:r>
              <a:rPr lang="en-US" altLang="el-GR" dirty="0">
                <a:ea typeface="ＭＳ Ｐゴシック" panose="020B0600070205080204" pitchFamily="34" charset="-128"/>
              </a:rPr>
              <a:t>the right things, </a:t>
            </a:r>
          </a:p>
          <a:p>
            <a:pPr lvl="1" eaLnBrk="0" hangingPunct="0"/>
            <a:r>
              <a:rPr lang="en-US" altLang="el-GR" b="1" dirty="0">
                <a:ea typeface="ＭＳ Ｐゴシック" panose="020B0600070205080204" pitchFamily="34" charset="-128"/>
              </a:rPr>
              <a:t>on ALL </a:t>
            </a:r>
            <a:r>
              <a:rPr lang="en-US" altLang="el-GR" dirty="0">
                <a:ea typeface="ＭＳ Ｐゴシック" panose="020B0600070205080204" pitchFamily="34" charset="-128"/>
              </a:rPr>
              <a:t>patients, </a:t>
            </a:r>
          </a:p>
          <a:p>
            <a:pPr lvl="1" eaLnBrk="0" hangingPunct="0"/>
            <a:r>
              <a:rPr lang="en-US" altLang="el-GR" b="1" dirty="0">
                <a:ea typeface="ＭＳ Ｐゴシック" panose="020B0600070205080204" pitchFamily="34" charset="-128"/>
              </a:rPr>
              <a:t>ALL</a:t>
            </a:r>
            <a:r>
              <a:rPr lang="en-US" altLang="el-GR" dirty="0">
                <a:ea typeface="ＭＳ Ｐゴシック" panose="020B0600070205080204" pitchFamily="34" charset="-128"/>
              </a:rPr>
              <a:t> the time </a:t>
            </a:r>
          </a:p>
          <a:p>
            <a:pPr marL="342900" indent="-342900" eaLnBrk="0" hangingPunct="0">
              <a:buNone/>
            </a:pPr>
            <a:endParaRPr lang="en-US" altLang="el-GR" dirty="0">
              <a:solidFill>
                <a:schemeClr val="bg1">
                  <a:lumMod val="65000"/>
                </a:schemeClr>
              </a:solidFill>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112</a:t>
            </a:fld>
            <a:endParaRPr lang="el-GR" dirty="0"/>
          </a:p>
        </p:txBody>
      </p:sp>
    </p:spTree>
    <p:extLst>
      <p:ext uri="{BB962C8B-B14F-4D97-AF65-F5344CB8AC3E}">
        <p14:creationId xmlns:p14="http://schemas.microsoft.com/office/powerpoint/2010/main" val="7336338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r>
              <a:rPr lang="en-GB" altLang="el-GR" dirty="0">
                <a:ea typeface="ＭＳ Ｐゴシック" panose="020B0600070205080204" pitchFamily="34" charset="-128"/>
              </a:rPr>
              <a:t>Advantages of using a Checklist</a:t>
            </a:r>
            <a:endParaRPr lang="en-US" altLang="el-GR" dirty="0">
              <a:ea typeface="ＭＳ Ｐゴシック" panose="020B0600070205080204" pitchFamily="34" charset="-128"/>
            </a:endParaRPr>
          </a:p>
        </p:txBody>
      </p:sp>
      <p:sp>
        <p:nvSpPr>
          <p:cNvPr id="32771" name="Rectangle 3"/>
          <p:cNvSpPr>
            <a:spLocks noGrp="1" noChangeArrowheads="1"/>
          </p:cNvSpPr>
          <p:nvPr>
            <p:ph type="body" idx="1"/>
          </p:nvPr>
        </p:nvSpPr>
        <p:spPr/>
        <p:txBody>
          <a:bodyPr/>
          <a:lstStyle/>
          <a:p>
            <a:pPr marL="342900" indent="-342900">
              <a:buFont typeface="Wingdings" panose="05000000000000000000" pitchFamily="2" charset="2"/>
              <a:buChar char="§"/>
            </a:pPr>
            <a:r>
              <a:rPr lang="en-US" altLang="el-GR" b="1" dirty="0">
                <a:ea typeface="ＭＳ Ｐゴシック" panose="020B0600070205080204" pitchFamily="34" charset="-128"/>
              </a:rPr>
              <a:t>Customizable</a:t>
            </a:r>
            <a:r>
              <a:rPr lang="en-US" altLang="el-GR" dirty="0">
                <a:ea typeface="ＭＳ Ｐゴシック" panose="020B0600070205080204" pitchFamily="34" charset="-128"/>
              </a:rPr>
              <a:t> to local setting and needs</a:t>
            </a:r>
          </a:p>
          <a:p>
            <a:pPr marL="342900" indent="-342900">
              <a:buFont typeface="Wingdings" panose="05000000000000000000" pitchFamily="2" charset="2"/>
              <a:buChar char="§"/>
            </a:pPr>
            <a:r>
              <a:rPr lang="en-US" altLang="el-GR" b="1" dirty="0">
                <a:ea typeface="ＭＳ Ｐゴシック" panose="020B0600070205080204" pitchFamily="34" charset="-128"/>
              </a:rPr>
              <a:t>Supported</a:t>
            </a:r>
            <a:r>
              <a:rPr lang="en-US" altLang="el-GR" dirty="0">
                <a:ea typeface="ＭＳ Ｐゴシック" panose="020B0600070205080204" pitchFamily="34" charset="-128"/>
              </a:rPr>
              <a:t> by evidence </a:t>
            </a:r>
          </a:p>
          <a:p>
            <a:pPr marL="342900" indent="-342900">
              <a:buFont typeface="Wingdings" panose="05000000000000000000" pitchFamily="2" charset="2"/>
              <a:buChar char="§"/>
            </a:pPr>
            <a:r>
              <a:rPr lang="en-US" altLang="el-GR" b="1" dirty="0">
                <a:ea typeface="ＭＳ Ｐゴシック" panose="020B0600070205080204" pitchFamily="34" charset="-128"/>
              </a:rPr>
              <a:t>Evaluated</a:t>
            </a:r>
            <a:r>
              <a:rPr lang="en-US" altLang="el-GR" dirty="0">
                <a:ea typeface="ＭＳ Ｐゴシック" panose="020B0600070205080204" pitchFamily="34" charset="-128"/>
              </a:rPr>
              <a:t> in diverse settings around the world</a:t>
            </a:r>
          </a:p>
          <a:p>
            <a:pPr marL="342900" indent="-342900">
              <a:buFont typeface="Wingdings" panose="05000000000000000000" pitchFamily="2" charset="2"/>
              <a:buChar char="§"/>
            </a:pPr>
            <a:r>
              <a:rPr lang="en-US" altLang="el-GR" b="1" dirty="0">
                <a:ea typeface="ＭＳ Ｐゴシック" panose="020B0600070205080204" pitchFamily="34" charset="-128"/>
              </a:rPr>
              <a:t>Promotes</a:t>
            </a:r>
            <a:r>
              <a:rPr lang="en-US" altLang="el-GR" dirty="0">
                <a:ea typeface="ＭＳ Ｐゴシック" panose="020B0600070205080204" pitchFamily="34" charset="-128"/>
              </a:rPr>
              <a:t> adherence to established safety practices</a:t>
            </a:r>
          </a:p>
          <a:p>
            <a:pPr marL="342900" indent="-342900">
              <a:buFont typeface="Wingdings" panose="05000000000000000000" pitchFamily="2" charset="2"/>
              <a:buChar char="§"/>
            </a:pPr>
            <a:r>
              <a:rPr lang="en-US" altLang="el-GR" b="1" dirty="0">
                <a:ea typeface="ＭＳ Ｐゴシック" panose="020B0600070205080204" pitchFamily="34" charset="-128"/>
              </a:rPr>
              <a:t>Minimal resources</a:t>
            </a:r>
            <a:r>
              <a:rPr lang="en-US" altLang="el-GR" dirty="0">
                <a:ea typeface="ＭＳ Ｐゴシック" panose="020B0600070205080204" pitchFamily="34" charset="-128"/>
              </a:rPr>
              <a:t> required to implement a far-reaching safety intervention</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113</a:t>
            </a:fld>
            <a:endParaRPr lang="el-GR" dirty="0"/>
          </a:p>
        </p:txBody>
      </p:sp>
    </p:spTree>
    <p:extLst>
      <p:ext uri="{BB962C8B-B14F-4D97-AF65-F5344CB8AC3E}">
        <p14:creationId xmlns:p14="http://schemas.microsoft.com/office/powerpoint/2010/main" val="39296503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91" name="Rectangle 254"/>
          <p:cNvSpPr>
            <a:spLocks noChangeArrowheads="1"/>
          </p:cNvSpPr>
          <p:nvPr/>
        </p:nvSpPr>
        <p:spPr bwMode="auto">
          <a:xfrm>
            <a:off x="1657351" y="20639"/>
            <a:ext cx="88630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3000" dirty="0">
                <a:ea typeface="SimSun" panose="02010600030101010101" pitchFamily="2" charset="-122"/>
              </a:rPr>
              <a:t>The Checklist was piloted in 8 cities… </a:t>
            </a:r>
            <a:endParaRPr lang="en-US" altLang="el-GR" sz="3000" dirty="0">
              <a:ea typeface="SimSun" panose="02010600030101010101" pitchFamily="2" charset="-122"/>
            </a:endParaRPr>
          </a:p>
        </p:txBody>
      </p:sp>
      <p:sp>
        <p:nvSpPr>
          <p:cNvPr id="40192" name="Rectangle 255"/>
          <p:cNvSpPr>
            <a:spLocks noChangeArrowheads="1"/>
          </p:cNvSpPr>
          <p:nvPr/>
        </p:nvSpPr>
        <p:spPr bwMode="auto">
          <a:xfrm>
            <a:off x="-471488" y="-9207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l-GR" sz="1800" dirty="0">
              <a:cs typeface="Arial" panose="020B0604020202020204" pitchFamily="34" charset="0"/>
            </a:endParaRPr>
          </a:p>
          <a:p>
            <a:pPr eaLnBrk="1" hangingPunct="1"/>
            <a:endParaRPr lang="en-US" altLang="el-GR" sz="1800" dirty="0">
              <a:cs typeface="Arial" panose="020B0604020202020204" pitchFamily="34" charset="0"/>
            </a:endParaRPr>
          </a:p>
        </p:txBody>
      </p:sp>
      <p:sp>
        <p:nvSpPr>
          <p:cNvPr id="261" name="Rounded Rectangle 260"/>
          <p:cNvSpPr>
            <a:spLocks noChangeArrowheads="1"/>
          </p:cNvSpPr>
          <p:nvPr/>
        </p:nvSpPr>
        <p:spPr bwMode="auto">
          <a:xfrm>
            <a:off x="1627188" y="576263"/>
            <a:ext cx="8964612" cy="5257800"/>
          </a:xfrm>
          <a:prstGeom prst="roundRect">
            <a:avLst>
              <a:gd name="adj" fmla="val 16667"/>
            </a:avLst>
          </a:prstGeom>
          <a:solidFill>
            <a:srgbClr val="4F81BD"/>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defTabSz="457200">
              <a:defRPr/>
            </a:pPr>
            <a:endParaRPr lang="en-US" dirty="0">
              <a:solidFill>
                <a:schemeClr val="lt1"/>
              </a:solidFill>
            </a:endParaRPr>
          </a:p>
        </p:txBody>
      </p:sp>
      <p:grpSp>
        <p:nvGrpSpPr>
          <p:cNvPr id="40197" name="Group 2"/>
          <p:cNvGrpSpPr>
            <a:grpSpLocks/>
          </p:cNvGrpSpPr>
          <p:nvPr/>
        </p:nvGrpSpPr>
        <p:grpSpPr bwMode="auto">
          <a:xfrm>
            <a:off x="1847850" y="1130301"/>
            <a:ext cx="8351838" cy="4221163"/>
            <a:chOff x="64" y="647"/>
            <a:chExt cx="6344" cy="3345"/>
          </a:xfrm>
        </p:grpSpPr>
        <p:sp>
          <p:nvSpPr>
            <p:cNvPr id="40198" name="Freeform 3"/>
            <p:cNvSpPr>
              <a:spLocks/>
            </p:cNvSpPr>
            <p:nvPr/>
          </p:nvSpPr>
          <p:spPr bwMode="auto">
            <a:xfrm>
              <a:off x="2924" y="2015"/>
              <a:ext cx="326" cy="306"/>
            </a:xfrm>
            <a:custGeom>
              <a:avLst/>
              <a:gdLst>
                <a:gd name="T0" fmla="*/ 84 w 372"/>
                <a:gd name="T1" fmla="*/ 142 h 326"/>
                <a:gd name="T2" fmla="*/ 79 w 372"/>
                <a:gd name="T3" fmla="*/ 142 h 326"/>
                <a:gd name="T4" fmla="*/ 77 w 372"/>
                <a:gd name="T5" fmla="*/ 151 h 326"/>
                <a:gd name="T6" fmla="*/ 65 w 372"/>
                <a:gd name="T7" fmla="*/ 151 h 326"/>
                <a:gd name="T8" fmla="*/ 57 w 372"/>
                <a:gd name="T9" fmla="*/ 158 h 326"/>
                <a:gd name="T10" fmla="*/ 50 w 372"/>
                <a:gd name="T11" fmla="*/ 151 h 326"/>
                <a:gd name="T12" fmla="*/ 40 w 372"/>
                <a:gd name="T13" fmla="*/ 151 h 326"/>
                <a:gd name="T14" fmla="*/ 34 w 372"/>
                <a:gd name="T15" fmla="*/ 142 h 326"/>
                <a:gd name="T16" fmla="*/ 26 w 372"/>
                <a:gd name="T17" fmla="*/ 142 h 326"/>
                <a:gd name="T18" fmla="*/ 23 w 372"/>
                <a:gd name="T19" fmla="*/ 158 h 326"/>
                <a:gd name="T20" fmla="*/ 23 w 372"/>
                <a:gd name="T21" fmla="*/ 172 h 326"/>
                <a:gd name="T22" fmla="*/ 19 w 372"/>
                <a:gd name="T23" fmla="*/ 158 h 326"/>
                <a:gd name="T24" fmla="*/ 15 w 372"/>
                <a:gd name="T25" fmla="*/ 163 h 326"/>
                <a:gd name="T26" fmla="*/ 11 w 372"/>
                <a:gd name="T27" fmla="*/ 158 h 326"/>
                <a:gd name="T28" fmla="*/ 8 w 372"/>
                <a:gd name="T29" fmla="*/ 158 h 326"/>
                <a:gd name="T30" fmla="*/ 0 w 372"/>
                <a:gd name="T31" fmla="*/ 133 h 326"/>
                <a:gd name="T32" fmla="*/ 0 w 372"/>
                <a:gd name="T33" fmla="*/ 120 h 326"/>
                <a:gd name="T34" fmla="*/ 23 w 372"/>
                <a:gd name="T35" fmla="*/ 111 h 326"/>
                <a:gd name="T36" fmla="*/ 26 w 372"/>
                <a:gd name="T37" fmla="*/ 106 h 326"/>
                <a:gd name="T38" fmla="*/ 26 w 372"/>
                <a:gd name="T39" fmla="*/ 68 h 326"/>
                <a:gd name="T40" fmla="*/ 34 w 372"/>
                <a:gd name="T41" fmla="*/ 59 h 326"/>
                <a:gd name="T42" fmla="*/ 74 w 372"/>
                <a:gd name="T43" fmla="*/ 0 h 326"/>
                <a:gd name="T44" fmla="*/ 88 w 372"/>
                <a:gd name="T45" fmla="*/ 0 h 326"/>
                <a:gd name="T46" fmla="*/ 91 w 372"/>
                <a:gd name="T47" fmla="*/ 8 h 326"/>
                <a:gd name="T48" fmla="*/ 91 w 372"/>
                <a:gd name="T49" fmla="*/ 30 h 326"/>
                <a:gd name="T50" fmla="*/ 96 w 372"/>
                <a:gd name="T51" fmla="*/ 46 h 326"/>
                <a:gd name="T52" fmla="*/ 100 w 372"/>
                <a:gd name="T53" fmla="*/ 46 h 326"/>
                <a:gd name="T54" fmla="*/ 96 w 372"/>
                <a:gd name="T55" fmla="*/ 91 h 326"/>
                <a:gd name="T56" fmla="*/ 84 w 372"/>
                <a:gd name="T57" fmla="*/ 133 h 326"/>
                <a:gd name="T58" fmla="*/ 84 w 372"/>
                <a:gd name="T59" fmla="*/ 142 h 3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2"/>
                <a:gd name="T91" fmla="*/ 0 h 326"/>
                <a:gd name="T92" fmla="*/ 372 w 372"/>
                <a:gd name="T93" fmla="*/ 326 h 3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2" h="326">
                  <a:moveTo>
                    <a:pt x="313" y="269"/>
                  </a:moveTo>
                  <a:lnTo>
                    <a:pt x="297" y="269"/>
                  </a:lnTo>
                  <a:lnTo>
                    <a:pt x="286" y="282"/>
                  </a:lnTo>
                  <a:lnTo>
                    <a:pt x="242" y="282"/>
                  </a:lnTo>
                  <a:lnTo>
                    <a:pt x="215" y="297"/>
                  </a:lnTo>
                  <a:lnTo>
                    <a:pt x="186" y="282"/>
                  </a:lnTo>
                  <a:lnTo>
                    <a:pt x="153" y="282"/>
                  </a:lnTo>
                  <a:lnTo>
                    <a:pt x="127" y="269"/>
                  </a:lnTo>
                  <a:lnTo>
                    <a:pt x="98" y="269"/>
                  </a:lnTo>
                  <a:lnTo>
                    <a:pt x="86" y="297"/>
                  </a:lnTo>
                  <a:lnTo>
                    <a:pt x="86" y="326"/>
                  </a:lnTo>
                  <a:lnTo>
                    <a:pt x="71" y="297"/>
                  </a:lnTo>
                  <a:lnTo>
                    <a:pt x="56" y="309"/>
                  </a:lnTo>
                  <a:lnTo>
                    <a:pt x="42" y="297"/>
                  </a:lnTo>
                  <a:lnTo>
                    <a:pt x="27" y="297"/>
                  </a:lnTo>
                  <a:lnTo>
                    <a:pt x="0" y="253"/>
                  </a:lnTo>
                  <a:lnTo>
                    <a:pt x="0" y="226"/>
                  </a:lnTo>
                  <a:lnTo>
                    <a:pt x="86" y="209"/>
                  </a:lnTo>
                  <a:lnTo>
                    <a:pt x="98" y="198"/>
                  </a:lnTo>
                  <a:lnTo>
                    <a:pt x="98" y="127"/>
                  </a:lnTo>
                  <a:lnTo>
                    <a:pt x="127" y="111"/>
                  </a:lnTo>
                  <a:lnTo>
                    <a:pt x="274" y="0"/>
                  </a:lnTo>
                  <a:lnTo>
                    <a:pt x="326" y="0"/>
                  </a:lnTo>
                  <a:lnTo>
                    <a:pt x="342" y="15"/>
                  </a:lnTo>
                  <a:lnTo>
                    <a:pt x="342" y="55"/>
                  </a:lnTo>
                  <a:lnTo>
                    <a:pt x="357" y="86"/>
                  </a:lnTo>
                  <a:lnTo>
                    <a:pt x="372" y="86"/>
                  </a:lnTo>
                  <a:lnTo>
                    <a:pt x="357" y="171"/>
                  </a:lnTo>
                  <a:lnTo>
                    <a:pt x="313" y="253"/>
                  </a:lnTo>
                  <a:lnTo>
                    <a:pt x="313" y="26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199" name="Freeform 4"/>
            <p:cNvSpPr>
              <a:spLocks/>
            </p:cNvSpPr>
            <p:nvPr/>
          </p:nvSpPr>
          <p:spPr bwMode="auto">
            <a:xfrm>
              <a:off x="2973" y="2269"/>
              <a:ext cx="237" cy="236"/>
            </a:xfrm>
            <a:custGeom>
              <a:avLst/>
              <a:gdLst>
                <a:gd name="T0" fmla="*/ 74 w 270"/>
                <a:gd name="T1" fmla="*/ 8 h 251"/>
                <a:gd name="T2" fmla="*/ 74 w 270"/>
                <a:gd name="T3" fmla="*/ 15 h 251"/>
                <a:gd name="T4" fmla="*/ 74 w 270"/>
                <a:gd name="T5" fmla="*/ 30 h 251"/>
                <a:gd name="T6" fmla="*/ 70 w 270"/>
                <a:gd name="T7" fmla="*/ 36 h 251"/>
                <a:gd name="T8" fmla="*/ 66 w 270"/>
                <a:gd name="T9" fmla="*/ 68 h 251"/>
                <a:gd name="T10" fmla="*/ 61 w 270"/>
                <a:gd name="T11" fmla="*/ 75 h 251"/>
                <a:gd name="T12" fmla="*/ 59 w 270"/>
                <a:gd name="T13" fmla="*/ 98 h 251"/>
                <a:gd name="T14" fmla="*/ 54 w 270"/>
                <a:gd name="T15" fmla="*/ 106 h 251"/>
                <a:gd name="T16" fmla="*/ 51 w 270"/>
                <a:gd name="T17" fmla="*/ 98 h 251"/>
                <a:gd name="T18" fmla="*/ 47 w 270"/>
                <a:gd name="T19" fmla="*/ 98 h 251"/>
                <a:gd name="T20" fmla="*/ 40 w 270"/>
                <a:gd name="T21" fmla="*/ 129 h 251"/>
                <a:gd name="T22" fmla="*/ 19 w 270"/>
                <a:gd name="T23" fmla="*/ 136 h 251"/>
                <a:gd name="T24" fmla="*/ 19 w 270"/>
                <a:gd name="T25" fmla="*/ 129 h 251"/>
                <a:gd name="T26" fmla="*/ 16 w 270"/>
                <a:gd name="T27" fmla="*/ 114 h 251"/>
                <a:gd name="T28" fmla="*/ 9 w 270"/>
                <a:gd name="T29" fmla="*/ 106 h 251"/>
                <a:gd name="T30" fmla="*/ 0 w 270"/>
                <a:gd name="T31" fmla="*/ 106 h 251"/>
                <a:gd name="T32" fmla="*/ 0 w 270"/>
                <a:gd name="T33" fmla="*/ 75 h 251"/>
                <a:gd name="T34" fmla="*/ 9 w 270"/>
                <a:gd name="T35" fmla="*/ 44 h 251"/>
                <a:gd name="T36" fmla="*/ 9 w 270"/>
                <a:gd name="T37" fmla="*/ 30 h 251"/>
                <a:gd name="T38" fmla="*/ 9 w 270"/>
                <a:gd name="T39" fmla="*/ 15 h 251"/>
                <a:gd name="T40" fmla="*/ 11 w 270"/>
                <a:gd name="T41" fmla="*/ 0 h 251"/>
                <a:gd name="T42" fmla="*/ 19 w 270"/>
                <a:gd name="T43" fmla="*/ 0 h 251"/>
                <a:gd name="T44" fmla="*/ 27 w 270"/>
                <a:gd name="T45" fmla="*/ 8 h 251"/>
                <a:gd name="T46" fmla="*/ 36 w 270"/>
                <a:gd name="T47" fmla="*/ 8 h 251"/>
                <a:gd name="T48" fmla="*/ 42 w 270"/>
                <a:gd name="T49" fmla="*/ 15 h 251"/>
                <a:gd name="T50" fmla="*/ 51 w 270"/>
                <a:gd name="T51" fmla="*/ 8 h 251"/>
                <a:gd name="T52" fmla="*/ 61 w 270"/>
                <a:gd name="T53" fmla="*/ 8 h 251"/>
                <a:gd name="T54" fmla="*/ 66 w 270"/>
                <a:gd name="T55" fmla="*/ 0 h 251"/>
                <a:gd name="T56" fmla="*/ 70 w 270"/>
                <a:gd name="T57" fmla="*/ 0 h 251"/>
                <a:gd name="T58" fmla="*/ 74 w 270"/>
                <a:gd name="T59" fmla="*/ 8 h 2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70"/>
                <a:gd name="T91" fmla="*/ 0 h 251"/>
                <a:gd name="T92" fmla="*/ 270 w 270"/>
                <a:gd name="T93" fmla="*/ 251 h 2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70" h="251">
                  <a:moveTo>
                    <a:pt x="270" y="11"/>
                  </a:moveTo>
                  <a:lnTo>
                    <a:pt x="270" y="26"/>
                  </a:lnTo>
                  <a:lnTo>
                    <a:pt x="270" y="55"/>
                  </a:lnTo>
                  <a:lnTo>
                    <a:pt x="257" y="67"/>
                  </a:lnTo>
                  <a:lnTo>
                    <a:pt x="241" y="126"/>
                  </a:lnTo>
                  <a:lnTo>
                    <a:pt x="230" y="138"/>
                  </a:lnTo>
                  <a:lnTo>
                    <a:pt x="218" y="182"/>
                  </a:lnTo>
                  <a:lnTo>
                    <a:pt x="201" y="197"/>
                  </a:lnTo>
                  <a:lnTo>
                    <a:pt x="186" y="182"/>
                  </a:lnTo>
                  <a:lnTo>
                    <a:pt x="170" y="182"/>
                  </a:lnTo>
                  <a:lnTo>
                    <a:pt x="142" y="238"/>
                  </a:lnTo>
                  <a:lnTo>
                    <a:pt x="71" y="251"/>
                  </a:lnTo>
                  <a:lnTo>
                    <a:pt x="71" y="238"/>
                  </a:lnTo>
                  <a:lnTo>
                    <a:pt x="59" y="211"/>
                  </a:lnTo>
                  <a:lnTo>
                    <a:pt x="30" y="197"/>
                  </a:lnTo>
                  <a:lnTo>
                    <a:pt x="0" y="197"/>
                  </a:lnTo>
                  <a:lnTo>
                    <a:pt x="0" y="138"/>
                  </a:lnTo>
                  <a:lnTo>
                    <a:pt x="30" y="82"/>
                  </a:lnTo>
                  <a:lnTo>
                    <a:pt x="30" y="55"/>
                  </a:lnTo>
                  <a:lnTo>
                    <a:pt x="30" y="26"/>
                  </a:lnTo>
                  <a:lnTo>
                    <a:pt x="42" y="0"/>
                  </a:lnTo>
                  <a:lnTo>
                    <a:pt x="71" y="0"/>
                  </a:lnTo>
                  <a:lnTo>
                    <a:pt x="97" y="11"/>
                  </a:lnTo>
                  <a:lnTo>
                    <a:pt x="130" y="11"/>
                  </a:lnTo>
                  <a:lnTo>
                    <a:pt x="157" y="26"/>
                  </a:lnTo>
                  <a:lnTo>
                    <a:pt x="186" y="11"/>
                  </a:lnTo>
                  <a:lnTo>
                    <a:pt x="230" y="11"/>
                  </a:lnTo>
                  <a:lnTo>
                    <a:pt x="241" y="0"/>
                  </a:lnTo>
                  <a:lnTo>
                    <a:pt x="257" y="0"/>
                  </a:lnTo>
                  <a:lnTo>
                    <a:pt x="270" y="1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0" name="Freeform 5"/>
            <p:cNvSpPr>
              <a:spLocks/>
            </p:cNvSpPr>
            <p:nvPr/>
          </p:nvSpPr>
          <p:spPr bwMode="auto">
            <a:xfrm>
              <a:off x="3224" y="2333"/>
              <a:ext cx="275" cy="201"/>
            </a:xfrm>
            <a:custGeom>
              <a:avLst/>
              <a:gdLst>
                <a:gd name="T0" fmla="*/ 0 w 314"/>
                <a:gd name="T1" fmla="*/ 87 h 215"/>
                <a:gd name="T2" fmla="*/ 9 w 314"/>
                <a:gd name="T3" fmla="*/ 110 h 215"/>
                <a:gd name="T4" fmla="*/ 11 w 314"/>
                <a:gd name="T5" fmla="*/ 103 h 215"/>
                <a:gd name="T6" fmla="*/ 15 w 314"/>
                <a:gd name="T7" fmla="*/ 103 h 215"/>
                <a:gd name="T8" fmla="*/ 19 w 314"/>
                <a:gd name="T9" fmla="*/ 103 h 215"/>
                <a:gd name="T10" fmla="*/ 27 w 314"/>
                <a:gd name="T11" fmla="*/ 103 h 215"/>
                <a:gd name="T12" fmla="*/ 31 w 314"/>
                <a:gd name="T13" fmla="*/ 78 h 215"/>
                <a:gd name="T14" fmla="*/ 35 w 314"/>
                <a:gd name="T15" fmla="*/ 78 h 215"/>
                <a:gd name="T16" fmla="*/ 38 w 314"/>
                <a:gd name="T17" fmla="*/ 87 h 215"/>
                <a:gd name="T18" fmla="*/ 49 w 314"/>
                <a:gd name="T19" fmla="*/ 93 h 215"/>
                <a:gd name="T20" fmla="*/ 53 w 314"/>
                <a:gd name="T21" fmla="*/ 87 h 215"/>
                <a:gd name="T22" fmla="*/ 83 w 314"/>
                <a:gd name="T23" fmla="*/ 78 h 215"/>
                <a:gd name="T24" fmla="*/ 64 w 314"/>
                <a:gd name="T25" fmla="*/ 36 h 215"/>
                <a:gd name="T26" fmla="*/ 57 w 314"/>
                <a:gd name="T27" fmla="*/ 30 h 215"/>
                <a:gd name="T28" fmla="*/ 57 w 314"/>
                <a:gd name="T29" fmla="*/ 16 h 215"/>
                <a:gd name="T30" fmla="*/ 49 w 314"/>
                <a:gd name="T31" fmla="*/ 0 h 215"/>
                <a:gd name="T32" fmla="*/ 46 w 314"/>
                <a:gd name="T33" fmla="*/ 7 h 215"/>
                <a:gd name="T34" fmla="*/ 38 w 314"/>
                <a:gd name="T35" fmla="*/ 21 h 215"/>
                <a:gd name="T36" fmla="*/ 27 w 314"/>
                <a:gd name="T37" fmla="*/ 30 h 215"/>
                <a:gd name="T38" fmla="*/ 27 w 314"/>
                <a:gd name="T39" fmla="*/ 36 h 215"/>
                <a:gd name="T40" fmla="*/ 22 w 314"/>
                <a:gd name="T41" fmla="*/ 44 h 215"/>
                <a:gd name="T42" fmla="*/ 4 w 314"/>
                <a:gd name="T43" fmla="*/ 50 h 215"/>
                <a:gd name="T44" fmla="*/ 0 w 314"/>
                <a:gd name="T45" fmla="*/ 72 h 215"/>
                <a:gd name="T46" fmla="*/ 0 w 314"/>
                <a:gd name="T47" fmla="*/ 87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4"/>
                <a:gd name="T73" fmla="*/ 0 h 215"/>
                <a:gd name="T74" fmla="*/ 314 w 314"/>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4" h="215">
                  <a:moveTo>
                    <a:pt x="0" y="171"/>
                  </a:moveTo>
                  <a:lnTo>
                    <a:pt x="30" y="215"/>
                  </a:lnTo>
                  <a:lnTo>
                    <a:pt x="42" y="201"/>
                  </a:lnTo>
                  <a:lnTo>
                    <a:pt x="55" y="201"/>
                  </a:lnTo>
                  <a:lnTo>
                    <a:pt x="71" y="201"/>
                  </a:lnTo>
                  <a:lnTo>
                    <a:pt x="101" y="201"/>
                  </a:lnTo>
                  <a:lnTo>
                    <a:pt x="115" y="153"/>
                  </a:lnTo>
                  <a:lnTo>
                    <a:pt x="130" y="153"/>
                  </a:lnTo>
                  <a:lnTo>
                    <a:pt x="142" y="171"/>
                  </a:lnTo>
                  <a:lnTo>
                    <a:pt x="186" y="182"/>
                  </a:lnTo>
                  <a:lnTo>
                    <a:pt x="201" y="171"/>
                  </a:lnTo>
                  <a:lnTo>
                    <a:pt x="314" y="153"/>
                  </a:lnTo>
                  <a:lnTo>
                    <a:pt x="241" y="71"/>
                  </a:lnTo>
                  <a:lnTo>
                    <a:pt x="215" y="59"/>
                  </a:lnTo>
                  <a:lnTo>
                    <a:pt x="215" y="30"/>
                  </a:lnTo>
                  <a:lnTo>
                    <a:pt x="186" y="0"/>
                  </a:lnTo>
                  <a:lnTo>
                    <a:pt x="170" y="15"/>
                  </a:lnTo>
                  <a:lnTo>
                    <a:pt x="142" y="42"/>
                  </a:lnTo>
                  <a:lnTo>
                    <a:pt x="101" y="59"/>
                  </a:lnTo>
                  <a:lnTo>
                    <a:pt x="101" y="71"/>
                  </a:lnTo>
                  <a:lnTo>
                    <a:pt x="82" y="86"/>
                  </a:lnTo>
                  <a:lnTo>
                    <a:pt x="15" y="98"/>
                  </a:lnTo>
                  <a:lnTo>
                    <a:pt x="0" y="142"/>
                  </a:lnTo>
                  <a:lnTo>
                    <a:pt x="0" y="17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1" name="Freeform 6"/>
            <p:cNvSpPr>
              <a:spLocks/>
            </p:cNvSpPr>
            <p:nvPr/>
          </p:nvSpPr>
          <p:spPr bwMode="auto">
            <a:xfrm>
              <a:off x="3098" y="2280"/>
              <a:ext cx="154" cy="292"/>
            </a:xfrm>
            <a:custGeom>
              <a:avLst/>
              <a:gdLst>
                <a:gd name="T0" fmla="*/ 37 w 174"/>
                <a:gd name="T1" fmla="*/ 0 h 311"/>
                <a:gd name="T2" fmla="*/ 42 w 174"/>
                <a:gd name="T3" fmla="*/ 8 h 311"/>
                <a:gd name="T4" fmla="*/ 42 w 174"/>
                <a:gd name="T5" fmla="*/ 30 h 311"/>
                <a:gd name="T6" fmla="*/ 45 w 174"/>
                <a:gd name="T7" fmla="*/ 46 h 311"/>
                <a:gd name="T8" fmla="*/ 37 w 174"/>
                <a:gd name="T9" fmla="*/ 46 h 311"/>
                <a:gd name="T10" fmla="*/ 37 w 174"/>
                <a:gd name="T11" fmla="*/ 52 h 311"/>
                <a:gd name="T12" fmla="*/ 42 w 174"/>
                <a:gd name="T13" fmla="*/ 61 h 311"/>
                <a:gd name="T14" fmla="*/ 45 w 174"/>
                <a:gd name="T15" fmla="*/ 83 h 311"/>
                <a:gd name="T16" fmla="*/ 42 w 174"/>
                <a:gd name="T17" fmla="*/ 106 h 311"/>
                <a:gd name="T18" fmla="*/ 42 w 174"/>
                <a:gd name="T19" fmla="*/ 121 h 311"/>
                <a:gd name="T20" fmla="*/ 51 w 174"/>
                <a:gd name="T21" fmla="*/ 143 h 311"/>
                <a:gd name="T22" fmla="*/ 51 w 174"/>
                <a:gd name="T23" fmla="*/ 165 h 311"/>
                <a:gd name="T24" fmla="*/ 34 w 174"/>
                <a:gd name="T25" fmla="*/ 159 h 311"/>
                <a:gd name="T26" fmla="*/ 17 w 174"/>
                <a:gd name="T27" fmla="*/ 159 h 311"/>
                <a:gd name="T28" fmla="*/ 8 w 174"/>
                <a:gd name="T29" fmla="*/ 159 h 311"/>
                <a:gd name="T30" fmla="*/ 8 w 174"/>
                <a:gd name="T31" fmla="*/ 143 h 311"/>
                <a:gd name="T32" fmla="*/ 4 w 174"/>
                <a:gd name="T33" fmla="*/ 126 h 311"/>
                <a:gd name="T34" fmla="*/ 0 w 174"/>
                <a:gd name="T35" fmla="*/ 126 h 311"/>
                <a:gd name="T36" fmla="*/ 0 w 174"/>
                <a:gd name="T37" fmla="*/ 121 h 311"/>
                <a:gd name="T38" fmla="*/ 8 w 174"/>
                <a:gd name="T39" fmla="*/ 91 h 311"/>
                <a:gd name="T40" fmla="*/ 12 w 174"/>
                <a:gd name="T41" fmla="*/ 91 h 311"/>
                <a:gd name="T42" fmla="*/ 17 w 174"/>
                <a:gd name="T43" fmla="*/ 100 h 311"/>
                <a:gd name="T44" fmla="*/ 21 w 174"/>
                <a:gd name="T45" fmla="*/ 91 h 311"/>
                <a:gd name="T46" fmla="*/ 25 w 174"/>
                <a:gd name="T47" fmla="*/ 68 h 311"/>
                <a:gd name="T48" fmla="*/ 28 w 174"/>
                <a:gd name="T49" fmla="*/ 61 h 311"/>
                <a:gd name="T50" fmla="*/ 34 w 174"/>
                <a:gd name="T51" fmla="*/ 30 h 311"/>
                <a:gd name="T52" fmla="*/ 37 w 174"/>
                <a:gd name="T53" fmla="*/ 22 h 311"/>
                <a:gd name="T54" fmla="*/ 37 w 174"/>
                <a:gd name="T55" fmla="*/ 8 h 311"/>
                <a:gd name="T56" fmla="*/ 37 w 174"/>
                <a:gd name="T57" fmla="*/ 0 h 31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311"/>
                <a:gd name="T89" fmla="*/ 174 w 174"/>
                <a:gd name="T90" fmla="*/ 311 h 31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311">
                  <a:moveTo>
                    <a:pt x="126" y="0"/>
                  </a:moveTo>
                  <a:lnTo>
                    <a:pt x="142" y="15"/>
                  </a:lnTo>
                  <a:lnTo>
                    <a:pt x="142" y="56"/>
                  </a:lnTo>
                  <a:lnTo>
                    <a:pt x="157" y="86"/>
                  </a:lnTo>
                  <a:lnTo>
                    <a:pt x="126" y="86"/>
                  </a:lnTo>
                  <a:lnTo>
                    <a:pt x="126" y="98"/>
                  </a:lnTo>
                  <a:lnTo>
                    <a:pt x="142" y="115"/>
                  </a:lnTo>
                  <a:lnTo>
                    <a:pt x="157" y="156"/>
                  </a:lnTo>
                  <a:lnTo>
                    <a:pt x="142" y="198"/>
                  </a:lnTo>
                  <a:lnTo>
                    <a:pt x="142" y="227"/>
                  </a:lnTo>
                  <a:lnTo>
                    <a:pt x="174" y="271"/>
                  </a:lnTo>
                  <a:lnTo>
                    <a:pt x="174" y="311"/>
                  </a:lnTo>
                  <a:lnTo>
                    <a:pt x="113" y="298"/>
                  </a:lnTo>
                  <a:lnTo>
                    <a:pt x="59" y="298"/>
                  </a:lnTo>
                  <a:lnTo>
                    <a:pt x="26" y="298"/>
                  </a:lnTo>
                  <a:lnTo>
                    <a:pt x="26" y="271"/>
                  </a:lnTo>
                  <a:lnTo>
                    <a:pt x="15" y="238"/>
                  </a:lnTo>
                  <a:lnTo>
                    <a:pt x="0" y="238"/>
                  </a:lnTo>
                  <a:lnTo>
                    <a:pt x="0" y="227"/>
                  </a:lnTo>
                  <a:lnTo>
                    <a:pt x="26" y="171"/>
                  </a:lnTo>
                  <a:lnTo>
                    <a:pt x="42" y="171"/>
                  </a:lnTo>
                  <a:lnTo>
                    <a:pt x="59" y="186"/>
                  </a:lnTo>
                  <a:lnTo>
                    <a:pt x="74" y="171"/>
                  </a:lnTo>
                  <a:lnTo>
                    <a:pt x="86" y="127"/>
                  </a:lnTo>
                  <a:lnTo>
                    <a:pt x="97" y="115"/>
                  </a:lnTo>
                  <a:lnTo>
                    <a:pt x="113" y="56"/>
                  </a:lnTo>
                  <a:lnTo>
                    <a:pt x="126" y="42"/>
                  </a:lnTo>
                  <a:lnTo>
                    <a:pt x="126" y="15"/>
                  </a:lnTo>
                  <a:lnTo>
                    <a:pt x="126"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2" name="Freeform 7"/>
            <p:cNvSpPr>
              <a:spLocks/>
            </p:cNvSpPr>
            <p:nvPr/>
          </p:nvSpPr>
          <p:spPr bwMode="auto">
            <a:xfrm>
              <a:off x="3199" y="2030"/>
              <a:ext cx="211" cy="394"/>
            </a:xfrm>
            <a:custGeom>
              <a:avLst/>
              <a:gdLst>
                <a:gd name="T0" fmla="*/ 7 w 242"/>
                <a:gd name="T1" fmla="*/ 19 h 423"/>
                <a:gd name="T2" fmla="*/ 7 w 242"/>
                <a:gd name="T3" fmla="*/ 0 h 423"/>
                <a:gd name="T4" fmla="*/ 18 w 242"/>
                <a:gd name="T5" fmla="*/ 0 h 423"/>
                <a:gd name="T6" fmla="*/ 61 w 242"/>
                <a:gd name="T7" fmla="*/ 46 h 423"/>
                <a:gd name="T8" fmla="*/ 61 w 242"/>
                <a:gd name="T9" fmla="*/ 89 h 423"/>
                <a:gd name="T10" fmla="*/ 61 w 242"/>
                <a:gd name="T11" fmla="*/ 95 h 423"/>
                <a:gd name="T12" fmla="*/ 58 w 242"/>
                <a:gd name="T13" fmla="*/ 95 h 423"/>
                <a:gd name="T14" fmla="*/ 51 w 242"/>
                <a:gd name="T15" fmla="*/ 131 h 423"/>
                <a:gd name="T16" fmla="*/ 58 w 242"/>
                <a:gd name="T17" fmla="*/ 152 h 423"/>
                <a:gd name="T18" fmla="*/ 54 w 242"/>
                <a:gd name="T19" fmla="*/ 158 h 423"/>
                <a:gd name="T20" fmla="*/ 51 w 242"/>
                <a:gd name="T21" fmla="*/ 167 h 423"/>
                <a:gd name="T22" fmla="*/ 44 w 242"/>
                <a:gd name="T23" fmla="*/ 180 h 423"/>
                <a:gd name="T24" fmla="*/ 33 w 242"/>
                <a:gd name="T25" fmla="*/ 188 h 423"/>
                <a:gd name="T26" fmla="*/ 33 w 242"/>
                <a:gd name="T27" fmla="*/ 195 h 423"/>
                <a:gd name="T28" fmla="*/ 28 w 242"/>
                <a:gd name="T29" fmla="*/ 201 h 423"/>
                <a:gd name="T30" fmla="*/ 10 w 242"/>
                <a:gd name="T31" fmla="*/ 209 h 423"/>
                <a:gd name="T32" fmla="*/ 7 w 242"/>
                <a:gd name="T33" fmla="*/ 188 h 423"/>
                <a:gd name="T34" fmla="*/ 3 w 242"/>
                <a:gd name="T35" fmla="*/ 180 h 423"/>
                <a:gd name="T36" fmla="*/ 3 w 242"/>
                <a:gd name="T37" fmla="*/ 172 h 423"/>
                <a:gd name="T38" fmla="*/ 10 w 242"/>
                <a:gd name="T39" fmla="*/ 172 h 423"/>
                <a:gd name="T40" fmla="*/ 7 w 242"/>
                <a:gd name="T41" fmla="*/ 158 h 423"/>
                <a:gd name="T42" fmla="*/ 7 w 242"/>
                <a:gd name="T43" fmla="*/ 137 h 423"/>
                <a:gd name="T44" fmla="*/ 3 w 242"/>
                <a:gd name="T45" fmla="*/ 131 h 423"/>
                <a:gd name="T46" fmla="*/ 0 w 242"/>
                <a:gd name="T47" fmla="*/ 126 h 423"/>
                <a:gd name="T48" fmla="*/ 0 w 242"/>
                <a:gd name="T49" fmla="*/ 117 h 423"/>
                <a:gd name="T50" fmla="*/ 10 w 242"/>
                <a:gd name="T51" fmla="*/ 75 h 423"/>
                <a:gd name="T52" fmla="*/ 15 w 242"/>
                <a:gd name="T53" fmla="*/ 34 h 423"/>
                <a:gd name="T54" fmla="*/ 10 w 242"/>
                <a:gd name="T55" fmla="*/ 34 h 423"/>
                <a:gd name="T56" fmla="*/ 7 w 242"/>
                <a:gd name="T57" fmla="*/ 19 h 4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2"/>
                <a:gd name="T88" fmla="*/ 0 h 423"/>
                <a:gd name="T89" fmla="*/ 242 w 242"/>
                <a:gd name="T90" fmla="*/ 423 h 4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2" h="423">
                  <a:moveTo>
                    <a:pt x="27" y="39"/>
                  </a:moveTo>
                  <a:lnTo>
                    <a:pt x="27" y="0"/>
                  </a:lnTo>
                  <a:lnTo>
                    <a:pt x="71" y="0"/>
                  </a:lnTo>
                  <a:lnTo>
                    <a:pt x="242" y="94"/>
                  </a:lnTo>
                  <a:lnTo>
                    <a:pt x="242" y="183"/>
                  </a:lnTo>
                  <a:lnTo>
                    <a:pt x="242" y="194"/>
                  </a:lnTo>
                  <a:lnTo>
                    <a:pt x="228" y="194"/>
                  </a:lnTo>
                  <a:lnTo>
                    <a:pt x="198" y="267"/>
                  </a:lnTo>
                  <a:lnTo>
                    <a:pt x="228" y="309"/>
                  </a:lnTo>
                  <a:lnTo>
                    <a:pt x="213" y="323"/>
                  </a:lnTo>
                  <a:lnTo>
                    <a:pt x="198" y="338"/>
                  </a:lnTo>
                  <a:lnTo>
                    <a:pt x="169" y="365"/>
                  </a:lnTo>
                  <a:lnTo>
                    <a:pt x="130" y="382"/>
                  </a:lnTo>
                  <a:lnTo>
                    <a:pt x="130" y="394"/>
                  </a:lnTo>
                  <a:lnTo>
                    <a:pt x="109" y="409"/>
                  </a:lnTo>
                  <a:lnTo>
                    <a:pt x="42" y="423"/>
                  </a:lnTo>
                  <a:lnTo>
                    <a:pt x="27" y="382"/>
                  </a:lnTo>
                  <a:lnTo>
                    <a:pt x="11" y="365"/>
                  </a:lnTo>
                  <a:lnTo>
                    <a:pt x="11" y="353"/>
                  </a:lnTo>
                  <a:lnTo>
                    <a:pt x="42" y="353"/>
                  </a:lnTo>
                  <a:lnTo>
                    <a:pt x="27" y="323"/>
                  </a:lnTo>
                  <a:lnTo>
                    <a:pt x="27" y="282"/>
                  </a:lnTo>
                  <a:lnTo>
                    <a:pt x="11" y="267"/>
                  </a:lnTo>
                  <a:lnTo>
                    <a:pt x="0" y="254"/>
                  </a:lnTo>
                  <a:lnTo>
                    <a:pt x="0" y="238"/>
                  </a:lnTo>
                  <a:lnTo>
                    <a:pt x="42" y="154"/>
                  </a:lnTo>
                  <a:lnTo>
                    <a:pt x="57" y="71"/>
                  </a:lnTo>
                  <a:lnTo>
                    <a:pt x="42" y="71"/>
                  </a:lnTo>
                  <a:lnTo>
                    <a:pt x="27" y="3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3" name="Freeform 8"/>
            <p:cNvSpPr>
              <a:spLocks/>
            </p:cNvSpPr>
            <p:nvPr/>
          </p:nvSpPr>
          <p:spPr bwMode="auto">
            <a:xfrm>
              <a:off x="3412" y="750"/>
              <a:ext cx="2550" cy="828"/>
            </a:xfrm>
            <a:custGeom>
              <a:avLst/>
              <a:gdLst>
                <a:gd name="T0" fmla="*/ 224 w 2926"/>
                <a:gd name="T1" fmla="*/ 59 h 885"/>
                <a:gd name="T2" fmla="*/ 237 w 2926"/>
                <a:gd name="T3" fmla="*/ 23 h 885"/>
                <a:gd name="T4" fmla="*/ 303 w 2926"/>
                <a:gd name="T5" fmla="*/ 7 h 885"/>
                <a:gd name="T6" fmla="*/ 334 w 2926"/>
                <a:gd name="T7" fmla="*/ 36 h 885"/>
                <a:gd name="T8" fmla="*/ 372 w 2926"/>
                <a:gd name="T9" fmla="*/ 44 h 885"/>
                <a:gd name="T10" fmla="*/ 424 w 2926"/>
                <a:gd name="T11" fmla="*/ 59 h 885"/>
                <a:gd name="T12" fmla="*/ 474 w 2926"/>
                <a:gd name="T13" fmla="*/ 67 h 885"/>
                <a:gd name="T14" fmla="*/ 568 w 2926"/>
                <a:gd name="T15" fmla="*/ 82 h 885"/>
                <a:gd name="T16" fmla="*/ 612 w 2926"/>
                <a:gd name="T17" fmla="*/ 88 h 885"/>
                <a:gd name="T18" fmla="*/ 709 w 2926"/>
                <a:gd name="T19" fmla="*/ 118 h 885"/>
                <a:gd name="T20" fmla="*/ 717 w 2926"/>
                <a:gd name="T21" fmla="*/ 140 h 885"/>
                <a:gd name="T22" fmla="*/ 698 w 2926"/>
                <a:gd name="T23" fmla="*/ 148 h 885"/>
                <a:gd name="T24" fmla="*/ 692 w 2926"/>
                <a:gd name="T25" fmla="*/ 196 h 885"/>
                <a:gd name="T26" fmla="*/ 667 w 2926"/>
                <a:gd name="T27" fmla="*/ 204 h 885"/>
                <a:gd name="T28" fmla="*/ 677 w 2926"/>
                <a:gd name="T29" fmla="*/ 241 h 885"/>
                <a:gd name="T30" fmla="*/ 683 w 2926"/>
                <a:gd name="T31" fmla="*/ 292 h 885"/>
                <a:gd name="T32" fmla="*/ 643 w 2926"/>
                <a:gd name="T33" fmla="*/ 233 h 885"/>
                <a:gd name="T34" fmla="*/ 641 w 2926"/>
                <a:gd name="T35" fmla="*/ 170 h 885"/>
                <a:gd name="T36" fmla="*/ 615 w 2926"/>
                <a:gd name="T37" fmla="*/ 204 h 885"/>
                <a:gd name="T38" fmla="*/ 593 w 2926"/>
                <a:gd name="T39" fmla="*/ 211 h 885"/>
                <a:gd name="T40" fmla="*/ 565 w 2926"/>
                <a:gd name="T41" fmla="*/ 284 h 885"/>
                <a:gd name="T42" fmla="*/ 590 w 2926"/>
                <a:gd name="T43" fmla="*/ 292 h 885"/>
                <a:gd name="T44" fmla="*/ 593 w 2926"/>
                <a:gd name="T45" fmla="*/ 430 h 885"/>
                <a:gd name="T46" fmla="*/ 587 w 2926"/>
                <a:gd name="T47" fmla="*/ 403 h 885"/>
                <a:gd name="T48" fmla="*/ 558 w 2926"/>
                <a:gd name="T49" fmla="*/ 352 h 885"/>
                <a:gd name="T50" fmla="*/ 489 w 2926"/>
                <a:gd name="T51" fmla="*/ 292 h 885"/>
                <a:gd name="T52" fmla="*/ 478 w 2926"/>
                <a:gd name="T53" fmla="*/ 337 h 885"/>
                <a:gd name="T54" fmla="*/ 393 w 2926"/>
                <a:gd name="T55" fmla="*/ 315 h 885"/>
                <a:gd name="T56" fmla="*/ 358 w 2926"/>
                <a:gd name="T57" fmla="*/ 328 h 885"/>
                <a:gd name="T58" fmla="*/ 319 w 2926"/>
                <a:gd name="T59" fmla="*/ 341 h 885"/>
                <a:gd name="T60" fmla="*/ 268 w 2926"/>
                <a:gd name="T61" fmla="*/ 292 h 885"/>
                <a:gd name="T62" fmla="*/ 234 w 2926"/>
                <a:gd name="T63" fmla="*/ 278 h 885"/>
                <a:gd name="T64" fmla="*/ 202 w 2926"/>
                <a:gd name="T65" fmla="*/ 273 h 885"/>
                <a:gd name="T66" fmla="*/ 178 w 2926"/>
                <a:gd name="T67" fmla="*/ 298 h 885"/>
                <a:gd name="T68" fmla="*/ 169 w 2926"/>
                <a:gd name="T69" fmla="*/ 322 h 885"/>
                <a:gd name="T70" fmla="*/ 139 w 2926"/>
                <a:gd name="T71" fmla="*/ 308 h 885"/>
                <a:gd name="T72" fmla="*/ 119 w 2926"/>
                <a:gd name="T73" fmla="*/ 337 h 885"/>
                <a:gd name="T74" fmla="*/ 126 w 2926"/>
                <a:gd name="T75" fmla="*/ 380 h 885"/>
                <a:gd name="T76" fmla="*/ 132 w 2926"/>
                <a:gd name="T77" fmla="*/ 446 h 885"/>
                <a:gd name="T78" fmla="*/ 97 w 2926"/>
                <a:gd name="T79" fmla="*/ 424 h 885"/>
                <a:gd name="T80" fmla="*/ 69 w 2926"/>
                <a:gd name="T81" fmla="*/ 380 h 885"/>
                <a:gd name="T82" fmla="*/ 75 w 2926"/>
                <a:gd name="T83" fmla="*/ 365 h 885"/>
                <a:gd name="T84" fmla="*/ 50 w 2926"/>
                <a:gd name="T85" fmla="*/ 328 h 885"/>
                <a:gd name="T86" fmla="*/ 24 w 2926"/>
                <a:gd name="T87" fmla="*/ 292 h 885"/>
                <a:gd name="T88" fmla="*/ 10 w 2926"/>
                <a:gd name="T89" fmla="*/ 248 h 885"/>
                <a:gd name="T90" fmla="*/ 10 w 2926"/>
                <a:gd name="T91" fmla="*/ 204 h 885"/>
                <a:gd name="T92" fmla="*/ 10 w 2926"/>
                <a:gd name="T93" fmla="*/ 140 h 885"/>
                <a:gd name="T94" fmla="*/ 3 w 2926"/>
                <a:gd name="T95" fmla="*/ 95 h 885"/>
                <a:gd name="T96" fmla="*/ 47 w 2926"/>
                <a:gd name="T97" fmla="*/ 123 h 885"/>
                <a:gd name="T98" fmla="*/ 47 w 2926"/>
                <a:gd name="T99" fmla="*/ 148 h 885"/>
                <a:gd name="T100" fmla="*/ 72 w 2926"/>
                <a:gd name="T101" fmla="*/ 123 h 885"/>
                <a:gd name="T102" fmla="*/ 84 w 2926"/>
                <a:gd name="T103" fmla="*/ 108 h 885"/>
                <a:gd name="T104" fmla="*/ 119 w 2926"/>
                <a:gd name="T105" fmla="*/ 102 h 885"/>
                <a:gd name="T106" fmla="*/ 145 w 2926"/>
                <a:gd name="T107" fmla="*/ 95 h 885"/>
                <a:gd name="T108" fmla="*/ 166 w 2926"/>
                <a:gd name="T109" fmla="*/ 75 h 885"/>
                <a:gd name="T110" fmla="*/ 184 w 2926"/>
                <a:gd name="T111" fmla="*/ 67 h 885"/>
                <a:gd name="T112" fmla="*/ 200 w 2926"/>
                <a:gd name="T113" fmla="*/ 123 h 885"/>
                <a:gd name="T114" fmla="*/ 195 w 2926"/>
                <a:gd name="T115" fmla="*/ 75 h 8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26"/>
                <a:gd name="T175" fmla="*/ 0 h 885"/>
                <a:gd name="T176" fmla="*/ 2926 w 2926"/>
                <a:gd name="T177" fmla="*/ 885 h 8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26" h="885">
                  <a:moveTo>
                    <a:pt x="773" y="98"/>
                  </a:moveTo>
                  <a:lnTo>
                    <a:pt x="789" y="131"/>
                  </a:lnTo>
                  <a:lnTo>
                    <a:pt x="841" y="146"/>
                  </a:lnTo>
                  <a:lnTo>
                    <a:pt x="789" y="115"/>
                  </a:lnTo>
                  <a:lnTo>
                    <a:pt x="800" y="98"/>
                  </a:lnTo>
                  <a:lnTo>
                    <a:pt x="889" y="115"/>
                  </a:lnTo>
                  <a:lnTo>
                    <a:pt x="900" y="115"/>
                  </a:lnTo>
                  <a:lnTo>
                    <a:pt x="862" y="98"/>
                  </a:lnTo>
                  <a:lnTo>
                    <a:pt x="841" y="86"/>
                  </a:lnTo>
                  <a:lnTo>
                    <a:pt x="940" y="71"/>
                  </a:lnTo>
                  <a:lnTo>
                    <a:pt x="917" y="60"/>
                  </a:lnTo>
                  <a:lnTo>
                    <a:pt x="940" y="46"/>
                  </a:lnTo>
                  <a:lnTo>
                    <a:pt x="1000" y="31"/>
                  </a:lnTo>
                  <a:lnTo>
                    <a:pt x="1100" y="31"/>
                  </a:lnTo>
                  <a:lnTo>
                    <a:pt x="1100" y="15"/>
                  </a:lnTo>
                  <a:lnTo>
                    <a:pt x="1132" y="0"/>
                  </a:lnTo>
                  <a:lnTo>
                    <a:pt x="1173" y="0"/>
                  </a:lnTo>
                  <a:lnTo>
                    <a:pt x="1200" y="15"/>
                  </a:lnTo>
                  <a:lnTo>
                    <a:pt x="1273" y="15"/>
                  </a:lnTo>
                  <a:lnTo>
                    <a:pt x="1332" y="31"/>
                  </a:lnTo>
                  <a:lnTo>
                    <a:pt x="1344" y="46"/>
                  </a:lnTo>
                  <a:lnTo>
                    <a:pt x="1273" y="86"/>
                  </a:lnTo>
                  <a:lnTo>
                    <a:pt x="1332" y="86"/>
                  </a:lnTo>
                  <a:lnTo>
                    <a:pt x="1321" y="71"/>
                  </a:lnTo>
                  <a:lnTo>
                    <a:pt x="1372" y="71"/>
                  </a:lnTo>
                  <a:lnTo>
                    <a:pt x="1332" y="60"/>
                  </a:lnTo>
                  <a:lnTo>
                    <a:pt x="1359" y="60"/>
                  </a:lnTo>
                  <a:lnTo>
                    <a:pt x="1388" y="86"/>
                  </a:lnTo>
                  <a:lnTo>
                    <a:pt x="1459" y="86"/>
                  </a:lnTo>
                  <a:lnTo>
                    <a:pt x="1472" y="86"/>
                  </a:lnTo>
                  <a:lnTo>
                    <a:pt x="1503" y="86"/>
                  </a:lnTo>
                  <a:lnTo>
                    <a:pt x="1559" y="86"/>
                  </a:lnTo>
                  <a:lnTo>
                    <a:pt x="1532" y="71"/>
                  </a:lnTo>
                  <a:lnTo>
                    <a:pt x="1632" y="86"/>
                  </a:lnTo>
                  <a:lnTo>
                    <a:pt x="1676" y="98"/>
                  </a:lnTo>
                  <a:lnTo>
                    <a:pt x="1676" y="115"/>
                  </a:lnTo>
                  <a:lnTo>
                    <a:pt x="1747" y="146"/>
                  </a:lnTo>
                  <a:lnTo>
                    <a:pt x="1747" y="131"/>
                  </a:lnTo>
                  <a:lnTo>
                    <a:pt x="1731" y="115"/>
                  </a:lnTo>
                  <a:lnTo>
                    <a:pt x="1791" y="131"/>
                  </a:lnTo>
                  <a:lnTo>
                    <a:pt x="1803" y="115"/>
                  </a:lnTo>
                  <a:lnTo>
                    <a:pt x="1875" y="131"/>
                  </a:lnTo>
                  <a:lnTo>
                    <a:pt x="1851" y="115"/>
                  </a:lnTo>
                  <a:lnTo>
                    <a:pt x="1851" y="98"/>
                  </a:lnTo>
                  <a:lnTo>
                    <a:pt x="2023" y="115"/>
                  </a:lnTo>
                  <a:lnTo>
                    <a:pt x="2102" y="146"/>
                  </a:lnTo>
                  <a:lnTo>
                    <a:pt x="2206" y="146"/>
                  </a:lnTo>
                  <a:lnTo>
                    <a:pt x="2246" y="159"/>
                  </a:lnTo>
                  <a:lnTo>
                    <a:pt x="2294" y="171"/>
                  </a:lnTo>
                  <a:lnTo>
                    <a:pt x="2405" y="171"/>
                  </a:lnTo>
                  <a:lnTo>
                    <a:pt x="2405" y="159"/>
                  </a:lnTo>
                  <a:lnTo>
                    <a:pt x="2434" y="159"/>
                  </a:lnTo>
                  <a:lnTo>
                    <a:pt x="2434" y="171"/>
                  </a:lnTo>
                  <a:lnTo>
                    <a:pt x="2423" y="171"/>
                  </a:lnTo>
                  <a:lnTo>
                    <a:pt x="2461" y="186"/>
                  </a:lnTo>
                  <a:lnTo>
                    <a:pt x="2478" y="186"/>
                  </a:lnTo>
                  <a:lnTo>
                    <a:pt x="2434" y="159"/>
                  </a:lnTo>
                  <a:lnTo>
                    <a:pt x="2546" y="159"/>
                  </a:lnTo>
                  <a:lnTo>
                    <a:pt x="2634" y="186"/>
                  </a:lnTo>
                  <a:lnTo>
                    <a:pt x="2805" y="230"/>
                  </a:lnTo>
                  <a:lnTo>
                    <a:pt x="2849" y="230"/>
                  </a:lnTo>
                  <a:lnTo>
                    <a:pt x="2926" y="242"/>
                  </a:lnTo>
                  <a:lnTo>
                    <a:pt x="2926" y="257"/>
                  </a:lnTo>
                  <a:lnTo>
                    <a:pt x="2893" y="257"/>
                  </a:lnTo>
                  <a:lnTo>
                    <a:pt x="2926" y="286"/>
                  </a:lnTo>
                  <a:lnTo>
                    <a:pt x="2837" y="271"/>
                  </a:lnTo>
                  <a:lnTo>
                    <a:pt x="2778" y="257"/>
                  </a:lnTo>
                  <a:lnTo>
                    <a:pt x="2749" y="242"/>
                  </a:lnTo>
                  <a:lnTo>
                    <a:pt x="2738" y="257"/>
                  </a:lnTo>
                  <a:lnTo>
                    <a:pt x="2764" y="257"/>
                  </a:lnTo>
                  <a:lnTo>
                    <a:pt x="2764" y="271"/>
                  </a:lnTo>
                  <a:lnTo>
                    <a:pt x="2764" y="286"/>
                  </a:lnTo>
                  <a:lnTo>
                    <a:pt x="2738" y="286"/>
                  </a:lnTo>
                  <a:lnTo>
                    <a:pt x="2837" y="330"/>
                  </a:lnTo>
                  <a:lnTo>
                    <a:pt x="2837" y="342"/>
                  </a:lnTo>
                  <a:lnTo>
                    <a:pt x="2793" y="330"/>
                  </a:lnTo>
                  <a:lnTo>
                    <a:pt x="2778" y="342"/>
                  </a:lnTo>
                  <a:lnTo>
                    <a:pt x="2738" y="382"/>
                  </a:lnTo>
                  <a:lnTo>
                    <a:pt x="2749" y="397"/>
                  </a:lnTo>
                  <a:lnTo>
                    <a:pt x="2693" y="382"/>
                  </a:lnTo>
                  <a:lnTo>
                    <a:pt x="2678" y="382"/>
                  </a:lnTo>
                  <a:lnTo>
                    <a:pt x="2678" y="397"/>
                  </a:lnTo>
                  <a:lnTo>
                    <a:pt x="2649" y="382"/>
                  </a:lnTo>
                  <a:lnTo>
                    <a:pt x="2634" y="397"/>
                  </a:lnTo>
                  <a:lnTo>
                    <a:pt x="2620" y="397"/>
                  </a:lnTo>
                  <a:lnTo>
                    <a:pt x="2634" y="413"/>
                  </a:lnTo>
                  <a:lnTo>
                    <a:pt x="2634" y="442"/>
                  </a:lnTo>
                  <a:lnTo>
                    <a:pt x="2649" y="453"/>
                  </a:lnTo>
                  <a:lnTo>
                    <a:pt x="2665" y="453"/>
                  </a:lnTo>
                  <a:lnTo>
                    <a:pt x="2678" y="470"/>
                  </a:lnTo>
                  <a:lnTo>
                    <a:pt x="2705" y="482"/>
                  </a:lnTo>
                  <a:lnTo>
                    <a:pt x="2693" y="501"/>
                  </a:lnTo>
                  <a:lnTo>
                    <a:pt x="2720" y="530"/>
                  </a:lnTo>
                  <a:lnTo>
                    <a:pt x="2693" y="542"/>
                  </a:lnTo>
                  <a:lnTo>
                    <a:pt x="2720" y="568"/>
                  </a:lnTo>
                  <a:lnTo>
                    <a:pt x="2705" y="568"/>
                  </a:lnTo>
                  <a:lnTo>
                    <a:pt x="2705" y="613"/>
                  </a:lnTo>
                  <a:lnTo>
                    <a:pt x="2705" y="626"/>
                  </a:lnTo>
                  <a:lnTo>
                    <a:pt x="2578" y="513"/>
                  </a:lnTo>
                  <a:lnTo>
                    <a:pt x="2546" y="470"/>
                  </a:lnTo>
                  <a:lnTo>
                    <a:pt x="2565" y="470"/>
                  </a:lnTo>
                  <a:lnTo>
                    <a:pt x="2546" y="453"/>
                  </a:lnTo>
                  <a:lnTo>
                    <a:pt x="2565" y="442"/>
                  </a:lnTo>
                  <a:lnTo>
                    <a:pt x="2578" y="382"/>
                  </a:lnTo>
                  <a:lnTo>
                    <a:pt x="2594" y="371"/>
                  </a:lnTo>
                  <a:lnTo>
                    <a:pt x="2565" y="342"/>
                  </a:lnTo>
                  <a:lnTo>
                    <a:pt x="2565" y="330"/>
                  </a:lnTo>
                  <a:lnTo>
                    <a:pt x="2534" y="330"/>
                  </a:lnTo>
                  <a:lnTo>
                    <a:pt x="2546" y="357"/>
                  </a:lnTo>
                  <a:lnTo>
                    <a:pt x="2534" y="382"/>
                  </a:lnTo>
                  <a:lnTo>
                    <a:pt x="2505" y="371"/>
                  </a:lnTo>
                  <a:lnTo>
                    <a:pt x="2505" y="357"/>
                  </a:lnTo>
                  <a:lnTo>
                    <a:pt x="2446" y="357"/>
                  </a:lnTo>
                  <a:lnTo>
                    <a:pt x="2434" y="397"/>
                  </a:lnTo>
                  <a:lnTo>
                    <a:pt x="2446" y="413"/>
                  </a:lnTo>
                  <a:lnTo>
                    <a:pt x="2478" y="413"/>
                  </a:lnTo>
                  <a:lnTo>
                    <a:pt x="2405" y="430"/>
                  </a:lnTo>
                  <a:lnTo>
                    <a:pt x="2394" y="397"/>
                  </a:lnTo>
                  <a:lnTo>
                    <a:pt x="2346" y="397"/>
                  </a:lnTo>
                  <a:lnTo>
                    <a:pt x="2346" y="413"/>
                  </a:lnTo>
                  <a:lnTo>
                    <a:pt x="2246" y="413"/>
                  </a:lnTo>
                  <a:lnTo>
                    <a:pt x="2223" y="413"/>
                  </a:lnTo>
                  <a:lnTo>
                    <a:pt x="2206" y="501"/>
                  </a:lnTo>
                  <a:lnTo>
                    <a:pt x="2175" y="530"/>
                  </a:lnTo>
                  <a:lnTo>
                    <a:pt x="2223" y="530"/>
                  </a:lnTo>
                  <a:lnTo>
                    <a:pt x="2235" y="553"/>
                  </a:lnTo>
                  <a:lnTo>
                    <a:pt x="2235" y="542"/>
                  </a:lnTo>
                  <a:lnTo>
                    <a:pt x="2246" y="542"/>
                  </a:lnTo>
                  <a:lnTo>
                    <a:pt x="2246" y="553"/>
                  </a:lnTo>
                  <a:lnTo>
                    <a:pt x="2261" y="553"/>
                  </a:lnTo>
                  <a:lnTo>
                    <a:pt x="2275" y="542"/>
                  </a:lnTo>
                  <a:lnTo>
                    <a:pt x="2334" y="568"/>
                  </a:lnTo>
                  <a:lnTo>
                    <a:pt x="2361" y="626"/>
                  </a:lnTo>
                  <a:lnTo>
                    <a:pt x="2405" y="686"/>
                  </a:lnTo>
                  <a:lnTo>
                    <a:pt x="2405" y="764"/>
                  </a:lnTo>
                  <a:lnTo>
                    <a:pt x="2375" y="797"/>
                  </a:lnTo>
                  <a:lnTo>
                    <a:pt x="2375" y="824"/>
                  </a:lnTo>
                  <a:lnTo>
                    <a:pt x="2346" y="837"/>
                  </a:lnTo>
                  <a:lnTo>
                    <a:pt x="2323" y="824"/>
                  </a:lnTo>
                  <a:lnTo>
                    <a:pt x="2306" y="837"/>
                  </a:lnTo>
                  <a:lnTo>
                    <a:pt x="2306" y="824"/>
                  </a:lnTo>
                  <a:lnTo>
                    <a:pt x="2275" y="785"/>
                  </a:lnTo>
                  <a:lnTo>
                    <a:pt x="2294" y="764"/>
                  </a:lnTo>
                  <a:lnTo>
                    <a:pt x="2323" y="785"/>
                  </a:lnTo>
                  <a:lnTo>
                    <a:pt x="2306" y="724"/>
                  </a:lnTo>
                  <a:lnTo>
                    <a:pt x="2306" y="712"/>
                  </a:lnTo>
                  <a:lnTo>
                    <a:pt x="2294" y="686"/>
                  </a:lnTo>
                  <a:lnTo>
                    <a:pt x="2246" y="712"/>
                  </a:lnTo>
                  <a:lnTo>
                    <a:pt x="2235" y="712"/>
                  </a:lnTo>
                  <a:lnTo>
                    <a:pt x="2206" y="686"/>
                  </a:lnTo>
                  <a:lnTo>
                    <a:pt x="2162" y="664"/>
                  </a:lnTo>
                  <a:lnTo>
                    <a:pt x="2123" y="653"/>
                  </a:lnTo>
                  <a:lnTo>
                    <a:pt x="2091" y="626"/>
                  </a:lnTo>
                  <a:lnTo>
                    <a:pt x="2035" y="568"/>
                  </a:lnTo>
                  <a:lnTo>
                    <a:pt x="1975" y="553"/>
                  </a:lnTo>
                  <a:lnTo>
                    <a:pt x="1935" y="568"/>
                  </a:lnTo>
                  <a:lnTo>
                    <a:pt x="1920" y="582"/>
                  </a:lnTo>
                  <a:lnTo>
                    <a:pt x="1950" y="601"/>
                  </a:lnTo>
                  <a:lnTo>
                    <a:pt x="1935" y="613"/>
                  </a:lnTo>
                  <a:lnTo>
                    <a:pt x="1950" y="641"/>
                  </a:lnTo>
                  <a:lnTo>
                    <a:pt x="1920" y="653"/>
                  </a:lnTo>
                  <a:lnTo>
                    <a:pt x="1891" y="653"/>
                  </a:lnTo>
                  <a:lnTo>
                    <a:pt x="1851" y="641"/>
                  </a:lnTo>
                  <a:lnTo>
                    <a:pt x="1820" y="653"/>
                  </a:lnTo>
                  <a:lnTo>
                    <a:pt x="1762" y="664"/>
                  </a:lnTo>
                  <a:lnTo>
                    <a:pt x="1659" y="641"/>
                  </a:lnTo>
                  <a:lnTo>
                    <a:pt x="1603" y="641"/>
                  </a:lnTo>
                  <a:lnTo>
                    <a:pt x="1559" y="613"/>
                  </a:lnTo>
                  <a:lnTo>
                    <a:pt x="1503" y="601"/>
                  </a:lnTo>
                  <a:lnTo>
                    <a:pt x="1491" y="613"/>
                  </a:lnTo>
                  <a:lnTo>
                    <a:pt x="1503" y="626"/>
                  </a:lnTo>
                  <a:lnTo>
                    <a:pt x="1503" y="653"/>
                  </a:lnTo>
                  <a:lnTo>
                    <a:pt x="1443" y="653"/>
                  </a:lnTo>
                  <a:lnTo>
                    <a:pt x="1420" y="641"/>
                  </a:lnTo>
                  <a:lnTo>
                    <a:pt x="1372" y="626"/>
                  </a:lnTo>
                  <a:lnTo>
                    <a:pt x="1299" y="664"/>
                  </a:lnTo>
                  <a:lnTo>
                    <a:pt x="1288" y="686"/>
                  </a:lnTo>
                  <a:lnTo>
                    <a:pt x="1288" y="664"/>
                  </a:lnTo>
                  <a:lnTo>
                    <a:pt x="1273" y="653"/>
                  </a:lnTo>
                  <a:lnTo>
                    <a:pt x="1261" y="664"/>
                  </a:lnTo>
                  <a:lnTo>
                    <a:pt x="1244" y="653"/>
                  </a:lnTo>
                  <a:lnTo>
                    <a:pt x="1188" y="626"/>
                  </a:lnTo>
                  <a:lnTo>
                    <a:pt x="1144" y="626"/>
                  </a:lnTo>
                  <a:lnTo>
                    <a:pt x="1132" y="613"/>
                  </a:lnTo>
                  <a:lnTo>
                    <a:pt x="1117" y="626"/>
                  </a:lnTo>
                  <a:lnTo>
                    <a:pt x="1061" y="568"/>
                  </a:lnTo>
                  <a:lnTo>
                    <a:pt x="1017" y="542"/>
                  </a:lnTo>
                  <a:lnTo>
                    <a:pt x="1000" y="542"/>
                  </a:lnTo>
                  <a:lnTo>
                    <a:pt x="973" y="553"/>
                  </a:lnTo>
                  <a:lnTo>
                    <a:pt x="962" y="553"/>
                  </a:lnTo>
                  <a:lnTo>
                    <a:pt x="962" y="542"/>
                  </a:lnTo>
                  <a:lnTo>
                    <a:pt x="929" y="542"/>
                  </a:lnTo>
                  <a:lnTo>
                    <a:pt x="900" y="542"/>
                  </a:lnTo>
                  <a:lnTo>
                    <a:pt x="900" y="530"/>
                  </a:lnTo>
                  <a:lnTo>
                    <a:pt x="889" y="513"/>
                  </a:lnTo>
                  <a:lnTo>
                    <a:pt x="841" y="513"/>
                  </a:lnTo>
                  <a:lnTo>
                    <a:pt x="841" y="530"/>
                  </a:lnTo>
                  <a:lnTo>
                    <a:pt x="800" y="530"/>
                  </a:lnTo>
                  <a:lnTo>
                    <a:pt x="729" y="542"/>
                  </a:lnTo>
                  <a:lnTo>
                    <a:pt x="700" y="542"/>
                  </a:lnTo>
                  <a:lnTo>
                    <a:pt x="700" y="553"/>
                  </a:lnTo>
                  <a:lnTo>
                    <a:pt x="718" y="553"/>
                  </a:lnTo>
                  <a:lnTo>
                    <a:pt x="718" y="568"/>
                  </a:lnTo>
                  <a:lnTo>
                    <a:pt x="700" y="582"/>
                  </a:lnTo>
                  <a:lnTo>
                    <a:pt x="718" y="582"/>
                  </a:lnTo>
                  <a:lnTo>
                    <a:pt x="700" y="601"/>
                  </a:lnTo>
                  <a:lnTo>
                    <a:pt x="741" y="613"/>
                  </a:lnTo>
                  <a:lnTo>
                    <a:pt x="729" y="626"/>
                  </a:lnTo>
                  <a:lnTo>
                    <a:pt x="700" y="626"/>
                  </a:lnTo>
                  <a:lnTo>
                    <a:pt x="670" y="626"/>
                  </a:lnTo>
                  <a:lnTo>
                    <a:pt x="641" y="626"/>
                  </a:lnTo>
                  <a:lnTo>
                    <a:pt x="618" y="626"/>
                  </a:lnTo>
                  <a:lnTo>
                    <a:pt x="601" y="626"/>
                  </a:lnTo>
                  <a:lnTo>
                    <a:pt x="601" y="641"/>
                  </a:lnTo>
                  <a:lnTo>
                    <a:pt x="570" y="613"/>
                  </a:lnTo>
                  <a:lnTo>
                    <a:pt x="545" y="601"/>
                  </a:lnTo>
                  <a:lnTo>
                    <a:pt x="530" y="613"/>
                  </a:lnTo>
                  <a:lnTo>
                    <a:pt x="518" y="613"/>
                  </a:lnTo>
                  <a:lnTo>
                    <a:pt x="485" y="626"/>
                  </a:lnTo>
                  <a:lnTo>
                    <a:pt x="470" y="626"/>
                  </a:lnTo>
                  <a:lnTo>
                    <a:pt x="485" y="653"/>
                  </a:lnTo>
                  <a:lnTo>
                    <a:pt x="470" y="653"/>
                  </a:lnTo>
                  <a:lnTo>
                    <a:pt x="458" y="641"/>
                  </a:lnTo>
                  <a:lnTo>
                    <a:pt x="445" y="686"/>
                  </a:lnTo>
                  <a:lnTo>
                    <a:pt x="458" y="697"/>
                  </a:lnTo>
                  <a:lnTo>
                    <a:pt x="458" y="712"/>
                  </a:lnTo>
                  <a:lnTo>
                    <a:pt x="485" y="712"/>
                  </a:lnTo>
                  <a:lnTo>
                    <a:pt x="497" y="741"/>
                  </a:lnTo>
                  <a:lnTo>
                    <a:pt x="485" y="753"/>
                  </a:lnTo>
                  <a:lnTo>
                    <a:pt x="470" y="753"/>
                  </a:lnTo>
                  <a:lnTo>
                    <a:pt x="458" y="785"/>
                  </a:lnTo>
                  <a:lnTo>
                    <a:pt x="485" y="812"/>
                  </a:lnTo>
                  <a:lnTo>
                    <a:pt x="485" y="837"/>
                  </a:lnTo>
                  <a:lnTo>
                    <a:pt x="518" y="868"/>
                  </a:lnTo>
                  <a:lnTo>
                    <a:pt x="497" y="885"/>
                  </a:lnTo>
                  <a:lnTo>
                    <a:pt x="485" y="885"/>
                  </a:lnTo>
                  <a:lnTo>
                    <a:pt x="470" y="868"/>
                  </a:lnTo>
                  <a:lnTo>
                    <a:pt x="445" y="837"/>
                  </a:lnTo>
                  <a:lnTo>
                    <a:pt x="418" y="837"/>
                  </a:lnTo>
                  <a:lnTo>
                    <a:pt x="386" y="824"/>
                  </a:lnTo>
                  <a:lnTo>
                    <a:pt x="330" y="824"/>
                  </a:lnTo>
                  <a:lnTo>
                    <a:pt x="259" y="785"/>
                  </a:lnTo>
                  <a:lnTo>
                    <a:pt x="245" y="785"/>
                  </a:lnTo>
                  <a:lnTo>
                    <a:pt x="245" y="764"/>
                  </a:lnTo>
                  <a:lnTo>
                    <a:pt x="259" y="764"/>
                  </a:lnTo>
                  <a:lnTo>
                    <a:pt x="270" y="741"/>
                  </a:lnTo>
                  <a:lnTo>
                    <a:pt x="259" y="741"/>
                  </a:lnTo>
                  <a:lnTo>
                    <a:pt x="297" y="724"/>
                  </a:lnTo>
                  <a:lnTo>
                    <a:pt x="270" y="724"/>
                  </a:lnTo>
                  <a:lnTo>
                    <a:pt x="270" y="712"/>
                  </a:lnTo>
                  <a:lnTo>
                    <a:pt x="286" y="697"/>
                  </a:lnTo>
                  <a:lnTo>
                    <a:pt x="297" y="712"/>
                  </a:lnTo>
                  <a:lnTo>
                    <a:pt x="297" y="686"/>
                  </a:lnTo>
                  <a:lnTo>
                    <a:pt x="297" y="664"/>
                  </a:lnTo>
                  <a:lnTo>
                    <a:pt x="297" y="653"/>
                  </a:lnTo>
                  <a:lnTo>
                    <a:pt x="259" y="653"/>
                  </a:lnTo>
                  <a:lnTo>
                    <a:pt x="245" y="641"/>
                  </a:lnTo>
                  <a:lnTo>
                    <a:pt x="197" y="641"/>
                  </a:lnTo>
                  <a:lnTo>
                    <a:pt x="186" y="613"/>
                  </a:lnTo>
                  <a:lnTo>
                    <a:pt x="170" y="613"/>
                  </a:lnTo>
                  <a:lnTo>
                    <a:pt x="170" y="601"/>
                  </a:lnTo>
                  <a:lnTo>
                    <a:pt x="159" y="582"/>
                  </a:lnTo>
                  <a:lnTo>
                    <a:pt x="115" y="601"/>
                  </a:lnTo>
                  <a:lnTo>
                    <a:pt x="98" y="568"/>
                  </a:lnTo>
                  <a:lnTo>
                    <a:pt x="126" y="568"/>
                  </a:lnTo>
                  <a:lnTo>
                    <a:pt x="126" y="553"/>
                  </a:lnTo>
                  <a:lnTo>
                    <a:pt x="115" y="553"/>
                  </a:lnTo>
                  <a:lnTo>
                    <a:pt x="98" y="530"/>
                  </a:lnTo>
                  <a:lnTo>
                    <a:pt x="86" y="501"/>
                  </a:lnTo>
                  <a:lnTo>
                    <a:pt x="42" y="482"/>
                  </a:lnTo>
                  <a:lnTo>
                    <a:pt x="15" y="453"/>
                  </a:lnTo>
                  <a:lnTo>
                    <a:pt x="15" y="442"/>
                  </a:lnTo>
                  <a:lnTo>
                    <a:pt x="0" y="430"/>
                  </a:lnTo>
                  <a:lnTo>
                    <a:pt x="15" y="413"/>
                  </a:lnTo>
                  <a:lnTo>
                    <a:pt x="26" y="413"/>
                  </a:lnTo>
                  <a:lnTo>
                    <a:pt x="42" y="397"/>
                  </a:lnTo>
                  <a:lnTo>
                    <a:pt x="26" y="382"/>
                  </a:lnTo>
                  <a:lnTo>
                    <a:pt x="15" y="382"/>
                  </a:lnTo>
                  <a:lnTo>
                    <a:pt x="71" y="330"/>
                  </a:lnTo>
                  <a:lnTo>
                    <a:pt x="59" y="298"/>
                  </a:lnTo>
                  <a:lnTo>
                    <a:pt x="59" y="286"/>
                  </a:lnTo>
                  <a:lnTo>
                    <a:pt x="42" y="271"/>
                  </a:lnTo>
                  <a:lnTo>
                    <a:pt x="42" y="257"/>
                  </a:lnTo>
                  <a:lnTo>
                    <a:pt x="26" y="230"/>
                  </a:lnTo>
                  <a:lnTo>
                    <a:pt x="26" y="211"/>
                  </a:lnTo>
                  <a:lnTo>
                    <a:pt x="0" y="198"/>
                  </a:lnTo>
                  <a:lnTo>
                    <a:pt x="0" y="186"/>
                  </a:lnTo>
                  <a:lnTo>
                    <a:pt x="15" y="186"/>
                  </a:lnTo>
                  <a:lnTo>
                    <a:pt x="42" y="171"/>
                  </a:lnTo>
                  <a:lnTo>
                    <a:pt x="71" y="159"/>
                  </a:lnTo>
                  <a:lnTo>
                    <a:pt x="146" y="186"/>
                  </a:lnTo>
                  <a:lnTo>
                    <a:pt x="226" y="211"/>
                  </a:lnTo>
                  <a:lnTo>
                    <a:pt x="245" y="230"/>
                  </a:lnTo>
                  <a:lnTo>
                    <a:pt x="186" y="242"/>
                  </a:lnTo>
                  <a:lnTo>
                    <a:pt x="71" y="230"/>
                  </a:lnTo>
                  <a:lnTo>
                    <a:pt x="126" y="257"/>
                  </a:lnTo>
                  <a:lnTo>
                    <a:pt x="126" y="286"/>
                  </a:lnTo>
                  <a:lnTo>
                    <a:pt x="170" y="298"/>
                  </a:lnTo>
                  <a:lnTo>
                    <a:pt x="197" y="298"/>
                  </a:lnTo>
                  <a:lnTo>
                    <a:pt x="186" y="286"/>
                  </a:lnTo>
                  <a:lnTo>
                    <a:pt x="159" y="271"/>
                  </a:lnTo>
                  <a:lnTo>
                    <a:pt x="170" y="271"/>
                  </a:lnTo>
                  <a:lnTo>
                    <a:pt x="245" y="286"/>
                  </a:lnTo>
                  <a:lnTo>
                    <a:pt x="215" y="257"/>
                  </a:lnTo>
                  <a:lnTo>
                    <a:pt x="259" y="242"/>
                  </a:lnTo>
                  <a:lnTo>
                    <a:pt x="286" y="242"/>
                  </a:lnTo>
                  <a:lnTo>
                    <a:pt x="297" y="242"/>
                  </a:lnTo>
                  <a:lnTo>
                    <a:pt x="286" y="230"/>
                  </a:lnTo>
                  <a:lnTo>
                    <a:pt x="286" y="198"/>
                  </a:lnTo>
                  <a:lnTo>
                    <a:pt x="259" y="186"/>
                  </a:lnTo>
                  <a:lnTo>
                    <a:pt x="314" y="198"/>
                  </a:lnTo>
                  <a:lnTo>
                    <a:pt x="330" y="211"/>
                  </a:lnTo>
                  <a:lnTo>
                    <a:pt x="297" y="211"/>
                  </a:lnTo>
                  <a:lnTo>
                    <a:pt x="345" y="230"/>
                  </a:lnTo>
                  <a:lnTo>
                    <a:pt x="359" y="230"/>
                  </a:lnTo>
                  <a:lnTo>
                    <a:pt x="359" y="211"/>
                  </a:lnTo>
                  <a:lnTo>
                    <a:pt x="445" y="186"/>
                  </a:lnTo>
                  <a:lnTo>
                    <a:pt x="470" y="198"/>
                  </a:lnTo>
                  <a:lnTo>
                    <a:pt x="470" y="186"/>
                  </a:lnTo>
                  <a:lnTo>
                    <a:pt x="530" y="186"/>
                  </a:lnTo>
                  <a:lnTo>
                    <a:pt x="545" y="198"/>
                  </a:lnTo>
                  <a:lnTo>
                    <a:pt x="558" y="198"/>
                  </a:lnTo>
                  <a:lnTo>
                    <a:pt x="545" y="186"/>
                  </a:lnTo>
                  <a:lnTo>
                    <a:pt x="570" y="186"/>
                  </a:lnTo>
                  <a:lnTo>
                    <a:pt x="518" y="159"/>
                  </a:lnTo>
                  <a:lnTo>
                    <a:pt x="518" y="146"/>
                  </a:lnTo>
                  <a:lnTo>
                    <a:pt x="700" y="198"/>
                  </a:lnTo>
                  <a:lnTo>
                    <a:pt x="718" y="186"/>
                  </a:lnTo>
                  <a:lnTo>
                    <a:pt x="658" y="171"/>
                  </a:lnTo>
                  <a:lnTo>
                    <a:pt x="658" y="146"/>
                  </a:lnTo>
                  <a:lnTo>
                    <a:pt x="641" y="131"/>
                  </a:lnTo>
                  <a:lnTo>
                    <a:pt x="670" y="86"/>
                  </a:lnTo>
                  <a:lnTo>
                    <a:pt x="689" y="86"/>
                  </a:lnTo>
                  <a:lnTo>
                    <a:pt x="700" y="86"/>
                  </a:lnTo>
                  <a:lnTo>
                    <a:pt x="729" y="98"/>
                  </a:lnTo>
                  <a:lnTo>
                    <a:pt x="729" y="131"/>
                  </a:lnTo>
                  <a:lnTo>
                    <a:pt x="741" y="131"/>
                  </a:lnTo>
                  <a:lnTo>
                    <a:pt x="773" y="186"/>
                  </a:lnTo>
                  <a:lnTo>
                    <a:pt x="789" y="186"/>
                  </a:lnTo>
                  <a:lnTo>
                    <a:pt x="789" y="211"/>
                  </a:lnTo>
                  <a:lnTo>
                    <a:pt x="758" y="230"/>
                  </a:lnTo>
                  <a:lnTo>
                    <a:pt x="789" y="242"/>
                  </a:lnTo>
                  <a:lnTo>
                    <a:pt x="818" y="230"/>
                  </a:lnTo>
                  <a:lnTo>
                    <a:pt x="829" y="211"/>
                  </a:lnTo>
                  <a:lnTo>
                    <a:pt x="800" y="186"/>
                  </a:lnTo>
                  <a:lnTo>
                    <a:pt x="789" y="186"/>
                  </a:lnTo>
                  <a:lnTo>
                    <a:pt x="773" y="171"/>
                  </a:lnTo>
                  <a:lnTo>
                    <a:pt x="773" y="146"/>
                  </a:lnTo>
                  <a:lnTo>
                    <a:pt x="741" y="131"/>
                  </a:lnTo>
                  <a:lnTo>
                    <a:pt x="773" y="9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4" name="Freeform 9"/>
            <p:cNvSpPr>
              <a:spLocks/>
            </p:cNvSpPr>
            <p:nvPr/>
          </p:nvSpPr>
          <p:spPr bwMode="auto">
            <a:xfrm>
              <a:off x="3185" y="2254"/>
              <a:ext cx="53" cy="43"/>
            </a:xfrm>
            <a:custGeom>
              <a:avLst/>
              <a:gdLst>
                <a:gd name="T0" fmla="*/ 0 w 60"/>
                <a:gd name="T1" fmla="*/ 0 h 46"/>
                <a:gd name="T2" fmla="*/ 8 w 60"/>
                <a:gd name="T3" fmla="*/ 0 h 46"/>
                <a:gd name="T4" fmla="*/ 8 w 60"/>
                <a:gd name="T5" fmla="*/ 7 h 46"/>
                <a:gd name="T6" fmla="*/ 18 w 60"/>
                <a:gd name="T7" fmla="*/ 7 h 46"/>
                <a:gd name="T8" fmla="*/ 18 w 60"/>
                <a:gd name="T9" fmla="*/ 16 h 46"/>
                <a:gd name="T10" fmla="*/ 8 w 60"/>
                <a:gd name="T11" fmla="*/ 23 h 46"/>
                <a:gd name="T12" fmla="*/ 0 w 60"/>
                <a:gd name="T13" fmla="*/ 0 h 46"/>
                <a:gd name="T14" fmla="*/ 0 60000 65536"/>
                <a:gd name="T15" fmla="*/ 0 60000 65536"/>
                <a:gd name="T16" fmla="*/ 0 60000 65536"/>
                <a:gd name="T17" fmla="*/ 0 60000 65536"/>
                <a:gd name="T18" fmla="*/ 0 60000 65536"/>
                <a:gd name="T19" fmla="*/ 0 60000 65536"/>
                <a:gd name="T20" fmla="*/ 0 60000 65536"/>
                <a:gd name="T21" fmla="*/ 0 w 60"/>
                <a:gd name="T22" fmla="*/ 0 h 46"/>
                <a:gd name="T23" fmla="*/ 60 w 60"/>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6">
                  <a:moveTo>
                    <a:pt x="0" y="0"/>
                  </a:moveTo>
                  <a:lnTo>
                    <a:pt x="27" y="0"/>
                  </a:lnTo>
                  <a:lnTo>
                    <a:pt x="27" y="16"/>
                  </a:lnTo>
                  <a:lnTo>
                    <a:pt x="60" y="16"/>
                  </a:lnTo>
                  <a:lnTo>
                    <a:pt x="60" y="29"/>
                  </a:lnTo>
                  <a:lnTo>
                    <a:pt x="27" y="4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5" name="Freeform 10"/>
            <p:cNvSpPr>
              <a:spLocks/>
            </p:cNvSpPr>
            <p:nvPr/>
          </p:nvSpPr>
          <p:spPr bwMode="auto">
            <a:xfrm>
              <a:off x="3576" y="2598"/>
              <a:ext cx="61" cy="82"/>
            </a:xfrm>
            <a:custGeom>
              <a:avLst/>
              <a:gdLst>
                <a:gd name="T0" fmla="*/ 0 w 71"/>
                <a:gd name="T1" fmla="*/ 43 h 86"/>
                <a:gd name="T2" fmla="*/ 3 w 71"/>
                <a:gd name="T3" fmla="*/ 10 h 86"/>
                <a:gd name="T4" fmla="*/ 8 w 71"/>
                <a:gd name="T5" fmla="*/ 0 h 86"/>
                <a:gd name="T6" fmla="*/ 13 w 71"/>
                <a:gd name="T7" fmla="*/ 10 h 86"/>
                <a:gd name="T8" fmla="*/ 15 w 71"/>
                <a:gd name="T9" fmla="*/ 21 h 86"/>
                <a:gd name="T10" fmla="*/ 8 w 71"/>
                <a:gd name="T11" fmla="*/ 43 h 86"/>
                <a:gd name="T12" fmla="*/ 13 w 71"/>
                <a:gd name="T13" fmla="*/ 43 h 86"/>
                <a:gd name="T14" fmla="*/ 8 w 71"/>
                <a:gd name="T15" fmla="*/ 53 h 86"/>
                <a:gd name="T16" fmla="*/ 3 w 71"/>
                <a:gd name="T17" fmla="*/ 43 h 86"/>
                <a:gd name="T18" fmla="*/ 3 w 71"/>
                <a:gd name="T19" fmla="*/ 53 h 86"/>
                <a:gd name="T20" fmla="*/ 0 w 71"/>
                <a:gd name="T21" fmla="*/ 43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86"/>
                <a:gd name="T35" fmla="*/ 71 w 71"/>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86">
                  <a:moveTo>
                    <a:pt x="0" y="69"/>
                  </a:moveTo>
                  <a:lnTo>
                    <a:pt x="11" y="19"/>
                  </a:lnTo>
                  <a:lnTo>
                    <a:pt x="38" y="0"/>
                  </a:lnTo>
                  <a:lnTo>
                    <a:pt x="57" y="19"/>
                  </a:lnTo>
                  <a:lnTo>
                    <a:pt x="71" y="31"/>
                  </a:lnTo>
                  <a:lnTo>
                    <a:pt x="38" y="69"/>
                  </a:lnTo>
                  <a:lnTo>
                    <a:pt x="57" y="69"/>
                  </a:lnTo>
                  <a:lnTo>
                    <a:pt x="38" y="86"/>
                  </a:lnTo>
                  <a:lnTo>
                    <a:pt x="11" y="69"/>
                  </a:lnTo>
                  <a:lnTo>
                    <a:pt x="11" y="86"/>
                  </a:lnTo>
                  <a:lnTo>
                    <a:pt x="0" y="6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6" name="Freeform 11"/>
            <p:cNvSpPr>
              <a:spLocks/>
            </p:cNvSpPr>
            <p:nvPr/>
          </p:nvSpPr>
          <p:spPr bwMode="auto">
            <a:xfrm>
              <a:off x="3523" y="2691"/>
              <a:ext cx="41" cy="133"/>
            </a:xfrm>
            <a:custGeom>
              <a:avLst/>
              <a:gdLst>
                <a:gd name="T0" fmla="*/ 0 w 46"/>
                <a:gd name="T1" fmla="*/ 37 h 142"/>
                <a:gd name="T2" fmla="*/ 0 w 46"/>
                <a:gd name="T3" fmla="*/ 7 h 142"/>
                <a:gd name="T4" fmla="*/ 0 w 46"/>
                <a:gd name="T5" fmla="*/ 0 h 142"/>
                <a:gd name="T6" fmla="*/ 11 w 46"/>
                <a:gd name="T7" fmla="*/ 37 h 142"/>
                <a:gd name="T8" fmla="*/ 6 w 46"/>
                <a:gd name="T9" fmla="*/ 43 h 142"/>
                <a:gd name="T10" fmla="*/ 15 w 46"/>
                <a:gd name="T11" fmla="*/ 53 h 142"/>
                <a:gd name="T12" fmla="*/ 15 w 46"/>
                <a:gd name="T13" fmla="*/ 74 h 142"/>
                <a:gd name="T14" fmla="*/ 11 w 46"/>
                <a:gd name="T15" fmla="*/ 74 h 142"/>
                <a:gd name="T16" fmla="*/ 11 w 46"/>
                <a:gd name="T17" fmla="*/ 59 h 142"/>
                <a:gd name="T18" fmla="*/ 0 w 46"/>
                <a:gd name="T19" fmla="*/ 3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142"/>
                <a:gd name="T32" fmla="*/ 46 w 46"/>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142">
                  <a:moveTo>
                    <a:pt x="0" y="71"/>
                  </a:moveTo>
                  <a:lnTo>
                    <a:pt x="0" y="15"/>
                  </a:lnTo>
                  <a:lnTo>
                    <a:pt x="0" y="0"/>
                  </a:lnTo>
                  <a:lnTo>
                    <a:pt x="33" y="71"/>
                  </a:lnTo>
                  <a:lnTo>
                    <a:pt x="19" y="82"/>
                  </a:lnTo>
                  <a:lnTo>
                    <a:pt x="46" y="102"/>
                  </a:lnTo>
                  <a:lnTo>
                    <a:pt x="46" y="142"/>
                  </a:lnTo>
                  <a:lnTo>
                    <a:pt x="33" y="142"/>
                  </a:lnTo>
                  <a:lnTo>
                    <a:pt x="33" y="113"/>
                  </a:lnTo>
                  <a:lnTo>
                    <a:pt x="0" y="7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7" name="Freeform 12"/>
            <p:cNvSpPr>
              <a:spLocks/>
            </p:cNvSpPr>
            <p:nvPr/>
          </p:nvSpPr>
          <p:spPr bwMode="auto">
            <a:xfrm>
              <a:off x="3628" y="2852"/>
              <a:ext cx="40" cy="122"/>
            </a:xfrm>
            <a:custGeom>
              <a:avLst/>
              <a:gdLst>
                <a:gd name="T0" fmla="*/ 0 w 46"/>
                <a:gd name="T1" fmla="*/ 38 h 130"/>
                <a:gd name="T2" fmla="*/ 6 w 46"/>
                <a:gd name="T3" fmla="*/ 28 h 130"/>
                <a:gd name="T4" fmla="*/ 0 w 46"/>
                <a:gd name="T5" fmla="*/ 0 h 130"/>
                <a:gd name="T6" fmla="*/ 6 w 46"/>
                <a:gd name="T7" fmla="*/ 8 h 130"/>
                <a:gd name="T8" fmla="*/ 11 w 46"/>
                <a:gd name="T9" fmla="*/ 28 h 130"/>
                <a:gd name="T10" fmla="*/ 6 w 46"/>
                <a:gd name="T11" fmla="*/ 44 h 130"/>
                <a:gd name="T12" fmla="*/ 11 w 46"/>
                <a:gd name="T13" fmla="*/ 69 h 130"/>
                <a:gd name="T14" fmla="*/ 6 w 46"/>
                <a:gd name="T15" fmla="*/ 52 h 130"/>
                <a:gd name="T16" fmla="*/ 0 w 46"/>
                <a:gd name="T17" fmla="*/ 38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30"/>
                <a:gd name="T29" fmla="*/ 46 w 46"/>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30">
                  <a:moveTo>
                    <a:pt x="0" y="71"/>
                  </a:moveTo>
                  <a:lnTo>
                    <a:pt x="23" y="53"/>
                  </a:lnTo>
                  <a:lnTo>
                    <a:pt x="0" y="0"/>
                  </a:lnTo>
                  <a:lnTo>
                    <a:pt x="23" y="11"/>
                  </a:lnTo>
                  <a:lnTo>
                    <a:pt x="46" y="53"/>
                  </a:lnTo>
                  <a:lnTo>
                    <a:pt x="23" y="82"/>
                  </a:lnTo>
                  <a:lnTo>
                    <a:pt x="46" y="130"/>
                  </a:lnTo>
                  <a:lnTo>
                    <a:pt x="23" y="98"/>
                  </a:lnTo>
                  <a:lnTo>
                    <a:pt x="0" y="7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8" name="Freeform 13"/>
            <p:cNvSpPr>
              <a:spLocks/>
            </p:cNvSpPr>
            <p:nvPr/>
          </p:nvSpPr>
          <p:spPr bwMode="auto">
            <a:xfrm>
              <a:off x="4039" y="1445"/>
              <a:ext cx="61" cy="67"/>
            </a:xfrm>
            <a:custGeom>
              <a:avLst/>
              <a:gdLst>
                <a:gd name="T0" fmla="*/ 0 w 71"/>
                <a:gd name="T1" fmla="*/ 30 h 71"/>
                <a:gd name="T2" fmla="*/ 0 w 71"/>
                <a:gd name="T3" fmla="*/ 8 h 71"/>
                <a:gd name="T4" fmla="*/ 3 w 71"/>
                <a:gd name="T5" fmla="*/ 8 h 71"/>
                <a:gd name="T6" fmla="*/ 5 w 71"/>
                <a:gd name="T7" fmla="*/ 0 h 71"/>
                <a:gd name="T8" fmla="*/ 11 w 71"/>
                <a:gd name="T9" fmla="*/ 0 h 71"/>
                <a:gd name="T10" fmla="*/ 8 w 71"/>
                <a:gd name="T11" fmla="*/ 8 h 71"/>
                <a:gd name="T12" fmla="*/ 15 w 71"/>
                <a:gd name="T13" fmla="*/ 24 h 71"/>
                <a:gd name="T14" fmla="*/ 11 w 71"/>
                <a:gd name="T15" fmla="*/ 24 h 71"/>
                <a:gd name="T16" fmla="*/ 11 w 71"/>
                <a:gd name="T17" fmla="*/ 30 h 71"/>
                <a:gd name="T18" fmla="*/ 8 w 71"/>
                <a:gd name="T19" fmla="*/ 40 h 71"/>
                <a:gd name="T20" fmla="*/ 3 w 71"/>
                <a:gd name="T21" fmla="*/ 40 h 71"/>
                <a:gd name="T22" fmla="*/ 0 w 71"/>
                <a:gd name="T23" fmla="*/ 3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71"/>
                <a:gd name="T38" fmla="*/ 71 w 71"/>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71">
                  <a:moveTo>
                    <a:pt x="0" y="54"/>
                  </a:moveTo>
                  <a:lnTo>
                    <a:pt x="0" y="12"/>
                  </a:lnTo>
                  <a:lnTo>
                    <a:pt x="11" y="12"/>
                  </a:lnTo>
                  <a:lnTo>
                    <a:pt x="23" y="0"/>
                  </a:lnTo>
                  <a:lnTo>
                    <a:pt x="53" y="0"/>
                  </a:lnTo>
                  <a:lnTo>
                    <a:pt x="38" y="12"/>
                  </a:lnTo>
                  <a:lnTo>
                    <a:pt x="71" y="42"/>
                  </a:lnTo>
                  <a:lnTo>
                    <a:pt x="53" y="42"/>
                  </a:lnTo>
                  <a:lnTo>
                    <a:pt x="53" y="54"/>
                  </a:lnTo>
                  <a:lnTo>
                    <a:pt x="38" y="71"/>
                  </a:lnTo>
                  <a:lnTo>
                    <a:pt x="11" y="71"/>
                  </a:lnTo>
                  <a:lnTo>
                    <a:pt x="0" y="5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09" name="Freeform 14"/>
            <p:cNvSpPr>
              <a:spLocks/>
            </p:cNvSpPr>
            <p:nvPr/>
          </p:nvSpPr>
          <p:spPr bwMode="auto">
            <a:xfrm>
              <a:off x="4309" y="1445"/>
              <a:ext cx="102" cy="43"/>
            </a:xfrm>
            <a:custGeom>
              <a:avLst/>
              <a:gdLst>
                <a:gd name="T0" fmla="*/ 0 w 115"/>
                <a:gd name="T1" fmla="*/ 14 h 46"/>
                <a:gd name="T2" fmla="*/ 0 w 115"/>
                <a:gd name="T3" fmla="*/ 7 h 46"/>
                <a:gd name="T4" fmla="*/ 4 w 115"/>
                <a:gd name="T5" fmla="*/ 0 h 46"/>
                <a:gd name="T6" fmla="*/ 35 w 115"/>
                <a:gd name="T7" fmla="*/ 0 h 46"/>
                <a:gd name="T8" fmla="*/ 31 w 115"/>
                <a:gd name="T9" fmla="*/ 7 h 46"/>
                <a:gd name="T10" fmla="*/ 10 w 115"/>
                <a:gd name="T11" fmla="*/ 7 h 46"/>
                <a:gd name="T12" fmla="*/ 4 w 115"/>
                <a:gd name="T13" fmla="*/ 14 h 46"/>
                <a:gd name="T14" fmla="*/ 4 w 115"/>
                <a:gd name="T15" fmla="*/ 23 h 46"/>
                <a:gd name="T16" fmla="*/ 0 w 115"/>
                <a:gd name="T17" fmla="*/ 14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
                <a:gd name="T28" fmla="*/ 0 h 46"/>
                <a:gd name="T29" fmla="*/ 115 w 115"/>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 h="46">
                  <a:moveTo>
                    <a:pt x="0" y="25"/>
                  </a:moveTo>
                  <a:lnTo>
                    <a:pt x="0" y="12"/>
                  </a:lnTo>
                  <a:lnTo>
                    <a:pt x="15" y="0"/>
                  </a:lnTo>
                  <a:lnTo>
                    <a:pt x="115" y="0"/>
                  </a:lnTo>
                  <a:lnTo>
                    <a:pt x="101" y="12"/>
                  </a:lnTo>
                  <a:lnTo>
                    <a:pt x="30" y="12"/>
                  </a:lnTo>
                  <a:lnTo>
                    <a:pt x="15" y="25"/>
                  </a:lnTo>
                  <a:lnTo>
                    <a:pt x="15" y="46"/>
                  </a:lnTo>
                  <a:lnTo>
                    <a:pt x="0" y="2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0" name="Freeform 15"/>
            <p:cNvSpPr>
              <a:spLocks/>
            </p:cNvSpPr>
            <p:nvPr/>
          </p:nvSpPr>
          <p:spPr bwMode="auto">
            <a:xfrm>
              <a:off x="4810" y="1221"/>
              <a:ext cx="62" cy="104"/>
            </a:xfrm>
            <a:custGeom>
              <a:avLst/>
              <a:gdLst>
                <a:gd name="T0" fmla="*/ 0 w 71"/>
                <a:gd name="T1" fmla="*/ 58 h 111"/>
                <a:gd name="T2" fmla="*/ 7 w 71"/>
                <a:gd name="T3" fmla="*/ 52 h 111"/>
                <a:gd name="T4" fmla="*/ 14 w 71"/>
                <a:gd name="T5" fmla="*/ 21 h 111"/>
                <a:gd name="T6" fmla="*/ 10 w 71"/>
                <a:gd name="T7" fmla="*/ 0 h 111"/>
                <a:gd name="T8" fmla="*/ 14 w 71"/>
                <a:gd name="T9" fmla="*/ 0 h 111"/>
                <a:gd name="T10" fmla="*/ 18 w 71"/>
                <a:gd name="T11" fmla="*/ 21 h 111"/>
                <a:gd name="T12" fmla="*/ 18 w 71"/>
                <a:gd name="T13" fmla="*/ 41 h 111"/>
                <a:gd name="T14" fmla="*/ 10 w 71"/>
                <a:gd name="T15" fmla="*/ 52 h 111"/>
                <a:gd name="T16" fmla="*/ 10 w 71"/>
                <a:gd name="T17" fmla="*/ 58 h 111"/>
                <a:gd name="T18" fmla="*/ 3 w 71"/>
                <a:gd name="T19" fmla="*/ 58 h 111"/>
                <a:gd name="T20" fmla="*/ 0 w 71"/>
                <a:gd name="T21" fmla="*/ 58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111"/>
                <a:gd name="T35" fmla="*/ 71 w 71"/>
                <a:gd name="T36" fmla="*/ 111 h 1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111">
                  <a:moveTo>
                    <a:pt x="0" y="111"/>
                  </a:moveTo>
                  <a:lnTo>
                    <a:pt x="27" y="98"/>
                  </a:lnTo>
                  <a:lnTo>
                    <a:pt x="54" y="39"/>
                  </a:lnTo>
                  <a:lnTo>
                    <a:pt x="42" y="0"/>
                  </a:lnTo>
                  <a:lnTo>
                    <a:pt x="54" y="0"/>
                  </a:lnTo>
                  <a:lnTo>
                    <a:pt x="71" y="39"/>
                  </a:lnTo>
                  <a:lnTo>
                    <a:pt x="71" y="79"/>
                  </a:lnTo>
                  <a:lnTo>
                    <a:pt x="42" y="98"/>
                  </a:lnTo>
                  <a:lnTo>
                    <a:pt x="42" y="111"/>
                  </a:lnTo>
                  <a:lnTo>
                    <a:pt x="15" y="111"/>
                  </a:lnTo>
                  <a:lnTo>
                    <a:pt x="0" y="11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1" name="Freeform 16"/>
            <p:cNvSpPr>
              <a:spLocks/>
            </p:cNvSpPr>
            <p:nvPr/>
          </p:nvSpPr>
          <p:spPr bwMode="auto">
            <a:xfrm>
              <a:off x="3252" y="1363"/>
              <a:ext cx="95" cy="56"/>
            </a:xfrm>
            <a:custGeom>
              <a:avLst/>
              <a:gdLst>
                <a:gd name="T0" fmla="*/ 0 w 112"/>
                <a:gd name="T1" fmla="*/ 20 h 59"/>
                <a:gd name="T2" fmla="*/ 7 w 112"/>
                <a:gd name="T3" fmla="*/ 0 h 59"/>
                <a:gd name="T4" fmla="*/ 14 w 112"/>
                <a:gd name="T5" fmla="*/ 9 h 59"/>
                <a:gd name="T6" fmla="*/ 19 w 112"/>
                <a:gd name="T7" fmla="*/ 9 h 59"/>
                <a:gd name="T8" fmla="*/ 22 w 112"/>
                <a:gd name="T9" fmla="*/ 9 h 59"/>
                <a:gd name="T10" fmla="*/ 22 w 112"/>
                <a:gd name="T11" fmla="*/ 20 h 59"/>
                <a:gd name="T12" fmla="*/ 16 w 112"/>
                <a:gd name="T13" fmla="*/ 20 h 59"/>
                <a:gd name="T14" fmla="*/ 7 w 112"/>
                <a:gd name="T15" fmla="*/ 35 h 59"/>
                <a:gd name="T16" fmla="*/ 3 w 112"/>
                <a:gd name="T17" fmla="*/ 25 h 59"/>
                <a:gd name="T18" fmla="*/ 0 w 112"/>
                <a:gd name="T19" fmla="*/ 20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
                <a:gd name="T31" fmla="*/ 0 h 59"/>
                <a:gd name="T32" fmla="*/ 112 w 112"/>
                <a:gd name="T33" fmla="*/ 59 h 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 h="59">
                  <a:moveTo>
                    <a:pt x="0" y="31"/>
                  </a:moveTo>
                  <a:lnTo>
                    <a:pt x="39" y="0"/>
                  </a:lnTo>
                  <a:lnTo>
                    <a:pt x="71" y="11"/>
                  </a:lnTo>
                  <a:lnTo>
                    <a:pt x="98" y="11"/>
                  </a:lnTo>
                  <a:lnTo>
                    <a:pt x="112" y="11"/>
                  </a:lnTo>
                  <a:lnTo>
                    <a:pt x="112" y="31"/>
                  </a:lnTo>
                  <a:lnTo>
                    <a:pt x="83" y="31"/>
                  </a:lnTo>
                  <a:lnTo>
                    <a:pt x="39" y="59"/>
                  </a:lnTo>
                  <a:lnTo>
                    <a:pt x="12" y="42"/>
                  </a:lnTo>
                  <a:lnTo>
                    <a:pt x="0" y="3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2" name="Freeform 17"/>
            <p:cNvSpPr>
              <a:spLocks/>
            </p:cNvSpPr>
            <p:nvPr/>
          </p:nvSpPr>
          <p:spPr bwMode="auto">
            <a:xfrm>
              <a:off x="3349" y="1294"/>
              <a:ext cx="324" cy="201"/>
            </a:xfrm>
            <a:custGeom>
              <a:avLst/>
              <a:gdLst>
                <a:gd name="T0" fmla="*/ 38 w 370"/>
                <a:gd name="T1" fmla="*/ 93 h 215"/>
                <a:gd name="T2" fmla="*/ 42 w 370"/>
                <a:gd name="T3" fmla="*/ 80 h 215"/>
                <a:gd name="T4" fmla="*/ 46 w 370"/>
                <a:gd name="T5" fmla="*/ 80 h 215"/>
                <a:gd name="T6" fmla="*/ 46 w 370"/>
                <a:gd name="T7" fmla="*/ 72 h 215"/>
                <a:gd name="T8" fmla="*/ 42 w 370"/>
                <a:gd name="T9" fmla="*/ 66 h 215"/>
                <a:gd name="T10" fmla="*/ 38 w 370"/>
                <a:gd name="T11" fmla="*/ 59 h 215"/>
                <a:gd name="T12" fmla="*/ 31 w 370"/>
                <a:gd name="T13" fmla="*/ 52 h 215"/>
                <a:gd name="T14" fmla="*/ 26 w 370"/>
                <a:gd name="T15" fmla="*/ 59 h 215"/>
                <a:gd name="T16" fmla="*/ 16 w 370"/>
                <a:gd name="T17" fmla="*/ 66 h 215"/>
                <a:gd name="T18" fmla="*/ 4 w 370"/>
                <a:gd name="T19" fmla="*/ 59 h 215"/>
                <a:gd name="T20" fmla="*/ 0 w 370"/>
                <a:gd name="T21" fmla="*/ 59 h 215"/>
                <a:gd name="T22" fmla="*/ 0 w 370"/>
                <a:gd name="T23" fmla="*/ 52 h 215"/>
                <a:gd name="T24" fmla="*/ 0 w 370"/>
                <a:gd name="T25" fmla="*/ 42 h 215"/>
                <a:gd name="T26" fmla="*/ 11 w 370"/>
                <a:gd name="T27" fmla="*/ 30 h 215"/>
                <a:gd name="T28" fmla="*/ 8 w 370"/>
                <a:gd name="T29" fmla="*/ 17 h 215"/>
                <a:gd name="T30" fmla="*/ 19 w 370"/>
                <a:gd name="T31" fmla="*/ 9 h 215"/>
                <a:gd name="T32" fmla="*/ 31 w 370"/>
                <a:gd name="T33" fmla="*/ 17 h 215"/>
                <a:gd name="T34" fmla="*/ 38 w 370"/>
                <a:gd name="T35" fmla="*/ 17 h 215"/>
                <a:gd name="T36" fmla="*/ 46 w 370"/>
                <a:gd name="T37" fmla="*/ 17 h 215"/>
                <a:gd name="T38" fmla="*/ 46 w 370"/>
                <a:gd name="T39" fmla="*/ 9 h 215"/>
                <a:gd name="T40" fmla="*/ 49 w 370"/>
                <a:gd name="T41" fmla="*/ 9 h 215"/>
                <a:gd name="T42" fmla="*/ 60 w 370"/>
                <a:gd name="T43" fmla="*/ 0 h 215"/>
                <a:gd name="T44" fmla="*/ 64 w 370"/>
                <a:gd name="T45" fmla="*/ 9 h 215"/>
                <a:gd name="T46" fmla="*/ 64 w 370"/>
                <a:gd name="T47" fmla="*/ 17 h 215"/>
                <a:gd name="T48" fmla="*/ 68 w 370"/>
                <a:gd name="T49" fmla="*/ 17 h 215"/>
                <a:gd name="T50" fmla="*/ 71 w 370"/>
                <a:gd name="T51" fmla="*/ 30 h 215"/>
                <a:gd name="T52" fmla="*/ 84 w 370"/>
                <a:gd name="T53" fmla="*/ 30 h 215"/>
                <a:gd name="T54" fmla="*/ 88 w 370"/>
                <a:gd name="T55" fmla="*/ 36 h 215"/>
                <a:gd name="T56" fmla="*/ 98 w 370"/>
                <a:gd name="T57" fmla="*/ 36 h 215"/>
                <a:gd name="T58" fmla="*/ 98 w 370"/>
                <a:gd name="T59" fmla="*/ 42 h 215"/>
                <a:gd name="T60" fmla="*/ 98 w 370"/>
                <a:gd name="T61" fmla="*/ 52 h 215"/>
                <a:gd name="T62" fmla="*/ 98 w 370"/>
                <a:gd name="T63" fmla="*/ 66 h 215"/>
                <a:gd name="T64" fmla="*/ 95 w 370"/>
                <a:gd name="T65" fmla="*/ 59 h 215"/>
                <a:gd name="T66" fmla="*/ 90 w 370"/>
                <a:gd name="T67" fmla="*/ 66 h 215"/>
                <a:gd name="T68" fmla="*/ 90 w 370"/>
                <a:gd name="T69" fmla="*/ 72 h 215"/>
                <a:gd name="T70" fmla="*/ 88 w 370"/>
                <a:gd name="T71" fmla="*/ 72 h 215"/>
                <a:gd name="T72" fmla="*/ 71 w 370"/>
                <a:gd name="T73" fmla="*/ 87 h 215"/>
                <a:gd name="T74" fmla="*/ 78 w 370"/>
                <a:gd name="T75" fmla="*/ 93 h 215"/>
                <a:gd name="T76" fmla="*/ 84 w 370"/>
                <a:gd name="T77" fmla="*/ 93 h 215"/>
                <a:gd name="T78" fmla="*/ 84 w 370"/>
                <a:gd name="T79" fmla="*/ 103 h 215"/>
                <a:gd name="T80" fmla="*/ 78 w 370"/>
                <a:gd name="T81" fmla="*/ 103 h 215"/>
                <a:gd name="T82" fmla="*/ 68 w 370"/>
                <a:gd name="T83" fmla="*/ 110 h 215"/>
                <a:gd name="T84" fmla="*/ 68 w 370"/>
                <a:gd name="T85" fmla="*/ 103 h 215"/>
                <a:gd name="T86" fmla="*/ 60 w 370"/>
                <a:gd name="T87" fmla="*/ 93 h 215"/>
                <a:gd name="T88" fmla="*/ 68 w 370"/>
                <a:gd name="T89" fmla="*/ 87 h 215"/>
                <a:gd name="T90" fmla="*/ 58 w 370"/>
                <a:gd name="T91" fmla="*/ 80 h 215"/>
                <a:gd name="T92" fmla="*/ 49 w 370"/>
                <a:gd name="T93" fmla="*/ 80 h 215"/>
                <a:gd name="T94" fmla="*/ 46 w 370"/>
                <a:gd name="T95" fmla="*/ 87 h 215"/>
                <a:gd name="T96" fmla="*/ 46 w 370"/>
                <a:gd name="T97" fmla="*/ 93 h 215"/>
                <a:gd name="T98" fmla="*/ 38 w 370"/>
                <a:gd name="T99" fmla="*/ 93 h 2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0"/>
                <a:gd name="T151" fmla="*/ 0 h 215"/>
                <a:gd name="T152" fmla="*/ 370 w 370"/>
                <a:gd name="T153" fmla="*/ 215 h 2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0" h="215">
                  <a:moveTo>
                    <a:pt x="142" y="182"/>
                  </a:moveTo>
                  <a:lnTo>
                    <a:pt x="159" y="157"/>
                  </a:lnTo>
                  <a:lnTo>
                    <a:pt x="170" y="157"/>
                  </a:lnTo>
                  <a:lnTo>
                    <a:pt x="170" y="142"/>
                  </a:lnTo>
                  <a:lnTo>
                    <a:pt x="159" y="130"/>
                  </a:lnTo>
                  <a:lnTo>
                    <a:pt x="142" y="115"/>
                  </a:lnTo>
                  <a:lnTo>
                    <a:pt x="115" y="102"/>
                  </a:lnTo>
                  <a:lnTo>
                    <a:pt x="97" y="115"/>
                  </a:lnTo>
                  <a:lnTo>
                    <a:pt x="59" y="130"/>
                  </a:lnTo>
                  <a:lnTo>
                    <a:pt x="15" y="115"/>
                  </a:lnTo>
                  <a:lnTo>
                    <a:pt x="0" y="115"/>
                  </a:lnTo>
                  <a:lnTo>
                    <a:pt x="0" y="102"/>
                  </a:lnTo>
                  <a:lnTo>
                    <a:pt x="0" y="82"/>
                  </a:lnTo>
                  <a:lnTo>
                    <a:pt x="42" y="59"/>
                  </a:lnTo>
                  <a:lnTo>
                    <a:pt x="26" y="31"/>
                  </a:lnTo>
                  <a:lnTo>
                    <a:pt x="71" y="19"/>
                  </a:lnTo>
                  <a:lnTo>
                    <a:pt x="115" y="31"/>
                  </a:lnTo>
                  <a:lnTo>
                    <a:pt x="142" y="31"/>
                  </a:lnTo>
                  <a:lnTo>
                    <a:pt x="170" y="31"/>
                  </a:lnTo>
                  <a:lnTo>
                    <a:pt x="170" y="19"/>
                  </a:lnTo>
                  <a:lnTo>
                    <a:pt x="186" y="19"/>
                  </a:lnTo>
                  <a:lnTo>
                    <a:pt x="230" y="0"/>
                  </a:lnTo>
                  <a:lnTo>
                    <a:pt x="241" y="19"/>
                  </a:lnTo>
                  <a:lnTo>
                    <a:pt x="241" y="31"/>
                  </a:lnTo>
                  <a:lnTo>
                    <a:pt x="257" y="31"/>
                  </a:lnTo>
                  <a:lnTo>
                    <a:pt x="270" y="59"/>
                  </a:lnTo>
                  <a:lnTo>
                    <a:pt x="318" y="59"/>
                  </a:lnTo>
                  <a:lnTo>
                    <a:pt x="330" y="71"/>
                  </a:lnTo>
                  <a:lnTo>
                    <a:pt x="370" y="71"/>
                  </a:lnTo>
                  <a:lnTo>
                    <a:pt x="370" y="82"/>
                  </a:lnTo>
                  <a:lnTo>
                    <a:pt x="370" y="102"/>
                  </a:lnTo>
                  <a:lnTo>
                    <a:pt x="370" y="130"/>
                  </a:lnTo>
                  <a:lnTo>
                    <a:pt x="357" y="115"/>
                  </a:lnTo>
                  <a:lnTo>
                    <a:pt x="341" y="130"/>
                  </a:lnTo>
                  <a:lnTo>
                    <a:pt x="341" y="142"/>
                  </a:lnTo>
                  <a:lnTo>
                    <a:pt x="330" y="142"/>
                  </a:lnTo>
                  <a:lnTo>
                    <a:pt x="270" y="171"/>
                  </a:lnTo>
                  <a:lnTo>
                    <a:pt x="297" y="182"/>
                  </a:lnTo>
                  <a:lnTo>
                    <a:pt x="318" y="182"/>
                  </a:lnTo>
                  <a:lnTo>
                    <a:pt x="318" y="201"/>
                  </a:lnTo>
                  <a:lnTo>
                    <a:pt x="297" y="201"/>
                  </a:lnTo>
                  <a:lnTo>
                    <a:pt x="257" y="215"/>
                  </a:lnTo>
                  <a:lnTo>
                    <a:pt x="257" y="201"/>
                  </a:lnTo>
                  <a:lnTo>
                    <a:pt x="230" y="182"/>
                  </a:lnTo>
                  <a:lnTo>
                    <a:pt x="257" y="171"/>
                  </a:lnTo>
                  <a:lnTo>
                    <a:pt x="218" y="157"/>
                  </a:lnTo>
                  <a:lnTo>
                    <a:pt x="186" y="157"/>
                  </a:lnTo>
                  <a:lnTo>
                    <a:pt x="170" y="171"/>
                  </a:lnTo>
                  <a:lnTo>
                    <a:pt x="170" y="182"/>
                  </a:lnTo>
                  <a:lnTo>
                    <a:pt x="142" y="18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3" name="Freeform 18"/>
            <p:cNvSpPr>
              <a:spLocks/>
            </p:cNvSpPr>
            <p:nvPr/>
          </p:nvSpPr>
          <p:spPr bwMode="auto">
            <a:xfrm>
              <a:off x="3363" y="1200"/>
              <a:ext cx="159" cy="123"/>
            </a:xfrm>
            <a:custGeom>
              <a:avLst/>
              <a:gdLst>
                <a:gd name="T0" fmla="*/ 3 w 182"/>
                <a:gd name="T1" fmla="*/ 46 h 131"/>
                <a:gd name="T2" fmla="*/ 0 w 182"/>
                <a:gd name="T3" fmla="*/ 31 h 131"/>
                <a:gd name="T4" fmla="*/ 14 w 182"/>
                <a:gd name="T5" fmla="*/ 31 h 131"/>
                <a:gd name="T6" fmla="*/ 10 w 182"/>
                <a:gd name="T7" fmla="*/ 24 h 131"/>
                <a:gd name="T8" fmla="*/ 18 w 182"/>
                <a:gd name="T9" fmla="*/ 17 h 131"/>
                <a:gd name="T10" fmla="*/ 18 w 182"/>
                <a:gd name="T11" fmla="*/ 9 h 131"/>
                <a:gd name="T12" fmla="*/ 26 w 182"/>
                <a:gd name="T13" fmla="*/ 0 h 131"/>
                <a:gd name="T14" fmla="*/ 37 w 182"/>
                <a:gd name="T15" fmla="*/ 9 h 131"/>
                <a:gd name="T16" fmla="*/ 39 w 182"/>
                <a:gd name="T17" fmla="*/ 24 h 131"/>
                <a:gd name="T18" fmla="*/ 45 w 182"/>
                <a:gd name="T19" fmla="*/ 38 h 131"/>
                <a:gd name="T20" fmla="*/ 47 w 182"/>
                <a:gd name="T21" fmla="*/ 38 h 131"/>
                <a:gd name="T22" fmla="*/ 47 w 182"/>
                <a:gd name="T23" fmla="*/ 46 h 131"/>
                <a:gd name="T24" fmla="*/ 39 w 182"/>
                <a:gd name="T25" fmla="*/ 46 h 131"/>
                <a:gd name="T26" fmla="*/ 45 w 182"/>
                <a:gd name="T27" fmla="*/ 62 h 131"/>
                <a:gd name="T28" fmla="*/ 39 w 182"/>
                <a:gd name="T29" fmla="*/ 62 h 131"/>
                <a:gd name="T30" fmla="*/ 39 w 182"/>
                <a:gd name="T31" fmla="*/ 69 h 131"/>
                <a:gd name="T32" fmla="*/ 33 w 182"/>
                <a:gd name="T33" fmla="*/ 69 h 131"/>
                <a:gd name="T34" fmla="*/ 26 w 182"/>
                <a:gd name="T35" fmla="*/ 69 h 131"/>
                <a:gd name="T36" fmla="*/ 14 w 182"/>
                <a:gd name="T37" fmla="*/ 62 h 131"/>
                <a:gd name="T38" fmla="*/ 3 w 182"/>
                <a:gd name="T39" fmla="*/ 69 h 131"/>
                <a:gd name="T40" fmla="*/ 0 w 182"/>
                <a:gd name="T41" fmla="*/ 62 h 131"/>
                <a:gd name="T42" fmla="*/ 3 w 182"/>
                <a:gd name="T43" fmla="*/ 46 h 1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131"/>
                <a:gd name="T68" fmla="*/ 182 w 182"/>
                <a:gd name="T69" fmla="*/ 131 h 1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131">
                  <a:moveTo>
                    <a:pt x="11" y="86"/>
                  </a:moveTo>
                  <a:lnTo>
                    <a:pt x="0" y="58"/>
                  </a:lnTo>
                  <a:lnTo>
                    <a:pt x="54" y="58"/>
                  </a:lnTo>
                  <a:lnTo>
                    <a:pt x="42" y="46"/>
                  </a:lnTo>
                  <a:lnTo>
                    <a:pt x="71" y="31"/>
                  </a:lnTo>
                  <a:lnTo>
                    <a:pt x="71" y="19"/>
                  </a:lnTo>
                  <a:lnTo>
                    <a:pt x="98" y="0"/>
                  </a:lnTo>
                  <a:lnTo>
                    <a:pt x="142" y="19"/>
                  </a:lnTo>
                  <a:lnTo>
                    <a:pt x="154" y="46"/>
                  </a:lnTo>
                  <a:lnTo>
                    <a:pt x="169" y="71"/>
                  </a:lnTo>
                  <a:lnTo>
                    <a:pt x="182" y="71"/>
                  </a:lnTo>
                  <a:lnTo>
                    <a:pt x="182" y="86"/>
                  </a:lnTo>
                  <a:lnTo>
                    <a:pt x="154" y="86"/>
                  </a:lnTo>
                  <a:lnTo>
                    <a:pt x="169" y="117"/>
                  </a:lnTo>
                  <a:lnTo>
                    <a:pt x="154" y="117"/>
                  </a:lnTo>
                  <a:lnTo>
                    <a:pt x="154" y="131"/>
                  </a:lnTo>
                  <a:lnTo>
                    <a:pt x="127" y="131"/>
                  </a:lnTo>
                  <a:lnTo>
                    <a:pt x="98" y="131"/>
                  </a:lnTo>
                  <a:lnTo>
                    <a:pt x="54" y="117"/>
                  </a:lnTo>
                  <a:lnTo>
                    <a:pt x="11" y="131"/>
                  </a:lnTo>
                  <a:lnTo>
                    <a:pt x="0" y="117"/>
                  </a:lnTo>
                  <a:lnTo>
                    <a:pt x="11" y="8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4" name="Freeform 19"/>
            <p:cNvSpPr>
              <a:spLocks/>
            </p:cNvSpPr>
            <p:nvPr/>
          </p:nvSpPr>
          <p:spPr bwMode="auto">
            <a:xfrm>
              <a:off x="3363" y="1124"/>
              <a:ext cx="72" cy="52"/>
            </a:xfrm>
            <a:custGeom>
              <a:avLst/>
              <a:gdLst>
                <a:gd name="T0" fmla="*/ 4 w 82"/>
                <a:gd name="T1" fmla="*/ 20 h 56"/>
                <a:gd name="T2" fmla="*/ 8 w 82"/>
                <a:gd name="T3" fmla="*/ 20 h 56"/>
                <a:gd name="T4" fmla="*/ 19 w 82"/>
                <a:gd name="T5" fmla="*/ 27 h 56"/>
                <a:gd name="T6" fmla="*/ 19 w 82"/>
                <a:gd name="T7" fmla="*/ 20 h 56"/>
                <a:gd name="T8" fmla="*/ 15 w 82"/>
                <a:gd name="T9" fmla="*/ 16 h 56"/>
                <a:gd name="T10" fmla="*/ 19 w 82"/>
                <a:gd name="T11" fmla="*/ 7 h 56"/>
                <a:gd name="T12" fmla="*/ 22 w 82"/>
                <a:gd name="T13" fmla="*/ 7 h 56"/>
                <a:gd name="T14" fmla="*/ 11 w 82"/>
                <a:gd name="T15" fmla="*/ 0 h 56"/>
                <a:gd name="T16" fmla="*/ 0 w 82"/>
                <a:gd name="T17" fmla="*/ 7 h 56"/>
                <a:gd name="T18" fmla="*/ 0 w 82"/>
                <a:gd name="T19" fmla="*/ 20 h 56"/>
                <a:gd name="T20" fmla="*/ 4 w 82"/>
                <a:gd name="T21" fmla="*/ 2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56"/>
                <a:gd name="T35" fmla="*/ 82 w 82"/>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56">
                  <a:moveTo>
                    <a:pt x="11" y="43"/>
                  </a:moveTo>
                  <a:lnTo>
                    <a:pt x="27" y="43"/>
                  </a:lnTo>
                  <a:lnTo>
                    <a:pt x="69" y="56"/>
                  </a:lnTo>
                  <a:lnTo>
                    <a:pt x="69" y="43"/>
                  </a:lnTo>
                  <a:lnTo>
                    <a:pt x="54" y="31"/>
                  </a:lnTo>
                  <a:lnTo>
                    <a:pt x="69" y="16"/>
                  </a:lnTo>
                  <a:lnTo>
                    <a:pt x="82" y="16"/>
                  </a:lnTo>
                  <a:lnTo>
                    <a:pt x="42" y="0"/>
                  </a:lnTo>
                  <a:lnTo>
                    <a:pt x="0" y="16"/>
                  </a:lnTo>
                  <a:lnTo>
                    <a:pt x="0" y="43"/>
                  </a:lnTo>
                  <a:lnTo>
                    <a:pt x="11" y="4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5" name="Freeform 20"/>
            <p:cNvSpPr>
              <a:spLocks/>
            </p:cNvSpPr>
            <p:nvPr/>
          </p:nvSpPr>
          <p:spPr bwMode="auto">
            <a:xfrm>
              <a:off x="3325" y="1165"/>
              <a:ext cx="124" cy="56"/>
            </a:xfrm>
            <a:custGeom>
              <a:avLst/>
              <a:gdLst>
                <a:gd name="T0" fmla="*/ 0 w 142"/>
                <a:gd name="T1" fmla="*/ 35 h 59"/>
                <a:gd name="T2" fmla="*/ 3 w 142"/>
                <a:gd name="T3" fmla="*/ 23 h 59"/>
                <a:gd name="T4" fmla="*/ 18 w 142"/>
                <a:gd name="T5" fmla="*/ 23 h 59"/>
                <a:gd name="T6" fmla="*/ 29 w 142"/>
                <a:gd name="T7" fmla="*/ 35 h 59"/>
                <a:gd name="T8" fmla="*/ 37 w 142"/>
                <a:gd name="T9" fmla="*/ 23 h 59"/>
                <a:gd name="T10" fmla="*/ 29 w 142"/>
                <a:gd name="T11" fmla="*/ 9 h 59"/>
                <a:gd name="T12" fmla="*/ 18 w 142"/>
                <a:gd name="T13" fmla="*/ 0 h 59"/>
                <a:gd name="T14" fmla="*/ 14 w 142"/>
                <a:gd name="T15" fmla="*/ 0 h 59"/>
                <a:gd name="T16" fmla="*/ 14 w 142"/>
                <a:gd name="T17" fmla="*/ 16 h 59"/>
                <a:gd name="T18" fmla="*/ 10 w 142"/>
                <a:gd name="T19" fmla="*/ 16 h 59"/>
                <a:gd name="T20" fmla="*/ 3 w 142"/>
                <a:gd name="T21" fmla="*/ 9 h 59"/>
                <a:gd name="T22" fmla="*/ 0 w 142"/>
                <a:gd name="T23" fmla="*/ 9 h 59"/>
                <a:gd name="T24" fmla="*/ 0 w 142"/>
                <a:gd name="T25" fmla="*/ 16 h 59"/>
                <a:gd name="T26" fmla="*/ 0 w 142"/>
                <a:gd name="T27" fmla="*/ 35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2"/>
                <a:gd name="T43" fmla="*/ 0 h 59"/>
                <a:gd name="T44" fmla="*/ 142 w 142"/>
                <a:gd name="T45" fmla="*/ 59 h 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2" h="59">
                  <a:moveTo>
                    <a:pt x="0" y="59"/>
                  </a:moveTo>
                  <a:lnTo>
                    <a:pt x="15" y="38"/>
                  </a:lnTo>
                  <a:lnTo>
                    <a:pt x="71" y="38"/>
                  </a:lnTo>
                  <a:lnTo>
                    <a:pt x="113" y="59"/>
                  </a:lnTo>
                  <a:lnTo>
                    <a:pt x="142" y="38"/>
                  </a:lnTo>
                  <a:lnTo>
                    <a:pt x="113" y="11"/>
                  </a:lnTo>
                  <a:lnTo>
                    <a:pt x="71" y="0"/>
                  </a:lnTo>
                  <a:lnTo>
                    <a:pt x="54" y="0"/>
                  </a:lnTo>
                  <a:lnTo>
                    <a:pt x="54" y="26"/>
                  </a:lnTo>
                  <a:lnTo>
                    <a:pt x="42" y="26"/>
                  </a:lnTo>
                  <a:lnTo>
                    <a:pt x="15" y="11"/>
                  </a:lnTo>
                  <a:lnTo>
                    <a:pt x="0" y="11"/>
                  </a:lnTo>
                  <a:lnTo>
                    <a:pt x="0" y="26"/>
                  </a:lnTo>
                  <a:lnTo>
                    <a:pt x="0" y="5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6" name="Freeform 21"/>
            <p:cNvSpPr>
              <a:spLocks/>
            </p:cNvSpPr>
            <p:nvPr/>
          </p:nvSpPr>
          <p:spPr bwMode="auto">
            <a:xfrm>
              <a:off x="3314" y="1200"/>
              <a:ext cx="110" cy="56"/>
            </a:xfrm>
            <a:custGeom>
              <a:avLst/>
              <a:gdLst>
                <a:gd name="T0" fmla="*/ 13 w 127"/>
                <a:gd name="T1" fmla="*/ 31 h 60"/>
                <a:gd name="T2" fmla="*/ 26 w 127"/>
                <a:gd name="T3" fmla="*/ 31 h 60"/>
                <a:gd name="T4" fmla="*/ 23 w 127"/>
                <a:gd name="T5" fmla="*/ 23 h 60"/>
                <a:gd name="T6" fmla="*/ 30 w 127"/>
                <a:gd name="T7" fmla="*/ 16 h 60"/>
                <a:gd name="T8" fmla="*/ 30 w 127"/>
                <a:gd name="T9" fmla="*/ 9 h 60"/>
                <a:gd name="T10" fmla="*/ 20 w 127"/>
                <a:gd name="T11" fmla="*/ 0 h 60"/>
                <a:gd name="T12" fmla="*/ 7 w 127"/>
                <a:gd name="T13" fmla="*/ 0 h 60"/>
                <a:gd name="T14" fmla="*/ 3 w 127"/>
                <a:gd name="T15" fmla="*/ 9 h 60"/>
                <a:gd name="T16" fmla="*/ 0 w 127"/>
                <a:gd name="T17" fmla="*/ 16 h 60"/>
                <a:gd name="T18" fmla="*/ 9 w 127"/>
                <a:gd name="T19" fmla="*/ 16 h 60"/>
                <a:gd name="T20" fmla="*/ 9 w 127"/>
                <a:gd name="T21" fmla="*/ 31 h 60"/>
                <a:gd name="T22" fmla="*/ 13 w 127"/>
                <a:gd name="T23" fmla="*/ 31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7"/>
                <a:gd name="T37" fmla="*/ 0 h 60"/>
                <a:gd name="T38" fmla="*/ 127 w 127"/>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7" h="60">
                  <a:moveTo>
                    <a:pt x="54" y="60"/>
                  </a:moveTo>
                  <a:lnTo>
                    <a:pt x="110" y="60"/>
                  </a:lnTo>
                  <a:lnTo>
                    <a:pt x="98" y="46"/>
                  </a:lnTo>
                  <a:lnTo>
                    <a:pt x="127" y="31"/>
                  </a:lnTo>
                  <a:lnTo>
                    <a:pt x="127" y="19"/>
                  </a:lnTo>
                  <a:lnTo>
                    <a:pt x="83" y="0"/>
                  </a:lnTo>
                  <a:lnTo>
                    <a:pt x="27" y="0"/>
                  </a:lnTo>
                  <a:lnTo>
                    <a:pt x="12" y="19"/>
                  </a:lnTo>
                  <a:lnTo>
                    <a:pt x="0" y="31"/>
                  </a:lnTo>
                  <a:lnTo>
                    <a:pt x="39" y="31"/>
                  </a:lnTo>
                  <a:lnTo>
                    <a:pt x="39" y="60"/>
                  </a:lnTo>
                  <a:lnTo>
                    <a:pt x="54" y="6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7" name="Freeform 22"/>
            <p:cNvSpPr>
              <a:spLocks/>
            </p:cNvSpPr>
            <p:nvPr/>
          </p:nvSpPr>
          <p:spPr bwMode="auto">
            <a:xfrm>
              <a:off x="3297" y="1232"/>
              <a:ext cx="50" cy="43"/>
            </a:xfrm>
            <a:custGeom>
              <a:avLst/>
              <a:gdLst>
                <a:gd name="T0" fmla="*/ 0 w 60"/>
                <a:gd name="T1" fmla="*/ 14 h 46"/>
                <a:gd name="T2" fmla="*/ 3 w 60"/>
                <a:gd name="T3" fmla="*/ 0 h 46"/>
                <a:gd name="T4" fmla="*/ 10 w 60"/>
                <a:gd name="T5" fmla="*/ 0 h 46"/>
                <a:gd name="T6" fmla="*/ 10 w 60"/>
                <a:gd name="T7" fmla="*/ 23 h 46"/>
                <a:gd name="T8" fmla="*/ 0 w 60"/>
                <a:gd name="T9" fmla="*/ 14 h 46"/>
                <a:gd name="T10" fmla="*/ 0 60000 65536"/>
                <a:gd name="T11" fmla="*/ 0 60000 65536"/>
                <a:gd name="T12" fmla="*/ 0 60000 65536"/>
                <a:gd name="T13" fmla="*/ 0 60000 65536"/>
                <a:gd name="T14" fmla="*/ 0 60000 65536"/>
                <a:gd name="T15" fmla="*/ 0 w 60"/>
                <a:gd name="T16" fmla="*/ 0 h 46"/>
                <a:gd name="T17" fmla="*/ 60 w 60"/>
                <a:gd name="T18" fmla="*/ 46 h 46"/>
              </a:gdLst>
              <a:ahLst/>
              <a:cxnLst>
                <a:cxn ang="T10">
                  <a:pos x="T0" y="T1"/>
                </a:cxn>
                <a:cxn ang="T11">
                  <a:pos x="T2" y="T3"/>
                </a:cxn>
                <a:cxn ang="T12">
                  <a:pos x="T4" y="T5"/>
                </a:cxn>
                <a:cxn ang="T13">
                  <a:pos x="T6" y="T7"/>
                </a:cxn>
                <a:cxn ang="T14">
                  <a:pos x="T8" y="T9"/>
                </a:cxn>
              </a:cxnLst>
              <a:rect l="T15" t="T16" r="T17" b="T18"/>
              <a:pathLst>
                <a:path w="60" h="46">
                  <a:moveTo>
                    <a:pt x="0" y="25"/>
                  </a:moveTo>
                  <a:lnTo>
                    <a:pt x="19" y="0"/>
                  </a:lnTo>
                  <a:lnTo>
                    <a:pt x="60" y="0"/>
                  </a:lnTo>
                  <a:lnTo>
                    <a:pt x="60" y="46"/>
                  </a:lnTo>
                  <a:lnTo>
                    <a:pt x="0" y="2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8" name="Freeform 23"/>
            <p:cNvSpPr>
              <a:spLocks/>
            </p:cNvSpPr>
            <p:nvPr/>
          </p:nvSpPr>
          <p:spPr bwMode="auto">
            <a:xfrm>
              <a:off x="3436" y="1393"/>
              <a:ext cx="63" cy="74"/>
            </a:xfrm>
            <a:custGeom>
              <a:avLst/>
              <a:gdLst>
                <a:gd name="T0" fmla="*/ 13 w 71"/>
                <a:gd name="T1" fmla="*/ 41 h 79"/>
                <a:gd name="T2" fmla="*/ 18 w 71"/>
                <a:gd name="T3" fmla="*/ 29 h 79"/>
                <a:gd name="T4" fmla="*/ 22 w 71"/>
                <a:gd name="T5" fmla="*/ 29 h 79"/>
                <a:gd name="T6" fmla="*/ 22 w 71"/>
                <a:gd name="T7" fmla="*/ 21 h 79"/>
                <a:gd name="T8" fmla="*/ 18 w 71"/>
                <a:gd name="T9" fmla="*/ 15 h 79"/>
                <a:gd name="T10" fmla="*/ 13 w 71"/>
                <a:gd name="T11" fmla="*/ 7 h 79"/>
                <a:gd name="T12" fmla="*/ 4 w 71"/>
                <a:gd name="T13" fmla="*/ 0 h 79"/>
                <a:gd name="T14" fmla="*/ 0 w 71"/>
                <a:gd name="T15" fmla="*/ 7 h 79"/>
                <a:gd name="T16" fmla="*/ 10 w 71"/>
                <a:gd name="T17" fmla="*/ 21 h 79"/>
                <a:gd name="T18" fmla="*/ 13 w 71"/>
                <a:gd name="T19" fmla="*/ 41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79"/>
                <a:gd name="T32" fmla="*/ 71 w 71"/>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79">
                  <a:moveTo>
                    <a:pt x="43" y="79"/>
                  </a:moveTo>
                  <a:lnTo>
                    <a:pt x="58" y="54"/>
                  </a:lnTo>
                  <a:lnTo>
                    <a:pt x="71" y="54"/>
                  </a:lnTo>
                  <a:lnTo>
                    <a:pt x="71" y="39"/>
                  </a:lnTo>
                  <a:lnTo>
                    <a:pt x="58" y="27"/>
                  </a:lnTo>
                  <a:lnTo>
                    <a:pt x="43" y="12"/>
                  </a:lnTo>
                  <a:lnTo>
                    <a:pt x="16" y="0"/>
                  </a:lnTo>
                  <a:lnTo>
                    <a:pt x="0" y="12"/>
                  </a:lnTo>
                  <a:lnTo>
                    <a:pt x="31" y="39"/>
                  </a:lnTo>
                  <a:lnTo>
                    <a:pt x="43" y="7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19" name="Freeform 24"/>
            <p:cNvSpPr>
              <a:spLocks/>
            </p:cNvSpPr>
            <p:nvPr/>
          </p:nvSpPr>
          <p:spPr bwMode="auto">
            <a:xfrm>
              <a:off x="3701" y="1522"/>
              <a:ext cx="120" cy="56"/>
            </a:xfrm>
            <a:custGeom>
              <a:avLst/>
              <a:gdLst>
                <a:gd name="T0" fmla="*/ 28 w 138"/>
                <a:gd name="T1" fmla="*/ 35 h 59"/>
                <a:gd name="T2" fmla="*/ 16 w 138"/>
                <a:gd name="T3" fmla="*/ 35 h 59"/>
                <a:gd name="T4" fmla="*/ 16 w 138"/>
                <a:gd name="T5" fmla="*/ 25 h 59"/>
                <a:gd name="T6" fmla="*/ 10 w 138"/>
                <a:gd name="T7" fmla="*/ 25 h 59"/>
                <a:gd name="T8" fmla="*/ 10 w 138"/>
                <a:gd name="T9" fmla="*/ 17 h 59"/>
                <a:gd name="T10" fmla="*/ 3 w 138"/>
                <a:gd name="T11" fmla="*/ 9 h 59"/>
                <a:gd name="T12" fmla="*/ 0 w 138"/>
                <a:gd name="T13" fmla="*/ 0 h 59"/>
                <a:gd name="T14" fmla="*/ 13 w 138"/>
                <a:gd name="T15" fmla="*/ 0 h 59"/>
                <a:gd name="T16" fmla="*/ 21 w 138"/>
                <a:gd name="T17" fmla="*/ 9 h 59"/>
                <a:gd name="T18" fmla="*/ 28 w 138"/>
                <a:gd name="T19" fmla="*/ 9 h 59"/>
                <a:gd name="T20" fmla="*/ 33 w 138"/>
                <a:gd name="T21" fmla="*/ 25 h 59"/>
                <a:gd name="T22" fmla="*/ 28 w 138"/>
                <a:gd name="T23" fmla="*/ 25 h 59"/>
                <a:gd name="T24" fmla="*/ 28 w 138"/>
                <a:gd name="T25" fmla="*/ 35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8"/>
                <a:gd name="T40" fmla="*/ 0 h 59"/>
                <a:gd name="T41" fmla="*/ 138 w 138"/>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8" h="59">
                  <a:moveTo>
                    <a:pt x="113" y="59"/>
                  </a:moveTo>
                  <a:lnTo>
                    <a:pt x="65" y="59"/>
                  </a:lnTo>
                  <a:lnTo>
                    <a:pt x="65" y="42"/>
                  </a:lnTo>
                  <a:lnTo>
                    <a:pt x="38" y="42"/>
                  </a:lnTo>
                  <a:lnTo>
                    <a:pt x="38" y="27"/>
                  </a:lnTo>
                  <a:lnTo>
                    <a:pt x="15" y="11"/>
                  </a:lnTo>
                  <a:lnTo>
                    <a:pt x="0" y="0"/>
                  </a:lnTo>
                  <a:lnTo>
                    <a:pt x="54" y="0"/>
                  </a:lnTo>
                  <a:lnTo>
                    <a:pt x="86" y="11"/>
                  </a:lnTo>
                  <a:lnTo>
                    <a:pt x="113" y="11"/>
                  </a:lnTo>
                  <a:lnTo>
                    <a:pt x="138" y="42"/>
                  </a:lnTo>
                  <a:lnTo>
                    <a:pt x="113" y="42"/>
                  </a:lnTo>
                  <a:lnTo>
                    <a:pt x="113" y="5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0" name="Freeform 25"/>
            <p:cNvSpPr>
              <a:spLocks/>
            </p:cNvSpPr>
            <p:nvPr/>
          </p:nvSpPr>
          <p:spPr bwMode="auto">
            <a:xfrm>
              <a:off x="3759" y="1579"/>
              <a:ext cx="76" cy="49"/>
            </a:xfrm>
            <a:custGeom>
              <a:avLst/>
              <a:gdLst>
                <a:gd name="T0" fmla="*/ 13 w 86"/>
                <a:gd name="T1" fmla="*/ 16 h 52"/>
                <a:gd name="T2" fmla="*/ 17 w 86"/>
                <a:gd name="T3" fmla="*/ 22 h 52"/>
                <a:gd name="T4" fmla="*/ 20 w 86"/>
                <a:gd name="T5" fmla="*/ 29 h 52"/>
                <a:gd name="T6" fmla="*/ 25 w 86"/>
                <a:gd name="T7" fmla="*/ 29 h 52"/>
                <a:gd name="T8" fmla="*/ 20 w 86"/>
                <a:gd name="T9" fmla="*/ 16 h 52"/>
                <a:gd name="T10" fmla="*/ 17 w 86"/>
                <a:gd name="T11" fmla="*/ 16 h 52"/>
                <a:gd name="T12" fmla="*/ 17 w 86"/>
                <a:gd name="T13" fmla="*/ 8 h 52"/>
                <a:gd name="T14" fmla="*/ 13 w 86"/>
                <a:gd name="T15" fmla="*/ 0 h 52"/>
                <a:gd name="T16" fmla="*/ 0 w 86"/>
                <a:gd name="T17" fmla="*/ 0 h 52"/>
                <a:gd name="T18" fmla="*/ 5 w 86"/>
                <a:gd name="T19" fmla="*/ 16 h 52"/>
                <a:gd name="T20" fmla="*/ 13 w 86"/>
                <a:gd name="T21" fmla="*/ 16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52"/>
                <a:gd name="T35" fmla="*/ 86 w 86"/>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52">
                  <a:moveTo>
                    <a:pt x="46" y="27"/>
                  </a:moveTo>
                  <a:lnTo>
                    <a:pt x="58" y="39"/>
                  </a:lnTo>
                  <a:lnTo>
                    <a:pt x="69" y="52"/>
                  </a:lnTo>
                  <a:lnTo>
                    <a:pt x="86" y="52"/>
                  </a:lnTo>
                  <a:lnTo>
                    <a:pt x="69" y="27"/>
                  </a:lnTo>
                  <a:lnTo>
                    <a:pt x="58" y="27"/>
                  </a:lnTo>
                  <a:lnTo>
                    <a:pt x="58" y="12"/>
                  </a:lnTo>
                  <a:lnTo>
                    <a:pt x="46" y="0"/>
                  </a:lnTo>
                  <a:lnTo>
                    <a:pt x="0" y="0"/>
                  </a:lnTo>
                  <a:lnTo>
                    <a:pt x="19" y="27"/>
                  </a:lnTo>
                  <a:lnTo>
                    <a:pt x="46" y="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1" name="Freeform 26"/>
            <p:cNvSpPr>
              <a:spLocks/>
            </p:cNvSpPr>
            <p:nvPr/>
          </p:nvSpPr>
          <p:spPr bwMode="auto">
            <a:xfrm>
              <a:off x="3801" y="1563"/>
              <a:ext cx="97" cy="78"/>
            </a:xfrm>
            <a:custGeom>
              <a:avLst/>
              <a:gdLst>
                <a:gd name="T0" fmla="*/ 18 w 111"/>
                <a:gd name="T1" fmla="*/ 0 h 82"/>
                <a:gd name="T2" fmla="*/ 13 w 111"/>
                <a:gd name="T3" fmla="*/ 10 h 82"/>
                <a:gd name="T4" fmla="*/ 10 w 111"/>
                <a:gd name="T5" fmla="*/ 10 h 82"/>
                <a:gd name="T6" fmla="*/ 6 w 111"/>
                <a:gd name="T7" fmla="*/ 0 h 82"/>
                <a:gd name="T8" fmla="*/ 0 w 111"/>
                <a:gd name="T9" fmla="*/ 0 h 82"/>
                <a:gd name="T10" fmla="*/ 0 w 111"/>
                <a:gd name="T11" fmla="*/ 10 h 82"/>
                <a:gd name="T12" fmla="*/ 3 w 111"/>
                <a:gd name="T13" fmla="*/ 17 h 82"/>
                <a:gd name="T14" fmla="*/ 3 w 111"/>
                <a:gd name="T15" fmla="*/ 26 h 82"/>
                <a:gd name="T16" fmla="*/ 6 w 111"/>
                <a:gd name="T17" fmla="*/ 26 h 82"/>
                <a:gd name="T18" fmla="*/ 10 w 111"/>
                <a:gd name="T19" fmla="*/ 40 h 82"/>
                <a:gd name="T20" fmla="*/ 18 w 111"/>
                <a:gd name="T21" fmla="*/ 33 h 82"/>
                <a:gd name="T22" fmla="*/ 18 w 111"/>
                <a:gd name="T23" fmla="*/ 40 h 82"/>
                <a:gd name="T24" fmla="*/ 26 w 111"/>
                <a:gd name="T25" fmla="*/ 49 h 82"/>
                <a:gd name="T26" fmla="*/ 22 w 111"/>
                <a:gd name="T27" fmla="*/ 40 h 82"/>
                <a:gd name="T28" fmla="*/ 26 w 111"/>
                <a:gd name="T29" fmla="*/ 40 h 82"/>
                <a:gd name="T30" fmla="*/ 26 w 111"/>
                <a:gd name="T31" fmla="*/ 26 h 82"/>
                <a:gd name="T32" fmla="*/ 29 w 111"/>
                <a:gd name="T33" fmla="*/ 17 h 82"/>
                <a:gd name="T34" fmla="*/ 22 w 111"/>
                <a:gd name="T35" fmla="*/ 10 h 82"/>
                <a:gd name="T36" fmla="*/ 18 w 111"/>
                <a:gd name="T37" fmla="*/ 0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1"/>
                <a:gd name="T58" fmla="*/ 0 h 82"/>
                <a:gd name="T59" fmla="*/ 111 w 111"/>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1" h="82">
                  <a:moveTo>
                    <a:pt x="71" y="0"/>
                  </a:moveTo>
                  <a:lnTo>
                    <a:pt x="50" y="15"/>
                  </a:lnTo>
                  <a:lnTo>
                    <a:pt x="38" y="15"/>
                  </a:lnTo>
                  <a:lnTo>
                    <a:pt x="23" y="0"/>
                  </a:lnTo>
                  <a:lnTo>
                    <a:pt x="0" y="0"/>
                  </a:lnTo>
                  <a:lnTo>
                    <a:pt x="0" y="15"/>
                  </a:lnTo>
                  <a:lnTo>
                    <a:pt x="11" y="27"/>
                  </a:lnTo>
                  <a:lnTo>
                    <a:pt x="11" y="42"/>
                  </a:lnTo>
                  <a:lnTo>
                    <a:pt x="23" y="42"/>
                  </a:lnTo>
                  <a:lnTo>
                    <a:pt x="38" y="65"/>
                  </a:lnTo>
                  <a:lnTo>
                    <a:pt x="71" y="54"/>
                  </a:lnTo>
                  <a:lnTo>
                    <a:pt x="71" y="65"/>
                  </a:lnTo>
                  <a:lnTo>
                    <a:pt x="98" y="82"/>
                  </a:lnTo>
                  <a:lnTo>
                    <a:pt x="83" y="65"/>
                  </a:lnTo>
                  <a:lnTo>
                    <a:pt x="98" y="65"/>
                  </a:lnTo>
                  <a:lnTo>
                    <a:pt x="98" y="42"/>
                  </a:lnTo>
                  <a:lnTo>
                    <a:pt x="111" y="27"/>
                  </a:lnTo>
                  <a:lnTo>
                    <a:pt x="83" y="15"/>
                  </a:lnTo>
                  <a:lnTo>
                    <a:pt x="71"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2" name="Freeform 27"/>
            <p:cNvSpPr>
              <a:spLocks/>
            </p:cNvSpPr>
            <p:nvPr/>
          </p:nvSpPr>
          <p:spPr bwMode="auto">
            <a:xfrm>
              <a:off x="3801" y="1232"/>
              <a:ext cx="733" cy="346"/>
            </a:xfrm>
            <a:custGeom>
              <a:avLst/>
              <a:gdLst>
                <a:gd name="T0" fmla="*/ 209 w 841"/>
                <a:gd name="T1" fmla="*/ 94 h 370"/>
                <a:gd name="T2" fmla="*/ 205 w 841"/>
                <a:gd name="T3" fmla="*/ 107 h 370"/>
                <a:gd name="T4" fmla="*/ 195 w 841"/>
                <a:gd name="T5" fmla="*/ 128 h 370"/>
                <a:gd name="T6" fmla="*/ 191 w 841"/>
                <a:gd name="T7" fmla="*/ 158 h 370"/>
                <a:gd name="T8" fmla="*/ 182 w 841"/>
                <a:gd name="T9" fmla="*/ 165 h 370"/>
                <a:gd name="T10" fmla="*/ 155 w 841"/>
                <a:gd name="T11" fmla="*/ 158 h 370"/>
                <a:gd name="T12" fmla="*/ 151 w 841"/>
                <a:gd name="T13" fmla="*/ 172 h 370"/>
                <a:gd name="T14" fmla="*/ 139 w 841"/>
                <a:gd name="T15" fmla="*/ 172 h 370"/>
                <a:gd name="T16" fmla="*/ 130 w 841"/>
                <a:gd name="T17" fmla="*/ 190 h 370"/>
                <a:gd name="T18" fmla="*/ 119 w 841"/>
                <a:gd name="T19" fmla="*/ 181 h 370"/>
                <a:gd name="T20" fmla="*/ 111 w 841"/>
                <a:gd name="T21" fmla="*/ 165 h 370"/>
                <a:gd name="T22" fmla="*/ 90 w 841"/>
                <a:gd name="T23" fmla="*/ 158 h 370"/>
                <a:gd name="T24" fmla="*/ 53 w 841"/>
                <a:gd name="T25" fmla="*/ 138 h 370"/>
                <a:gd name="T26" fmla="*/ 56 w 841"/>
                <a:gd name="T27" fmla="*/ 190 h 370"/>
                <a:gd name="T28" fmla="*/ 43 w 841"/>
                <a:gd name="T29" fmla="*/ 172 h 370"/>
                <a:gd name="T30" fmla="*/ 38 w 841"/>
                <a:gd name="T31" fmla="*/ 172 h 370"/>
                <a:gd name="T32" fmla="*/ 35 w 841"/>
                <a:gd name="T33" fmla="*/ 165 h 370"/>
                <a:gd name="T34" fmla="*/ 31 w 841"/>
                <a:gd name="T35" fmla="*/ 145 h 370"/>
                <a:gd name="T36" fmla="*/ 31 w 841"/>
                <a:gd name="T37" fmla="*/ 128 h 370"/>
                <a:gd name="T38" fmla="*/ 38 w 841"/>
                <a:gd name="T39" fmla="*/ 115 h 370"/>
                <a:gd name="T40" fmla="*/ 24 w 841"/>
                <a:gd name="T41" fmla="*/ 107 h 370"/>
                <a:gd name="T42" fmla="*/ 10 w 841"/>
                <a:gd name="T43" fmla="*/ 101 h 370"/>
                <a:gd name="T44" fmla="*/ 3 w 841"/>
                <a:gd name="T45" fmla="*/ 94 h 370"/>
                <a:gd name="T46" fmla="*/ 3 w 841"/>
                <a:gd name="T47" fmla="*/ 65 h 370"/>
                <a:gd name="T48" fmla="*/ 10 w 841"/>
                <a:gd name="T49" fmla="*/ 71 h 370"/>
                <a:gd name="T50" fmla="*/ 10 w 841"/>
                <a:gd name="T51" fmla="*/ 57 h 370"/>
                <a:gd name="T52" fmla="*/ 21 w 841"/>
                <a:gd name="T53" fmla="*/ 50 h 370"/>
                <a:gd name="T54" fmla="*/ 31 w 841"/>
                <a:gd name="T55" fmla="*/ 50 h 370"/>
                <a:gd name="T56" fmla="*/ 38 w 841"/>
                <a:gd name="T57" fmla="*/ 57 h 370"/>
                <a:gd name="T58" fmla="*/ 49 w 841"/>
                <a:gd name="T59" fmla="*/ 57 h 370"/>
                <a:gd name="T60" fmla="*/ 64 w 841"/>
                <a:gd name="T61" fmla="*/ 57 h 370"/>
                <a:gd name="T62" fmla="*/ 74 w 841"/>
                <a:gd name="T63" fmla="*/ 50 h 370"/>
                <a:gd name="T64" fmla="*/ 69 w 841"/>
                <a:gd name="T65" fmla="*/ 34 h 370"/>
                <a:gd name="T66" fmla="*/ 69 w 841"/>
                <a:gd name="T67" fmla="*/ 28 h 370"/>
                <a:gd name="T68" fmla="*/ 64 w 841"/>
                <a:gd name="T69" fmla="*/ 20 h 370"/>
                <a:gd name="T70" fmla="*/ 71 w 841"/>
                <a:gd name="T71" fmla="*/ 15 h 370"/>
                <a:gd name="T72" fmla="*/ 100 w 841"/>
                <a:gd name="T73" fmla="*/ 7 h 370"/>
                <a:gd name="T74" fmla="*/ 111 w 841"/>
                <a:gd name="T75" fmla="*/ 0 h 370"/>
                <a:gd name="T76" fmla="*/ 115 w 841"/>
                <a:gd name="T77" fmla="*/ 15 h 370"/>
                <a:gd name="T78" fmla="*/ 130 w 841"/>
                <a:gd name="T79" fmla="*/ 15 h 370"/>
                <a:gd name="T80" fmla="*/ 132 w 841"/>
                <a:gd name="T81" fmla="*/ 20 h 370"/>
                <a:gd name="T82" fmla="*/ 144 w 841"/>
                <a:gd name="T83" fmla="*/ 15 h 370"/>
                <a:gd name="T84" fmla="*/ 168 w 841"/>
                <a:gd name="T85" fmla="*/ 57 h 370"/>
                <a:gd name="T86" fmla="*/ 176 w 841"/>
                <a:gd name="T87" fmla="*/ 57 h 370"/>
                <a:gd name="T88" fmla="*/ 202 w 841"/>
                <a:gd name="T89" fmla="*/ 71 h 370"/>
                <a:gd name="T90" fmla="*/ 209 w 841"/>
                <a:gd name="T91" fmla="*/ 71 h 370"/>
                <a:gd name="T92" fmla="*/ 214 w 841"/>
                <a:gd name="T93" fmla="*/ 88 h 3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41"/>
                <a:gd name="T142" fmla="*/ 0 h 370"/>
                <a:gd name="T143" fmla="*/ 841 w 841"/>
                <a:gd name="T144" fmla="*/ 370 h 3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41" h="370">
                  <a:moveTo>
                    <a:pt x="841" y="171"/>
                  </a:moveTo>
                  <a:lnTo>
                    <a:pt x="824" y="182"/>
                  </a:lnTo>
                  <a:lnTo>
                    <a:pt x="824" y="209"/>
                  </a:lnTo>
                  <a:lnTo>
                    <a:pt x="812" y="209"/>
                  </a:lnTo>
                  <a:lnTo>
                    <a:pt x="772" y="209"/>
                  </a:lnTo>
                  <a:lnTo>
                    <a:pt x="772" y="249"/>
                  </a:lnTo>
                  <a:lnTo>
                    <a:pt x="741" y="270"/>
                  </a:lnTo>
                  <a:lnTo>
                    <a:pt x="753" y="309"/>
                  </a:lnTo>
                  <a:lnTo>
                    <a:pt x="753" y="338"/>
                  </a:lnTo>
                  <a:lnTo>
                    <a:pt x="724" y="322"/>
                  </a:lnTo>
                  <a:lnTo>
                    <a:pt x="641" y="322"/>
                  </a:lnTo>
                  <a:lnTo>
                    <a:pt x="612" y="309"/>
                  </a:lnTo>
                  <a:lnTo>
                    <a:pt x="612" y="322"/>
                  </a:lnTo>
                  <a:lnTo>
                    <a:pt x="597" y="338"/>
                  </a:lnTo>
                  <a:lnTo>
                    <a:pt x="553" y="322"/>
                  </a:lnTo>
                  <a:lnTo>
                    <a:pt x="553" y="338"/>
                  </a:lnTo>
                  <a:lnTo>
                    <a:pt x="541" y="353"/>
                  </a:lnTo>
                  <a:lnTo>
                    <a:pt x="513" y="370"/>
                  </a:lnTo>
                  <a:lnTo>
                    <a:pt x="468" y="370"/>
                  </a:lnTo>
                  <a:lnTo>
                    <a:pt x="468" y="353"/>
                  </a:lnTo>
                  <a:lnTo>
                    <a:pt x="453" y="353"/>
                  </a:lnTo>
                  <a:lnTo>
                    <a:pt x="442" y="322"/>
                  </a:lnTo>
                  <a:lnTo>
                    <a:pt x="413" y="297"/>
                  </a:lnTo>
                  <a:lnTo>
                    <a:pt x="353" y="309"/>
                  </a:lnTo>
                  <a:lnTo>
                    <a:pt x="271" y="249"/>
                  </a:lnTo>
                  <a:lnTo>
                    <a:pt x="211" y="270"/>
                  </a:lnTo>
                  <a:lnTo>
                    <a:pt x="242" y="370"/>
                  </a:lnTo>
                  <a:lnTo>
                    <a:pt x="223" y="370"/>
                  </a:lnTo>
                  <a:lnTo>
                    <a:pt x="182" y="338"/>
                  </a:lnTo>
                  <a:lnTo>
                    <a:pt x="171" y="338"/>
                  </a:lnTo>
                  <a:lnTo>
                    <a:pt x="154" y="353"/>
                  </a:lnTo>
                  <a:lnTo>
                    <a:pt x="154" y="338"/>
                  </a:lnTo>
                  <a:lnTo>
                    <a:pt x="154" y="322"/>
                  </a:lnTo>
                  <a:lnTo>
                    <a:pt x="138" y="322"/>
                  </a:lnTo>
                  <a:lnTo>
                    <a:pt x="111" y="282"/>
                  </a:lnTo>
                  <a:lnTo>
                    <a:pt x="123" y="282"/>
                  </a:lnTo>
                  <a:lnTo>
                    <a:pt x="111" y="270"/>
                  </a:lnTo>
                  <a:lnTo>
                    <a:pt x="123" y="249"/>
                  </a:lnTo>
                  <a:lnTo>
                    <a:pt x="182" y="249"/>
                  </a:lnTo>
                  <a:lnTo>
                    <a:pt x="154" y="226"/>
                  </a:lnTo>
                  <a:lnTo>
                    <a:pt x="123" y="209"/>
                  </a:lnTo>
                  <a:lnTo>
                    <a:pt x="98" y="209"/>
                  </a:lnTo>
                  <a:lnTo>
                    <a:pt x="50" y="226"/>
                  </a:lnTo>
                  <a:lnTo>
                    <a:pt x="38" y="197"/>
                  </a:lnTo>
                  <a:lnTo>
                    <a:pt x="11" y="197"/>
                  </a:lnTo>
                  <a:lnTo>
                    <a:pt x="11" y="182"/>
                  </a:lnTo>
                  <a:lnTo>
                    <a:pt x="0" y="171"/>
                  </a:lnTo>
                  <a:lnTo>
                    <a:pt x="11" y="126"/>
                  </a:lnTo>
                  <a:lnTo>
                    <a:pt x="23" y="138"/>
                  </a:lnTo>
                  <a:lnTo>
                    <a:pt x="38" y="138"/>
                  </a:lnTo>
                  <a:lnTo>
                    <a:pt x="23" y="111"/>
                  </a:lnTo>
                  <a:lnTo>
                    <a:pt x="38" y="111"/>
                  </a:lnTo>
                  <a:lnTo>
                    <a:pt x="71" y="98"/>
                  </a:lnTo>
                  <a:lnTo>
                    <a:pt x="83" y="98"/>
                  </a:lnTo>
                  <a:lnTo>
                    <a:pt x="98" y="86"/>
                  </a:lnTo>
                  <a:lnTo>
                    <a:pt x="123" y="98"/>
                  </a:lnTo>
                  <a:lnTo>
                    <a:pt x="154" y="126"/>
                  </a:lnTo>
                  <a:lnTo>
                    <a:pt x="154" y="111"/>
                  </a:lnTo>
                  <a:lnTo>
                    <a:pt x="171" y="111"/>
                  </a:lnTo>
                  <a:lnTo>
                    <a:pt x="194" y="111"/>
                  </a:lnTo>
                  <a:lnTo>
                    <a:pt x="223" y="111"/>
                  </a:lnTo>
                  <a:lnTo>
                    <a:pt x="253" y="111"/>
                  </a:lnTo>
                  <a:lnTo>
                    <a:pt x="282" y="111"/>
                  </a:lnTo>
                  <a:lnTo>
                    <a:pt x="294" y="98"/>
                  </a:lnTo>
                  <a:lnTo>
                    <a:pt x="253" y="86"/>
                  </a:lnTo>
                  <a:lnTo>
                    <a:pt x="271" y="67"/>
                  </a:lnTo>
                  <a:lnTo>
                    <a:pt x="253" y="67"/>
                  </a:lnTo>
                  <a:lnTo>
                    <a:pt x="271" y="55"/>
                  </a:lnTo>
                  <a:lnTo>
                    <a:pt x="271" y="38"/>
                  </a:lnTo>
                  <a:lnTo>
                    <a:pt x="253" y="38"/>
                  </a:lnTo>
                  <a:lnTo>
                    <a:pt x="253" y="27"/>
                  </a:lnTo>
                  <a:lnTo>
                    <a:pt x="282" y="27"/>
                  </a:lnTo>
                  <a:lnTo>
                    <a:pt x="353" y="15"/>
                  </a:lnTo>
                  <a:lnTo>
                    <a:pt x="394" y="15"/>
                  </a:lnTo>
                  <a:lnTo>
                    <a:pt x="394" y="0"/>
                  </a:lnTo>
                  <a:lnTo>
                    <a:pt x="442" y="0"/>
                  </a:lnTo>
                  <a:lnTo>
                    <a:pt x="453" y="15"/>
                  </a:lnTo>
                  <a:lnTo>
                    <a:pt x="453" y="27"/>
                  </a:lnTo>
                  <a:lnTo>
                    <a:pt x="482" y="27"/>
                  </a:lnTo>
                  <a:lnTo>
                    <a:pt x="513" y="27"/>
                  </a:lnTo>
                  <a:lnTo>
                    <a:pt x="513" y="38"/>
                  </a:lnTo>
                  <a:lnTo>
                    <a:pt x="526" y="38"/>
                  </a:lnTo>
                  <a:lnTo>
                    <a:pt x="553" y="27"/>
                  </a:lnTo>
                  <a:lnTo>
                    <a:pt x="568" y="27"/>
                  </a:lnTo>
                  <a:lnTo>
                    <a:pt x="612" y="55"/>
                  </a:lnTo>
                  <a:lnTo>
                    <a:pt x="668" y="111"/>
                  </a:lnTo>
                  <a:lnTo>
                    <a:pt x="685" y="98"/>
                  </a:lnTo>
                  <a:lnTo>
                    <a:pt x="697" y="111"/>
                  </a:lnTo>
                  <a:lnTo>
                    <a:pt x="741" y="111"/>
                  </a:lnTo>
                  <a:lnTo>
                    <a:pt x="797" y="138"/>
                  </a:lnTo>
                  <a:lnTo>
                    <a:pt x="812" y="149"/>
                  </a:lnTo>
                  <a:lnTo>
                    <a:pt x="824" y="138"/>
                  </a:lnTo>
                  <a:lnTo>
                    <a:pt x="841" y="149"/>
                  </a:lnTo>
                  <a:lnTo>
                    <a:pt x="841" y="17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3" name="Freeform 28"/>
            <p:cNvSpPr>
              <a:spLocks/>
            </p:cNvSpPr>
            <p:nvPr/>
          </p:nvSpPr>
          <p:spPr bwMode="auto">
            <a:xfrm>
              <a:off x="3985" y="1467"/>
              <a:ext cx="352" cy="215"/>
            </a:xfrm>
            <a:custGeom>
              <a:avLst/>
              <a:gdLst>
                <a:gd name="T0" fmla="*/ 71 w 403"/>
                <a:gd name="T1" fmla="*/ 106 h 231"/>
                <a:gd name="T2" fmla="*/ 71 w 403"/>
                <a:gd name="T3" fmla="*/ 99 h 231"/>
                <a:gd name="T4" fmla="*/ 62 w 403"/>
                <a:gd name="T5" fmla="*/ 91 h 231"/>
                <a:gd name="T6" fmla="*/ 45 w 403"/>
                <a:gd name="T7" fmla="*/ 71 h 231"/>
                <a:gd name="T8" fmla="*/ 41 w 403"/>
                <a:gd name="T9" fmla="*/ 58 h 231"/>
                <a:gd name="T10" fmla="*/ 30 w 403"/>
                <a:gd name="T11" fmla="*/ 58 h 231"/>
                <a:gd name="T12" fmla="*/ 26 w 403"/>
                <a:gd name="T13" fmla="*/ 42 h 231"/>
                <a:gd name="T14" fmla="*/ 18 w 403"/>
                <a:gd name="T15" fmla="*/ 34 h 231"/>
                <a:gd name="T16" fmla="*/ 15 w 403"/>
                <a:gd name="T17" fmla="*/ 34 h 231"/>
                <a:gd name="T18" fmla="*/ 10 w 403"/>
                <a:gd name="T19" fmla="*/ 49 h 231"/>
                <a:gd name="T20" fmla="*/ 10 w 403"/>
                <a:gd name="T21" fmla="*/ 58 h 231"/>
                <a:gd name="T22" fmla="*/ 8 w 403"/>
                <a:gd name="T23" fmla="*/ 58 h 231"/>
                <a:gd name="T24" fmla="*/ 0 w 403"/>
                <a:gd name="T25" fmla="*/ 9 h 231"/>
                <a:gd name="T26" fmla="*/ 15 w 403"/>
                <a:gd name="T27" fmla="*/ 0 h 231"/>
                <a:gd name="T28" fmla="*/ 37 w 403"/>
                <a:gd name="T29" fmla="*/ 30 h 231"/>
                <a:gd name="T30" fmla="*/ 52 w 403"/>
                <a:gd name="T31" fmla="*/ 22 h 231"/>
                <a:gd name="T32" fmla="*/ 60 w 403"/>
                <a:gd name="T33" fmla="*/ 34 h 231"/>
                <a:gd name="T34" fmla="*/ 62 w 403"/>
                <a:gd name="T35" fmla="*/ 49 h 231"/>
                <a:gd name="T36" fmla="*/ 66 w 403"/>
                <a:gd name="T37" fmla="*/ 49 h 231"/>
                <a:gd name="T38" fmla="*/ 66 w 403"/>
                <a:gd name="T39" fmla="*/ 58 h 231"/>
                <a:gd name="T40" fmla="*/ 79 w 403"/>
                <a:gd name="T41" fmla="*/ 58 h 231"/>
                <a:gd name="T42" fmla="*/ 86 w 403"/>
                <a:gd name="T43" fmla="*/ 49 h 231"/>
                <a:gd name="T44" fmla="*/ 93 w 403"/>
                <a:gd name="T45" fmla="*/ 58 h 231"/>
                <a:gd name="T46" fmla="*/ 93 w 403"/>
                <a:gd name="T47" fmla="*/ 49 h 231"/>
                <a:gd name="T48" fmla="*/ 103 w 403"/>
                <a:gd name="T49" fmla="*/ 64 h 231"/>
                <a:gd name="T50" fmla="*/ 96 w 403"/>
                <a:gd name="T51" fmla="*/ 71 h 231"/>
                <a:gd name="T52" fmla="*/ 88 w 403"/>
                <a:gd name="T53" fmla="*/ 71 h 231"/>
                <a:gd name="T54" fmla="*/ 88 w 403"/>
                <a:gd name="T55" fmla="*/ 58 h 231"/>
                <a:gd name="T56" fmla="*/ 81 w 403"/>
                <a:gd name="T57" fmla="*/ 64 h 231"/>
                <a:gd name="T58" fmla="*/ 81 w 403"/>
                <a:gd name="T59" fmla="*/ 77 h 231"/>
                <a:gd name="T60" fmla="*/ 72 w 403"/>
                <a:gd name="T61" fmla="*/ 77 h 231"/>
                <a:gd name="T62" fmla="*/ 79 w 403"/>
                <a:gd name="T63" fmla="*/ 82 h 231"/>
                <a:gd name="T64" fmla="*/ 81 w 403"/>
                <a:gd name="T65" fmla="*/ 99 h 231"/>
                <a:gd name="T66" fmla="*/ 79 w 403"/>
                <a:gd name="T67" fmla="*/ 113 h 231"/>
                <a:gd name="T68" fmla="*/ 71 w 403"/>
                <a:gd name="T69" fmla="*/ 106 h 2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3"/>
                <a:gd name="T106" fmla="*/ 0 h 231"/>
                <a:gd name="T107" fmla="*/ 403 w 403"/>
                <a:gd name="T108" fmla="*/ 231 h 2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3" h="231">
                  <a:moveTo>
                    <a:pt x="271" y="217"/>
                  </a:moveTo>
                  <a:lnTo>
                    <a:pt x="271" y="202"/>
                  </a:lnTo>
                  <a:lnTo>
                    <a:pt x="242" y="186"/>
                  </a:lnTo>
                  <a:lnTo>
                    <a:pt x="171" y="146"/>
                  </a:lnTo>
                  <a:lnTo>
                    <a:pt x="160" y="119"/>
                  </a:lnTo>
                  <a:lnTo>
                    <a:pt x="115" y="119"/>
                  </a:lnTo>
                  <a:lnTo>
                    <a:pt x="98" y="87"/>
                  </a:lnTo>
                  <a:lnTo>
                    <a:pt x="71" y="71"/>
                  </a:lnTo>
                  <a:lnTo>
                    <a:pt x="60" y="71"/>
                  </a:lnTo>
                  <a:lnTo>
                    <a:pt x="42" y="102"/>
                  </a:lnTo>
                  <a:lnTo>
                    <a:pt x="42" y="119"/>
                  </a:lnTo>
                  <a:lnTo>
                    <a:pt x="31" y="119"/>
                  </a:lnTo>
                  <a:lnTo>
                    <a:pt x="0" y="19"/>
                  </a:lnTo>
                  <a:lnTo>
                    <a:pt x="60" y="0"/>
                  </a:lnTo>
                  <a:lnTo>
                    <a:pt x="142" y="60"/>
                  </a:lnTo>
                  <a:lnTo>
                    <a:pt x="204" y="46"/>
                  </a:lnTo>
                  <a:lnTo>
                    <a:pt x="231" y="71"/>
                  </a:lnTo>
                  <a:lnTo>
                    <a:pt x="242" y="102"/>
                  </a:lnTo>
                  <a:lnTo>
                    <a:pt x="259" y="102"/>
                  </a:lnTo>
                  <a:lnTo>
                    <a:pt x="259" y="119"/>
                  </a:lnTo>
                  <a:lnTo>
                    <a:pt x="304" y="119"/>
                  </a:lnTo>
                  <a:lnTo>
                    <a:pt x="330" y="102"/>
                  </a:lnTo>
                  <a:lnTo>
                    <a:pt x="359" y="119"/>
                  </a:lnTo>
                  <a:lnTo>
                    <a:pt x="359" y="102"/>
                  </a:lnTo>
                  <a:lnTo>
                    <a:pt x="403" y="131"/>
                  </a:lnTo>
                  <a:lnTo>
                    <a:pt x="371" y="146"/>
                  </a:lnTo>
                  <a:lnTo>
                    <a:pt x="342" y="146"/>
                  </a:lnTo>
                  <a:lnTo>
                    <a:pt x="342" y="119"/>
                  </a:lnTo>
                  <a:lnTo>
                    <a:pt x="315" y="131"/>
                  </a:lnTo>
                  <a:lnTo>
                    <a:pt x="315" y="158"/>
                  </a:lnTo>
                  <a:lnTo>
                    <a:pt x="282" y="158"/>
                  </a:lnTo>
                  <a:lnTo>
                    <a:pt x="304" y="169"/>
                  </a:lnTo>
                  <a:lnTo>
                    <a:pt x="315" y="202"/>
                  </a:lnTo>
                  <a:lnTo>
                    <a:pt x="304" y="231"/>
                  </a:lnTo>
                  <a:lnTo>
                    <a:pt x="271" y="21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4" name="Freeform 29"/>
            <p:cNvSpPr>
              <a:spLocks/>
            </p:cNvSpPr>
            <p:nvPr/>
          </p:nvSpPr>
          <p:spPr bwMode="auto">
            <a:xfrm>
              <a:off x="4233" y="1579"/>
              <a:ext cx="153" cy="105"/>
            </a:xfrm>
            <a:custGeom>
              <a:avLst/>
              <a:gdLst>
                <a:gd name="T0" fmla="*/ 8 w 175"/>
                <a:gd name="T1" fmla="*/ 59 h 112"/>
                <a:gd name="T2" fmla="*/ 5 w 175"/>
                <a:gd name="T3" fmla="*/ 59 h 112"/>
                <a:gd name="T4" fmla="*/ 8 w 175"/>
                <a:gd name="T5" fmla="*/ 44 h 112"/>
                <a:gd name="T6" fmla="*/ 5 w 175"/>
                <a:gd name="T7" fmla="*/ 26 h 112"/>
                <a:gd name="T8" fmla="*/ 0 w 175"/>
                <a:gd name="T9" fmla="*/ 21 h 112"/>
                <a:gd name="T10" fmla="*/ 8 w 175"/>
                <a:gd name="T11" fmla="*/ 21 h 112"/>
                <a:gd name="T12" fmla="*/ 8 w 175"/>
                <a:gd name="T13" fmla="*/ 15 h 112"/>
                <a:gd name="T14" fmla="*/ 8 w 175"/>
                <a:gd name="T15" fmla="*/ 8 h 112"/>
                <a:gd name="T16" fmla="*/ 15 w 175"/>
                <a:gd name="T17" fmla="*/ 0 h 112"/>
                <a:gd name="T18" fmla="*/ 15 w 175"/>
                <a:gd name="T19" fmla="*/ 15 h 112"/>
                <a:gd name="T20" fmla="*/ 20 w 175"/>
                <a:gd name="T21" fmla="*/ 15 h 112"/>
                <a:gd name="T22" fmla="*/ 15 w 175"/>
                <a:gd name="T23" fmla="*/ 15 h 112"/>
                <a:gd name="T24" fmla="*/ 12 w 175"/>
                <a:gd name="T25" fmla="*/ 15 h 112"/>
                <a:gd name="T26" fmla="*/ 12 w 175"/>
                <a:gd name="T27" fmla="*/ 21 h 112"/>
                <a:gd name="T28" fmla="*/ 23 w 175"/>
                <a:gd name="T29" fmla="*/ 21 h 112"/>
                <a:gd name="T30" fmla="*/ 26 w 175"/>
                <a:gd name="T31" fmla="*/ 26 h 112"/>
                <a:gd name="T32" fmla="*/ 39 w 175"/>
                <a:gd name="T33" fmla="*/ 21 h 112"/>
                <a:gd name="T34" fmla="*/ 39 w 175"/>
                <a:gd name="T35" fmla="*/ 26 h 112"/>
                <a:gd name="T36" fmla="*/ 41 w 175"/>
                <a:gd name="T37" fmla="*/ 36 h 112"/>
                <a:gd name="T38" fmla="*/ 45 w 175"/>
                <a:gd name="T39" fmla="*/ 36 h 112"/>
                <a:gd name="T40" fmla="*/ 45 w 175"/>
                <a:gd name="T41" fmla="*/ 52 h 112"/>
                <a:gd name="T42" fmla="*/ 39 w 175"/>
                <a:gd name="T43" fmla="*/ 52 h 112"/>
                <a:gd name="T44" fmla="*/ 31 w 175"/>
                <a:gd name="T45" fmla="*/ 59 h 112"/>
                <a:gd name="T46" fmla="*/ 26 w 175"/>
                <a:gd name="T47" fmla="*/ 44 h 112"/>
                <a:gd name="T48" fmla="*/ 23 w 175"/>
                <a:gd name="T49" fmla="*/ 36 h 112"/>
                <a:gd name="T50" fmla="*/ 20 w 175"/>
                <a:gd name="T51" fmla="*/ 52 h 112"/>
                <a:gd name="T52" fmla="*/ 15 w 175"/>
                <a:gd name="T53" fmla="*/ 52 h 112"/>
                <a:gd name="T54" fmla="*/ 8 w 175"/>
                <a:gd name="T55" fmla="*/ 59 h 1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5"/>
                <a:gd name="T85" fmla="*/ 0 h 112"/>
                <a:gd name="T86" fmla="*/ 175 w 175"/>
                <a:gd name="T87" fmla="*/ 112 h 11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5" h="112">
                  <a:moveTo>
                    <a:pt x="31" y="112"/>
                  </a:moveTo>
                  <a:lnTo>
                    <a:pt x="20" y="112"/>
                  </a:lnTo>
                  <a:lnTo>
                    <a:pt x="31" y="83"/>
                  </a:lnTo>
                  <a:lnTo>
                    <a:pt x="20" y="50"/>
                  </a:lnTo>
                  <a:lnTo>
                    <a:pt x="0" y="39"/>
                  </a:lnTo>
                  <a:lnTo>
                    <a:pt x="31" y="39"/>
                  </a:lnTo>
                  <a:lnTo>
                    <a:pt x="31" y="27"/>
                  </a:lnTo>
                  <a:lnTo>
                    <a:pt x="31" y="12"/>
                  </a:lnTo>
                  <a:lnTo>
                    <a:pt x="60" y="0"/>
                  </a:lnTo>
                  <a:lnTo>
                    <a:pt x="60" y="27"/>
                  </a:lnTo>
                  <a:lnTo>
                    <a:pt x="75" y="27"/>
                  </a:lnTo>
                  <a:lnTo>
                    <a:pt x="60" y="27"/>
                  </a:lnTo>
                  <a:lnTo>
                    <a:pt x="46" y="27"/>
                  </a:lnTo>
                  <a:lnTo>
                    <a:pt x="46" y="39"/>
                  </a:lnTo>
                  <a:lnTo>
                    <a:pt x="87" y="39"/>
                  </a:lnTo>
                  <a:lnTo>
                    <a:pt x="102" y="50"/>
                  </a:lnTo>
                  <a:lnTo>
                    <a:pt x="146" y="39"/>
                  </a:lnTo>
                  <a:lnTo>
                    <a:pt x="146" y="50"/>
                  </a:lnTo>
                  <a:lnTo>
                    <a:pt x="158" y="67"/>
                  </a:lnTo>
                  <a:lnTo>
                    <a:pt x="175" y="67"/>
                  </a:lnTo>
                  <a:lnTo>
                    <a:pt x="175" y="98"/>
                  </a:lnTo>
                  <a:lnTo>
                    <a:pt x="146" y="98"/>
                  </a:lnTo>
                  <a:lnTo>
                    <a:pt x="119" y="112"/>
                  </a:lnTo>
                  <a:lnTo>
                    <a:pt x="102" y="83"/>
                  </a:lnTo>
                  <a:lnTo>
                    <a:pt x="87" y="67"/>
                  </a:lnTo>
                  <a:lnTo>
                    <a:pt x="75" y="98"/>
                  </a:lnTo>
                  <a:lnTo>
                    <a:pt x="60" y="98"/>
                  </a:lnTo>
                  <a:lnTo>
                    <a:pt x="31" y="1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5" name="Freeform 30"/>
            <p:cNvSpPr>
              <a:spLocks/>
            </p:cNvSpPr>
            <p:nvPr/>
          </p:nvSpPr>
          <p:spPr bwMode="auto">
            <a:xfrm>
              <a:off x="4275" y="1522"/>
              <a:ext cx="184" cy="104"/>
            </a:xfrm>
            <a:custGeom>
              <a:avLst/>
              <a:gdLst>
                <a:gd name="T0" fmla="*/ 3 w 212"/>
                <a:gd name="T1" fmla="*/ 46 h 111"/>
                <a:gd name="T2" fmla="*/ 10 w 212"/>
                <a:gd name="T3" fmla="*/ 46 h 111"/>
                <a:gd name="T4" fmla="*/ 17 w 212"/>
                <a:gd name="T5" fmla="*/ 37 h 111"/>
                <a:gd name="T6" fmla="*/ 7 w 212"/>
                <a:gd name="T7" fmla="*/ 22 h 111"/>
                <a:gd name="T8" fmla="*/ 7 w 212"/>
                <a:gd name="T9" fmla="*/ 31 h 111"/>
                <a:gd name="T10" fmla="*/ 0 w 212"/>
                <a:gd name="T11" fmla="*/ 22 h 111"/>
                <a:gd name="T12" fmla="*/ 3 w 212"/>
                <a:gd name="T13" fmla="*/ 15 h 111"/>
                <a:gd name="T14" fmla="*/ 3 w 212"/>
                <a:gd name="T15" fmla="*/ 7 h 111"/>
                <a:gd name="T16" fmla="*/ 7 w 212"/>
                <a:gd name="T17" fmla="*/ 7 h 111"/>
                <a:gd name="T18" fmla="*/ 14 w 212"/>
                <a:gd name="T19" fmla="*/ 15 h 111"/>
                <a:gd name="T20" fmla="*/ 17 w 212"/>
                <a:gd name="T21" fmla="*/ 7 h 111"/>
                <a:gd name="T22" fmla="*/ 17 w 212"/>
                <a:gd name="T23" fmla="*/ 0 h 111"/>
                <a:gd name="T24" fmla="*/ 24 w 212"/>
                <a:gd name="T25" fmla="*/ 7 h 111"/>
                <a:gd name="T26" fmla="*/ 44 w 212"/>
                <a:gd name="T27" fmla="*/ 7 h 111"/>
                <a:gd name="T28" fmla="*/ 52 w 212"/>
                <a:gd name="T29" fmla="*/ 15 h 111"/>
                <a:gd name="T30" fmla="*/ 52 w 212"/>
                <a:gd name="T31" fmla="*/ 22 h 111"/>
                <a:gd name="T32" fmla="*/ 44 w 212"/>
                <a:gd name="T33" fmla="*/ 31 h 111"/>
                <a:gd name="T34" fmla="*/ 37 w 212"/>
                <a:gd name="T35" fmla="*/ 31 h 111"/>
                <a:gd name="T36" fmla="*/ 37 w 212"/>
                <a:gd name="T37" fmla="*/ 37 h 111"/>
                <a:gd name="T38" fmla="*/ 27 w 212"/>
                <a:gd name="T39" fmla="*/ 37 h 111"/>
                <a:gd name="T40" fmla="*/ 24 w 212"/>
                <a:gd name="T41" fmla="*/ 46 h 111"/>
                <a:gd name="T42" fmla="*/ 24 w 212"/>
                <a:gd name="T43" fmla="*/ 52 h 111"/>
                <a:gd name="T44" fmla="*/ 14 w 212"/>
                <a:gd name="T45" fmla="*/ 58 h 111"/>
                <a:gd name="T46" fmla="*/ 10 w 212"/>
                <a:gd name="T47" fmla="*/ 52 h 111"/>
                <a:gd name="T48" fmla="*/ 0 w 212"/>
                <a:gd name="T49" fmla="*/ 52 h 111"/>
                <a:gd name="T50" fmla="*/ 0 w 212"/>
                <a:gd name="T51" fmla="*/ 46 h 111"/>
                <a:gd name="T52" fmla="*/ 3 w 212"/>
                <a:gd name="T53" fmla="*/ 46 h 1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2"/>
                <a:gd name="T82" fmla="*/ 0 h 111"/>
                <a:gd name="T83" fmla="*/ 212 w 212"/>
                <a:gd name="T84" fmla="*/ 111 h 1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2" h="111">
                  <a:moveTo>
                    <a:pt x="12" y="86"/>
                  </a:moveTo>
                  <a:lnTo>
                    <a:pt x="39" y="86"/>
                  </a:lnTo>
                  <a:lnTo>
                    <a:pt x="71" y="71"/>
                  </a:lnTo>
                  <a:lnTo>
                    <a:pt x="27" y="42"/>
                  </a:lnTo>
                  <a:lnTo>
                    <a:pt x="27" y="59"/>
                  </a:lnTo>
                  <a:lnTo>
                    <a:pt x="0" y="42"/>
                  </a:lnTo>
                  <a:lnTo>
                    <a:pt x="12" y="27"/>
                  </a:lnTo>
                  <a:lnTo>
                    <a:pt x="12" y="11"/>
                  </a:lnTo>
                  <a:lnTo>
                    <a:pt x="27" y="11"/>
                  </a:lnTo>
                  <a:lnTo>
                    <a:pt x="56" y="27"/>
                  </a:lnTo>
                  <a:lnTo>
                    <a:pt x="71" y="11"/>
                  </a:lnTo>
                  <a:lnTo>
                    <a:pt x="71" y="0"/>
                  </a:lnTo>
                  <a:lnTo>
                    <a:pt x="98" y="11"/>
                  </a:lnTo>
                  <a:lnTo>
                    <a:pt x="183" y="11"/>
                  </a:lnTo>
                  <a:lnTo>
                    <a:pt x="212" y="27"/>
                  </a:lnTo>
                  <a:lnTo>
                    <a:pt x="212" y="42"/>
                  </a:lnTo>
                  <a:lnTo>
                    <a:pt x="183" y="59"/>
                  </a:lnTo>
                  <a:lnTo>
                    <a:pt x="154" y="59"/>
                  </a:lnTo>
                  <a:lnTo>
                    <a:pt x="154" y="71"/>
                  </a:lnTo>
                  <a:lnTo>
                    <a:pt x="112" y="71"/>
                  </a:lnTo>
                  <a:lnTo>
                    <a:pt x="98" y="86"/>
                  </a:lnTo>
                  <a:lnTo>
                    <a:pt x="98" y="98"/>
                  </a:lnTo>
                  <a:lnTo>
                    <a:pt x="56" y="111"/>
                  </a:lnTo>
                  <a:lnTo>
                    <a:pt x="39" y="98"/>
                  </a:lnTo>
                  <a:lnTo>
                    <a:pt x="0" y="98"/>
                  </a:lnTo>
                  <a:lnTo>
                    <a:pt x="0" y="86"/>
                  </a:lnTo>
                  <a:lnTo>
                    <a:pt x="12" y="8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6" name="Freeform 31"/>
            <p:cNvSpPr>
              <a:spLocks/>
            </p:cNvSpPr>
            <p:nvPr/>
          </p:nvSpPr>
          <p:spPr bwMode="auto">
            <a:xfrm>
              <a:off x="3937" y="1535"/>
              <a:ext cx="284" cy="187"/>
            </a:xfrm>
            <a:custGeom>
              <a:avLst/>
              <a:gdLst>
                <a:gd name="T0" fmla="*/ 21 w 327"/>
                <a:gd name="T1" fmla="*/ 23 h 200"/>
                <a:gd name="T2" fmla="*/ 17 w 327"/>
                <a:gd name="T3" fmla="*/ 23 h 200"/>
                <a:gd name="T4" fmla="*/ 7 w 327"/>
                <a:gd name="T5" fmla="*/ 7 h 200"/>
                <a:gd name="T6" fmla="*/ 3 w 327"/>
                <a:gd name="T7" fmla="*/ 7 h 200"/>
                <a:gd name="T8" fmla="*/ 0 w 327"/>
                <a:gd name="T9" fmla="*/ 17 h 200"/>
                <a:gd name="T10" fmla="*/ 3 w 327"/>
                <a:gd name="T11" fmla="*/ 23 h 200"/>
                <a:gd name="T12" fmla="*/ 3 w 327"/>
                <a:gd name="T13" fmla="*/ 17 h 200"/>
                <a:gd name="T14" fmla="*/ 7 w 327"/>
                <a:gd name="T15" fmla="*/ 17 h 200"/>
                <a:gd name="T16" fmla="*/ 10 w 327"/>
                <a:gd name="T17" fmla="*/ 23 h 200"/>
                <a:gd name="T18" fmla="*/ 10 w 327"/>
                <a:gd name="T19" fmla="*/ 31 h 200"/>
                <a:gd name="T20" fmla="*/ 3 w 327"/>
                <a:gd name="T21" fmla="*/ 31 h 200"/>
                <a:gd name="T22" fmla="*/ 3 w 327"/>
                <a:gd name="T23" fmla="*/ 38 h 200"/>
                <a:gd name="T24" fmla="*/ 7 w 327"/>
                <a:gd name="T25" fmla="*/ 38 h 200"/>
                <a:gd name="T26" fmla="*/ 10 w 327"/>
                <a:gd name="T27" fmla="*/ 51 h 200"/>
                <a:gd name="T28" fmla="*/ 14 w 327"/>
                <a:gd name="T29" fmla="*/ 75 h 200"/>
                <a:gd name="T30" fmla="*/ 21 w 327"/>
                <a:gd name="T31" fmla="*/ 67 h 200"/>
                <a:gd name="T32" fmla="*/ 28 w 327"/>
                <a:gd name="T33" fmla="*/ 59 h 200"/>
                <a:gd name="T34" fmla="*/ 55 w 327"/>
                <a:gd name="T35" fmla="*/ 88 h 200"/>
                <a:gd name="T36" fmla="*/ 55 w 327"/>
                <a:gd name="T37" fmla="*/ 94 h 200"/>
                <a:gd name="T38" fmla="*/ 63 w 327"/>
                <a:gd name="T39" fmla="*/ 102 h 200"/>
                <a:gd name="T40" fmla="*/ 66 w 327"/>
                <a:gd name="T41" fmla="*/ 94 h 200"/>
                <a:gd name="T42" fmla="*/ 72 w 327"/>
                <a:gd name="T43" fmla="*/ 88 h 200"/>
                <a:gd name="T44" fmla="*/ 72 w 327"/>
                <a:gd name="T45" fmla="*/ 75 h 200"/>
                <a:gd name="T46" fmla="*/ 77 w 327"/>
                <a:gd name="T47" fmla="*/ 75 h 200"/>
                <a:gd name="T48" fmla="*/ 80 w 327"/>
                <a:gd name="T49" fmla="*/ 75 h 200"/>
                <a:gd name="T50" fmla="*/ 80 w 327"/>
                <a:gd name="T51" fmla="*/ 67 h 200"/>
                <a:gd name="T52" fmla="*/ 72 w 327"/>
                <a:gd name="T53" fmla="*/ 59 h 200"/>
                <a:gd name="T54" fmla="*/ 55 w 327"/>
                <a:gd name="T55" fmla="*/ 38 h 200"/>
                <a:gd name="T56" fmla="*/ 52 w 327"/>
                <a:gd name="T57" fmla="*/ 23 h 200"/>
                <a:gd name="T58" fmla="*/ 42 w 327"/>
                <a:gd name="T59" fmla="*/ 23 h 200"/>
                <a:gd name="T60" fmla="*/ 37 w 327"/>
                <a:gd name="T61" fmla="*/ 7 h 200"/>
                <a:gd name="T62" fmla="*/ 31 w 327"/>
                <a:gd name="T63" fmla="*/ 0 h 200"/>
                <a:gd name="T64" fmla="*/ 28 w 327"/>
                <a:gd name="T65" fmla="*/ 0 h 200"/>
                <a:gd name="T66" fmla="*/ 24 w 327"/>
                <a:gd name="T67" fmla="*/ 17 h 200"/>
                <a:gd name="T68" fmla="*/ 24 w 327"/>
                <a:gd name="T69" fmla="*/ 23 h 200"/>
                <a:gd name="T70" fmla="*/ 21 w 327"/>
                <a:gd name="T71" fmla="*/ 23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7"/>
                <a:gd name="T109" fmla="*/ 0 h 200"/>
                <a:gd name="T110" fmla="*/ 327 w 327"/>
                <a:gd name="T111" fmla="*/ 200 h 2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7" h="200">
                  <a:moveTo>
                    <a:pt x="87" y="46"/>
                  </a:moveTo>
                  <a:lnTo>
                    <a:pt x="68" y="46"/>
                  </a:lnTo>
                  <a:lnTo>
                    <a:pt x="27" y="16"/>
                  </a:lnTo>
                  <a:lnTo>
                    <a:pt x="16" y="16"/>
                  </a:lnTo>
                  <a:lnTo>
                    <a:pt x="0" y="31"/>
                  </a:lnTo>
                  <a:lnTo>
                    <a:pt x="16" y="46"/>
                  </a:lnTo>
                  <a:lnTo>
                    <a:pt x="16" y="31"/>
                  </a:lnTo>
                  <a:lnTo>
                    <a:pt x="27" y="31"/>
                  </a:lnTo>
                  <a:lnTo>
                    <a:pt x="39" y="46"/>
                  </a:lnTo>
                  <a:lnTo>
                    <a:pt x="39" y="60"/>
                  </a:lnTo>
                  <a:lnTo>
                    <a:pt x="16" y="60"/>
                  </a:lnTo>
                  <a:lnTo>
                    <a:pt x="16" y="75"/>
                  </a:lnTo>
                  <a:lnTo>
                    <a:pt x="27" y="75"/>
                  </a:lnTo>
                  <a:lnTo>
                    <a:pt x="39" y="100"/>
                  </a:lnTo>
                  <a:lnTo>
                    <a:pt x="56" y="146"/>
                  </a:lnTo>
                  <a:lnTo>
                    <a:pt x="87" y="131"/>
                  </a:lnTo>
                  <a:lnTo>
                    <a:pt x="116" y="115"/>
                  </a:lnTo>
                  <a:lnTo>
                    <a:pt x="227" y="171"/>
                  </a:lnTo>
                  <a:lnTo>
                    <a:pt x="227" y="186"/>
                  </a:lnTo>
                  <a:lnTo>
                    <a:pt x="258" y="200"/>
                  </a:lnTo>
                  <a:lnTo>
                    <a:pt x="269" y="186"/>
                  </a:lnTo>
                  <a:lnTo>
                    <a:pt x="298" y="171"/>
                  </a:lnTo>
                  <a:lnTo>
                    <a:pt x="298" y="146"/>
                  </a:lnTo>
                  <a:lnTo>
                    <a:pt x="313" y="146"/>
                  </a:lnTo>
                  <a:lnTo>
                    <a:pt x="327" y="146"/>
                  </a:lnTo>
                  <a:lnTo>
                    <a:pt x="327" y="131"/>
                  </a:lnTo>
                  <a:lnTo>
                    <a:pt x="298" y="115"/>
                  </a:lnTo>
                  <a:lnTo>
                    <a:pt x="227" y="75"/>
                  </a:lnTo>
                  <a:lnTo>
                    <a:pt x="214" y="46"/>
                  </a:lnTo>
                  <a:lnTo>
                    <a:pt x="171" y="46"/>
                  </a:lnTo>
                  <a:lnTo>
                    <a:pt x="154" y="16"/>
                  </a:lnTo>
                  <a:lnTo>
                    <a:pt x="127" y="0"/>
                  </a:lnTo>
                  <a:lnTo>
                    <a:pt x="116" y="0"/>
                  </a:lnTo>
                  <a:lnTo>
                    <a:pt x="98" y="31"/>
                  </a:lnTo>
                  <a:lnTo>
                    <a:pt x="98" y="46"/>
                  </a:lnTo>
                  <a:lnTo>
                    <a:pt x="87"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7" name="Freeform 32"/>
            <p:cNvSpPr>
              <a:spLocks/>
            </p:cNvSpPr>
            <p:nvPr/>
          </p:nvSpPr>
          <p:spPr bwMode="auto">
            <a:xfrm>
              <a:off x="2615" y="2295"/>
              <a:ext cx="149" cy="129"/>
            </a:xfrm>
            <a:custGeom>
              <a:avLst/>
              <a:gdLst>
                <a:gd name="T0" fmla="*/ 34 w 171"/>
                <a:gd name="T1" fmla="*/ 66 h 139"/>
                <a:gd name="T2" fmla="*/ 32 w 171"/>
                <a:gd name="T3" fmla="*/ 66 h 139"/>
                <a:gd name="T4" fmla="*/ 28 w 171"/>
                <a:gd name="T5" fmla="*/ 53 h 139"/>
                <a:gd name="T6" fmla="*/ 24 w 171"/>
                <a:gd name="T7" fmla="*/ 53 h 139"/>
                <a:gd name="T8" fmla="*/ 24 w 171"/>
                <a:gd name="T9" fmla="*/ 46 h 139"/>
                <a:gd name="T10" fmla="*/ 21 w 171"/>
                <a:gd name="T11" fmla="*/ 33 h 139"/>
                <a:gd name="T12" fmla="*/ 13 w 171"/>
                <a:gd name="T13" fmla="*/ 33 h 139"/>
                <a:gd name="T14" fmla="*/ 7 w 171"/>
                <a:gd name="T15" fmla="*/ 39 h 139"/>
                <a:gd name="T16" fmla="*/ 0 w 171"/>
                <a:gd name="T17" fmla="*/ 18 h 139"/>
                <a:gd name="T18" fmla="*/ 0 w 171"/>
                <a:gd name="T19" fmla="*/ 13 h 139"/>
                <a:gd name="T20" fmla="*/ 7 w 171"/>
                <a:gd name="T21" fmla="*/ 13 h 139"/>
                <a:gd name="T22" fmla="*/ 7 w 171"/>
                <a:gd name="T23" fmla="*/ 0 h 139"/>
                <a:gd name="T24" fmla="*/ 21 w 171"/>
                <a:gd name="T25" fmla="*/ 0 h 139"/>
                <a:gd name="T26" fmla="*/ 24 w 171"/>
                <a:gd name="T27" fmla="*/ 6 h 139"/>
                <a:gd name="T28" fmla="*/ 32 w 171"/>
                <a:gd name="T29" fmla="*/ 0 h 139"/>
                <a:gd name="T30" fmla="*/ 37 w 171"/>
                <a:gd name="T31" fmla="*/ 26 h 139"/>
                <a:gd name="T32" fmla="*/ 37 w 171"/>
                <a:gd name="T33" fmla="*/ 39 h 139"/>
                <a:gd name="T34" fmla="*/ 43 w 171"/>
                <a:gd name="T35" fmla="*/ 53 h 139"/>
                <a:gd name="T36" fmla="*/ 37 w 171"/>
                <a:gd name="T37" fmla="*/ 53 h 139"/>
                <a:gd name="T38" fmla="*/ 37 w 171"/>
                <a:gd name="T39" fmla="*/ 59 h 139"/>
                <a:gd name="T40" fmla="*/ 34 w 171"/>
                <a:gd name="T41" fmla="*/ 66 h 1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139"/>
                <a:gd name="T65" fmla="*/ 171 w 171"/>
                <a:gd name="T66" fmla="*/ 139 h 1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139">
                  <a:moveTo>
                    <a:pt x="138" y="139"/>
                  </a:moveTo>
                  <a:lnTo>
                    <a:pt x="126" y="139"/>
                  </a:lnTo>
                  <a:lnTo>
                    <a:pt x="109" y="110"/>
                  </a:lnTo>
                  <a:lnTo>
                    <a:pt x="98" y="110"/>
                  </a:lnTo>
                  <a:lnTo>
                    <a:pt x="98" y="98"/>
                  </a:lnTo>
                  <a:lnTo>
                    <a:pt x="82" y="71"/>
                  </a:lnTo>
                  <a:lnTo>
                    <a:pt x="53" y="71"/>
                  </a:lnTo>
                  <a:lnTo>
                    <a:pt x="27" y="83"/>
                  </a:lnTo>
                  <a:lnTo>
                    <a:pt x="0" y="39"/>
                  </a:lnTo>
                  <a:lnTo>
                    <a:pt x="0" y="27"/>
                  </a:lnTo>
                  <a:lnTo>
                    <a:pt x="27" y="27"/>
                  </a:lnTo>
                  <a:lnTo>
                    <a:pt x="27" y="0"/>
                  </a:lnTo>
                  <a:lnTo>
                    <a:pt x="82" y="0"/>
                  </a:lnTo>
                  <a:lnTo>
                    <a:pt x="98" y="12"/>
                  </a:lnTo>
                  <a:lnTo>
                    <a:pt x="126" y="0"/>
                  </a:lnTo>
                  <a:lnTo>
                    <a:pt x="149" y="54"/>
                  </a:lnTo>
                  <a:lnTo>
                    <a:pt x="149" y="83"/>
                  </a:lnTo>
                  <a:lnTo>
                    <a:pt x="171" y="110"/>
                  </a:lnTo>
                  <a:lnTo>
                    <a:pt x="149" y="110"/>
                  </a:lnTo>
                  <a:lnTo>
                    <a:pt x="149" y="125"/>
                  </a:lnTo>
                  <a:lnTo>
                    <a:pt x="138" y="13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8" name="Freeform 33"/>
            <p:cNvSpPr>
              <a:spLocks/>
            </p:cNvSpPr>
            <p:nvPr/>
          </p:nvSpPr>
          <p:spPr bwMode="auto">
            <a:xfrm>
              <a:off x="2673" y="1974"/>
              <a:ext cx="336" cy="374"/>
            </a:xfrm>
            <a:custGeom>
              <a:avLst/>
              <a:gdLst>
                <a:gd name="T0" fmla="*/ 72 w 386"/>
                <a:gd name="T1" fmla="*/ 142 h 399"/>
                <a:gd name="T2" fmla="*/ 64 w 386"/>
                <a:gd name="T3" fmla="*/ 147 h 399"/>
                <a:gd name="T4" fmla="*/ 53 w 386"/>
                <a:gd name="T5" fmla="*/ 166 h 399"/>
                <a:gd name="T6" fmla="*/ 45 w 386"/>
                <a:gd name="T7" fmla="*/ 171 h 399"/>
                <a:gd name="T8" fmla="*/ 39 w 386"/>
                <a:gd name="T9" fmla="*/ 193 h 399"/>
                <a:gd name="T10" fmla="*/ 39 w 386"/>
                <a:gd name="T11" fmla="*/ 209 h 399"/>
                <a:gd name="T12" fmla="*/ 36 w 386"/>
                <a:gd name="T13" fmla="*/ 209 h 399"/>
                <a:gd name="T14" fmla="*/ 32 w 386"/>
                <a:gd name="T15" fmla="*/ 209 h 399"/>
                <a:gd name="T16" fmla="*/ 29 w 386"/>
                <a:gd name="T17" fmla="*/ 209 h 399"/>
                <a:gd name="T18" fmla="*/ 25 w 386"/>
                <a:gd name="T19" fmla="*/ 209 h 399"/>
                <a:gd name="T20" fmla="*/ 21 w 386"/>
                <a:gd name="T21" fmla="*/ 209 h 399"/>
                <a:gd name="T22" fmla="*/ 15 w 386"/>
                <a:gd name="T23" fmla="*/ 178 h 399"/>
                <a:gd name="T24" fmla="*/ 8 w 386"/>
                <a:gd name="T25" fmla="*/ 187 h 399"/>
                <a:gd name="T26" fmla="*/ 3 w 386"/>
                <a:gd name="T27" fmla="*/ 178 h 399"/>
                <a:gd name="T28" fmla="*/ 0 w 386"/>
                <a:gd name="T29" fmla="*/ 147 h 399"/>
                <a:gd name="T30" fmla="*/ 3 w 386"/>
                <a:gd name="T31" fmla="*/ 133 h 399"/>
                <a:gd name="T32" fmla="*/ 8 w 386"/>
                <a:gd name="T33" fmla="*/ 142 h 399"/>
                <a:gd name="T34" fmla="*/ 10 w 386"/>
                <a:gd name="T35" fmla="*/ 133 h 399"/>
                <a:gd name="T36" fmla="*/ 39 w 386"/>
                <a:gd name="T37" fmla="*/ 133 h 399"/>
                <a:gd name="T38" fmla="*/ 32 w 386"/>
                <a:gd name="T39" fmla="*/ 0 h 399"/>
                <a:gd name="T40" fmla="*/ 43 w 386"/>
                <a:gd name="T41" fmla="*/ 0 h 399"/>
                <a:gd name="T42" fmla="*/ 75 w 386"/>
                <a:gd name="T43" fmla="*/ 58 h 399"/>
                <a:gd name="T44" fmla="*/ 83 w 386"/>
                <a:gd name="T45" fmla="*/ 67 h 399"/>
                <a:gd name="T46" fmla="*/ 90 w 386"/>
                <a:gd name="T47" fmla="*/ 75 h 399"/>
                <a:gd name="T48" fmla="*/ 90 w 386"/>
                <a:gd name="T49" fmla="*/ 90 h 399"/>
                <a:gd name="T50" fmla="*/ 96 w 386"/>
                <a:gd name="T51" fmla="*/ 90 h 399"/>
                <a:gd name="T52" fmla="*/ 96 w 386"/>
                <a:gd name="T53" fmla="*/ 127 h 399"/>
                <a:gd name="T54" fmla="*/ 92 w 386"/>
                <a:gd name="T55" fmla="*/ 133 h 399"/>
                <a:gd name="T56" fmla="*/ 72 w 386"/>
                <a:gd name="T57" fmla="*/ 142 h 39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399"/>
                <a:gd name="T89" fmla="*/ 386 w 386"/>
                <a:gd name="T90" fmla="*/ 399 h 39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399">
                  <a:moveTo>
                    <a:pt x="286" y="270"/>
                  </a:moveTo>
                  <a:lnTo>
                    <a:pt x="257" y="282"/>
                  </a:lnTo>
                  <a:lnTo>
                    <a:pt x="213" y="315"/>
                  </a:lnTo>
                  <a:lnTo>
                    <a:pt x="182" y="326"/>
                  </a:lnTo>
                  <a:lnTo>
                    <a:pt x="157" y="370"/>
                  </a:lnTo>
                  <a:lnTo>
                    <a:pt x="157" y="399"/>
                  </a:lnTo>
                  <a:lnTo>
                    <a:pt x="142" y="399"/>
                  </a:lnTo>
                  <a:lnTo>
                    <a:pt x="130" y="399"/>
                  </a:lnTo>
                  <a:lnTo>
                    <a:pt x="115" y="399"/>
                  </a:lnTo>
                  <a:lnTo>
                    <a:pt x="102" y="399"/>
                  </a:lnTo>
                  <a:lnTo>
                    <a:pt x="82" y="399"/>
                  </a:lnTo>
                  <a:lnTo>
                    <a:pt x="59" y="341"/>
                  </a:lnTo>
                  <a:lnTo>
                    <a:pt x="31" y="355"/>
                  </a:lnTo>
                  <a:lnTo>
                    <a:pt x="15" y="341"/>
                  </a:lnTo>
                  <a:lnTo>
                    <a:pt x="0" y="282"/>
                  </a:lnTo>
                  <a:lnTo>
                    <a:pt x="15" y="255"/>
                  </a:lnTo>
                  <a:lnTo>
                    <a:pt x="31" y="270"/>
                  </a:lnTo>
                  <a:lnTo>
                    <a:pt x="42" y="255"/>
                  </a:lnTo>
                  <a:lnTo>
                    <a:pt x="157" y="255"/>
                  </a:lnTo>
                  <a:lnTo>
                    <a:pt x="130" y="0"/>
                  </a:lnTo>
                  <a:lnTo>
                    <a:pt x="171" y="0"/>
                  </a:lnTo>
                  <a:lnTo>
                    <a:pt x="301" y="111"/>
                  </a:lnTo>
                  <a:lnTo>
                    <a:pt x="328" y="130"/>
                  </a:lnTo>
                  <a:lnTo>
                    <a:pt x="357" y="142"/>
                  </a:lnTo>
                  <a:lnTo>
                    <a:pt x="357" y="171"/>
                  </a:lnTo>
                  <a:lnTo>
                    <a:pt x="386" y="171"/>
                  </a:lnTo>
                  <a:lnTo>
                    <a:pt x="386" y="242"/>
                  </a:lnTo>
                  <a:lnTo>
                    <a:pt x="372" y="255"/>
                  </a:lnTo>
                  <a:lnTo>
                    <a:pt x="286" y="27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29" name="Freeform 34"/>
            <p:cNvSpPr>
              <a:spLocks/>
            </p:cNvSpPr>
            <p:nvPr/>
          </p:nvSpPr>
          <p:spPr bwMode="auto">
            <a:xfrm>
              <a:off x="3112" y="1778"/>
              <a:ext cx="323" cy="342"/>
            </a:xfrm>
            <a:custGeom>
              <a:avLst/>
              <a:gdLst>
                <a:gd name="T0" fmla="*/ 95 w 370"/>
                <a:gd name="T1" fmla="*/ 146 h 367"/>
                <a:gd name="T2" fmla="*/ 95 w 370"/>
                <a:gd name="T3" fmla="*/ 174 h 367"/>
                <a:gd name="T4" fmla="*/ 88 w 370"/>
                <a:gd name="T5" fmla="*/ 174 h 367"/>
                <a:gd name="T6" fmla="*/ 88 w 370"/>
                <a:gd name="T7" fmla="*/ 182 h 367"/>
                <a:gd name="T8" fmla="*/ 44 w 370"/>
                <a:gd name="T9" fmla="*/ 134 h 367"/>
                <a:gd name="T10" fmla="*/ 33 w 370"/>
                <a:gd name="T11" fmla="*/ 134 h 367"/>
                <a:gd name="T12" fmla="*/ 29 w 370"/>
                <a:gd name="T13" fmla="*/ 126 h 367"/>
                <a:gd name="T14" fmla="*/ 15 w 370"/>
                <a:gd name="T15" fmla="*/ 126 h 367"/>
                <a:gd name="T16" fmla="*/ 10 w 370"/>
                <a:gd name="T17" fmla="*/ 110 h 367"/>
                <a:gd name="T18" fmla="*/ 7 w 370"/>
                <a:gd name="T19" fmla="*/ 110 h 367"/>
                <a:gd name="T20" fmla="*/ 0 w 370"/>
                <a:gd name="T21" fmla="*/ 90 h 367"/>
                <a:gd name="T22" fmla="*/ 3 w 370"/>
                <a:gd name="T23" fmla="*/ 84 h 367"/>
                <a:gd name="T24" fmla="*/ 3 w 370"/>
                <a:gd name="T25" fmla="*/ 69 h 367"/>
                <a:gd name="T26" fmla="*/ 3 w 370"/>
                <a:gd name="T27" fmla="*/ 48 h 367"/>
                <a:gd name="T28" fmla="*/ 0 w 370"/>
                <a:gd name="T29" fmla="*/ 41 h 367"/>
                <a:gd name="T30" fmla="*/ 0 w 370"/>
                <a:gd name="T31" fmla="*/ 35 h 367"/>
                <a:gd name="T32" fmla="*/ 3 w 370"/>
                <a:gd name="T33" fmla="*/ 35 h 367"/>
                <a:gd name="T34" fmla="*/ 3 w 370"/>
                <a:gd name="T35" fmla="*/ 20 h 367"/>
                <a:gd name="T36" fmla="*/ 10 w 370"/>
                <a:gd name="T37" fmla="*/ 14 h 367"/>
                <a:gd name="T38" fmla="*/ 10 w 370"/>
                <a:gd name="T39" fmla="*/ 0 h 367"/>
                <a:gd name="T40" fmla="*/ 18 w 370"/>
                <a:gd name="T41" fmla="*/ 7 h 367"/>
                <a:gd name="T42" fmla="*/ 29 w 370"/>
                <a:gd name="T43" fmla="*/ 7 h 367"/>
                <a:gd name="T44" fmla="*/ 37 w 370"/>
                <a:gd name="T45" fmla="*/ 14 h 367"/>
                <a:gd name="T46" fmla="*/ 37 w 370"/>
                <a:gd name="T47" fmla="*/ 20 h 367"/>
                <a:gd name="T48" fmla="*/ 47 w 370"/>
                <a:gd name="T49" fmla="*/ 30 h 367"/>
                <a:gd name="T50" fmla="*/ 54 w 370"/>
                <a:gd name="T51" fmla="*/ 35 h 367"/>
                <a:gd name="T52" fmla="*/ 59 w 370"/>
                <a:gd name="T53" fmla="*/ 41 h 367"/>
                <a:gd name="T54" fmla="*/ 62 w 370"/>
                <a:gd name="T55" fmla="*/ 35 h 367"/>
                <a:gd name="T56" fmla="*/ 62 w 370"/>
                <a:gd name="T57" fmla="*/ 14 h 367"/>
                <a:gd name="T58" fmla="*/ 74 w 370"/>
                <a:gd name="T59" fmla="*/ 7 h 367"/>
                <a:gd name="T60" fmla="*/ 81 w 370"/>
                <a:gd name="T61" fmla="*/ 7 h 367"/>
                <a:gd name="T62" fmla="*/ 81 w 370"/>
                <a:gd name="T63" fmla="*/ 14 h 367"/>
                <a:gd name="T64" fmla="*/ 92 w 370"/>
                <a:gd name="T65" fmla="*/ 20 h 367"/>
                <a:gd name="T66" fmla="*/ 92 w 370"/>
                <a:gd name="T67" fmla="*/ 41 h 367"/>
                <a:gd name="T68" fmla="*/ 92 w 370"/>
                <a:gd name="T69" fmla="*/ 61 h 367"/>
                <a:gd name="T70" fmla="*/ 95 w 370"/>
                <a:gd name="T71" fmla="*/ 146 h 3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0"/>
                <a:gd name="T109" fmla="*/ 0 h 367"/>
                <a:gd name="T110" fmla="*/ 370 w 370"/>
                <a:gd name="T111" fmla="*/ 367 h 36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0" h="367">
                  <a:moveTo>
                    <a:pt x="370" y="294"/>
                  </a:moveTo>
                  <a:lnTo>
                    <a:pt x="370" y="354"/>
                  </a:lnTo>
                  <a:lnTo>
                    <a:pt x="342" y="354"/>
                  </a:lnTo>
                  <a:lnTo>
                    <a:pt x="342" y="367"/>
                  </a:lnTo>
                  <a:lnTo>
                    <a:pt x="171" y="271"/>
                  </a:lnTo>
                  <a:lnTo>
                    <a:pt x="127" y="271"/>
                  </a:lnTo>
                  <a:lnTo>
                    <a:pt x="111" y="254"/>
                  </a:lnTo>
                  <a:lnTo>
                    <a:pt x="59" y="254"/>
                  </a:lnTo>
                  <a:lnTo>
                    <a:pt x="42" y="223"/>
                  </a:lnTo>
                  <a:lnTo>
                    <a:pt x="27" y="223"/>
                  </a:lnTo>
                  <a:lnTo>
                    <a:pt x="0" y="183"/>
                  </a:lnTo>
                  <a:lnTo>
                    <a:pt x="11" y="171"/>
                  </a:lnTo>
                  <a:lnTo>
                    <a:pt x="11" y="139"/>
                  </a:lnTo>
                  <a:lnTo>
                    <a:pt x="11" y="98"/>
                  </a:lnTo>
                  <a:lnTo>
                    <a:pt x="0" y="83"/>
                  </a:lnTo>
                  <a:lnTo>
                    <a:pt x="0" y="71"/>
                  </a:lnTo>
                  <a:lnTo>
                    <a:pt x="11" y="71"/>
                  </a:lnTo>
                  <a:lnTo>
                    <a:pt x="11" y="39"/>
                  </a:lnTo>
                  <a:lnTo>
                    <a:pt x="42" y="27"/>
                  </a:lnTo>
                  <a:lnTo>
                    <a:pt x="42" y="0"/>
                  </a:lnTo>
                  <a:lnTo>
                    <a:pt x="71" y="12"/>
                  </a:lnTo>
                  <a:lnTo>
                    <a:pt x="111" y="12"/>
                  </a:lnTo>
                  <a:lnTo>
                    <a:pt x="142" y="27"/>
                  </a:lnTo>
                  <a:lnTo>
                    <a:pt x="142" y="39"/>
                  </a:lnTo>
                  <a:lnTo>
                    <a:pt x="182" y="60"/>
                  </a:lnTo>
                  <a:lnTo>
                    <a:pt x="209" y="71"/>
                  </a:lnTo>
                  <a:lnTo>
                    <a:pt x="230" y="83"/>
                  </a:lnTo>
                  <a:lnTo>
                    <a:pt x="242" y="71"/>
                  </a:lnTo>
                  <a:lnTo>
                    <a:pt x="242" y="27"/>
                  </a:lnTo>
                  <a:lnTo>
                    <a:pt x="286" y="12"/>
                  </a:lnTo>
                  <a:lnTo>
                    <a:pt x="313" y="12"/>
                  </a:lnTo>
                  <a:lnTo>
                    <a:pt x="313" y="27"/>
                  </a:lnTo>
                  <a:lnTo>
                    <a:pt x="357" y="39"/>
                  </a:lnTo>
                  <a:lnTo>
                    <a:pt x="357" y="83"/>
                  </a:lnTo>
                  <a:lnTo>
                    <a:pt x="357" y="123"/>
                  </a:lnTo>
                  <a:lnTo>
                    <a:pt x="370" y="29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0" name="Freeform 35"/>
            <p:cNvSpPr>
              <a:spLocks/>
            </p:cNvSpPr>
            <p:nvPr/>
          </p:nvSpPr>
          <p:spPr bwMode="auto">
            <a:xfrm>
              <a:off x="2748" y="1684"/>
              <a:ext cx="416" cy="450"/>
            </a:xfrm>
            <a:custGeom>
              <a:avLst/>
              <a:gdLst>
                <a:gd name="T0" fmla="*/ 97 w 478"/>
                <a:gd name="T1" fmla="*/ 0 h 482"/>
                <a:gd name="T2" fmla="*/ 100 w 478"/>
                <a:gd name="T3" fmla="*/ 0 h 482"/>
                <a:gd name="T4" fmla="*/ 100 w 478"/>
                <a:gd name="T5" fmla="*/ 7 h 482"/>
                <a:gd name="T6" fmla="*/ 100 w 478"/>
                <a:gd name="T7" fmla="*/ 30 h 482"/>
                <a:gd name="T8" fmla="*/ 95 w 478"/>
                <a:gd name="T9" fmla="*/ 42 h 482"/>
                <a:gd name="T10" fmla="*/ 97 w 478"/>
                <a:gd name="T11" fmla="*/ 56 h 482"/>
                <a:gd name="T12" fmla="*/ 104 w 478"/>
                <a:gd name="T13" fmla="*/ 63 h 482"/>
                <a:gd name="T14" fmla="*/ 104 w 478"/>
                <a:gd name="T15" fmla="*/ 85 h 482"/>
                <a:gd name="T16" fmla="*/ 104 w 478"/>
                <a:gd name="T17" fmla="*/ 91 h 482"/>
                <a:gd name="T18" fmla="*/ 107 w 478"/>
                <a:gd name="T19" fmla="*/ 99 h 482"/>
                <a:gd name="T20" fmla="*/ 107 w 478"/>
                <a:gd name="T21" fmla="*/ 120 h 482"/>
                <a:gd name="T22" fmla="*/ 107 w 478"/>
                <a:gd name="T23" fmla="*/ 134 h 482"/>
                <a:gd name="T24" fmla="*/ 104 w 478"/>
                <a:gd name="T25" fmla="*/ 143 h 482"/>
                <a:gd name="T26" fmla="*/ 111 w 478"/>
                <a:gd name="T27" fmla="*/ 163 h 482"/>
                <a:gd name="T28" fmla="*/ 115 w 478"/>
                <a:gd name="T29" fmla="*/ 163 h 482"/>
                <a:gd name="T30" fmla="*/ 119 w 478"/>
                <a:gd name="T31" fmla="*/ 177 h 482"/>
                <a:gd name="T32" fmla="*/ 83 w 478"/>
                <a:gd name="T33" fmla="*/ 233 h 482"/>
                <a:gd name="T34" fmla="*/ 75 w 478"/>
                <a:gd name="T35" fmla="*/ 243 h 482"/>
                <a:gd name="T36" fmla="*/ 69 w 478"/>
                <a:gd name="T37" fmla="*/ 243 h 482"/>
                <a:gd name="T38" fmla="*/ 69 w 478"/>
                <a:gd name="T39" fmla="*/ 229 h 482"/>
                <a:gd name="T40" fmla="*/ 61 w 478"/>
                <a:gd name="T41" fmla="*/ 222 h 482"/>
                <a:gd name="T42" fmla="*/ 55 w 478"/>
                <a:gd name="T43" fmla="*/ 212 h 482"/>
                <a:gd name="T44" fmla="*/ 22 w 478"/>
                <a:gd name="T45" fmla="*/ 154 h 482"/>
                <a:gd name="T46" fmla="*/ 0 w 478"/>
                <a:gd name="T47" fmla="*/ 126 h 482"/>
                <a:gd name="T48" fmla="*/ 0 w 478"/>
                <a:gd name="T49" fmla="*/ 120 h 482"/>
                <a:gd name="T50" fmla="*/ 0 w 478"/>
                <a:gd name="T51" fmla="*/ 105 h 482"/>
                <a:gd name="T52" fmla="*/ 5 w 478"/>
                <a:gd name="T53" fmla="*/ 99 h 482"/>
                <a:gd name="T54" fmla="*/ 22 w 478"/>
                <a:gd name="T55" fmla="*/ 91 h 482"/>
                <a:gd name="T56" fmla="*/ 30 w 478"/>
                <a:gd name="T57" fmla="*/ 79 h 482"/>
                <a:gd name="T58" fmla="*/ 30 w 478"/>
                <a:gd name="T59" fmla="*/ 69 h 482"/>
                <a:gd name="T60" fmla="*/ 44 w 478"/>
                <a:gd name="T61" fmla="*/ 63 h 482"/>
                <a:gd name="T62" fmla="*/ 44 w 478"/>
                <a:gd name="T63" fmla="*/ 30 h 482"/>
                <a:gd name="T64" fmla="*/ 39 w 478"/>
                <a:gd name="T65" fmla="*/ 19 h 482"/>
                <a:gd name="T66" fmla="*/ 57 w 478"/>
                <a:gd name="T67" fmla="*/ 7 h 482"/>
                <a:gd name="T68" fmla="*/ 75 w 478"/>
                <a:gd name="T69" fmla="*/ 0 h 482"/>
                <a:gd name="T70" fmla="*/ 83 w 478"/>
                <a:gd name="T71" fmla="*/ 0 h 482"/>
                <a:gd name="T72" fmla="*/ 86 w 478"/>
                <a:gd name="T73" fmla="*/ 0 h 482"/>
                <a:gd name="T74" fmla="*/ 97 w 478"/>
                <a:gd name="T75" fmla="*/ 0 h 4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8"/>
                <a:gd name="T115" fmla="*/ 0 h 482"/>
                <a:gd name="T116" fmla="*/ 478 w 478"/>
                <a:gd name="T117" fmla="*/ 482 h 4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8" h="482">
                  <a:moveTo>
                    <a:pt x="390" y="0"/>
                  </a:moveTo>
                  <a:lnTo>
                    <a:pt x="402" y="0"/>
                  </a:lnTo>
                  <a:lnTo>
                    <a:pt x="402" y="11"/>
                  </a:lnTo>
                  <a:lnTo>
                    <a:pt x="402" y="59"/>
                  </a:lnTo>
                  <a:lnTo>
                    <a:pt x="379" y="82"/>
                  </a:lnTo>
                  <a:lnTo>
                    <a:pt x="390" y="111"/>
                  </a:lnTo>
                  <a:lnTo>
                    <a:pt x="417" y="126"/>
                  </a:lnTo>
                  <a:lnTo>
                    <a:pt x="417" y="170"/>
                  </a:lnTo>
                  <a:lnTo>
                    <a:pt x="417" y="182"/>
                  </a:lnTo>
                  <a:lnTo>
                    <a:pt x="430" y="197"/>
                  </a:lnTo>
                  <a:lnTo>
                    <a:pt x="430" y="238"/>
                  </a:lnTo>
                  <a:lnTo>
                    <a:pt x="430" y="270"/>
                  </a:lnTo>
                  <a:lnTo>
                    <a:pt x="417" y="282"/>
                  </a:lnTo>
                  <a:lnTo>
                    <a:pt x="446" y="322"/>
                  </a:lnTo>
                  <a:lnTo>
                    <a:pt x="461" y="322"/>
                  </a:lnTo>
                  <a:lnTo>
                    <a:pt x="478" y="353"/>
                  </a:lnTo>
                  <a:lnTo>
                    <a:pt x="331" y="464"/>
                  </a:lnTo>
                  <a:lnTo>
                    <a:pt x="302" y="482"/>
                  </a:lnTo>
                  <a:lnTo>
                    <a:pt x="275" y="482"/>
                  </a:lnTo>
                  <a:lnTo>
                    <a:pt x="275" y="453"/>
                  </a:lnTo>
                  <a:lnTo>
                    <a:pt x="246" y="441"/>
                  </a:lnTo>
                  <a:lnTo>
                    <a:pt x="219" y="420"/>
                  </a:lnTo>
                  <a:lnTo>
                    <a:pt x="87" y="309"/>
                  </a:lnTo>
                  <a:lnTo>
                    <a:pt x="0" y="253"/>
                  </a:lnTo>
                  <a:lnTo>
                    <a:pt x="0" y="238"/>
                  </a:lnTo>
                  <a:lnTo>
                    <a:pt x="0" y="209"/>
                  </a:lnTo>
                  <a:lnTo>
                    <a:pt x="20" y="197"/>
                  </a:lnTo>
                  <a:lnTo>
                    <a:pt x="87" y="182"/>
                  </a:lnTo>
                  <a:lnTo>
                    <a:pt x="119" y="157"/>
                  </a:lnTo>
                  <a:lnTo>
                    <a:pt x="119" y="138"/>
                  </a:lnTo>
                  <a:lnTo>
                    <a:pt x="175" y="126"/>
                  </a:lnTo>
                  <a:lnTo>
                    <a:pt x="175" y="59"/>
                  </a:lnTo>
                  <a:lnTo>
                    <a:pt x="160" y="38"/>
                  </a:lnTo>
                  <a:lnTo>
                    <a:pt x="231" y="11"/>
                  </a:lnTo>
                  <a:lnTo>
                    <a:pt x="302" y="0"/>
                  </a:lnTo>
                  <a:lnTo>
                    <a:pt x="331" y="0"/>
                  </a:lnTo>
                  <a:lnTo>
                    <a:pt x="346" y="0"/>
                  </a:lnTo>
                  <a:lnTo>
                    <a:pt x="39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1" name="Freeform 36"/>
            <p:cNvSpPr>
              <a:spLocks/>
            </p:cNvSpPr>
            <p:nvPr/>
          </p:nvSpPr>
          <p:spPr bwMode="auto">
            <a:xfrm>
              <a:off x="3998" y="1985"/>
              <a:ext cx="148" cy="202"/>
            </a:xfrm>
            <a:custGeom>
              <a:avLst/>
              <a:gdLst>
                <a:gd name="T0" fmla="*/ 11 w 171"/>
                <a:gd name="T1" fmla="*/ 116 h 215"/>
                <a:gd name="T2" fmla="*/ 4 w 171"/>
                <a:gd name="T3" fmla="*/ 116 h 215"/>
                <a:gd name="T4" fmla="*/ 0 w 171"/>
                <a:gd name="T5" fmla="*/ 100 h 215"/>
                <a:gd name="T6" fmla="*/ 14 w 171"/>
                <a:gd name="T7" fmla="*/ 75 h 215"/>
                <a:gd name="T8" fmla="*/ 20 w 171"/>
                <a:gd name="T9" fmla="*/ 47 h 215"/>
                <a:gd name="T10" fmla="*/ 20 w 171"/>
                <a:gd name="T11" fmla="*/ 33 h 215"/>
                <a:gd name="T12" fmla="*/ 17 w 171"/>
                <a:gd name="T13" fmla="*/ 24 h 215"/>
                <a:gd name="T14" fmla="*/ 14 w 171"/>
                <a:gd name="T15" fmla="*/ 17 h 215"/>
                <a:gd name="T16" fmla="*/ 17 w 171"/>
                <a:gd name="T17" fmla="*/ 17 h 215"/>
                <a:gd name="T18" fmla="*/ 17 w 171"/>
                <a:gd name="T19" fmla="*/ 9 h 215"/>
                <a:gd name="T20" fmla="*/ 20 w 171"/>
                <a:gd name="T21" fmla="*/ 0 h 215"/>
                <a:gd name="T22" fmla="*/ 23 w 171"/>
                <a:gd name="T23" fmla="*/ 9 h 215"/>
                <a:gd name="T24" fmla="*/ 35 w 171"/>
                <a:gd name="T25" fmla="*/ 17 h 215"/>
                <a:gd name="T26" fmla="*/ 41 w 171"/>
                <a:gd name="T27" fmla="*/ 33 h 215"/>
                <a:gd name="T28" fmla="*/ 36 w 171"/>
                <a:gd name="T29" fmla="*/ 47 h 215"/>
                <a:gd name="T30" fmla="*/ 31 w 171"/>
                <a:gd name="T31" fmla="*/ 70 h 215"/>
                <a:gd name="T32" fmla="*/ 31 w 171"/>
                <a:gd name="T33" fmla="*/ 85 h 215"/>
                <a:gd name="T34" fmla="*/ 28 w 171"/>
                <a:gd name="T35" fmla="*/ 85 h 215"/>
                <a:gd name="T36" fmla="*/ 23 w 171"/>
                <a:gd name="T37" fmla="*/ 100 h 215"/>
                <a:gd name="T38" fmla="*/ 17 w 171"/>
                <a:gd name="T39" fmla="*/ 100 h 215"/>
                <a:gd name="T40" fmla="*/ 14 w 171"/>
                <a:gd name="T41" fmla="*/ 116 h 215"/>
                <a:gd name="T42" fmla="*/ 11 w 171"/>
                <a:gd name="T43" fmla="*/ 116 h 2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1"/>
                <a:gd name="T67" fmla="*/ 0 h 215"/>
                <a:gd name="T68" fmla="*/ 171 w 171"/>
                <a:gd name="T69" fmla="*/ 215 h 2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1" h="215">
                  <a:moveTo>
                    <a:pt x="46" y="215"/>
                  </a:moveTo>
                  <a:lnTo>
                    <a:pt x="19" y="215"/>
                  </a:lnTo>
                  <a:lnTo>
                    <a:pt x="0" y="186"/>
                  </a:lnTo>
                  <a:lnTo>
                    <a:pt x="59" y="142"/>
                  </a:lnTo>
                  <a:lnTo>
                    <a:pt x="86" y="87"/>
                  </a:lnTo>
                  <a:lnTo>
                    <a:pt x="86" y="60"/>
                  </a:lnTo>
                  <a:lnTo>
                    <a:pt x="71" y="46"/>
                  </a:lnTo>
                  <a:lnTo>
                    <a:pt x="59" y="31"/>
                  </a:lnTo>
                  <a:lnTo>
                    <a:pt x="71" y="31"/>
                  </a:lnTo>
                  <a:lnTo>
                    <a:pt x="71" y="19"/>
                  </a:lnTo>
                  <a:lnTo>
                    <a:pt x="86" y="0"/>
                  </a:lnTo>
                  <a:lnTo>
                    <a:pt x="101" y="19"/>
                  </a:lnTo>
                  <a:lnTo>
                    <a:pt x="146" y="31"/>
                  </a:lnTo>
                  <a:lnTo>
                    <a:pt x="171" y="60"/>
                  </a:lnTo>
                  <a:lnTo>
                    <a:pt x="157" y="87"/>
                  </a:lnTo>
                  <a:lnTo>
                    <a:pt x="130" y="131"/>
                  </a:lnTo>
                  <a:lnTo>
                    <a:pt x="130" y="158"/>
                  </a:lnTo>
                  <a:lnTo>
                    <a:pt x="119" y="158"/>
                  </a:lnTo>
                  <a:lnTo>
                    <a:pt x="101" y="186"/>
                  </a:lnTo>
                  <a:lnTo>
                    <a:pt x="71" y="186"/>
                  </a:lnTo>
                  <a:lnTo>
                    <a:pt x="59" y="215"/>
                  </a:lnTo>
                  <a:lnTo>
                    <a:pt x="46" y="2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2" name="Freeform 37"/>
            <p:cNvSpPr>
              <a:spLocks/>
            </p:cNvSpPr>
            <p:nvPr/>
          </p:nvSpPr>
          <p:spPr bwMode="auto">
            <a:xfrm>
              <a:off x="3952" y="1961"/>
              <a:ext cx="40" cy="43"/>
            </a:xfrm>
            <a:custGeom>
              <a:avLst/>
              <a:gdLst>
                <a:gd name="T0" fmla="*/ 0 w 46"/>
                <a:gd name="T1" fmla="*/ 7 h 46"/>
                <a:gd name="T2" fmla="*/ 6 w 46"/>
                <a:gd name="T3" fmla="*/ 23 h 46"/>
                <a:gd name="T4" fmla="*/ 11 w 46"/>
                <a:gd name="T5" fmla="*/ 15 h 46"/>
                <a:gd name="T6" fmla="*/ 11 w 46"/>
                <a:gd name="T7" fmla="*/ 0 h 46"/>
                <a:gd name="T8" fmla="*/ 6 w 46"/>
                <a:gd name="T9" fmla="*/ 0 h 46"/>
                <a:gd name="T10" fmla="*/ 0 w 46"/>
                <a:gd name="T11" fmla="*/ 7 h 46"/>
                <a:gd name="T12" fmla="*/ 0 60000 65536"/>
                <a:gd name="T13" fmla="*/ 0 60000 65536"/>
                <a:gd name="T14" fmla="*/ 0 60000 65536"/>
                <a:gd name="T15" fmla="*/ 0 60000 65536"/>
                <a:gd name="T16" fmla="*/ 0 60000 65536"/>
                <a:gd name="T17" fmla="*/ 0 60000 65536"/>
                <a:gd name="T18" fmla="*/ 0 w 46"/>
                <a:gd name="T19" fmla="*/ 0 h 46"/>
                <a:gd name="T20" fmla="*/ 46 w 4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6" h="46">
                  <a:moveTo>
                    <a:pt x="0" y="16"/>
                  </a:moveTo>
                  <a:lnTo>
                    <a:pt x="23" y="46"/>
                  </a:lnTo>
                  <a:lnTo>
                    <a:pt x="46" y="27"/>
                  </a:lnTo>
                  <a:lnTo>
                    <a:pt x="46" y="0"/>
                  </a:lnTo>
                  <a:lnTo>
                    <a:pt x="23" y="0"/>
                  </a:lnTo>
                  <a:lnTo>
                    <a:pt x="0" y="1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3" name="Freeform 38"/>
            <p:cNvSpPr>
              <a:spLocks/>
            </p:cNvSpPr>
            <p:nvPr/>
          </p:nvSpPr>
          <p:spPr bwMode="auto">
            <a:xfrm>
              <a:off x="3963" y="1961"/>
              <a:ext cx="109" cy="69"/>
            </a:xfrm>
            <a:custGeom>
              <a:avLst/>
              <a:gdLst>
                <a:gd name="T0" fmla="*/ 28 w 127"/>
                <a:gd name="T1" fmla="*/ 6 h 75"/>
                <a:gd name="T2" fmla="*/ 24 w 127"/>
                <a:gd name="T3" fmla="*/ 0 h 75"/>
                <a:gd name="T4" fmla="*/ 15 w 127"/>
                <a:gd name="T5" fmla="*/ 20 h 75"/>
                <a:gd name="T6" fmla="*/ 8 w 127"/>
                <a:gd name="T7" fmla="*/ 20 h 75"/>
                <a:gd name="T8" fmla="*/ 6 w 127"/>
                <a:gd name="T9" fmla="*/ 25 h 75"/>
                <a:gd name="T10" fmla="*/ 0 w 127"/>
                <a:gd name="T11" fmla="*/ 20 h 75"/>
                <a:gd name="T12" fmla="*/ 0 w 127"/>
                <a:gd name="T13" fmla="*/ 25 h 75"/>
                <a:gd name="T14" fmla="*/ 0 w 127"/>
                <a:gd name="T15" fmla="*/ 32 h 75"/>
                <a:gd name="T16" fmla="*/ 3 w 127"/>
                <a:gd name="T17" fmla="*/ 32 h 75"/>
                <a:gd name="T18" fmla="*/ 6 w 127"/>
                <a:gd name="T19" fmla="*/ 32 h 75"/>
                <a:gd name="T20" fmla="*/ 8 w 127"/>
                <a:gd name="T21" fmla="*/ 32 h 75"/>
                <a:gd name="T22" fmla="*/ 13 w 127"/>
                <a:gd name="T23" fmla="*/ 32 h 75"/>
                <a:gd name="T24" fmla="*/ 15 w 127"/>
                <a:gd name="T25" fmla="*/ 32 h 75"/>
                <a:gd name="T26" fmla="*/ 18 w 127"/>
                <a:gd name="T27" fmla="*/ 32 h 75"/>
                <a:gd name="T28" fmla="*/ 18 w 127"/>
                <a:gd name="T29" fmla="*/ 25 h 75"/>
                <a:gd name="T30" fmla="*/ 21 w 127"/>
                <a:gd name="T31" fmla="*/ 25 h 75"/>
                <a:gd name="T32" fmla="*/ 24 w 127"/>
                <a:gd name="T33" fmla="*/ 25 h 75"/>
                <a:gd name="T34" fmla="*/ 24 w 127"/>
                <a:gd name="T35" fmla="*/ 20 h 75"/>
                <a:gd name="T36" fmla="*/ 28 w 127"/>
                <a:gd name="T37" fmla="*/ 12 h 75"/>
                <a:gd name="T38" fmla="*/ 28 w 127"/>
                <a:gd name="T39" fmla="*/ 6 h 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7"/>
                <a:gd name="T61" fmla="*/ 0 h 75"/>
                <a:gd name="T62" fmla="*/ 127 w 127"/>
                <a:gd name="T63" fmla="*/ 75 h 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7" h="75">
                  <a:moveTo>
                    <a:pt x="127" y="16"/>
                  </a:moveTo>
                  <a:lnTo>
                    <a:pt x="110" y="0"/>
                  </a:lnTo>
                  <a:lnTo>
                    <a:pt x="71" y="46"/>
                  </a:lnTo>
                  <a:lnTo>
                    <a:pt x="39" y="46"/>
                  </a:lnTo>
                  <a:lnTo>
                    <a:pt x="27" y="58"/>
                  </a:lnTo>
                  <a:lnTo>
                    <a:pt x="0" y="46"/>
                  </a:lnTo>
                  <a:lnTo>
                    <a:pt x="0" y="58"/>
                  </a:lnTo>
                  <a:lnTo>
                    <a:pt x="0" y="75"/>
                  </a:lnTo>
                  <a:lnTo>
                    <a:pt x="12" y="75"/>
                  </a:lnTo>
                  <a:lnTo>
                    <a:pt x="27" y="75"/>
                  </a:lnTo>
                  <a:lnTo>
                    <a:pt x="39" y="75"/>
                  </a:lnTo>
                  <a:lnTo>
                    <a:pt x="58" y="75"/>
                  </a:lnTo>
                  <a:lnTo>
                    <a:pt x="71" y="75"/>
                  </a:lnTo>
                  <a:lnTo>
                    <a:pt x="87" y="75"/>
                  </a:lnTo>
                  <a:lnTo>
                    <a:pt x="87" y="58"/>
                  </a:lnTo>
                  <a:lnTo>
                    <a:pt x="98" y="58"/>
                  </a:lnTo>
                  <a:lnTo>
                    <a:pt x="110" y="58"/>
                  </a:lnTo>
                  <a:lnTo>
                    <a:pt x="110" y="46"/>
                  </a:lnTo>
                  <a:lnTo>
                    <a:pt x="127" y="27"/>
                  </a:lnTo>
                  <a:lnTo>
                    <a:pt x="127" y="1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4" name="Freeform 39"/>
            <p:cNvSpPr>
              <a:spLocks/>
            </p:cNvSpPr>
            <p:nvPr/>
          </p:nvSpPr>
          <p:spPr bwMode="auto">
            <a:xfrm>
              <a:off x="5650" y="2617"/>
              <a:ext cx="207" cy="222"/>
            </a:xfrm>
            <a:custGeom>
              <a:avLst/>
              <a:gdLst>
                <a:gd name="T0" fmla="*/ 59 w 238"/>
                <a:gd name="T1" fmla="*/ 118 h 238"/>
                <a:gd name="T2" fmla="*/ 59 w 238"/>
                <a:gd name="T3" fmla="*/ 33 h 238"/>
                <a:gd name="T4" fmla="*/ 42 w 238"/>
                <a:gd name="T5" fmla="*/ 19 h 238"/>
                <a:gd name="T6" fmla="*/ 33 w 238"/>
                <a:gd name="T7" fmla="*/ 25 h 238"/>
                <a:gd name="T8" fmla="*/ 28 w 238"/>
                <a:gd name="T9" fmla="*/ 40 h 238"/>
                <a:gd name="T10" fmla="*/ 24 w 238"/>
                <a:gd name="T11" fmla="*/ 40 h 238"/>
                <a:gd name="T12" fmla="*/ 20 w 238"/>
                <a:gd name="T13" fmla="*/ 25 h 238"/>
                <a:gd name="T14" fmla="*/ 16 w 238"/>
                <a:gd name="T15" fmla="*/ 7 h 238"/>
                <a:gd name="T16" fmla="*/ 13 w 238"/>
                <a:gd name="T17" fmla="*/ 7 h 238"/>
                <a:gd name="T18" fmla="*/ 13 w 238"/>
                <a:gd name="T19" fmla="*/ 0 h 238"/>
                <a:gd name="T20" fmla="*/ 7 w 238"/>
                <a:gd name="T21" fmla="*/ 0 h 238"/>
                <a:gd name="T22" fmla="*/ 0 w 238"/>
                <a:gd name="T23" fmla="*/ 12 h 238"/>
                <a:gd name="T24" fmla="*/ 7 w 238"/>
                <a:gd name="T25" fmla="*/ 19 h 238"/>
                <a:gd name="T26" fmla="*/ 7 w 238"/>
                <a:gd name="T27" fmla="*/ 25 h 238"/>
                <a:gd name="T28" fmla="*/ 16 w 238"/>
                <a:gd name="T29" fmla="*/ 25 h 238"/>
                <a:gd name="T30" fmla="*/ 16 w 238"/>
                <a:gd name="T31" fmla="*/ 33 h 238"/>
                <a:gd name="T32" fmla="*/ 7 w 238"/>
                <a:gd name="T33" fmla="*/ 33 h 238"/>
                <a:gd name="T34" fmla="*/ 10 w 238"/>
                <a:gd name="T35" fmla="*/ 40 h 238"/>
                <a:gd name="T36" fmla="*/ 10 w 238"/>
                <a:gd name="T37" fmla="*/ 47 h 238"/>
                <a:gd name="T38" fmla="*/ 13 w 238"/>
                <a:gd name="T39" fmla="*/ 47 h 238"/>
                <a:gd name="T40" fmla="*/ 16 w 238"/>
                <a:gd name="T41" fmla="*/ 40 h 238"/>
                <a:gd name="T42" fmla="*/ 24 w 238"/>
                <a:gd name="T43" fmla="*/ 55 h 238"/>
                <a:gd name="T44" fmla="*/ 37 w 238"/>
                <a:gd name="T45" fmla="*/ 62 h 238"/>
                <a:gd name="T46" fmla="*/ 42 w 238"/>
                <a:gd name="T47" fmla="*/ 68 h 238"/>
                <a:gd name="T48" fmla="*/ 44 w 238"/>
                <a:gd name="T49" fmla="*/ 97 h 238"/>
                <a:gd name="T50" fmla="*/ 42 w 238"/>
                <a:gd name="T51" fmla="*/ 97 h 238"/>
                <a:gd name="T52" fmla="*/ 37 w 238"/>
                <a:gd name="T53" fmla="*/ 110 h 238"/>
                <a:gd name="T54" fmla="*/ 51 w 238"/>
                <a:gd name="T55" fmla="*/ 104 h 238"/>
                <a:gd name="T56" fmla="*/ 59 w 238"/>
                <a:gd name="T57" fmla="*/ 118 h 2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8"/>
                <a:gd name="T88" fmla="*/ 0 h 238"/>
                <a:gd name="T89" fmla="*/ 238 w 238"/>
                <a:gd name="T90" fmla="*/ 238 h 2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8" h="238">
                  <a:moveTo>
                    <a:pt x="238" y="238"/>
                  </a:moveTo>
                  <a:lnTo>
                    <a:pt x="238" y="67"/>
                  </a:lnTo>
                  <a:lnTo>
                    <a:pt x="169" y="38"/>
                  </a:lnTo>
                  <a:lnTo>
                    <a:pt x="138" y="50"/>
                  </a:lnTo>
                  <a:lnTo>
                    <a:pt x="109" y="79"/>
                  </a:lnTo>
                  <a:lnTo>
                    <a:pt x="98" y="79"/>
                  </a:lnTo>
                  <a:lnTo>
                    <a:pt x="82" y="50"/>
                  </a:lnTo>
                  <a:lnTo>
                    <a:pt x="67" y="12"/>
                  </a:lnTo>
                  <a:lnTo>
                    <a:pt x="53" y="12"/>
                  </a:lnTo>
                  <a:lnTo>
                    <a:pt x="53" y="0"/>
                  </a:lnTo>
                  <a:lnTo>
                    <a:pt x="27" y="0"/>
                  </a:lnTo>
                  <a:lnTo>
                    <a:pt x="0" y="23"/>
                  </a:lnTo>
                  <a:lnTo>
                    <a:pt x="27" y="38"/>
                  </a:lnTo>
                  <a:lnTo>
                    <a:pt x="27" y="50"/>
                  </a:lnTo>
                  <a:lnTo>
                    <a:pt x="67" y="50"/>
                  </a:lnTo>
                  <a:lnTo>
                    <a:pt x="67" y="67"/>
                  </a:lnTo>
                  <a:lnTo>
                    <a:pt x="27" y="67"/>
                  </a:lnTo>
                  <a:lnTo>
                    <a:pt x="38" y="79"/>
                  </a:lnTo>
                  <a:lnTo>
                    <a:pt x="38" y="94"/>
                  </a:lnTo>
                  <a:lnTo>
                    <a:pt x="53" y="94"/>
                  </a:lnTo>
                  <a:lnTo>
                    <a:pt x="67" y="79"/>
                  </a:lnTo>
                  <a:lnTo>
                    <a:pt x="98" y="110"/>
                  </a:lnTo>
                  <a:lnTo>
                    <a:pt x="153" y="123"/>
                  </a:lnTo>
                  <a:lnTo>
                    <a:pt x="169" y="138"/>
                  </a:lnTo>
                  <a:lnTo>
                    <a:pt x="182" y="194"/>
                  </a:lnTo>
                  <a:lnTo>
                    <a:pt x="169" y="194"/>
                  </a:lnTo>
                  <a:lnTo>
                    <a:pt x="153" y="221"/>
                  </a:lnTo>
                  <a:lnTo>
                    <a:pt x="209" y="209"/>
                  </a:lnTo>
                  <a:lnTo>
                    <a:pt x="238" y="23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5" name="Freeform 40"/>
            <p:cNvSpPr>
              <a:spLocks/>
            </p:cNvSpPr>
            <p:nvPr/>
          </p:nvSpPr>
          <p:spPr bwMode="auto">
            <a:xfrm>
              <a:off x="5859" y="2680"/>
              <a:ext cx="192" cy="200"/>
            </a:xfrm>
            <a:custGeom>
              <a:avLst/>
              <a:gdLst>
                <a:gd name="T0" fmla="*/ 0 w 219"/>
                <a:gd name="T1" fmla="*/ 0 h 215"/>
                <a:gd name="T2" fmla="*/ 0 w 219"/>
                <a:gd name="T3" fmla="*/ 83 h 215"/>
                <a:gd name="T4" fmla="*/ 9 w 219"/>
                <a:gd name="T5" fmla="*/ 83 h 215"/>
                <a:gd name="T6" fmla="*/ 11 w 219"/>
                <a:gd name="T7" fmla="*/ 75 h 215"/>
                <a:gd name="T8" fmla="*/ 19 w 219"/>
                <a:gd name="T9" fmla="*/ 61 h 215"/>
                <a:gd name="T10" fmla="*/ 23 w 219"/>
                <a:gd name="T11" fmla="*/ 61 h 215"/>
                <a:gd name="T12" fmla="*/ 31 w 219"/>
                <a:gd name="T13" fmla="*/ 69 h 215"/>
                <a:gd name="T14" fmla="*/ 39 w 219"/>
                <a:gd name="T15" fmla="*/ 93 h 215"/>
                <a:gd name="T16" fmla="*/ 50 w 219"/>
                <a:gd name="T17" fmla="*/ 93 h 215"/>
                <a:gd name="T18" fmla="*/ 53 w 219"/>
                <a:gd name="T19" fmla="*/ 105 h 215"/>
                <a:gd name="T20" fmla="*/ 59 w 219"/>
                <a:gd name="T21" fmla="*/ 105 h 215"/>
                <a:gd name="T22" fmla="*/ 59 w 219"/>
                <a:gd name="T23" fmla="*/ 93 h 215"/>
                <a:gd name="T24" fmla="*/ 53 w 219"/>
                <a:gd name="T25" fmla="*/ 88 h 215"/>
                <a:gd name="T26" fmla="*/ 50 w 219"/>
                <a:gd name="T27" fmla="*/ 88 h 215"/>
                <a:gd name="T28" fmla="*/ 50 w 219"/>
                <a:gd name="T29" fmla="*/ 83 h 215"/>
                <a:gd name="T30" fmla="*/ 46 w 219"/>
                <a:gd name="T31" fmla="*/ 83 h 215"/>
                <a:gd name="T32" fmla="*/ 42 w 219"/>
                <a:gd name="T33" fmla="*/ 69 h 215"/>
                <a:gd name="T34" fmla="*/ 39 w 219"/>
                <a:gd name="T35" fmla="*/ 61 h 215"/>
                <a:gd name="T36" fmla="*/ 39 w 219"/>
                <a:gd name="T37" fmla="*/ 56 h 215"/>
                <a:gd name="T38" fmla="*/ 42 w 219"/>
                <a:gd name="T39" fmla="*/ 45 h 215"/>
                <a:gd name="T40" fmla="*/ 42 w 219"/>
                <a:gd name="T41" fmla="*/ 41 h 215"/>
                <a:gd name="T42" fmla="*/ 39 w 219"/>
                <a:gd name="T43" fmla="*/ 41 h 215"/>
                <a:gd name="T44" fmla="*/ 31 w 219"/>
                <a:gd name="T45" fmla="*/ 34 h 215"/>
                <a:gd name="T46" fmla="*/ 26 w 219"/>
                <a:gd name="T47" fmla="*/ 20 h 215"/>
                <a:gd name="T48" fmla="*/ 16 w 219"/>
                <a:gd name="T49" fmla="*/ 7 h 215"/>
                <a:gd name="T50" fmla="*/ 0 w 219"/>
                <a:gd name="T51" fmla="*/ 0 h 2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9"/>
                <a:gd name="T79" fmla="*/ 0 h 215"/>
                <a:gd name="T80" fmla="*/ 219 w 219"/>
                <a:gd name="T81" fmla="*/ 215 h 2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9" h="215">
                  <a:moveTo>
                    <a:pt x="0" y="0"/>
                  </a:moveTo>
                  <a:lnTo>
                    <a:pt x="0" y="171"/>
                  </a:lnTo>
                  <a:lnTo>
                    <a:pt x="30" y="171"/>
                  </a:lnTo>
                  <a:lnTo>
                    <a:pt x="42" y="154"/>
                  </a:lnTo>
                  <a:lnTo>
                    <a:pt x="71" y="127"/>
                  </a:lnTo>
                  <a:lnTo>
                    <a:pt x="86" y="127"/>
                  </a:lnTo>
                  <a:lnTo>
                    <a:pt x="119" y="142"/>
                  </a:lnTo>
                  <a:lnTo>
                    <a:pt x="142" y="194"/>
                  </a:lnTo>
                  <a:lnTo>
                    <a:pt x="186" y="194"/>
                  </a:lnTo>
                  <a:lnTo>
                    <a:pt x="201" y="215"/>
                  </a:lnTo>
                  <a:lnTo>
                    <a:pt x="219" y="215"/>
                  </a:lnTo>
                  <a:lnTo>
                    <a:pt x="219" y="194"/>
                  </a:lnTo>
                  <a:lnTo>
                    <a:pt x="201" y="183"/>
                  </a:lnTo>
                  <a:lnTo>
                    <a:pt x="186" y="183"/>
                  </a:lnTo>
                  <a:lnTo>
                    <a:pt x="186" y="171"/>
                  </a:lnTo>
                  <a:lnTo>
                    <a:pt x="171" y="171"/>
                  </a:lnTo>
                  <a:lnTo>
                    <a:pt x="157" y="142"/>
                  </a:lnTo>
                  <a:lnTo>
                    <a:pt x="142" y="127"/>
                  </a:lnTo>
                  <a:lnTo>
                    <a:pt x="142" y="116"/>
                  </a:lnTo>
                  <a:lnTo>
                    <a:pt x="157" y="94"/>
                  </a:lnTo>
                  <a:lnTo>
                    <a:pt x="157" y="83"/>
                  </a:lnTo>
                  <a:lnTo>
                    <a:pt x="142" y="83"/>
                  </a:lnTo>
                  <a:lnTo>
                    <a:pt x="119" y="71"/>
                  </a:lnTo>
                  <a:lnTo>
                    <a:pt x="98" y="43"/>
                  </a:lnTo>
                  <a:lnTo>
                    <a:pt x="59" y="12"/>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6" name="Freeform 41"/>
            <p:cNvSpPr>
              <a:spLocks/>
            </p:cNvSpPr>
            <p:nvPr/>
          </p:nvSpPr>
          <p:spPr bwMode="auto">
            <a:xfrm>
              <a:off x="4810" y="1908"/>
              <a:ext cx="188" cy="466"/>
            </a:xfrm>
            <a:custGeom>
              <a:avLst/>
              <a:gdLst>
                <a:gd name="T0" fmla="*/ 52 w 215"/>
                <a:gd name="T1" fmla="*/ 216 h 499"/>
                <a:gd name="T2" fmla="*/ 45 w 215"/>
                <a:gd name="T3" fmla="*/ 252 h 499"/>
                <a:gd name="T4" fmla="*/ 49 w 215"/>
                <a:gd name="T5" fmla="*/ 230 h 499"/>
                <a:gd name="T6" fmla="*/ 45 w 215"/>
                <a:gd name="T7" fmla="*/ 216 h 499"/>
                <a:gd name="T8" fmla="*/ 49 w 215"/>
                <a:gd name="T9" fmla="*/ 209 h 499"/>
                <a:gd name="T10" fmla="*/ 37 w 215"/>
                <a:gd name="T11" fmla="*/ 158 h 499"/>
                <a:gd name="T12" fmla="*/ 33 w 215"/>
                <a:gd name="T13" fmla="*/ 151 h 499"/>
                <a:gd name="T14" fmla="*/ 26 w 215"/>
                <a:gd name="T15" fmla="*/ 165 h 499"/>
                <a:gd name="T16" fmla="*/ 14 w 215"/>
                <a:gd name="T17" fmla="*/ 158 h 499"/>
                <a:gd name="T18" fmla="*/ 18 w 215"/>
                <a:gd name="T19" fmla="*/ 145 h 499"/>
                <a:gd name="T20" fmla="*/ 14 w 215"/>
                <a:gd name="T21" fmla="*/ 122 h 499"/>
                <a:gd name="T22" fmla="*/ 10 w 215"/>
                <a:gd name="T23" fmla="*/ 122 h 499"/>
                <a:gd name="T24" fmla="*/ 7 w 215"/>
                <a:gd name="T25" fmla="*/ 109 h 499"/>
                <a:gd name="T26" fmla="*/ 0 w 215"/>
                <a:gd name="T27" fmla="*/ 92 h 499"/>
                <a:gd name="T28" fmla="*/ 0 w 215"/>
                <a:gd name="T29" fmla="*/ 78 h 499"/>
                <a:gd name="T30" fmla="*/ 3 w 215"/>
                <a:gd name="T31" fmla="*/ 78 h 499"/>
                <a:gd name="T32" fmla="*/ 3 w 215"/>
                <a:gd name="T33" fmla="*/ 58 h 499"/>
                <a:gd name="T34" fmla="*/ 7 w 215"/>
                <a:gd name="T35" fmla="*/ 58 h 499"/>
                <a:gd name="T36" fmla="*/ 10 w 215"/>
                <a:gd name="T37" fmla="*/ 21 h 499"/>
                <a:gd name="T38" fmla="*/ 18 w 215"/>
                <a:gd name="T39" fmla="*/ 7 h 499"/>
                <a:gd name="T40" fmla="*/ 23 w 215"/>
                <a:gd name="T41" fmla="*/ 7 h 499"/>
                <a:gd name="T42" fmla="*/ 23 w 215"/>
                <a:gd name="T43" fmla="*/ 0 h 499"/>
                <a:gd name="T44" fmla="*/ 30 w 215"/>
                <a:gd name="T45" fmla="*/ 0 h 499"/>
                <a:gd name="T46" fmla="*/ 33 w 215"/>
                <a:gd name="T47" fmla="*/ 16 h 499"/>
                <a:gd name="T48" fmla="*/ 30 w 215"/>
                <a:gd name="T49" fmla="*/ 58 h 499"/>
                <a:gd name="T50" fmla="*/ 37 w 215"/>
                <a:gd name="T51" fmla="*/ 52 h 499"/>
                <a:gd name="T52" fmla="*/ 37 w 215"/>
                <a:gd name="T53" fmla="*/ 65 h 499"/>
                <a:gd name="T54" fmla="*/ 40 w 215"/>
                <a:gd name="T55" fmla="*/ 65 h 499"/>
                <a:gd name="T56" fmla="*/ 40 w 215"/>
                <a:gd name="T57" fmla="*/ 78 h 499"/>
                <a:gd name="T58" fmla="*/ 49 w 215"/>
                <a:gd name="T59" fmla="*/ 86 h 499"/>
                <a:gd name="T60" fmla="*/ 56 w 215"/>
                <a:gd name="T61" fmla="*/ 86 h 499"/>
                <a:gd name="T62" fmla="*/ 49 w 215"/>
                <a:gd name="T63" fmla="*/ 102 h 499"/>
                <a:gd name="T64" fmla="*/ 37 w 215"/>
                <a:gd name="T65" fmla="*/ 114 h 499"/>
                <a:gd name="T66" fmla="*/ 37 w 215"/>
                <a:gd name="T67" fmla="*/ 128 h 499"/>
                <a:gd name="T68" fmla="*/ 45 w 215"/>
                <a:gd name="T69" fmla="*/ 158 h 499"/>
                <a:gd name="T70" fmla="*/ 40 w 215"/>
                <a:gd name="T71" fmla="*/ 178 h 499"/>
                <a:gd name="T72" fmla="*/ 49 w 215"/>
                <a:gd name="T73" fmla="*/ 188 h 499"/>
                <a:gd name="T74" fmla="*/ 52 w 215"/>
                <a:gd name="T75" fmla="*/ 216 h 4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5"/>
                <a:gd name="T115" fmla="*/ 0 h 499"/>
                <a:gd name="T116" fmla="*/ 215 w 215"/>
                <a:gd name="T117" fmla="*/ 499 h 49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5" h="499">
                  <a:moveTo>
                    <a:pt x="198" y="426"/>
                  </a:moveTo>
                  <a:lnTo>
                    <a:pt x="171" y="499"/>
                  </a:lnTo>
                  <a:lnTo>
                    <a:pt x="186" y="455"/>
                  </a:lnTo>
                  <a:lnTo>
                    <a:pt x="171" y="426"/>
                  </a:lnTo>
                  <a:lnTo>
                    <a:pt x="186" y="414"/>
                  </a:lnTo>
                  <a:lnTo>
                    <a:pt x="142" y="314"/>
                  </a:lnTo>
                  <a:lnTo>
                    <a:pt x="126" y="299"/>
                  </a:lnTo>
                  <a:lnTo>
                    <a:pt x="98" y="326"/>
                  </a:lnTo>
                  <a:lnTo>
                    <a:pt x="55" y="314"/>
                  </a:lnTo>
                  <a:lnTo>
                    <a:pt x="71" y="286"/>
                  </a:lnTo>
                  <a:lnTo>
                    <a:pt x="55" y="242"/>
                  </a:lnTo>
                  <a:lnTo>
                    <a:pt x="42" y="242"/>
                  </a:lnTo>
                  <a:lnTo>
                    <a:pt x="27" y="215"/>
                  </a:lnTo>
                  <a:lnTo>
                    <a:pt x="0" y="182"/>
                  </a:lnTo>
                  <a:lnTo>
                    <a:pt x="0" y="155"/>
                  </a:lnTo>
                  <a:lnTo>
                    <a:pt x="15" y="155"/>
                  </a:lnTo>
                  <a:lnTo>
                    <a:pt x="15" y="115"/>
                  </a:lnTo>
                  <a:lnTo>
                    <a:pt x="27" y="115"/>
                  </a:lnTo>
                  <a:lnTo>
                    <a:pt x="42" y="42"/>
                  </a:lnTo>
                  <a:lnTo>
                    <a:pt x="71" y="15"/>
                  </a:lnTo>
                  <a:lnTo>
                    <a:pt x="86" y="15"/>
                  </a:lnTo>
                  <a:lnTo>
                    <a:pt x="86" y="0"/>
                  </a:lnTo>
                  <a:lnTo>
                    <a:pt x="115" y="0"/>
                  </a:lnTo>
                  <a:lnTo>
                    <a:pt x="126" y="30"/>
                  </a:lnTo>
                  <a:lnTo>
                    <a:pt x="115" y="115"/>
                  </a:lnTo>
                  <a:lnTo>
                    <a:pt x="142" y="103"/>
                  </a:lnTo>
                  <a:lnTo>
                    <a:pt x="142" y="130"/>
                  </a:lnTo>
                  <a:lnTo>
                    <a:pt x="157" y="130"/>
                  </a:lnTo>
                  <a:lnTo>
                    <a:pt x="157" y="155"/>
                  </a:lnTo>
                  <a:lnTo>
                    <a:pt x="186" y="170"/>
                  </a:lnTo>
                  <a:lnTo>
                    <a:pt x="215" y="170"/>
                  </a:lnTo>
                  <a:lnTo>
                    <a:pt x="186" y="203"/>
                  </a:lnTo>
                  <a:lnTo>
                    <a:pt x="142" y="226"/>
                  </a:lnTo>
                  <a:lnTo>
                    <a:pt x="142" y="255"/>
                  </a:lnTo>
                  <a:lnTo>
                    <a:pt x="171" y="314"/>
                  </a:lnTo>
                  <a:lnTo>
                    <a:pt x="157" y="355"/>
                  </a:lnTo>
                  <a:lnTo>
                    <a:pt x="186" y="370"/>
                  </a:lnTo>
                  <a:lnTo>
                    <a:pt x="198" y="42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7" name="Freeform 42"/>
            <p:cNvSpPr>
              <a:spLocks/>
            </p:cNvSpPr>
            <p:nvPr/>
          </p:nvSpPr>
          <p:spPr bwMode="auto">
            <a:xfrm>
              <a:off x="4935" y="2099"/>
              <a:ext cx="164" cy="364"/>
            </a:xfrm>
            <a:custGeom>
              <a:avLst/>
              <a:gdLst>
                <a:gd name="T0" fmla="*/ 23 w 186"/>
                <a:gd name="T1" fmla="*/ 175 h 392"/>
                <a:gd name="T2" fmla="*/ 23 w 186"/>
                <a:gd name="T3" fmla="*/ 182 h 392"/>
                <a:gd name="T4" fmla="*/ 12 w 186"/>
                <a:gd name="T5" fmla="*/ 152 h 392"/>
                <a:gd name="T6" fmla="*/ 12 w 186"/>
                <a:gd name="T7" fmla="*/ 163 h 392"/>
                <a:gd name="T8" fmla="*/ 8 w 186"/>
                <a:gd name="T9" fmla="*/ 149 h 392"/>
                <a:gd name="T10" fmla="*/ 8 w 186"/>
                <a:gd name="T11" fmla="*/ 140 h 392"/>
                <a:gd name="T12" fmla="*/ 16 w 186"/>
                <a:gd name="T13" fmla="*/ 104 h 392"/>
                <a:gd name="T14" fmla="*/ 12 w 186"/>
                <a:gd name="T15" fmla="*/ 79 h 392"/>
                <a:gd name="T16" fmla="*/ 4 w 186"/>
                <a:gd name="T17" fmla="*/ 72 h 392"/>
                <a:gd name="T18" fmla="*/ 8 w 186"/>
                <a:gd name="T19" fmla="*/ 53 h 392"/>
                <a:gd name="T20" fmla="*/ 0 w 186"/>
                <a:gd name="T21" fmla="*/ 24 h 392"/>
                <a:gd name="T22" fmla="*/ 0 w 186"/>
                <a:gd name="T23" fmla="*/ 12 h 392"/>
                <a:gd name="T24" fmla="*/ 12 w 186"/>
                <a:gd name="T25" fmla="*/ 0 h 392"/>
                <a:gd name="T26" fmla="*/ 16 w 186"/>
                <a:gd name="T27" fmla="*/ 7 h 392"/>
                <a:gd name="T28" fmla="*/ 20 w 186"/>
                <a:gd name="T29" fmla="*/ 12 h 392"/>
                <a:gd name="T30" fmla="*/ 20 w 186"/>
                <a:gd name="T31" fmla="*/ 32 h 392"/>
                <a:gd name="T32" fmla="*/ 29 w 186"/>
                <a:gd name="T33" fmla="*/ 24 h 392"/>
                <a:gd name="T34" fmla="*/ 33 w 186"/>
                <a:gd name="T35" fmla="*/ 32 h 392"/>
                <a:gd name="T36" fmla="*/ 36 w 186"/>
                <a:gd name="T37" fmla="*/ 24 h 392"/>
                <a:gd name="T38" fmla="*/ 43 w 186"/>
                <a:gd name="T39" fmla="*/ 40 h 392"/>
                <a:gd name="T40" fmla="*/ 48 w 186"/>
                <a:gd name="T41" fmla="*/ 53 h 392"/>
                <a:gd name="T42" fmla="*/ 54 w 186"/>
                <a:gd name="T43" fmla="*/ 67 h 392"/>
                <a:gd name="T44" fmla="*/ 54 w 186"/>
                <a:gd name="T45" fmla="*/ 79 h 392"/>
                <a:gd name="T46" fmla="*/ 36 w 186"/>
                <a:gd name="T47" fmla="*/ 79 h 392"/>
                <a:gd name="T48" fmla="*/ 33 w 186"/>
                <a:gd name="T49" fmla="*/ 92 h 392"/>
                <a:gd name="T50" fmla="*/ 36 w 186"/>
                <a:gd name="T51" fmla="*/ 104 h 392"/>
                <a:gd name="T52" fmla="*/ 33 w 186"/>
                <a:gd name="T53" fmla="*/ 99 h 392"/>
                <a:gd name="T54" fmla="*/ 23 w 186"/>
                <a:gd name="T55" fmla="*/ 99 h 392"/>
                <a:gd name="T56" fmla="*/ 23 w 186"/>
                <a:gd name="T57" fmla="*/ 92 h 392"/>
                <a:gd name="T58" fmla="*/ 16 w 186"/>
                <a:gd name="T59" fmla="*/ 92 h 392"/>
                <a:gd name="T60" fmla="*/ 20 w 186"/>
                <a:gd name="T61" fmla="*/ 104 h 392"/>
                <a:gd name="T62" fmla="*/ 16 w 186"/>
                <a:gd name="T63" fmla="*/ 127 h 392"/>
                <a:gd name="T64" fmla="*/ 16 w 186"/>
                <a:gd name="T65" fmla="*/ 140 h 392"/>
                <a:gd name="T66" fmla="*/ 20 w 186"/>
                <a:gd name="T67" fmla="*/ 140 h 392"/>
                <a:gd name="T68" fmla="*/ 23 w 186"/>
                <a:gd name="T69" fmla="*/ 166 h 392"/>
                <a:gd name="T70" fmla="*/ 33 w 186"/>
                <a:gd name="T71" fmla="*/ 175 h 392"/>
                <a:gd name="T72" fmla="*/ 36 w 186"/>
                <a:gd name="T73" fmla="*/ 182 h 392"/>
                <a:gd name="T74" fmla="*/ 33 w 186"/>
                <a:gd name="T75" fmla="*/ 188 h 392"/>
                <a:gd name="T76" fmla="*/ 29 w 186"/>
                <a:gd name="T77" fmla="*/ 188 h 392"/>
                <a:gd name="T78" fmla="*/ 29 w 186"/>
                <a:gd name="T79" fmla="*/ 182 h 392"/>
                <a:gd name="T80" fmla="*/ 23 w 186"/>
                <a:gd name="T81" fmla="*/ 175 h 3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6"/>
                <a:gd name="T124" fmla="*/ 0 h 392"/>
                <a:gd name="T125" fmla="*/ 186 w 186"/>
                <a:gd name="T126" fmla="*/ 392 h 3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6" h="392">
                  <a:moveTo>
                    <a:pt x="82" y="365"/>
                  </a:moveTo>
                  <a:lnTo>
                    <a:pt x="82" y="380"/>
                  </a:lnTo>
                  <a:lnTo>
                    <a:pt x="42" y="321"/>
                  </a:lnTo>
                  <a:lnTo>
                    <a:pt x="42" y="338"/>
                  </a:lnTo>
                  <a:lnTo>
                    <a:pt x="27" y="309"/>
                  </a:lnTo>
                  <a:lnTo>
                    <a:pt x="27" y="294"/>
                  </a:lnTo>
                  <a:lnTo>
                    <a:pt x="54" y="221"/>
                  </a:lnTo>
                  <a:lnTo>
                    <a:pt x="42" y="165"/>
                  </a:lnTo>
                  <a:lnTo>
                    <a:pt x="15" y="150"/>
                  </a:lnTo>
                  <a:lnTo>
                    <a:pt x="27" y="110"/>
                  </a:lnTo>
                  <a:lnTo>
                    <a:pt x="0" y="50"/>
                  </a:lnTo>
                  <a:lnTo>
                    <a:pt x="0" y="23"/>
                  </a:lnTo>
                  <a:lnTo>
                    <a:pt x="42" y="0"/>
                  </a:lnTo>
                  <a:lnTo>
                    <a:pt x="54" y="12"/>
                  </a:lnTo>
                  <a:lnTo>
                    <a:pt x="71" y="23"/>
                  </a:lnTo>
                  <a:lnTo>
                    <a:pt x="71" y="67"/>
                  </a:lnTo>
                  <a:lnTo>
                    <a:pt x="102" y="50"/>
                  </a:lnTo>
                  <a:lnTo>
                    <a:pt x="113" y="67"/>
                  </a:lnTo>
                  <a:lnTo>
                    <a:pt x="126" y="50"/>
                  </a:lnTo>
                  <a:lnTo>
                    <a:pt x="153" y="83"/>
                  </a:lnTo>
                  <a:lnTo>
                    <a:pt x="169" y="110"/>
                  </a:lnTo>
                  <a:lnTo>
                    <a:pt x="186" y="138"/>
                  </a:lnTo>
                  <a:lnTo>
                    <a:pt x="186" y="165"/>
                  </a:lnTo>
                  <a:lnTo>
                    <a:pt x="126" y="165"/>
                  </a:lnTo>
                  <a:lnTo>
                    <a:pt x="113" y="194"/>
                  </a:lnTo>
                  <a:lnTo>
                    <a:pt x="126" y="221"/>
                  </a:lnTo>
                  <a:lnTo>
                    <a:pt x="113" y="209"/>
                  </a:lnTo>
                  <a:lnTo>
                    <a:pt x="82" y="209"/>
                  </a:lnTo>
                  <a:lnTo>
                    <a:pt x="82" y="194"/>
                  </a:lnTo>
                  <a:lnTo>
                    <a:pt x="54" y="194"/>
                  </a:lnTo>
                  <a:lnTo>
                    <a:pt x="71" y="221"/>
                  </a:lnTo>
                  <a:lnTo>
                    <a:pt x="54" y="265"/>
                  </a:lnTo>
                  <a:lnTo>
                    <a:pt x="54" y="294"/>
                  </a:lnTo>
                  <a:lnTo>
                    <a:pt x="71" y="294"/>
                  </a:lnTo>
                  <a:lnTo>
                    <a:pt x="82" y="350"/>
                  </a:lnTo>
                  <a:lnTo>
                    <a:pt x="113" y="365"/>
                  </a:lnTo>
                  <a:lnTo>
                    <a:pt x="126" y="380"/>
                  </a:lnTo>
                  <a:lnTo>
                    <a:pt x="113" y="392"/>
                  </a:lnTo>
                  <a:lnTo>
                    <a:pt x="102" y="392"/>
                  </a:lnTo>
                  <a:lnTo>
                    <a:pt x="102" y="380"/>
                  </a:lnTo>
                  <a:lnTo>
                    <a:pt x="82" y="36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8" name="Freeform 43"/>
            <p:cNvSpPr>
              <a:spLocks/>
            </p:cNvSpPr>
            <p:nvPr/>
          </p:nvSpPr>
          <p:spPr bwMode="auto">
            <a:xfrm>
              <a:off x="5010" y="2441"/>
              <a:ext cx="89" cy="129"/>
            </a:xfrm>
            <a:custGeom>
              <a:avLst/>
              <a:gdLst>
                <a:gd name="T0" fmla="*/ 0 w 104"/>
                <a:gd name="T1" fmla="*/ 7 h 138"/>
                <a:gd name="T2" fmla="*/ 0 w 104"/>
                <a:gd name="T3" fmla="*/ 34 h 138"/>
                <a:gd name="T4" fmla="*/ 7 w 104"/>
                <a:gd name="T5" fmla="*/ 50 h 138"/>
                <a:gd name="T6" fmla="*/ 15 w 104"/>
                <a:gd name="T7" fmla="*/ 71 h 138"/>
                <a:gd name="T8" fmla="*/ 22 w 104"/>
                <a:gd name="T9" fmla="*/ 71 h 138"/>
                <a:gd name="T10" fmla="*/ 15 w 104"/>
                <a:gd name="T11" fmla="*/ 50 h 138"/>
                <a:gd name="T12" fmla="*/ 15 w 104"/>
                <a:gd name="T13" fmla="*/ 28 h 138"/>
                <a:gd name="T14" fmla="*/ 9 w 104"/>
                <a:gd name="T15" fmla="*/ 7 h 138"/>
                <a:gd name="T16" fmla="*/ 7 w 104"/>
                <a:gd name="T17" fmla="*/ 15 h 138"/>
                <a:gd name="T18" fmla="*/ 4 w 104"/>
                <a:gd name="T19" fmla="*/ 15 h 138"/>
                <a:gd name="T20" fmla="*/ 4 w 104"/>
                <a:gd name="T21" fmla="*/ 7 h 138"/>
                <a:gd name="T22" fmla="*/ 0 w 104"/>
                <a:gd name="T23" fmla="*/ 0 h 138"/>
                <a:gd name="T24" fmla="*/ 0 w 104"/>
                <a:gd name="T25" fmla="*/ 7 h 1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138"/>
                <a:gd name="T41" fmla="*/ 104 w 104"/>
                <a:gd name="T42" fmla="*/ 138 h 1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138">
                  <a:moveTo>
                    <a:pt x="0" y="15"/>
                  </a:moveTo>
                  <a:lnTo>
                    <a:pt x="0" y="65"/>
                  </a:lnTo>
                  <a:lnTo>
                    <a:pt x="31" y="98"/>
                  </a:lnTo>
                  <a:lnTo>
                    <a:pt x="71" y="138"/>
                  </a:lnTo>
                  <a:lnTo>
                    <a:pt x="104" y="138"/>
                  </a:lnTo>
                  <a:lnTo>
                    <a:pt x="71" y="98"/>
                  </a:lnTo>
                  <a:lnTo>
                    <a:pt x="71" y="54"/>
                  </a:lnTo>
                  <a:lnTo>
                    <a:pt x="42" y="15"/>
                  </a:lnTo>
                  <a:lnTo>
                    <a:pt x="31" y="27"/>
                  </a:lnTo>
                  <a:lnTo>
                    <a:pt x="19" y="27"/>
                  </a:lnTo>
                  <a:lnTo>
                    <a:pt x="19" y="15"/>
                  </a:lnTo>
                  <a:lnTo>
                    <a:pt x="0" y="0"/>
                  </a:lnTo>
                  <a:lnTo>
                    <a:pt x="0" y="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39" name="Freeform 44"/>
            <p:cNvSpPr>
              <a:spLocks/>
            </p:cNvSpPr>
            <p:nvPr/>
          </p:nvSpPr>
          <p:spPr bwMode="auto">
            <a:xfrm>
              <a:off x="5010" y="2030"/>
              <a:ext cx="176" cy="357"/>
            </a:xfrm>
            <a:custGeom>
              <a:avLst/>
              <a:gdLst>
                <a:gd name="T0" fmla="*/ 0 w 204"/>
                <a:gd name="T1" fmla="*/ 7 h 382"/>
                <a:gd name="T2" fmla="*/ 4 w 204"/>
                <a:gd name="T3" fmla="*/ 7 h 382"/>
                <a:gd name="T4" fmla="*/ 16 w 204"/>
                <a:gd name="T5" fmla="*/ 0 h 382"/>
                <a:gd name="T6" fmla="*/ 24 w 204"/>
                <a:gd name="T7" fmla="*/ 7 h 382"/>
                <a:gd name="T8" fmla="*/ 27 w 204"/>
                <a:gd name="T9" fmla="*/ 12 h 382"/>
                <a:gd name="T10" fmla="*/ 33 w 204"/>
                <a:gd name="T11" fmla="*/ 20 h 382"/>
                <a:gd name="T12" fmla="*/ 27 w 204"/>
                <a:gd name="T13" fmla="*/ 26 h 382"/>
                <a:gd name="T14" fmla="*/ 24 w 204"/>
                <a:gd name="T15" fmla="*/ 43 h 382"/>
                <a:gd name="T16" fmla="*/ 19 w 204"/>
                <a:gd name="T17" fmla="*/ 57 h 382"/>
                <a:gd name="T18" fmla="*/ 24 w 204"/>
                <a:gd name="T19" fmla="*/ 62 h 382"/>
                <a:gd name="T20" fmla="*/ 44 w 204"/>
                <a:gd name="T21" fmla="*/ 106 h 382"/>
                <a:gd name="T22" fmla="*/ 46 w 204"/>
                <a:gd name="T23" fmla="*/ 128 h 382"/>
                <a:gd name="T24" fmla="*/ 46 w 204"/>
                <a:gd name="T25" fmla="*/ 157 h 382"/>
                <a:gd name="T26" fmla="*/ 36 w 204"/>
                <a:gd name="T27" fmla="*/ 171 h 382"/>
                <a:gd name="T28" fmla="*/ 33 w 204"/>
                <a:gd name="T29" fmla="*/ 171 h 382"/>
                <a:gd name="T30" fmla="*/ 33 w 204"/>
                <a:gd name="T31" fmla="*/ 185 h 382"/>
                <a:gd name="T32" fmla="*/ 24 w 204"/>
                <a:gd name="T33" fmla="*/ 193 h 382"/>
                <a:gd name="T34" fmla="*/ 24 w 204"/>
                <a:gd name="T35" fmla="*/ 180 h 382"/>
                <a:gd name="T36" fmla="*/ 19 w 204"/>
                <a:gd name="T37" fmla="*/ 171 h 382"/>
                <a:gd name="T38" fmla="*/ 27 w 204"/>
                <a:gd name="T39" fmla="*/ 164 h 382"/>
                <a:gd name="T40" fmla="*/ 30 w 204"/>
                <a:gd name="T41" fmla="*/ 157 h 382"/>
                <a:gd name="T42" fmla="*/ 36 w 204"/>
                <a:gd name="T43" fmla="*/ 144 h 382"/>
                <a:gd name="T44" fmla="*/ 36 w 204"/>
                <a:gd name="T45" fmla="*/ 113 h 382"/>
                <a:gd name="T46" fmla="*/ 33 w 204"/>
                <a:gd name="T47" fmla="*/ 99 h 382"/>
                <a:gd name="T48" fmla="*/ 27 w 204"/>
                <a:gd name="T49" fmla="*/ 85 h 382"/>
                <a:gd name="T50" fmla="*/ 27 w 204"/>
                <a:gd name="T51" fmla="*/ 79 h 382"/>
                <a:gd name="T52" fmla="*/ 14 w 204"/>
                <a:gd name="T53" fmla="*/ 48 h 382"/>
                <a:gd name="T54" fmla="*/ 16 w 204"/>
                <a:gd name="T55" fmla="*/ 43 h 382"/>
                <a:gd name="T56" fmla="*/ 14 w 204"/>
                <a:gd name="T57" fmla="*/ 36 h 382"/>
                <a:gd name="T58" fmla="*/ 7 w 204"/>
                <a:gd name="T59" fmla="*/ 26 h 382"/>
                <a:gd name="T60" fmla="*/ 0 w 204"/>
                <a:gd name="T61" fmla="*/ 7 h 3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4"/>
                <a:gd name="T94" fmla="*/ 0 h 382"/>
                <a:gd name="T95" fmla="*/ 204 w 204"/>
                <a:gd name="T96" fmla="*/ 382 h 38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4" h="382">
                  <a:moveTo>
                    <a:pt x="0" y="12"/>
                  </a:moveTo>
                  <a:lnTo>
                    <a:pt x="19" y="12"/>
                  </a:lnTo>
                  <a:lnTo>
                    <a:pt x="71" y="0"/>
                  </a:lnTo>
                  <a:lnTo>
                    <a:pt x="104" y="12"/>
                  </a:lnTo>
                  <a:lnTo>
                    <a:pt x="119" y="23"/>
                  </a:lnTo>
                  <a:lnTo>
                    <a:pt x="142" y="39"/>
                  </a:lnTo>
                  <a:lnTo>
                    <a:pt x="119" y="50"/>
                  </a:lnTo>
                  <a:lnTo>
                    <a:pt x="104" y="83"/>
                  </a:lnTo>
                  <a:lnTo>
                    <a:pt x="87" y="112"/>
                  </a:lnTo>
                  <a:lnTo>
                    <a:pt x="104" y="123"/>
                  </a:lnTo>
                  <a:lnTo>
                    <a:pt x="190" y="209"/>
                  </a:lnTo>
                  <a:lnTo>
                    <a:pt x="204" y="254"/>
                  </a:lnTo>
                  <a:lnTo>
                    <a:pt x="204" y="309"/>
                  </a:lnTo>
                  <a:lnTo>
                    <a:pt x="160" y="338"/>
                  </a:lnTo>
                  <a:lnTo>
                    <a:pt x="142" y="338"/>
                  </a:lnTo>
                  <a:lnTo>
                    <a:pt x="142" y="365"/>
                  </a:lnTo>
                  <a:lnTo>
                    <a:pt x="104" y="382"/>
                  </a:lnTo>
                  <a:lnTo>
                    <a:pt x="104" y="353"/>
                  </a:lnTo>
                  <a:lnTo>
                    <a:pt x="87" y="338"/>
                  </a:lnTo>
                  <a:lnTo>
                    <a:pt x="119" y="321"/>
                  </a:lnTo>
                  <a:lnTo>
                    <a:pt x="131" y="309"/>
                  </a:lnTo>
                  <a:lnTo>
                    <a:pt x="160" y="282"/>
                  </a:lnTo>
                  <a:lnTo>
                    <a:pt x="160" y="223"/>
                  </a:lnTo>
                  <a:lnTo>
                    <a:pt x="142" y="194"/>
                  </a:lnTo>
                  <a:lnTo>
                    <a:pt x="119" y="167"/>
                  </a:lnTo>
                  <a:lnTo>
                    <a:pt x="119" y="154"/>
                  </a:lnTo>
                  <a:lnTo>
                    <a:pt x="60" y="94"/>
                  </a:lnTo>
                  <a:lnTo>
                    <a:pt x="71" y="83"/>
                  </a:lnTo>
                  <a:lnTo>
                    <a:pt x="60" y="71"/>
                  </a:lnTo>
                  <a:lnTo>
                    <a:pt x="31" y="50"/>
                  </a:lnTo>
                  <a:lnTo>
                    <a:pt x="0" y="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0" name="Freeform 45"/>
            <p:cNvSpPr>
              <a:spLocks/>
            </p:cNvSpPr>
            <p:nvPr/>
          </p:nvSpPr>
          <p:spPr bwMode="auto">
            <a:xfrm>
              <a:off x="5038" y="2239"/>
              <a:ext cx="110" cy="109"/>
            </a:xfrm>
            <a:custGeom>
              <a:avLst/>
              <a:gdLst>
                <a:gd name="T0" fmla="*/ 0 w 127"/>
                <a:gd name="T1" fmla="*/ 25 h 115"/>
                <a:gd name="T2" fmla="*/ 3 w 127"/>
                <a:gd name="T3" fmla="*/ 42 h 115"/>
                <a:gd name="T4" fmla="*/ 7 w 127"/>
                <a:gd name="T5" fmla="*/ 58 h 115"/>
                <a:gd name="T6" fmla="*/ 13 w 127"/>
                <a:gd name="T7" fmla="*/ 67 h 115"/>
                <a:gd name="T8" fmla="*/ 20 w 127"/>
                <a:gd name="T9" fmla="*/ 58 h 115"/>
                <a:gd name="T10" fmla="*/ 23 w 127"/>
                <a:gd name="T11" fmla="*/ 51 h 115"/>
                <a:gd name="T12" fmla="*/ 30 w 127"/>
                <a:gd name="T13" fmla="*/ 35 h 115"/>
                <a:gd name="T14" fmla="*/ 30 w 127"/>
                <a:gd name="T15" fmla="*/ 0 h 115"/>
                <a:gd name="T16" fmla="*/ 23 w 127"/>
                <a:gd name="T17" fmla="*/ 9 h 115"/>
                <a:gd name="T18" fmla="*/ 20 w 127"/>
                <a:gd name="T19" fmla="*/ 9 h 115"/>
                <a:gd name="T20" fmla="*/ 17 w 127"/>
                <a:gd name="T21" fmla="*/ 9 h 115"/>
                <a:gd name="T22" fmla="*/ 3 w 127"/>
                <a:gd name="T23" fmla="*/ 9 h 115"/>
                <a:gd name="T24" fmla="*/ 0 w 127"/>
                <a:gd name="T25" fmla="*/ 25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7"/>
                <a:gd name="T40" fmla="*/ 0 h 115"/>
                <a:gd name="T41" fmla="*/ 127 w 127"/>
                <a:gd name="T42" fmla="*/ 115 h 1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7" h="115">
                  <a:moveTo>
                    <a:pt x="0" y="42"/>
                  </a:moveTo>
                  <a:lnTo>
                    <a:pt x="11" y="71"/>
                  </a:lnTo>
                  <a:lnTo>
                    <a:pt x="27" y="98"/>
                  </a:lnTo>
                  <a:lnTo>
                    <a:pt x="54" y="115"/>
                  </a:lnTo>
                  <a:lnTo>
                    <a:pt x="86" y="98"/>
                  </a:lnTo>
                  <a:lnTo>
                    <a:pt x="98" y="86"/>
                  </a:lnTo>
                  <a:lnTo>
                    <a:pt x="127" y="59"/>
                  </a:lnTo>
                  <a:lnTo>
                    <a:pt x="127" y="0"/>
                  </a:lnTo>
                  <a:lnTo>
                    <a:pt x="98" y="15"/>
                  </a:lnTo>
                  <a:lnTo>
                    <a:pt x="86" y="15"/>
                  </a:lnTo>
                  <a:lnTo>
                    <a:pt x="71" y="15"/>
                  </a:lnTo>
                  <a:lnTo>
                    <a:pt x="11" y="15"/>
                  </a:lnTo>
                  <a:lnTo>
                    <a:pt x="0" y="4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1" name="Freeform 46"/>
            <p:cNvSpPr>
              <a:spLocks/>
            </p:cNvSpPr>
            <p:nvPr/>
          </p:nvSpPr>
          <p:spPr bwMode="auto">
            <a:xfrm>
              <a:off x="4973" y="2043"/>
              <a:ext cx="175" cy="211"/>
            </a:xfrm>
            <a:custGeom>
              <a:avLst/>
              <a:gdLst>
                <a:gd name="T0" fmla="*/ 53 w 200"/>
                <a:gd name="T1" fmla="*/ 105 h 226"/>
                <a:gd name="T2" fmla="*/ 46 w 200"/>
                <a:gd name="T3" fmla="*/ 114 h 226"/>
                <a:gd name="T4" fmla="*/ 42 w 200"/>
                <a:gd name="T5" fmla="*/ 114 h 226"/>
                <a:gd name="T6" fmla="*/ 38 w 200"/>
                <a:gd name="T7" fmla="*/ 114 h 226"/>
                <a:gd name="T8" fmla="*/ 38 w 200"/>
                <a:gd name="T9" fmla="*/ 99 h 226"/>
                <a:gd name="T10" fmla="*/ 34 w 200"/>
                <a:gd name="T11" fmla="*/ 85 h 226"/>
                <a:gd name="T12" fmla="*/ 30 w 200"/>
                <a:gd name="T13" fmla="*/ 72 h 226"/>
                <a:gd name="T14" fmla="*/ 22 w 200"/>
                <a:gd name="T15" fmla="*/ 55 h 226"/>
                <a:gd name="T16" fmla="*/ 19 w 200"/>
                <a:gd name="T17" fmla="*/ 63 h 226"/>
                <a:gd name="T18" fmla="*/ 16 w 200"/>
                <a:gd name="T19" fmla="*/ 55 h 226"/>
                <a:gd name="T20" fmla="*/ 8 w 200"/>
                <a:gd name="T21" fmla="*/ 63 h 226"/>
                <a:gd name="T22" fmla="*/ 8 w 200"/>
                <a:gd name="T23" fmla="*/ 42 h 226"/>
                <a:gd name="T24" fmla="*/ 4 w 200"/>
                <a:gd name="T25" fmla="*/ 35 h 226"/>
                <a:gd name="T26" fmla="*/ 0 w 200"/>
                <a:gd name="T27" fmla="*/ 30 h 226"/>
                <a:gd name="T28" fmla="*/ 8 w 200"/>
                <a:gd name="T29" fmla="*/ 14 h 226"/>
                <a:gd name="T30" fmla="*/ 8 w 200"/>
                <a:gd name="T31" fmla="*/ 0 h 226"/>
                <a:gd name="T32" fmla="*/ 10 w 200"/>
                <a:gd name="T33" fmla="*/ 0 h 226"/>
                <a:gd name="T34" fmla="*/ 19 w 200"/>
                <a:gd name="T35" fmla="*/ 19 h 226"/>
                <a:gd name="T36" fmla="*/ 27 w 200"/>
                <a:gd name="T37" fmla="*/ 30 h 226"/>
                <a:gd name="T38" fmla="*/ 30 w 200"/>
                <a:gd name="T39" fmla="*/ 35 h 226"/>
                <a:gd name="T40" fmla="*/ 27 w 200"/>
                <a:gd name="T41" fmla="*/ 42 h 226"/>
                <a:gd name="T42" fmla="*/ 42 w 200"/>
                <a:gd name="T43" fmla="*/ 72 h 226"/>
                <a:gd name="T44" fmla="*/ 42 w 200"/>
                <a:gd name="T45" fmla="*/ 77 h 226"/>
                <a:gd name="T46" fmla="*/ 48 w 200"/>
                <a:gd name="T47" fmla="*/ 91 h 226"/>
                <a:gd name="T48" fmla="*/ 53 w 200"/>
                <a:gd name="T49" fmla="*/ 105 h 2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
                <a:gd name="T76" fmla="*/ 0 h 226"/>
                <a:gd name="T77" fmla="*/ 200 w 200"/>
                <a:gd name="T78" fmla="*/ 226 h 2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 h="226">
                  <a:moveTo>
                    <a:pt x="200" y="209"/>
                  </a:moveTo>
                  <a:lnTo>
                    <a:pt x="171" y="226"/>
                  </a:lnTo>
                  <a:lnTo>
                    <a:pt x="159" y="226"/>
                  </a:lnTo>
                  <a:lnTo>
                    <a:pt x="142" y="226"/>
                  </a:lnTo>
                  <a:lnTo>
                    <a:pt x="142" y="197"/>
                  </a:lnTo>
                  <a:lnTo>
                    <a:pt x="127" y="170"/>
                  </a:lnTo>
                  <a:lnTo>
                    <a:pt x="111" y="142"/>
                  </a:lnTo>
                  <a:lnTo>
                    <a:pt x="82" y="109"/>
                  </a:lnTo>
                  <a:lnTo>
                    <a:pt x="71" y="126"/>
                  </a:lnTo>
                  <a:lnTo>
                    <a:pt x="59" y="109"/>
                  </a:lnTo>
                  <a:lnTo>
                    <a:pt x="27" y="126"/>
                  </a:lnTo>
                  <a:lnTo>
                    <a:pt x="27" y="82"/>
                  </a:lnTo>
                  <a:lnTo>
                    <a:pt x="11" y="71"/>
                  </a:lnTo>
                  <a:lnTo>
                    <a:pt x="0" y="59"/>
                  </a:lnTo>
                  <a:lnTo>
                    <a:pt x="27" y="26"/>
                  </a:lnTo>
                  <a:lnTo>
                    <a:pt x="27" y="0"/>
                  </a:lnTo>
                  <a:lnTo>
                    <a:pt x="38" y="0"/>
                  </a:lnTo>
                  <a:lnTo>
                    <a:pt x="71" y="38"/>
                  </a:lnTo>
                  <a:lnTo>
                    <a:pt x="100" y="59"/>
                  </a:lnTo>
                  <a:lnTo>
                    <a:pt x="111" y="71"/>
                  </a:lnTo>
                  <a:lnTo>
                    <a:pt x="100" y="82"/>
                  </a:lnTo>
                  <a:lnTo>
                    <a:pt x="159" y="142"/>
                  </a:lnTo>
                  <a:lnTo>
                    <a:pt x="159" y="153"/>
                  </a:lnTo>
                  <a:lnTo>
                    <a:pt x="182" y="182"/>
                  </a:lnTo>
                  <a:lnTo>
                    <a:pt x="200" y="20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2" name="Freeform 47"/>
            <p:cNvSpPr>
              <a:spLocks/>
            </p:cNvSpPr>
            <p:nvPr/>
          </p:nvSpPr>
          <p:spPr bwMode="auto">
            <a:xfrm>
              <a:off x="4362" y="1269"/>
              <a:ext cx="1073" cy="828"/>
            </a:xfrm>
            <a:custGeom>
              <a:avLst/>
              <a:gdLst>
                <a:gd name="T0" fmla="*/ 45 w 1233"/>
                <a:gd name="T1" fmla="*/ 88 h 885"/>
                <a:gd name="T2" fmla="*/ 33 w 1233"/>
                <a:gd name="T3" fmla="*/ 108 h 885"/>
                <a:gd name="T4" fmla="*/ 28 w 1233"/>
                <a:gd name="T5" fmla="*/ 153 h 885"/>
                <a:gd name="T6" fmla="*/ 14 w 1233"/>
                <a:gd name="T7" fmla="*/ 170 h 885"/>
                <a:gd name="T8" fmla="*/ 0 w 1233"/>
                <a:gd name="T9" fmla="*/ 183 h 885"/>
                <a:gd name="T10" fmla="*/ 3 w 1233"/>
                <a:gd name="T11" fmla="*/ 204 h 885"/>
                <a:gd name="T12" fmla="*/ 7 w 1233"/>
                <a:gd name="T13" fmla="*/ 227 h 885"/>
                <a:gd name="T14" fmla="*/ 28 w 1233"/>
                <a:gd name="T15" fmla="*/ 248 h 885"/>
                <a:gd name="T16" fmla="*/ 43 w 1233"/>
                <a:gd name="T17" fmla="*/ 258 h 885"/>
                <a:gd name="T18" fmla="*/ 36 w 1233"/>
                <a:gd name="T19" fmla="*/ 284 h 885"/>
                <a:gd name="T20" fmla="*/ 52 w 1233"/>
                <a:gd name="T21" fmla="*/ 322 h 885"/>
                <a:gd name="T22" fmla="*/ 70 w 1233"/>
                <a:gd name="T23" fmla="*/ 328 h 885"/>
                <a:gd name="T24" fmla="*/ 100 w 1233"/>
                <a:gd name="T25" fmla="*/ 351 h 885"/>
                <a:gd name="T26" fmla="*/ 117 w 1233"/>
                <a:gd name="T27" fmla="*/ 351 h 885"/>
                <a:gd name="T28" fmla="*/ 139 w 1233"/>
                <a:gd name="T29" fmla="*/ 328 h 885"/>
                <a:gd name="T30" fmla="*/ 160 w 1233"/>
                <a:gd name="T31" fmla="*/ 365 h 885"/>
                <a:gd name="T32" fmla="*/ 164 w 1233"/>
                <a:gd name="T33" fmla="*/ 417 h 885"/>
                <a:gd name="T34" fmla="*/ 175 w 1233"/>
                <a:gd name="T35" fmla="*/ 439 h 885"/>
                <a:gd name="T36" fmla="*/ 184 w 1233"/>
                <a:gd name="T37" fmla="*/ 424 h 885"/>
                <a:gd name="T38" fmla="*/ 211 w 1233"/>
                <a:gd name="T39" fmla="*/ 424 h 885"/>
                <a:gd name="T40" fmla="*/ 232 w 1233"/>
                <a:gd name="T41" fmla="*/ 439 h 885"/>
                <a:gd name="T42" fmla="*/ 236 w 1233"/>
                <a:gd name="T43" fmla="*/ 443 h 885"/>
                <a:gd name="T44" fmla="*/ 251 w 1233"/>
                <a:gd name="T45" fmla="*/ 430 h 885"/>
                <a:gd name="T46" fmla="*/ 258 w 1233"/>
                <a:gd name="T47" fmla="*/ 424 h 885"/>
                <a:gd name="T48" fmla="*/ 274 w 1233"/>
                <a:gd name="T49" fmla="*/ 393 h 885"/>
                <a:gd name="T50" fmla="*/ 283 w 1233"/>
                <a:gd name="T51" fmla="*/ 365 h 885"/>
                <a:gd name="T52" fmla="*/ 287 w 1233"/>
                <a:gd name="T53" fmla="*/ 322 h 885"/>
                <a:gd name="T54" fmla="*/ 283 w 1233"/>
                <a:gd name="T55" fmla="*/ 298 h 885"/>
                <a:gd name="T56" fmla="*/ 271 w 1233"/>
                <a:gd name="T57" fmla="*/ 264 h 885"/>
                <a:gd name="T58" fmla="*/ 271 w 1233"/>
                <a:gd name="T59" fmla="*/ 227 h 885"/>
                <a:gd name="T60" fmla="*/ 263 w 1233"/>
                <a:gd name="T61" fmla="*/ 211 h 885"/>
                <a:gd name="T62" fmla="*/ 242 w 1233"/>
                <a:gd name="T63" fmla="*/ 204 h 885"/>
                <a:gd name="T64" fmla="*/ 250 w 1233"/>
                <a:gd name="T65" fmla="*/ 191 h 885"/>
                <a:gd name="T66" fmla="*/ 259 w 1233"/>
                <a:gd name="T67" fmla="*/ 175 h 885"/>
                <a:gd name="T68" fmla="*/ 263 w 1233"/>
                <a:gd name="T69" fmla="*/ 196 h 885"/>
                <a:gd name="T70" fmla="*/ 274 w 1233"/>
                <a:gd name="T71" fmla="*/ 191 h 885"/>
                <a:gd name="T72" fmla="*/ 292 w 1233"/>
                <a:gd name="T73" fmla="*/ 161 h 885"/>
                <a:gd name="T74" fmla="*/ 302 w 1233"/>
                <a:gd name="T75" fmla="*/ 145 h 885"/>
                <a:gd name="T76" fmla="*/ 300 w 1233"/>
                <a:gd name="T77" fmla="*/ 108 h 885"/>
                <a:gd name="T78" fmla="*/ 302 w 1233"/>
                <a:gd name="T79" fmla="*/ 82 h 885"/>
                <a:gd name="T80" fmla="*/ 285 w 1233"/>
                <a:gd name="T81" fmla="*/ 82 h 885"/>
                <a:gd name="T82" fmla="*/ 258 w 1233"/>
                <a:gd name="T83" fmla="*/ 50 h 885"/>
                <a:gd name="T84" fmla="*/ 220 w 1233"/>
                <a:gd name="T85" fmla="*/ 0 h 885"/>
                <a:gd name="T86" fmla="*/ 214 w 1233"/>
                <a:gd name="T87" fmla="*/ 23 h 885"/>
                <a:gd name="T88" fmla="*/ 206 w 1233"/>
                <a:gd name="T89" fmla="*/ 50 h 885"/>
                <a:gd name="T90" fmla="*/ 202 w 1233"/>
                <a:gd name="T91" fmla="*/ 82 h 885"/>
                <a:gd name="T92" fmla="*/ 220 w 1233"/>
                <a:gd name="T93" fmla="*/ 82 h 885"/>
                <a:gd name="T94" fmla="*/ 211 w 1233"/>
                <a:gd name="T95" fmla="*/ 102 h 885"/>
                <a:gd name="T96" fmla="*/ 196 w 1233"/>
                <a:gd name="T97" fmla="*/ 118 h 885"/>
                <a:gd name="T98" fmla="*/ 190 w 1233"/>
                <a:gd name="T99" fmla="*/ 145 h 885"/>
                <a:gd name="T100" fmla="*/ 139 w 1233"/>
                <a:gd name="T101" fmla="*/ 145 h 885"/>
                <a:gd name="T102" fmla="*/ 79 w 1233"/>
                <a:gd name="T103" fmla="*/ 108 h 885"/>
                <a:gd name="T104" fmla="*/ 60 w 1233"/>
                <a:gd name="T105" fmla="*/ 73 h 8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33"/>
                <a:gd name="T160" fmla="*/ 0 h 885"/>
                <a:gd name="T161" fmla="*/ 1233 w 1233"/>
                <a:gd name="T162" fmla="*/ 885 h 8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33" h="885">
                  <a:moveTo>
                    <a:pt x="198" y="131"/>
                  </a:moveTo>
                  <a:lnTo>
                    <a:pt x="183" y="142"/>
                  </a:lnTo>
                  <a:lnTo>
                    <a:pt x="183" y="171"/>
                  </a:lnTo>
                  <a:lnTo>
                    <a:pt x="171" y="171"/>
                  </a:lnTo>
                  <a:lnTo>
                    <a:pt x="131" y="171"/>
                  </a:lnTo>
                  <a:lnTo>
                    <a:pt x="131" y="211"/>
                  </a:lnTo>
                  <a:lnTo>
                    <a:pt x="98" y="230"/>
                  </a:lnTo>
                  <a:lnTo>
                    <a:pt x="112" y="271"/>
                  </a:lnTo>
                  <a:lnTo>
                    <a:pt x="112" y="298"/>
                  </a:lnTo>
                  <a:lnTo>
                    <a:pt x="112" y="315"/>
                  </a:lnTo>
                  <a:lnTo>
                    <a:pt x="83" y="330"/>
                  </a:lnTo>
                  <a:lnTo>
                    <a:pt x="56" y="330"/>
                  </a:lnTo>
                  <a:lnTo>
                    <a:pt x="56" y="342"/>
                  </a:lnTo>
                  <a:lnTo>
                    <a:pt x="12" y="342"/>
                  </a:lnTo>
                  <a:lnTo>
                    <a:pt x="0" y="357"/>
                  </a:lnTo>
                  <a:lnTo>
                    <a:pt x="0" y="371"/>
                  </a:lnTo>
                  <a:lnTo>
                    <a:pt x="0" y="382"/>
                  </a:lnTo>
                  <a:lnTo>
                    <a:pt x="12" y="397"/>
                  </a:lnTo>
                  <a:lnTo>
                    <a:pt x="27" y="397"/>
                  </a:lnTo>
                  <a:lnTo>
                    <a:pt x="27" y="430"/>
                  </a:lnTo>
                  <a:lnTo>
                    <a:pt x="27" y="442"/>
                  </a:lnTo>
                  <a:lnTo>
                    <a:pt x="56" y="442"/>
                  </a:lnTo>
                  <a:lnTo>
                    <a:pt x="71" y="470"/>
                  </a:lnTo>
                  <a:lnTo>
                    <a:pt x="112" y="482"/>
                  </a:lnTo>
                  <a:lnTo>
                    <a:pt x="142" y="470"/>
                  </a:lnTo>
                  <a:lnTo>
                    <a:pt x="171" y="482"/>
                  </a:lnTo>
                  <a:lnTo>
                    <a:pt x="171" y="501"/>
                  </a:lnTo>
                  <a:lnTo>
                    <a:pt x="156" y="526"/>
                  </a:lnTo>
                  <a:lnTo>
                    <a:pt x="171" y="553"/>
                  </a:lnTo>
                  <a:lnTo>
                    <a:pt x="142" y="553"/>
                  </a:lnTo>
                  <a:lnTo>
                    <a:pt x="142" y="568"/>
                  </a:lnTo>
                  <a:lnTo>
                    <a:pt x="171" y="601"/>
                  </a:lnTo>
                  <a:lnTo>
                    <a:pt x="211" y="626"/>
                  </a:lnTo>
                  <a:lnTo>
                    <a:pt x="242" y="626"/>
                  </a:lnTo>
                  <a:lnTo>
                    <a:pt x="271" y="653"/>
                  </a:lnTo>
                  <a:lnTo>
                    <a:pt x="282" y="641"/>
                  </a:lnTo>
                  <a:lnTo>
                    <a:pt x="342" y="682"/>
                  </a:lnTo>
                  <a:lnTo>
                    <a:pt x="382" y="682"/>
                  </a:lnTo>
                  <a:lnTo>
                    <a:pt x="401" y="682"/>
                  </a:lnTo>
                  <a:lnTo>
                    <a:pt x="415" y="697"/>
                  </a:lnTo>
                  <a:lnTo>
                    <a:pt x="430" y="664"/>
                  </a:lnTo>
                  <a:lnTo>
                    <a:pt x="471" y="682"/>
                  </a:lnTo>
                  <a:lnTo>
                    <a:pt x="501" y="664"/>
                  </a:lnTo>
                  <a:lnTo>
                    <a:pt x="530" y="641"/>
                  </a:lnTo>
                  <a:lnTo>
                    <a:pt x="557" y="641"/>
                  </a:lnTo>
                  <a:lnTo>
                    <a:pt x="601" y="682"/>
                  </a:lnTo>
                  <a:lnTo>
                    <a:pt x="630" y="682"/>
                  </a:lnTo>
                  <a:lnTo>
                    <a:pt x="641" y="712"/>
                  </a:lnTo>
                  <a:lnTo>
                    <a:pt x="630" y="797"/>
                  </a:lnTo>
                  <a:lnTo>
                    <a:pt x="657" y="785"/>
                  </a:lnTo>
                  <a:lnTo>
                    <a:pt x="657" y="812"/>
                  </a:lnTo>
                  <a:lnTo>
                    <a:pt x="674" y="812"/>
                  </a:lnTo>
                  <a:lnTo>
                    <a:pt x="674" y="837"/>
                  </a:lnTo>
                  <a:lnTo>
                    <a:pt x="701" y="853"/>
                  </a:lnTo>
                  <a:lnTo>
                    <a:pt x="730" y="853"/>
                  </a:lnTo>
                  <a:lnTo>
                    <a:pt x="730" y="824"/>
                  </a:lnTo>
                  <a:lnTo>
                    <a:pt x="741" y="824"/>
                  </a:lnTo>
                  <a:lnTo>
                    <a:pt x="761" y="824"/>
                  </a:lnTo>
                  <a:lnTo>
                    <a:pt x="812" y="812"/>
                  </a:lnTo>
                  <a:lnTo>
                    <a:pt x="845" y="824"/>
                  </a:lnTo>
                  <a:lnTo>
                    <a:pt x="860" y="837"/>
                  </a:lnTo>
                  <a:lnTo>
                    <a:pt x="885" y="853"/>
                  </a:lnTo>
                  <a:lnTo>
                    <a:pt x="933" y="853"/>
                  </a:lnTo>
                  <a:lnTo>
                    <a:pt x="933" y="885"/>
                  </a:lnTo>
                  <a:lnTo>
                    <a:pt x="945" y="885"/>
                  </a:lnTo>
                  <a:lnTo>
                    <a:pt x="945" y="864"/>
                  </a:lnTo>
                  <a:lnTo>
                    <a:pt x="1001" y="837"/>
                  </a:lnTo>
                  <a:lnTo>
                    <a:pt x="1001" y="824"/>
                  </a:lnTo>
                  <a:lnTo>
                    <a:pt x="1012" y="837"/>
                  </a:lnTo>
                  <a:lnTo>
                    <a:pt x="1012" y="824"/>
                  </a:lnTo>
                  <a:lnTo>
                    <a:pt x="1033" y="837"/>
                  </a:lnTo>
                  <a:lnTo>
                    <a:pt x="1033" y="824"/>
                  </a:lnTo>
                  <a:lnTo>
                    <a:pt x="1072" y="812"/>
                  </a:lnTo>
                  <a:lnTo>
                    <a:pt x="1100" y="785"/>
                  </a:lnTo>
                  <a:lnTo>
                    <a:pt x="1100" y="764"/>
                  </a:lnTo>
                  <a:lnTo>
                    <a:pt x="1116" y="764"/>
                  </a:lnTo>
                  <a:lnTo>
                    <a:pt x="1133" y="737"/>
                  </a:lnTo>
                  <a:lnTo>
                    <a:pt x="1133" y="712"/>
                  </a:lnTo>
                  <a:lnTo>
                    <a:pt x="1145" y="682"/>
                  </a:lnTo>
                  <a:lnTo>
                    <a:pt x="1156" y="664"/>
                  </a:lnTo>
                  <a:lnTo>
                    <a:pt x="1156" y="626"/>
                  </a:lnTo>
                  <a:lnTo>
                    <a:pt x="1116" y="613"/>
                  </a:lnTo>
                  <a:lnTo>
                    <a:pt x="1145" y="601"/>
                  </a:lnTo>
                  <a:lnTo>
                    <a:pt x="1133" y="582"/>
                  </a:lnTo>
                  <a:lnTo>
                    <a:pt x="1145" y="582"/>
                  </a:lnTo>
                  <a:lnTo>
                    <a:pt x="1116" y="553"/>
                  </a:lnTo>
                  <a:lnTo>
                    <a:pt x="1085" y="513"/>
                  </a:lnTo>
                  <a:lnTo>
                    <a:pt x="1045" y="501"/>
                  </a:lnTo>
                  <a:lnTo>
                    <a:pt x="1072" y="453"/>
                  </a:lnTo>
                  <a:lnTo>
                    <a:pt x="1085" y="442"/>
                  </a:lnTo>
                  <a:lnTo>
                    <a:pt x="1100" y="442"/>
                  </a:lnTo>
                  <a:lnTo>
                    <a:pt x="1100" y="430"/>
                  </a:lnTo>
                  <a:lnTo>
                    <a:pt x="1056" y="413"/>
                  </a:lnTo>
                  <a:lnTo>
                    <a:pt x="1045" y="442"/>
                  </a:lnTo>
                  <a:lnTo>
                    <a:pt x="1033" y="442"/>
                  </a:lnTo>
                  <a:lnTo>
                    <a:pt x="972" y="397"/>
                  </a:lnTo>
                  <a:lnTo>
                    <a:pt x="972" y="382"/>
                  </a:lnTo>
                  <a:lnTo>
                    <a:pt x="1001" y="382"/>
                  </a:lnTo>
                  <a:lnTo>
                    <a:pt x="1001" y="371"/>
                  </a:lnTo>
                  <a:lnTo>
                    <a:pt x="1012" y="357"/>
                  </a:lnTo>
                  <a:lnTo>
                    <a:pt x="1033" y="330"/>
                  </a:lnTo>
                  <a:lnTo>
                    <a:pt x="1045" y="342"/>
                  </a:lnTo>
                  <a:lnTo>
                    <a:pt x="1056" y="342"/>
                  </a:lnTo>
                  <a:lnTo>
                    <a:pt x="1045" y="371"/>
                  </a:lnTo>
                  <a:lnTo>
                    <a:pt x="1056" y="382"/>
                  </a:lnTo>
                  <a:lnTo>
                    <a:pt x="1056" y="397"/>
                  </a:lnTo>
                  <a:lnTo>
                    <a:pt x="1085" y="371"/>
                  </a:lnTo>
                  <a:lnTo>
                    <a:pt x="1100" y="371"/>
                  </a:lnTo>
                  <a:lnTo>
                    <a:pt x="1145" y="315"/>
                  </a:lnTo>
                  <a:lnTo>
                    <a:pt x="1171" y="330"/>
                  </a:lnTo>
                  <a:lnTo>
                    <a:pt x="1171" y="315"/>
                  </a:lnTo>
                  <a:lnTo>
                    <a:pt x="1185" y="298"/>
                  </a:lnTo>
                  <a:lnTo>
                    <a:pt x="1185" y="282"/>
                  </a:lnTo>
                  <a:lnTo>
                    <a:pt x="1216" y="282"/>
                  </a:lnTo>
                  <a:lnTo>
                    <a:pt x="1216" y="271"/>
                  </a:lnTo>
                  <a:lnTo>
                    <a:pt x="1185" y="230"/>
                  </a:lnTo>
                  <a:lnTo>
                    <a:pt x="1204" y="211"/>
                  </a:lnTo>
                  <a:lnTo>
                    <a:pt x="1233" y="230"/>
                  </a:lnTo>
                  <a:lnTo>
                    <a:pt x="1216" y="171"/>
                  </a:lnTo>
                  <a:lnTo>
                    <a:pt x="1216" y="159"/>
                  </a:lnTo>
                  <a:lnTo>
                    <a:pt x="1204" y="131"/>
                  </a:lnTo>
                  <a:lnTo>
                    <a:pt x="1156" y="159"/>
                  </a:lnTo>
                  <a:lnTo>
                    <a:pt x="1145" y="159"/>
                  </a:lnTo>
                  <a:lnTo>
                    <a:pt x="1116" y="131"/>
                  </a:lnTo>
                  <a:lnTo>
                    <a:pt x="1072" y="111"/>
                  </a:lnTo>
                  <a:lnTo>
                    <a:pt x="1033" y="98"/>
                  </a:lnTo>
                  <a:lnTo>
                    <a:pt x="1001" y="71"/>
                  </a:lnTo>
                  <a:lnTo>
                    <a:pt x="945" y="15"/>
                  </a:lnTo>
                  <a:lnTo>
                    <a:pt x="885" y="0"/>
                  </a:lnTo>
                  <a:lnTo>
                    <a:pt x="845" y="15"/>
                  </a:lnTo>
                  <a:lnTo>
                    <a:pt x="830" y="27"/>
                  </a:lnTo>
                  <a:lnTo>
                    <a:pt x="860" y="46"/>
                  </a:lnTo>
                  <a:lnTo>
                    <a:pt x="845" y="59"/>
                  </a:lnTo>
                  <a:lnTo>
                    <a:pt x="860" y="86"/>
                  </a:lnTo>
                  <a:lnTo>
                    <a:pt x="830" y="98"/>
                  </a:lnTo>
                  <a:lnTo>
                    <a:pt x="801" y="98"/>
                  </a:lnTo>
                  <a:lnTo>
                    <a:pt x="785" y="111"/>
                  </a:lnTo>
                  <a:lnTo>
                    <a:pt x="812" y="159"/>
                  </a:lnTo>
                  <a:lnTo>
                    <a:pt x="845" y="159"/>
                  </a:lnTo>
                  <a:lnTo>
                    <a:pt x="874" y="142"/>
                  </a:lnTo>
                  <a:lnTo>
                    <a:pt x="885" y="159"/>
                  </a:lnTo>
                  <a:lnTo>
                    <a:pt x="901" y="186"/>
                  </a:lnTo>
                  <a:lnTo>
                    <a:pt x="860" y="186"/>
                  </a:lnTo>
                  <a:lnTo>
                    <a:pt x="845" y="198"/>
                  </a:lnTo>
                  <a:lnTo>
                    <a:pt x="830" y="211"/>
                  </a:lnTo>
                  <a:lnTo>
                    <a:pt x="812" y="230"/>
                  </a:lnTo>
                  <a:lnTo>
                    <a:pt x="785" y="230"/>
                  </a:lnTo>
                  <a:lnTo>
                    <a:pt x="774" y="242"/>
                  </a:lnTo>
                  <a:lnTo>
                    <a:pt x="785" y="257"/>
                  </a:lnTo>
                  <a:lnTo>
                    <a:pt x="761" y="282"/>
                  </a:lnTo>
                  <a:lnTo>
                    <a:pt x="713" y="298"/>
                  </a:lnTo>
                  <a:lnTo>
                    <a:pt x="657" y="315"/>
                  </a:lnTo>
                  <a:lnTo>
                    <a:pt x="557" y="282"/>
                  </a:lnTo>
                  <a:lnTo>
                    <a:pt x="471" y="282"/>
                  </a:lnTo>
                  <a:lnTo>
                    <a:pt x="415" y="242"/>
                  </a:lnTo>
                  <a:lnTo>
                    <a:pt x="315" y="211"/>
                  </a:lnTo>
                  <a:lnTo>
                    <a:pt x="298" y="171"/>
                  </a:lnTo>
                  <a:lnTo>
                    <a:pt x="271" y="159"/>
                  </a:lnTo>
                  <a:lnTo>
                    <a:pt x="242" y="142"/>
                  </a:lnTo>
                  <a:lnTo>
                    <a:pt x="211" y="111"/>
                  </a:lnTo>
                  <a:lnTo>
                    <a:pt x="198" y="13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3" name="Freeform 48"/>
            <p:cNvSpPr>
              <a:spLocks/>
            </p:cNvSpPr>
            <p:nvPr/>
          </p:nvSpPr>
          <p:spPr bwMode="auto">
            <a:xfrm>
              <a:off x="4723" y="1892"/>
              <a:ext cx="59" cy="43"/>
            </a:xfrm>
            <a:custGeom>
              <a:avLst/>
              <a:gdLst>
                <a:gd name="T0" fmla="*/ 16 w 67"/>
                <a:gd name="T1" fmla="*/ 7 h 46"/>
                <a:gd name="T2" fmla="*/ 19 w 67"/>
                <a:gd name="T3" fmla="*/ 17 h 46"/>
                <a:gd name="T4" fmla="*/ 19 w 67"/>
                <a:gd name="T5" fmla="*/ 23 h 46"/>
                <a:gd name="T6" fmla="*/ 4 w 67"/>
                <a:gd name="T7" fmla="*/ 23 h 46"/>
                <a:gd name="T8" fmla="*/ 0 w 67"/>
                <a:gd name="T9" fmla="*/ 23 h 46"/>
                <a:gd name="T10" fmla="*/ 0 w 67"/>
                <a:gd name="T11" fmla="*/ 17 h 46"/>
                <a:gd name="T12" fmla="*/ 4 w 67"/>
                <a:gd name="T13" fmla="*/ 0 h 46"/>
                <a:gd name="T14" fmla="*/ 16 w 67"/>
                <a:gd name="T15" fmla="*/ 7 h 46"/>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46"/>
                <a:gd name="T26" fmla="*/ 67 w 67"/>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46">
                  <a:moveTo>
                    <a:pt x="54" y="16"/>
                  </a:moveTo>
                  <a:lnTo>
                    <a:pt x="67" y="31"/>
                  </a:lnTo>
                  <a:lnTo>
                    <a:pt x="67" y="46"/>
                  </a:lnTo>
                  <a:lnTo>
                    <a:pt x="15" y="46"/>
                  </a:lnTo>
                  <a:lnTo>
                    <a:pt x="0" y="46"/>
                  </a:lnTo>
                  <a:lnTo>
                    <a:pt x="0" y="31"/>
                  </a:lnTo>
                  <a:lnTo>
                    <a:pt x="15" y="0"/>
                  </a:lnTo>
                  <a:lnTo>
                    <a:pt x="54" y="1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4" name="Freeform 49"/>
            <p:cNvSpPr>
              <a:spLocks/>
            </p:cNvSpPr>
            <p:nvPr/>
          </p:nvSpPr>
          <p:spPr bwMode="auto">
            <a:xfrm>
              <a:off x="4536" y="1856"/>
              <a:ext cx="178" cy="93"/>
            </a:xfrm>
            <a:custGeom>
              <a:avLst/>
              <a:gdLst>
                <a:gd name="T0" fmla="*/ 49 w 203"/>
                <a:gd name="T1" fmla="*/ 42 h 100"/>
                <a:gd name="T2" fmla="*/ 54 w 203"/>
                <a:gd name="T3" fmla="*/ 48 h 100"/>
                <a:gd name="T4" fmla="*/ 46 w 203"/>
                <a:gd name="T5" fmla="*/ 48 h 100"/>
                <a:gd name="T6" fmla="*/ 35 w 203"/>
                <a:gd name="T7" fmla="*/ 42 h 100"/>
                <a:gd name="T8" fmla="*/ 26 w 203"/>
                <a:gd name="T9" fmla="*/ 34 h 100"/>
                <a:gd name="T10" fmla="*/ 19 w 203"/>
                <a:gd name="T11" fmla="*/ 34 h 100"/>
                <a:gd name="T12" fmla="*/ 0 w 203"/>
                <a:gd name="T13" fmla="*/ 14 h 100"/>
                <a:gd name="T14" fmla="*/ 4 w 203"/>
                <a:gd name="T15" fmla="*/ 0 h 100"/>
                <a:gd name="T16" fmla="*/ 11 w 203"/>
                <a:gd name="T17" fmla="*/ 0 h 100"/>
                <a:gd name="T18" fmla="*/ 19 w 203"/>
                <a:gd name="T19" fmla="*/ 14 h 100"/>
                <a:gd name="T20" fmla="*/ 22 w 203"/>
                <a:gd name="T21" fmla="*/ 7 h 100"/>
                <a:gd name="T22" fmla="*/ 39 w 203"/>
                <a:gd name="T23" fmla="*/ 27 h 100"/>
                <a:gd name="T24" fmla="*/ 49 w 203"/>
                <a:gd name="T25" fmla="*/ 27 h 100"/>
                <a:gd name="T26" fmla="*/ 49 w 203"/>
                <a:gd name="T27" fmla="*/ 42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3"/>
                <a:gd name="T43" fmla="*/ 0 h 100"/>
                <a:gd name="T44" fmla="*/ 203 w 203"/>
                <a:gd name="T45" fmla="*/ 100 h 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3" h="100">
                  <a:moveTo>
                    <a:pt x="182" y="86"/>
                  </a:moveTo>
                  <a:lnTo>
                    <a:pt x="203" y="100"/>
                  </a:lnTo>
                  <a:lnTo>
                    <a:pt x="171" y="100"/>
                  </a:lnTo>
                  <a:lnTo>
                    <a:pt x="130" y="86"/>
                  </a:lnTo>
                  <a:lnTo>
                    <a:pt x="98" y="71"/>
                  </a:lnTo>
                  <a:lnTo>
                    <a:pt x="71" y="71"/>
                  </a:lnTo>
                  <a:lnTo>
                    <a:pt x="0" y="27"/>
                  </a:lnTo>
                  <a:lnTo>
                    <a:pt x="11" y="0"/>
                  </a:lnTo>
                  <a:lnTo>
                    <a:pt x="42" y="0"/>
                  </a:lnTo>
                  <a:lnTo>
                    <a:pt x="71" y="27"/>
                  </a:lnTo>
                  <a:lnTo>
                    <a:pt x="82" y="15"/>
                  </a:lnTo>
                  <a:lnTo>
                    <a:pt x="142" y="56"/>
                  </a:lnTo>
                  <a:lnTo>
                    <a:pt x="182" y="56"/>
                  </a:lnTo>
                  <a:lnTo>
                    <a:pt x="182" y="8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5" name="Freeform 50"/>
            <p:cNvSpPr>
              <a:spLocks/>
            </p:cNvSpPr>
            <p:nvPr/>
          </p:nvSpPr>
          <p:spPr bwMode="auto">
            <a:xfrm>
              <a:off x="3788" y="1606"/>
              <a:ext cx="408" cy="364"/>
            </a:xfrm>
            <a:custGeom>
              <a:avLst/>
              <a:gdLst>
                <a:gd name="T0" fmla="*/ 86 w 468"/>
                <a:gd name="T1" fmla="*/ 179 h 392"/>
                <a:gd name="T2" fmla="*/ 112 w 468"/>
                <a:gd name="T3" fmla="*/ 188 h 392"/>
                <a:gd name="T4" fmla="*/ 112 w 468"/>
                <a:gd name="T5" fmla="*/ 175 h 392"/>
                <a:gd name="T6" fmla="*/ 119 w 468"/>
                <a:gd name="T7" fmla="*/ 169 h 392"/>
                <a:gd name="T8" fmla="*/ 119 w 468"/>
                <a:gd name="T9" fmla="*/ 163 h 392"/>
                <a:gd name="T10" fmla="*/ 116 w 468"/>
                <a:gd name="T11" fmla="*/ 146 h 392"/>
                <a:gd name="T12" fmla="*/ 112 w 468"/>
                <a:gd name="T13" fmla="*/ 146 h 392"/>
                <a:gd name="T14" fmla="*/ 104 w 468"/>
                <a:gd name="T15" fmla="*/ 127 h 392"/>
                <a:gd name="T16" fmla="*/ 109 w 468"/>
                <a:gd name="T17" fmla="*/ 115 h 392"/>
                <a:gd name="T18" fmla="*/ 109 w 468"/>
                <a:gd name="T19" fmla="*/ 104 h 392"/>
                <a:gd name="T20" fmla="*/ 101 w 468"/>
                <a:gd name="T21" fmla="*/ 104 h 392"/>
                <a:gd name="T22" fmla="*/ 98 w 468"/>
                <a:gd name="T23" fmla="*/ 79 h 392"/>
                <a:gd name="T24" fmla="*/ 98 w 468"/>
                <a:gd name="T25" fmla="*/ 73 h 392"/>
                <a:gd name="T26" fmla="*/ 101 w 468"/>
                <a:gd name="T27" fmla="*/ 68 h 392"/>
                <a:gd name="T28" fmla="*/ 101 w 468"/>
                <a:gd name="T29" fmla="*/ 52 h 392"/>
                <a:gd name="T30" fmla="*/ 101 w 468"/>
                <a:gd name="T31" fmla="*/ 45 h 392"/>
                <a:gd name="T32" fmla="*/ 73 w 468"/>
                <a:gd name="T33" fmla="*/ 19 h 392"/>
                <a:gd name="T34" fmla="*/ 65 w 468"/>
                <a:gd name="T35" fmla="*/ 26 h 392"/>
                <a:gd name="T36" fmla="*/ 57 w 468"/>
                <a:gd name="T37" fmla="*/ 34 h 392"/>
                <a:gd name="T38" fmla="*/ 57 w 468"/>
                <a:gd name="T39" fmla="*/ 40 h 392"/>
                <a:gd name="T40" fmla="*/ 44 w 468"/>
                <a:gd name="T41" fmla="*/ 45 h 392"/>
                <a:gd name="T42" fmla="*/ 29 w 468"/>
                <a:gd name="T43" fmla="*/ 34 h 392"/>
                <a:gd name="T44" fmla="*/ 29 w 468"/>
                <a:gd name="T45" fmla="*/ 19 h 392"/>
                <a:gd name="T46" fmla="*/ 22 w 468"/>
                <a:gd name="T47" fmla="*/ 12 h 392"/>
                <a:gd name="T48" fmla="*/ 22 w 468"/>
                <a:gd name="T49" fmla="*/ 7 h 392"/>
                <a:gd name="T50" fmla="*/ 14 w 468"/>
                <a:gd name="T51" fmla="*/ 12 h 392"/>
                <a:gd name="T52" fmla="*/ 10 w 468"/>
                <a:gd name="T53" fmla="*/ 12 h 392"/>
                <a:gd name="T54" fmla="*/ 7 w 468"/>
                <a:gd name="T55" fmla="*/ 12 h 392"/>
                <a:gd name="T56" fmla="*/ 3 w 468"/>
                <a:gd name="T57" fmla="*/ 0 h 392"/>
                <a:gd name="T58" fmla="*/ 0 w 468"/>
                <a:gd name="T59" fmla="*/ 7 h 392"/>
                <a:gd name="T60" fmla="*/ 7 w 468"/>
                <a:gd name="T61" fmla="*/ 34 h 392"/>
                <a:gd name="T62" fmla="*/ 14 w 468"/>
                <a:gd name="T63" fmla="*/ 59 h 392"/>
                <a:gd name="T64" fmla="*/ 10 w 468"/>
                <a:gd name="T65" fmla="*/ 73 h 392"/>
                <a:gd name="T66" fmla="*/ 14 w 468"/>
                <a:gd name="T67" fmla="*/ 87 h 392"/>
                <a:gd name="T68" fmla="*/ 25 w 468"/>
                <a:gd name="T69" fmla="*/ 92 h 392"/>
                <a:gd name="T70" fmla="*/ 25 w 468"/>
                <a:gd name="T71" fmla="*/ 115 h 392"/>
                <a:gd name="T72" fmla="*/ 32 w 468"/>
                <a:gd name="T73" fmla="*/ 127 h 392"/>
                <a:gd name="T74" fmla="*/ 35 w 468"/>
                <a:gd name="T75" fmla="*/ 121 h 392"/>
                <a:gd name="T76" fmla="*/ 44 w 468"/>
                <a:gd name="T77" fmla="*/ 127 h 392"/>
                <a:gd name="T78" fmla="*/ 50 w 468"/>
                <a:gd name="T79" fmla="*/ 152 h 392"/>
                <a:gd name="T80" fmla="*/ 65 w 468"/>
                <a:gd name="T81" fmla="*/ 175 h 392"/>
                <a:gd name="T82" fmla="*/ 73 w 468"/>
                <a:gd name="T83" fmla="*/ 175 h 392"/>
                <a:gd name="T84" fmla="*/ 83 w 468"/>
                <a:gd name="T85" fmla="*/ 169 h 392"/>
                <a:gd name="T86" fmla="*/ 86 w 468"/>
                <a:gd name="T87" fmla="*/ 179 h 3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8"/>
                <a:gd name="T133" fmla="*/ 0 h 392"/>
                <a:gd name="T134" fmla="*/ 468 w 468"/>
                <a:gd name="T135" fmla="*/ 392 h 3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8" h="392">
                  <a:moveTo>
                    <a:pt x="341" y="376"/>
                  </a:moveTo>
                  <a:lnTo>
                    <a:pt x="441" y="392"/>
                  </a:lnTo>
                  <a:lnTo>
                    <a:pt x="441" y="365"/>
                  </a:lnTo>
                  <a:lnTo>
                    <a:pt x="468" y="353"/>
                  </a:lnTo>
                  <a:lnTo>
                    <a:pt x="468" y="338"/>
                  </a:lnTo>
                  <a:lnTo>
                    <a:pt x="457" y="305"/>
                  </a:lnTo>
                  <a:lnTo>
                    <a:pt x="441" y="305"/>
                  </a:lnTo>
                  <a:lnTo>
                    <a:pt x="409" y="265"/>
                  </a:lnTo>
                  <a:lnTo>
                    <a:pt x="430" y="242"/>
                  </a:lnTo>
                  <a:lnTo>
                    <a:pt x="430" y="221"/>
                  </a:lnTo>
                  <a:lnTo>
                    <a:pt x="397" y="221"/>
                  </a:lnTo>
                  <a:lnTo>
                    <a:pt x="386" y="165"/>
                  </a:lnTo>
                  <a:lnTo>
                    <a:pt x="386" y="154"/>
                  </a:lnTo>
                  <a:lnTo>
                    <a:pt x="397" y="142"/>
                  </a:lnTo>
                  <a:lnTo>
                    <a:pt x="397" y="109"/>
                  </a:lnTo>
                  <a:lnTo>
                    <a:pt x="397" y="94"/>
                  </a:lnTo>
                  <a:lnTo>
                    <a:pt x="286" y="38"/>
                  </a:lnTo>
                  <a:lnTo>
                    <a:pt x="257" y="54"/>
                  </a:lnTo>
                  <a:lnTo>
                    <a:pt x="226" y="71"/>
                  </a:lnTo>
                  <a:lnTo>
                    <a:pt x="226" y="83"/>
                  </a:lnTo>
                  <a:lnTo>
                    <a:pt x="170" y="94"/>
                  </a:lnTo>
                  <a:lnTo>
                    <a:pt x="115" y="71"/>
                  </a:lnTo>
                  <a:lnTo>
                    <a:pt x="115" y="38"/>
                  </a:lnTo>
                  <a:lnTo>
                    <a:pt x="86" y="23"/>
                  </a:lnTo>
                  <a:lnTo>
                    <a:pt x="86" y="12"/>
                  </a:lnTo>
                  <a:lnTo>
                    <a:pt x="55" y="23"/>
                  </a:lnTo>
                  <a:lnTo>
                    <a:pt x="38" y="23"/>
                  </a:lnTo>
                  <a:lnTo>
                    <a:pt x="26" y="23"/>
                  </a:lnTo>
                  <a:lnTo>
                    <a:pt x="15" y="0"/>
                  </a:lnTo>
                  <a:lnTo>
                    <a:pt x="0" y="12"/>
                  </a:lnTo>
                  <a:lnTo>
                    <a:pt x="26" y="71"/>
                  </a:lnTo>
                  <a:lnTo>
                    <a:pt x="55" y="123"/>
                  </a:lnTo>
                  <a:lnTo>
                    <a:pt x="38" y="154"/>
                  </a:lnTo>
                  <a:lnTo>
                    <a:pt x="55" y="182"/>
                  </a:lnTo>
                  <a:lnTo>
                    <a:pt x="98" y="194"/>
                  </a:lnTo>
                  <a:lnTo>
                    <a:pt x="98" y="242"/>
                  </a:lnTo>
                  <a:lnTo>
                    <a:pt x="126" y="265"/>
                  </a:lnTo>
                  <a:lnTo>
                    <a:pt x="138" y="254"/>
                  </a:lnTo>
                  <a:lnTo>
                    <a:pt x="170" y="265"/>
                  </a:lnTo>
                  <a:lnTo>
                    <a:pt x="197" y="321"/>
                  </a:lnTo>
                  <a:lnTo>
                    <a:pt x="257" y="365"/>
                  </a:lnTo>
                  <a:lnTo>
                    <a:pt x="286" y="365"/>
                  </a:lnTo>
                  <a:lnTo>
                    <a:pt x="326" y="353"/>
                  </a:lnTo>
                  <a:lnTo>
                    <a:pt x="341" y="37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6" name="Freeform 51"/>
            <p:cNvSpPr>
              <a:spLocks/>
            </p:cNvSpPr>
            <p:nvPr/>
          </p:nvSpPr>
          <p:spPr bwMode="auto">
            <a:xfrm>
              <a:off x="5322" y="1535"/>
              <a:ext cx="101" cy="121"/>
            </a:xfrm>
            <a:custGeom>
              <a:avLst/>
              <a:gdLst>
                <a:gd name="T0" fmla="*/ 22 w 115"/>
                <a:gd name="T1" fmla="*/ 0 h 131"/>
                <a:gd name="T2" fmla="*/ 32 w 115"/>
                <a:gd name="T3" fmla="*/ 0 h 131"/>
                <a:gd name="T4" fmla="*/ 28 w 115"/>
                <a:gd name="T5" fmla="*/ 15 h 131"/>
                <a:gd name="T6" fmla="*/ 32 w 115"/>
                <a:gd name="T7" fmla="*/ 26 h 131"/>
                <a:gd name="T8" fmla="*/ 19 w 115"/>
                <a:gd name="T9" fmla="*/ 33 h 131"/>
                <a:gd name="T10" fmla="*/ 22 w 115"/>
                <a:gd name="T11" fmla="*/ 45 h 131"/>
                <a:gd name="T12" fmla="*/ 32 w 115"/>
                <a:gd name="T13" fmla="*/ 51 h 131"/>
                <a:gd name="T14" fmla="*/ 28 w 115"/>
                <a:gd name="T15" fmla="*/ 59 h 131"/>
                <a:gd name="T16" fmla="*/ 22 w 115"/>
                <a:gd name="T17" fmla="*/ 59 h 131"/>
                <a:gd name="T18" fmla="*/ 11 w 115"/>
                <a:gd name="T19" fmla="*/ 59 h 131"/>
                <a:gd name="T20" fmla="*/ 11 w 115"/>
                <a:gd name="T21" fmla="*/ 39 h 131"/>
                <a:gd name="T22" fmla="*/ 0 w 115"/>
                <a:gd name="T23" fmla="*/ 39 h 131"/>
                <a:gd name="T24" fmla="*/ 11 w 115"/>
                <a:gd name="T25" fmla="*/ 15 h 131"/>
                <a:gd name="T26" fmla="*/ 19 w 115"/>
                <a:gd name="T27" fmla="*/ 20 h 131"/>
                <a:gd name="T28" fmla="*/ 19 w 115"/>
                <a:gd name="T29" fmla="*/ 15 h 131"/>
                <a:gd name="T30" fmla="*/ 22 w 115"/>
                <a:gd name="T31" fmla="*/ 6 h 131"/>
                <a:gd name="T32" fmla="*/ 22 w 115"/>
                <a:gd name="T33" fmla="*/ 0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5"/>
                <a:gd name="T52" fmla="*/ 0 h 131"/>
                <a:gd name="T53" fmla="*/ 115 w 115"/>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5" h="131">
                  <a:moveTo>
                    <a:pt x="83" y="0"/>
                  </a:moveTo>
                  <a:lnTo>
                    <a:pt x="115" y="0"/>
                  </a:lnTo>
                  <a:lnTo>
                    <a:pt x="102" y="31"/>
                  </a:lnTo>
                  <a:lnTo>
                    <a:pt x="115" y="58"/>
                  </a:lnTo>
                  <a:lnTo>
                    <a:pt x="71" y="75"/>
                  </a:lnTo>
                  <a:lnTo>
                    <a:pt x="83" y="98"/>
                  </a:lnTo>
                  <a:lnTo>
                    <a:pt x="115" y="113"/>
                  </a:lnTo>
                  <a:lnTo>
                    <a:pt x="102" y="131"/>
                  </a:lnTo>
                  <a:lnTo>
                    <a:pt x="83" y="131"/>
                  </a:lnTo>
                  <a:lnTo>
                    <a:pt x="43" y="131"/>
                  </a:lnTo>
                  <a:lnTo>
                    <a:pt x="43" y="87"/>
                  </a:lnTo>
                  <a:lnTo>
                    <a:pt x="0" y="87"/>
                  </a:lnTo>
                  <a:lnTo>
                    <a:pt x="43" y="31"/>
                  </a:lnTo>
                  <a:lnTo>
                    <a:pt x="71" y="46"/>
                  </a:lnTo>
                  <a:lnTo>
                    <a:pt x="71" y="31"/>
                  </a:lnTo>
                  <a:lnTo>
                    <a:pt x="83" y="16"/>
                  </a:lnTo>
                  <a:lnTo>
                    <a:pt x="83"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7" name="Freeform 52"/>
            <p:cNvSpPr>
              <a:spLocks/>
            </p:cNvSpPr>
            <p:nvPr/>
          </p:nvSpPr>
          <p:spPr bwMode="auto">
            <a:xfrm>
              <a:off x="5395" y="1643"/>
              <a:ext cx="77" cy="107"/>
            </a:xfrm>
            <a:custGeom>
              <a:avLst/>
              <a:gdLst>
                <a:gd name="T0" fmla="*/ 0 w 86"/>
                <a:gd name="T1" fmla="*/ 6 h 116"/>
                <a:gd name="T2" fmla="*/ 0 w 86"/>
                <a:gd name="T3" fmla="*/ 15 h 116"/>
                <a:gd name="T4" fmla="*/ 6 w 86"/>
                <a:gd name="T5" fmla="*/ 19 h 116"/>
                <a:gd name="T6" fmla="*/ 0 w 86"/>
                <a:gd name="T7" fmla="*/ 19 h 116"/>
                <a:gd name="T8" fmla="*/ 10 w 86"/>
                <a:gd name="T9" fmla="*/ 31 h 116"/>
                <a:gd name="T10" fmla="*/ 6 w 86"/>
                <a:gd name="T11" fmla="*/ 37 h 116"/>
                <a:gd name="T12" fmla="*/ 15 w 86"/>
                <a:gd name="T13" fmla="*/ 51 h 116"/>
                <a:gd name="T14" fmla="*/ 29 w 86"/>
                <a:gd name="T15" fmla="*/ 37 h 116"/>
                <a:gd name="T16" fmla="*/ 29 w 86"/>
                <a:gd name="T17" fmla="*/ 31 h 116"/>
                <a:gd name="T18" fmla="*/ 19 w 86"/>
                <a:gd name="T19" fmla="*/ 15 h 116"/>
                <a:gd name="T20" fmla="*/ 10 w 86"/>
                <a:gd name="T21" fmla="*/ 0 h 116"/>
                <a:gd name="T22" fmla="*/ 6 w 86"/>
                <a:gd name="T23" fmla="*/ 6 h 116"/>
                <a:gd name="T24" fmla="*/ 0 w 86"/>
                <a:gd name="T25" fmla="*/ 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116"/>
                <a:gd name="T41" fmla="*/ 86 w 86"/>
                <a:gd name="T42" fmla="*/ 116 h 1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116">
                  <a:moveTo>
                    <a:pt x="0" y="16"/>
                  </a:moveTo>
                  <a:lnTo>
                    <a:pt x="0" y="31"/>
                  </a:lnTo>
                  <a:lnTo>
                    <a:pt x="19" y="43"/>
                  </a:lnTo>
                  <a:lnTo>
                    <a:pt x="0" y="43"/>
                  </a:lnTo>
                  <a:lnTo>
                    <a:pt x="30" y="71"/>
                  </a:lnTo>
                  <a:lnTo>
                    <a:pt x="19" y="83"/>
                  </a:lnTo>
                  <a:lnTo>
                    <a:pt x="46" y="116"/>
                  </a:lnTo>
                  <a:lnTo>
                    <a:pt x="86" y="83"/>
                  </a:lnTo>
                  <a:lnTo>
                    <a:pt x="86" y="71"/>
                  </a:lnTo>
                  <a:lnTo>
                    <a:pt x="57" y="31"/>
                  </a:lnTo>
                  <a:lnTo>
                    <a:pt x="30" y="0"/>
                  </a:lnTo>
                  <a:lnTo>
                    <a:pt x="19" y="16"/>
                  </a:lnTo>
                  <a:lnTo>
                    <a:pt x="0" y="1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8" name="Freeform 53"/>
            <p:cNvSpPr>
              <a:spLocks/>
            </p:cNvSpPr>
            <p:nvPr/>
          </p:nvSpPr>
          <p:spPr bwMode="auto">
            <a:xfrm>
              <a:off x="3436" y="1550"/>
              <a:ext cx="375" cy="158"/>
            </a:xfrm>
            <a:custGeom>
              <a:avLst/>
              <a:gdLst>
                <a:gd name="T0" fmla="*/ 94 w 430"/>
                <a:gd name="T1" fmla="*/ 15 h 170"/>
                <a:gd name="T2" fmla="*/ 99 w 430"/>
                <a:gd name="T3" fmla="*/ 29 h 170"/>
                <a:gd name="T4" fmla="*/ 106 w 430"/>
                <a:gd name="T5" fmla="*/ 29 h 170"/>
                <a:gd name="T6" fmla="*/ 102 w 430"/>
                <a:gd name="T7" fmla="*/ 34 h 170"/>
                <a:gd name="T8" fmla="*/ 110 w 430"/>
                <a:gd name="T9" fmla="*/ 62 h 170"/>
                <a:gd name="T10" fmla="*/ 99 w 430"/>
                <a:gd name="T11" fmla="*/ 62 h 170"/>
                <a:gd name="T12" fmla="*/ 94 w 430"/>
                <a:gd name="T13" fmla="*/ 62 h 170"/>
                <a:gd name="T14" fmla="*/ 85 w 430"/>
                <a:gd name="T15" fmla="*/ 69 h 170"/>
                <a:gd name="T16" fmla="*/ 77 w 430"/>
                <a:gd name="T17" fmla="*/ 69 h 170"/>
                <a:gd name="T18" fmla="*/ 73 w 430"/>
                <a:gd name="T19" fmla="*/ 69 h 170"/>
                <a:gd name="T20" fmla="*/ 61 w 430"/>
                <a:gd name="T21" fmla="*/ 69 h 170"/>
                <a:gd name="T22" fmla="*/ 61 w 430"/>
                <a:gd name="T23" fmla="*/ 74 h 170"/>
                <a:gd name="T24" fmla="*/ 58 w 430"/>
                <a:gd name="T25" fmla="*/ 82 h 170"/>
                <a:gd name="T26" fmla="*/ 58 w 430"/>
                <a:gd name="T27" fmla="*/ 69 h 170"/>
                <a:gd name="T28" fmla="*/ 57 w 430"/>
                <a:gd name="T29" fmla="*/ 74 h 170"/>
                <a:gd name="T30" fmla="*/ 51 w 430"/>
                <a:gd name="T31" fmla="*/ 69 h 170"/>
                <a:gd name="T32" fmla="*/ 44 w 430"/>
                <a:gd name="T33" fmla="*/ 74 h 170"/>
                <a:gd name="T34" fmla="*/ 40 w 430"/>
                <a:gd name="T35" fmla="*/ 82 h 170"/>
                <a:gd name="T36" fmla="*/ 33 w 430"/>
                <a:gd name="T37" fmla="*/ 69 h 170"/>
                <a:gd name="T38" fmla="*/ 30 w 430"/>
                <a:gd name="T39" fmla="*/ 69 h 170"/>
                <a:gd name="T40" fmla="*/ 25 w 430"/>
                <a:gd name="T41" fmla="*/ 74 h 170"/>
                <a:gd name="T42" fmla="*/ 22 w 430"/>
                <a:gd name="T43" fmla="*/ 74 h 170"/>
                <a:gd name="T44" fmla="*/ 11 w 430"/>
                <a:gd name="T45" fmla="*/ 69 h 170"/>
                <a:gd name="T46" fmla="*/ 15 w 430"/>
                <a:gd name="T47" fmla="*/ 69 h 170"/>
                <a:gd name="T48" fmla="*/ 8 w 430"/>
                <a:gd name="T49" fmla="*/ 69 h 170"/>
                <a:gd name="T50" fmla="*/ 11 w 430"/>
                <a:gd name="T51" fmla="*/ 62 h 170"/>
                <a:gd name="T52" fmla="*/ 8 w 430"/>
                <a:gd name="T53" fmla="*/ 62 h 170"/>
                <a:gd name="T54" fmla="*/ 8 w 430"/>
                <a:gd name="T55" fmla="*/ 55 h 170"/>
                <a:gd name="T56" fmla="*/ 3 w 430"/>
                <a:gd name="T57" fmla="*/ 46 h 170"/>
                <a:gd name="T58" fmla="*/ 8 w 430"/>
                <a:gd name="T59" fmla="*/ 46 h 170"/>
                <a:gd name="T60" fmla="*/ 3 w 430"/>
                <a:gd name="T61" fmla="*/ 34 h 170"/>
                <a:gd name="T62" fmla="*/ 0 w 430"/>
                <a:gd name="T63" fmla="*/ 34 h 170"/>
                <a:gd name="T64" fmla="*/ 0 w 430"/>
                <a:gd name="T65" fmla="*/ 29 h 170"/>
                <a:gd name="T66" fmla="*/ 3 w 430"/>
                <a:gd name="T67" fmla="*/ 29 h 170"/>
                <a:gd name="T68" fmla="*/ 18 w 430"/>
                <a:gd name="T69" fmla="*/ 29 h 170"/>
                <a:gd name="T70" fmla="*/ 15 w 430"/>
                <a:gd name="T71" fmla="*/ 20 h 170"/>
                <a:gd name="T72" fmla="*/ 18 w 430"/>
                <a:gd name="T73" fmla="*/ 20 h 170"/>
                <a:gd name="T74" fmla="*/ 15 w 430"/>
                <a:gd name="T75" fmla="*/ 15 h 170"/>
                <a:gd name="T76" fmla="*/ 8 w 430"/>
                <a:gd name="T77" fmla="*/ 15 h 170"/>
                <a:gd name="T78" fmla="*/ 0 w 430"/>
                <a:gd name="T79" fmla="*/ 29 h 170"/>
                <a:gd name="T80" fmla="*/ 3 w 430"/>
                <a:gd name="T81" fmla="*/ 20 h 170"/>
                <a:gd name="T82" fmla="*/ 0 w 430"/>
                <a:gd name="T83" fmla="*/ 20 h 170"/>
                <a:gd name="T84" fmla="*/ 0 w 430"/>
                <a:gd name="T85" fmla="*/ 7 h 170"/>
                <a:gd name="T86" fmla="*/ 11 w 430"/>
                <a:gd name="T87" fmla="*/ 7 h 170"/>
                <a:gd name="T88" fmla="*/ 15 w 430"/>
                <a:gd name="T89" fmla="*/ 15 h 170"/>
                <a:gd name="T90" fmla="*/ 22 w 430"/>
                <a:gd name="T91" fmla="*/ 15 h 170"/>
                <a:gd name="T92" fmla="*/ 30 w 430"/>
                <a:gd name="T93" fmla="*/ 15 h 170"/>
                <a:gd name="T94" fmla="*/ 40 w 430"/>
                <a:gd name="T95" fmla="*/ 0 h 170"/>
                <a:gd name="T96" fmla="*/ 48 w 430"/>
                <a:gd name="T97" fmla="*/ 0 h 170"/>
                <a:gd name="T98" fmla="*/ 61 w 430"/>
                <a:gd name="T99" fmla="*/ 15 h 170"/>
                <a:gd name="T100" fmla="*/ 77 w 430"/>
                <a:gd name="T101" fmla="*/ 15 h 170"/>
                <a:gd name="T102" fmla="*/ 87 w 430"/>
                <a:gd name="T103" fmla="*/ 7 h 170"/>
                <a:gd name="T104" fmla="*/ 94 w 430"/>
                <a:gd name="T105" fmla="*/ 7 h 170"/>
                <a:gd name="T106" fmla="*/ 94 w 430"/>
                <a:gd name="T107" fmla="*/ 15 h 1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30"/>
                <a:gd name="T163" fmla="*/ 0 h 170"/>
                <a:gd name="T164" fmla="*/ 430 w 430"/>
                <a:gd name="T165" fmla="*/ 170 h 1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30" h="170">
                  <a:moveTo>
                    <a:pt x="369" y="30"/>
                  </a:moveTo>
                  <a:lnTo>
                    <a:pt x="390" y="59"/>
                  </a:lnTo>
                  <a:lnTo>
                    <a:pt x="417" y="59"/>
                  </a:lnTo>
                  <a:lnTo>
                    <a:pt x="402" y="71"/>
                  </a:lnTo>
                  <a:lnTo>
                    <a:pt x="430" y="130"/>
                  </a:lnTo>
                  <a:lnTo>
                    <a:pt x="390" y="130"/>
                  </a:lnTo>
                  <a:lnTo>
                    <a:pt x="369" y="130"/>
                  </a:lnTo>
                  <a:lnTo>
                    <a:pt x="331" y="142"/>
                  </a:lnTo>
                  <a:lnTo>
                    <a:pt x="302" y="142"/>
                  </a:lnTo>
                  <a:lnTo>
                    <a:pt x="286" y="142"/>
                  </a:lnTo>
                  <a:lnTo>
                    <a:pt x="242" y="142"/>
                  </a:lnTo>
                  <a:lnTo>
                    <a:pt x="242" y="153"/>
                  </a:lnTo>
                  <a:lnTo>
                    <a:pt x="231" y="170"/>
                  </a:lnTo>
                  <a:lnTo>
                    <a:pt x="231" y="142"/>
                  </a:lnTo>
                  <a:lnTo>
                    <a:pt x="219" y="153"/>
                  </a:lnTo>
                  <a:lnTo>
                    <a:pt x="198" y="142"/>
                  </a:lnTo>
                  <a:lnTo>
                    <a:pt x="171" y="153"/>
                  </a:lnTo>
                  <a:lnTo>
                    <a:pt x="158" y="170"/>
                  </a:lnTo>
                  <a:lnTo>
                    <a:pt x="131" y="142"/>
                  </a:lnTo>
                  <a:lnTo>
                    <a:pt x="119" y="142"/>
                  </a:lnTo>
                  <a:lnTo>
                    <a:pt x="98" y="153"/>
                  </a:lnTo>
                  <a:lnTo>
                    <a:pt x="87" y="153"/>
                  </a:lnTo>
                  <a:lnTo>
                    <a:pt x="43" y="142"/>
                  </a:lnTo>
                  <a:lnTo>
                    <a:pt x="60" y="142"/>
                  </a:lnTo>
                  <a:lnTo>
                    <a:pt x="31" y="142"/>
                  </a:lnTo>
                  <a:lnTo>
                    <a:pt x="43" y="130"/>
                  </a:lnTo>
                  <a:lnTo>
                    <a:pt x="31" y="130"/>
                  </a:lnTo>
                  <a:lnTo>
                    <a:pt x="31" y="115"/>
                  </a:lnTo>
                  <a:lnTo>
                    <a:pt x="16" y="97"/>
                  </a:lnTo>
                  <a:lnTo>
                    <a:pt x="31" y="97"/>
                  </a:lnTo>
                  <a:lnTo>
                    <a:pt x="16" y="71"/>
                  </a:lnTo>
                  <a:lnTo>
                    <a:pt x="0" y="71"/>
                  </a:lnTo>
                  <a:lnTo>
                    <a:pt x="0" y="59"/>
                  </a:lnTo>
                  <a:lnTo>
                    <a:pt x="16" y="59"/>
                  </a:lnTo>
                  <a:lnTo>
                    <a:pt x="71" y="59"/>
                  </a:lnTo>
                  <a:lnTo>
                    <a:pt x="60" y="42"/>
                  </a:lnTo>
                  <a:lnTo>
                    <a:pt x="71" y="42"/>
                  </a:lnTo>
                  <a:lnTo>
                    <a:pt x="60" y="30"/>
                  </a:lnTo>
                  <a:lnTo>
                    <a:pt x="31" y="30"/>
                  </a:lnTo>
                  <a:lnTo>
                    <a:pt x="0" y="59"/>
                  </a:lnTo>
                  <a:lnTo>
                    <a:pt x="16" y="42"/>
                  </a:lnTo>
                  <a:lnTo>
                    <a:pt x="0" y="42"/>
                  </a:lnTo>
                  <a:lnTo>
                    <a:pt x="0" y="15"/>
                  </a:lnTo>
                  <a:lnTo>
                    <a:pt x="43" y="15"/>
                  </a:lnTo>
                  <a:lnTo>
                    <a:pt x="60" y="30"/>
                  </a:lnTo>
                  <a:lnTo>
                    <a:pt x="87" y="30"/>
                  </a:lnTo>
                  <a:lnTo>
                    <a:pt x="119" y="30"/>
                  </a:lnTo>
                  <a:lnTo>
                    <a:pt x="158" y="0"/>
                  </a:lnTo>
                  <a:lnTo>
                    <a:pt x="187" y="0"/>
                  </a:lnTo>
                  <a:lnTo>
                    <a:pt x="242" y="30"/>
                  </a:lnTo>
                  <a:lnTo>
                    <a:pt x="302" y="30"/>
                  </a:lnTo>
                  <a:lnTo>
                    <a:pt x="342" y="15"/>
                  </a:lnTo>
                  <a:lnTo>
                    <a:pt x="369" y="15"/>
                  </a:lnTo>
                  <a:lnTo>
                    <a:pt x="369" y="3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49" name="Freeform 54"/>
            <p:cNvSpPr>
              <a:spLocks/>
            </p:cNvSpPr>
            <p:nvPr/>
          </p:nvSpPr>
          <p:spPr bwMode="auto">
            <a:xfrm>
              <a:off x="3637" y="1673"/>
              <a:ext cx="122" cy="129"/>
            </a:xfrm>
            <a:custGeom>
              <a:avLst/>
              <a:gdLst>
                <a:gd name="T0" fmla="*/ 39 w 138"/>
                <a:gd name="T1" fmla="*/ 0 h 138"/>
                <a:gd name="T2" fmla="*/ 31 w 138"/>
                <a:gd name="T3" fmla="*/ 13 h 138"/>
                <a:gd name="T4" fmla="*/ 31 w 138"/>
                <a:gd name="T5" fmla="*/ 43 h 138"/>
                <a:gd name="T6" fmla="*/ 21 w 138"/>
                <a:gd name="T7" fmla="*/ 56 h 138"/>
                <a:gd name="T8" fmla="*/ 4 w 138"/>
                <a:gd name="T9" fmla="*/ 71 h 138"/>
                <a:gd name="T10" fmla="*/ 0 w 138"/>
                <a:gd name="T11" fmla="*/ 62 h 138"/>
                <a:gd name="T12" fmla="*/ 0 w 138"/>
                <a:gd name="T13" fmla="*/ 56 h 138"/>
                <a:gd name="T14" fmla="*/ 4 w 138"/>
                <a:gd name="T15" fmla="*/ 43 h 138"/>
                <a:gd name="T16" fmla="*/ 0 w 138"/>
                <a:gd name="T17" fmla="*/ 43 h 138"/>
                <a:gd name="T18" fmla="*/ 0 w 138"/>
                <a:gd name="T19" fmla="*/ 20 h 138"/>
                <a:gd name="T20" fmla="*/ 4 w 138"/>
                <a:gd name="T21" fmla="*/ 13 h 138"/>
                <a:gd name="T22" fmla="*/ 4 w 138"/>
                <a:gd name="T23" fmla="*/ 7 h 138"/>
                <a:gd name="T24" fmla="*/ 16 w 138"/>
                <a:gd name="T25" fmla="*/ 7 h 138"/>
                <a:gd name="T26" fmla="*/ 21 w 138"/>
                <a:gd name="T27" fmla="*/ 7 h 138"/>
                <a:gd name="T28" fmla="*/ 29 w 138"/>
                <a:gd name="T29" fmla="*/ 7 h 138"/>
                <a:gd name="T30" fmla="*/ 39 w 138"/>
                <a:gd name="T31" fmla="*/ 0 h 1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8"/>
                <a:gd name="T49" fmla="*/ 0 h 138"/>
                <a:gd name="T50" fmla="*/ 138 w 138"/>
                <a:gd name="T51" fmla="*/ 138 h 1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8" h="138">
                  <a:moveTo>
                    <a:pt x="138" y="0"/>
                  </a:moveTo>
                  <a:lnTo>
                    <a:pt x="109" y="23"/>
                  </a:lnTo>
                  <a:lnTo>
                    <a:pt x="109" y="83"/>
                  </a:lnTo>
                  <a:lnTo>
                    <a:pt x="71" y="109"/>
                  </a:lnTo>
                  <a:lnTo>
                    <a:pt x="11" y="138"/>
                  </a:lnTo>
                  <a:lnTo>
                    <a:pt x="0" y="121"/>
                  </a:lnTo>
                  <a:lnTo>
                    <a:pt x="0" y="109"/>
                  </a:lnTo>
                  <a:lnTo>
                    <a:pt x="11" y="83"/>
                  </a:lnTo>
                  <a:lnTo>
                    <a:pt x="0" y="83"/>
                  </a:lnTo>
                  <a:lnTo>
                    <a:pt x="0" y="38"/>
                  </a:lnTo>
                  <a:lnTo>
                    <a:pt x="11" y="23"/>
                  </a:lnTo>
                  <a:lnTo>
                    <a:pt x="11" y="12"/>
                  </a:lnTo>
                  <a:lnTo>
                    <a:pt x="54" y="12"/>
                  </a:lnTo>
                  <a:lnTo>
                    <a:pt x="71" y="12"/>
                  </a:lnTo>
                  <a:lnTo>
                    <a:pt x="98" y="12"/>
                  </a:lnTo>
                  <a:lnTo>
                    <a:pt x="138"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0" name="Freeform 55"/>
            <p:cNvSpPr>
              <a:spLocks/>
            </p:cNvSpPr>
            <p:nvPr/>
          </p:nvSpPr>
          <p:spPr bwMode="auto">
            <a:xfrm>
              <a:off x="3628" y="1778"/>
              <a:ext cx="87" cy="93"/>
            </a:xfrm>
            <a:custGeom>
              <a:avLst/>
              <a:gdLst>
                <a:gd name="T0" fmla="*/ 3 w 100"/>
                <a:gd name="T1" fmla="*/ 7 h 100"/>
                <a:gd name="T2" fmla="*/ 0 w 100"/>
                <a:gd name="T3" fmla="*/ 14 h 100"/>
                <a:gd name="T4" fmla="*/ 3 w 100"/>
                <a:gd name="T5" fmla="*/ 29 h 100"/>
                <a:gd name="T6" fmla="*/ 0 w 100"/>
                <a:gd name="T7" fmla="*/ 48 h 100"/>
                <a:gd name="T8" fmla="*/ 6 w 100"/>
                <a:gd name="T9" fmla="*/ 48 h 100"/>
                <a:gd name="T10" fmla="*/ 10 w 100"/>
                <a:gd name="T11" fmla="*/ 41 h 100"/>
                <a:gd name="T12" fmla="*/ 13 w 100"/>
                <a:gd name="T13" fmla="*/ 41 h 100"/>
                <a:gd name="T14" fmla="*/ 17 w 100"/>
                <a:gd name="T15" fmla="*/ 34 h 100"/>
                <a:gd name="T16" fmla="*/ 10 w 100"/>
                <a:gd name="T17" fmla="*/ 19 h 100"/>
                <a:gd name="T18" fmla="*/ 25 w 100"/>
                <a:gd name="T19" fmla="*/ 14 h 100"/>
                <a:gd name="T20" fmla="*/ 21 w 100"/>
                <a:gd name="T21" fmla="*/ 0 h 100"/>
                <a:gd name="T22" fmla="*/ 6 w 100"/>
                <a:gd name="T23" fmla="*/ 14 h 100"/>
                <a:gd name="T24" fmla="*/ 3 w 100"/>
                <a:gd name="T25" fmla="*/ 7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100"/>
                <a:gd name="T41" fmla="*/ 100 w 100"/>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100">
                  <a:moveTo>
                    <a:pt x="12" y="12"/>
                  </a:moveTo>
                  <a:lnTo>
                    <a:pt x="0" y="27"/>
                  </a:lnTo>
                  <a:lnTo>
                    <a:pt x="12" y="60"/>
                  </a:lnTo>
                  <a:lnTo>
                    <a:pt x="0" y="100"/>
                  </a:lnTo>
                  <a:lnTo>
                    <a:pt x="23" y="100"/>
                  </a:lnTo>
                  <a:lnTo>
                    <a:pt x="39" y="83"/>
                  </a:lnTo>
                  <a:lnTo>
                    <a:pt x="52" y="83"/>
                  </a:lnTo>
                  <a:lnTo>
                    <a:pt x="67" y="71"/>
                  </a:lnTo>
                  <a:lnTo>
                    <a:pt x="39" y="39"/>
                  </a:lnTo>
                  <a:lnTo>
                    <a:pt x="100" y="27"/>
                  </a:lnTo>
                  <a:lnTo>
                    <a:pt x="83" y="0"/>
                  </a:lnTo>
                  <a:lnTo>
                    <a:pt x="23" y="27"/>
                  </a:lnTo>
                  <a:lnTo>
                    <a:pt x="12" y="12"/>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1" name="Freeform 56"/>
            <p:cNvSpPr>
              <a:spLocks/>
            </p:cNvSpPr>
            <p:nvPr/>
          </p:nvSpPr>
          <p:spPr bwMode="auto">
            <a:xfrm>
              <a:off x="3701" y="1673"/>
              <a:ext cx="197" cy="207"/>
            </a:xfrm>
            <a:custGeom>
              <a:avLst/>
              <a:gdLst>
                <a:gd name="T0" fmla="*/ 32 w 226"/>
                <a:gd name="T1" fmla="*/ 0 h 223"/>
                <a:gd name="T2" fmla="*/ 22 w 226"/>
                <a:gd name="T3" fmla="*/ 0 h 223"/>
                <a:gd name="T4" fmla="*/ 17 w 226"/>
                <a:gd name="T5" fmla="*/ 0 h 223"/>
                <a:gd name="T6" fmla="*/ 10 w 226"/>
                <a:gd name="T7" fmla="*/ 11 h 223"/>
                <a:gd name="T8" fmla="*/ 10 w 226"/>
                <a:gd name="T9" fmla="*/ 39 h 223"/>
                <a:gd name="T10" fmla="*/ 0 w 226"/>
                <a:gd name="T11" fmla="*/ 53 h 223"/>
                <a:gd name="T12" fmla="*/ 3 w 226"/>
                <a:gd name="T13" fmla="*/ 66 h 223"/>
                <a:gd name="T14" fmla="*/ 10 w 226"/>
                <a:gd name="T15" fmla="*/ 71 h 223"/>
                <a:gd name="T16" fmla="*/ 25 w 226"/>
                <a:gd name="T17" fmla="*/ 87 h 223"/>
                <a:gd name="T18" fmla="*/ 29 w 226"/>
                <a:gd name="T19" fmla="*/ 87 h 223"/>
                <a:gd name="T20" fmla="*/ 29 w 226"/>
                <a:gd name="T21" fmla="*/ 99 h 223"/>
                <a:gd name="T22" fmla="*/ 35 w 226"/>
                <a:gd name="T23" fmla="*/ 106 h 223"/>
                <a:gd name="T24" fmla="*/ 38 w 226"/>
                <a:gd name="T25" fmla="*/ 99 h 223"/>
                <a:gd name="T26" fmla="*/ 47 w 226"/>
                <a:gd name="T27" fmla="*/ 106 h 223"/>
                <a:gd name="T28" fmla="*/ 51 w 226"/>
                <a:gd name="T29" fmla="*/ 92 h 223"/>
                <a:gd name="T30" fmla="*/ 57 w 226"/>
                <a:gd name="T31" fmla="*/ 92 h 223"/>
                <a:gd name="T32" fmla="*/ 51 w 226"/>
                <a:gd name="T33" fmla="*/ 82 h 223"/>
                <a:gd name="T34" fmla="*/ 51 w 226"/>
                <a:gd name="T35" fmla="*/ 58 h 223"/>
                <a:gd name="T36" fmla="*/ 38 w 226"/>
                <a:gd name="T37" fmla="*/ 53 h 223"/>
                <a:gd name="T38" fmla="*/ 35 w 226"/>
                <a:gd name="T39" fmla="*/ 39 h 223"/>
                <a:gd name="T40" fmla="*/ 38 w 226"/>
                <a:gd name="T41" fmla="*/ 24 h 223"/>
                <a:gd name="T42" fmla="*/ 32 w 226"/>
                <a:gd name="T43" fmla="*/ 0 h 2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6"/>
                <a:gd name="T67" fmla="*/ 0 h 223"/>
                <a:gd name="T68" fmla="*/ 226 w 226"/>
                <a:gd name="T69" fmla="*/ 223 h 2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6" h="223">
                  <a:moveTo>
                    <a:pt x="126" y="0"/>
                  </a:moveTo>
                  <a:lnTo>
                    <a:pt x="86" y="0"/>
                  </a:lnTo>
                  <a:lnTo>
                    <a:pt x="67" y="0"/>
                  </a:lnTo>
                  <a:lnTo>
                    <a:pt x="38" y="23"/>
                  </a:lnTo>
                  <a:lnTo>
                    <a:pt x="38" y="83"/>
                  </a:lnTo>
                  <a:lnTo>
                    <a:pt x="0" y="111"/>
                  </a:lnTo>
                  <a:lnTo>
                    <a:pt x="15" y="138"/>
                  </a:lnTo>
                  <a:lnTo>
                    <a:pt x="38" y="150"/>
                  </a:lnTo>
                  <a:lnTo>
                    <a:pt x="98" y="182"/>
                  </a:lnTo>
                  <a:lnTo>
                    <a:pt x="115" y="182"/>
                  </a:lnTo>
                  <a:lnTo>
                    <a:pt x="115" y="209"/>
                  </a:lnTo>
                  <a:lnTo>
                    <a:pt x="138" y="223"/>
                  </a:lnTo>
                  <a:lnTo>
                    <a:pt x="153" y="209"/>
                  </a:lnTo>
                  <a:lnTo>
                    <a:pt x="186" y="223"/>
                  </a:lnTo>
                  <a:lnTo>
                    <a:pt x="198" y="194"/>
                  </a:lnTo>
                  <a:lnTo>
                    <a:pt x="226" y="194"/>
                  </a:lnTo>
                  <a:lnTo>
                    <a:pt x="198" y="171"/>
                  </a:lnTo>
                  <a:lnTo>
                    <a:pt x="198" y="123"/>
                  </a:lnTo>
                  <a:lnTo>
                    <a:pt x="153" y="111"/>
                  </a:lnTo>
                  <a:lnTo>
                    <a:pt x="138" y="83"/>
                  </a:lnTo>
                  <a:lnTo>
                    <a:pt x="153" y="50"/>
                  </a:lnTo>
                  <a:lnTo>
                    <a:pt x="126"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2" name="Freeform 57"/>
            <p:cNvSpPr>
              <a:spLocks/>
            </p:cNvSpPr>
            <p:nvPr/>
          </p:nvSpPr>
          <p:spPr bwMode="auto">
            <a:xfrm>
              <a:off x="3611" y="1778"/>
              <a:ext cx="40" cy="93"/>
            </a:xfrm>
            <a:custGeom>
              <a:avLst/>
              <a:gdLst>
                <a:gd name="T0" fmla="*/ 11 w 46"/>
                <a:gd name="T1" fmla="*/ 7 h 100"/>
                <a:gd name="T2" fmla="*/ 11 w 46"/>
                <a:gd name="T3" fmla="*/ 0 h 100"/>
                <a:gd name="T4" fmla="*/ 8 w 46"/>
                <a:gd name="T5" fmla="*/ 0 h 100"/>
                <a:gd name="T6" fmla="*/ 0 w 46"/>
                <a:gd name="T7" fmla="*/ 19 h 100"/>
                <a:gd name="T8" fmla="*/ 0 w 46"/>
                <a:gd name="T9" fmla="*/ 29 h 100"/>
                <a:gd name="T10" fmla="*/ 8 w 46"/>
                <a:gd name="T11" fmla="*/ 48 h 100"/>
                <a:gd name="T12" fmla="*/ 11 w 46"/>
                <a:gd name="T13" fmla="*/ 29 h 100"/>
                <a:gd name="T14" fmla="*/ 8 w 46"/>
                <a:gd name="T15" fmla="*/ 14 h 100"/>
                <a:gd name="T16" fmla="*/ 11 w 46"/>
                <a:gd name="T17" fmla="*/ 7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00"/>
                <a:gd name="T29" fmla="*/ 46 w 46"/>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00">
                  <a:moveTo>
                    <a:pt x="46" y="12"/>
                  </a:moveTo>
                  <a:lnTo>
                    <a:pt x="46" y="0"/>
                  </a:lnTo>
                  <a:lnTo>
                    <a:pt x="29" y="0"/>
                  </a:lnTo>
                  <a:lnTo>
                    <a:pt x="0" y="39"/>
                  </a:lnTo>
                  <a:lnTo>
                    <a:pt x="0" y="60"/>
                  </a:lnTo>
                  <a:lnTo>
                    <a:pt x="29" y="100"/>
                  </a:lnTo>
                  <a:lnTo>
                    <a:pt x="46" y="60"/>
                  </a:lnTo>
                  <a:lnTo>
                    <a:pt x="29" y="27"/>
                  </a:lnTo>
                  <a:lnTo>
                    <a:pt x="46" y="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3" name="Freeform 58"/>
            <p:cNvSpPr>
              <a:spLocks/>
            </p:cNvSpPr>
            <p:nvPr/>
          </p:nvSpPr>
          <p:spPr bwMode="auto">
            <a:xfrm>
              <a:off x="3628" y="2493"/>
              <a:ext cx="159" cy="238"/>
            </a:xfrm>
            <a:custGeom>
              <a:avLst/>
              <a:gdLst>
                <a:gd name="T0" fmla="*/ 24 w 183"/>
                <a:gd name="T1" fmla="*/ 114 h 255"/>
                <a:gd name="T2" fmla="*/ 30 w 183"/>
                <a:gd name="T3" fmla="*/ 128 h 255"/>
                <a:gd name="T4" fmla="*/ 37 w 183"/>
                <a:gd name="T5" fmla="*/ 106 h 255"/>
                <a:gd name="T6" fmla="*/ 37 w 183"/>
                <a:gd name="T7" fmla="*/ 91 h 255"/>
                <a:gd name="T8" fmla="*/ 37 w 183"/>
                <a:gd name="T9" fmla="*/ 99 h 255"/>
                <a:gd name="T10" fmla="*/ 44 w 183"/>
                <a:gd name="T11" fmla="*/ 85 h 255"/>
                <a:gd name="T12" fmla="*/ 42 w 183"/>
                <a:gd name="T13" fmla="*/ 72 h 255"/>
                <a:gd name="T14" fmla="*/ 42 w 183"/>
                <a:gd name="T15" fmla="*/ 28 h 255"/>
                <a:gd name="T16" fmla="*/ 44 w 183"/>
                <a:gd name="T17" fmla="*/ 7 h 255"/>
                <a:gd name="T18" fmla="*/ 42 w 183"/>
                <a:gd name="T19" fmla="*/ 7 h 255"/>
                <a:gd name="T20" fmla="*/ 30 w 183"/>
                <a:gd name="T21" fmla="*/ 16 h 255"/>
                <a:gd name="T22" fmla="*/ 24 w 183"/>
                <a:gd name="T23" fmla="*/ 16 h 255"/>
                <a:gd name="T24" fmla="*/ 16 w 183"/>
                <a:gd name="T25" fmla="*/ 0 h 255"/>
                <a:gd name="T26" fmla="*/ 10 w 183"/>
                <a:gd name="T27" fmla="*/ 0 h 255"/>
                <a:gd name="T28" fmla="*/ 3 w 183"/>
                <a:gd name="T29" fmla="*/ 0 h 255"/>
                <a:gd name="T30" fmla="*/ 0 w 183"/>
                <a:gd name="T31" fmla="*/ 7 h 255"/>
                <a:gd name="T32" fmla="*/ 3 w 183"/>
                <a:gd name="T33" fmla="*/ 7 h 255"/>
                <a:gd name="T34" fmla="*/ 6 w 183"/>
                <a:gd name="T35" fmla="*/ 35 h 255"/>
                <a:gd name="T36" fmla="*/ 0 w 183"/>
                <a:gd name="T37" fmla="*/ 56 h 255"/>
                <a:gd name="T38" fmla="*/ 0 w 183"/>
                <a:gd name="T39" fmla="*/ 78 h 255"/>
                <a:gd name="T40" fmla="*/ 3 w 183"/>
                <a:gd name="T41" fmla="*/ 78 h 255"/>
                <a:gd name="T42" fmla="*/ 20 w 183"/>
                <a:gd name="T43" fmla="*/ 99 h 255"/>
                <a:gd name="T44" fmla="*/ 24 w 183"/>
                <a:gd name="T45" fmla="*/ 114 h 2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3"/>
                <a:gd name="T70" fmla="*/ 0 h 255"/>
                <a:gd name="T71" fmla="*/ 183 w 183"/>
                <a:gd name="T72" fmla="*/ 255 h 2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3" h="255">
                  <a:moveTo>
                    <a:pt x="98" y="226"/>
                  </a:moveTo>
                  <a:lnTo>
                    <a:pt x="123" y="255"/>
                  </a:lnTo>
                  <a:lnTo>
                    <a:pt x="150" y="211"/>
                  </a:lnTo>
                  <a:lnTo>
                    <a:pt x="150" y="182"/>
                  </a:lnTo>
                  <a:lnTo>
                    <a:pt x="150" y="197"/>
                  </a:lnTo>
                  <a:lnTo>
                    <a:pt x="183" y="170"/>
                  </a:lnTo>
                  <a:lnTo>
                    <a:pt x="169" y="142"/>
                  </a:lnTo>
                  <a:lnTo>
                    <a:pt x="169" y="55"/>
                  </a:lnTo>
                  <a:lnTo>
                    <a:pt x="183" y="11"/>
                  </a:lnTo>
                  <a:lnTo>
                    <a:pt x="169" y="11"/>
                  </a:lnTo>
                  <a:lnTo>
                    <a:pt x="123" y="30"/>
                  </a:lnTo>
                  <a:lnTo>
                    <a:pt x="98" y="30"/>
                  </a:lnTo>
                  <a:lnTo>
                    <a:pt x="67" y="0"/>
                  </a:lnTo>
                  <a:lnTo>
                    <a:pt x="39" y="0"/>
                  </a:lnTo>
                  <a:lnTo>
                    <a:pt x="12" y="0"/>
                  </a:lnTo>
                  <a:lnTo>
                    <a:pt x="0" y="11"/>
                  </a:lnTo>
                  <a:lnTo>
                    <a:pt x="12" y="11"/>
                  </a:lnTo>
                  <a:lnTo>
                    <a:pt x="23" y="71"/>
                  </a:lnTo>
                  <a:lnTo>
                    <a:pt x="0" y="111"/>
                  </a:lnTo>
                  <a:lnTo>
                    <a:pt x="0" y="155"/>
                  </a:lnTo>
                  <a:lnTo>
                    <a:pt x="12" y="155"/>
                  </a:lnTo>
                  <a:lnTo>
                    <a:pt x="83" y="197"/>
                  </a:lnTo>
                  <a:lnTo>
                    <a:pt x="98" y="22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4" name="Freeform 59"/>
            <p:cNvSpPr>
              <a:spLocks/>
            </p:cNvSpPr>
            <p:nvPr/>
          </p:nvSpPr>
          <p:spPr bwMode="auto">
            <a:xfrm>
              <a:off x="3374" y="2815"/>
              <a:ext cx="252" cy="248"/>
            </a:xfrm>
            <a:custGeom>
              <a:avLst/>
              <a:gdLst>
                <a:gd name="T0" fmla="*/ 42 w 290"/>
                <a:gd name="T1" fmla="*/ 100 h 267"/>
                <a:gd name="T2" fmla="*/ 50 w 290"/>
                <a:gd name="T3" fmla="*/ 95 h 267"/>
                <a:gd name="T4" fmla="*/ 50 w 290"/>
                <a:gd name="T5" fmla="*/ 88 h 267"/>
                <a:gd name="T6" fmla="*/ 66 w 290"/>
                <a:gd name="T7" fmla="*/ 73 h 267"/>
                <a:gd name="T8" fmla="*/ 63 w 290"/>
                <a:gd name="T9" fmla="*/ 73 h 267"/>
                <a:gd name="T10" fmla="*/ 66 w 290"/>
                <a:gd name="T11" fmla="*/ 54 h 267"/>
                <a:gd name="T12" fmla="*/ 66 w 290"/>
                <a:gd name="T13" fmla="*/ 45 h 267"/>
                <a:gd name="T14" fmla="*/ 71 w 290"/>
                <a:gd name="T15" fmla="*/ 34 h 267"/>
                <a:gd name="T16" fmla="*/ 66 w 290"/>
                <a:gd name="T17" fmla="*/ 19 h 267"/>
                <a:gd name="T18" fmla="*/ 56 w 290"/>
                <a:gd name="T19" fmla="*/ 7 h 267"/>
                <a:gd name="T20" fmla="*/ 53 w 290"/>
                <a:gd name="T21" fmla="*/ 7 h 267"/>
                <a:gd name="T22" fmla="*/ 53 w 290"/>
                <a:gd name="T23" fmla="*/ 0 h 267"/>
                <a:gd name="T24" fmla="*/ 50 w 290"/>
                <a:gd name="T25" fmla="*/ 0 h 267"/>
                <a:gd name="T26" fmla="*/ 42 w 290"/>
                <a:gd name="T27" fmla="*/ 7 h 267"/>
                <a:gd name="T28" fmla="*/ 42 w 290"/>
                <a:gd name="T29" fmla="*/ 14 h 267"/>
                <a:gd name="T30" fmla="*/ 38 w 290"/>
                <a:gd name="T31" fmla="*/ 45 h 267"/>
                <a:gd name="T32" fmla="*/ 42 w 290"/>
                <a:gd name="T33" fmla="*/ 54 h 267"/>
                <a:gd name="T34" fmla="*/ 48 w 290"/>
                <a:gd name="T35" fmla="*/ 54 h 267"/>
                <a:gd name="T36" fmla="*/ 48 w 290"/>
                <a:gd name="T37" fmla="*/ 67 h 267"/>
                <a:gd name="T38" fmla="*/ 38 w 290"/>
                <a:gd name="T39" fmla="*/ 59 h 267"/>
                <a:gd name="T40" fmla="*/ 28 w 290"/>
                <a:gd name="T41" fmla="*/ 45 h 267"/>
                <a:gd name="T42" fmla="*/ 24 w 290"/>
                <a:gd name="T43" fmla="*/ 45 h 267"/>
                <a:gd name="T44" fmla="*/ 15 w 290"/>
                <a:gd name="T45" fmla="*/ 34 h 267"/>
                <a:gd name="T46" fmla="*/ 10 w 290"/>
                <a:gd name="T47" fmla="*/ 59 h 267"/>
                <a:gd name="T48" fmla="*/ 15 w 290"/>
                <a:gd name="T49" fmla="*/ 59 h 267"/>
                <a:gd name="T50" fmla="*/ 0 w 290"/>
                <a:gd name="T51" fmla="*/ 67 h 267"/>
                <a:gd name="T52" fmla="*/ 0 w 290"/>
                <a:gd name="T53" fmla="*/ 106 h 267"/>
                <a:gd name="T54" fmla="*/ 8 w 290"/>
                <a:gd name="T55" fmla="*/ 121 h 267"/>
                <a:gd name="T56" fmla="*/ 10 w 290"/>
                <a:gd name="T57" fmla="*/ 121 h 267"/>
                <a:gd name="T58" fmla="*/ 17 w 290"/>
                <a:gd name="T59" fmla="*/ 128 h 267"/>
                <a:gd name="T60" fmla="*/ 28 w 290"/>
                <a:gd name="T61" fmla="*/ 128 h 267"/>
                <a:gd name="T62" fmla="*/ 38 w 290"/>
                <a:gd name="T63" fmla="*/ 106 h 267"/>
                <a:gd name="T64" fmla="*/ 42 w 290"/>
                <a:gd name="T65" fmla="*/ 100 h 2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0"/>
                <a:gd name="T100" fmla="*/ 0 h 267"/>
                <a:gd name="T101" fmla="*/ 290 w 290"/>
                <a:gd name="T102" fmla="*/ 267 h 2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0" h="267">
                  <a:moveTo>
                    <a:pt x="169" y="210"/>
                  </a:moveTo>
                  <a:lnTo>
                    <a:pt x="202" y="198"/>
                  </a:lnTo>
                  <a:lnTo>
                    <a:pt x="202" y="183"/>
                  </a:lnTo>
                  <a:lnTo>
                    <a:pt x="269" y="154"/>
                  </a:lnTo>
                  <a:lnTo>
                    <a:pt x="258" y="154"/>
                  </a:lnTo>
                  <a:lnTo>
                    <a:pt x="269" y="112"/>
                  </a:lnTo>
                  <a:lnTo>
                    <a:pt x="269" y="94"/>
                  </a:lnTo>
                  <a:lnTo>
                    <a:pt x="290" y="71"/>
                  </a:lnTo>
                  <a:lnTo>
                    <a:pt x="269" y="39"/>
                  </a:lnTo>
                  <a:lnTo>
                    <a:pt x="229" y="12"/>
                  </a:lnTo>
                  <a:lnTo>
                    <a:pt x="214" y="12"/>
                  </a:lnTo>
                  <a:lnTo>
                    <a:pt x="214" y="0"/>
                  </a:lnTo>
                  <a:lnTo>
                    <a:pt x="202" y="0"/>
                  </a:lnTo>
                  <a:lnTo>
                    <a:pt x="169" y="12"/>
                  </a:lnTo>
                  <a:lnTo>
                    <a:pt x="169" y="27"/>
                  </a:lnTo>
                  <a:lnTo>
                    <a:pt x="158" y="94"/>
                  </a:lnTo>
                  <a:lnTo>
                    <a:pt x="169" y="112"/>
                  </a:lnTo>
                  <a:lnTo>
                    <a:pt x="191" y="112"/>
                  </a:lnTo>
                  <a:lnTo>
                    <a:pt x="191" y="139"/>
                  </a:lnTo>
                  <a:lnTo>
                    <a:pt x="158" y="123"/>
                  </a:lnTo>
                  <a:lnTo>
                    <a:pt x="114" y="94"/>
                  </a:lnTo>
                  <a:lnTo>
                    <a:pt x="102" y="94"/>
                  </a:lnTo>
                  <a:lnTo>
                    <a:pt x="60" y="71"/>
                  </a:lnTo>
                  <a:lnTo>
                    <a:pt x="43" y="123"/>
                  </a:lnTo>
                  <a:lnTo>
                    <a:pt x="60" y="123"/>
                  </a:lnTo>
                  <a:lnTo>
                    <a:pt x="0" y="139"/>
                  </a:lnTo>
                  <a:lnTo>
                    <a:pt x="0" y="223"/>
                  </a:lnTo>
                  <a:lnTo>
                    <a:pt x="31" y="254"/>
                  </a:lnTo>
                  <a:lnTo>
                    <a:pt x="43" y="254"/>
                  </a:lnTo>
                  <a:lnTo>
                    <a:pt x="71" y="267"/>
                  </a:lnTo>
                  <a:lnTo>
                    <a:pt x="114" y="267"/>
                  </a:lnTo>
                  <a:lnTo>
                    <a:pt x="158" y="223"/>
                  </a:lnTo>
                  <a:lnTo>
                    <a:pt x="169" y="21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5" name="Freeform 60"/>
            <p:cNvSpPr>
              <a:spLocks/>
            </p:cNvSpPr>
            <p:nvPr/>
          </p:nvSpPr>
          <p:spPr bwMode="auto">
            <a:xfrm>
              <a:off x="3598" y="2852"/>
              <a:ext cx="63" cy="187"/>
            </a:xfrm>
            <a:custGeom>
              <a:avLst/>
              <a:gdLst>
                <a:gd name="T0" fmla="*/ 4 w 71"/>
                <a:gd name="T1" fmla="*/ 0 h 199"/>
                <a:gd name="T2" fmla="*/ 10 w 71"/>
                <a:gd name="T3" fmla="*/ 0 h 199"/>
                <a:gd name="T4" fmla="*/ 12 w 71"/>
                <a:gd name="T5" fmla="*/ 8 h 199"/>
                <a:gd name="T6" fmla="*/ 16 w 71"/>
                <a:gd name="T7" fmla="*/ 30 h 199"/>
                <a:gd name="T8" fmla="*/ 12 w 71"/>
                <a:gd name="T9" fmla="*/ 38 h 199"/>
                <a:gd name="T10" fmla="*/ 12 w 71"/>
                <a:gd name="T11" fmla="*/ 53 h 199"/>
                <a:gd name="T12" fmla="*/ 22 w 71"/>
                <a:gd name="T13" fmla="*/ 76 h 199"/>
                <a:gd name="T14" fmla="*/ 22 w 71"/>
                <a:gd name="T15" fmla="*/ 91 h 199"/>
                <a:gd name="T16" fmla="*/ 16 w 71"/>
                <a:gd name="T17" fmla="*/ 107 h 199"/>
                <a:gd name="T18" fmla="*/ 10 w 71"/>
                <a:gd name="T19" fmla="*/ 91 h 199"/>
                <a:gd name="T20" fmla="*/ 12 w 71"/>
                <a:gd name="T21" fmla="*/ 70 h 199"/>
                <a:gd name="T22" fmla="*/ 4 w 71"/>
                <a:gd name="T23" fmla="*/ 70 h 199"/>
                <a:gd name="T24" fmla="*/ 4 w 71"/>
                <a:gd name="T25" fmla="*/ 62 h 199"/>
                <a:gd name="T26" fmla="*/ 0 w 71"/>
                <a:gd name="T27" fmla="*/ 62 h 199"/>
                <a:gd name="T28" fmla="*/ 4 w 71"/>
                <a:gd name="T29" fmla="*/ 38 h 199"/>
                <a:gd name="T30" fmla="*/ 4 w 71"/>
                <a:gd name="T31" fmla="*/ 30 h 199"/>
                <a:gd name="T32" fmla="*/ 10 w 71"/>
                <a:gd name="T33" fmla="*/ 17 h 199"/>
                <a:gd name="T34" fmla="*/ 4 w 71"/>
                <a:gd name="T35" fmla="*/ 0 h 1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199"/>
                <a:gd name="T56" fmla="*/ 71 w 71"/>
                <a:gd name="T57" fmla="*/ 199 h 1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199">
                  <a:moveTo>
                    <a:pt x="11" y="0"/>
                  </a:moveTo>
                  <a:lnTo>
                    <a:pt x="30" y="0"/>
                  </a:lnTo>
                  <a:lnTo>
                    <a:pt x="42" y="11"/>
                  </a:lnTo>
                  <a:lnTo>
                    <a:pt x="53" y="55"/>
                  </a:lnTo>
                  <a:lnTo>
                    <a:pt x="42" y="71"/>
                  </a:lnTo>
                  <a:lnTo>
                    <a:pt x="42" y="99"/>
                  </a:lnTo>
                  <a:lnTo>
                    <a:pt x="71" y="142"/>
                  </a:lnTo>
                  <a:lnTo>
                    <a:pt x="71" y="171"/>
                  </a:lnTo>
                  <a:lnTo>
                    <a:pt x="53" y="199"/>
                  </a:lnTo>
                  <a:lnTo>
                    <a:pt x="30" y="171"/>
                  </a:lnTo>
                  <a:lnTo>
                    <a:pt x="42" y="130"/>
                  </a:lnTo>
                  <a:lnTo>
                    <a:pt x="11" y="130"/>
                  </a:lnTo>
                  <a:lnTo>
                    <a:pt x="11" y="115"/>
                  </a:lnTo>
                  <a:lnTo>
                    <a:pt x="0" y="115"/>
                  </a:lnTo>
                  <a:lnTo>
                    <a:pt x="11" y="71"/>
                  </a:lnTo>
                  <a:lnTo>
                    <a:pt x="11" y="55"/>
                  </a:lnTo>
                  <a:lnTo>
                    <a:pt x="30" y="30"/>
                  </a:lnTo>
                  <a:lnTo>
                    <a:pt x="11"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6" name="Freeform 61"/>
            <p:cNvSpPr>
              <a:spLocks/>
            </p:cNvSpPr>
            <p:nvPr/>
          </p:nvSpPr>
          <p:spPr bwMode="auto">
            <a:xfrm>
              <a:off x="3436" y="3002"/>
              <a:ext cx="162" cy="179"/>
            </a:xfrm>
            <a:custGeom>
              <a:avLst/>
              <a:gdLst>
                <a:gd name="T0" fmla="*/ 23 w 187"/>
                <a:gd name="T1" fmla="*/ 90 h 192"/>
                <a:gd name="T2" fmla="*/ 31 w 187"/>
                <a:gd name="T3" fmla="*/ 90 h 192"/>
                <a:gd name="T4" fmla="*/ 35 w 187"/>
                <a:gd name="T5" fmla="*/ 95 h 192"/>
                <a:gd name="T6" fmla="*/ 44 w 187"/>
                <a:gd name="T7" fmla="*/ 60 h 192"/>
                <a:gd name="T8" fmla="*/ 44 w 187"/>
                <a:gd name="T9" fmla="*/ 27 h 192"/>
                <a:gd name="T10" fmla="*/ 44 w 187"/>
                <a:gd name="T11" fmla="*/ 12 h 192"/>
                <a:gd name="T12" fmla="*/ 35 w 187"/>
                <a:gd name="T13" fmla="*/ 7 h 192"/>
                <a:gd name="T14" fmla="*/ 31 w 187"/>
                <a:gd name="T15" fmla="*/ 7 h 192"/>
                <a:gd name="T16" fmla="*/ 31 w 187"/>
                <a:gd name="T17" fmla="*/ 0 h 192"/>
                <a:gd name="T18" fmla="*/ 23 w 187"/>
                <a:gd name="T19" fmla="*/ 7 h 192"/>
                <a:gd name="T20" fmla="*/ 20 w 187"/>
                <a:gd name="T21" fmla="*/ 12 h 192"/>
                <a:gd name="T22" fmla="*/ 10 w 187"/>
                <a:gd name="T23" fmla="*/ 33 h 192"/>
                <a:gd name="T24" fmla="*/ 0 w 187"/>
                <a:gd name="T25" fmla="*/ 33 h 192"/>
                <a:gd name="T26" fmla="*/ 8 w 187"/>
                <a:gd name="T27" fmla="*/ 54 h 192"/>
                <a:gd name="T28" fmla="*/ 14 w 187"/>
                <a:gd name="T29" fmla="*/ 67 h 192"/>
                <a:gd name="T30" fmla="*/ 17 w 187"/>
                <a:gd name="T31" fmla="*/ 83 h 192"/>
                <a:gd name="T32" fmla="*/ 23 w 187"/>
                <a:gd name="T33" fmla="*/ 90 h 1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7"/>
                <a:gd name="T52" fmla="*/ 0 h 192"/>
                <a:gd name="T53" fmla="*/ 187 w 187"/>
                <a:gd name="T54" fmla="*/ 192 h 1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7" h="192">
                  <a:moveTo>
                    <a:pt x="98" y="181"/>
                  </a:moveTo>
                  <a:lnTo>
                    <a:pt x="131" y="181"/>
                  </a:lnTo>
                  <a:lnTo>
                    <a:pt x="142" y="192"/>
                  </a:lnTo>
                  <a:lnTo>
                    <a:pt x="187" y="121"/>
                  </a:lnTo>
                  <a:lnTo>
                    <a:pt x="187" y="54"/>
                  </a:lnTo>
                  <a:lnTo>
                    <a:pt x="187" y="23"/>
                  </a:lnTo>
                  <a:lnTo>
                    <a:pt x="142" y="12"/>
                  </a:lnTo>
                  <a:lnTo>
                    <a:pt x="131" y="12"/>
                  </a:lnTo>
                  <a:lnTo>
                    <a:pt x="131" y="0"/>
                  </a:lnTo>
                  <a:lnTo>
                    <a:pt x="98" y="12"/>
                  </a:lnTo>
                  <a:lnTo>
                    <a:pt x="87" y="23"/>
                  </a:lnTo>
                  <a:lnTo>
                    <a:pt x="43" y="67"/>
                  </a:lnTo>
                  <a:lnTo>
                    <a:pt x="0" y="67"/>
                  </a:lnTo>
                  <a:lnTo>
                    <a:pt x="31" y="109"/>
                  </a:lnTo>
                  <a:lnTo>
                    <a:pt x="58" y="134"/>
                  </a:lnTo>
                  <a:lnTo>
                    <a:pt x="71" y="165"/>
                  </a:lnTo>
                  <a:lnTo>
                    <a:pt x="98" y="18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7" name="Freeform 62"/>
            <p:cNvSpPr>
              <a:spLocks/>
            </p:cNvSpPr>
            <p:nvPr/>
          </p:nvSpPr>
          <p:spPr bwMode="auto">
            <a:xfrm>
              <a:off x="3164" y="3039"/>
              <a:ext cx="271" cy="305"/>
            </a:xfrm>
            <a:custGeom>
              <a:avLst/>
              <a:gdLst>
                <a:gd name="T0" fmla="*/ 45 w 311"/>
                <a:gd name="T1" fmla="*/ 106 h 327"/>
                <a:gd name="T2" fmla="*/ 45 w 311"/>
                <a:gd name="T3" fmla="*/ 156 h 327"/>
                <a:gd name="T4" fmla="*/ 43 w 311"/>
                <a:gd name="T5" fmla="*/ 162 h 327"/>
                <a:gd name="T6" fmla="*/ 34 w 311"/>
                <a:gd name="T7" fmla="*/ 162 h 327"/>
                <a:gd name="T8" fmla="*/ 31 w 311"/>
                <a:gd name="T9" fmla="*/ 156 h 327"/>
                <a:gd name="T10" fmla="*/ 28 w 311"/>
                <a:gd name="T11" fmla="*/ 149 h 327"/>
                <a:gd name="T12" fmla="*/ 28 w 311"/>
                <a:gd name="T13" fmla="*/ 156 h 327"/>
                <a:gd name="T14" fmla="*/ 21 w 311"/>
                <a:gd name="T15" fmla="*/ 141 h 327"/>
                <a:gd name="T16" fmla="*/ 17 w 311"/>
                <a:gd name="T17" fmla="*/ 90 h 327"/>
                <a:gd name="T18" fmla="*/ 17 w 311"/>
                <a:gd name="T19" fmla="*/ 71 h 327"/>
                <a:gd name="T20" fmla="*/ 0 w 311"/>
                <a:gd name="T21" fmla="*/ 14 h 327"/>
                <a:gd name="T22" fmla="*/ 0 w 311"/>
                <a:gd name="T23" fmla="*/ 7 h 327"/>
                <a:gd name="T24" fmla="*/ 10 w 311"/>
                <a:gd name="T25" fmla="*/ 0 h 327"/>
                <a:gd name="T26" fmla="*/ 13 w 311"/>
                <a:gd name="T27" fmla="*/ 7 h 327"/>
                <a:gd name="T28" fmla="*/ 38 w 311"/>
                <a:gd name="T29" fmla="*/ 7 h 327"/>
                <a:gd name="T30" fmla="*/ 43 w 311"/>
                <a:gd name="T31" fmla="*/ 14 h 327"/>
                <a:gd name="T32" fmla="*/ 58 w 311"/>
                <a:gd name="T33" fmla="*/ 14 h 327"/>
                <a:gd name="T34" fmla="*/ 69 w 311"/>
                <a:gd name="T35" fmla="*/ 7 h 327"/>
                <a:gd name="T36" fmla="*/ 71 w 311"/>
                <a:gd name="T37" fmla="*/ 7 h 327"/>
                <a:gd name="T38" fmla="*/ 79 w 311"/>
                <a:gd name="T39" fmla="*/ 14 h 327"/>
                <a:gd name="T40" fmla="*/ 71 w 311"/>
                <a:gd name="T41" fmla="*/ 14 h 327"/>
                <a:gd name="T42" fmla="*/ 69 w 311"/>
                <a:gd name="T43" fmla="*/ 21 h 327"/>
                <a:gd name="T44" fmla="*/ 69 w 311"/>
                <a:gd name="T45" fmla="*/ 14 h 327"/>
                <a:gd name="T46" fmla="*/ 53 w 311"/>
                <a:gd name="T47" fmla="*/ 21 h 327"/>
                <a:gd name="T48" fmla="*/ 53 w 311"/>
                <a:gd name="T49" fmla="*/ 63 h 327"/>
                <a:gd name="T50" fmla="*/ 45 w 311"/>
                <a:gd name="T51" fmla="*/ 71 h 327"/>
                <a:gd name="T52" fmla="*/ 45 w 311"/>
                <a:gd name="T53" fmla="*/ 106 h 3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1"/>
                <a:gd name="T82" fmla="*/ 0 h 327"/>
                <a:gd name="T83" fmla="*/ 311 w 311"/>
                <a:gd name="T84" fmla="*/ 327 h 3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1" h="327">
                  <a:moveTo>
                    <a:pt x="183" y="213"/>
                  </a:moveTo>
                  <a:lnTo>
                    <a:pt x="183" y="313"/>
                  </a:lnTo>
                  <a:lnTo>
                    <a:pt x="171" y="327"/>
                  </a:lnTo>
                  <a:lnTo>
                    <a:pt x="139" y="327"/>
                  </a:lnTo>
                  <a:lnTo>
                    <a:pt x="123" y="313"/>
                  </a:lnTo>
                  <a:lnTo>
                    <a:pt x="112" y="298"/>
                  </a:lnTo>
                  <a:lnTo>
                    <a:pt x="112" y="313"/>
                  </a:lnTo>
                  <a:lnTo>
                    <a:pt x="83" y="286"/>
                  </a:lnTo>
                  <a:lnTo>
                    <a:pt x="68" y="183"/>
                  </a:lnTo>
                  <a:lnTo>
                    <a:pt x="68" y="142"/>
                  </a:lnTo>
                  <a:lnTo>
                    <a:pt x="0" y="27"/>
                  </a:lnTo>
                  <a:lnTo>
                    <a:pt x="0" y="16"/>
                  </a:lnTo>
                  <a:lnTo>
                    <a:pt x="39" y="0"/>
                  </a:lnTo>
                  <a:lnTo>
                    <a:pt x="52" y="16"/>
                  </a:lnTo>
                  <a:lnTo>
                    <a:pt x="150" y="16"/>
                  </a:lnTo>
                  <a:lnTo>
                    <a:pt x="171" y="27"/>
                  </a:lnTo>
                  <a:lnTo>
                    <a:pt x="227" y="27"/>
                  </a:lnTo>
                  <a:lnTo>
                    <a:pt x="271" y="16"/>
                  </a:lnTo>
                  <a:lnTo>
                    <a:pt x="283" y="16"/>
                  </a:lnTo>
                  <a:lnTo>
                    <a:pt x="311" y="27"/>
                  </a:lnTo>
                  <a:lnTo>
                    <a:pt x="283" y="27"/>
                  </a:lnTo>
                  <a:lnTo>
                    <a:pt x="271" y="43"/>
                  </a:lnTo>
                  <a:lnTo>
                    <a:pt x="271" y="27"/>
                  </a:lnTo>
                  <a:lnTo>
                    <a:pt x="212" y="43"/>
                  </a:lnTo>
                  <a:lnTo>
                    <a:pt x="212" y="127"/>
                  </a:lnTo>
                  <a:lnTo>
                    <a:pt x="183" y="142"/>
                  </a:lnTo>
                  <a:lnTo>
                    <a:pt x="183" y="21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8" name="Freeform 63"/>
            <p:cNvSpPr>
              <a:spLocks/>
            </p:cNvSpPr>
            <p:nvPr/>
          </p:nvSpPr>
          <p:spPr bwMode="auto">
            <a:xfrm>
              <a:off x="3164" y="2759"/>
              <a:ext cx="260" cy="304"/>
            </a:xfrm>
            <a:custGeom>
              <a:avLst/>
              <a:gdLst>
                <a:gd name="T0" fmla="*/ 9 w 300"/>
                <a:gd name="T1" fmla="*/ 0 h 326"/>
                <a:gd name="T2" fmla="*/ 3 w 300"/>
                <a:gd name="T3" fmla="*/ 7 h 326"/>
                <a:gd name="T4" fmla="*/ 9 w 300"/>
                <a:gd name="T5" fmla="*/ 35 h 326"/>
                <a:gd name="T6" fmla="*/ 6 w 300"/>
                <a:gd name="T7" fmla="*/ 43 h 326"/>
                <a:gd name="T8" fmla="*/ 12 w 300"/>
                <a:gd name="T9" fmla="*/ 71 h 326"/>
                <a:gd name="T10" fmla="*/ 9 w 300"/>
                <a:gd name="T11" fmla="*/ 84 h 326"/>
                <a:gd name="T12" fmla="*/ 6 w 300"/>
                <a:gd name="T13" fmla="*/ 99 h 326"/>
                <a:gd name="T14" fmla="*/ 0 w 300"/>
                <a:gd name="T15" fmla="*/ 133 h 326"/>
                <a:gd name="T16" fmla="*/ 0 w 300"/>
                <a:gd name="T17" fmla="*/ 156 h 326"/>
                <a:gd name="T18" fmla="*/ 9 w 300"/>
                <a:gd name="T19" fmla="*/ 148 h 326"/>
                <a:gd name="T20" fmla="*/ 12 w 300"/>
                <a:gd name="T21" fmla="*/ 156 h 326"/>
                <a:gd name="T22" fmla="*/ 36 w 300"/>
                <a:gd name="T23" fmla="*/ 156 h 326"/>
                <a:gd name="T24" fmla="*/ 41 w 300"/>
                <a:gd name="T25" fmla="*/ 162 h 326"/>
                <a:gd name="T26" fmla="*/ 54 w 300"/>
                <a:gd name="T27" fmla="*/ 162 h 326"/>
                <a:gd name="T28" fmla="*/ 65 w 300"/>
                <a:gd name="T29" fmla="*/ 156 h 326"/>
                <a:gd name="T30" fmla="*/ 57 w 300"/>
                <a:gd name="T31" fmla="*/ 140 h 326"/>
                <a:gd name="T32" fmla="*/ 57 w 300"/>
                <a:gd name="T33" fmla="*/ 99 h 326"/>
                <a:gd name="T34" fmla="*/ 71 w 300"/>
                <a:gd name="T35" fmla="*/ 90 h 326"/>
                <a:gd name="T36" fmla="*/ 68 w 300"/>
                <a:gd name="T37" fmla="*/ 90 h 326"/>
                <a:gd name="T38" fmla="*/ 71 w 300"/>
                <a:gd name="T39" fmla="*/ 64 h 326"/>
                <a:gd name="T40" fmla="*/ 57 w 300"/>
                <a:gd name="T41" fmla="*/ 71 h 326"/>
                <a:gd name="T42" fmla="*/ 61 w 300"/>
                <a:gd name="T43" fmla="*/ 64 h 326"/>
                <a:gd name="T44" fmla="*/ 57 w 300"/>
                <a:gd name="T45" fmla="*/ 48 h 326"/>
                <a:gd name="T46" fmla="*/ 57 w 300"/>
                <a:gd name="T47" fmla="*/ 21 h 326"/>
                <a:gd name="T48" fmla="*/ 51 w 300"/>
                <a:gd name="T49" fmla="*/ 16 h 326"/>
                <a:gd name="T50" fmla="*/ 44 w 300"/>
                <a:gd name="T51" fmla="*/ 16 h 326"/>
                <a:gd name="T52" fmla="*/ 44 w 300"/>
                <a:gd name="T53" fmla="*/ 30 h 326"/>
                <a:gd name="T54" fmla="*/ 33 w 300"/>
                <a:gd name="T55" fmla="*/ 30 h 326"/>
                <a:gd name="T56" fmla="*/ 30 w 300"/>
                <a:gd name="T57" fmla="*/ 21 h 326"/>
                <a:gd name="T58" fmla="*/ 27 w 300"/>
                <a:gd name="T59" fmla="*/ 0 h 326"/>
                <a:gd name="T60" fmla="*/ 23 w 300"/>
                <a:gd name="T61" fmla="*/ 0 h 326"/>
                <a:gd name="T62" fmla="*/ 9 w 300"/>
                <a:gd name="T63" fmla="*/ 0 h 3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0"/>
                <a:gd name="T97" fmla="*/ 0 h 326"/>
                <a:gd name="T98" fmla="*/ 300 w 300"/>
                <a:gd name="T99" fmla="*/ 326 h 3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0" h="326">
                  <a:moveTo>
                    <a:pt x="39" y="0"/>
                  </a:moveTo>
                  <a:lnTo>
                    <a:pt x="12" y="11"/>
                  </a:lnTo>
                  <a:lnTo>
                    <a:pt x="39" y="71"/>
                  </a:lnTo>
                  <a:lnTo>
                    <a:pt x="23" y="86"/>
                  </a:lnTo>
                  <a:lnTo>
                    <a:pt x="52" y="142"/>
                  </a:lnTo>
                  <a:lnTo>
                    <a:pt x="39" y="171"/>
                  </a:lnTo>
                  <a:lnTo>
                    <a:pt x="23" y="198"/>
                  </a:lnTo>
                  <a:lnTo>
                    <a:pt x="0" y="269"/>
                  </a:lnTo>
                  <a:lnTo>
                    <a:pt x="0" y="313"/>
                  </a:lnTo>
                  <a:lnTo>
                    <a:pt x="39" y="297"/>
                  </a:lnTo>
                  <a:lnTo>
                    <a:pt x="52" y="313"/>
                  </a:lnTo>
                  <a:lnTo>
                    <a:pt x="152" y="313"/>
                  </a:lnTo>
                  <a:lnTo>
                    <a:pt x="171" y="326"/>
                  </a:lnTo>
                  <a:lnTo>
                    <a:pt x="227" y="326"/>
                  </a:lnTo>
                  <a:lnTo>
                    <a:pt x="271" y="313"/>
                  </a:lnTo>
                  <a:lnTo>
                    <a:pt x="239" y="282"/>
                  </a:lnTo>
                  <a:lnTo>
                    <a:pt x="239" y="198"/>
                  </a:lnTo>
                  <a:lnTo>
                    <a:pt x="300" y="182"/>
                  </a:lnTo>
                  <a:lnTo>
                    <a:pt x="283" y="182"/>
                  </a:lnTo>
                  <a:lnTo>
                    <a:pt x="300" y="130"/>
                  </a:lnTo>
                  <a:lnTo>
                    <a:pt x="239" y="142"/>
                  </a:lnTo>
                  <a:lnTo>
                    <a:pt x="256" y="130"/>
                  </a:lnTo>
                  <a:lnTo>
                    <a:pt x="239" y="98"/>
                  </a:lnTo>
                  <a:lnTo>
                    <a:pt x="239" y="42"/>
                  </a:lnTo>
                  <a:lnTo>
                    <a:pt x="212" y="31"/>
                  </a:lnTo>
                  <a:lnTo>
                    <a:pt x="183" y="31"/>
                  </a:lnTo>
                  <a:lnTo>
                    <a:pt x="183" y="59"/>
                  </a:lnTo>
                  <a:lnTo>
                    <a:pt x="139" y="59"/>
                  </a:lnTo>
                  <a:lnTo>
                    <a:pt x="123" y="42"/>
                  </a:lnTo>
                  <a:lnTo>
                    <a:pt x="112" y="0"/>
                  </a:lnTo>
                  <a:lnTo>
                    <a:pt x="100" y="0"/>
                  </a:lnTo>
                  <a:lnTo>
                    <a:pt x="39"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59" name="Freeform 64"/>
            <p:cNvSpPr>
              <a:spLocks/>
            </p:cNvSpPr>
            <p:nvPr/>
          </p:nvSpPr>
          <p:spPr bwMode="auto">
            <a:xfrm>
              <a:off x="2851" y="2333"/>
              <a:ext cx="97" cy="160"/>
            </a:xfrm>
            <a:custGeom>
              <a:avLst/>
              <a:gdLst>
                <a:gd name="T0" fmla="*/ 23 w 112"/>
                <a:gd name="T1" fmla="*/ 60 h 171"/>
                <a:gd name="T2" fmla="*/ 27 w 112"/>
                <a:gd name="T3" fmla="*/ 67 h 171"/>
                <a:gd name="T4" fmla="*/ 23 w 112"/>
                <a:gd name="T5" fmla="*/ 73 h 171"/>
                <a:gd name="T6" fmla="*/ 20 w 112"/>
                <a:gd name="T7" fmla="*/ 73 h 171"/>
                <a:gd name="T8" fmla="*/ 7 w 112"/>
                <a:gd name="T9" fmla="*/ 89 h 171"/>
                <a:gd name="T10" fmla="*/ 0 w 112"/>
                <a:gd name="T11" fmla="*/ 78 h 171"/>
                <a:gd name="T12" fmla="*/ 3 w 112"/>
                <a:gd name="T13" fmla="*/ 78 h 171"/>
                <a:gd name="T14" fmla="*/ 0 w 112"/>
                <a:gd name="T15" fmla="*/ 60 h 171"/>
                <a:gd name="T16" fmla="*/ 7 w 112"/>
                <a:gd name="T17" fmla="*/ 36 h 171"/>
                <a:gd name="T18" fmla="*/ 3 w 112"/>
                <a:gd name="T19" fmla="*/ 21 h 171"/>
                <a:gd name="T20" fmla="*/ 3 w 112"/>
                <a:gd name="T21" fmla="*/ 0 h 171"/>
                <a:gd name="T22" fmla="*/ 16 w 112"/>
                <a:gd name="T23" fmla="*/ 0 h 171"/>
                <a:gd name="T24" fmla="*/ 20 w 112"/>
                <a:gd name="T25" fmla="*/ 30 h 171"/>
                <a:gd name="T26" fmla="*/ 23 w 112"/>
                <a:gd name="T27" fmla="*/ 60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2"/>
                <a:gd name="T43" fmla="*/ 0 h 171"/>
                <a:gd name="T44" fmla="*/ 112 w 112"/>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2" h="171">
                  <a:moveTo>
                    <a:pt x="98" y="115"/>
                  </a:moveTo>
                  <a:lnTo>
                    <a:pt x="112" y="130"/>
                  </a:lnTo>
                  <a:lnTo>
                    <a:pt x="98" y="142"/>
                  </a:lnTo>
                  <a:lnTo>
                    <a:pt x="83" y="142"/>
                  </a:lnTo>
                  <a:lnTo>
                    <a:pt x="27" y="171"/>
                  </a:lnTo>
                  <a:lnTo>
                    <a:pt x="0" y="153"/>
                  </a:lnTo>
                  <a:lnTo>
                    <a:pt x="12" y="153"/>
                  </a:lnTo>
                  <a:lnTo>
                    <a:pt x="0" y="115"/>
                  </a:lnTo>
                  <a:lnTo>
                    <a:pt x="27" y="71"/>
                  </a:lnTo>
                  <a:lnTo>
                    <a:pt x="12" y="42"/>
                  </a:lnTo>
                  <a:lnTo>
                    <a:pt x="12" y="0"/>
                  </a:lnTo>
                  <a:lnTo>
                    <a:pt x="68" y="0"/>
                  </a:lnTo>
                  <a:lnTo>
                    <a:pt x="83" y="59"/>
                  </a:lnTo>
                  <a:lnTo>
                    <a:pt x="98" y="1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0" name="Freeform 65"/>
            <p:cNvSpPr>
              <a:spLocks/>
            </p:cNvSpPr>
            <p:nvPr/>
          </p:nvSpPr>
          <p:spPr bwMode="auto">
            <a:xfrm>
              <a:off x="2910" y="2333"/>
              <a:ext cx="52" cy="123"/>
            </a:xfrm>
            <a:custGeom>
              <a:avLst/>
              <a:gdLst>
                <a:gd name="T0" fmla="*/ 9 w 59"/>
                <a:gd name="T1" fmla="*/ 65 h 130"/>
                <a:gd name="T2" fmla="*/ 12 w 59"/>
                <a:gd name="T3" fmla="*/ 75 h 130"/>
                <a:gd name="T4" fmla="*/ 17 w 59"/>
                <a:gd name="T5" fmla="*/ 75 h 130"/>
                <a:gd name="T6" fmla="*/ 12 w 59"/>
                <a:gd name="T7" fmla="*/ 41 h 130"/>
                <a:gd name="T8" fmla="*/ 12 w 59"/>
                <a:gd name="T9" fmla="*/ 18 h 130"/>
                <a:gd name="T10" fmla="*/ 9 w 59"/>
                <a:gd name="T11" fmla="*/ 9 h 130"/>
                <a:gd name="T12" fmla="*/ 9 w 59"/>
                <a:gd name="T13" fmla="*/ 0 h 130"/>
                <a:gd name="T14" fmla="*/ 0 w 59"/>
                <a:gd name="T15" fmla="*/ 0 h 130"/>
                <a:gd name="T16" fmla="*/ 4 w 59"/>
                <a:gd name="T17" fmla="*/ 33 h 130"/>
                <a:gd name="T18" fmla="*/ 9 w 59"/>
                <a:gd name="T19" fmla="*/ 65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130"/>
                <a:gd name="T32" fmla="*/ 59 w 59"/>
                <a:gd name="T33" fmla="*/ 130 h 1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130">
                  <a:moveTo>
                    <a:pt x="30" y="113"/>
                  </a:moveTo>
                  <a:lnTo>
                    <a:pt x="42" y="130"/>
                  </a:lnTo>
                  <a:lnTo>
                    <a:pt x="59" y="130"/>
                  </a:lnTo>
                  <a:lnTo>
                    <a:pt x="42" y="71"/>
                  </a:lnTo>
                  <a:lnTo>
                    <a:pt x="42" y="30"/>
                  </a:lnTo>
                  <a:lnTo>
                    <a:pt x="30" y="15"/>
                  </a:lnTo>
                  <a:lnTo>
                    <a:pt x="30" y="0"/>
                  </a:lnTo>
                  <a:lnTo>
                    <a:pt x="0" y="0"/>
                  </a:lnTo>
                  <a:lnTo>
                    <a:pt x="15" y="57"/>
                  </a:lnTo>
                  <a:lnTo>
                    <a:pt x="30" y="11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1" name="Freeform 66"/>
            <p:cNvSpPr>
              <a:spLocks/>
            </p:cNvSpPr>
            <p:nvPr/>
          </p:nvSpPr>
          <p:spPr bwMode="auto">
            <a:xfrm>
              <a:off x="2938" y="2295"/>
              <a:ext cx="63" cy="161"/>
            </a:xfrm>
            <a:custGeom>
              <a:avLst/>
              <a:gdLst>
                <a:gd name="T0" fmla="*/ 4 w 71"/>
                <a:gd name="T1" fmla="*/ 60 h 171"/>
                <a:gd name="T2" fmla="*/ 9 w 71"/>
                <a:gd name="T3" fmla="*/ 94 h 171"/>
                <a:gd name="T4" fmla="*/ 12 w 71"/>
                <a:gd name="T5" fmla="*/ 94 h 171"/>
                <a:gd name="T6" fmla="*/ 12 w 71"/>
                <a:gd name="T7" fmla="*/ 60 h 171"/>
                <a:gd name="T8" fmla="*/ 22 w 71"/>
                <a:gd name="T9" fmla="*/ 30 h 171"/>
                <a:gd name="T10" fmla="*/ 22 w 71"/>
                <a:gd name="T11" fmla="*/ 16 h 171"/>
                <a:gd name="T12" fmla="*/ 17 w 71"/>
                <a:gd name="T13" fmla="*/ 0 h 171"/>
                <a:gd name="T14" fmla="*/ 12 w 71"/>
                <a:gd name="T15" fmla="*/ 8 h 171"/>
                <a:gd name="T16" fmla="*/ 9 w 71"/>
                <a:gd name="T17" fmla="*/ 16 h 171"/>
                <a:gd name="T18" fmla="*/ 4 w 71"/>
                <a:gd name="T19" fmla="*/ 16 h 171"/>
                <a:gd name="T20" fmla="*/ 0 w 71"/>
                <a:gd name="T21" fmla="*/ 22 h 171"/>
                <a:gd name="T22" fmla="*/ 0 w 71"/>
                <a:gd name="T23" fmla="*/ 30 h 171"/>
                <a:gd name="T24" fmla="*/ 4 w 71"/>
                <a:gd name="T25" fmla="*/ 39 h 171"/>
                <a:gd name="T26" fmla="*/ 4 w 71"/>
                <a:gd name="T27" fmla="*/ 60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
                <a:gd name="T43" fmla="*/ 0 h 171"/>
                <a:gd name="T44" fmla="*/ 71 w 71"/>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 h="171">
                  <a:moveTo>
                    <a:pt x="12" y="110"/>
                  </a:moveTo>
                  <a:lnTo>
                    <a:pt x="27" y="171"/>
                  </a:lnTo>
                  <a:lnTo>
                    <a:pt x="39" y="171"/>
                  </a:lnTo>
                  <a:lnTo>
                    <a:pt x="39" y="110"/>
                  </a:lnTo>
                  <a:lnTo>
                    <a:pt x="71" y="54"/>
                  </a:lnTo>
                  <a:lnTo>
                    <a:pt x="71" y="27"/>
                  </a:lnTo>
                  <a:lnTo>
                    <a:pt x="54" y="0"/>
                  </a:lnTo>
                  <a:lnTo>
                    <a:pt x="39" y="12"/>
                  </a:lnTo>
                  <a:lnTo>
                    <a:pt x="27" y="27"/>
                  </a:lnTo>
                  <a:lnTo>
                    <a:pt x="12" y="27"/>
                  </a:lnTo>
                  <a:lnTo>
                    <a:pt x="0" y="39"/>
                  </a:lnTo>
                  <a:lnTo>
                    <a:pt x="0" y="54"/>
                  </a:lnTo>
                  <a:lnTo>
                    <a:pt x="12" y="71"/>
                  </a:lnTo>
                  <a:lnTo>
                    <a:pt x="12" y="11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2" name="Freeform 67"/>
            <p:cNvSpPr>
              <a:spLocks/>
            </p:cNvSpPr>
            <p:nvPr/>
          </p:nvSpPr>
          <p:spPr bwMode="auto">
            <a:xfrm>
              <a:off x="2673" y="2400"/>
              <a:ext cx="91" cy="105"/>
            </a:xfrm>
            <a:custGeom>
              <a:avLst/>
              <a:gdLst>
                <a:gd name="T0" fmla="*/ 19 w 104"/>
                <a:gd name="T1" fmla="*/ 17 h 111"/>
                <a:gd name="T2" fmla="*/ 16 w 104"/>
                <a:gd name="T3" fmla="*/ 17 h 111"/>
                <a:gd name="T4" fmla="*/ 11 w 104"/>
                <a:gd name="T5" fmla="*/ 0 h 111"/>
                <a:gd name="T6" fmla="*/ 9 w 104"/>
                <a:gd name="T7" fmla="*/ 0 h 111"/>
                <a:gd name="T8" fmla="*/ 0 w 104"/>
                <a:gd name="T9" fmla="*/ 24 h 111"/>
                <a:gd name="T10" fmla="*/ 22 w 104"/>
                <a:gd name="T11" fmla="*/ 57 h 111"/>
                <a:gd name="T12" fmla="*/ 27 w 104"/>
                <a:gd name="T13" fmla="*/ 63 h 111"/>
                <a:gd name="T14" fmla="*/ 27 w 104"/>
                <a:gd name="T15" fmla="*/ 41 h 111"/>
                <a:gd name="T16" fmla="*/ 22 w 104"/>
                <a:gd name="T17" fmla="*/ 34 h 111"/>
                <a:gd name="T18" fmla="*/ 19 w 104"/>
                <a:gd name="T19" fmla="*/ 17 h 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11"/>
                <a:gd name="T32" fmla="*/ 104 w 104"/>
                <a:gd name="T33" fmla="*/ 111 h 1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11">
                  <a:moveTo>
                    <a:pt x="71" y="27"/>
                  </a:moveTo>
                  <a:lnTo>
                    <a:pt x="59" y="27"/>
                  </a:lnTo>
                  <a:lnTo>
                    <a:pt x="42" y="0"/>
                  </a:lnTo>
                  <a:lnTo>
                    <a:pt x="31" y="0"/>
                  </a:lnTo>
                  <a:lnTo>
                    <a:pt x="0" y="42"/>
                  </a:lnTo>
                  <a:lnTo>
                    <a:pt x="82" y="98"/>
                  </a:lnTo>
                  <a:lnTo>
                    <a:pt x="104" y="111"/>
                  </a:lnTo>
                  <a:lnTo>
                    <a:pt x="104" y="71"/>
                  </a:lnTo>
                  <a:lnTo>
                    <a:pt x="82" y="59"/>
                  </a:lnTo>
                  <a:lnTo>
                    <a:pt x="71" y="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3" name="Freeform 68"/>
            <p:cNvSpPr>
              <a:spLocks/>
            </p:cNvSpPr>
            <p:nvPr/>
          </p:nvSpPr>
          <p:spPr bwMode="auto">
            <a:xfrm>
              <a:off x="2577" y="1921"/>
              <a:ext cx="246" cy="316"/>
            </a:xfrm>
            <a:custGeom>
              <a:avLst/>
              <a:gdLst>
                <a:gd name="T0" fmla="*/ 28 w 282"/>
                <a:gd name="T1" fmla="*/ 171 h 338"/>
                <a:gd name="T2" fmla="*/ 33 w 282"/>
                <a:gd name="T3" fmla="*/ 158 h 338"/>
                <a:gd name="T4" fmla="*/ 37 w 282"/>
                <a:gd name="T5" fmla="*/ 166 h 338"/>
                <a:gd name="T6" fmla="*/ 38 w 282"/>
                <a:gd name="T7" fmla="*/ 158 h 338"/>
                <a:gd name="T8" fmla="*/ 69 w 282"/>
                <a:gd name="T9" fmla="*/ 158 h 338"/>
                <a:gd name="T10" fmla="*/ 61 w 282"/>
                <a:gd name="T11" fmla="*/ 28 h 338"/>
                <a:gd name="T12" fmla="*/ 72 w 282"/>
                <a:gd name="T13" fmla="*/ 28 h 338"/>
                <a:gd name="T14" fmla="*/ 50 w 282"/>
                <a:gd name="T15" fmla="*/ 0 h 338"/>
                <a:gd name="T16" fmla="*/ 50 w 282"/>
                <a:gd name="T17" fmla="*/ 15 h 338"/>
                <a:gd name="T18" fmla="*/ 33 w 282"/>
                <a:gd name="T19" fmla="*/ 15 h 338"/>
                <a:gd name="T20" fmla="*/ 33 w 282"/>
                <a:gd name="T21" fmla="*/ 50 h 338"/>
                <a:gd name="T22" fmla="*/ 25 w 282"/>
                <a:gd name="T23" fmla="*/ 59 h 338"/>
                <a:gd name="T24" fmla="*/ 25 w 282"/>
                <a:gd name="T25" fmla="*/ 79 h 338"/>
                <a:gd name="T26" fmla="*/ 3 w 282"/>
                <a:gd name="T27" fmla="*/ 79 h 338"/>
                <a:gd name="T28" fmla="*/ 0 w 282"/>
                <a:gd name="T29" fmla="*/ 84 h 338"/>
                <a:gd name="T30" fmla="*/ 3 w 282"/>
                <a:gd name="T31" fmla="*/ 94 h 338"/>
                <a:gd name="T32" fmla="*/ 3 w 282"/>
                <a:gd name="T33" fmla="*/ 107 h 338"/>
                <a:gd name="T34" fmla="*/ 3 w 282"/>
                <a:gd name="T35" fmla="*/ 129 h 338"/>
                <a:gd name="T36" fmla="*/ 3 w 282"/>
                <a:gd name="T37" fmla="*/ 158 h 338"/>
                <a:gd name="T38" fmla="*/ 6 w 282"/>
                <a:gd name="T39" fmla="*/ 152 h 338"/>
                <a:gd name="T40" fmla="*/ 14 w 282"/>
                <a:gd name="T41" fmla="*/ 144 h 338"/>
                <a:gd name="T42" fmla="*/ 21 w 282"/>
                <a:gd name="T43" fmla="*/ 158 h 338"/>
                <a:gd name="T44" fmla="*/ 28 w 282"/>
                <a:gd name="T45" fmla="*/ 171 h 3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2"/>
                <a:gd name="T70" fmla="*/ 0 h 338"/>
                <a:gd name="T71" fmla="*/ 282 w 282"/>
                <a:gd name="T72" fmla="*/ 338 h 3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2" h="338">
                  <a:moveTo>
                    <a:pt x="109" y="338"/>
                  </a:moveTo>
                  <a:lnTo>
                    <a:pt x="126" y="309"/>
                  </a:lnTo>
                  <a:lnTo>
                    <a:pt x="142" y="324"/>
                  </a:lnTo>
                  <a:lnTo>
                    <a:pt x="153" y="309"/>
                  </a:lnTo>
                  <a:lnTo>
                    <a:pt x="268" y="309"/>
                  </a:lnTo>
                  <a:lnTo>
                    <a:pt x="241" y="54"/>
                  </a:lnTo>
                  <a:lnTo>
                    <a:pt x="282" y="54"/>
                  </a:lnTo>
                  <a:lnTo>
                    <a:pt x="193" y="0"/>
                  </a:lnTo>
                  <a:lnTo>
                    <a:pt x="193" y="27"/>
                  </a:lnTo>
                  <a:lnTo>
                    <a:pt x="126" y="27"/>
                  </a:lnTo>
                  <a:lnTo>
                    <a:pt x="126" y="98"/>
                  </a:lnTo>
                  <a:lnTo>
                    <a:pt x="97" y="115"/>
                  </a:lnTo>
                  <a:lnTo>
                    <a:pt x="97" y="154"/>
                  </a:lnTo>
                  <a:lnTo>
                    <a:pt x="11" y="154"/>
                  </a:lnTo>
                  <a:lnTo>
                    <a:pt x="0" y="165"/>
                  </a:lnTo>
                  <a:lnTo>
                    <a:pt x="11" y="186"/>
                  </a:lnTo>
                  <a:lnTo>
                    <a:pt x="11" y="209"/>
                  </a:lnTo>
                  <a:lnTo>
                    <a:pt x="11" y="253"/>
                  </a:lnTo>
                  <a:lnTo>
                    <a:pt x="11" y="309"/>
                  </a:lnTo>
                  <a:lnTo>
                    <a:pt x="23" y="298"/>
                  </a:lnTo>
                  <a:lnTo>
                    <a:pt x="53" y="282"/>
                  </a:lnTo>
                  <a:lnTo>
                    <a:pt x="82" y="309"/>
                  </a:lnTo>
                  <a:lnTo>
                    <a:pt x="109" y="33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4" name="Freeform 69"/>
            <p:cNvSpPr>
              <a:spLocks/>
            </p:cNvSpPr>
            <p:nvPr/>
          </p:nvSpPr>
          <p:spPr bwMode="auto">
            <a:xfrm>
              <a:off x="2577" y="1908"/>
              <a:ext cx="167" cy="170"/>
            </a:xfrm>
            <a:custGeom>
              <a:avLst/>
              <a:gdLst>
                <a:gd name="T0" fmla="*/ 48 w 192"/>
                <a:gd name="T1" fmla="*/ 0 h 182"/>
                <a:gd name="T2" fmla="*/ 24 w 192"/>
                <a:gd name="T3" fmla="*/ 0 h 182"/>
                <a:gd name="T4" fmla="*/ 20 w 192"/>
                <a:gd name="T5" fmla="*/ 16 h 182"/>
                <a:gd name="T6" fmla="*/ 17 w 192"/>
                <a:gd name="T7" fmla="*/ 21 h 182"/>
                <a:gd name="T8" fmla="*/ 13 w 192"/>
                <a:gd name="T9" fmla="*/ 42 h 182"/>
                <a:gd name="T10" fmla="*/ 0 w 192"/>
                <a:gd name="T11" fmla="*/ 78 h 182"/>
                <a:gd name="T12" fmla="*/ 0 w 192"/>
                <a:gd name="T13" fmla="*/ 92 h 182"/>
                <a:gd name="T14" fmla="*/ 3 w 192"/>
                <a:gd name="T15" fmla="*/ 86 h 182"/>
                <a:gd name="T16" fmla="*/ 24 w 192"/>
                <a:gd name="T17" fmla="*/ 86 h 182"/>
                <a:gd name="T18" fmla="*/ 24 w 192"/>
                <a:gd name="T19" fmla="*/ 65 h 182"/>
                <a:gd name="T20" fmla="*/ 31 w 192"/>
                <a:gd name="T21" fmla="*/ 57 h 182"/>
                <a:gd name="T22" fmla="*/ 31 w 192"/>
                <a:gd name="T23" fmla="*/ 21 h 182"/>
                <a:gd name="T24" fmla="*/ 48 w 192"/>
                <a:gd name="T25" fmla="*/ 21 h 182"/>
                <a:gd name="T26" fmla="*/ 48 w 192"/>
                <a:gd name="T27" fmla="*/ 7 h 182"/>
                <a:gd name="T28" fmla="*/ 48 w 192"/>
                <a:gd name="T29" fmla="*/ 0 h 1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
                <a:gd name="T46" fmla="*/ 0 h 182"/>
                <a:gd name="T47" fmla="*/ 192 w 192"/>
                <a:gd name="T48" fmla="*/ 182 h 1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 h="182">
                  <a:moveTo>
                    <a:pt x="192" y="0"/>
                  </a:moveTo>
                  <a:lnTo>
                    <a:pt x="97" y="0"/>
                  </a:lnTo>
                  <a:lnTo>
                    <a:pt x="82" y="30"/>
                  </a:lnTo>
                  <a:lnTo>
                    <a:pt x="71" y="42"/>
                  </a:lnTo>
                  <a:lnTo>
                    <a:pt x="53" y="82"/>
                  </a:lnTo>
                  <a:lnTo>
                    <a:pt x="0" y="153"/>
                  </a:lnTo>
                  <a:lnTo>
                    <a:pt x="0" y="182"/>
                  </a:lnTo>
                  <a:lnTo>
                    <a:pt x="11" y="169"/>
                  </a:lnTo>
                  <a:lnTo>
                    <a:pt x="97" y="169"/>
                  </a:lnTo>
                  <a:lnTo>
                    <a:pt x="97" y="130"/>
                  </a:lnTo>
                  <a:lnTo>
                    <a:pt x="124" y="113"/>
                  </a:lnTo>
                  <a:lnTo>
                    <a:pt x="124" y="42"/>
                  </a:lnTo>
                  <a:lnTo>
                    <a:pt x="192" y="42"/>
                  </a:lnTo>
                  <a:lnTo>
                    <a:pt x="192" y="15"/>
                  </a:lnTo>
                  <a:lnTo>
                    <a:pt x="192"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5" name="Freeform 70"/>
            <p:cNvSpPr>
              <a:spLocks/>
            </p:cNvSpPr>
            <p:nvPr/>
          </p:nvSpPr>
          <p:spPr bwMode="auto">
            <a:xfrm>
              <a:off x="3077" y="1673"/>
              <a:ext cx="72" cy="170"/>
            </a:xfrm>
            <a:custGeom>
              <a:avLst/>
              <a:gdLst>
                <a:gd name="T0" fmla="*/ 22 w 82"/>
                <a:gd name="T1" fmla="*/ 56 h 182"/>
                <a:gd name="T2" fmla="*/ 22 w 82"/>
                <a:gd name="T3" fmla="*/ 48 h 182"/>
                <a:gd name="T4" fmla="*/ 14 w 82"/>
                <a:gd name="T5" fmla="*/ 48 h 182"/>
                <a:gd name="T6" fmla="*/ 14 w 82"/>
                <a:gd name="T7" fmla="*/ 43 h 182"/>
                <a:gd name="T8" fmla="*/ 22 w 82"/>
                <a:gd name="T9" fmla="*/ 25 h 182"/>
                <a:gd name="T10" fmla="*/ 18 w 82"/>
                <a:gd name="T11" fmla="*/ 12 h 182"/>
                <a:gd name="T12" fmla="*/ 22 w 82"/>
                <a:gd name="T13" fmla="*/ 7 h 182"/>
                <a:gd name="T14" fmla="*/ 18 w 82"/>
                <a:gd name="T15" fmla="*/ 7 h 182"/>
                <a:gd name="T16" fmla="*/ 14 w 82"/>
                <a:gd name="T17" fmla="*/ 7 h 182"/>
                <a:gd name="T18" fmla="*/ 14 w 82"/>
                <a:gd name="T19" fmla="*/ 0 h 182"/>
                <a:gd name="T20" fmla="*/ 7 w 82"/>
                <a:gd name="T21" fmla="*/ 7 h 182"/>
                <a:gd name="T22" fmla="*/ 7 w 82"/>
                <a:gd name="T23" fmla="*/ 12 h 182"/>
                <a:gd name="T24" fmla="*/ 7 w 82"/>
                <a:gd name="T25" fmla="*/ 35 h 182"/>
                <a:gd name="T26" fmla="*/ 0 w 82"/>
                <a:gd name="T27" fmla="*/ 48 h 182"/>
                <a:gd name="T28" fmla="*/ 4 w 82"/>
                <a:gd name="T29" fmla="*/ 62 h 182"/>
                <a:gd name="T30" fmla="*/ 10 w 82"/>
                <a:gd name="T31" fmla="*/ 70 h 182"/>
                <a:gd name="T32" fmla="*/ 10 w 82"/>
                <a:gd name="T33" fmla="*/ 92 h 182"/>
                <a:gd name="T34" fmla="*/ 14 w 82"/>
                <a:gd name="T35" fmla="*/ 92 h 182"/>
                <a:gd name="T36" fmla="*/ 14 w 82"/>
                <a:gd name="T37" fmla="*/ 75 h 182"/>
                <a:gd name="T38" fmla="*/ 22 w 82"/>
                <a:gd name="T39" fmla="*/ 70 h 182"/>
                <a:gd name="T40" fmla="*/ 22 w 82"/>
                <a:gd name="T41" fmla="*/ 56 h 1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2"/>
                <a:gd name="T64" fmla="*/ 0 h 182"/>
                <a:gd name="T65" fmla="*/ 82 w 82"/>
                <a:gd name="T66" fmla="*/ 182 h 1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2" h="182">
                  <a:moveTo>
                    <a:pt x="82" y="109"/>
                  </a:moveTo>
                  <a:lnTo>
                    <a:pt x="82" y="94"/>
                  </a:lnTo>
                  <a:lnTo>
                    <a:pt x="50" y="94"/>
                  </a:lnTo>
                  <a:lnTo>
                    <a:pt x="50" y="83"/>
                  </a:lnTo>
                  <a:lnTo>
                    <a:pt x="82" y="50"/>
                  </a:lnTo>
                  <a:lnTo>
                    <a:pt x="65" y="23"/>
                  </a:lnTo>
                  <a:lnTo>
                    <a:pt x="82" y="12"/>
                  </a:lnTo>
                  <a:lnTo>
                    <a:pt x="65" y="12"/>
                  </a:lnTo>
                  <a:lnTo>
                    <a:pt x="50" y="12"/>
                  </a:lnTo>
                  <a:lnTo>
                    <a:pt x="50" y="0"/>
                  </a:lnTo>
                  <a:lnTo>
                    <a:pt x="23" y="12"/>
                  </a:lnTo>
                  <a:lnTo>
                    <a:pt x="23" y="23"/>
                  </a:lnTo>
                  <a:lnTo>
                    <a:pt x="23" y="71"/>
                  </a:lnTo>
                  <a:lnTo>
                    <a:pt x="0" y="94"/>
                  </a:lnTo>
                  <a:lnTo>
                    <a:pt x="11" y="123"/>
                  </a:lnTo>
                  <a:lnTo>
                    <a:pt x="38" y="138"/>
                  </a:lnTo>
                  <a:lnTo>
                    <a:pt x="38" y="182"/>
                  </a:lnTo>
                  <a:lnTo>
                    <a:pt x="50" y="182"/>
                  </a:lnTo>
                  <a:lnTo>
                    <a:pt x="50" y="150"/>
                  </a:lnTo>
                  <a:lnTo>
                    <a:pt x="82" y="138"/>
                  </a:lnTo>
                  <a:lnTo>
                    <a:pt x="82" y="10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6" name="Freeform 71"/>
            <p:cNvSpPr>
              <a:spLocks/>
            </p:cNvSpPr>
            <p:nvPr/>
          </p:nvSpPr>
          <p:spPr bwMode="auto">
            <a:xfrm>
              <a:off x="2764" y="1512"/>
              <a:ext cx="237" cy="196"/>
            </a:xfrm>
            <a:custGeom>
              <a:avLst/>
              <a:gdLst>
                <a:gd name="T0" fmla="*/ 54 w 270"/>
                <a:gd name="T1" fmla="*/ 12 h 211"/>
                <a:gd name="T2" fmla="*/ 46 w 270"/>
                <a:gd name="T3" fmla="*/ 7 h 211"/>
                <a:gd name="T4" fmla="*/ 41 w 270"/>
                <a:gd name="T5" fmla="*/ 7 h 211"/>
                <a:gd name="T6" fmla="*/ 31 w 270"/>
                <a:gd name="T7" fmla="*/ 7 h 211"/>
                <a:gd name="T8" fmla="*/ 8 w 270"/>
                <a:gd name="T9" fmla="*/ 0 h 211"/>
                <a:gd name="T10" fmla="*/ 4 w 270"/>
                <a:gd name="T11" fmla="*/ 7 h 211"/>
                <a:gd name="T12" fmla="*/ 0 w 270"/>
                <a:gd name="T13" fmla="*/ 12 h 211"/>
                <a:gd name="T14" fmla="*/ 4 w 270"/>
                <a:gd name="T15" fmla="*/ 27 h 211"/>
                <a:gd name="T16" fmla="*/ 15 w 270"/>
                <a:gd name="T17" fmla="*/ 27 h 211"/>
                <a:gd name="T18" fmla="*/ 18 w 270"/>
                <a:gd name="T19" fmla="*/ 27 h 211"/>
                <a:gd name="T20" fmla="*/ 15 w 270"/>
                <a:gd name="T21" fmla="*/ 40 h 211"/>
                <a:gd name="T22" fmla="*/ 15 w 270"/>
                <a:gd name="T23" fmla="*/ 47 h 211"/>
                <a:gd name="T24" fmla="*/ 10 w 270"/>
                <a:gd name="T25" fmla="*/ 54 h 211"/>
                <a:gd name="T26" fmla="*/ 10 w 270"/>
                <a:gd name="T27" fmla="*/ 67 h 211"/>
                <a:gd name="T28" fmla="*/ 10 w 270"/>
                <a:gd name="T29" fmla="*/ 82 h 211"/>
                <a:gd name="T30" fmla="*/ 18 w 270"/>
                <a:gd name="T31" fmla="*/ 101 h 211"/>
                <a:gd name="T32" fmla="*/ 27 w 270"/>
                <a:gd name="T33" fmla="*/ 88 h 211"/>
                <a:gd name="T34" fmla="*/ 37 w 270"/>
                <a:gd name="T35" fmla="*/ 88 h 211"/>
                <a:gd name="T36" fmla="*/ 54 w 270"/>
                <a:gd name="T37" fmla="*/ 67 h 211"/>
                <a:gd name="T38" fmla="*/ 49 w 270"/>
                <a:gd name="T39" fmla="*/ 54 h 211"/>
                <a:gd name="T40" fmla="*/ 61 w 270"/>
                <a:gd name="T41" fmla="*/ 34 h 211"/>
                <a:gd name="T42" fmla="*/ 74 w 270"/>
                <a:gd name="T43" fmla="*/ 27 h 211"/>
                <a:gd name="T44" fmla="*/ 74 w 270"/>
                <a:gd name="T45" fmla="*/ 12 h 211"/>
                <a:gd name="T46" fmla="*/ 54 w 270"/>
                <a:gd name="T47" fmla="*/ 12 h 2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0"/>
                <a:gd name="T73" fmla="*/ 0 h 211"/>
                <a:gd name="T74" fmla="*/ 270 w 270"/>
                <a:gd name="T75" fmla="*/ 211 h 2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0" h="211">
                  <a:moveTo>
                    <a:pt x="197" y="23"/>
                  </a:moveTo>
                  <a:lnTo>
                    <a:pt x="167" y="12"/>
                  </a:lnTo>
                  <a:lnTo>
                    <a:pt x="153" y="12"/>
                  </a:lnTo>
                  <a:lnTo>
                    <a:pt x="111" y="12"/>
                  </a:lnTo>
                  <a:lnTo>
                    <a:pt x="26" y="0"/>
                  </a:lnTo>
                  <a:lnTo>
                    <a:pt x="11" y="12"/>
                  </a:lnTo>
                  <a:lnTo>
                    <a:pt x="0" y="23"/>
                  </a:lnTo>
                  <a:lnTo>
                    <a:pt x="11" y="56"/>
                  </a:lnTo>
                  <a:lnTo>
                    <a:pt x="55" y="56"/>
                  </a:lnTo>
                  <a:lnTo>
                    <a:pt x="67" y="56"/>
                  </a:lnTo>
                  <a:lnTo>
                    <a:pt x="55" y="83"/>
                  </a:lnTo>
                  <a:lnTo>
                    <a:pt x="55" y="98"/>
                  </a:lnTo>
                  <a:lnTo>
                    <a:pt x="38" y="112"/>
                  </a:lnTo>
                  <a:lnTo>
                    <a:pt x="38" y="138"/>
                  </a:lnTo>
                  <a:lnTo>
                    <a:pt x="38" y="171"/>
                  </a:lnTo>
                  <a:lnTo>
                    <a:pt x="67" y="211"/>
                  </a:lnTo>
                  <a:lnTo>
                    <a:pt x="97" y="183"/>
                  </a:lnTo>
                  <a:lnTo>
                    <a:pt x="138" y="183"/>
                  </a:lnTo>
                  <a:lnTo>
                    <a:pt x="197" y="138"/>
                  </a:lnTo>
                  <a:lnTo>
                    <a:pt x="182" y="112"/>
                  </a:lnTo>
                  <a:lnTo>
                    <a:pt x="226" y="71"/>
                  </a:lnTo>
                  <a:lnTo>
                    <a:pt x="270" y="56"/>
                  </a:lnTo>
                  <a:lnTo>
                    <a:pt x="270" y="23"/>
                  </a:lnTo>
                  <a:lnTo>
                    <a:pt x="197" y="2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7" name="Freeform 72"/>
            <p:cNvSpPr>
              <a:spLocks/>
            </p:cNvSpPr>
            <p:nvPr/>
          </p:nvSpPr>
          <p:spPr bwMode="auto">
            <a:xfrm>
              <a:off x="2748" y="1563"/>
              <a:ext cx="75" cy="119"/>
            </a:xfrm>
            <a:custGeom>
              <a:avLst/>
              <a:gdLst>
                <a:gd name="T0" fmla="*/ 14 w 87"/>
                <a:gd name="T1" fmla="*/ 43 h 127"/>
                <a:gd name="T2" fmla="*/ 14 w 87"/>
                <a:gd name="T3" fmla="*/ 59 h 127"/>
                <a:gd name="T4" fmla="*/ 4 w 87"/>
                <a:gd name="T5" fmla="*/ 67 h 127"/>
                <a:gd name="T6" fmla="*/ 4 w 87"/>
                <a:gd name="T7" fmla="*/ 43 h 127"/>
                <a:gd name="T8" fmla="*/ 0 w 87"/>
                <a:gd name="T9" fmla="*/ 35 h 127"/>
                <a:gd name="T10" fmla="*/ 7 w 87"/>
                <a:gd name="T11" fmla="*/ 7 h 127"/>
                <a:gd name="T12" fmla="*/ 7 w 87"/>
                <a:gd name="T13" fmla="*/ 0 h 127"/>
                <a:gd name="T14" fmla="*/ 16 w 87"/>
                <a:gd name="T15" fmla="*/ 0 h 127"/>
                <a:gd name="T16" fmla="*/ 19 w 87"/>
                <a:gd name="T17" fmla="*/ 0 h 127"/>
                <a:gd name="T18" fmla="*/ 16 w 87"/>
                <a:gd name="T19" fmla="*/ 15 h 127"/>
                <a:gd name="T20" fmla="*/ 16 w 87"/>
                <a:gd name="T21" fmla="*/ 22 h 127"/>
                <a:gd name="T22" fmla="*/ 14 w 87"/>
                <a:gd name="T23" fmla="*/ 29 h 127"/>
                <a:gd name="T24" fmla="*/ 14 w 87"/>
                <a:gd name="T25" fmla="*/ 43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7"/>
                <a:gd name="T40" fmla="*/ 0 h 127"/>
                <a:gd name="T41" fmla="*/ 87 w 87"/>
                <a:gd name="T42" fmla="*/ 127 h 1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7" h="127">
                  <a:moveTo>
                    <a:pt x="58" y="82"/>
                  </a:moveTo>
                  <a:lnTo>
                    <a:pt x="58" y="113"/>
                  </a:lnTo>
                  <a:lnTo>
                    <a:pt x="20" y="127"/>
                  </a:lnTo>
                  <a:lnTo>
                    <a:pt x="20" y="82"/>
                  </a:lnTo>
                  <a:lnTo>
                    <a:pt x="0" y="67"/>
                  </a:lnTo>
                  <a:lnTo>
                    <a:pt x="31" y="15"/>
                  </a:lnTo>
                  <a:lnTo>
                    <a:pt x="31" y="0"/>
                  </a:lnTo>
                  <a:lnTo>
                    <a:pt x="73" y="0"/>
                  </a:lnTo>
                  <a:lnTo>
                    <a:pt x="87" y="0"/>
                  </a:lnTo>
                  <a:lnTo>
                    <a:pt x="73" y="27"/>
                  </a:lnTo>
                  <a:lnTo>
                    <a:pt x="73" y="42"/>
                  </a:lnTo>
                  <a:lnTo>
                    <a:pt x="58" y="54"/>
                  </a:lnTo>
                  <a:lnTo>
                    <a:pt x="58" y="8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8" name="Freeform 73"/>
            <p:cNvSpPr>
              <a:spLocks/>
            </p:cNvSpPr>
            <p:nvPr/>
          </p:nvSpPr>
          <p:spPr bwMode="auto">
            <a:xfrm>
              <a:off x="2861" y="1325"/>
              <a:ext cx="227" cy="208"/>
            </a:xfrm>
            <a:custGeom>
              <a:avLst/>
              <a:gdLst>
                <a:gd name="T0" fmla="*/ 69 w 259"/>
                <a:gd name="T1" fmla="*/ 49 h 223"/>
                <a:gd name="T2" fmla="*/ 65 w 259"/>
                <a:gd name="T3" fmla="*/ 49 h 223"/>
                <a:gd name="T4" fmla="*/ 57 w 259"/>
                <a:gd name="T5" fmla="*/ 63 h 223"/>
                <a:gd name="T6" fmla="*/ 60 w 259"/>
                <a:gd name="T7" fmla="*/ 69 h 223"/>
                <a:gd name="T8" fmla="*/ 60 w 259"/>
                <a:gd name="T9" fmla="*/ 63 h 223"/>
                <a:gd name="T10" fmla="*/ 65 w 259"/>
                <a:gd name="T11" fmla="*/ 69 h 223"/>
                <a:gd name="T12" fmla="*/ 60 w 259"/>
                <a:gd name="T13" fmla="*/ 84 h 223"/>
                <a:gd name="T14" fmla="*/ 69 w 259"/>
                <a:gd name="T15" fmla="*/ 99 h 223"/>
                <a:gd name="T16" fmla="*/ 60 w 259"/>
                <a:gd name="T17" fmla="*/ 104 h 223"/>
                <a:gd name="T18" fmla="*/ 46 w 259"/>
                <a:gd name="T19" fmla="*/ 104 h 223"/>
                <a:gd name="T20" fmla="*/ 42 w 259"/>
                <a:gd name="T21" fmla="*/ 111 h 223"/>
                <a:gd name="T22" fmla="*/ 23 w 259"/>
                <a:gd name="T23" fmla="*/ 111 h 223"/>
                <a:gd name="T24" fmla="*/ 15 w 259"/>
                <a:gd name="T25" fmla="*/ 104 h 223"/>
                <a:gd name="T26" fmla="*/ 15 w 259"/>
                <a:gd name="T27" fmla="*/ 99 h 223"/>
                <a:gd name="T28" fmla="*/ 19 w 259"/>
                <a:gd name="T29" fmla="*/ 69 h 223"/>
                <a:gd name="T30" fmla="*/ 19 w 259"/>
                <a:gd name="T31" fmla="*/ 63 h 223"/>
                <a:gd name="T32" fmla="*/ 11 w 259"/>
                <a:gd name="T33" fmla="*/ 49 h 223"/>
                <a:gd name="T34" fmla="*/ 0 w 259"/>
                <a:gd name="T35" fmla="*/ 41 h 223"/>
                <a:gd name="T36" fmla="*/ 0 w 259"/>
                <a:gd name="T37" fmla="*/ 35 h 223"/>
                <a:gd name="T38" fmla="*/ 8 w 259"/>
                <a:gd name="T39" fmla="*/ 35 h 223"/>
                <a:gd name="T40" fmla="*/ 11 w 259"/>
                <a:gd name="T41" fmla="*/ 35 h 223"/>
                <a:gd name="T42" fmla="*/ 19 w 259"/>
                <a:gd name="T43" fmla="*/ 35 h 223"/>
                <a:gd name="T44" fmla="*/ 15 w 259"/>
                <a:gd name="T45" fmla="*/ 20 h 223"/>
                <a:gd name="T46" fmla="*/ 19 w 259"/>
                <a:gd name="T47" fmla="*/ 20 h 223"/>
                <a:gd name="T48" fmla="*/ 19 w 259"/>
                <a:gd name="T49" fmla="*/ 25 h 223"/>
                <a:gd name="T50" fmla="*/ 26 w 259"/>
                <a:gd name="T51" fmla="*/ 25 h 223"/>
                <a:gd name="T52" fmla="*/ 26 w 259"/>
                <a:gd name="T53" fmla="*/ 20 h 223"/>
                <a:gd name="T54" fmla="*/ 34 w 259"/>
                <a:gd name="T55" fmla="*/ 14 h 223"/>
                <a:gd name="T56" fmla="*/ 39 w 259"/>
                <a:gd name="T57" fmla="*/ 7 h 223"/>
                <a:gd name="T58" fmla="*/ 42 w 259"/>
                <a:gd name="T59" fmla="*/ 0 h 223"/>
                <a:gd name="T60" fmla="*/ 42 w 259"/>
                <a:gd name="T61" fmla="*/ 7 h 223"/>
                <a:gd name="T62" fmla="*/ 50 w 259"/>
                <a:gd name="T63" fmla="*/ 20 h 223"/>
                <a:gd name="T64" fmla="*/ 53 w 259"/>
                <a:gd name="T65" fmla="*/ 14 h 223"/>
                <a:gd name="T66" fmla="*/ 53 w 259"/>
                <a:gd name="T67" fmla="*/ 20 h 223"/>
                <a:gd name="T68" fmla="*/ 57 w 259"/>
                <a:gd name="T69" fmla="*/ 20 h 223"/>
                <a:gd name="T70" fmla="*/ 60 w 259"/>
                <a:gd name="T71" fmla="*/ 20 h 223"/>
                <a:gd name="T72" fmla="*/ 69 w 259"/>
                <a:gd name="T73" fmla="*/ 35 h 223"/>
                <a:gd name="T74" fmla="*/ 69 w 259"/>
                <a:gd name="T75" fmla="*/ 49 h 2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9"/>
                <a:gd name="T115" fmla="*/ 0 h 223"/>
                <a:gd name="T116" fmla="*/ 259 w 259"/>
                <a:gd name="T117" fmla="*/ 223 h 2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9" h="223">
                  <a:moveTo>
                    <a:pt x="259" y="98"/>
                  </a:moveTo>
                  <a:lnTo>
                    <a:pt x="246" y="98"/>
                  </a:lnTo>
                  <a:lnTo>
                    <a:pt x="215" y="127"/>
                  </a:lnTo>
                  <a:lnTo>
                    <a:pt x="226" y="139"/>
                  </a:lnTo>
                  <a:lnTo>
                    <a:pt x="226" y="127"/>
                  </a:lnTo>
                  <a:lnTo>
                    <a:pt x="246" y="139"/>
                  </a:lnTo>
                  <a:lnTo>
                    <a:pt x="226" y="171"/>
                  </a:lnTo>
                  <a:lnTo>
                    <a:pt x="259" y="198"/>
                  </a:lnTo>
                  <a:lnTo>
                    <a:pt x="226" y="210"/>
                  </a:lnTo>
                  <a:lnTo>
                    <a:pt x="171" y="210"/>
                  </a:lnTo>
                  <a:lnTo>
                    <a:pt x="159" y="223"/>
                  </a:lnTo>
                  <a:lnTo>
                    <a:pt x="86" y="223"/>
                  </a:lnTo>
                  <a:lnTo>
                    <a:pt x="56" y="210"/>
                  </a:lnTo>
                  <a:lnTo>
                    <a:pt x="56" y="198"/>
                  </a:lnTo>
                  <a:lnTo>
                    <a:pt x="71" y="139"/>
                  </a:lnTo>
                  <a:lnTo>
                    <a:pt x="71" y="127"/>
                  </a:lnTo>
                  <a:lnTo>
                    <a:pt x="42" y="98"/>
                  </a:lnTo>
                  <a:lnTo>
                    <a:pt x="0" y="83"/>
                  </a:lnTo>
                  <a:lnTo>
                    <a:pt x="0" y="72"/>
                  </a:lnTo>
                  <a:lnTo>
                    <a:pt x="27" y="72"/>
                  </a:lnTo>
                  <a:lnTo>
                    <a:pt x="42" y="72"/>
                  </a:lnTo>
                  <a:lnTo>
                    <a:pt x="71" y="72"/>
                  </a:lnTo>
                  <a:lnTo>
                    <a:pt x="56" y="39"/>
                  </a:lnTo>
                  <a:lnTo>
                    <a:pt x="71" y="39"/>
                  </a:lnTo>
                  <a:lnTo>
                    <a:pt x="71" y="50"/>
                  </a:lnTo>
                  <a:lnTo>
                    <a:pt x="98" y="50"/>
                  </a:lnTo>
                  <a:lnTo>
                    <a:pt x="98" y="39"/>
                  </a:lnTo>
                  <a:lnTo>
                    <a:pt x="127" y="27"/>
                  </a:lnTo>
                  <a:lnTo>
                    <a:pt x="142" y="12"/>
                  </a:lnTo>
                  <a:lnTo>
                    <a:pt x="159" y="0"/>
                  </a:lnTo>
                  <a:lnTo>
                    <a:pt x="159" y="12"/>
                  </a:lnTo>
                  <a:lnTo>
                    <a:pt x="186" y="39"/>
                  </a:lnTo>
                  <a:lnTo>
                    <a:pt x="198" y="27"/>
                  </a:lnTo>
                  <a:lnTo>
                    <a:pt x="198" y="39"/>
                  </a:lnTo>
                  <a:lnTo>
                    <a:pt x="215" y="39"/>
                  </a:lnTo>
                  <a:lnTo>
                    <a:pt x="226" y="39"/>
                  </a:lnTo>
                  <a:lnTo>
                    <a:pt x="259" y="72"/>
                  </a:lnTo>
                  <a:lnTo>
                    <a:pt x="259" y="9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69" name="Freeform 74"/>
            <p:cNvSpPr>
              <a:spLocks/>
            </p:cNvSpPr>
            <p:nvPr/>
          </p:nvSpPr>
          <p:spPr bwMode="auto">
            <a:xfrm>
              <a:off x="3060" y="1428"/>
              <a:ext cx="226" cy="226"/>
            </a:xfrm>
            <a:custGeom>
              <a:avLst/>
              <a:gdLst>
                <a:gd name="T0" fmla="*/ 0 w 260"/>
                <a:gd name="T1" fmla="*/ 29 h 242"/>
                <a:gd name="T2" fmla="*/ 8 w 260"/>
                <a:gd name="T3" fmla="*/ 43 h 242"/>
                <a:gd name="T4" fmla="*/ 10 w 260"/>
                <a:gd name="T5" fmla="*/ 35 h 242"/>
                <a:gd name="T6" fmla="*/ 17 w 260"/>
                <a:gd name="T7" fmla="*/ 43 h 242"/>
                <a:gd name="T8" fmla="*/ 25 w 260"/>
                <a:gd name="T9" fmla="*/ 64 h 242"/>
                <a:gd name="T10" fmla="*/ 29 w 260"/>
                <a:gd name="T11" fmla="*/ 64 h 242"/>
                <a:gd name="T12" fmla="*/ 32 w 260"/>
                <a:gd name="T13" fmla="*/ 72 h 242"/>
                <a:gd name="T14" fmla="*/ 39 w 260"/>
                <a:gd name="T15" fmla="*/ 80 h 242"/>
                <a:gd name="T16" fmla="*/ 50 w 260"/>
                <a:gd name="T17" fmla="*/ 93 h 242"/>
                <a:gd name="T18" fmla="*/ 54 w 260"/>
                <a:gd name="T19" fmla="*/ 105 h 242"/>
                <a:gd name="T20" fmla="*/ 50 w 260"/>
                <a:gd name="T21" fmla="*/ 122 h 242"/>
                <a:gd name="T22" fmla="*/ 54 w 260"/>
                <a:gd name="T23" fmla="*/ 122 h 242"/>
                <a:gd name="T24" fmla="*/ 54 w 260"/>
                <a:gd name="T25" fmla="*/ 105 h 242"/>
                <a:gd name="T26" fmla="*/ 57 w 260"/>
                <a:gd name="T27" fmla="*/ 105 h 242"/>
                <a:gd name="T28" fmla="*/ 57 w 260"/>
                <a:gd name="T29" fmla="*/ 100 h 242"/>
                <a:gd name="T30" fmla="*/ 54 w 260"/>
                <a:gd name="T31" fmla="*/ 100 h 242"/>
                <a:gd name="T32" fmla="*/ 57 w 260"/>
                <a:gd name="T33" fmla="*/ 86 h 242"/>
                <a:gd name="T34" fmla="*/ 63 w 260"/>
                <a:gd name="T35" fmla="*/ 93 h 242"/>
                <a:gd name="T36" fmla="*/ 50 w 260"/>
                <a:gd name="T37" fmla="*/ 72 h 242"/>
                <a:gd name="T38" fmla="*/ 54 w 260"/>
                <a:gd name="T39" fmla="*/ 72 h 242"/>
                <a:gd name="T40" fmla="*/ 46 w 260"/>
                <a:gd name="T41" fmla="*/ 72 h 242"/>
                <a:gd name="T42" fmla="*/ 43 w 260"/>
                <a:gd name="T43" fmla="*/ 64 h 242"/>
                <a:gd name="T44" fmla="*/ 39 w 260"/>
                <a:gd name="T45" fmla="*/ 49 h 242"/>
                <a:gd name="T46" fmla="*/ 32 w 260"/>
                <a:gd name="T47" fmla="*/ 35 h 242"/>
                <a:gd name="T48" fmla="*/ 32 w 260"/>
                <a:gd name="T49" fmla="*/ 19 h 242"/>
                <a:gd name="T50" fmla="*/ 35 w 260"/>
                <a:gd name="T51" fmla="*/ 14 h 242"/>
                <a:gd name="T52" fmla="*/ 39 w 260"/>
                <a:gd name="T53" fmla="*/ 19 h 242"/>
                <a:gd name="T54" fmla="*/ 39 w 260"/>
                <a:gd name="T55" fmla="*/ 14 h 242"/>
                <a:gd name="T56" fmla="*/ 39 w 260"/>
                <a:gd name="T57" fmla="*/ 7 h 242"/>
                <a:gd name="T58" fmla="*/ 32 w 260"/>
                <a:gd name="T59" fmla="*/ 0 h 242"/>
                <a:gd name="T60" fmla="*/ 29 w 260"/>
                <a:gd name="T61" fmla="*/ 0 h 242"/>
                <a:gd name="T62" fmla="*/ 21 w 260"/>
                <a:gd name="T63" fmla="*/ 0 h 242"/>
                <a:gd name="T64" fmla="*/ 17 w 260"/>
                <a:gd name="T65" fmla="*/ 7 h 242"/>
                <a:gd name="T66" fmla="*/ 15 w 260"/>
                <a:gd name="T67" fmla="*/ 7 h 242"/>
                <a:gd name="T68" fmla="*/ 15 w 260"/>
                <a:gd name="T69" fmla="*/ 14 h 242"/>
                <a:gd name="T70" fmla="*/ 10 w 260"/>
                <a:gd name="T71" fmla="*/ 7 h 242"/>
                <a:gd name="T72" fmla="*/ 5 w 260"/>
                <a:gd name="T73" fmla="*/ 14 h 242"/>
                <a:gd name="T74" fmla="*/ 0 w 260"/>
                <a:gd name="T75" fmla="*/ 29 h 2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60"/>
                <a:gd name="T115" fmla="*/ 0 h 242"/>
                <a:gd name="T116" fmla="*/ 260 w 260"/>
                <a:gd name="T117" fmla="*/ 242 h 2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60" h="242">
                  <a:moveTo>
                    <a:pt x="0" y="57"/>
                  </a:moveTo>
                  <a:lnTo>
                    <a:pt x="31" y="86"/>
                  </a:lnTo>
                  <a:lnTo>
                    <a:pt x="43" y="71"/>
                  </a:lnTo>
                  <a:lnTo>
                    <a:pt x="71" y="86"/>
                  </a:lnTo>
                  <a:lnTo>
                    <a:pt x="104" y="127"/>
                  </a:lnTo>
                  <a:lnTo>
                    <a:pt x="119" y="127"/>
                  </a:lnTo>
                  <a:lnTo>
                    <a:pt x="131" y="142"/>
                  </a:lnTo>
                  <a:lnTo>
                    <a:pt x="160" y="157"/>
                  </a:lnTo>
                  <a:lnTo>
                    <a:pt x="202" y="186"/>
                  </a:lnTo>
                  <a:lnTo>
                    <a:pt x="219" y="209"/>
                  </a:lnTo>
                  <a:lnTo>
                    <a:pt x="202" y="242"/>
                  </a:lnTo>
                  <a:lnTo>
                    <a:pt x="219" y="242"/>
                  </a:lnTo>
                  <a:lnTo>
                    <a:pt x="219" y="209"/>
                  </a:lnTo>
                  <a:lnTo>
                    <a:pt x="231" y="209"/>
                  </a:lnTo>
                  <a:lnTo>
                    <a:pt x="231" y="198"/>
                  </a:lnTo>
                  <a:lnTo>
                    <a:pt x="219" y="198"/>
                  </a:lnTo>
                  <a:lnTo>
                    <a:pt x="231" y="169"/>
                  </a:lnTo>
                  <a:lnTo>
                    <a:pt x="260" y="186"/>
                  </a:lnTo>
                  <a:lnTo>
                    <a:pt x="202" y="142"/>
                  </a:lnTo>
                  <a:lnTo>
                    <a:pt x="219" y="142"/>
                  </a:lnTo>
                  <a:lnTo>
                    <a:pt x="187" y="142"/>
                  </a:lnTo>
                  <a:lnTo>
                    <a:pt x="171" y="127"/>
                  </a:lnTo>
                  <a:lnTo>
                    <a:pt x="160" y="98"/>
                  </a:lnTo>
                  <a:lnTo>
                    <a:pt x="131" y="71"/>
                  </a:lnTo>
                  <a:lnTo>
                    <a:pt x="131" y="38"/>
                  </a:lnTo>
                  <a:lnTo>
                    <a:pt x="142" y="27"/>
                  </a:lnTo>
                  <a:lnTo>
                    <a:pt x="160" y="38"/>
                  </a:lnTo>
                  <a:lnTo>
                    <a:pt x="160" y="27"/>
                  </a:lnTo>
                  <a:lnTo>
                    <a:pt x="160" y="15"/>
                  </a:lnTo>
                  <a:lnTo>
                    <a:pt x="131" y="0"/>
                  </a:lnTo>
                  <a:lnTo>
                    <a:pt x="119" y="0"/>
                  </a:lnTo>
                  <a:lnTo>
                    <a:pt x="87" y="0"/>
                  </a:lnTo>
                  <a:lnTo>
                    <a:pt x="71" y="15"/>
                  </a:lnTo>
                  <a:lnTo>
                    <a:pt x="60" y="15"/>
                  </a:lnTo>
                  <a:lnTo>
                    <a:pt x="60" y="27"/>
                  </a:lnTo>
                  <a:lnTo>
                    <a:pt x="43" y="15"/>
                  </a:lnTo>
                  <a:lnTo>
                    <a:pt x="20" y="27"/>
                  </a:lnTo>
                  <a:lnTo>
                    <a:pt x="0" y="5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0" name="Freeform 75"/>
            <p:cNvSpPr>
              <a:spLocks/>
            </p:cNvSpPr>
            <p:nvPr/>
          </p:nvSpPr>
          <p:spPr bwMode="auto">
            <a:xfrm>
              <a:off x="3363" y="1497"/>
              <a:ext cx="124" cy="81"/>
            </a:xfrm>
            <a:custGeom>
              <a:avLst/>
              <a:gdLst>
                <a:gd name="T0" fmla="*/ 25 w 142"/>
                <a:gd name="T1" fmla="*/ 0 h 86"/>
                <a:gd name="T2" fmla="*/ 37 w 142"/>
                <a:gd name="T3" fmla="*/ 8 h 86"/>
                <a:gd name="T4" fmla="*/ 32 w 142"/>
                <a:gd name="T5" fmla="*/ 16 h 86"/>
                <a:gd name="T6" fmla="*/ 29 w 142"/>
                <a:gd name="T7" fmla="*/ 21 h 86"/>
                <a:gd name="T8" fmla="*/ 32 w 142"/>
                <a:gd name="T9" fmla="*/ 38 h 86"/>
                <a:gd name="T10" fmla="*/ 21 w 142"/>
                <a:gd name="T11" fmla="*/ 38 h 86"/>
                <a:gd name="T12" fmla="*/ 18 w 142"/>
                <a:gd name="T13" fmla="*/ 48 h 86"/>
                <a:gd name="T14" fmla="*/ 10 w 142"/>
                <a:gd name="T15" fmla="*/ 38 h 86"/>
                <a:gd name="T16" fmla="*/ 3 w 142"/>
                <a:gd name="T17" fmla="*/ 48 h 86"/>
                <a:gd name="T18" fmla="*/ 0 w 142"/>
                <a:gd name="T19" fmla="*/ 30 h 86"/>
                <a:gd name="T20" fmla="*/ 0 w 142"/>
                <a:gd name="T21" fmla="*/ 21 h 86"/>
                <a:gd name="T22" fmla="*/ 0 w 142"/>
                <a:gd name="T23" fmla="*/ 8 h 86"/>
                <a:gd name="T24" fmla="*/ 3 w 142"/>
                <a:gd name="T25" fmla="*/ 0 h 86"/>
                <a:gd name="T26" fmla="*/ 7 w 142"/>
                <a:gd name="T27" fmla="*/ 8 h 86"/>
                <a:gd name="T28" fmla="*/ 18 w 142"/>
                <a:gd name="T29" fmla="*/ 8 h 86"/>
                <a:gd name="T30" fmla="*/ 25 w 142"/>
                <a:gd name="T31" fmla="*/ 0 h 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2"/>
                <a:gd name="T49" fmla="*/ 0 h 86"/>
                <a:gd name="T50" fmla="*/ 142 w 142"/>
                <a:gd name="T51" fmla="*/ 86 h 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2" h="86">
                  <a:moveTo>
                    <a:pt x="98" y="0"/>
                  </a:moveTo>
                  <a:lnTo>
                    <a:pt x="142" y="15"/>
                  </a:lnTo>
                  <a:lnTo>
                    <a:pt x="125" y="27"/>
                  </a:lnTo>
                  <a:lnTo>
                    <a:pt x="113" y="38"/>
                  </a:lnTo>
                  <a:lnTo>
                    <a:pt x="125" y="69"/>
                  </a:lnTo>
                  <a:lnTo>
                    <a:pt x="82" y="69"/>
                  </a:lnTo>
                  <a:lnTo>
                    <a:pt x="71" y="86"/>
                  </a:lnTo>
                  <a:lnTo>
                    <a:pt x="42" y="69"/>
                  </a:lnTo>
                  <a:lnTo>
                    <a:pt x="11" y="86"/>
                  </a:lnTo>
                  <a:lnTo>
                    <a:pt x="0" y="54"/>
                  </a:lnTo>
                  <a:lnTo>
                    <a:pt x="0" y="38"/>
                  </a:lnTo>
                  <a:lnTo>
                    <a:pt x="0" y="15"/>
                  </a:lnTo>
                  <a:lnTo>
                    <a:pt x="11" y="0"/>
                  </a:lnTo>
                  <a:lnTo>
                    <a:pt x="27" y="15"/>
                  </a:lnTo>
                  <a:lnTo>
                    <a:pt x="71" y="15"/>
                  </a:lnTo>
                  <a:lnTo>
                    <a:pt x="98"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1" name="Freeform 76"/>
            <p:cNvSpPr>
              <a:spLocks/>
            </p:cNvSpPr>
            <p:nvPr/>
          </p:nvSpPr>
          <p:spPr bwMode="auto">
            <a:xfrm>
              <a:off x="3325" y="1563"/>
              <a:ext cx="110" cy="108"/>
            </a:xfrm>
            <a:custGeom>
              <a:avLst/>
              <a:gdLst>
                <a:gd name="T0" fmla="*/ 33 w 126"/>
                <a:gd name="T1" fmla="*/ 0 h 115"/>
                <a:gd name="T2" fmla="*/ 33 w 126"/>
                <a:gd name="T3" fmla="*/ 15 h 115"/>
                <a:gd name="T4" fmla="*/ 29 w 126"/>
                <a:gd name="T5" fmla="*/ 15 h 115"/>
                <a:gd name="T6" fmla="*/ 22 w 126"/>
                <a:gd name="T7" fmla="*/ 8 h 115"/>
                <a:gd name="T8" fmla="*/ 18 w 126"/>
                <a:gd name="T9" fmla="*/ 15 h 115"/>
                <a:gd name="T10" fmla="*/ 18 w 126"/>
                <a:gd name="T11" fmla="*/ 22 h 115"/>
                <a:gd name="T12" fmla="*/ 14 w 126"/>
                <a:gd name="T13" fmla="*/ 15 h 115"/>
                <a:gd name="T14" fmla="*/ 14 w 126"/>
                <a:gd name="T15" fmla="*/ 22 h 115"/>
                <a:gd name="T16" fmla="*/ 18 w 126"/>
                <a:gd name="T17" fmla="*/ 36 h 115"/>
                <a:gd name="T18" fmla="*/ 25 w 126"/>
                <a:gd name="T19" fmla="*/ 52 h 115"/>
                <a:gd name="T20" fmla="*/ 22 w 126"/>
                <a:gd name="T21" fmla="*/ 52 h 115"/>
                <a:gd name="T22" fmla="*/ 22 w 126"/>
                <a:gd name="T23" fmla="*/ 61 h 115"/>
                <a:gd name="T24" fmla="*/ 14 w 126"/>
                <a:gd name="T25" fmla="*/ 44 h 115"/>
                <a:gd name="T26" fmla="*/ 7 w 126"/>
                <a:gd name="T27" fmla="*/ 44 h 115"/>
                <a:gd name="T28" fmla="*/ 0 w 126"/>
                <a:gd name="T29" fmla="*/ 29 h 115"/>
                <a:gd name="T30" fmla="*/ 3 w 126"/>
                <a:gd name="T31" fmla="*/ 15 h 115"/>
                <a:gd name="T32" fmla="*/ 14 w 126"/>
                <a:gd name="T33" fmla="*/ 8 h 115"/>
                <a:gd name="T34" fmla="*/ 22 w 126"/>
                <a:gd name="T35" fmla="*/ 0 h 115"/>
                <a:gd name="T36" fmla="*/ 29 w 126"/>
                <a:gd name="T37" fmla="*/ 8 h 115"/>
                <a:gd name="T38" fmla="*/ 33 w 126"/>
                <a:gd name="T39" fmla="*/ 0 h 1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6"/>
                <a:gd name="T61" fmla="*/ 0 h 115"/>
                <a:gd name="T62" fmla="*/ 126 w 126"/>
                <a:gd name="T63" fmla="*/ 115 h 1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6" h="115">
                  <a:moveTo>
                    <a:pt x="126" y="0"/>
                  </a:moveTo>
                  <a:lnTo>
                    <a:pt x="126" y="27"/>
                  </a:lnTo>
                  <a:lnTo>
                    <a:pt x="113" y="27"/>
                  </a:lnTo>
                  <a:lnTo>
                    <a:pt x="86" y="15"/>
                  </a:lnTo>
                  <a:lnTo>
                    <a:pt x="71" y="27"/>
                  </a:lnTo>
                  <a:lnTo>
                    <a:pt x="71" y="42"/>
                  </a:lnTo>
                  <a:lnTo>
                    <a:pt x="54" y="27"/>
                  </a:lnTo>
                  <a:lnTo>
                    <a:pt x="54" y="42"/>
                  </a:lnTo>
                  <a:lnTo>
                    <a:pt x="71" y="67"/>
                  </a:lnTo>
                  <a:lnTo>
                    <a:pt x="98" y="98"/>
                  </a:lnTo>
                  <a:lnTo>
                    <a:pt x="86" y="98"/>
                  </a:lnTo>
                  <a:lnTo>
                    <a:pt x="86" y="115"/>
                  </a:lnTo>
                  <a:lnTo>
                    <a:pt x="54" y="82"/>
                  </a:lnTo>
                  <a:lnTo>
                    <a:pt x="27" y="82"/>
                  </a:lnTo>
                  <a:lnTo>
                    <a:pt x="0" y="54"/>
                  </a:lnTo>
                  <a:lnTo>
                    <a:pt x="15" y="27"/>
                  </a:lnTo>
                  <a:lnTo>
                    <a:pt x="54" y="15"/>
                  </a:lnTo>
                  <a:lnTo>
                    <a:pt x="86" y="0"/>
                  </a:lnTo>
                  <a:lnTo>
                    <a:pt x="113" y="15"/>
                  </a:lnTo>
                  <a:lnTo>
                    <a:pt x="126"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2" name="Freeform 77"/>
            <p:cNvSpPr>
              <a:spLocks/>
            </p:cNvSpPr>
            <p:nvPr/>
          </p:nvSpPr>
          <p:spPr bwMode="auto">
            <a:xfrm>
              <a:off x="3314" y="1404"/>
              <a:ext cx="185" cy="108"/>
            </a:xfrm>
            <a:custGeom>
              <a:avLst/>
              <a:gdLst>
                <a:gd name="T0" fmla="*/ 49 w 211"/>
                <a:gd name="T1" fmla="*/ 36 h 115"/>
                <a:gd name="T2" fmla="*/ 46 w 211"/>
                <a:gd name="T3" fmla="*/ 15 h 115"/>
                <a:gd name="T4" fmla="*/ 37 w 211"/>
                <a:gd name="T5" fmla="*/ 0 h 115"/>
                <a:gd name="T6" fmla="*/ 26 w 211"/>
                <a:gd name="T7" fmla="*/ 8 h 115"/>
                <a:gd name="T8" fmla="*/ 15 w 211"/>
                <a:gd name="T9" fmla="*/ 0 h 115"/>
                <a:gd name="T10" fmla="*/ 11 w 211"/>
                <a:gd name="T11" fmla="*/ 8 h 115"/>
                <a:gd name="T12" fmla="*/ 8 w 211"/>
                <a:gd name="T13" fmla="*/ 22 h 115"/>
                <a:gd name="T14" fmla="*/ 4 w 211"/>
                <a:gd name="T15" fmla="*/ 29 h 115"/>
                <a:gd name="T16" fmla="*/ 0 w 211"/>
                <a:gd name="T17" fmla="*/ 29 h 115"/>
                <a:gd name="T18" fmla="*/ 11 w 211"/>
                <a:gd name="T19" fmla="*/ 46 h 115"/>
                <a:gd name="T20" fmla="*/ 15 w 211"/>
                <a:gd name="T21" fmla="*/ 46 h 115"/>
                <a:gd name="T22" fmla="*/ 18 w 211"/>
                <a:gd name="T23" fmla="*/ 52 h 115"/>
                <a:gd name="T24" fmla="*/ 22 w 211"/>
                <a:gd name="T25" fmla="*/ 61 h 115"/>
                <a:gd name="T26" fmla="*/ 34 w 211"/>
                <a:gd name="T27" fmla="*/ 61 h 115"/>
                <a:gd name="T28" fmla="*/ 40 w 211"/>
                <a:gd name="T29" fmla="*/ 52 h 115"/>
                <a:gd name="T30" fmla="*/ 53 w 211"/>
                <a:gd name="T31" fmla="*/ 61 h 115"/>
                <a:gd name="T32" fmla="*/ 49 w 211"/>
                <a:gd name="T33" fmla="*/ 52 h 115"/>
                <a:gd name="T34" fmla="*/ 57 w 211"/>
                <a:gd name="T35" fmla="*/ 46 h 115"/>
                <a:gd name="T36" fmla="*/ 57 w 211"/>
                <a:gd name="T37" fmla="*/ 36 h 115"/>
                <a:gd name="T38" fmla="*/ 49 w 211"/>
                <a:gd name="T39" fmla="*/ 36 h 1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1"/>
                <a:gd name="T61" fmla="*/ 0 h 115"/>
                <a:gd name="T62" fmla="*/ 211 w 211"/>
                <a:gd name="T63" fmla="*/ 115 h 1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1" h="115">
                  <a:moveTo>
                    <a:pt x="183" y="67"/>
                  </a:moveTo>
                  <a:lnTo>
                    <a:pt x="171" y="27"/>
                  </a:lnTo>
                  <a:lnTo>
                    <a:pt x="138" y="0"/>
                  </a:lnTo>
                  <a:lnTo>
                    <a:pt x="98" y="15"/>
                  </a:lnTo>
                  <a:lnTo>
                    <a:pt x="56" y="0"/>
                  </a:lnTo>
                  <a:lnTo>
                    <a:pt x="39" y="15"/>
                  </a:lnTo>
                  <a:lnTo>
                    <a:pt x="27" y="42"/>
                  </a:lnTo>
                  <a:lnTo>
                    <a:pt x="12" y="54"/>
                  </a:lnTo>
                  <a:lnTo>
                    <a:pt x="0" y="54"/>
                  </a:lnTo>
                  <a:lnTo>
                    <a:pt x="39" y="86"/>
                  </a:lnTo>
                  <a:lnTo>
                    <a:pt x="56" y="86"/>
                  </a:lnTo>
                  <a:lnTo>
                    <a:pt x="67" y="98"/>
                  </a:lnTo>
                  <a:lnTo>
                    <a:pt x="83" y="115"/>
                  </a:lnTo>
                  <a:lnTo>
                    <a:pt x="127" y="115"/>
                  </a:lnTo>
                  <a:lnTo>
                    <a:pt x="154" y="98"/>
                  </a:lnTo>
                  <a:lnTo>
                    <a:pt x="198" y="115"/>
                  </a:lnTo>
                  <a:lnTo>
                    <a:pt x="183" y="98"/>
                  </a:lnTo>
                  <a:lnTo>
                    <a:pt x="211" y="86"/>
                  </a:lnTo>
                  <a:lnTo>
                    <a:pt x="211" y="67"/>
                  </a:lnTo>
                  <a:lnTo>
                    <a:pt x="183" y="6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3" name="Freeform 78"/>
            <p:cNvSpPr>
              <a:spLocks/>
            </p:cNvSpPr>
            <p:nvPr/>
          </p:nvSpPr>
          <p:spPr bwMode="auto">
            <a:xfrm>
              <a:off x="3199" y="1428"/>
              <a:ext cx="53" cy="43"/>
            </a:xfrm>
            <a:custGeom>
              <a:avLst/>
              <a:gdLst>
                <a:gd name="T0" fmla="*/ 0 w 59"/>
                <a:gd name="T1" fmla="*/ 23 h 46"/>
                <a:gd name="T2" fmla="*/ 4 w 59"/>
                <a:gd name="T3" fmla="*/ 17 h 46"/>
                <a:gd name="T4" fmla="*/ 10 w 59"/>
                <a:gd name="T5" fmla="*/ 23 h 46"/>
                <a:gd name="T6" fmla="*/ 10 w 59"/>
                <a:gd name="T7" fmla="*/ 17 h 46"/>
                <a:gd name="T8" fmla="*/ 20 w 59"/>
                <a:gd name="T9" fmla="*/ 7 h 46"/>
                <a:gd name="T10" fmla="*/ 14 w 59"/>
                <a:gd name="T11" fmla="*/ 0 h 46"/>
                <a:gd name="T12" fmla="*/ 0 w 59"/>
                <a:gd name="T13" fmla="*/ 7 h 46"/>
                <a:gd name="T14" fmla="*/ 0 w 59"/>
                <a:gd name="T15" fmla="*/ 17 h 46"/>
                <a:gd name="T16" fmla="*/ 0 w 59"/>
                <a:gd name="T17" fmla="*/ 23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46"/>
                <a:gd name="T29" fmla="*/ 59 w 59"/>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46">
                  <a:moveTo>
                    <a:pt x="0" y="46"/>
                  </a:moveTo>
                  <a:lnTo>
                    <a:pt x="11" y="31"/>
                  </a:lnTo>
                  <a:lnTo>
                    <a:pt x="27" y="46"/>
                  </a:lnTo>
                  <a:lnTo>
                    <a:pt x="27" y="31"/>
                  </a:lnTo>
                  <a:lnTo>
                    <a:pt x="59" y="17"/>
                  </a:lnTo>
                  <a:lnTo>
                    <a:pt x="42" y="0"/>
                  </a:lnTo>
                  <a:lnTo>
                    <a:pt x="0" y="17"/>
                  </a:lnTo>
                  <a:lnTo>
                    <a:pt x="0" y="31"/>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4" name="Freeform 79"/>
            <p:cNvSpPr>
              <a:spLocks/>
            </p:cNvSpPr>
            <p:nvPr/>
          </p:nvSpPr>
          <p:spPr bwMode="auto">
            <a:xfrm>
              <a:off x="3199" y="1445"/>
              <a:ext cx="98" cy="88"/>
            </a:xfrm>
            <a:custGeom>
              <a:avLst/>
              <a:gdLst>
                <a:gd name="T0" fmla="*/ 28 w 111"/>
                <a:gd name="T1" fmla="*/ 7 h 94"/>
                <a:gd name="T2" fmla="*/ 32 w 111"/>
                <a:gd name="T3" fmla="*/ 13 h 94"/>
                <a:gd name="T4" fmla="*/ 32 w 111"/>
                <a:gd name="T5" fmla="*/ 22 h 94"/>
                <a:gd name="T6" fmla="*/ 28 w 111"/>
                <a:gd name="T7" fmla="*/ 22 h 94"/>
                <a:gd name="T8" fmla="*/ 17 w 111"/>
                <a:gd name="T9" fmla="*/ 13 h 94"/>
                <a:gd name="T10" fmla="*/ 12 w 111"/>
                <a:gd name="T11" fmla="*/ 22 h 94"/>
                <a:gd name="T12" fmla="*/ 17 w 111"/>
                <a:gd name="T13" fmla="*/ 29 h 94"/>
                <a:gd name="T14" fmla="*/ 28 w 111"/>
                <a:gd name="T15" fmla="*/ 48 h 94"/>
                <a:gd name="T16" fmla="*/ 8 w 111"/>
                <a:gd name="T17" fmla="*/ 36 h 94"/>
                <a:gd name="T18" fmla="*/ 8 w 111"/>
                <a:gd name="T19" fmla="*/ 22 h 94"/>
                <a:gd name="T20" fmla="*/ 4 w 111"/>
                <a:gd name="T21" fmla="*/ 13 h 94"/>
                <a:gd name="T22" fmla="*/ 0 w 111"/>
                <a:gd name="T23" fmla="*/ 22 h 94"/>
                <a:gd name="T24" fmla="*/ 0 w 111"/>
                <a:gd name="T25" fmla="*/ 13 h 94"/>
                <a:gd name="T26" fmla="*/ 4 w 111"/>
                <a:gd name="T27" fmla="*/ 7 h 94"/>
                <a:gd name="T28" fmla="*/ 8 w 111"/>
                <a:gd name="T29" fmla="*/ 13 h 94"/>
                <a:gd name="T30" fmla="*/ 8 w 111"/>
                <a:gd name="T31" fmla="*/ 7 h 94"/>
                <a:gd name="T32" fmla="*/ 17 w 111"/>
                <a:gd name="T33" fmla="*/ 0 h 94"/>
                <a:gd name="T34" fmla="*/ 23 w 111"/>
                <a:gd name="T35" fmla="*/ 7 h 94"/>
                <a:gd name="T36" fmla="*/ 28 w 111"/>
                <a:gd name="T37" fmla="*/ 7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1"/>
                <a:gd name="T58" fmla="*/ 0 h 94"/>
                <a:gd name="T59" fmla="*/ 111 w 111"/>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1" h="94">
                  <a:moveTo>
                    <a:pt x="98" y="12"/>
                  </a:moveTo>
                  <a:lnTo>
                    <a:pt x="111" y="23"/>
                  </a:lnTo>
                  <a:lnTo>
                    <a:pt x="111" y="42"/>
                  </a:lnTo>
                  <a:lnTo>
                    <a:pt x="98" y="42"/>
                  </a:lnTo>
                  <a:lnTo>
                    <a:pt x="59" y="23"/>
                  </a:lnTo>
                  <a:lnTo>
                    <a:pt x="42" y="42"/>
                  </a:lnTo>
                  <a:lnTo>
                    <a:pt x="59" y="54"/>
                  </a:lnTo>
                  <a:lnTo>
                    <a:pt x="98" y="94"/>
                  </a:lnTo>
                  <a:lnTo>
                    <a:pt x="27" y="69"/>
                  </a:lnTo>
                  <a:lnTo>
                    <a:pt x="27" y="42"/>
                  </a:lnTo>
                  <a:lnTo>
                    <a:pt x="11" y="23"/>
                  </a:lnTo>
                  <a:lnTo>
                    <a:pt x="0" y="42"/>
                  </a:lnTo>
                  <a:lnTo>
                    <a:pt x="0" y="23"/>
                  </a:lnTo>
                  <a:lnTo>
                    <a:pt x="11" y="12"/>
                  </a:lnTo>
                  <a:lnTo>
                    <a:pt x="27" y="23"/>
                  </a:lnTo>
                  <a:lnTo>
                    <a:pt x="27" y="12"/>
                  </a:lnTo>
                  <a:lnTo>
                    <a:pt x="59" y="0"/>
                  </a:lnTo>
                  <a:lnTo>
                    <a:pt x="82" y="12"/>
                  </a:lnTo>
                  <a:lnTo>
                    <a:pt x="98" y="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5" name="Freeform 80"/>
            <p:cNvSpPr>
              <a:spLocks/>
            </p:cNvSpPr>
            <p:nvPr/>
          </p:nvSpPr>
          <p:spPr bwMode="auto">
            <a:xfrm>
              <a:off x="3286" y="1512"/>
              <a:ext cx="41" cy="51"/>
            </a:xfrm>
            <a:custGeom>
              <a:avLst/>
              <a:gdLst>
                <a:gd name="T0" fmla="*/ 0 w 46"/>
                <a:gd name="T1" fmla="*/ 9 h 56"/>
                <a:gd name="T2" fmla="*/ 0 w 46"/>
                <a:gd name="T3" fmla="*/ 5 h 56"/>
                <a:gd name="T4" fmla="*/ 4 w 46"/>
                <a:gd name="T5" fmla="*/ 0 h 56"/>
                <a:gd name="T6" fmla="*/ 15 w 46"/>
                <a:gd name="T7" fmla="*/ 9 h 56"/>
                <a:gd name="T8" fmla="*/ 11 w 46"/>
                <a:gd name="T9" fmla="*/ 9 h 56"/>
                <a:gd name="T10" fmla="*/ 11 w 46"/>
                <a:gd name="T11" fmla="*/ 22 h 56"/>
                <a:gd name="T12" fmla="*/ 0 w 46"/>
                <a:gd name="T13" fmla="*/ 9 h 56"/>
                <a:gd name="T14" fmla="*/ 0 60000 65536"/>
                <a:gd name="T15" fmla="*/ 0 60000 65536"/>
                <a:gd name="T16" fmla="*/ 0 60000 65536"/>
                <a:gd name="T17" fmla="*/ 0 60000 65536"/>
                <a:gd name="T18" fmla="*/ 0 60000 65536"/>
                <a:gd name="T19" fmla="*/ 0 60000 65536"/>
                <a:gd name="T20" fmla="*/ 0 60000 65536"/>
                <a:gd name="T21" fmla="*/ 0 w 46"/>
                <a:gd name="T22" fmla="*/ 0 h 56"/>
                <a:gd name="T23" fmla="*/ 46 w 46"/>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6">
                  <a:moveTo>
                    <a:pt x="0" y="23"/>
                  </a:moveTo>
                  <a:lnTo>
                    <a:pt x="0" y="12"/>
                  </a:lnTo>
                  <a:lnTo>
                    <a:pt x="11" y="0"/>
                  </a:lnTo>
                  <a:lnTo>
                    <a:pt x="46" y="23"/>
                  </a:lnTo>
                  <a:lnTo>
                    <a:pt x="32" y="23"/>
                  </a:lnTo>
                  <a:lnTo>
                    <a:pt x="32" y="56"/>
                  </a:lnTo>
                  <a:lnTo>
                    <a:pt x="0" y="2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6" name="Freeform 81"/>
            <p:cNvSpPr>
              <a:spLocks/>
            </p:cNvSpPr>
            <p:nvPr/>
          </p:nvSpPr>
          <p:spPr bwMode="auto">
            <a:xfrm>
              <a:off x="3325" y="1550"/>
              <a:ext cx="49" cy="43"/>
            </a:xfrm>
            <a:custGeom>
              <a:avLst/>
              <a:gdLst>
                <a:gd name="T0" fmla="*/ 18 w 55"/>
                <a:gd name="T1" fmla="*/ 17 h 46"/>
                <a:gd name="T2" fmla="*/ 4 w 55"/>
                <a:gd name="T3" fmla="*/ 23 h 46"/>
                <a:gd name="T4" fmla="*/ 0 w 55"/>
                <a:gd name="T5" fmla="*/ 7 h 46"/>
                <a:gd name="T6" fmla="*/ 9 w 55"/>
                <a:gd name="T7" fmla="*/ 0 h 46"/>
                <a:gd name="T8" fmla="*/ 12 w 55"/>
                <a:gd name="T9" fmla="*/ 0 h 46"/>
                <a:gd name="T10" fmla="*/ 18 w 55"/>
                <a:gd name="T11" fmla="*/ 17 h 46"/>
                <a:gd name="T12" fmla="*/ 0 60000 65536"/>
                <a:gd name="T13" fmla="*/ 0 60000 65536"/>
                <a:gd name="T14" fmla="*/ 0 60000 65536"/>
                <a:gd name="T15" fmla="*/ 0 60000 65536"/>
                <a:gd name="T16" fmla="*/ 0 60000 65536"/>
                <a:gd name="T17" fmla="*/ 0 60000 65536"/>
                <a:gd name="T18" fmla="*/ 0 w 55"/>
                <a:gd name="T19" fmla="*/ 0 h 46"/>
                <a:gd name="T20" fmla="*/ 55 w 55"/>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55" h="46">
                  <a:moveTo>
                    <a:pt x="55" y="32"/>
                  </a:moveTo>
                  <a:lnTo>
                    <a:pt x="15" y="46"/>
                  </a:lnTo>
                  <a:lnTo>
                    <a:pt x="0" y="15"/>
                  </a:lnTo>
                  <a:lnTo>
                    <a:pt x="27" y="0"/>
                  </a:lnTo>
                  <a:lnTo>
                    <a:pt x="42" y="0"/>
                  </a:lnTo>
                  <a:lnTo>
                    <a:pt x="55" y="3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7" name="Freeform 82"/>
            <p:cNvSpPr>
              <a:spLocks/>
            </p:cNvSpPr>
            <p:nvPr/>
          </p:nvSpPr>
          <p:spPr bwMode="auto">
            <a:xfrm>
              <a:off x="3199" y="1245"/>
              <a:ext cx="187" cy="127"/>
            </a:xfrm>
            <a:custGeom>
              <a:avLst/>
              <a:gdLst>
                <a:gd name="T0" fmla="*/ 49 w 215"/>
                <a:gd name="T1" fmla="*/ 49 h 134"/>
                <a:gd name="T2" fmla="*/ 54 w 215"/>
                <a:gd name="T3" fmla="*/ 64 h 134"/>
                <a:gd name="T4" fmla="*/ 43 w 215"/>
                <a:gd name="T5" fmla="*/ 78 h 134"/>
                <a:gd name="T6" fmla="*/ 38 w 215"/>
                <a:gd name="T7" fmla="*/ 78 h 134"/>
                <a:gd name="T8" fmla="*/ 32 w 215"/>
                <a:gd name="T9" fmla="*/ 78 h 134"/>
                <a:gd name="T10" fmla="*/ 17 w 215"/>
                <a:gd name="T11" fmla="*/ 64 h 134"/>
                <a:gd name="T12" fmla="*/ 15 w 215"/>
                <a:gd name="T13" fmla="*/ 64 h 134"/>
                <a:gd name="T14" fmla="*/ 10 w 215"/>
                <a:gd name="T15" fmla="*/ 55 h 134"/>
                <a:gd name="T16" fmla="*/ 3 w 215"/>
                <a:gd name="T17" fmla="*/ 55 h 134"/>
                <a:gd name="T18" fmla="*/ 0 w 215"/>
                <a:gd name="T19" fmla="*/ 13 h 134"/>
                <a:gd name="T20" fmla="*/ 20 w 215"/>
                <a:gd name="T21" fmla="*/ 0 h 134"/>
                <a:gd name="T22" fmla="*/ 24 w 215"/>
                <a:gd name="T23" fmla="*/ 9 h 134"/>
                <a:gd name="T24" fmla="*/ 28 w 215"/>
                <a:gd name="T25" fmla="*/ 0 h 134"/>
                <a:gd name="T26" fmla="*/ 43 w 215"/>
                <a:gd name="T27" fmla="*/ 9 h 134"/>
                <a:gd name="T28" fmla="*/ 46 w 215"/>
                <a:gd name="T29" fmla="*/ 9 h 134"/>
                <a:gd name="T30" fmla="*/ 49 w 215"/>
                <a:gd name="T31" fmla="*/ 23 h 134"/>
                <a:gd name="T32" fmla="*/ 46 w 215"/>
                <a:gd name="T33" fmla="*/ 42 h 134"/>
                <a:gd name="T34" fmla="*/ 49 w 215"/>
                <a:gd name="T35" fmla="*/ 49 h 1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5"/>
                <a:gd name="T55" fmla="*/ 0 h 134"/>
                <a:gd name="T56" fmla="*/ 215 w 215"/>
                <a:gd name="T57" fmla="*/ 134 h 1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5" h="134">
                  <a:moveTo>
                    <a:pt x="198" y="83"/>
                  </a:moveTo>
                  <a:lnTo>
                    <a:pt x="215" y="109"/>
                  </a:lnTo>
                  <a:lnTo>
                    <a:pt x="171" y="134"/>
                  </a:lnTo>
                  <a:lnTo>
                    <a:pt x="157" y="134"/>
                  </a:lnTo>
                  <a:lnTo>
                    <a:pt x="130" y="134"/>
                  </a:lnTo>
                  <a:lnTo>
                    <a:pt x="71" y="109"/>
                  </a:lnTo>
                  <a:lnTo>
                    <a:pt x="59" y="109"/>
                  </a:lnTo>
                  <a:lnTo>
                    <a:pt x="42" y="94"/>
                  </a:lnTo>
                  <a:lnTo>
                    <a:pt x="11" y="94"/>
                  </a:lnTo>
                  <a:lnTo>
                    <a:pt x="0" y="23"/>
                  </a:lnTo>
                  <a:lnTo>
                    <a:pt x="82" y="0"/>
                  </a:lnTo>
                  <a:lnTo>
                    <a:pt x="98" y="12"/>
                  </a:lnTo>
                  <a:lnTo>
                    <a:pt x="111" y="0"/>
                  </a:lnTo>
                  <a:lnTo>
                    <a:pt x="171" y="12"/>
                  </a:lnTo>
                  <a:lnTo>
                    <a:pt x="186" y="12"/>
                  </a:lnTo>
                  <a:lnTo>
                    <a:pt x="198" y="38"/>
                  </a:lnTo>
                  <a:lnTo>
                    <a:pt x="186" y="71"/>
                  </a:lnTo>
                  <a:lnTo>
                    <a:pt x="198" y="8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8" name="Freeform 83"/>
            <p:cNvSpPr>
              <a:spLocks/>
            </p:cNvSpPr>
            <p:nvPr/>
          </p:nvSpPr>
          <p:spPr bwMode="auto">
            <a:xfrm>
              <a:off x="3060" y="1245"/>
              <a:ext cx="150" cy="172"/>
            </a:xfrm>
            <a:custGeom>
              <a:avLst/>
              <a:gdLst>
                <a:gd name="T0" fmla="*/ 27 w 171"/>
                <a:gd name="T1" fmla="*/ 9 h 182"/>
                <a:gd name="T2" fmla="*/ 27 w 171"/>
                <a:gd name="T3" fmla="*/ 13 h 182"/>
                <a:gd name="T4" fmla="*/ 39 w 171"/>
                <a:gd name="T5" fmla="*/ 0 h 182"/>
                <a:gd name="T6" fmla="*/ 42 w 171"/>
                <a:gd name="T7" fmla="*/ 9 h 182"/>
                <a:gd name="T8" fmla="*/ 39 w 171"/>
                <a:gd name="T9" fmla="*/ 9 h 182"/>
                <a:gd name="T10" fmla="*/ 42 w 171"/>
                <a:gd name="T11" fmla="*/ 13 h 182"/>
                <a:gd name="T12" fmla="*/ 46 w 171"/>
                <a:gd name="T13" fmla="*/ 54 h 182"/>
                <a:gd name="T14" fmla="*/ 46 w 171"/>
                <a:gd name="T15" fmla="*/ 47 h 182"/>
                <a:gd name="T16" fmla="*/ 32 w 171"/>
                <a:gd name="T17" fmla="*/ 61 h 182"/>
                <a:gd name="T18" fmla="*/ 35 w 171"/>
                <a:gd name="T19" fmla="*/ 70 h 182"/>
                <a:gd name="T20" fmla="*/ 42 w 171"/>
                <a:gd name="T21" fmla="*/ 88 h 182"/>
                <a:gd name="T22" fmla="*/ 35 w 171"/>
                <a:gd name="T23" fmla="*/ 94 h 182"/>
                <a:gd name="T24" fmla="*/ 39 w 171"/>
                <a:gd name="T25" fmla="*/ 104 h 182"/>
                <a:gd name="T26" fmla="*/ 19 w 171"/>
                <a:gd name="T27" fmla="*/ 104 h 182"/>
                <a:gd name="T28" fmla="*/ 9 w 171"/>
                <a:gd name="T29" fmla="*/ 104 h 182"/>
                <a:gd name="T30" fmla="*/ 9 w 171"/>
                <a:gd name="T31" fmla="*/ 88 h 182"/>
                <a:gd name="T32" fmla="*/ 0 w 171"/>
                <a:gd name="T33" fmla="*/ 70 h 182"/>
                <a:gd name="T34" fmla="*/ 0 w 171"/>
                <a:gd name="T35" fmla="*/ 61 h 182"/>
                <a:gd name="T36" fmla="*/ 0 w 171"/>
                <a:gd name="T37" fmla="*/ 54 h 182"/>
                <a:gd name="T38" fmla="*/ 0 w 171"/>
                <a:gd name="T39" fmla="*/ 41 h 182"/>
                <a:gd name="T40" fmla="*/ 6 w 171"/>
                <a:gd name="T41" fmla="*/ 28 h 182"/>
                <a:gd name="T42" fmla="*/ 9 w 171"/>
                <a:gd name="T43" fmla="*/ 13 h 182"/>
                <a:gd name="T44" fmla="*/ 11 w 171"/>
                <a:gd name="T45" fmla="*/ 13 h 182"/>
                <a:gd name="T46" fmla="*/ 16 w 171"/>
                <a:gd name="T47" fmla="*/ 0 h 182"/>
                <a:gd name="T48" fmla="*/ 19 w 171"/>
                <a:gd name="T49" fmla="*/ 0 h 182"/>
                <a:gd name="T50" fmla="*/ 27 w 171"/>
                <a:gd name="T51" fmla="*/ 9 h 1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1"/>
                <a:gd name="T79" fmla="*/ 0 h 182"/>
                <a:gd name="T80" fmla="*/ 171 w 171"/>
                <a:gd name="T81" fmla="*/ 182 h 1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1" h="182">
                  <a:moveTo>
                    <a:pt x="102" y="12"/>
                  </a:moveTo>
                  <a:lnTo>
                    <a:pt x="102" y="23"/>
                  </a:lnTo>
                  <a:lnTo>
                    <a:pt x="142" y="0"/>
                  </a:lnTo>
                  <a:lnTo>
                    <a:pt x="158" y="12"/>
                  </a:lnTo>
                  <a:lnTo>
                    <a:pt x="142" y="12"/>
                  </a:lnTo>
                  <a:lnTo>
                    <a:pt x="158" y="23"/>
                  </a:lnTo>
                  <a:lnTo>
                    <a:pt x="171" y="94"/>
                  </a:lnTo>
                  <a:lnTo>
                    <a:pt x="171" y="83"/>
                  </a:lnTo>
                  <a:lnTo>
                    <a:pt x="119" y="109"/>
                  </a:lnTo>
                  <a:lnTo>
                    <a:pt x="131" y="123"/>
                  </a:lnTo>
                  <a:lnTo>
                    <a:pt x="158" y="154"/>
                  </a:lnTo>
                  <a:lnTo>
                    <a:pt x="131" y="165"/>
                  </a:lnTo>
                  <a:lnTo>
                    <a:pt x="142" y="182"/>
                  </a:lnTo>
                  <a:lnTo>
                    <a:pt x="71" y="182"/>
                  </a:lnTo>
                  <a:lnTo>
                    <a:pt x="31" y="182"/>
                  </a:lnTo>
                  <a:lnTo>
                    <a:pt x="31" y="154"/>
                  </a:lnTo>
                  <a:lnTo>
                    <a:pt x="0" y="123"/>
                  </a:lnTo>
                  <a:lnTo>
                    <a:pt x="0" y="109"/>
                  </a:lnTo>
                  <a:lnTo>
                    <a:pt x="0" y="94"/>
                  </a:lnTo>
                  <a:lnTo>
                    <a:pt x="0" y="71"/>
                  </a:lnTo>
                  <a:lnTo>
                    <a:pt x="20" y="50"/>
                  </a:lnTo>
                  <a:lnTo>
                    <a:pt x="31" y="23"/>
                  </a:lnTo>
                  <a:lnTo>
                    <a:pt x="43" y="23"/>
                  </a:lnTo>
                  <a:lnTo>
                    <a:pt x="60" y="0"/>
                  </a:lnTo>
                  <a:lnTo>
                    <a:pt x="71" y="0"/>
                  </a:lnTo>
                  <a:lnTo>
                    <a:pt x="102" y="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79" name="Freeform 84"/>
            <p:cNvSpPr>
              <a:spLocks/>
            </p:cNvSpPr>
            <p:nvPr/>
          </p:nvSpPr>
          <p:spPr bwMode="auto">
            <a:xfrm>
              <a:off x="3002" y="1325"/>
              <a:ext cx="58" cy="43"/>
            </a:xfrm>
            <a:custGeom>
              <a:avLst/>
              <a:gdLst>
                <a:gd name="T0" fmla="*/ 3 w 67"/>
                <a:gd name="T1" fmla="*/ 0 h 47"/>
                <a:gd name="T2" fmla="*/ 0 w 67"/>
                <a:gd name="T3" fmla="*/ 5 h 47"/>
                <a:gd name="T4" fmla="*/ 7 w 67"/>
                <a:gd name="T5" fmla="*/ 19 h 47"/>
                <a:gd name="T6" fmla="*/ 9 w 67"/>
                <a:gd name="T7" fmla="*/ 13 h 47"/>
                <a:gd name="T8" fmla="*/ 9 w 67"/>
                <a:gd name="T9" fmla="*/ 19 h 47"/>
                <a:gd name="T10" fmla="*/ 13 w 67"/>
                <a:gd name="T11" fmla="*/ 19 h 47"/>
                <a:gd name="T12" fmla="*/ 16 w 67"/>
                <a:gd name="T13" fmla="*/ 13 h 47"/>
                <a:gd name="T14" fmla="*/ 16 w 67"/>
                <a:gd name="T15" fmla="*/ 5 h 47"/>
                <a:gd name="T16" fmla="*/ 9 w 67"/>
                <a:gd name="T17" fmla="*/ 0 h 47"/>
                <a:gd name="T18" fmla="*/ 3 w 67"/>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47"/>
                <a:gd name="T32" fmla="*/ 67 w 67"/>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47">
                  <a:moveTo>
                    <a:pt x="12" y="0"/>
                  </a:moveTo>
                  <a:lnTo>
                    <a:pt x="0" y="14"/>
                  </a:lnTo>
                  <a:lnTo>
                    <a:pt x="27" y="47"/>
                  </a:lnTo>
                  <a:lnTo>
                    <a:pt x="39" y="31"/>
                  </a:lnTo>
                  <a:lnTo>
                    <a:pt x="39" y="47"/>
                  </a:lnTo>
                  <a:lnTo>
                    <a:pt x="54" y="47"/>
                  </a:lnTo>
                  <a:lnTo>
                    <a:pt x="67" y="31"/>
                  </a:lnTo>
                  <a:lnTo>
                    <a:pt x="67" y="14"/>
                  </a:lnTo>
                  <a:lnTo>
                    <a:pt x="39" y="0"/>
                  </a:lnTo>
                  <a:lnTo>
                    <a:pt x="12"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0" name="Freeform 85"/>
            <p:cNvSpPr>
              <a:spLocks/>
            </p:cNvSpPr>
            <p:nvPr/>
          </p:nvSpPr>
          <p:spPr bwMode="auto">
            <a:xfrm>
              <a:off x="3049" y="873"/>
              <a:ext cx="401" cy="290"/>
            </a:xfrm>
            <a:custGeom>
              <a:avLst/>
              <a:gdLst>
                <a:gd name="T0" fmla="*/ 71 w 459"/>
                <a:gd name="T1" fmla="*/ 28 h 311"/>
                <a:gd name="T2" fmla="*/ 73 w 459"/>
                <a:gd name="T3" fmla="*/ 19 h 311"/>
                <a:gd name="T4" fmla="*/ 81 w 459"/>
                <a:gd name="T5" fmla="*/ 28 h 311"/>
                <a:gd name="T6" fmla="*/ 93 w 459"/>
                <a:gd name="T7" fmla="*/ 28 h 311"/>
                <a:gd name="T8" fmla="*/ 95 w 459"/>
                <a:gd name="T9" fmla="*/ 28 h 311"/>
                <a:gd name="T10" fmla="*/ 95 w 459"/>
                <a:gd name="T11" fmla="*/ 14 h 311"/>
                <a:gd name="T12" fmla="*/ 104 w 459"/>
                <a:gd name="T13" fmla="*/ 14 h 311"/>
                <a:gd name="T14" fmla="*/ 112 w 459"/>
                <a:gd name="T15" fmla="*/ 19 h 311"/>
                <a:gd name="T16" fmla="*/ 112 w 459"/>
                <a:gd name="T17" fmla="*/ 28 h 311"/>
                <a:gd name="T18" fmla="*/ 119 w 459"/>
                <a:gd name="T19" fmla="*/ 19 h 311"/>
                <a:gd name="T20" fmla="*/ 107 w 459"/>
                <a:gd name="T21" fmla="*/ 14 h 311"/>
                <a:gd name="T22" fmla="*/ 119 w 459"/>
                <a:gd name="T23" fmla="*/ 7 h 311"/>
                <a:gd name="T24" fmla="*/ 107 w 459"/>
                <a:gd name="T25" fmla="*/ 7 h 311"/>
                <a:gd name="T26" fmla="*/ 104 w 459"/>
                <a:gd name="T27" fmla="*/ 0 h 311"/>
                <a:gd name="T28" fmla="*/ 100 w 459"/>
                <a:gd name="T29" fmla="*/ 7 h 311"/>
                <a:gd name="T30" fmla="*/ 95 w 459"/>
                <a:gd name="T31" fmla="*/ 7 h 311"/>
                <a:gd name="T32" fmla="*/ 93 w 459"/>
                <a:gd name="T33" fmla="*/ 7 h 311"/>
                <a:gd name="T34" fmla="*/ 93 w 459"/>
                <a:gd name="T35" fmla="*/ 0 h 311"/>
                <a:gd name="T36" fmla="*/ 88 w 459"/>
                <a:gd name="T37" fmla="*/ 7 h 311"/>
                <a:gd name="T38" fmla="*/ 81 w 459"/>
                <a:gd name="T39" fmla="*/ 7 h 311"/>
                <a:gd name="T40" fmla="*/ 73 w 459"/>
                <a:gd name="T41" fmla="*/ 14 h 311"/>
                <a:gd name="T42" fmla="*/ 62 w 459"/>
                <a:gd name="T43" fmla="*/ 14 h 311"/>
                <a:gd name="T44" fmla="*/ 56 w 459"/>
                <a:gd name="T45" fmla="*/ 19 h 311"/>
                <a:gd name="T46" fmla="*/ 56 w 459"/>
                <a:gd name="T47" fmla="*/ 28 h 311"/>
                <a:gd name="T48" fmla="*/ 60 w 459"/>
                <a:gd name="T49" fmla="*/ 28 h 311"/>
                <a:gd name="T50" fmla="*/ 56 w 459"/>
                <a:gd name="T51" fmla="*/ 28 h 311"/>
                <a:gd name="T52" fmla="*/ 51 w 459"/>
                <a:gd name="T53" fmla="*/ 28 h 311"/>
                <a:gd name="T54" fmla="*/ 51 w 459"/>
                <a:gd name="T55" fmla="*/ 19 h 311"/>
                <a:gd name="T56" fmla="*/ 45 w 459"/>
                <a:gd name="T57" fmla="*/ 28 h 311"/>
                <a:gd name="T58" fmla="*/ 47 w 459"/>
                <a:gd name="T59" fmla="*/ 33 h 311"/>
                <a:gd name="T60" fmla="*/ 51 w 459"/>
                <a:gd name="T61" fmla="*/ 33 h 311"/>
                <a:gd name="T62" fmla="*/ 39 w 459"/>
                <a:gd name="T63" fmla="*/ 48 h 311"/>
                <a:gd name="T64" fmla="*/ 34 w 459"/>
                <a:gd name="T65" fmla="*/ 68 h 311"/>
                <a:gd name="T66" fmla="*/ 21 w 459"/>
                <a:gd name="T67" fmla="*/ 90 h 311"/>
                <a:gd name="T68" fmla="*/ 18 w 459"/>
                <a:gd name="T69" fmla="*/ 83 h 311"/>
                <a:gd name="T70" fmla="*/ 15 w 459"/>
                <a:gd name="T71" fmla="*/ 98 h 311"/>
                <a:gd name="T72" fmla="*/ 10 w 459"/>
                <a:gd name="T73" fmla="*/ 98 h 311"/>
                <a:gd name="T74" fmla="*/ 0 w 459"/>
                <a:gd name="T75" fmla="*/ 113 h 311"/>
                <a:gd name="T76" fmla="*/ 0 w 459"/>
                <a:gd name="T77" fmla="*/ 118 h 311"/>
                <a:gd name="T78" fmla="*/ 0 w 459"/>
                <a:gd name="T79" fmla="*/ 122 h 311"/>
                <a:gd name="T80" fmla="*/ 3 w 459"/>
                <a:gd name="T81" fmla="*/ 131 h 311"/>
                <a:gd name="T82" fmla="*/ 0 w 459"/>
                <a:gd name="T83" fmla="*/ 140 h 311"/>
                <a:gd name="T84" fmla="*/ 3 w 459"/>
                <a:gd name="T85" fmla="*/ 140 h 311"/>
                <a:gd name="T86" fmla="*/ 3 w 459"/>
                <a:gd name="T87" fmla="*/ 154 h 311"/>
                <a:gd name="T88" fmla="*/ 10 w 459"/>
                <a:gd name="T89" fmla="*/ 154 h 311"/>
                <a:gd name="T90" fmla="*/ 26 w 459"/>
                <a:gd name="T91" fmla="*/ 140 h 311"/>
                <a:gd name="T92" fmla="*/ 30 w 459"/>
                <a:gd name="T93" fmla="*/ 140 h 311"/>
                <a:gd name="T94" fmla="*/ 34 w 459"/>
                <a:gd name="T95" fmla="*/ 131 h 311"/>
                <a:gd name="T96" fmla="*/ 37 w 459"/>
                <a:gd name="T97" fmla="*/ 131 h 311"/>
                <a:gd name="T98" fmla="*/ 34 w 459"/>
                <a:gd name="T99" fmla="*/ 118 h 311"/>
                <a:gd name="T100" fmla="*/ 37 w 459"/>
                <a:gd name="T101" fmla="*/ 118 h 311"/>
                <a:gd name="T102" fmla="*/ 34 w 459"/>
                <a:gd name="T103" fmla="*/ 98 h 311"/>
                <a:gd name="T104" fmla="*/ 34 w 459"/>
                <a:gd name="T105" fmla="*/ 83 h 311"/>
                <a:gd name="T106" fmla="*/ 45 w 459"/>
                <a:gd name="T107" fmla="*/ 83 h 311"/>
                <a:gd name="T108" fmla="*/ 39 w 459"/>
                <a:gd name="T109" fmla="*/ 77 h 311"/>
                <a:gd name="T110" fmla="*/ 45 w 459"/>
                <a:gd name="T111" fmla="*/ 55 h 311"/>
                <a:gd name="T112" fmla="*/ 51 w 459"/>
                <a:gd name="T113" fmla="*/ 48 h 311"/>
                <a:gd name="T114" fmla="*/ 56 w 459"/>
                <a:gd name="T115" fmla="*/ 33 h 311"/>
                <a:gd name="T116" fmla="*/ 60 w 459"/>
                <a:gd name="T117" fmla="*/ 33 h 311"/>
                <a:gd name="T118" fmla="*/ 62 w 459"/>
                <a:gd name="T119" fmla="*/ 28 h 311"/>
                <a:gd name="T120" fmla="*/ 71 w 459"/>
                <a:gd name="T121" fmla="*/ 33 h 311"/>
                <a:gd name="T122" fmla="*/ 71 w 459"/>
                <a:gd name="T123" fmla="*/ 28 h 3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9"/>
                <a:gd name="T187" fmla="*/ 0 h 311"/>
                <a:gd name="T188" fmla="*/ 459 w 459"/>
                <a:gd name="T189" fmla="*/ 311 h 3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9" h="311">
                  <a:moveTo>
                    <a:pt x="271" y="55"/>
                  </a:moveTo>
                  <a:lnTo>
                    <a:pt x="282" y="38"/>
                  </a:lnTo>
                  <a:lnTo>
                    <a:pt x="315" y="55"/>
                  </a:lnTo>
                  <a:lnTo>
                    <a:pt x="359" y="55"/>
                  </a:lnTo>
                  <a:lnTo>
                    <a:pt x="370" y="55"/>
                  </a:lnTo>
                  <a:lnTo>
                    <a:pt x="370" y="26"/>
                  </a:lnTo>
                  <a:lnTo>
                    <a:pt x="401" y="26"/>
                  </a:lnTo>
                  <a:lnTo>
                    <a:pt x="430" y="38"/>
                  </a:lnTo>
                  <a:lnTo>
                    <a:pt x="430" y="55"/>
                  </a:lnTo>
                  <a:lnTo>
                    <a:pt x="459" y="38"/>
                  </a:lnTo>
                  <a:lnTo>
                    <a:pt x="415" y="26"/>
                  </a:lnTo>
                  <a:lnTo>
                    <a:pt x="459" y="15"/>
                  </a:lnTo>
                  <a:lnTo>
                    <a:pt x="415" y="15"/>
                  </a:lnTo>
                  <a:lnTo>
                    <a:pt x="401" y="0"/>
                  </a:lnTo>
                  <a:lnTo>
                    <a:pt x="386" y="15"/>
                  </a:lnTo>
                  <a:lnTo>
                    <a:pt x="370" y="15"/>
                  </a:lnTo>
                  <a:lnTo>
                    <a:pt x="359" y="15"/>
                  </a:lnTo>
                  <a:lnTo>
                    <a:pt x="359" y="0"/>
                  </a:lnTo>
                  <a:lnTo>
                    <a:pt x="342" y="15"/>
                  </a:lnTo>
                  <a:lnTo>
                    <a:pt x="315" y="15"/>
                  </a:lnTo>
                  <a:lnTo>
                    <a:pt x="282" y="26"/>
                  </a:lnTo>
                  <a:lnTo>
                    <a:pt x="242" y="26"/>
                  </a:lnTo>
                  <a:lnTo>
                    <a:pt x="215" y="38"/>
                  </a:lnTo>
                  <a:lnTo>
                    <a:pt x="215" y="55"/>
                  </a:lnTo>
                  <a:lnTo>
                    <a:pt x="230" y="55"/>
                  </a:lnTo>
                  <a:lnTo>
                    <a:pt x="215" y="55"/>
                  </a:lnTo>
                  <a:lnTo>
                    <a:pt x="198" y="55"/>
                  </a:lnTo>
                  <a:lnTo>
                    <a:pt x="198" y="38"/>
                  </a:lnTo>
                  <a:lnTo>
                    <a:pt x="171" y="55"/>
                  </a:lnTo>
                  <a:lnTo>
                    <a:pt x="182" y="67"/>
                  </a:lnTo>
                  <a:lnTo>
                    <a:pt x="198" y="67"/>
                  </a:lnTo>
                  <a:lnTo>
                    <a:pt x="155" y="97"/>
                  </a:lnTo>
                  <a:lnTo>
                    <a:pt x="130" y="138"/>
                  </a:lnTo>
                  <a:lnTo>
                    <a:pt x="82" y="182"/>
                  </a:lnTo>
                  <a:lnTo>
                    <a:pt x="71" y="167"/>
                  </a:lnTo>
                  <a:lnTo>
                    <a:pt x="56" y="197"/>
                  </a:lnTo>
                  <a:lnTo>
                    <a:pt x="42" y="197"/>
                  </a:lnTo>
                  <a:lnTo>
                    <a:pt x="0" y="226"/>
                  </a:lnTo>
                  <a:lnTo>
                    <a:pt x="0" y="238"/>
                  </a:lnTo>
                  <a:lnTo>
                    <a:pt x="0" y="249"/>
                  </a:lnTo>
                  <a:lnTo>
                    <a:pt x="11" y="266"/>
                  </a:lnTo>
                  <a:lnTo>
                    <a:pt x="0" y="282"/>
                  </a:lnTo>
                  <a:lnTo>
                    <a:pt x="11" y="282"/>
                  </a:lnTo>
                  <a:lnTo>
                    <a:pt x="11" y="311"/>
                  </a:lnTo>
                  <a:lnTo>
                    <a:pt x="42" y="311"/>
                  </a:lnTo>
                  <a:lnTo>
                    <a:pt x="98" y="282"/>
                  </a:lnTo>
                  <a:lnTo>
                    <a:pt x="115" y="282"/>
                  </a:lnTo>
                  <a:lnTo>
                    <a:pt x="130" y="266"/>
                  </a:lnTo>
                  <a:lnTo>
                    <a:pt x="142" y="266"/>
                  </a:lnTo>
                  <a:lnTo>
                    <a:pt x="130" y="238"/>
                  </a:lnTo>
                  <a:lnTo>
                    <a:pt x="142" y="238"/>
                  </a:lnTo>
                  <a:lnTo>
                    <a:pt x="130" y="197"/>
                  </a:lnTo>
                  <a:lnTo>
                    <a:pt x="130" y="167"/>
                  </a:lnTo>
                  <a:lnTo>
                    <a:pt x="171" y="167"/>
                  </a:lnTo>
                  <a:lnTo>
                    <a:pt x="155" y="155"/>
                  </a:lnTo>
                  <a:lnTo>
                    <a:pt x="171" y="111"/>
                  </a:lnTo>
                  <a:lnTo>
                    <a:pt x="198" y="97"/>
                  </a:lnTo>
                  <a:lnTo>
                    <a:pt x="215" y="67"/>
                  </a:lnTo>
                  <a:lnTo>
                    <a:pt x="230" y="67"/>
                  </a:lnTo>
                  <a:lnTo>
                    <a:pt x="242" y="55"/>
                  </a:lnTo>
                  <a:lnTo>
                    <a:pt x="271" y="67"/>
                  </a:lnTo>
                  <a:lnTo>
                    <a:pt x="271" y="5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1" name="Freeform 86"/>
            <p:cNvSpPr>
              <a:spLocks/>
            </p:cNvSpPr>
            <p:nvPr/>
          </p:nvSpPr>
          <p:spPr bwMode="auto">
            <a:xfrm>
              <a:off x="3151" y="927"/>
              <a:ext cx="196" cy="305"/>
            </a:xfrm>
            <a:custGeom>
              <a:avLst/>
              <a:gdLst>
                <a:gd name="T0" fmla="*/ 3 w 227"/>
                <a:gd name="T1" fmla="*/ 104 h 327"/>
                <a:gd name="T2" fmla="*/ 0 w 227"/>
                <a:gd name="T3" fmla="*/ 114 h 327"/>
                <a:gd name="T4" fmla="*/ 6 w 227"/>
                <a:gd name="T5" fmla="*/ 147 h 327"/>
                <a:gd name="T6" fmla="*/ 9 w 227"/>
                <a:gd name="T7" fmla="*/ 162 h 327"/>
                <a:gd name="T8" fmla="*/ 12 w 227"/>
                <a:gd name="T9" fmla="*/ 162 h 327"/>
                <a:gd name="T10" fmla="*/ 16 w 227"/>
                <a:gd name="T11" fmla="*/ 147 h 327"/>
                <a:gd name="T12" fmla="*/ 22 w 227"/>
                <a:gd name="T13" fmla="*/ 147 h 327"/>
                <a:gd name="T14" fmla="*/ 26 w 227"/>
                <a:gd name="T15" fmla="*/ 121 h 327"/>
                <a:gd name="T16" fmla="*/ 31 w 227"/>
                <a:gd name="T17" fmla="*/ 114 h 327"/>
                <a:gd name="T18" fmla="*/ 30 w 227"/>
                <a:gd name="T19" fmla="*/ 114 h 327"/>
                <a:gd name="T20" fmla="*/ 31 w 227"/>
                <a:gd name="T21" fmla="*/ 104 h 327"/>
                <a:gd name="T22" fmla="*/ 26 w 227"/>
                <a:gd name="T23" fmla="*/ 90 h 327"/>
                <a:gd name="T24" fmla="*/ 26 w 227"/>
                <a:gd name="T25" fmla="*/ 77 h 327"/>
                <a:gd name="T26" fmla="*/ 43 w 227"/>
                <a:gd name="T27" fmla="*/ 49 h 327"/>
                <a:gd name="T28" fmla="*/ 47 w 227"/>
                <a:gd name="T29" fmla="*/ 35 h 327"/>
                <a:gd name="T30" fmla="*/ 52 w 227"/>
                <a:gd name="T31" fmla="*/ 35 h 327"/>
                <a:gd name="T32" fmla="*/ 49 w 227"/>
                <a:gd name="T33" fmla="*/ 7 h 327"/>
                <a:gd name="T34" fmla="*/ 35 w 227"/>
                <a:gd name="T35" fmla="*/ 0 h 327"/>
                <a:gd name="T36" fmla="*/ 35 w 227"/>
                <a:gd name="T37" fmla="*/ 7 h 327"/>
                <a:gd name="T38" fmla="*/ 30 w 227"/>
                <a:gd name="T39" fmla="*/ 0 h 327"/>
                <a:gd name="T40" fmla="*/ 26 w 227"/>
                <a:gd name="T41" fmla="*/ 7 h 327"/>
                <a:gd name="T42" fmla="*/ 22 w 227"/>
                <a:gd name="T43" fmla="*/ 7 h 327"/>
                <a:gd name="T44" fmla="*/ 19 w 227"/>
                <a:gd name="T45" fmla="*/ 21 h 327"/>
                <a:gd name="T46" fmla="*/ 12 w 227"/>
                <a:gd name="T47" fmla="*/ 29 h 327"/>
                <a:gd name="T48" fmla="*/ 9 w 227"/>
                <a:gd name="T49" fmla="*/ 49 h 327"/>
                <a:gd name="T50" fmla="*/ 12 w 227"/>
                <a:gd name="T51" fmla="*/ 55 h 327"/>
                <a:gd name="T52" fmla="*/ 3 w 227"/>
                <a:gd name="T53" fmla="*/ 55 h 327"/>
                <a:gd name="T54" fmla="*/ 3 w 227"/>
                <a:gd name="T55" fmla="*/ 71 h 327"/>
                <a:gd name="T56" fmla="*/ 6 w 227"/>
                <a:gd name="T57" fmla="*/ 90 h 327"/>
                <a:gd name="T58" fmla="*/ 3 w 227"/>
                <a:gd name="T59" fmla="*/ 90 h 327"/>
                <a:gd name="T60" fmla="*/ 6 w 227"/>
                <a:gd name="T61" fmla="*/ 104 h 327"/>
                <a:gd name="T62" fmla="*/ 3 w 227"/>
                <a:gd name="T63" fmla="*/ 104 h 3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7"/>
                <a:gd name="T97" fmla="*/ 0 h 327"/>
                <a:gd name="T98" fmla="*/ 227 w 227"/>
                <a:gd name="T99" fmla="*/ 327 h 32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7" h="327">
                  <a:moveTo>
                    <a:pt x="15" y="209"/>
                  </a:moveTo>
                  <a:lnTo>
                    <a:pt x="0" y="227"/>
                  </a:lnTo>
                  <a:lnTo>
                    <a:pt x="27" y="294"/>
                  </a:lnTo>
                  <a:lnTo>
                    <a:pt x="38" y="327"/>
                  </a:lnTo>
                  <a:lnTo>
                    <a:pt x="54" y="327"/>
                  </a:lnTo>
                  <a:lnTo>
                    <a:pt x="67" y="294"/>
                  </a:lnTo>
                  <a:lnTo>
                    <a:pt x="98" y="294"/>
                  </a:lnTo>
                  <a:lnTo>
                    <a:pt x="115" y="242"/>
                  </a:lnTo>
                  <a:lnTo>
                    <a:pt x="138" y="227"/>
                  </a:lnTo>
                  <a:lnTo>
                    <a:pt x="127" y="227"/>
                  </a:lnTo>
                  <a:lnTo>
                    <a:pt x="138" y="209"/>
                  </a:lnTo>
                  <a:lnTo>
                    <a:pt x="115" y="183"/>
                  </a:lnTo>
                  <a:lnTo>
                    <a:pt x="115" y="154"/>
                  </a:lnTo>
                  <a:lnTo>
                    <a:pt x="186" y="98"/>
                  </a:lnTo>
                  <a:lnTo>
                    <a:pt x="198" y="71"/>
                  </a:lnTo>
                  <a:lnTo>
                    <a:pt x="227" y="71"/>
                  </a:lnTo>
                  <a:lnTo>
                    <a:pt x="213" y="12"/>
                  </a:lnTo>
                  <a:lnTo>
                    <a:pt x="154" y="0"/>
                  </a:lnTo>
                  <a:lnTo>
                    <a:pt x="154" y="12"/>
                  </a:lnTo>
                  <a:lnTo>
                    <a:pt x="127" y="0"/>
                  </a:lnTo>
                  <a:lnTo>
                    <a:pt x="115" y="12"/>
                  </a:lnTo>
                  <a:lnTo>
                    <a:pt x="98" y="12"/>
                  </a:lnTo>
                  <a:lnTo>
                    <a:pt x="83" y="42"/>
                  </a:lnTo>
                  <a:lnTo>
                    <a:pt x="54" y="56"/>
                  </a:lnTo>
                  <a:lnTo>
                    <a:pt x="38" y="98"/>
                  </a:lnTo>
                  <a:lnTo>
                    <a:pt x="54" y="112"/>
                  </a:lnTo>
                  <a:lnTo>
                    <a:pt x="15" y="112"/>
                  </a:lnTo>
                  <a:lnTo>
                    <a:pt x="15" y="142"/>
                  </a:lnTo>
                  <a:lnTo>
                    <a:pt x="27" y="183"/>
                  </a:lnTo>
                  <a:lnTo>
                    <a:pt x="15" y="183"/>
                  </a:lnTo>
                  <a:lnTo>
                    <a:pt x="27" y="209"/>
                  </a:lnTo>
                  <a:lnTo>
                    <a:pt x="15" y="20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2" name="Freeform 87"/>
            <p:cNvSpPr>
              <a:spLocks/>
            </p:cNvSpPr>
            <p:nvPr/>
          </p:nvSpPr>
          <p:spPr bwMode="auto">
            <a:xfrm>
              <a:off x="3286" y="899"/>
              <a:ext cx="187" cy="223"/>
            </a:xfrm>
            <a:custGeom>
              <a:avLst/>
              <a:gdLst>
                <a:gd name="T0" fmla="*/ 38 w 215"/>
                <a:gd name="T1" fmla="*/ 15 h 238"/>
                <a:gd name="T2" fmla="*/ 38 w 215"/>
                <a:gd name="T3" fmla="*/ 7 h 238"/>
                <a:gd name="T4" fmla="*/ 32 w 215"/>
                <a:gd name="T5" fmla="*/ 0 h 238"/>
                <a:gd name="T6" fmla="*/ 24 w 215"/>
                <a:gd name="T7" fmla="*/ 0 h 238"/>
                <a:gd name="T8" fmla="*/ 24 w 215"/>
                <a:gd name="T9" fmla="*/ 15 h 238"/>
                <a:gd name="T10" fmla="*/ 21 w 215"/>
                <a:gd name="T11" fmla="*/ 15 h 238"/>
                <a:gd name="T12" fmla="*/ 10 w 215"/>
                <a:gd name="T13" fmla="*/ 15 h 238"/>
                <a:gd name="T14" fmla="*/ 3 w 215"/>
                <a:gd name="T15" fmla="*/ 7 h 238"/>
                <a:gd name="T16" fmla="*/ 0 w 215"/>
                <a:gd name="T17" fmla="*/ 15 h 238"/>
                <a:gd name="T18" fmla="*/ 15 w 215"/>
                <a:gd name="T19" fmla="*/ 21 h 238"/>
                <a:gd name="T20" fmla="*/ 17 w 215"/>
                <a:gd name="T21" fmla="*/ 52 h 238"/>
                <a:gd name="T22" fmla="*/ 21 w 215"/>
                <a:gd name="T23" fmla="*/ 52 h 238"/>
                <a:gd name="T24" fmla="*/ 24 w 215"/>
                <a:gd name="T25" fmla="*/ 52 h 238"/>
                <a:gd name="T26" fmla="*/ 24 w 215"/>
                <a:gd name="T27" fmla="*/ 58 h 238"/>
                <a:gd name="T28" fmla="*/ 10 w 215"/>
                <a:gd name="T29" fmla="*/ 88 h 238"/>
                <a:gd name="T30" fmla="*/ 8 w 215"/>
                <a:gd name="T31" fmla="*/ 88 h 238"/>
                <a:gd name="T32" fmla="*/ 10 w 215"/>
                <a:gd name="T33" fmla="*/ 104 h 238"/>
                <a:gd name="T34" fmla="*/ 10 w 215"/>
                <a:gd name="T35" fmla="*/ 116 h 238"/>
                <a:gd name="T36" fmla="*/ 21 w 215"/>
                <a:gd name="T37" fmla="*/ 124 h 238"/>
                <a:gd name="T38" fmla="*/ 38 w 215"/>
                <a:gd name="T39" fmla="*/ 116 h 238"/>
                <a:gd name="T40" fmla="*/ 54 w 215"/>
                <a:gd name="T41" fmla="*/ 88 h 238"/>
                <a:gd name="T42" fmla="*/ 50 w 215"/>
                <a:gd name="T43" fmla="*/ 72 h 238"/>
                <a:gd name="T44" fmla="*/ 50 w 215"/>
                <a:gd name="T45" fmla="*/ 67 h 238"/>
                <a:gd name="T46" fmla="*/ 46 w 215"/>
                <a:gd name="T47" fmla="*/ 58 h 238"/>
                <a:gd name="T48" fmla="*/ 46 w 215"/>
                <a:gd name="T49" fmla="*/ 52 h 238"/>
                <a:gd name="T50" fmla="*/ 42 w 215"/>
                <a:gd name="T51" fmla="*/ 37 h 238"/>
                <a:gd name="T52" fmla="*/ 42 w 215"/>
                <a:gd name="T53" fmla="*/ 26 h 238"/>
                <a:gd name="T54" fmla="*/ 36 w 215"/>
                <a:gd name="T55" fmla="*/ 21 h 238"/>
                <a:gd name="T56" fmla="*/ 36 w 215"/>
                <a:gd name="T57" fmla="*/ 15 h 238"/>
                <a:gd name="T58" fmla="*/ 38 w 215"/>
                <a:gd name="T59" fmla="*/ 15 h 2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5"/>
                <a:gd name="T91" fmla="*/ 0 h 238"/>
                <a:gd name="T92" fmla="*/ 215 w 215"/>
                <a:gd name="T93" fmla="*/ 238 h 2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5" h="238">
                  <a:moveTo>
                    <a:pt x="157" y="27"/>
                  </a:moveTo>
                  <a:lnTo>
                    <a:pt x="157" y="12"/>
                  </a:lnTo>
                  <a:lnTo>
                    <a:pt x="130" y="0"/>
                  </a:lnTo>
                  <a:lnTo>
                    <a:pt x="98" y="0"/>
                  </a:lnTo>
                  <a:lnTo>
                    <a:pt x="98" y="27"/>
                  </a:lnTo>
                  <a:lnTo>
                    <a:pt x="86" y="27"/>
                  </a:lnTo>
                  <a:lnTo>
                    <a:pt x="42" y="27"/>
                  </a:lnTo>
                  <a:lnTo>
                    <a:pt x="11" y="12"/>
                  </a:lnTo>
                  <a:lnTo>
                    <a:pt x="0" y="27"/>
                  </a:lnTo>
                  <a:lnTo>
                    <a:pt x="59" y="39"/>
                  </a:lnTo>
                  <a:lnTo>
                    <a:pt x="71" y="98"/>
                  </a:lnTo>
                  <a:lnTo>
                    <a:pt x="86" y="98"/>
                  </a:lnTo>
                  <a:lnTo>
                    <a:pt x="98" y="98"/>
                  </a:lnTo>
                  <a:lnTo>
                    <a:pt x="98" y="110"/>
                  </a:lnTo>
                  <a:lnTo>
                    <a:pt x="42" y="169"/>
                  </a:lnTo>
                  <a:lnTo>
                    <a:pt x="30" y="169"/>
                  </a:lnTo>
                  <a:lnTo>
                    <a:pt x="42" y="198"/>
                  </a:lnTo>
                  <a:lnTo>
                    <a:pt x="42" y="221"/>
                  </a:lnTo>
                  <a:lnTo>
                    <a:pt x="86" y="238"/>
                  </a:lnTo>
                  <a:lnTo>
                    <a:pt x="157" y="221"/>
                  </a:lnTo>
                  <a:lnTo>
                    <a:pt x="215" y="169"/>
                  </a:lnTo>
                  <a:lnTo>
                    <a:pt x="201" y="139"/>
                  </a:lnTo>
                  <a:lnTo>
                    <a:pt x="201" y="127"/>
                  </a:lnTo>
                  <a:lnTo>
                    <a:pt x="186" y="110"/>
                  </a:lnTo>
                  <a:lnTo>
                    <a:pt x="186" y="98"/>
                  </a:lnTo>
                  <a:lnTo>
                    <a:pt x="170" y="71"/>
                  </a:lnTo>
                  <a:lnTo>
                    <a:pt x="170" y="50"/>
                  </a:lnTo>
                  <a:lnTo>
                    <a:pt x="142" y="39"/>
                  </a:lnTo>
                  <a:lnTo>
                    <a:pt x="142" y="27"/>
                  </a:lnTo>
                  <a:lnTo>
                    <a:pt x="157" y="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3" name="Freeform 88"/>
            <p:cNvSpPr>
              <a:spLocks/>
            </p:cNvSpPr>
            <p:nvPr/>
          </p:nvSpPr>
          <p:spPr bwMode="auto">
            <a:xfrm>
              <a:off x="3098" y="1176"/>
              <a:ext cx="53" cy="69"/>
            </a:xfrm>
            <a:custGeom>
              <a:avLst/>
              <a:gdLst>
                <a:gd name="T0" fmla="*/ 4 w 59"/>
                <a:gd name="T1" fmla="*/ 32 h 75"/>
                <a:gd name="T2" fmla="*/ 4 w 59"/>
                <a:gd name="T3" fmla="*/ 25 h 75"/>
                <a:gd name="T4" fmla="*/ 0 w 59"/>
                <a:gd name="T5" fmla="*/ 20 h 75"/>
                <a:gd name="T6" fmla="*/ 0 w 59"/>
                <a:gd name="T7" fmla="*/ 12 h 75"/>
                <a:gd name="T8" fmla="*/ 4 w 59"/>
                <a:gd name="T9" fmla="*/ 6 h 75"/>
                <a:gd name="T10" fmla="*/ 14 w 59"/>
                <a:gd name="T11" fmla="*/ 0 h 75"/>
                <a:gd name="T12" fmla="*/ 14 w 59"/>
                <a:gd name="T13" fmla="*/ 12 h 75"/>
                <a:gd name="T14" fmla="*/ 20 w 59"/>
                <a:gd name="T15" fmla="*/ 12 h 75"/>
                <a:gd name="T16" fmla="*/ 14 w 59"/>
                <a:gd name="T17" fmla="*/ 20 h 75"/>
                <a:gd name="T18" fmla="*/ 9 w 59"/>
                <a:gd name="T19" fmla="*/ 32 h 75"/>
                <a:gd name="T20" fmla="*/ 4 w 59"/>
                <a:gd name="T21" fmla="*/ 32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75"/>
                <a:gd name="T35" fmla="*/ 59 w 59"/>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75">
                  <a:moveTo>
                    <a:pt x="15" y="75"/>
                  </a:moveTo>
                  <a:lnTo>
                    <a:pt x="15" y="58"/>
                  </a:lnTo>
                  <a:lnTo>
                    <a:pt x="0" y="46"/>
                  </a:lnTo>
                  <a:lnTo>
                    <a:pt x="0" y="27"/>
                  </a:lnTo>
                  <a:lnTo>
                    <a:pt x="15" y="15"/>
                  </a:lnTo>
                  <a:lnTo>
                    <a:pt x="42" y="0"/>
                  </a:lnTo>
                  <a:lnTo>
                    <a:pt x="42" y="27"/>
                  </a:lnTo>
                  <a:lnTo>
                    <a:pt x="59" y="27"/>
                  </a:lnTo>
                  <a:lnTo>
                    <a:pt x="42" y="46"/>
                  </a:lnTo>
                  <a:lnTo>
                    <a:pt x="26" y="75"/>
                  </a:lnTo>
                  <a:lnTo>
                    <a:pt x="15" y="7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4" name="Freeform 89"/>
            <p:cNvSpPr>
              <a:spLocks/>
            </p:cNvSpPr>
            <p:nvPr/>
          </p:nvSpPr>
          <p:spPr bwMode="auto">
            <a:xfrm>
              <a:off x="3123" y="1374"/>
              <a:ext cx="137" cy="69"/>
            </a:xfrm>
            <a:custGeom>
              <a:avLst/>
              <a:gdLst>
                <a:gd name="T0" fmla="*/ 0 w 160"/>
                <a:gd name="T1" fmla="*/ 20 h 75"/>
                <a:gd name="T2" fmla="*/ 15 w 160"/>
                <a:gd name="T3" fmla="*/ 20 h 75"/>
                <a:gd name="T4" fmla="*/ 13 w 160"/>
                <a:gd name="T5" fmla="*/ 14 h 75"/>
                <a:gd name="T6" fmla="*/ 18 w 160"/>
                <a:gd name="T7" fmla="*/ 9 h 75"/>
                <a:gd name="T8" fmla="*/ 21 w 160"/>
                <a:gd name="T9" fmla="*/ 9 h 75"/>
                <a:gd name="T10" fmla="*/ 24 w 160"/>
                <a:gd name="T11" fmla="*/ 0 h 75"/>
                <a:gd name="T12" fmla="*/ 32 w 160"/>
                <a:gd name="T13" fmla="*/ 9 h 75"/>
                <a:gd name="T14" fmla="*/ 33 w 160"/>
                <a:gd name="T15" fmla="*/ 14 h 75"/>
                <a:gd name="T16" fmla="*/ 28 w 160"/>
                <a:gd name="T17" fmla="*/ 25 h 75"/>
                <a:gd name="T18" fmla="*/ 18 w 160"/>
                <a:gd name="T19" fmla="*/ 32 h 75"/>
                <a:gd name="T20" fmla="*/ 13 w 160"/>
                <a:gd name="T21" fmla="*/ 25 h 75"/>
                <a:gd name="T22" fmla="*/ 9 w 160"/>
                <a:gd name="T23" fmla="*/ 25 h 75"/>
                <a:gd name="T24" fmla="*/ 3 w 160"/>
                <a:gd name="T25" fmla="*/ 25 h 75"/>
                <a:gd name="T26" fmla="*/ 0 w 160"/>
                <a:gd name="T27" fmla="*/ 25 h 75"/>
                <a:gd name="T28" fmla="*/ 0 w 160"/>
                <a:gd name="T29" fmla="*/ 2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
                <a:gd name="T46" fmla="*/ 0 h 75"/>
                <a:gd name="T47" fmla="*/ 160 w 160"/>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 h="75">
                  <a:moveTo>
                    <a:pt x="0" y="46"/>
                  </a:moveTo>
                  <a:lnTo>
                    <a:pt x="71" y="46"/>
                  </a:lnTo>
                  <a:lnTo>
                    <a:pt x="60" y="31"/>
                  </a:lnTo>
                  <a:lnTo>
                    <a:pt x="87" y="20"/>
                  </a:lnTo>
                  <a:lnTo>
                    <a:pt x="98" y="20"/>
                  </a:lnTo>
                  <a:lnTo>
                    <a:pt x="116" y="0"/>
                  </a:lnTo>
                  <a:lnTo>
                    <a:pt x="146" y="20"/>
                  </a:lnTo>
                  <a:lnTo>
                    <a:pt x="160" y="31"/>
                  </a:lnTo>
                  <a:lnTo>
                    <a:pt x="131" y="58"/>
                  </a:lnTo>
                  <a:lnTo>
                    <a:pt x="87" y="75"/>
                  </a:lnTo>
                  <a:lnTo>
                    <a:pt x="60" y="58"/>
                  </a:lnTo>
                  <a:lnTo>
                    <a:pt x="47" y="58"/>
                  </a:lnTo>
                  <a:lnTo>
                    <a:pt x="16" y="58"/>
                  </a:lnTo>
                  <a:lnTo>
                    <a:pt x="0" y="58"/>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5" name="Freeform 90"/>
            <p:cNvSpPr>
              <a:spLocks/>
            </p:cNvSpPr>
            <p:nvPr/>
          </p:nvSpPr>
          <p:spPr bwMode="auto">
            <a:xfrm>
              <a:off x="3049" y="1419"/>
              <a:ext cx="88" cy="43"/>
            </a:xfrm>
            <a:custGeom>
              <a:avLst/>
              <a:gdLst>
                <a:gd name="T0" fmla="*/ 9 w 100"/>
                <a:gd name="T1" fmla="*/ 23 h 46"/>
                <a:gd name="T2" fmla="*/ 16 w 100"/>
                <a:gd name="T3" fmla="*/ 17 h 46"/>
                <a:gd name="T4" fmla="*/ 20 w 100"/>
                <a:gd name="T5" fmla="*/ 23 h 46"/>
                <a:gd name="T6" fmla="*/ 20 w 100"/>
                <a:gd name="T7" fmla="*/ 17 h 46"/>
                <a:gd name="T8" fmla="*/ 23 w 100"/>
                <a:gd name="T9" fmla="*/ 17 h 46"/>
                <a:gd name="T10" fmla="*/ 28 w 100"/>
                <a:gd name="T11" fmla="*/ 7 h 46"/>
                <a:gd name="T12" fmla="*/ 23 w 100"/>
                <a:gd name="T13" fmla="*/ 7 h 46"/>
                <a:gd name="T14" fmla="*/ 23 w 100"/>
                <a:gd name="T15" fmla="*/ 0 h 46"/>
                <a:gd name="T16" fmla="*/ 12 w 100"/>
                <a:gd name="T17" fmla="*/ 0 h 46"/>
                <a:gd name="T18" fmla="*/ 9 w 100"/>
                <a:gd name="T19" fmla="*/ 0 h 46"/>
                <a:gd name="T20" fmla="*/ 0 w 100"/>
                <a:gd name="T21" fmla="*/ 17 h 46"/>
                <a:gd name="T22" fmla="*/ 4 w 100"/>
                <a:gd name="T23" fmla="*/ 23 h 46"/>
                <a:gd name="T24" fmla="*/ 4 w 100"/>
                <a:gd name="T25" fmla="*/ 17 h 46"/>
                <a:gd name="T26" fmla="*/ 9 w 100"/>
                <a:gd name="T27" fmla="*/ 23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46"/>
                <a:gd name="T44" fmla="*/ 100 w 100"/>
                <a:gd name="T45" fmla="*/ 46 h 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46">
                  <a:moveTo>
                    <a:pt x="31" y="46"/>
                  </a:moveTo>
                  <a:lnTo>
                    <a:pt x="56" y="31"/>
                  </a:lnTo>
                  <a:lnTo>
                    <a:pt x="71" y="46"/>
                  </a:lnTo>
                  <a:lnTo>
                    <a:pt x="71" y="31"/>
                  </a:lnTo>
                  <a:lnTo>
                    <a:pt x="82" y="31"/>
                  </a:lnTo>
                  <a:lnTo>
                    <a:pt x="100" y="14"/>
                  </a:lnTo>
                  <a:lnTo>
                    <a:pt x="82" y="14"/>
                  </a:lnTo>
                  <a:lnTo>
                    <a:pt x="82" y="0"/>
                  </a:lnTo>
                  <a:lnTo>
                    <a:pt x="42" y="0"/>
                  </a:lnTo>
                  <a:lnTo>
                    <a:pt x="31" y="0"/>
                  </a:lnTo>
                  <a:lnTo>
                    <a:pt x="0" y="31"/>
                  </a:lnTo>
                  <a:lnTo>
                    <a:pt x="11" y="46"/>
                  </a:lnTo>
                  <a:lnTo>
                    <a:pt x="11" y="31"/>
                  </a:lnTo>
                  <a:lnTo>
                    <a:pt x="31"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6" name="Freeform 91"/>
            <p:cNvSpPr>
              <a:spLocks/>
            </p:cNvSpPr>
            <p:nvPr/>
          </p:nvSpPr>
          <p:spPr bwMode="auto">
            <a:xfrm>
              <a:off x="3314" y="1535"/>
              <a:ext cx="40" cy="80"/>
            </a:xfrm>
            <a:custGeom>
              <a:avLst/>
              <a:gdLst>
                <a:gd name="T0" fmla="*/ 5 w 46"/>
                <a:gd name="T1" fmla="*/ 14 h 87"/>
                <a:gd name="T2" fmla="*/ 5 w 46"/>
                <a:gd name="T3" fmla="*/ 0 h 87"/>
                <a:gd name="T4" fmla="*/ 0 w 46"/>
                <a:gd name="T5" fmla="*/ 0 h 87"/>
                <a:gd name="T6" fmla="*/ 0 w 46"/>
                <a:gd name="T7" fmla="*/ 14 h 87"/>
                <a:gd name="T8" fmla="*/ 0 w 46"/>
                <a:gd name="T9" fmla="*/ 31 h 87"/>
                <a:gd name="T10" fmla="*/ 5 w 46"/>
                <a:gd name="T11" fmla="*/ 38 h 87"/>
                <a:gd name="T12" fmla="*/ 11 w 46"/>
                <a:gd name="T13" fmla="*/ 25 h 87"/>
                <a:gd name="T14" fmla="*/ 5 w 46"/>
                <a:gd name="T15" fmla="*/ 14 h 87"/>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87"/>
                <a:gd name="T26" fmla="*/ 46 w 46"/>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87">
                  <a:moveTo>
                    <a:pt x="19" y="31"/>
                  </a:moveTo>
                  <a:lnTo>
                    <a:pt x="19" y="0"/>
                  </a:lnTo>
                  <a:lnTo>
                    <a:pt x="0" y="0"/>
                  </a:lnTo>
                  <a:lnTo>
                    <a:pt x="0" y="31"/>
                  </a:lnTo>
                  <a:lnTo>
                    <a:pt x="0" y="73"/>
                  </a:lnTo>
                  <a:lnTo>
                    <a:pt x="19" y="87"/>
                  </a:lnTo>
                  <a:lnTo>
                    <a:pt x="46" y="58"/>
                  </a:lnTo>
                  <a:lnTo>
                    <a:pt x="19" y="3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7" name="Freeform 92"/>
            <p:cNvSpPr>
              <a:spLocks/>
            </p:cNvSpPr>
            <p:nvPr/>
          </p:nvSpPr>
          <p:spPr bwMode="auto">
            <a:xfrm>
              <a:off x="3238" y="1393"/>
              <a:ext cx="123" cy="63"/>
            </a:xfrm>
            <a:custGeom>
              <a:avLst/>
              <a:gdLst>
                <a:gd name="T0" fmla="*/ 3 w 142"/>
                <a:gd name="T1" fmla="*/ 26 h 68"/>
                <a:gd name="T2" fmla="*/ 0 w 142"/>
                <a:gd name="T3" fmla="*/ 18 h 68"/>
                <a:gd name="T4" fmla="*/ 7 w 142"/>
                <a:gd name="T5" fmla="*/ 6 h 68"/>
                <a:gd name="T6" fmla="*/ 13 w 142"/>
                <a:gd name="T7" fmla="*/ 13 h 68"/>
                <a:gd name="T8" fmla="*/ 23 w 142"/>
                <a:gd name="T9" fmla="*/ 0 h 68"/>
                <a:gd name="T10" fmla="*/ 30 w 142"/>
                <a:gd name="T11" fmla="*/ 0 h 68"/>
                <a:gd name="T12" fmla="*/ 30 w 142"/>
                <a:gd name="T13" fmla="*/ 6 h 68"/>
                <a:gd name="T14" fmla="*/ 35 w 142"/>
                <a:gd name="T15" fmla="*/ 6 h 68"/>
                <a:gd name="T16" fmla="*/ 30 w 142"/>
                <a:gd name="T17" fmla="*/ 13 h 68"/>
                <a:gd name="T18" fmla="*/ 27 w 142"/>
                <a:gd name="T19" fmla="*/ 26 h 68"/>
                <a:gd name="T20" fmla="*/ 23 w 142"/>
                <a:gd name="T21" fmla="*/ 32 h 68"/>
                <a:gd name="T22" fmla="*/ 9 w 142"/>
                <a:gd name="T23" fmla="*/ 32 h 68"/>
                <a:gd name="T24" fmla="*/ 3 w 142"/>
                <a:gd name="T25" fmla="*/ 26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2"/>
                <a:gd name="T40" fmla="*/ 0 h 68"/>
                <a:gd name="T41" fmla="*/ 142 w 142"/>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2" h="68">
                  <a:moveTo>
                    <a:pt x="15" y="54"/>
                  </a:moveTo>
                  <a:lnTo>
                    <a:pt x="0" y="39"/>
                  </a:lnTo>
                  <a:lnTo>
                    <a:pt x="27" y="12"/>
                  </a:lnTo>
                  <a:lnTo>
                    <a:pt x="54" y="27"/>
                  </a:lnTo>
                  <a:lnTo>
                    <a:pt x="98" y="0"/>
                  </a:lnTo>
                  <a:lnTo>
                    <a:pt x="125" y="0"/>
                  </a:lnTo>
                  <a:lnTo>
                    <a:pt x="125" y="12"/>
                  </a:lnTo>
                  <a:lnTo>
                    <a:pt x="142" y="12"/>
                  </a:lnTo>
                  <a:lnTo>
                    <a:pt x="125" y="27"/>
                  </a:lnTo>
                  <a:lnTo>
                    <a:pt x="113" y="54"/>
                  </a:lnTo>
                  <a:lnTo>
                    <a:pt x="98" y="68"/>
                  </a:lnTo>
                  <a:lnTo>
                    <a:pt x="38" y="68"/>
                  </a:lnTo>
                  <a:lnTo>
                    <a:pt x="15" y="5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8" name="Freeform 93"/>
            <p:cNvSpPr>
              <a:spLocks/>
            </p:cNvSpPr>
            <p:nvPr/>
          </p:nvSpPr>
          <p:spPr bwMode="auto">
            <a:xfrm>
              <a:off x="3823" y="1871"/>
              <a:ext cx="40" cy="43"/>
            </a:xfrm>
            <a:custGeom>
              <a:avLst/>
              <a:gdLst>
                <a:gd name="T0" fmla="*/ 0 w 46"/>
                <a:gd name="T1" fmla="*/ 23 h 46"/>
                <a:gd name="T2" fmla="*/ 3 w 46"/>
                <a:gd name="T3" fmla="*/ 23 h 46"/>
                <a:gd name="T4" fmla="*/ 11 w 46"/>
                <a:gd name="T5" fmla="*/ 23 h 46"/>
                <a:gd name="T6" fmla="*/ 3 w 46"/>
                <a:gd name="T7" fmla="*/ 0 h 46"/>
                <a:gd name="T8" fmla="*/ 0 w 46"/>
                <a:gd name="T9" fmla="*/ 23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0" y="46"/>
                  </a:moveTo>
                  <a:lnTo>
                    <a:pt x="15" y="46"/>
                  </a:lnTo>
                  <a:lnTo>
                    <a:pt x="46" y="46"/>
                  </a:lnTo>
                  <a:lnTo>
                    <a:pt x="15" y="0"/>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89" name="Freeform 94"/>
            <p:cNvSpPr>
              <a:spLocks/>
            </p:cNvSpPr>
            <p:nvPr/>
          </p:nvSpPr>
          <p:spPr bwMode="auto">
            <a:xfrm>
              <a:off x="2664" y="1708"/>
              <a:ext cx="236" cy="199"/>
            </a:xfrm>
            <a:custGeom>
              <a:avLst/>
              <a:gdLst>
                <a:gd name="T0" fmla="*/ 68 w 271"/>
                <a:gd name="T1" fmla="*/ 17 h 212"/>
                <a:gd name="T2" fmla="*/ 64 w 271"/>
                <a:gd name="T3" fmla="*/ 8 h 212"/>
                <a:gd name="T4" fmla="*/ 60 w 271"/>
                <a:gd name="T5" fmla="*/ 8 h 212"/>
                <a:gd name="T6" fmla="*/ 49 w 271"/>
                <a:gd name="T7" fmla="*/ 8 h 212"/>
                <a:gd name="T8" fmla="*/ 45 w 271"/>
                <a:gd name="T9" fmla="*/ 0 h 212"/>
                <a:gd name="T10" fmla="*/ 43 w 271"/>
                <a:gd name="T11" fmla="*/ 0 h 212"/>
                <a:gd name="T12" fmla="*/ 38 w 271"/>
                <a:gd name="T13" fmla="*/ 23 h 212"/>
                <a:gd name="T14" fmla="*/ 29 w 271"/>
                <a:gd name="T15" fmla="*/ 38 h 212"/>
                <a:gd name="T16" fmla="*/ 24 w 271"/>
                <a:gd name="T17" fmla="*/ 45 h 212"/>
                <a:gd name="T18" fmla="*/ 21 w 271"/>
                <a:gd name="T19" fmla="*/ 60 h 212"/>
                <a:gd name="T20" fmla="*/ 21 w 271"/>
                <a:gd name="T21" fmla="*/ 76 h 212"/>
                <a:gd name="T22" fmla="*/ 18 w 271"/>
                <a:gd name="T23" fmla="*/ 91 h 212"/>
                <a:gd name="T24" fmla="*/ 10 w 271"/>
                <a:gd name="T25" fmla="*/ 103 h 212"/>
                <a:gd name="T26" fmla="*/ 0 w 271"/>
                <a:gd name="T27" fmla="*/ 113 h 212"/>
                <a:gd name="T28" fmla="*/ 24 w 271"/>
                <a:gd name="T29" fmla="*/ 113 h 212"/>
                <a:gd name="T30" fmla="*/ 24 w 271"/>
                <a:gd name="T31" fmla="*/ 97 h 212"/>
                <a:gd name="T32" fmla="*/ 29 w 271"/>
                <a:gd name="T33" fmla="*/ 91 h 212"/>
                <a:gd name="T34" fmla="*/ 45 w 271"/>
                <a:gd name="T35" fmla="*/ 83 h 212"/>
                <a:gd name="T36" fmla="*/ 53 w 271"/>
                <a:gd name="T37" fmla="*/ 69 h 212"/>
                <a:gd name="T38" fmla="*/ 53 w 271"/>
                <a:gd name="T39" fmla="*/ 60 h 212"/>
                <a:gd name="T40" fmla="*/ 68 w 271"/>
                <a:gd name="T41" fmla="*/ 52 h 212"/>
                <a:gd name="T42" fmla="*/ 68 w 271"/>
                <a:gd name="T43" fmla="*/ 17 h 2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1"/>
                <a:gd name="T67" fmla="*/ 0 h 212"/>
                <a:gd name="T68" fmla="*/ 271 w 271"/>
                <a:gd name="T69" fmla="*/ 212 h 2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1" h="212">
                  <a:moveTo>
                    <a:pt x="271" y="31"/>
                  </a:moveTo>
                  <a:lnTo>
                    <a:pt x="254" y="12"/>
                  </a:lnTo>
                  <a:lnTo>
                    <a:pt x="242" y="12"/>
                  </a:lnTo>
                  <a:lnTo>
                    <a:pt x="194" y="12"/>
                  </a:lnTo>
                  <a:lnTo>
                    <a:pt x="183" y="0"/>
                  </a:lnTo>
                  <a:lnTo>
                    <a:pt x="171" y="0"/>
                  </a:lnTo>
                  <a:lnTo>
                    <a:pt x="154" y="43"/>
                  </a:lnTo>
                  <a:lnTo>
                    <a:pt x="116" y="71"/>
                  </a:lnTo>
                  <a:lnTo>
                    <a:pt x="94" y="83"/>
                  </a:lnTo>
                  <a:lnTo>
                    <a:pt x="83" y="112"/>
                  </a:lnTo>
                  <a:lnTo>
                    <a:pt x="83" y="143"/>
                  </a:lnTo>
                  <a:lnTo>
                    <a:pt x="71" y="171"/>
                  </a:lnTo>
                  <a:lnTo>
                    <a:pt x="43" y="194"/>
                  </a:lnTo>
                  <a:lnTo>
                    <a:pt x="0" y="212"/>
                  </a:lnTo>
                  <a:lnTo>
                    <a:pt x="94" y="212"/>
                  </a:lnTo>
                  <a:lnTo>
                    <a:pt x="94" y="183"/>
                  </a:lnTo>
                  <a:lnTo>
                    <a:pt x="116" y="171"/>
                  </a:lnTo>
                  <a:lnTo>
                    <a:pt x="183" y="154"/>
                  </a:lnTo>
                  <a:lnTo>
                    <a:pt x="213" y="131"/>
                  </a:lnTo>
                  <a:lnTo>
                    <a:pt x="213" y="112"/>
                  </a:lnTo>
                  <a:lnTo>
                    <a:pt x="271" y="98"/>
                  </a:lnTo>
                  <a:lnTo>
                    <a:pt x="271" y="3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0" name="Freeform 95"/>
            <p:cNvSpPr>
              <a:spLocks/>
            </p:cNvSpPr>
            <p:nvPr/>
          </p:nvSpPr>
          <p:spPr bwMode="auto">
            <a:xfrm>
              <a:off x="2577" y="2254"/>
              <a:ext cx="61" cy="43"/>
            </a:xfrm>
            <a:custGeom>
              <a:avLst/>
              <a:gdLst>
                <a:gd name="T0" fmla="*/ 0 w 71"/>
                <a:gd name="T1" fmla="*/ 23 h 46"/>
                <a:gd name="T2" fmla="*/ 0 w 71"/>
                <a:gd name="T3" fmla="*/ 14 h 46"/>
                <a:gd name="T4" fmla="*/ 5 w 71"/>
                <a:gd name="T5" fmla="*/ 0 h 46"/>
                <a:gd name="T6" fmla="*/ 15 w 71"/>
                <a:gd name="T7" fmla="*/ 14 h 46"/>
                <a:gd name="T8" fmla="*/ 11 w 71"/>
                <a:gd name="T9" fmla="*/ 23 h 46"/>
                <a:gd name="T10" fmla="*/ 5 w 71"/>
                <a:gd name="T11" fmla="*/ 14 h 46"/>
                <a:gd name="T12" fmla="*/ 0 w 71"/>
                <a:gd name="T13" fmla="*/ 23 h 46"/>
                <a:gd name="T14" fmla="*/ 0 60000 65536"/>
                <a:gd name="T15" fmla="*/ 0 60000 65536"/>
                <a:gd name="T16" fmla="*/ 0 60000 65536"/>
                <a:gd name="T17" fmla="*/ 0 60000 65536"/>
                <a:gd name="T18" fmla="*/ 0 60000 65536"/>
                <a:gd name="T19" fmla="*/ 0 60000 65536"/>
                <a:gd name="T20" fmla="*/ 0 60000 65536"/>
                <a:gd name="T21" fmla="*/ 0 w 71"/>
                <a:gd name="T22" fmla="*/ 0 h 46"/>
                <a:gd name="T23" fmla="*/ 71 w 71"/>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46">
                  <a:moveTo>
                    <a:pt x="0" y="46"/>
                  </a:moveTo>
                  <a:lnTo>
                    <a:pt x="0" y="25"/>
                  </a:lnTo>
                  <a:lnTo>
                    <a:pt x="23" y="0"/>
                  </a:lnTo>
                  <a:lnTo>
                    <a:pt x="71" y="25"/>
                  </a:lnTo>
                  <a:lnTo>
                    <a:pt x="53" y="46"/>
                  </a:lnTo>
                  <a:lnTo>
                    <a:pt x="23" y="25"/>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1" name="Freeform 96"/>
            <p:cNvSpPr>
              <a:spLocks/>
            </p:cNvSpPr>
            <p:nvPr/>
          </p:nvSpPr>
          <p:spPr bwMode="auto">
            <a:xfrm>
              <a:off x="2577" y="2295"/>
              <a:ext cx="61" cy="43"/>
            </a:xfrm>
            <a:custGeom>
              <a:avLst/>
              <a:gdLst>
                <a:gd name="T0" fmla="*/ 15 w 71"/>
                <a:gd name="T1" fmla="*/ 0 h 46"/>
                <a:gd name="T2" fmla="*/ 0 w 71"/>
                <a:gd name="T3" fmla="*/ 0 h 46"/>
                <a:gd name="T4" fmla="*/ 3 w 71"/>
                <a:gd name="T5" fmla="*/ 7 h 46"/>
                <a:gd name="T6" fmla="*/ 5 w 71"/>
                <a:gd name="T7" fmla="*/ 7 h 46"/>
                <a:gd name="T8" fmla="*/ 5 w 71"/>
                <a:gd name="T9" fmla="*/ 23 h 46"/>
                <a:gd name="T10" fmla="*/ 9 w 71"/>
                <a:gd name="T11" fmla="*/ 23 h 46"/>
                <a:gd name="T12" fmla="*/ 9 w 71"/>
                <a:gd name="T13" fmla="*/ 17 h 46"/>
                <a:gd name="T14" fmla="*/ 15 w 71"/>
                <a:gd name="T15" fmla="*/ 17 h 46"/>
                <a:gd name="T16" fmla="*/ 15 w 71"/>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46"/>
                <a:gd name="T29" fmla="*/ 71 w 71"/>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46">
                  <a:moveTo>
                    <a:pt x="71" y="0"/>
                  </a:moveTo>
                  <a:lnTo>
                    <a:pt x="0" y="0"/>
                  </a:lnTo>
                  <a:lnTo>
                    <a:pt x="11" y="14"/>
                  </a:lnTo>
                  <a:lnTo>
                    <a:pt x="23" y="14"/>
                  </a:lnTo>
                  <a:lnTo>
                    <a:pt x="23" y="46"/>
                  </a:lnTo>
                  <a:lnTo>
                    <a:pt x="42" y="46"/>
                  </a:lnTo>
                  <a:lnTo>
                    <a:pt x="42" y="31"/>
                  </a:lnTo>
                  <a:lnTo>
                    <a:pt x="71" y="31"/>
                  </a:lnTo>
                  <a:lnTo>
                    <a:pt x="71"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2" name="Freeform 97"/>
            <p:cNvSpPr>
              <a:spLocks/>
            </p:cNvSpPr>
            <p:nvPr/>
          </p:nvSpPr>
          <p:spPr bwMode="auto">
            <a:xfrm>
              <a:off x="2638" y="2364"/>
              <a:ext cx="63" cy="77"/>
            </a:xfrm>
            <a:custGeom>
              <a:avLst/>
              <a:gdLst>
                <a:gd name="T0" fmla="*/ 0 w 71"/>
                <a:gd name="T1" fmla="*/ 6 h 83"/>
                <a:gd name="T2" fmla="*/ 8 w 71"/>
                <a:gd name="T3" fmla="*/ 0 h 83"/>
                <a:gd name="T4" fmla="*/ 16 w 71"/>
                <a:gd name="T5" fmla="*/ 0 h 83"/>
                <a:gd name="T6" fmla="*/ 22 w 71"/>
                <a:gd name="T7" fmla="*/ 13 h 83"/>
                <a:gd name="T8" fmla="*/ 22 w 71"/>
                <a:gd name="T9" fmla="*/ 18 h 83"/>
                <a:gd name="T10" fmla="*/ 12 w 71"/>
                <a:gd name="T11" fmla="*/ 39 h 83"/>
                <a:gd name="T12" fmla="*/ 4 w 71"/>
                <a:gd name="T13" fmla="*/ 26 h 83"/>
                <a:gd name="T14" fmla="*/ 0 w 71"/>
                <a:gd name="T15" fmla="*/ 6 h 83"/>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83"/>
                <a:gd name="T26" fmla="*/ 71 w 71"/>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83">
                  <a:moveTo>
                    <a:pt x="0" y="12"/>
                  </a:moveTo>
                  <a:lnTo>
                    <a:pt x="26" y="0"/>
                  </a:lnTo>
                  <a:lnTo>
                    <a:pt x="53" y="0"/>
                  </a:lnTo>
                  <a:lnTo>
                    <a:pt x="71" y="27"/>
                  </a:lnTo>
                  <a:lnTo>
                    <a:pt x="71" y="39"/>
                  </a:lnTo>
                  <a:lnTo>
                    <a:pt x="38" y="83"/>
                  </a:lnTo>
                  <a:lnTo>
                    <a:pt x="11" y="54"/>
                  </a:lnTo>
                  <a:lnTo>
                    <a:pt x="0" y="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3" name="Freeform 98"/>
            <p:cNvSpPr>
              <a:spLocks/>
            </p:cNvSpPr>
            <p:nvPr/>
          </p:nvSpPr>
          <p:spPr bwMode="auto">
            <a:xfrm>
              <a:off x="3523" y="2665"/>
              <a:ext cx="41" cy="56"/>
            </a:xfrm>
            <a:custGeom>
              <a:avLst/>
              <a:gdLst>
                <a:gd name="T0" fmla="*/ 0 w 46"/>
                <a:gd name="T1" fmla="*/ 9 h 59"/>
                <a:gd name="T2" fmla="*/ 6 w 46"/>
                <a:gd name="T3" fmla="*/ 17 h 59"/>
                <a:gd name="T4" fmla="*/ 6 w 46"/>
                <a:gd name="T5" fmla="*/ 35 h 59"/>
                <a:gd name="T6" fmla="*/ 15 w 46"/>
                <a:gd name="T7" fmla="*/ 17 h 59"/>
                <a:gd name="T8" fmla="*/ 15 w 46"/>
                <a:gd name="T9" fmla="*/ 0 h 59"/>
                <a:gd name="T10" fmla="*/ 0 w 46"/>
                <a:gd name="T11" fmla="*/ 9 h 59"/>
                <a:gd name="T12" fmla="*/ 0 60000 65536"/>
                <a:gd name="T13" fmla="*/ 0 60000 65536"/>
                <a:gd name="T14" fmla="*/ 0 60000 65536"/>
                <a:gd name="T15" fmla="*/ 0 60000 65536"/>
                <a:gd name="T16" fmla="*/ 0 60000 65536"/>
                <a:gd name="T17" fmla="*/ 0 60000 65536"/>
                <a:gd name="T18" fmla="*/ 0 w 46"/>
                <a:gd name="T19" fmla="*/ 0 h 59"/>
                <a:gd name="T20" fmla="*/ 46 w 46"/>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46" h="59">
                  <a:moveTo>
                    <a:pt x="0" y="15"/>
                  </a:moveTo>
                  <a:lnTo>
                    <a:pt x="19" y="27"/>
                  </a:lnTo>
                  <a:lnTo>
                    <a:pt x="19" y="59"/>
                  </a:lnTo>
                  <a:lnTo>
                    <a:pt x="46" y="27"/>
                  </a:lnTo>
                  <a:lnTo>
                    <a:pt x="46" y="0"/>
                  </a:lnTo>
                  <a:lnTo>
                    <a:pt x="0" y="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4" name="Freeform 99"/>
            <p:cNvSpPr>
              <a:spLocks/>
            </p:cNvSpPr>
            <p:nvPr/>
          </p:nvSpPr>
          <p:spPr bwMode="auto">
            <a:xfrm>
              <a:off x="3325" y="3065"/>
              <a:ext cx="197" cy="222"/>
            </a:xfrm>
            <a:custGeom>
              <a:avLst/>
              <a:gdLst>
                <a:gd name="T0" fmla="*/ 32 w 226"/>
                <a:gd name="T1" fmla="*/ 0 h 238"/>
                <a:gd name="T2" fmla="*/ 25 w 226"/>
                <a:gd name="T3" fmla="*/ 0 h 238"/>
                <a:gd name="T4" fmla="*/ 22 w 226"/>
                <a:gd name="T5" fmla="*/ 7 h 238"/>
                <a:gd name="T6" fmla="*/ 22 w 226"/>
                <a:gd name="T7" fmla="*/ 0 h 238"/>
                <a:gd name="T8" fmla="*/ 7 w 226"/>
                <a:gd name="T9" fmla="*/ 7 h 238"/>
                <a:gd name="T10" fmla="*/ 7 w 226"/>
                <a:gd name="T11" fmla="*/ 49 h 238"/>
                <a:gd name="T12" fmla="*/ 0 w 226"/>
                <a:gd name="T13" fmla="*/ 56 h 238"/>
                <a:gd name="T14" fmla="*/ 0 w 226"/>
                <a:gd name="T15" fmla="*/ 92 h 238"/>
                <a:gd name="T16" fmla="*/ 7 w 226"/>
                <a:gd name="T17" fmla="*/ 99 h 238"/>
                <a:gd name="T18" fmla="*/ 3 w 226"/>
                <a:gd name="T19" fmla="*/ 113 h 238"/>
                <a:gd name="T20" fmla="*/ 7 w 226"/>
                <a:gd name="T21" fmla="*/ 118 h 238"/>
                <a:gd name="T22" fmla="*/ 14 w 226"/>
                <a:gd name="T23" fmla="*/ 113 h 238"/>
                <a:gd name="T24" fmla="*/ 22 w 226"/>
                <a:gd name="T25" fmla="*/ 99 h 238"/>
                <a:gd name="T26" fmla="*/ 29 w 226"/>
                <a:gd name="T27" fmla="*/ 99 h 238"/>
                <a:gd name="T28" fmla="*/ 32 w 226"/>
                <a:gd name="T29" fmla="*/ 99 h 238"/>
                <a:gd name="T30" fmla="*/ 47 w 226"/>
                <a:gd name="T31" fmla="*/ 71 h 238"/>
                <a:gd name="T32" fmla="*/ 57 w 226"/>
                <a:gd name="T33" fmla="*/ 56 h 238"/>
                <a:gd name="T34" fmla="*/ 51 w 226"/>
                <a:gd name="T35" fmla="*/ 49 h 238"/>
                <a:gd name="T36" fmla="*/ 47 w 226"/>
                <a:gd name="T37" fmla="*/ 33 h 238"/>
                <a:gd name="T38" fmla="*/ 39 w 226"/>
                <a:gd name="T39" fmla="*/ 21 h 238"/>
                <a:gd name="T40" fmla="*/ 32 w 226"/>
                <a:gd name="T41" fmla="*/ 0 h 2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6"/>
                <a:gd name="T64" fmla="*/ 0 h 238"/>
                <a:gd name="T65" fmla="*/ 226 w 226"/>
                <a:gd name="T66" fmla="*/ 238 h 2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6" h="238">
                  <a:moveTo>
                    <a:pt x="126" y="0"/>
                  </a:moveTo>
                  <a:lnTo>
                    <a:pt x="98" y="0"/>
                  </a:lnTo>
                  <a:lnTo>
                    <a:pt x="86" y="16"/>
                  </a:lnTo>
                  <a:lnTo>
                    <a:pt x="86" y="0"/>
                  </a:lnTo>
                  <a:lnTo>
                    <a:pt x="27" y="16"/>
                  </a:lnTo>
                  <a:lnTo>
                    <a:pt x="27" y="98"/>
                  </a:lnTo>
                  <a:lnTo>
                    <a:pt x="0" y="113"/>
                  </a:lnTo>
                  <a:lnTo>
                    <a:pt x="0" y="186"/>
                  </a:lnTo>
                  <a:lnTo>
                    <a:pt x="27" y="198"/>
                  </a:lnTo>
                  <a:lnTo>
                    <a:pt x="15" y="225"/>
                  </a:lnTo>
                  <a:lnTo>
                    <a:pt x="27" y="238"/>
                  </a:lnTo>
                  <a:lnTo>
                    <a:pt x="54" y="225"/>
                  </a:lnTo>
                  <a:lnTo>
                    <a:pt x="86" y="198"/>
                  </a:lnTo>
                  <a:lnTo>
                    <a:pt x="115" y="198"/>
                  </a:lnTo>
                  <a:lnTo>
                    <a:pt x="126" y="198"/>
                  </a:lnTo>
                  <a:lnTo>
                    <a:pt x="186" y="142"/>
                  </a:lnTo>
                  <a:lnTo>
                    <a:pt x="226" y="113"/>
                  </a:lnTo>
                  <a:lnTo>
                    <a:pt x="198" y="98"/>
                  </a:lnTo>
                  <a:lnTo>
                    <a:pt x="186" y="67"/>
                  </a:lnTo>
                  <a:lnTo>
                    <a:pt x="157" y="42"/>
                  </a:lnTo>
                  <a:lnTo>
                    <a:pt x="126"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5" name="Freeform 100"/>
            <p:cNvSpPr>
              <a:spLocks/>
            </p:cNvSpPr>
            <p:nvPr/>
          </p:nvSpPr>
          <p:spPr bwMode="auto">
            <a:xfrm>
              <a:off x="5998" y="1030"/>
              <a:ext cx="63" cy="43"/>
            </a:xfrm>
            <a:custGeom>
              <a:avLst/>
              <a:gdLst>
                <a:gd name="T0" fmla="*/ 0 w 71"/>
                <a:gd name="T1" fmla="*/ 0 h 46"/>
                <a:gd name="T2" fmla="*/ 22 w 71"/>
                <a:gd name="T3" fmla="*/ 23 h 46"/>
                <a:gd name="T4" fmla="*/ 18 w 71"/>
                <a:gd name="T5" fmla="*/ 23 h 46"/>
                <a:gd name="T6" fmla="*/ 4 w 71"/>
                <a:gd name="T7" fmla="*/ 23 h 46"/>
                <a:gd name="T8" fmla="*/ 0 w 71"/>
                <a:gd name="T9" fmla="*/ 0 h 46"/>
                <a:gd name="T10" fmla="*/ 0 60000 65536"/>
                <a:gd name="T11" fmla="*/ 0 60000 65536"/>
                <a:gd name="T12" fmla="*/ 0 60000 65536"/>
                <a:gd name="T13" fmla="*/ 0 60000 65536"/>
                <a:gd name="T14" fmla="*/ 0 60000 65536"/>
                <a:gd name="T15" fmla="*/ 0 w 71"/>
                <a:gd name="T16" fmla="*/ 0 h 46"/>
                <a:gd name="T17" fmla="*/ 71 w 71"/>
                <a:gd name="T18" fmla="*/ 46 h 46"/>
              </a:gdLst>
              <a:ahLst/>
              <a:cxnLst>
                <a:cxn ang="T10">
                  <a:pos x="T0" y="T1"/>
                </a:cxn>
                <a:cxn ang="T11">
                  <a:pos x="T2" y="T3"/>
                </a:cxn>
                <a:cxn ang="T12">
                  <a:pos x="T4" y="T5"/>
                </a:cxn>
                <a:cxn ang="T13">
                  <a:pos x="T6" y="T7"/>
                </a:cxn>
                <a:cxn ang="T14">
                  <a:pos x="T8" y="T9"/>
                </a:cxn>
              </a:cxnLst>
              <a:rect l="T15" t="T16" r="T17" b="T18"/>
              <a:pathLst>
                <a:path w="71" h="46">
                  <a:moveTo>
                    <a:pt x="0" y="0"/>
                  </a:moveTo>
                  <a:lnTo>
                    <a:pt x="71" y="46"/>
                  </a:lnTo>
                  <a:lnTo>
                    <a:pt x="58" y="46"/>
                  </a:lnTo>
                  <a:lnTo>
                    <a:pt x="12" y="4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6" name="Freeform 101"/>
            <p:cNvSpPr>
              <a:spLocks/>
            </p:cNvSpPr>
            <p:nvPr/>
          </p:nvSpPr>
          <p:spPr bwMode="auto">
            <a:xfrm>
              <a:off x="4574" y="2364"/>
              <a:ext cx="49" cy="94"/>
            </a:xfrm>
            <a:custGeom>
              <a:avLst/>
              <a:gdLst>
                <a:gd name="T0" fmla="*/ 0 w 56"/>
                <a:gd name="T1" fmla="*/ 31 h 100"/>
                <a:gd name="T2" fmla="*/ 4 w 56"/>
                <a:gd name="T3" fmla="*/ 8 h 100"/>
                <a:gd name="T4" fmla="*/ 4 w 56"/>
                <a:gd name="T5" fmla="*/ 0 h 100"/>
                <a:gd name="T6" fmla="*/ 8 w 56"/>
                <a:gd name="T7" fmla="*/ 8 h 100"/>
                <a:gd name="T8" fmla="*/ 15 w 56"/>
                <a:gd name="T9" fmla="*/ 31 h 100"/>
                <a:gd name="T10" fmla="*/ 15 w 56"/>
                <a:gd name="T11" fmla="*/ 54 h 100"/>
                <a:gd name="T12" fmla="*/ 10 w 56"/>
                <a:gd name="T13" fmla="*/ 54 h 100"/>
                <a:gd name="T14" fmla="*/ 4 w 56"/>
                <a:gd name="T15" fmla="*/ 54 h 100"/>
                <a:gd name="T16" fmla="*/ 0 w 56"/>
                <a:gd name="T17" fmla="*/ 31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100"/>
                <a:gd name="T29" fmla="*/ 56 w 56"/>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100">
                  <a:moveTo>
                    <a:pt x="0" y="56"/>
                  </a:moveTo>
                  <a:lnTo>
                    <a:pt x="12" y="12"/>
                  </a:lnTo>
                  <a:lnTo>
                    <a:pt x="12" y="0"/>
                  </a:lnTo>
                  <a:lnTo>
                    <a:pt x="27" y="12"/>
                  </a:lnTo>
                  <a:lnTo>
                    <a:pt x="56" y="56"/>
                  </a:lnTo>
                  <a:lnTo>
                    <a:pt x="56" y="100"/>
                  </a:lnTo>
                  <a:lnTo>
                    <a:pt x="38" y="100"/>
                  </a:lnTo>
                  <a:lnTo>
                    <a:pt x="12" y="100"/>
                  </a:lnTo>
                  <a:lnTo>
                    <a:pt x="0" y="5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7" name="Freeform 102"/>
            <p:cNvSpPr>
              <a:spLocks/>
            </p:cNvSpPr>
            <p:nvPr/>
          </p:nvSpPr>
          <p:spPr bwMode="auto">
            <a:xfrm>
              <a:off x="5148" y="2108"/>
              <a:ext cx="49" cy="43"/>
            </a:xfrm>
            <a:custGeom>
              <a:avLst/>
              <a:gdLst>
                <a:gd name="T0" fmla="*/ 0 w 55"/>
                <a:gd name="T1" fmla="*/ 7 h 46"/>
                <a:gd name="T2" fmla="*/ 10 w 55"/>
                <a:gd name="T3" fmla="*/ 0 h 46"/>
                <a:gd name="T4" fmla="*/ 18 w 55"/>
                <a:gd name="T5" fmla="*/ 0 h 46"/>
                <a:gd name="T6" fmla="*/ 18 w 55"/>
                <a:gd name="T7" fmla="*/ 16 h 46"/>
                <a:gd name="T8" fmla="*/ 10 w 55"/>
                <a:gd name="T9" fmla="*/ 23 h 46"/>
                <a:gd name="T10" fmla="*/ 4 w 55"/>
                <a:gd name="T11" fmla="*/ 23 h 46"/>
                <a:gd name="T12" fmla="*/ 0 w 55"/>
                <a:gd name="T13" fmla="*/ 7 h 46"/>
                <a:gd name="T14" fmla="*/ 0 60000 65536"/>
                <a:gd name="T15" fmla="*/ 0 60000 65536"/>
                <a:gd name="T16" fmla="*/ 0 60000 65536"/>
                <a:gd name="T17" fmla="*/ 0 60000 65536"/>
                <a:gd name="T18" fmla="*/ 0 60000 65536"/>
                <a:gd name="T19" fmla="*/ 0 60000 65536"/>
                <a:gd name="T20" fmla="*/ 0 60000 65536"/>
                <a:gd name="T21" fmla="*/ 0 w 55"/>
                <a:gd name="T22" fmla="*/ 0 h 46"/>
                <a:gd name="T23" fmla="*/ 55 w 55"/>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6">
                  <a:moveTo>
                    <a:pt x="0" y="13"/>
                  </a:moveTo>
                  <a:lnTo>
                    <a:pt x="30" y="0"/>
                  </a:lnTo>
                  <a:lnTo>
                    <a:pt x="55" y="0"/>
                  </a:lnTo>
                  <a:lnTo>
                    <a:pt x="55" y="30"/>
                  </a:lnTo>
                  <a:lnTo>
                    <a:pt x="30" y="46"/>
                  </a:lnTo>
                  <a:lnTo>
                    <a:pt x="11" y="46"/>
                  </a:lnTo>
                  <a:lnTo>
                    <a:pt x="0" y="1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8" name="Freeform 103"/>
            <p:cNvSpPr>
              <a:spLocks/>
            </p:cNvSpPr>
            <p:nvPr/>
          </p:nvSpPr>
          <p:spPr bwMode="auto">
            <a:xfrm>
              <a:off x="5500" y="1763"/>
              <a:ext cx="45" cy="69"/>
            </a:xfrm>
            <a:custGeom>
              <a:avLst/>
              <a:gdLst>
                <a:gd name="T0" fmla="*/ 0 w 52"/>
                <a:gd name="T1" fmla="*/ 6 h 75"/>
                <a:gd name="T2" fmla="*/ 3 w 52"/>
                <a:gd name="T3" fmla="*/ 0 h 75"/>
                <a:gd name="T4" fmla="*/ 9 w 52"/>
                <a:gd name="T5" fmla="*/ 0 h 75"/>
                <a:gd name="T6" fmla="*/ 12 w 52"/>
                <a:gd name="T7" fmla="*/ 12 h 75"/>
                <a:gd name="T8" fmla="*/ 12 w 52"/>
                <a:gd name="T9" fmla="*/ 24 h 75"/>
                <a:gd name="T10" fmla="*/ 9 w 52"/>
                <a:gd name="T11" fmla="*/ 32 h 75"/>
                <a:gd name="T12" fmla="*/ 7 w 52"/>
                <a:gd name="T13" fmla="*/ 32 h 75"/>
                <a:gd name="T14" fmla="*/ 7 w 52"/>
                <a:gd name="T15" fmla="*/ 12 h 75"/>
                <a:gd name="T16" fmla="*/ 3 w 52"/>
                <a:gd name="T17" fmla="*/ 6 h 75"/>
                <a:gd name="T18" fmla="*/ 3 w 52"/>
                <a:gd name="T19" fmla="*/ 12 h 75"/>
                <a:gd name="T20" fmla="*/ 0 w 52"/>
                <a:gd name="T21" fmla="*/ 6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75"/>
                <a:gd name="T35" fmla="*/ 52 w 52"/>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75">
                  <a:moveTo>
                    <a:pt x="0" y="15"/>
                  </a:moveTo>
                  <a:lnTo>
                    <a:pt x="11" y="0"/>
                  </a:lnTo>
                  <a:lnTo>
                    <a:pt x="38" y="0"/>
                  </a:lnTo>
                  <a:lnTo>
                    <a:pt x="52" y="27"/>
                  </a:lnTo>
                  <a:lnTo>
                    <a:pt x="52" y="54"/>
                  </a:lnTo>
                  <a:lnTo>
                    <a:pt x="38" y="75"/>
                  </a:lnTo>
                  <a:lnTo>
                    <a:pt x="27" y="75"/>
                  </a:lnTo>
                  <a:lnTo>
                    <a:pt x="27" y="27"/>
                  </a:lnTo>
                  <a:lnTo>
                    <a:pt x="11" y="15"/>
                  </a:lnTo>
                  <a:lnTo>
                    <a:pt x="11" y="27"/>
                  </a:lnTo>
                  <a:lnTo>
                    <a:pt x="0" y="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299" name="Freeform 104"/>
            <p:cNvSpPr>
              <a:spLocks/>
            </p:cNvSpPr>
            <p:nvPr/>
          </p:nvSpPr>
          <p:spPr bwMode="auto">
            <a:xfrm>
              <a:off x="5547" y="1750"/>
              <a:ext cx="52" cy="43"/>
            </a:xfrm>
            <a:custGeom>
              <a:avLst/>
              <a:gdLst>
                <a:gd name="T0" fmla="*/ 0 w 59"/>
                <a:gd name="T1" fmla="*/ 16 h 46"/>
                <a:gd name="T2" fmla="*/ 4 w 59"/>
                <a:gd name="T3" fmla="*/ 0 h 46"/>
                <a:gd name="T4" fmla="*/ 9 w 59"/>
                <a:gd name="T5" fmla="*/ 7 h 46"/>
                <a:gd name="T6" fmla="*/ 9 w 59"/>
                <a:gd name="T7" fmla="*/ 0 h 46"/>
                <a:gd name="T8" fmla="*/ 13 w 59"/>
                <a:gd name="T9" fmla="*/ 0 h 46"/>
                <a:gd name="T10" fmla="*/ 17 w 59"/>
                <a:gd name="T11" fmla="*/ 7 h 46"/>
                <a:gd name="T12" fmla="*/ 13 w 59"/>
                <a:gd name="T13" fmla="*/ 16 h 46"/>
                <a:gd name="T14" fmla="*/ 9 w 59"/>
                <a:gd name="T15" fmla="*/ 7 h 46"/>
                <a:gd name="T16" fmla="*/ 9 w 59"/>
                <a:gd name="T17" fmla="*/ 16 h 46"/>
                <a:gd name="T18" fmla="*/ 9 w 59"/>
                <a:gd name="T19" fmla="*/ 23 h 46"/>
                <a:gd name="T20" fmla="*/ 0 w 59"/>
                <a:gd name="T21" fmla="*/ 16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46"/>
                <a:gd name="T35" fmla="*/ 59 w 59"/>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46">
                  <a:moveTo>
                    <a:pt x="0" y="30"/>
                  </a:moveTo>
                  <a:lnTo>
                    <a:pt x="15" y="0"/>
                  </a:lnTo>
                  <a:lnTo>
                    <a:pt x="30" y="13"/>
                  </a:lnTo>
                  <a:lnTo>
                    <a:pt x="30" y="0"/>
                  </a:lnTo>
                  <a:lnTo>
                    <a:pt x="46" y="0"/>
                  </a:lnTo>
                  <a:lnTo>
                    <a:pt x="59" y="13"/>
                  </a:lnTo>
                  <a:lnTo>
                    <a:pt x="46" y="30"/>
                  </a:lnTo>
                  <a:lnTo>
                    <a:pt x="30" y="13"/>
                  </a:lnTo>
                  <a:lnTo>
                    <a:pt x="30" y="30"/>
                  </a:lnTo>
                  <a:lnTo>
                    <a:pt x="30" y="46"/>
                  </a:lnTo>
                  <a:lnTo>
                    <a:pt x="0" y="3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0" name="Freeform 105"/>
            <p:cNvSpPr>
              <a:spLocks/>
            </p:cNvSpPr>
            <p:nvPr/>
          </p:nvSpPr>
          <p:spPr bwMode="auto">
            <a:xfrm>
              <a:off x="5512" y="1563"/>
              <a:ext cx="186" cy="213"/>
            </a:xfrm>
            <a:custGeom>
              <a:avLst/>
              <a:gdLst>
                <a:gd name="T0" fmla="*/ 0 w 215"/>
                <a:gd name="T1" fmla="*/ 109 h 226"/>
                <a:gd name="T2" fmla="*/ 7 w 215"/>
                <a:gd name="T3" fmla="*/ 91 h 226"/>
                <a:gd name="T4" fmla="*/ 20 w 215"/>
                <a:gd name="T5" fmla="*/ 85 h 226"/>
                <a:gd name="T6" fmla="*/ 23 w 215"/>
                <a:gd name="T7" fmla="*/ 91 h 226"/>
                <a:gd name="T8" fmla="*/ 23 w 215"/>
                <a:gd name="T9" fmla="*/ 85 h 226"/>
                <a:gd name="T10" fmla="*/ 23 w 215"/>
                <a:gd name="T11" fmla="*/ 63 h 226"/>
                <a:gd name="T12" fmla="*/ 27 w 215"/>
                <a:gd name="T13" fmla="*/ 63 h 226"/>
                <a:gd name="T14" fmla="*/ 27 w 215"/>
                <a:gd name="T15" fmla="*/ 71 h 226"/>
                <a:gd name="T16" fmla="*/ 32 w 215"/>
                <a:gd name="T17" fmla="*/ 63 h 226"/>
                <a:gd name="T18" fmla="*/ 32 w 215"/>
                <a:gd name="T19" fmla="*/ 37 h 226"/>
                <a:gd name="T20" fmla="*/ 30 w 215"/>
                <a:gd name="T21" fmla="*/ 8 h 226"/>
                <a:gd name="T22" fmla="*/ 32 w 215"/>
                <a:gd name="T23" fmla="*/ 8 h 226"/>
                <a:gd name="T24" fmla="*/ 30 w 215"/>
                <a:gd name="T25" fmla="*/ 0 h 226"/>
                <a:gd name="T26" fmla="*/ 32 w 215"/>
                <a:gd name="T27" fmla="*/ 8 h 226"/>
                <a:gd name="T28" fmla="*/ 44 w 215"/>
                <a:gd name="T29" fmla="*/ 37 h 226"/>
                <a:gd name="T30" fmla="*/ 47 w 215"/>
                <a:gd name="T31" fmla="*/ 45 h 226"/>
                <a:gd name="T32" fmla="*/ 44 w 215"/>
                <a:gd name="T33" fmla="*/ 45 h 226"/>
                <a:gd name="T34" fmla="*/ 44 w 215"/>
                <a:gd name="T35" fmla="*/ 54 h 226"/>
                <a:gd name="T36" fmla="*/ 50 w 215"/>
                <a:gd name="T37" fmla="*/ 85 h 226"/>
                <a:gd name="T38" fmla="*/ 50 w 215"/>
                <a:gd name="T39" fmla="*/ 91 h 226"/>
                <a:gd name="T40" fmla="*/ 47 w 215"/>
                <a:gd name="T41" fmla="*/ 103 h 226"/>
                <a:gd name="T42" fmla="*/ 44 w 215"/>
                <a:gd name="T43" fmla="*/ 91 h 226"/>
                <a:gd name="T44" fmla="*/ 44 w 215"/>
                <a:gd name="T45" fmla="*/ 103 h 226"/>
                <a:gd name="T46" fmla="*/ 41 w 215"/>
                <a:gd name="T47" fmla="*/ 91 h 226"/>
                <a:gd name="T48" fmla="*/ 37 w 215"/>
                <a:gd name="T49" fmla="*/ 103 h 226"/>
                <a:gd name="T50" fmla="*/ 32 w 215"/>
                <a:gd name="T51" fmla="*/ 103 h 226"/>
                <a:gd name="T52" fmla="*/ 30 w 215"/>
                <a:gd name="T53" fmla="*/ 103 h 226"/>
                <a:gd name="T54" fmla="*/ 32 w 215"/>
                <a:gd name="T55" fmla="*/ 109 h 226"/>
                <a:gd name="T56" fmla="*/ 30 w 215"/>
                <a:gd name="T57" fmla="*/ 124 h 226"/>
                <a:gd name="T58" fmla="*/ 23 w 215"/>
                <a:gd name="T59" fmla="*/ 116 h 226"/>
                <a:gd name="T60" fmla="*/ 23 w 215"/>
                <a:gd name="T61" fmla="*/ 103 h 226"/>
                <a:gd name="T62" fmla="*/ 20 w 215"/>
                <a:gd name="T63" fmla="*/ 103 h 226"/>
                <a:gd name="T64" fmla="*/ 9 w 215"/>
                <a:gd name="T65" fmla="*/ 109 h 226"/>
                <a:gd name="T66" fmla="*/ 7 w 215"/>
                <a:gd name="T67" fmla="*/ 116 h 226"/>
                <a:gd name="T68" fmla="*/ 3 w 215"/>
                <a:gd name="T69" fmla="*/ 116 h 226"/>
                <a:gd name="T70" fmla="*/ 0 w 215"/>
                <a:gd name="T71" fmla="*/ 109 h 2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5"/>
                <a:gd name="T109" fmla="*/ 0 h 226"/>
                <a:gd name="T110" fmla="*/ 215 w 215"/>
                <a:gd name="T111" fmla="*/ 226 h 2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5" h="226">
                  <a:moveTo>
                    <a:pt x="0" y="198"/>
                  </a:moveTo>
                  <a:lnTo>
                    <a:pt x="27" y="165"/>
                  </a:lnTo>
                  <a:lnTo>
                    <a:pt x="87" y="153"/>
                  </a:lnTo>
                  <a:lnTo>
                    <a:pt x="98" y="165"/>
                  </a:lnTo>
                  <a:lnTo>
                    <a:pt x="98" y="153"/>
                  </a:lnTo>
                  <a:lnTo>
                    <a:pt x="98" y="115"/>
                  </a:lnTo>
                  <a:lnTo>
                    <a:pt x="115" y="115"/>
                  </a:lnTo>
                  <a:lnTo>
                    <a:pt x="115" y="127"/>
                  </a:lnTo>
                  <a:lnTo>
                    <a:pt x="138" y="115"/>
                  </a:lnTo>
                  <a:lnTo>
                    <a:pt x="138" y="67"/>
                  </a:lnTo>
                  <a:lnTo>
                    <a:pt x="127" y="15"/>
                  </a:lnTo>
                  <a:lnTo>
                    <a:pt x="138" y="15"/>
                  </a:lnTo>
                  <a:lnTo>
                    <a:pt x="127" y="0"/>
                  </a:lnTo>
                  <a:lnTo>
                    <a:pt x="138" y="15"/>
                  </a:lnTo>
                  <a:lnTo>
                    <a:pt x="187" y="67"/>
                  </a:lnTo>
                  <a:lnTo>
                    <a:pt x="198" y="82"/>
                  </a:lnTo>
                  <a:lnTo>
                    <a:pt x="187" y="82"/>
                  </a:lnTo>
                  <a:lnTo>
                    <a:pt x="187" y="98"/>
                  </a:lnTo>
                  <a:lnTo>
                    <a:pt x="215" y="153"/>
                  </a:lnTo>
                  <a:lnTo>
                    <a:pt x="215" y="165"/>
                  </a:lnTo>
                  <a:lnTo>
                    <a:pt x="198" y="186"/>
                  </a:lnTo>
                  <a:lnTo>
                    <a:pt x="187" y="165"/>
                  </a:lnTo>
                  <a:lnTo>
                    <a:pt x="187" y="186"/>
                  </a:lnTo>
                  <a:lnTo>
                    <a:pt x="171" y="165"/>
                  </a:lnTo>
                  <a:lnTo>
                    <a:pt x="158" y="186"/>
                  </a:lnTo>
                  <a:lnTo>
                    <a:pt x="138" y="186"/>
                  </a:lnTo>
                  <a:lnTo>
                    <a:pt x="127" y="186"/>
                  </a:lnTo>
                  <a:lnTo>
                    <a:pt x="138" y="198"/>
                  </a:lnTo>
                  <a:lnTo>
                    <a:pt x="127" y="226"/>
                  </a:lnTo>
                  <a:lnTo>
                    <a:pt x="98" y="209"/>
                  </a:lnTo>
                  <a:lnTo>
                    <a:pt x="98" y="186"/>
                  </a:lnTo>
                  <a:lnTo>
                    <a:pt x="87" y="186"/>
                  </a:lnTo>
                  <a:lnTo>
                    <a:pt x="39" y="198"/>
                  </a:lnTo>
                  <a:lnTo>
                    <a:pt x="27" y="209"/>
                  </a:lnTo>
                  <a:lnTo>
                    <a:pt x="16" y="209"/>
                  </a:lnTo>
                  <a:lnTo>
                    <a:pt x="0" y="19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1" name="Freeform 106"/>
            <p:cNvSpPr>
              <a:spLocks/>
            </p:cNvSpPr>
            <p:nvPr/>
          </p:nvSpPr>
          <p:spPr bwMode="auto">
            <a:xfrm>
              <a:off x="5587" y="1467"/>
              <a:ext cx="110" cy="111"/>
            </a:xfrm>
            <a:custGeom>
              <a:avLst/>
              <a:gdLst>
                <a:gd name="T0" fmla="*/ 3 w 126"/>
                <a:gd name="T1" fmla="*/ 35 h 119"/>
                <a:gd name="T2" fmla="*/ 3 w 126"/>
                <a:gd name="T3" fmla="*/ 31 h 119"/>
                <a:gd name="T4" fmla="*/ 7 w 126"/>
                <a:gd name="T5" fmla="*/ 31 h 119"/>
                <a:gd name="T6" fmla="*/ 3 w 126"/>
                <a:gd name="T7" fmla="*/ 9 h 119"/>
                <a:gd name="T8" fmla="*/ 0 w 126"/>
                <a:gd name="T9" fmla="*/ 0 h 119"/>
                <a:gd name="T10" fmla="*/ 18 w 126"/>
                <a:gd name="T11" fmla="*/ 16 h 119"/>
                <a:gd name="T12" fmla="*/ 21 w 126"/>
                <a:gd name="T13" fmla="*/ 23 h 119"/>
                <a:gd name="T14" fmla="*/ 25 w 126"/>
                <a:gd name="T15" fmla="*/ 16 h 119"/>
                <a:gd name="T16" fmla="*/ 25 w 126"/>
                <a:gd name="T17" fmla="*/ 23 h 119"/>
                <a:gd name="T18" fmla="*/ 28 w 126"/>
                <a:gd name="T19" fmla="*/ 31 h 119"/>
                <a:gd name="T20" fmla="*/ 33 w 126"/>
                <a:gd name="T21" fmla="*/ 31 h 119"/>
                <a:gd name="T22" fmla="*/ 28 w 126"/>
                <a:gd name="T23" fmla="*/ 35 h 119"/>
                <a:gd name="T24" fmla="*/ 25 w 126"/>
                <a:gd name="T25" fmla="*/ 35 h 119"/>
                <a:gd name="T26" fmla="*/ 21 w 126"/>
                <a:gd name="T27" fmla="*/ 44 h 119"/>
                <a:gd name="T28" fmla="*/ 13 w 126"/>
                <a:gd name="T29" fmla="*/ 35 h 119"/>
                <a:gd name="T30" fmla="*/ 10 w 126"/>
                <a:gd name="T31" fmla="*/ 44 h 119"/>
                <a:gd name="T32" fmla="*/ 7 w 126"/>
                <a:gd name="T33" fmla="*/ 35 h 119"/>
                <a:gd name="T34" fmla="*/ 10 w 126"/>
                <a:gd name="T35" fmla="*/ 50 h 119"/>
                <a:gd name="T36" fmla="*/ 7 w 126"/>
                <a:gd name="T37" fmla="*/ 59 h 119"/>
                <a:gd name="T38" fmla="*/ 3 w 126"/>
                <a:gd name="T39" fmla="*/ 35 h 1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6"/>
                <a:gd name="T61" fmla="*/ 0 h 119"/>
                <a:gd name="T62" fmla="*/ 126 w 126"/>
                <a:gd name="T63" fmla="*/ 119 h 1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6" h="119">
                  <a:moveTo>
                    <a:pt x="11" y="71"/>
                  </a:moveTo>
                  <a:lnTo>
                    <a:pt x="11" y="60"/>
                  </a:lnTo>
                  <a:lnTo>
                    <a:pt x="27" y="60"/>
                  </a:lnTo>
                  <a:lnTo>
                    <a:pt x="11" y="19"/>
                  </a:lnTo>
                  <a:lnTo>
                    <a:pt x="0" y="0"/>
                  </a:lnTo>
                  <a:lnTo>
                    <a:pt x="71" y="31"/>
                  </a:lnTo>
                  <a:lnTo>
                    <a:pt x="82" y="46"/>
                  </a:lnTo>
                  <a:lnTo>
                    <a:pt x="98" y="31"/>
                  </a:lnTo>
                  <a:lnTo>
                    <a:pt x="98" y="46"/>
                  </a:lnTo>
                  <a:lnTo>
                    <a:pt x="109" y="60"/>
                  </a:lnTo>
                  <a:lnTo>
                    <a:pt x="126" y="60"/>
                  </a:lnTo>
                  <a:lnTo>
                    <a:pt x="109" y="71"/>
                  </a:lnTo>
                  <a:lnTo>
                    <a:pt x="98" y="71"/>
                  </a:lnTo>
                  <a:lnTo>
                    <a:pt x="82" y="87"/>
                  </a:lnTo>
                  <a:lnTo>
                    <a:pt x="50" y="71"/>
                  </a:lnTo>
                  <a:lnTo>
                    <a:pt x="38" y="87"/>
                  </a:lnTo>
                  <a:lnTo>
                    <a:pt x="27" y="71"/>
                  </a:lnTo>
                  <a:lnTo>
                    <a:pt x="38" y="102"/>
                  </a:lnTo>
                  <a:lnTo>
                    <a:pt x="27" y="119"/>
                  </a:lnTo>
                  <a:lnTo>
                    <a:pt x="11" y="7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2" name="Freeform 107"/>
            <p:cNvSpPr>
              <a:spLocks/>
            </p:cNvSpPr>
            <p:nvPr/>
          </p:nvSpPr>
          <p:spPr bwMode="auto">
            <a:xfrm>
              <a:off x="5634" y="873"/>
              <a:ext cx="51" cy="43"/>
            </a:xfrm>
            <a:custGeom>
              <a:avLst/>
              <a:gdLst>
                <a:gd name="T0" fmla="*/ 4 w 60"/>
                <a:gd name="T1" fmla="*/ 23 h 46"/>
                <a:gd name="T2" fmla="*/ 0 w 60"/>
                <a:gd name="T3" fmla="*/ 0 h 46"/>
                <a:gd name="T4" fmla="*/ 12 w 60"/>
                <a:gd name="T5" fmla="*/ 0 h 46"/>
                <a:gd name="T6" fmla="*/ 4 w 60"/>
                <a:gd name="T7" fmla="*/ 23 h 46"/>
                <a:gd name="T8" fmla="*/ 0 60000 65536"/>
                <a:gd name="T9" fmla="*/ 0 60000 65536"/>
                <a:gd name="T10" fmla="*/ 0 60000 65536"/>
                <a:gd name="T11" fmla="*/ 0 60000 65536"/>
                <a:gd name="T12" fmla="*/ 0 w 60"/>
                <a:gd name="T13" fmla="*/ 0 h 46"/>
                <a:gd name="T14" fmla="*/ 60 w 60"/>
                <a:gd name="T15" fmla="*/ 46 h 46"/>
              </a:gdLst>
              <a:ahLst/>
              <a:cxnLst>
                <a:cxn ang="T8">
                  <a:pos x="T0" y="T1"/>
                </a:cxn>
                <a:cxn ang="T9">
                  <a:pos x="T2" y="T3"/>
                </a:cxn>
                <a:cxn ang="T10">
                  <a:pos x="T4" y="T5"/>
                </a:cxn>
                <a:cxn ang="T11">
                  <a:pos x="T6" y="T7"/>
                </a:cxn>
              </a:cxnLst>
              <a:rect l="T12" t="T13" r="T14" b="T15"/>
              <a:pathLst>
                <a:path w="60" h="46">
                  <a:moveTo>
                    <a:pt x="20" y="46"/>
                  </a:moveTo>
                  <a:lnTo>
                    <a:pt x="0" y="0"/>
                  </a:lnTo>
                  <a:lnTo>
                    <a:pt x="60" y="0"/>
                  </a:lnTo>
                  <a:lnTo>
                    <a:pt x="2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3" name="Freeform 108"/>
            <p:cNvSpPr>
              <a:spLocks/>
            </p:cNvSpPr>
            <p:nvPr/>
          </p:nvSpPr>
          <p:spPr bwMode="auto">
            <a:xfrm>
              <a:off x="5010" y="817"/>
              <a:ext cx="51" cy="43"/>
            </a:xfrm>
            <a:custGeom>
              <a:avLst/>
              <a:gdLst>
                <a:gd name="T0" fmla="*/ 0 w 60"/>
                <a:gd name="T1" fmla="*/ 23 h 46"/>
                <a:gd name="T2" fmla="*/ 0 w 60"/>
                <a:gd name="T3" fmla="*/ 0 h 46"/>
                <a:gd name="T4" fmla="*/ 4 w 60"/>
                <a:gd name="T5" fmla="*/ 0 h 46"/>
                <a:gd name="T6" fmla="*/ 12 w 60"/>
                <a:gd name="T7" fmla="*/ 23 h 46"/>
                <a:gd name="T8" fmla="*/ 0 w 60"/>
                <a:gd name="T9" fmla="*/ 23 h 46"/>
                <a:gd name="T10" fmla="*/ 0 60000 65536"/>
                <a:gd name="T11" fmla="*/ 0 60000 65536"/>
                <a:gd name="T12" fmla="*/ 0 60000 65536"/>
                <a:gd name="T13" fmla="*/ 0 60000 65536"/>
                <a:gd name="T14" fmla="*/ 0 60000 65536"/>
                <a:gd name="T15" fmla="*/ 0 w 60"/>
                <a:gd name="T16" fmla="*/ 0 h 46"/>
                <a:gd name="T17" fmla="*/ 60 w 60"/>
                <a:gd name="T18" fmla="*/ 46 h 46"/>
              </a:gdLst>
              <a:ahLst/>
              <a:cxnLst>
                <a:cxn ang="T10">
                  <a:pos x="T0" y="T1"/>
                </a:cxn>
                <a:cxn ang="T11">
                  <a:pos x="T2" y="T3"/>
                </a:cxn>
                <a:cxn ang="T12">
                  <a:pos x="T4" y="T5"/>
                </a:cxn>
                <a:cxn ang="T13">
                  <a:pos x="T6" y="T7"/>
                </a:cxn>
                <a:cxn ang="T14">
                  <a:pos x="T8" y="T9"/>
                </a:cxn>
              </a:cxnLst>
              <a:rect l="T15" t="T16" r="T17" b="T18"/>
              <a:pathLst>
                <a:path w="60" h="46">
                  <a:moveTo>
                    <a:pt x="0" y="46"/>
                  </a:moveTo>
                  <a:lnTo>
                    <a:pt x="0" y="0"/>
                  </a:lnTo>
                  <a:lnTo>
                    <a:pt x="19" y="0"/>
                  </a:lnTo>
                  <a:lnTo>
                    <a:pt x="60" y="46"/>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4" name="Freeform 109"/>
            <p:cNvSpPr>
              <a:spLocks/>
            </p:cNvSpPr>
            <p:nvPr/>
          </p:nvSpPr>
          <p:spPr bwMode="auto">
            <a:xfrm>
              <a:off x="5038" y="795"/>
              <a:ext cx="75" cy="44"/>
            </a:xfrm>
            <a:custGeom>
              <a:avLst/>
              <a:gdLst>
                <a:gd name="T0" fmla="*/ 0 w 86"/>
                <a:gd name="T1" fmla="*/ 0 h 46"/>
                <a:gd name="T2" fmla="*/ 22 w 86"/>
                <a:gd name="T3" fmla="*/ 0 h 46"/>
                <a:gd name="T4" fmla="*/ 22 w 86"/>
                <a:gd name="T5" fmla="*/ 30 h 46"/>
                <a:gd name="T6" fmla="*/ 0 w 86"/>
                <a:gd name="T7" fmla="*/ 0 h 46"/>
                <a:gd name="T8" fmla="*/ 0 60000 65536"/>
                <a:gd name="T9" fmla="*/ 0 60000 65536"/>
                <a:gd name="T10" fmla="*/ 0 60000 65536"/>
                <a:gd name="T11" fmla="*/ 0 60000 65536"/>
                <a:gd name="T12" fmla="*/ 0 w 86"/>
                <a:gd name="T13" fmla="*/ 0 h 46"/>
                <a:gd name="T14" fmla="*/ 86 w 86"/>
                <a:gd name="T15" fmla="*/ 46 h 46"/>
              </a:gdLst>
              <a:ahLst/>
              <a:cxnLst>
                <a:cxn ang="T8">
                  <a:pos x="T0" y="T1"/>
                </a:cxn>
                <a:cxn ang="T9">
                  <a:pos x="T2" y="T3"/>
                </a:cxn>
                <a:cxn ang="T10">
                  <a:pos x="T4" y="T5"/>
                </a:cxn>
                <a:cxn ang="T11">
                  <a:pos x="T6" y="T7"/>
                </a:cxn>
              </a:cxnLst>
              <a:rect l="T12" t="T13" r="T14" b="T15"/>
              <a:pathLst>
                <a:path w="86" h="46">
                  <a:moveTo>
                    <a:pt x="0" y="0"/>
                  </a:moveTo>
                  <a:lnTo>
                    <a:pt x="86" y="0"/>
                  </a:lnTo>
                  <a:lnTo>
                    <a:pt x="86" y="4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5" name="Freeform 110"/>
            <p:cNvSpPr>
              <a:spLocks/>
            </p:cNvSpPr>
            <p:nvPr/>
          </p:nvSpPr>
          <p:spPr bwMode="auto">
            <a:xfrm>
              <a:off x="4898" y="780"/>
              <a:ext cx="128" cy="43"/>
            </a:xfrm>
            <a:custGeom>
              <a:avLst/>
              <a:gdLst>
                <a:gd name="T0" fmla="*/ 4 w 145"/>
                <a:gd name="T1" fmla="*/ 14 h 46"/>
                <a:gd name="T2" fmla="*/ 0 w 145"/>
                <a:gd name="T3" fmla="*/ 0 h 46"/>
                <a:gd name="T4" fmla="*/ 4 w 145"/>
                <a:gd name="T5" fmla="*/ 0 h 46"/>
                <a:gd name="T6" fmla="*/ 20 w 145"/>
                <a:gd name="T7" fmla="*/ 0 h 46"/>
                <a:gd name="T8" fmla="*/ 42 w 145"/>
                <a:gd name="T9" fmla="*/ 14 h 46"/>
                <a:gd name="T10" fmla="*/ 35 w 145"/>
                <a:gd name="T11" fmla="*/ 23 h 46"/>
                <a:gd name="T12" fmla="*/ 20 w 145"/>
                <a:gd name="T13" fmla="*/ 23 h 46"/>
                <a:gd name="T14" fmla="*/ 4 w 145"/>
                <a:gd name="T15" fmla="*/ 14 h 46"/>
                <a:gd name="T16" fmla="*/ 0 60000 65536"/>
                <a:gd name="T17" fmla="*/ 0 60000 65536"/>
                <a:gd name="T18" fmla="*/ 0 60000 65536"/>
                <a:gd name="T19" fmla="*/ 0 60000 65536"/>
                <a:gd name="T20" fmla="*/ 0 60000 65536"/>
                <a:gd name="T21" fmla="*/ 0 60000 65536"/>
                <a:gd name="T22" fmla="*/ 0 60000 65536"/>
                <a:gd name="T23" fmla="*/ 0 60000 65536"/>
                <a:gd name="T24" fmla="*/ 0 w 145"/>
                <a:gd name="T25" fmla="*/ 0 h 46"/>
                <a:gd name="T26" fmla="*/ 145 w 145"/>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5" h="46">
                  <a:moveTo>
                    <a:pt x="15" y="25"/>
                  </a:moveTo>
                  <a:lnTo>
                    <a:pt x="0" y="0"/>
                  </a:lnTo>
                  <a:lnTo>
                    <a:pt x="15" y="0"/>
                  </a:lnTo>
                  <a:lnTo>
                    <a:pt x="69" y="0"/>
                  </a:lnTo>
                  <a:lnTo>
                    <a:pt x="145" y="25"/>
                  </a:lnTo>
                  <a:lnTo>
                    <a:pt x="124" y="46"/>
                  </a:lnTo>
                  <a:lnTo>
                    <a:pt x="69" y="46"/>
                  </a:lnTo>
                  <a:lnTo>
                    <a:pt x="15" y="2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6" name="Freeform 111"/>
            <p:cNvSpPr>
              <a:spLocks/>
            </p:cNvSpPr>
            <p:nvPr/>
          </p:nvSpPr>
          <p:spPr bwMode="auto">
            <a:xfrm>
              <a:off x="4338" y="712"/>
              <a:ext cx="62" cy="43"/>
            </a:xfrm>
            <a:custGeom>
              <a:avLst/>
              <a:gdLst>
                <a:gd name="T0" fmla="*/ 0 w 71"/>
                <a:gd name="T1" fmla="*/ 23 h 46"/>
                <a:gd name="T2" fmla="*/ 0 w 71"/>
                <a:gd name="T3" fmla="*/ 0 h 46"/>
                <a:gd name="T4" fmla="*/ 3 w 71"/>
                <a:gd name="T5" fmla="*/ 0 h 46"/>
                <a:gd name="T6" fmla="*/ 14 w 71"/>
                <a:gd name="T7" fmla="*/ 14 h 46"/>
                <a:gd name="T8" fmla="*/ 18 w 71"/>
                <a:gd name="T9" fmla="*/ 23 h 46"/>
                <a:gd name="T10" fmla="*/ 0 w 71"/>
                <a:gd name="T11" fmla="*/ 23 h 46"/>
                <a:gd name="T12" fmla="*/ 0 60000 65536"/>
                <a:gd name="T13" fmla="*/ 0 60000 65536"/>
                <a:gd name="T14" fmla="*/ 0 60000 65536"/>
                <a:gd name="T15" fmla="*/ 0 60000 65536"/>
                <a:gd name="T16" fmla="*/ 0 60000 65536"/>
                <a:gd name="T17" fmla="*/ 0 60000 65536"/>
                <a:gd name="T18" fmla="*/ 0 w 71"/>
                <a:gd name="T19" fmla="*/ 0 h 46"/>
                <a:gd name="T20" fmla="*/ 71 w 71"/>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71" h="46">
                  <a:moveTo>
                    <a:pt x="0" y="46"/>
                  </a:moveTo>
                  <a:lnTo>
                    <a:pt x="0" y="0"/>
                  </a:lnTo>
                  <a:lnTo>
                    <a:pt x="12" y="0"/>
                  </a:lnTo>
                  <a:lnTo>
                    <a:pt x="54" y="25"/>
                  </a:lnTo>
                  <a:lnTo>
                    <a:pt x="71" y="46"/>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7" name="Freeform 112"/>
            <p:cNvSpPr>
              <a:spLocks/>
            </p:cNvSpPr>
            <p:nvPr/>
          </p:nvSpPr>
          <p:spPr bwMode="auto">
            <a:xfrm>
              <a:off x="4186" y="683"/>
              <a:ext cx="137" cy="42"/>
            </a:xfrm>
            <a:custGeom>
              <a:avLst/>
              <a:gdLst>
                <a:gd name="T0" fmla="*/ 0 w 155"/>
                <a:gd name="T1" fmla="*/ 8 h 46"/>
                <a:gd name="T2" fmla="*/ 4 w 155"/>
                <a:gd name="T3" fmla="*/ 8 h 46"/>
                <a:gd name="T4" fmla="*/ 4 w 155"/>
                <a:gd name="T5" fmla="*/ 0 h 46"/>
                <a:gd name="T6" fmla="*/ 11 w 155"/>
                <a:gd name="T7" fmla="*/ 0 h 46"/>
                <a:gd name="T8" fmla="*/ 39 w 155"/>
                <a:gd name="T9" fmla="*/ 13 h 46"/>
                <a:gd name="T10" fmla="*/ 44 w 155"/>
                <a:gd name="T11" fmla="*/ 18 h 46"/>
                <a:gd name="T12" fmla="*/ 21 w 155"/>
                <a:gd name="T13" fmla="*/ 18 h 46"/>
                <a:gd name="T14" fmla="*/ 0 w 155"/>
                <a:gd name="T15" fmla="*/ 8 h 46"/>
                <a:gd name="T16" fmla="*/ 0 60000 65536"/>
                <a:gd name="T17" fmla="*/ 0 60000 65536"/>
                <a:gd name="T18" fmla="*/ 0 60000 65536"/>
                <a:gd name="T19" fmla="*/ 0 60000 65536"/>
                <a:gd name="T20" fmla="*/ 0 60000 65536"/>
                <a:gd name="T21" fmla="*/ 0 60000 65536"/>
                <a:gd name="T22" fmla="*/ 0 60000 65536"/>
                <a:gd name="T23" fmla="*/ 0 60000 65536"/>
                <a:gd name="T24" fmla="*/ 0 w 155"/>
                <a:gd name="T25" fmla="*/ 0 h 46"/>
                <a:gd name="T26" fmla="*/ 155 w 155"/>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5" h="46">
                  <a:moveTo>
                    <a:pt x="0" y="19"/>
                  </a:moveTo>
                  <a:lnTo>
                    <a:pt x="11" y="19"/>
                  </a:lnTo>
                  <a:lnTo>
                    <a:pt x="11" y="0"/>
                  </a:lnTo>
                  <a:lnTo>
                    <a:pt x="38" y="0"/>
                  </a:lnTo>
                  <a:lnTo>
                    <a:pt x="138" y="31"/>
                  </a:lnTo>
                  <a:lnTo>
                    <a:pt x="155" y="46"/>
                  </a:lnTo>
                  <a:lnTo>
                    <a:pt x="71" y="46"/>
                  </a:lnTo>
                  <a:lnTo>
                    <a:pt x="0" y="1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8" name="Freeform 113"/>
            <p:cNvSpPr>
              <a:spLocks/>
            </p:cNvSpPr>
            <p:nvPr/>
          </p:nvSpPr>
          <p:spPr bwMode="auto">
            <a:xfrm>
              <a:off x="3736" y="765"/>
              <a:ext cx="213" cy="121"/>
            </a:xfrm>
            <a:custGeom>
              <a:avLst/>
              <a:gdLst>
                <a:gd name="T0" fmla="*/ 3 w 246"/>
                <a:gd name="T1" fmla="*/ 52 h 131"/>
                <a:gd name="T2" fmla="*/ 0 w 246"/>
                <a:gd name="T3" fmla="*/ 45 h 131"/>
                <a:gd name="T4" fmla="*/ 7 w 246"/>
                <a:gd name="T5" fmla="*/ 38 h 131"/>
                <a:gd name="T6" fmla="*/ 3 w 246"/>
                <a:gd name="T7" fmla="*/ 38 h 131"/>
                <a:gd name="T8" fmla="*/ 11 w 246"/>
                <a:gd name="T9" fmla="*/ 32 h 131"/>
                <a:gd name="T10" fmla="*/ 7 w 246"/>
                <a:gd name="T11" fmla="*/ 24 h 131"/>
                <a:gd name="T12" fmla="*/ 11 w 246"/>
                <a:gd name="T13" fmla="*/ 24 h 131"/>
                <a:gd name="T14" fmla="*/ 11 w 246"/>
                <a:gd name="T15" fmla="*/ 15 h 131"/>
                <a:gd name="T16" fmla="*/ 27 w 246"/>
                <a:gd name="T17" fmla="*/ 6 h 131"/>
                <a:gd name="T18" fmla="*/ 44 w 246"/>
                <a:gd name="T19" fmla="*/ 0 h 131"/>
                <a:gd name="T20" fmla="*/ 50 w 246"/>
                <a:gd name="T21" fmla="*/ 0 h 131"/>
                <a:gd name="T22" fmla="*/ 54 w 246"/>
                <a:gd name="T23" fmla="*/ 0 h 131"/>
                <a:gd name="T24" fmla="*/ 58 w 246"/>
                <a:gd name="T25" fmla="*/ 6 h 131"/>
                <a:gd name="T26" fmla="*/ 30 w 246"/>
                <a:gd name="T27" fmla="*/ 15 h 131"/>
                <a:gd name="T28" fmla="*/ 17 w 246"/>
                <a:gd name="T29" fmla="*/ 38 h 131"/>
                <a:gd name="T30" fmla="*/ 20 w 246"/>
                <a:gd name="T31" fmla="*/ 52 h 131"/>
                <a:gd name="T32" fmla="*/ 27 w 246"/>
                <a:gd name="T33" fmla="*/ 59 h 131"/>
                <a:gd name="T34" fmla="*/ 14 w 246"/>
                <a:gd name="T35" fmla="*/ 59 h 131"/>
                <a:gd name="T36" fmla="*/ 3 w 246"/>
                <a:gd name="T37" fmla="*/ 52 h 1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6"/>
                <a:gd name="T58" fmla="*/ 0 h 131"/>
                <a:gd name="T59" fmla="*/ 246 w 246"/>
                <a:gd name="T60" fmla="*/ 131 h 1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6" h="131">
                  <a:moveTo>
                    <a:pt x="15" y="114"/>
                  </a:moveTo>
                  <a:lnTo>
                    <a:pt x="0" y="98"/>
                  </a:lnTo>
                  <a:lnTo>
                    <a:pt x="27" y="83"/>
                  </a:lnTo>
                  <a:lnTo>
                    <a:pt x="15" y="83"/>
                  </a:lnTo>
                  <a:lnTo>
                    <a:pt x="46" y="71"/>
                  </a:lnTo>
                  <a:lnTo>
                    <a:pt x="27" y="54"/>
                  </a:lnTo>
                  <a:lnTo>
                    <a:pt x="46" y="54"/>
                  </a:lnTo>
                  <a:lnTo>
                    <a:pt x="46" y="31"/>
                  </a:lnTo>
                  <a:lnTo>
                    <a:pt x="113" y="16"/>
                  </a:lnTo>
                  <a:lnTo>
                    <a:pt x="186" y="0"/>
                  </a:lnTo>
                  <a:lnTo>
                    <a:pt x="213" y="0"/>
                  </a:lnTo>
                  <a:lnTo>
                    <a:pt x="229" y="0"/>
                  </a:lnTo>
                  <a:lnTo>
                    <a:pt x="246" y="16"/>
                  </a:lnTo>
                  <a:lnTo>
                    <a:pt x="127" y="31"/>
                  </a:lnTo>
                  <a:lnTo>
                    <a:pt x="75" y="83"/>
                  </a:lnTo>
                  <a:lnTo>
                    <a:pt x="86" y="114"/>
                  </a:lnTo>
                  <a:lnTo>
                    <a:pt x="113" y="131"/>
                  </a:lnTo>
                  <a:lnTo>
                    <a:pt x="58" y="131"/>
                  </a:lnTo>
                  <a:lnTo>
                    <a:pt x="15" y="11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09" name="Freeform 114"/>
            <p:cNvSpPr>
              <a:spLocks/>
            </p:cNvSpPr>
            <p:nvPr/>
          </p:nvSpPr>
          <p:spPr bwMode="auto">
            <a:xfrm>
              <a:off x="3736" y="683"/>
              <a:ext cx="100" cy="42"/>
            </a:xfrm>
            <a:custGeom>
              <a:avLst/>
              <a:gdLst>
                <a:gd name="T0" fmla="*/ 0 w 115"/>
                <a:gd name="T1" fmla="*/ 18 h 46"/>
                <a:gd name="T2" fmla="*/ 24 w 115"/>
                <a:gd name="T3" fmla="*/ 0 h 46"/>
                <a:gd name="T4" fmla="*/ 28 w 115"/>
                <a:gd name="T5" fmla="*/ 0 h 46"/>
                <a:gd name="T6" fmla="*/ 18 w 115"/>
                <a:gd name="T7" fmla="*/ 0 h 46"/>
                <a:gd name="T8" fmla="*/ 21 w 115"/>
                <a:gd name="T9" fmla="*/ 18 h 46"/>
                <a:gd name="T10" fmla="*/ 18 w 115"/>
                <a:gd name="T11" fmla="*/ 18 h 46"/>
                <a:gd name="T12" fmla="*/ 0 w 115"/>
                <a:gd name="T13" fmla="*/ 18 h 46"/>
                <a:gd name="T14" fmla="*/ 0 60000 65536"/>
                <a:gd name="T15" fmla="*/ 0 60000 65536"/>
                <a:gd name="T16" fmla="*/ 0 60000 65536"/>
                <a:gd name="T17" fmla="*/ 0 60000 65536"/>
                <a:gd name="T18" fmla="*/ 0 60000 65536"/>
                <a:gd name="T19" fmla="*/ 0 60000 65536"/>
                <a:gd name="T20" fmla="*/ 0 60000 65536"/>
                <a:gd name="T21" fmla="*/ 0 w 115"/>
                <a:gd name="T22" fmla="*/ 0 h 46"/>
                <a:gd name="T23" fmla="*/ 115 w 115"/>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 h="46">
                  <a:moveTo>
                    <a:pt x="0" y="46"/>
                  </a:moveTo>
                  <a:lnTo>
                    <a:pt x="98" y="0"/>
                  </a:lnTo>
                  <a:lnTo>
                    <a:pt x="115" y="0"/>
                  </a:lnTo>
                  <a:lnTo>
                    <a:pt x="75" y="0"/>
                  </a:lnTo>
                  <a:lnTo>
                    <a:pt x="86" y="46"/>
                  </a:lnTo>
                  <a:lnTo>
                    <a:pt x="75" y="46"/>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0" name="Freeform 115"/>
            <p:cNvSpPr>
              <a:spLocks/>
            </p:cNvSpPr>
            <p:nvPr/>
          </p:nvSpPr>
          <p:spPr bwMode="auto">
            <a:xfrm>
              <a:off x="3702" y="671"/>
              <a:ext cx="57" cy="43"/>
            </a:xfrm>
            <a:custGeom>
              <a:avLst/>
              <a:gdLst>
                <a:gd name="T0" fmla="*/ 0 w 67"/>
                <a:gd name="T1" fmla="*/ 19 h 47"/>
                <a:gd name="T2" fmla="*/ 6 w 67"/>
                <a:gd name="T3" fmla="*/ 19 h 47"/>
                <a:gd name="T4" fmla="*/ 10 w 67"/>
                <a:gd name="T5" fmla="*/ 0 h 47"/>
                <a:gd name="T6" fmla="*/ 10 w 67"/>
                <a:gd name="T7" fmla="*/ 19 h 47"/>
                <a:gd name="T8" fmla="*/ 14 w 67"/>
                <a:gd name="T9" fmla="*/ 19 h 47"/>
                <a:gd name="T10" fmla="*/ 0 w 67"/>
                <a:gd name="T11" fmla="*/ 19 h 47"/>
                <a:gd name="T12" fmla="*/ 0 60000 65536"/>
                <a:gd name="T13" fmla="*/ 0 60000 65536"/>
                <a:gd name="T14" fmla="*/ 0 60000 65536"/>
                <a:gd name="T15" fmla="*/ 0 60000 65536"/>
                <a:gd name="T16" fmla="*/ 0 60000 65536"/>
                <a:gd name="T17" fmla="*/ 0 60000 65536"/>
                <a:gd name="T18" fmla="*/ 0 w 67"/>
                <a:gd name="T19" fmla="*/ 0 h 47"/>
                <a:gd name="T20" fmla="*/ 67 w 67"/>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67" h="47">
                  <a:moveTo>
                    <a:pt x="0" y="47"/>
                  </a:moveTo>
                  <a:lnTo>
                    <a:pt x="27" y="47"/>
                  </a:lnTo>
                  <a:lnTo>
                    <a:pt x="54" y="0"/>
                  </a:lnTo>
                  <a:lnTo>
                    <a:pt x="54" y="47"/>
                  </a:lnTo>
                  <a:lnTo>
                    <a:pt x="67" y="47"/>
                  </a:lnTo>
                  <a:lnTo>
                    <a:pt x="0" y="4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1" name="Freeform 116"/>
            <p:cNvSpPr>
              <a:spLocks/>
            </p:cNvSpPr>
            <p:nvPr/>
          </p:nvSpPr>
          <p:spPr bwMode="auto">
            <a:xfrm>
              <a:off x="3576" y="683"/>
              <a:ext cx="87" cy="42"/>
            </a:xfrm>
            <a:custGeom>
              <a:avLst/>
              <a:gdLst>
                <a:gd name="T0" fmla="*/ 0 w 100"/>
                <a:gd name="T1" fmla="*/ 18 h 46"/>
                <a:gd name="T2" fmla="*/ 10 w 100"/>
                <a:gd name="T3" fmla="*/ 0 h 46"/>
                <a:gd name="T4" fmla="*/ 25 w 100"/>
                <a:gd name="T5" fmla="*/ 18 h 46"/>
                <a:gd name="T6" fmla="*/ 20 w 100"/>
                <a:gd name="T7" fmla="*/ 18 h 46"/>
                <a:gd name="T8" fmla="*/ 17 w 100"/>
                <a:gd name="T9" fmla="*/ 18 h 46"/>
                <a:gd name="T10" fmla="*/ 0 w 100"/>
                <a:gd name="T11" fmla="*/ 18 h 46"/>
                <a:gd name="T12" fmla="*/ 0 60000 65536"/>
                <a:gd name="T13" fmla="*/ 0 60000 65536"/>
                <a:gd name="T14" fmla="*/ 0 60000 65536"/>
                <a:gd name="T15" fmla="*/ 0 60000 65536"/>
                <a:gd name="T16" fmla="*/ 0 60000 65536"/>
                <a:gd name="T17" fmla="*/ 0 60000 65536"/>
                <a:gd name="T18" fmla="*/ 0 w 100"/>
                <a:gd name="T19" fmla="*/ 0 h 46"/>
                <a:gd name="T20" fmla="*/ 100 w 100"/>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100" h="46">
                  <a:moveTo>
                    <a:pt x="0" y="46"/>
                  </a:moveTo>
                  <a:lnTo>
                    <a:pt x="38" y="0"/>
                  </a:lnTo>
                  <a:lnTo>
                    <a:pt x="100" y="46"/>
                  </a:lnTo>
                  <a:lnTo>
                    <a:pt x="82" y="46"/>
                  </a:lnTo>
                  <a:lnTo>
                    <a:pt x="71" y="46"/>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2" name="Freeform 117"/>
            <p:cNvSpPr>
              <a:spLocks/>
            </p:cNvSpPr>
            <p:nvPr/>
          </p:nvSpPr>
          <p:spPr bwMode="auto">
            <a:xfrm>
              <a:off x="3150" y="703"/>
              <a:ext cx="211" cy="62"/>
            </a:xfrm>
            <a:custGeom>
              <a:avLst/>
              <a:gdLst>
                <a:gd name="T0" fmla="*/ 0 w 242"/>
                <a:gd name="T1" fmla="*/ 6 h 67"/>
                <a:gd name="T2" fmla="*/ 17 w 242"/>
                <a:gd name="T3" fmla="*/ 6 h 67"/>
                <a:gd name="T4" fmla="*/ 33 w 242"/>
                <a:gd name="T5" fmla="*/ 0 h 67"/>
                <a:gd name="T6" fmla="*/ 57 w 242"/>
                <a:gd name="T7" fmla="*/ 0 h 67"/>
                <a:gd name="T8" fmla="*/ 61 w 242"/>
                <a:gd name="T9" fmla="*/ 6 h 67"/>
                <a:gd name="T10" fmla="*/ 47 w 242"/>
                <a:gd name="T11" fmla="*/ 13 h 67"/>
                <a:gd name="T12" fmla="*/ 29 w 242"/>
                <a:gd name="T13" fmla="*/ 6 h 67"/>
                <a:gd name="T14" fmla="*/ 29 w 242"/>
                <a:gd name="T15" fmla="*/ 13 h 67"/>
                <a:gd name="T16" fmla="*/ 54 w 242"/>
                <a:gd name="T17" fmla="*/ 23 h 67"/>
                <a:gd name="T18" fmla="*/ 35 w 242"/>
                <a:gd name="T19" fmla="*/ 23 h 67"/>
                <a:gd name="T20" fmla="*/ 35 w 242"/>
                <a:gd name="T21" fmla="*/ 18 h 67"/>
                <a:gd name="T22" fmla="*/ 29 w 242"/>
                <a:gd name="T23" fmla="*/ 18 h 67"/>
                <a:gd name="T24" fmla="*/ 21 w 242"/>
                <a:gd name="T25" fmla="*/ 31 h 67"/>
                <a:gd name="T26" fmla="*/ 10 w 242"/>
                <a:gd name="T27" fmla="*/ 23 h 67"/>
                <a:gd name="T28" fmla="*/ 10 w 242"/>
                <a:gd name="T29" fmla="*/ 18 h 67"/>
                <a:gd name="T30" fmla="*/ 7 w 242"/>
                <a:gd name="T31" fmla="*/ 18 h 67"/>
                <a:gd name="T32" fmla="*/ 3 w 242"/>
                <a:gd name="T33" fmla="*/ 13 h 67"/>
                <a:gd name="T34" fmla="*/ 0 w 242"/>
                <a:gd name="T35" fmla="*/ 6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2"/>
                <a:gd name="T55" fmla="*/ 0 h 67"/>
                <a:gd name="T56" fmla="*/ 242 w 242"/>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2" h="67">
                  <a:moveTo>
                    <a:pt x="0" y="12"/>
                  </a:moveTo>
                  <a:lnTo>
                    <a:pt x="67" y="12"/>
                  </a:lnTo>
                  <a:lnTo>
                    <a:pt x="127" y="0"/>
                  </a:lnTo>
                  <a:lnTo>
                    <a:pt x="225" y="0"/>
                  </a:lnTo>
                  <a:lnTo>
                    <a:pt x="242" y="12"/>
                  </a:lnTo>
                  <a:lnTo>
                    <a:pt x="186" y="27"/>
                  </a:lnTo>
                  <a:lnTo>
                    <a:pt x="113" y="12"/>
                  </a:lnTo>
                  <a:lnTo>
                    <a:pt x="113" y="27"/>
                  </a:lnTo>
                  <a:lnTo>
                    <a:pt x="213" y="50"/>
                  </a:lnTo>
                  <a:lnTo>
                    <a:pt x="138" y="50"/>
                  </a:lnTo>
                  <a:lnTo>
                    <a:pt x="138" y="39"/>
                  </a:lnTo>
                  <a:lnTo>
                    <a:pt x="113" y="39"/>
                  </a:lnTo>
                  <a:lnTo>
                    <a:pt x="83" y="67"/>
                  </a:lnTo>
                  <a:lnTo>
                    <a:pt x="38" y="50"/>
                  </a:lnTo>
                  <a:lnTo>
                    <a:pt x="38" y="39"/>
                  </a:lnTo>
                  <a:lnTo>
                    <a:pt x="27" y="39"/>
                  </a:lnTo>
                  <a:lnTo>
                    <a:pt x="15" y="27"/>
                  </a:lnTo>
                  <a:lnTo>
                    <a:pt x="0" y="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3" name="Freeform 118"/>
            <p:cNvSpPr>
              <a:spLocks/>
            </p:cNvSpPr>
            <p:nvPr/>
          </p:nvSpPr>
          <p:spPr bwMode="auto">
            <a:xfrm>
              <a:off x="2851" y="1153"/>
              <a:ext cx="135" cy="197"/>
            </a:xfrm>
            <a:custGeom>
              <a:avLst/>
              <a:gdLst>
                <a:gd name="T0" fmla="*/ 0 w 156"/>
                <a:gd name="T1" fmla="*/ 106 h 211"/>
                <a:gd name="T2" fmla="*/ 7 w 156"/>
                <a:gd name="T3" fmla="*/ 92 h 211"/>
                <a:gd name="T4" fmla="*/ 13 w 156"/>
                <a:gd name="T5" fmla="*/ 92 h 211"/>
                <a:gd name="T6" fmla="*/ 9 w 156"/>
                <a:gd name="T7" fmla="*/ 92 h 211"/>
                <a:gd name="T8" fmla="*/ 3 w 156"/>
                <a:gd name="T9" fmla="*/ 92 h 211"/>
                <a:gd name="T10" fmla="*/ 3 w 156"/>
                <a:gd name="T11" fmla="*/ 86 h 211"/>
                <a:gd name="T12" fmla="*/ 7 w 156"/>
                <a:gd name="T13" fmla="*/ 75 h 211"/>
                <a:gd name="T14" fmla="*/ 7 w 156"/>
                <a:gd name="T15" fmla="*/ 69 h 211"/>
                <a:gd name="T16" fmla="*/ 13 w 156"/>
                <a:gd name="T17" fmla="*/ 69 h 211"/>
                <a:gd name="T18" fmla="*/ 16 w 156"/>
                <a:gd name="T19" fmla="*/ 56 h 211"/>
                <a:gd name="T20" fmla="*/ 9 w 156"/>
                <a:gd name="T21" fmla="*/ 49 h 211"/>
                <a:gd name="T22" fmla="*/ 13 w 156"/>
                <a:gd name="T23" fmla="*/ 49 h 211"/>
                <a:gd name="T24" fmla="*/ 7 w 156"/>
                <a:gd name="T25" fmla="*/ 49 h 211"/>
                <a:gd name="T26" fmla="*/ 3 w 156"/>
                <a:gd name="T27" fmla="*/ 49 h 211"/>
                <a:gd name="T28" fmla="*/ 7 w 156"/>
                <a:gd name="T29" fmla="*/ 42 h 211"/>
                <a:gd name="T30" fmla="*/ 7 w 156"/>
                <a:gd name="T31" fmla="*/ 35 h 211"/>
                <a:gd name="T32" fmla="*/ 3 w 156"/>
                <a:gd name="T33" fmla="*/ 42 h 211"/>
                <a:gd name="T34" fmla="*/ 3 w 156"/>
                <a:gd name="T35" fmla="*/ 35 h 211"/>
                <a:gd name="T36" fmla="*/ 0 w 156"/>
                <a:gd name="T37" fmla="*/ 35 h 211"/>
                <a:gd name="T38" fmla="*/ 3 w 156"/>
                <a:gd name="T39" fmla="*/ 35 h 211"/>
                <a:gd name="T40" fmla="*/ 3 w 156"/>
                <a:gd name="T41" fmla="*/ 25 h 211"/>
                <a:gd name="T42" fmla="*/ 0 w 156"/>
                <a:gd name="T43" fmla="*/ 25 h 211"/>
                <a:gd name="T44" fmla="*/ 3 w 156"/>
                <a:gd name="T45" fmla="*/ 20 h 211"/>
                <a:gd name="T46" fmla="*/ 3 w 156"/>
                <a:gd name="T47" fmla="*/ 12 h 211"/>
                <a:gd name="T48" fmla="*/ 7 w 156"/>
                <a:gd name="T49" fmla="*/ 0 h 211"/>
                <a:gd name="T50" fmla="*/ 16 w 156"/>
                <a:gd name="T51" fmla="*/ 0 h 211"/>
                <a:gd name="T52" fmla="*/ 16 w 156"/>
                <a:gd name="T53" fmla="*/ 7 h 211"/>
                <a:gd name="T54" fmla="*/ 9 w 156"/>
                <a:gd name="T55" fmla="*/ 12 h 211"/>
                <a:gd name="T56" fmla="*/ 20 w 156"/>
                <a:gd name="T57" fmla="*/ 12 h 211"/>
                <a:gd name="T58" fmla="*/ 13 w 156"/>
                <a:gd name="T59" fmla="*/ 35 h 211"/>
                <a:gd name="T60" fmla="*/ 20 w 156"/>
                <a:gd name="T61" fmla="*/ 35 h 211"/>
                <a:gd name="T62" fmla="*/ 23 w 156"/>
                <a:gd name="T63" fmla="*/ 49 h 211"/>
                <a:gd name="T64" fmla="*/ 27 w 156"/>
                <a:gd name="T65" fmla="*/ 56 h 211"/>
                <a:gd name="T66" fmla="*/ 30 w 156"/>
                <a:gd name="T67" fmla="*/ 69 h 211"/>
                <a:gd name="T68" fmla="*/ 27 w 156"/>
                <a:gd name="T69" fmla="*/ 69 h 211"/>
                <a:gd name="T70" fmla="*/ 33 w 156"/>
                <a:gd name="T71" fmla="*/ 69 h 211"/>
                <a:gd name="T72" fmla="*/ 36 w 156"/>
                <a:gd name="T73" fmla="*/ 75 h 211"/>
                <a:gd name="T74" fmla="*/ 30 w 156"/>
                <a:gd name="T75" fmla="*/ 92 h 211"/>
                <a:gd name="T76" fmla="*/ 33 w 156"/>
                <a:gd name="T77" fmla="*/ 92 h 211"/>
                <a:gd name="T78" fmla="*/ 30 w 156"/>
                <a:gd name="T79" fmla="*/ 98 h 211"/>
                <a:gd name="T80" fmla="*/ 16 w 156"/>
                <a:gd name="T81" fmla="*/ 106 h 211"/>
                <a:gd name="T82" fmla="*/ 13 w 156"/>
                <a:gd name="T83" fmla="*/ 98 h 211"/>
                <a:gd name="T84" fmla="*/ 9 w 156"/>
                <a:gd name="T85" fmla="*/ 106 h 211"/>
                <a:gd name="T86" fmla="*/ 3 w 156"/>
                <a:gd name="T87" fmla="*/ 106 h 211"/>
                <a:gd name="T88" fmla="*/ 0 w 156"/>
                <a:gd name="T89" fmla="*/ 106 h 2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211"/>
                <a:gd name="T137" fmla="*/ 156 w 156"/>
                <a:gd name="T138" fmla="*/ 211 h 2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211">
                  <a:moveTo>
                    <a:pt x="0" y="211"/>
                  </a:moveTo>
                  <a:lnTo>
                    <a:pt x="27" y="183"/>
                  </a:lnTo>
                  <a:lnTo>
                    <a:pt x="56" y="183"/>
                  </a:lnTo>
                  <a:lnTo>
                    <a:pt x="39" y="183"/>
                  </a:lnTo>
                  <a:lnTo>
                    <a:pt x="12" y="183"/>
                  </a:lnTo>
                  <a:lnTo>
                    <a:pt x="12" y="171"/>
                  </a:lnTo>
                  <a:lnTo>
                    <a:pt x="27" y="150"/>
                  </a:lnTo>
                  <a:lnTo>
                    <a:pt x="27" y="138"/>
                  </a:lnTo>
                  <a:lnTo>
                    <a:pt x="56" y="138"/>
                  </a:lnTo>
                  <a:lnTo>
                    <a:pt x="68" y="112"/>
                  </a:lnTo>
                  <a:lnTo>
                    <a:pt x="39" y="98"/>
                  </a:lnTo>
                  <a:lnTo>
                    <a:pt x="56" y="98"/>
                  </a:lnTo>
                  <a:lnTo>
                    <a:pt x="27" y="98"/>
                  </a:lnTo>
                  <a:lnTo>
                    <a:pt x="12" y="98"/>
                  </a:lnTo>
                  <a:lnTo>
                    <a:pt x="27" y="83"/>
                  </a:lnTo>
                  <a:lnTo>
                    <a:pt x="27" y="71"/>
                  </a:lnTo>
                  <a:lnTo>
                    <a:pt x="12" y="83"/>
                  </a:lnTo>
                  <a:lnTo>
                    <a:pt x="12" y="71"/>
                  </a:lnTo>
                  <a:lnTo>
                    <a:pt x="0" y="71"/>
                  </a:lnTo>
                  <a:lnTo>
                    <a:pt x="12" y="71"/>
                  </a:lnTo>
                  <a:lnTo>
                    <a:pt x="12" y="50"/>
                  </a:lnTo>
                  <a:lnTo>
                    <a:pt x="0" y="50"/>
                  </a:lnTo>
                  <a:lnTo>
                    <a:pt x="12" y="39"/>
                  </a:lnTo>
                  <a:lnTo>
                    <a:pt x="12" y="23"/>
                  </a:lnTo>
                  <a:lnTo>
                    <a:pt x="27" y="0"/>
                  </a:lnTo>
                  <a:lnTo>
                    <a:pt x="68" y="0"/>
                  </a:lnTo>
                  <a:lnTo>
                    <a:pt x="68" y="12"/>
                  </a:lnTo>
                  <a:lnTo>
                    <a:pt x="39" y="23"/>
                  </a:lnTo>
                  <a:lnTo>
                    <a:pt x="83" y="23"/>
                  </a:lnTo>
                  <a:lnTo>
                    <a:pt x="56" y="71"/>
                  </a:lnTo>
                  <a:lnTo>
                    <a:pt x="83" y="71"/>
                  </a:lnTo>
                  <a:lnTo>
                    <a:pt x="98" y="98"/>
                  </a:lnTo>
                  <a:lnTo>
                    <a:pt x="112" y="112"/>
                  </a:lnTo>
                  <a:lnTo>
                    <a:pt x="127" y="138"/>
                  </a:lnTo>
                  <a:lnTo>
                    <a:pt x="112" y="138"/>
                  </a:lnTo>
                  <a:lnTo>
                    <a:pt x="139" y="138"/>
                  </a:lnTo>
                  <a:lnTo>
                    <a:pt x="156" y="150"/>
                  </a:lnTo>
                  <a:lnTo>
                    <a:pt x="127" y="183"/>
                  </a:lnTo>
                  <a:lnTo>
                    <a:pt x="139" y="183"/>
                  </a:lnTo>
                  <a:lnTo>
                    <a:pt x="127" y="194"/>
                  </a:lnTo>
                  <a:lnTo>
                    <a:pt x="68" y="211"/>
                  </a:lnTo>
                  <a:lnTo>
                    <a:pt x="56" y="194"/>
                  </a:lnTo>
                  <a:lnTo>
                    <a:pt x="39" y="211"/>
                  </a:lnTo>
                  <a:lnTo>
                    <a:pt x="12" y="211"/>
                  </a:lnTo>
                  <a:lnTo>
                    <a:pt x="0" y="211"/>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4" name="Freeform 119"/>
            <p:cNvSpPr>
              <a:spLocks/>
            </p:cNvSpPr>
            <p:nvPr/>
          </p:nvSpPr>
          <p:spPr bwMode="auto">
            <a:xfrm>
              <a:off x="3097" y="1535"/>
              <a:ext cx="41" cy="43"/>
            </a:xfrm>
            <a:custGeom>
              <a:avLst/>
              <a:gdLst>
                <a:gd name="T0" fmla="*/ 0 w 46"/>
                <a:gd name="T1" fmla="*/ 0 h 46"/>
                <a:gd name="T2" fmla="*/ 15 w 46"/>
                <a:gd name="T3" fmla="*/ 0 h 46"/>
                <a:gd name="T4" fmla="*/ 15 w 46"/>
                <a:gd name="T5" fmla="*/ 23 h 46"/>
                <a:gd name="T6" fmla="*/ 0 w 46"/>
                <a:gd name="T7" fmla="*/ 17 h 46"/>
                <a:gd name="T8" fmla="*/ 0 w 46"/>
                <a:gd name="T9" fmla="*/ 0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0" y="0"/>
                  </a:moveTo>
                  <a:lnTo>
                    <a:pt x="46" y="0"/>
                  </a:lnTo>
                  <a:lnTo>
                    <a:pt x="46" y="46"/>
                  </a:lnTo>
                  <a:lnTo>
                    <a:pt x="0" y="31"/>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5" name="Freeform 120"/>
            <p:cNvSpPr>
              <a:spLocks/>
            </p:cNvSpPr>
            <p:nvPr/>
          </p:nvSpPr>
          <p:spPr bwMode="auto">
            <a:xfrm>
              <a:off x="3090" y="1579"/>
              <a:ext cx="40" cy="49"/>
            </a:xfrm>
            <a:custGeom>
              <a:avLst/>
              <a:gdLst>
                <a:gd name="T0" fmla="*/ 0 w 46"/>
                <a:gd name="T1" fmla="*/ 0 h 52"/>
                <a:gd name="T2" fmla="*/ 8 w 46"/>
                <a:gd name="T3" fmla="*/ 0 h 52"/>
                <a:gd name="T4" fmla="*/ 11 w 46"/>
                <a:gd name="T5" fmla="*/ 8 h 52"/>
                <a:gd name="T6" fmla="*/ 11 w 46"/>
                <a:gd name="T7" fmla="*/ 29 h 52"/>
                <a:gd name="T8" fmla="*/ 3 w 46"/>
                <a:gd name="T9" fmla="*/ 29 h 52"/>
                <a:gd name="T10" fmla="*/ 0 w 46"/>
                <a:gd name="T11" fmla="*/ 0 h 52"/>
                <a:gd name="T12" fmla="*/ 0 60000 65536"/>
                <a:gd name="T13" fmla="*/ 0 60000 65536"/>
                <a:gd name="T14" fmla="*/ 0 60000 65536"/>
                <a:gd name="T15" fmla="*/ 0 60000 65536"/>
                <a:gd name="T16" fmla="*/ 0 60000 65536"/>
                <a:gd name="T17" fmla="*/ 0 60000 65536"/>
                <a:gd name="T18" fmla="*/ 0 w 46"/>
                <a:gd name="T19" fmla="*/ 0 h 52"/>
                <a:gd name="T20" fmla="*/ 46 w 4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46" h="52">
                  <a:moveTo>
                    <a:pt x="0" y="0"/>
                  </a:moveTo>
                  <a:lnTo>
                    <a:pt x="31" y="0"/>
                  </a:lnTo>
                  <a:lnTo>
                    <a:pt x="46" y="12"/>
                  </a:lnTo>
                  <a:lnTo>
                    <a:pt x="46" y="52"/>
                  </a:lnTo>
                  <a:lnTo>
                    <a:pt x="13" y="52"/>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6" name="Freeform 121"/>
            <p:cNvSpPr>
              <a:spLocks/>
            </p:cNvSpPr>
            <p:nvPr/>
          </p:nvSpPr>
          <p:spPr bwMode="auto">
            <a:xfrm>
              <a:off x="3175" y="1643"/>
              <a:ext cx="62" cy="43"/>
            </a:xfrm>
            <a:custGeom>
              <a:avLst/>
              <a:gdLst>
                <a:gd name="T0" fmla="*/ 0 w 71"/>
                <a:gd name="T1" fmla="*/ 7 h 46"/>
                <a:gd name="T2" fmla="*/ 3 w 71"/>
                <a:gd name="T3" fmla="*/ 7 h 46"/>
                <a:gd name="T4" fmla="*/ 10 w 71"/>
                <a:gd name="T5" fmla="*/ 7 h 46"/>
                <a:gd name="T6" fmla="*/ 18 w 71"/>
                <a:gd name="T7" fmla="*/ 0 h 46"/>
                <a:gd name="T8" fmla="*/ 14 w 71"/>
                <a:gd name="T9" fmla="*/ 23 h 46"/>
                <a:gd name="T10" fmla="*/ 0 w 71"/>
                <a:gd name="T11" fmla="*/ 18 h 46"/>
                <a:gd name="T12" fmla="*/ 0 w 71"/>
                <a:gd name="T13" fmla="*/ 7 h 46"/>
                <a:gd name="T14" fmla="*/ 0 60000 65536"/>
                <a:gd name="T15" fmla="*/ 0 60000 65536"/>
                <a:gd name="T16" fmla="*/ 0 60000 65536"/>
                <a:gd name="T17" fmla="*/ 0 60000 65536"/>
                <a:gd name="T18" fmla="*/ 0 60000 65536"/>
                <a:gd name="T19" fmla="*/ 0 60000 65536"/>
                <a:gd name="T20" fmla="*/ 0 60000 65536"/>
                <a:gd name="T21" fmla="*/ 0 w 71"/>
                <a:gd name="T22" fmla="*/ 0 h 46"/>
                <a:gd name="T23" fmla="*/ 71 w 71"/>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46">
                  <a:moveTo>
                    <a:pt x="0" y="16"/>
                  </a:moveTo>
                  <a:lnTo>
                    <a:pt x="11" y="16"/>
                  </a:lnTo>
                  <a:lnTo>
                    <a:pt x="38" y="16"/>
                  </a:lnTo>
                  <a:lnTo>
                    <a:pt x="71" y="0"/>
                  </a:lnTo>
                  <a:lnTo>
                    <a:pt x="54" y="46"/>
                  </a:lnTo>
                  <a:lnTo>
                    <a:pt x="0" y="33"/>
                  </a:lnTo>
                  <a:lnTo>
                    <a:pt x="0" y="1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7" name="Freeform 122"/>
            <p:cNvSpPr>
              <a:spLocks/>
            </p:cNvSpPr>
            <p:nvPr/>
          </p:nvSpPr>
          <p:spPr bwMode="auto">
            <a:xfrm>
              <a:off x="3348" y="1643"/>
              <a:ext cx="41" cy="52"/>
            </a:xfrm>
            <a:custGeom>
              <a:avLst/>
              <a:gdLst>
                <a:gd name="T0" fmla="*/ 0 w 46"/>
                <a:gd name="T1" fmla="*/ 7 h 56"/>
                <a:gd name="T2" fmla="*/ 4 w 46"/>
                <a:gd name="T3" fmla="*/ 0 h 56"/>
                <a:gd name="T4" fmla="*/ 9 w 46"/>
                <a:gd name="T5" fmla="*/ 7 h 56"/>
                <a:gd name="T6" fmla="*/ 15 w 46"/>
                <a:gd name="T7" fmla="*/ 16 h 56"/>
                <a:gd name="T8" fmla="*/ 9 w 46"/>
                <a:gd name="T9" fmla="*/ 16 h 56"/>
                <a:gd name="T10" fmla="*/ 15 w 46"/>
                <a:gd name="T11" fmla="*/ 27 h 56"/>
                <a:gd name="T12" fmla="*/ 9 w 46"/>
                <a:gd name="T13" fmla="*/ 20 h 56"/>
                <a:gd name="T14" fmla="*/ 9 w 46"/>
                <a:gd name="T15" fmla="*/ 27 h 56"/>
                <a:gd name="T16" fmla="*/ 4 w 46"/>
                <a:gd name="T17" fmla="*/ 20 h 56"/>
                <a:gd name="T18" fmla="*/ 0 w 46"/>
                <a:gd name="T19" fmla="*/ 16 h 56"/>
                <a:gd name="T20" fmla="*/ 0 w 46"/>
                <a:gd name="T21" fmla="*/ 7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56"/>
                <a:gd name="T35" fmla="*/ 46 w 46"/>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56">
                  <a:moveTo>
                    <a:pt x="0" y="16"/>
                  </a:moveTo>
                  <a:lnTo>
                    <a:pt x="15" y="0"/>
                  </a:lnTo>
                  <a:lnTo>
                    <a:pt x="28" y="16"/>
                  </a:lnTo>
                  <a:lnTo>
                    <a:pt x="46" y="31"/>
                  </a:lnTo>
                  <a:lnTo>
                    <a:pt x="28" y="31"/>
                  </a:lnTo>
                  <a:lnTo>
                    <a:pt x="46" y="56"/>
                  </a:lnTo>
                  <a:lnTo>
                    <a:pt x="28" y="43"/>
                  </a:lnTo>
                  <a:lnTo>
                    <a:pt x="28" y="56"/>
                  </a:lnTo>
                  <a:lnTo>
                    <a:pt x="15" y="43"/>
                  </a:lnTo>
                  <a:lnTo>
                    <a:pt x="0" y="31"/>
                  </a:lnTo>
                  <a:lnTo>
                    <a:pt x="0" y="1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8" name="Freeform 123"/>
            <p:cNvSpPr>
              <a:spLocks/>
            </p:cNvSpPr>
            <p:nvPr/>
          </p:nvSpPr>
          <p:spPr bwMode="auto">
            <a:xfrm>
              <a:off x="3401" y="1708"/>
              <a:ext cx="50" cy="43"/>
            </a:xfrm>
            <a:custGeom>
              <a:avLst/>
              <a:gdLst>
                <a:gd name="T0" fmla="*/ 0 w 56"/>
                <a:gd name="T1" fmla="*/ 7 h 47"/>
                <a:gd name="T2" fmla="*/ 0 w 56"/>
                <a:gd name="T3" fmla="*/ 0 h 47"/>
                <a:gd name="T4" fmla="*/ 12 w 56"/>
                <a:gd name="T5" fmla="*/ 7 h 47"/>
                <a:gd name="T6" fmla="*/ 19 w 56"/>
                <a:gd name="T7" fmla="*/ 7 h 47"/>
                <a:gd name="T8" fmla="*/ 19 w 56"/>
                <a:gd name="T9" fmla="*/ 19 h 47"/>
                <a:gd name="T10" fmla="*/ 9 w 56"/>
                <a:gd name="T11" fmla="*/ 19 h 47"/>
                <a:gd name="T12" fmla="*/ 0 w 56"/>
                <a:gd name="T13" fmla="*/ 7 h 47"/>
                <a:gd name="T14" fmla="*/ 0 60000 65536"/>
                <a:gd name="T15" fmla="*/ 0 60000 65536"/>
                <a:gd name="T16" fmla="*/ 0 60000 65536"/>
                <a:gd name="T17" fmla="*/ 0 60000 65536"/>
                <a:gd name="T18" fmla="*/ 0 60000 65536"/>
                <a:gd name="T19" fmla="*/ 0 60000 65536"/>
                <a:gd name="T20" fmla="*/ 0 60000 65536"/>
                <a:gd name="T21" fmla="*/ 0 w 56"/>
                <a:gd name="T22" fmla="*/ 0 h 47"/>
                <a:gd name="T23" fmla="*/ 56 w 5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7">
                  <a:moveTo>
                    <a:pt x="0" y="18"/>
                  </a:moveTo>
                  <a:lnTo>
                    <a:pt x="0" y="0"/>
                  </a:lnTo>
                  <a:lnTo>
                    <a:pt x="38" y="18"/>
                  </a:lnTo>
                  <a:lnTo>
                    <a:pt x="56" y="18"/>
                  </a:lnTo>
                  <a:lnTo>
                    <a:pt x="56" y="47"/>
                  </a:lnTo>
                  <a:lnTo>
                    <a:pt x="27" y="47"/>
                  </a:lnTo>
                  <a:lnTo>
                    <a:pt x="0" y="1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19" name="Freeform 124"/>
            <p:cNvSpPr>
              <a:spLocks/>
            </p:cNvSpPr>
            <p:nvPr/>
          </p:nvSpPr>
          <p:spPr bwMode="auto">
            <a:xfrm>
              <a:off x="3562" y="1708"/>
              <a:ext cx="48" cy="43"/>
            </a:xfrm>
            <a:custGeom>
              <a:avLst/>
              <a:gdLst>
                <a:gd name="T0" fmla="*/ 0 w 56"/>
                <a:gd name="T1" fmla="*/ 19 h 47"/>
                <a:gd name="T2" fmla="*/ 12 w 56"/>
                <a:gd name="T3" fmla="*/ 0 h 47"/>
                <a:gd name="T4" fmla="*/ 9 w 56"/>
                <a:gd name="T5" fmla="*/ 7 h 47"/>
                <a:gd name="T6" fmla="*/ 9 w 56"/>
                <a:gd name="T7" fmla="*/ 19 h 47"/>
                <a:gd name="T8" fmla="*/ 6 w 56"/>
                <a:gd name="T9" fmla="*/ 19 h 47"/>
                <a:gd name="T10" fmla="*/ 3 w 56"/>
                <a:gd name="T11" fmla="*/ 19 h 47"/>
                <a:gd name="T12" fmla="*/ 0 w 56"/>
                <a:gd name="T13" fmla="*/ 19 h 47"/>
                <a:gd name="T14" fmla="*/ 0 60000 65536"/>
                <a:gd name="T15" fmla="*/ 0 60000 65536"/>
                <a:gd name="T16" fmla="*/ 0 60000 65536"/>
                <a:gd name="T17" fmla="*/ 0 60000 65536"/>
                <a:gd name="T18" fmla="*/ 0 60000 65536"/>
                <a:gd name="T19" fmla="*/ 0 60000 65536"/>
                <a:gd name="T20" fmla="*/ 0 60000 65536"/>
                <a:gd name="T21" fmla="*/ 0 w 56"/>
                <a:gd name="T22" fmla="*/ 0 h 47"/>
                <a:gd name="T23" fmla="*/ 56 w 5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7">
                  <a:moveTo>
                    <a:pt x="0" y="47"/>
                  </a:moveTo>
                  <a:lnTo>
                    <a:pt x="56" y="0"/>
                  </a:lnTo>
                  <a:lnTo>
                    <a:pt x="43" y="18"/>
                  </a:lnTo>
                  <a:lnTo>
                    <a:pt x="43" y="47"/>
                  </a:lnTo>
                  <a:lnTo>
                    <a:pt x="27" y="47"/>
                  </a:lnTo>
                  <a:lnTo>
                    <a:pt x="16" y="47"/>
                  </a:lnTo>
                  <a:lnTo>
                    <a:pt x="0" y="4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0" name="Freeform 125"/>
            <p:cNvSpPr>
              <a:spLocks/>
            </p:cNvSpPr>
            <p:nvPr/>
          </p:nvSpPr>
          <p:spPr bwMode="auto">
            <a:xfrm>
              <a:off x="5212" y="2882"/>
              <a:ext cx="807" cy="716"/>
            </a:xfrm>
            <a:custGeom>
              <a:avLst/>
              <a:gdLst>
                <a:gd name="T0" fmla="*/ 0 w 927"/>
                <a:gd name="T1" fmla="*/ 308 h 766"/>
                <a:gd name="T2" fmla="*/ 7 w 927"/>
                <a:gd name="T3" fmla="*/ 289 h 766"/>
                <a:gd name="T4" fmla="*/ 3 w 927"/>
                <a:gd name="T5" fmla="*/ 215 h 766"/>
                <a:gd name="T6" fmla="*/ 7 w 927"/>
                <a:gd name="T7" fmla="*/ 215 h 766"/>
                <a:gd name="T8" fmla="*/ 10 w 927"/>
                <a:gd name="T9" fmla="*/ 171 h 766"/>
                <a:gd name="T10" fmla="*/ 15 w 927"/>
                <a:gd name="T11" fmla="*/ 149 h 766"/>
                <a:gd name="T12" fmla="*/ 24 w 927"/>
                <a:gd name="T13" fmla="*/ 135 h 766"/>
                <a:gd name="T14" fmla="*/ 64 w 927"/>
                <a:gd name="T15" fmla="*/ 99 h 766"/>
                <a:gd name="T16" fmla="*/ 70 w 927"/>
                <a:gd name="T17" fmla="*/ 76 h 766"/>
                <a:gd name="T18" fmla="*/ 74 w 927"/>
                <a:gd name="T19" fmla="*/ 85 h 766"/>
                <a:gd name="T20" fmla="*/ 78 w 927"/>
                <a:gd name="T21" fmla="*/ 76 h 766"/>
                <a:gd name="T22" fmla="*/ 90 w 927"/>
                <a:gd name="T23" fmla="*/ 57 h 766"/>
                <a:gd name="T24" fmla="*/ 99 w 927"/>
                <a:gd name="T25" fmla="*/ 43 h 766"/>
                <a:gd name="T26" fmla="*/ 103 w 927"/>
                <a:gd name="T27" fmla="*/ 64 h 766"/>
                <a:gd name="T28" fmla="*/ 110 w 927"/>
                <a:gd name="T29" fmla="*/ 64 h 766"/>
                <a:gd name="T30" fmla="*/ 110 w 927"/>
                <a:gd name="T31" fmla="*/ 50 h 766"/>
                <a:gd name="T32" fmla="*/ 118 w 927"/>
                <a:gd name="T33" fmla="*/ 43 h 766"/>
                <a:gd name="T34" fmla="*/ 120 w 927"/>
                <a:gd name="T35" fmla="*/ 20 h 766"/>
                <a:gd name="T36" fmla="*/ 132 w 927"/>
                <a:gd name="T37" fmla="*/ 12 h 766"/>
                <a:gd name="T38" fmla="*/ 146 w 927"/>
                <a:gd name="T39" fmla="*/ 20 h 766"/>
                <a:gd name="T40" fmla="*/ 150 w 927"/>
                <a:gd name="T41" fmla="*/ 27 h 766"/>
                <a:gd name="T42" fmla="*/ 157 w 927"/>
                <a:gd name="T43" fmla="*/ 20 h 766"/>
                <a:gd name="T44" fmla="*/ 150 w 927"/>
                <a:gd name="T45" fmla="*/ 34 h 766"/>
                <a:gd name="T46" fmla="*/ 146 w 927"/>
                <a:gd name="T47" fmla="*/ 57 h 766"/>
                <a:gd name="T48" fmla="*/ 150 w 927"/>
                <a:gd name="T49" fmla="*/ 71 h 766"/>
                <a:gd name="T50" fmla="*/ 165 w 927"/>
                <a:gd name="T51" fmla="*/ 85 h 766"/>
                <a:gd name="T52" fmla="*/ 171 w 927"/>
                <a:gd name="T53" fmla="*/ 93 h 766"/>
                <a:gd name="T54" fmla="*/ 183 w 927"/>
                <a:gd name="T55" fmla="*/ 71 h 766"/>
                <a:gd name="T56" fmla="*/ 189 w 927"/>
                <a:gd name="T57" fmla="*/ 0 h 766"/>
                <a:gd name="T58" fmla="*/ 196 w 927"/>
                <a:gd name="T59" fmla="*/ 50 h 766"/>
                <a:gd name="T60" fmla="*/ 202 w 927"/>
                <a:gd name="T61" fmla="*/ 57 h 766"/>
                <a:gd name="T62" fmla="*/ 207 w 927"/>
                <a:gd name="T63" fmla="*/ 93 h 766"/>
                <a:gd name="T64" fmla="*/ 211 w 927"/>
                <a:gd name="T65" fmla="*/ 121 h 766"/>
                <a:gd name="T66" fmla="*/ 221 w 927"/>
                <a:gd name="T67" fmla="*/ 158 h 766"/>
                <a:gd name="T68" fmla="*/ 225 w 927"/>
                <a:gd name="T69" fmla="*/ 171 h 766"/>
                <a:gd name="T70" fmla="*/ 232 w 927"/>
                <a:gd name="T71" fmla="*/ 209 h 766"/>
                <a:gd name="T72" fmla="*/ 221 w 927"/>
                <a:gd name="T73" fmla="*/ 281 h 766"/>
                <a:gd name="T74" fmla="*/ 183 w 927"/>
                <a:gd name="T75" fmla="*/ 366 h 766"/>
                <a:gd name="T76" fmla="*/ 157 w 927"/>
                <a:gd name="T77" fmla="*/ 381 h 766"/>
                <a:gd name="T78" fmla="*/ 153 w 927"/>
                <a:gd name="T79" fmla="*/ 381 h 766"/>
                <a:gd name="T80" fmla="*/ 143 w 927"/>
                <a:gd name="T81" fmla="*/ 381 h 766"/>
                <a:gd name="T82" fmla="*/ 128 w 927"/>
                <a:gd name="T83" fmla="*/ 358 h 766"/>
                <a:gd name="T84" fmla="*/ 128 w 927"/>
                <a:gd name="T85" fmla="*/ 344 h 766"/>
                <a:gd name="T86" fmla="*/ 126 w 927"/>
                <a:gd name="T87" fmla="*/ 339 h 766"/>
                <a:gd name="T88" fmla="*/ 128 w 927"/>
                <a:gd name="T89" fmla="*/ 322 h 766"/>
                <a:gd name="T90" fmla="*/ 128 w 927"/>
                <a:gd name="T91" fmla="*/ 308 h 766"/>
                <a:gd name="T92" fmla="*/ 110 w 927"/>
                <a:gd name="T93" fmla="*/ 331 h 766"/>
                <a:gd name="T94" fmla="*/ 96 w 927"/>
                <a:gd name="T95" fmla="*/ 289 h 766"/>
                <a:gd name="T96" fmla="*/ 49 w 927"/>
                <a:gd name="T97" fmla="*/ 301 h 766"/>
                <a:gd name="T98" fmla="*/ 28 w 927"/>
                <a:gd name="T99" fmla="*/ 317 h 766"/>
                <a:gd name="T100" fmla="*/ 3 w 927"/>
                <a:gd name="T101" fmla="*/ 331 h 7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27"/>
                <a:gd name="T154" fmla="*/ 0 h 766"/>
                <a:gd name="T155" fmla="*/ 927 w 927"/>
                <a:gd name="T156" fmla="*/ 766 h 7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27" h="766">
                  <a:moveTo>
                    <a:pt x="0" y="634"/>
                  </a:moveTo>
                  <a:lnTo>
                    <a:pt x="0" y="605"/>
                  </a:lnTo>
                  <a:lnTo>
                    <a:pt x="11" y="605"/>
                  </a:lnTo>
                  <a:lnTo>
                    <a:pt x="26" y="567"/>
                  </a:lnTo>
                  <a:lnTo>
                    <a:pt x="26" y="494"/>
                  </a:lnTo>
                  <a:lnTo>
                    <a:pt x="11" y="423"/>
                  </a:lnTo>
                  <a:lnTo>
                    <a:pt x="11" y="394"/>
                  </a:lnTo>
                  <a:lnTo>
                    <a:pt x="26" y="423"/>
                  </a:lnTo>
                  <a:lnTo>
                    <a:pt x="26" y="350"/>
                  </a:lnTo>
                  <a:lnTo>
                    <a:pt x="38" y="338"/>
                  </a:lnTo>
                  <a:lnTo>
                    <a:pt x="38" y="323"/>
                  </a:lnTo>
                  <a:lnTo>
                    <a:pt x="59" y="294"/>
                  </a:lnTo>
                  <a:lnTo>
                    <a:pt x="59" y="311"/>
                  </a:lnTo>
                  <a:lnTo>
                    <a:pt x="97" y="263"/>
                  </a:lnTo>
                  <a:lnTo>
                    <a:pt x="211" y="238"/>
                  </a:lnTo>
                  <a:lnTo>
                    <a:pt x="259" y="194"/>
                  </a:lnTo>
                  <a:lnTo>
                    <a:pt x="259" y="183"/>
                  </a:lnTo>
                  <a:lnTo>
                    <a:pt x="282" y="150"/>
                  </a:lnTo>
                  <a:lnTo>
                    <a:pt x="282" y="183"/>
                  </a:lnTo>
                  <a:lnTo>
                    <a:pt x="297" y="167"/>
                  </a:lnTo>
                  <a:lnTo>
                    <a:pt x="297" y="139"/>
                  </a:lnTo>
                  <a:lnTo>
                    <a:pt x="311" y="150"/>
                  </a:lnTo>
                  <a:lnTo>
                    <a:pt x="341" y="112"/>
                  </a:lnTo>
                  <a:lnTo>
                    <a:pt x="357" y="112"/>
                  </a:lnTo>
                  <a:lnTo>
                    <a:pt x="382" y="83"/>
                  </a:lnTo>
                  <a:lnTo>
                    <a:pt x="397" y="83"/>
                  </a:lnTo>
                  <a:lnTo>
                    <a:pt x="397" y="98"/>
                  </a:lnTo>
                  <a:lnTo>
                    <a:pt x="414" y="127"/>
                  </a:lnTo>
                  <a:lnTo>
                    <a:pt x="430" y="112"/>
                  </a:lnTo>
                  <a:lnTo>
                    <a:pt x="441" y="127"/>
                  </a:lnTo>
                  <a:lnTo>
                    <a:pt x="457" y="112"/>
                  </a:lnTo>
                  <a:lnTo>
                    <a:pt x="441" y="98"/>
                  </a:lnTo>
                  <a:lnTo>
                    <a:pt x="457" y="83"/>
                  </a:lnTo>
                  <a:lnTo>
                    <a:pt x="470" y="83"/>
                  </a:lnTo>
                  <a:lnTo>
                    <a:pt x="470" y="52"/>
                  </a:lnTo>
                  <a:lnTo>
                    <a:pt x="481" y="39"/>
                  </a:lnTo>
                  <a:lnTo>
                    <a:pt x="512" y="39"/>
                  </a:lnTo>
                  <a:lnTo>
                    <a:pt x="530" y="23"/>
                  </a:lnTo>
                  <a:lnTo>
                    <a:pt x="530" y="12"/>
                  </a:lnTo>
                  <a:lnTo>
                    <a:pt x="585" y="39"/>
                  </a:lnTo>
                  <a:lnTo>
                    <a:pt x="601" y="39"/>
                  </a:lnTo>
                  <a:lnTo>
                    <a:pt x="601" y="52"/>
                  </a:lnTo>
                  <a:lnTo>
                    <a:pt x="612" y="39"/>
                  </a:lnTo>
                  <a:lnTo>
                    <a:pt x="629" y="39"/>
                  </a:lnTo>
                  <a:lnTo>
                    <a:pt x="612" y="67"/>
                  </a:lnTo>
                  <a:lnTo>
                    <a:pt x="601" y="67"/>
                  </a:lnTo>
                  <a:lnTo>
                    <a:pt x="601" y="98"/>
                  </a:lnTo>
                  <a:lnTo>
                    <a:pt x="585" y="112"/>
                  </a:lnTo>
                  <a:lnTo>
                    <a:pt x="601" y="127"/>
                  </a:lnTo>
                  <a:lnTo>
                    <a:pt x="601" y="139"/>
                  </a:lnTo>
                  <a:lnTo>
                    <a:pt x="629" y="139"/>
                  </a:lnTo>
                  <a:lnTo>
                    <a:pt x="656" y="167"/>
                  </a:lnTo>
                  <a:lnTo>
                    <a:pt x="674" y="194"/>
                  </a:lnTo>
                  <a:lnTo>
                    <a:pt x="685" y="183"/>
                  </a:lnTo>
                  <a:lnTo>
                    <a:pt x="700" y="183"/>
                  </a:lnTo>
                  <a:lnTo>
                    <a:pt x="729" y="139"/>
                  </a:lnTo>
                  <a:lnTo>
                    <a:pt x="756" y="12"/>
                  </a:lnTo>
                  <a:lnTo>
                    <a:pt x="756" y="0"/>
                  </a:lnTo>
                  <a:lnTo>
                    <a:pt x="771" y="12"/>
                  </a:lnTo>
                  <a:lnTo>
                    <a:pt x="785" y="98"/>
                  </a:lnTo>
                  <a:lnTo>
                    <a:pt x="800" y="98"/>
                  </a:lnTo>
                  <a:lnTo>
                    <a:pt x="812" y="112"/>
                  </a:lnTo>
                  <a:lnTo>
                    <a:pt x="812" y="150"/>
                  </a:lnTo>
                  <a:lnTo>
                    <a:pt x="829" y="183"/>
                  </a:lnTo>
                  <a:lnTo>
                    <a:pt x="829" y="223"/>
                  </a:lnTo>
                  <a:lnTo>
                    <a:pt x="841" y="238"/>
                  </a:lnTo>
                  <a:lnTo>
                    <a:pt x="871" y="250"/>
                  </a:lnTo>
                  <a:lnTo>
                    <a:pt x="885" y="311"/>
                  </a:lnTo>
                  <a:lnTo>
                    <a:pt x="900" y="323"/>
                  </a:lnTo>
                  <a:lnTo>
                    <a:pt x="900" y="338"/>
                  </a:lnTo>
                  <a:lnTo>
                    <a:pt x="912" y="350"/>
                  </a:lnTo>
                  <a:lnTo>
                    <a:pt x="927" y="411"/>
                  </a:lnTo>
                  <a:lnTo>
                    <a:pt x="927" y="482"/>
                  </a:lnTo>
                  <a:lnTo>
                    <a:pt x="885" y="553"/>
                  </a:lnTo>
                  <a:lnTo>
                    <a:pt x="771" y="678"/>
                  </a:lnTo>
                  <a:lnTo>
                    <a:pt x="729" y="718"/>
                  </a:lnTo>
                  <a:lnTo>
                    <a:pt x="629" y="766"/>
                  </a:lnTo>
                  <a:lnTo>
                    <a:pt x="629" y="749"/>
                  </a:lnTo>
                  <a:lnTo>
                    <a:pt x="629" y="738"/>
                  </a:lnTo>
                  <a:lnTo>
                    <a:pt x="612" y="749"/>
                  </a:lnTo>
                  <a:lnTo>
                    <a:pt x="612" y="718"/>
                  </a:lnTo>
                  <a:lnTo>
                    <a:pt x="570" y="749"/>
                  </a:lnTo>
                  <a:lnTo>
                    <a:pt x="530" y="749"/>
                  </a:lnTo>
                  <a:lnTo>
                    <a:pt x="512" y="705"/>
                  </a:lnTo>
                  <a:lnTo>
                    <a:pt x="530" y="693"/>
                  </a:lnTo>
                  <a:lnTo>
                    <a:pt x="512" y="678"/>
                  </a:lnTo>
                  <a:lnTo>
                    <a:pt x="512" y="667"/>
                  </a:lnTo>
                  <a:lnTo>
                    <a:pt x="501" y="667"/>
                  </a:lnTo>
                  <a:lnTo>
                    <a:pt x="512" y="649"/>
                  </a:lnTo>
                  <a:lnTo>
                    <a:pt x="512" y="634"/>
                  </a:lnTo>
                  <a:lnTo>
                    <a:pt x="470" y="667"/>
                  </a:lnTo>
                  <a:lnTo>
                    <a:pt x="512" y="605"/>
                  </a:lnTo>
                  <a:lnTo>
                    <a:pt x="512" y="594"/>
                  </a:lnTo>
                  <a:lnTo>
                    <a:pt x="441" y="649"/>
                  </a:lnTo>
                  <a:lnTo>
                    <a:pt x="441" y="594"/>
                  </a:lnTo>
                  <a:lnTo>
                    <a:pt x="382" y="567"/>
                  </a:lnTo>
                  <a:lnTo>
                    <a:pt x="259" y="582"/>
                  </a:lnTo>
                  <a:lnTo>
                    <a:pt x="197" y="594"/>
                  </a:lnTo>
                  <a:lnTo>
                    <a:pt x="182" y="622"/>
                  </a:lnTo>
                  <a:lnTo>
                    <a:pt x="111" y="622"/>
                  </a:lnTo>
                  <a:lnTo>
                    <a:pt x="59" y="649"/>
                  </a:lnTo>
                  <a:lnTo>
                    <a:pt x="11" y="649"/>
                  </a:lnTo>
                  <a:lnTo>
                    <a:pt x="0" y="63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1" name="Freeform 126"/>
            <p:cNvSpPr>
              <a:spLocks/>
            </p:cNvSpPr>
            <p:nvPr/>
          </p:nvSpPr>
          <p:spPr bwMode="auto">
            <a:xfrm>
              <a:off x="5698" y="3635"/>
              <a:ext cx="72" cy="67"/>
            </a:xfrm>
            <a:custGeom>
              <a:avLst/>
              <a:gdLst>
                <a:gd name="T0" fmla="*/ 3 w 83"/>
                <a:gd name="T1" fmla="*/ 0 h 71"/>
                <a:gd name="T2" fmla="*/ 10 w 83"/>
                <a:gd name="T3" fmla="*/ 8 h 71"/>
                <a:gd name="T4" fmla="*/ 20 w 83"/>
                <a:gd name="T5" fmla="*/ 0 h 71"/>
                <a:gd name="T6" fmla="*/ 10 w 83"/>
                <a:gd name="T7" fmla="*/ 32 h 71"/>
                <a:gd name="T8" fmla="*/ 3 w 83"/>
                <a:gd name="T9" fmla="*/ 40 h 71"/>
                <a:gd name="T10" fmla="*/ 0 w 83"/>
                <a:gd name="T11" fmla="*/ 40 h 71"/>
                <a:gd name="T12" fmla="*/ 0 w 83"/>
                <a:gd name="T13" fmla="*/ 32 h 71"/>
                <a:gd name="T14" fmla="*/ 3 w 83"/>
                <a:gd name="T15" fmla="*/ 0 h 71"/>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71"/>
                <a:gd name="T26" fmla="*/ 83 w 83"/>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71">
                  <a:moveTo>
                    <a:pt x="12" y="0"/>
                  </a:moveTo>
                  <a:lnTo>
                    <a:pt x="43" y="11"/>
                  </a:lnTo>
                  <a:lnTo>
                    <a:pt x="83" y="0"/>
                  </a:lnTo>
                  <a:lnTo>
                    <a:pt x="43" y="57"/>
                  </a:lnTo>
                  <a:lnTo>
                    <a:pt x="12" y="71"/>
                  </a:lnTo>
                  <a:lnTo>
                    <a:pt x="0" y="71"/>
                  </a:lnTo>
                  <a:lnTo>
                    <a:pt x="0" y="57"/>
                  </a:lnTo>
                  <a:lnTo>
                    <a:pt x="12"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2" name="Freeform 127"/>
            <p:cNvSpPr>
              <a:spLocks/>
            </p:cNvSpPr>
            <p:nvPr/>
          </p:nvSpPr>
          <p:spPr bwMode="auto">
            <a:xfrm>
              <a:off x="6287" y="3474"/>
              <a:ext cx="121" cy="170"/>
            </a:xfrm>
            <a:custGeom>
              <a:avLst/>
              <a:gdLst>
                <a:gd name="T0" fmla="*/ 0 w 138"/>
                <a:gd name="T1" fmla="*/ 65 h 182"/>
                <a:gd name="T2" fmla="*/ 7 w 138"/>
                <a:gd name="T3" fmla="*/ 57 h 182"/>
                <a:gd name="T4" fmla="*/ 19 w 138"/>
                <a:gd name="T5" fmla="*/ 35 h 182"/>
                <a:gd name="T6" fmla="*/ 15 w 138"/>
                <a:gd name="T7" fmla="*/ 35 h 182"/>
                <a:gd name="T8" fmla="*/ 15 w 138"/>
                <a:gd name="T9" fmla="*/ 0 h 182"/>
                <a:gd name="T10" fmla="*/ 19 w 138"/>
                <a:gd name="T11" fmla="*/ 7 h 182"/>
                <a:gd name="T12" fmla="*/ 22 w 138"/>
                <a:gd name="T13" fmla="*/ 7 h 182"/>
                <a:gd name="T14" fmla="*/ 22 w 138"/>
                <a:gd name="T15" fmla="*/ 16 h 182"/>
                <a:gd name="T16" fmla="*/ 19 w 138"/>
                <a:gd name="T17" fmla="*/ 35 h 182"/>
                <a:gd name="T18" fmla="*/ 22 w 138"/>
                <a:gd name="T19" fmla="*/ 35 h 182"/>
                <a:gd name="T20" fmla="*/ 22 w 138"/>
                <a:gd name="T21" fmla="*/ 29 h 182"/>
                <a:gd name="T22" fmla="*/ 26 w 138"/>
                <a:gd name="T23" fmla="*/ 29 h 182"/>
                <a:gd name="T24" fmla="*/ 22 w 138"/>
                <a:gd name="T25" fmla="*/ 43 h 182"/>
                <a:gd name="T26" fmla="*/ 26 w 138"/>
                <a:gd name="T27" fmla="*/ 52 h 182"/>
                <a:gd name="T28" fmla="*/ 34 w 138"/>
                <a:gd name="T29" fmla="*/ 43 h 182"/>
                <a:gd name="T30" fmla="*/ 37 w 138"/>
                <a:gd name="T31" fmla="*/ 43 h 182"/>
                <a:gd name="T32" fmla="*/ 30 w 138"/>
                <a:gd name="T33" fmla="*/ 57 h 182"/>
                <a:gd name="T34" fmla="*/ 22 w 138"/>
                <a:gd name="T35" fmla="*/ 65 h 182"/>
                <a:gd name="T36" fmla="*/ 4 w 138"/>
                <a:gd name="T37" fmla="*/ 92 h 182"/>
                <a:gd name="T38" fmla="*/ 0 w 138"/>
                <a:gd name="T39" fmla="*/ 92 h 182"/>
                <a:gd name="T40" fmla="*/ 7 w 138"/>
                <a:gd name="T41" fmla="*/ 80 h 182"/>
                <a:gd name="T42" fmla="*/ 0 w 138"/>
                <a:gd name="T43" fmla="*/ 65 h 1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8"/>
                <a:gd name="T67" fmla="*/ 0 h 182"/>
                <a:gd name="T68" fmla="*/ 138 w 138"/>
                <a:gd name="T69" fmla="*/ 182 h 1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8" h="182">
                  <a:moveTo>
                    <a:pt x="0" y="131"/>
                  </a:moveTo>
                  <a:lnTo>
                    <a:pt x="23" y="113"/>
                  </a:lnTo>
                  <a:lnTo>
                    <a:pt x="71" y="71"/>
                  </a:lnTo>
                  <a:lnTo>
                    <a:pt x="54" y="71"/>
                  </a:lnTo>
                  <a:lnTo>
                    <a:pt x="54" y="0"/>
                  </a:lnTo>
                  <a:lnTo>
                    <a:pt x="71" y="15"/>
                  </a:lnTo>
                  <a:lnTo>
                    <a:pt x="83" y="15"/>
                  </a:lnTo>
                  <a:lnTo>
                    <a:pt x="83" y="31"/>
                  </a:lnTo>
                  <a:lnTo>
                    <a:pt x="71" y="71"/>
                  </a:lnTo>
                  <a:lnTo>
                    <a:pt x="83" y="71"/>
                  </a:lnTo>
                  <a:lnTo>
                    <a:pt x="83" y="58"/>
                  </a:lnTo>
                  <a:lnTo>
                    <a:pt x="98" y="58"/>
                  </a:lnTo>
                  <a:lnTo>
                    <a:pt x="83" y="83"/>
                  </a:lnTo>
                  <a:lnTo>
                    <a:pt x="98" y="102"/>
                  </a:lnTo>
                  <a:lnTo>
                    <a:pt x="125" y="83"/>
                  </a:lnTo>
                  <a:lnTo>
                    <a:pt x="138" y="83"/>
                  </a:lnTo>
                  <a:lnTo>
                    <a:pt x="110" y="113"/>
                  </a:lnTo>
                  <a:lnTo>
                    <a:pt x="83" y="131"/>
                  </a:lnTo>
                  <a:lnTo>
                    <a:pt x="12" y="182"/>
                  </a:lnTo>
                  <a:lnTo>
                    <a:pt x="0" y="182"/>
                  </a:lnTo>
                  <a:lnTo>
                    <a:pt x="23" y="157"/>
                  </a:lnTo>
                  <a:lnTo>
                    <a:pt x="0" y="131"/>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3" name="Freeform 128"/>
            <p:cNvSpPr>
              <a:spLocks/>
            </p:cNvSpPr>
            <p:nvPr/>
          </p:nvSpPr>
          <p:spPr bwMode="auto">
            <a:xfrm>
              <a:off x="6050" y="3635"/>
              <a:ext cx="222" cy="150"/>
            </a:xfrm>
            <a:custGeom>
              <a:avLst/>
              <a:gdLst>
                <a:gd name="T0" fmla="*/ 0 w 255"/>
                <a:gd name="T1" fmla="*/ 79 h 159"/>
                <a:gd name="T2" fmla="*/ 18 w 255"/>
                <a:gd name="T3" fmla="*/ 46 h 159"/>
                <a:gd name="T4" fmla="*/ 37 w 255"/>
                <a:gd name="T5" fmla="*/ 34 h 159"/>
                <a:gd name="T6" fmla="*/ 52 w 255"/>
                <a:gd name="T7" fmla="*/ 0 h 159"/>
                <a:gd name="T8" fmla="*/ 57 w 255"/>
                <a:gd name="T9" fmla="*/ 0 h 159"/>
                <a:gd name="T10" fmla="*/ 57 w 255"/>
                <a:gd name="T11" fmla="*/ 8 h 159"/>
                <a:gd name="T12" fmla="*/ 64 w 255"/>
                <a:gd name="T13" fmla="*/ 0 h 159"/>
                <a:gd name="T14" fmla="*/ 60 w 255"/>
                <a:gd name="T15" fmla="*/ 8 h 159"/>
                <a:gd name="T16" fmla="*/ 64 w 255"/>
                <a:gd name="T17" fmla="*/ 8 h 159"/>
                <a:gd name="T18" fmla="*/ 60 w 255"/>
                <a:gd name="T19" fmla="*/ 18 h 159"/>
                <a:gd name="T20" fmla="*/ 45 w 255"/>
                <a:gd name="T21" fmla="*/ 34 h 159"/>
                <a:gd name="T22" fmla="*/ 45 w 255"/>
                <a:gd name="T23" fmla="*/ 46 h 159"/>
                <a:gd name="T24" fmla="*/ 32 w 255"/>
                <a:gd name="T25" fmla="*/ 55 h 159"/>
                <a:gd name="T26" fmla="*/ 18 w 255"/>
                <a:gd name="T27" fmla="*/ 79 h 159"/>
                <a:gd name="T28" fmla="*/ 6 w 255"/>
                <a:gd name="T29" fmla="*/ 89 h 159"/>
                <a:gd name="T30" fmla="*/ 3 w 255"/>
                <a:gd name="T31" fmla="*/ 89 h 159"/>
                <a:gd name="T32" fmla="*/ 3 w 255"/>
                <a:gd name="T33" fmla="*/ 79 h 159"/>
                <a:gd name="T34" fmla="*/ 0 w 255"/>
                <a:gd name="T35" fmla="*/ 79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5"/>
                <a:gd name="T55" fmla="*/ 0 h 159"/>
                <a:gd name="T56" fmla="*/ 255 w 255"/>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5" h="159">
                  <a:moveTo>
                    <a:pt x="0" y="142"/>
                  </a:moveTo>
                  <a:lnTo>
                    <a:pt x="71" y="82"/>
                  </a:lnTo>
                  <a:lnTo>
                    <a:pt x="149" y="59"/>
                  </a:lnTo>
                  <a:lnTo>
                    <a:pt x="211" y="0"/>
                  </a:lnTo>
                  <a:lnTo>
                    <a:pt x="226" y="0"/>
                  </a:lnTo>
                  <a:lnTo>
                    <a:pt x="226" y="11"/>
                  </a:lnTo>
                  <a:lnTo>
                    <a:pt x="255" y="0"/>
                  </a:lnTo>
                  <a:lnTo>
                    <a:pt x="238" y="11"/>
                  </a:lnTo>
                  <a:lnTo>
                    <a:pt x="255" y="11"/>
                  </a:lnTo>
                  <a:lnTo>
                    <a:pt x="238" y="31"/>
                  </a:lnTo>
                  <a:lnTo>
                    <a:pt x="182" y="59"/>
                  </a:lnTo>
                  <a:lnTo>
                    <a:pt x="182" y="82"/>
                  </a:lnTo>
                  <a:lnTo>
                    <a:pt x="126" y="98"/>
                  </a:lnTo>
                  <a:lnTo>
                    <a:pt x="71" y="142"/>
                  </a:lnTo>
                  <a:lnTo>
                    <a:pt x="23" y="159"/>
                  </a:lnTo>
                  <a:lnTo>
                    <a:pt x="11" y="159"/>
                  </a:lnTo>
                  <a:lnTo>
                    <a:pt x="11" y="142"/>
                  </a:lnTo>
                  <a:lnTo>
                    <a:pt x="0" y="142"/>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4" name="Freeform 129"/>
            <p:cNvSpPr>
              <a:spLocks/>
            </p:cNvSpPr>
            <p:nvPr/>
          </p:nvSpPr>
          <p:spPr bwMode="auto">
            <a:xfrm>
              <a:off x="4911" y="2467"/>
              <a:ext cx="224" cy="292"/>
            </a:xfrm>
            <a:custGeom>
              <a:avLst/>
              <a:gdLst>
                <a:gd name="T0" fmla="*/ 0 w 255"/>
                <a:gd name="T1" fmla="*/ 0 h 311"/>
                <a:gd name="T2" fmla="*/ 11 w 255"/>
                <a:gd name="T3" fmla="*/ 8 h 311"/>
                <a:gd name="T4" fmla="*/ 36 w 255"/>
                <a:gd name="T5" fmla="*/ 52 h 311"/>
                <a:gd name="T6" fmla="*/ 40 w 255"/>
                <a:gd name="T7" fmla="*/ 52 h 311"/>
                <a:gd name="T8" fmla="*/ 50 w 255"/>
                <a:gd name="T9" fmla="*/ 67 h 311"/>
                <a:gd name="T10" fmla="*/ 50 w 255"/>
                <a:gd name="T11" fmla="*/ 74 h 311"/>
                <a:gd name="T12" fmla="*/ 54 w 255"/>
                <a:gd name="T13" fmla="*/ 84 h 311"/>
                <a:gd name="T14" fmla="*/ 50 w 255"/>
                <a:gd name="T15" fmla="*/ 91 h 311"/>
                <a:gd name="T16" fmla="*/ 54 w 255"/>
                <a:gd name="T17" fmla="*/ 97 h 311"/>
                <a:gd name="T18" fmla="*/ 59 w 255"/>
                <a:gd name="T19" fmla="*/ 97 h 311"/>
                <a:gd name="T20" fmla="*/ 62 w 255"/>
                <a:gd name="T21" fmla="*/ 113 h 311"/>
                <a:gd name="T22" fmla="*/ 67 w 255"/>
                <a:gd name="T23" fmla="*/ 113 h 311"/>
                <a:gd name="T24" fmla="*/ 70 w 255"/>
                <a:gd name="T25" fmla="*/ 126 h 311"/>
                <a:gd name="T26" fmla="*/ 67 w 255"/>
                <a:gd name="T27" fmla="*/ 165 h 311"/>
                <a:gd name="T28" fmla="*/ 62 w 255"/>
                <a:gd name="T29" fmla="*/ 159 h 311"/>
                <a:gd name="T30" fmla="*/ 59 w 255"/>
                <a:gd name="T31" fmla="*/ 165 h 311"/>
                <a:gd name="T32" fmla="*/ 59 w 255"/>
                <a:gd name="T33" fmla="*/ 159 h 311"/>
                <a:gd name="T34" fmla="*/ 40 w 255"/>
                <a:gd name="T35" fmla="*/ 126 h 311"/>
                <a:gd name="T36" fmla="*/ 36 w 255"/>
                <a:gd name="T37" fmla="*/ 113 h 311"/>
                <a:gd name="T38" fmla="*/ 31 w 255"/>
                <a:gd name="T39" fmla="*/ 91 h 311"/>
                <a:gd name="T40" fmla="*/ 22 w 255"/>
                <a:gd name="T41" fmla="*/ 74 h 311"/>
                <a:gd name="T42" fmla="*/ 22 w 255"/>
                <a:gd name="T43" fmla="*/ 52 h 311"/>
                <a:gd name="T44" fmla="*/ 15 w 255"/>
                <a:gd name="T45" fmla="*/ 44 h 311"/>
                <a:gd name="T46" fmla="*/ 8 w 255"/>
                <a:gd name="T47" fmla="*/ 32 h 311"/>
                <a:gd name="T48" fmla="*/ 0 w 255"/>
                <a:gd name="T49" fmla="*/ 15 h 311"/>
                <a:gd name="T50" fmla="*/ 0 w 255"/>
                <a:gd name="T51" fmla="*/ 0 h 3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5"/>
                <a:gd name="T79" fmla="*/ 0 h 311"/>
                <a:gd name="T80" fmla="*/ 255 w 255"/>
                <a:gd name="T81" fmla="*/ 311 h 3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5" h="311">
                  <a:moveTo>
                    <a:pt x="0" y="0"/>
                  </a:moveTo>
                  <a:lnTo>
                    <a:pt x="42" y="11"/>
                  </a:lnTo>
                  <a:lnTo>
                    <a:pt x="130" y="98"/>
                  </a:lnTo>
                  <a:lnTo>
                    <a:pt x="142" y="98"/>
                  </a:lnTo>
                  <a:lnTo>
                    <a:pt x="182" y="126"/>
                  </a:lnTo>
                  <a:lnTo>
                    <a:pt x="182" y="138"/>
                  </a:lnTo>
                  <a:lnTo>
                    <a:pt x="198" y="159"/>
                  </a:lnTo>
                  <a:lnTo>
                    <a:pt x="182" y="171"/>
                  </a:lnTo>
                  <a:lnTo>
                    <a:pt x="198" y="182"/>
                  </a:lnTo>
                  <a:lnTo>
                    <a:pt x="215" y="182"/>
                  </a:lnTo>
                  <a:lnTo>
                    <a:pt x="230" y="211"/>
                  </a:lnTo>
                  <a:lnTo>
                    <a:pt x="242" y="211"/>
                  </a:lnTo>
                  <a:lnTo>
                    <a:pt x="255" y="238"/>
                  </a:lnTo>
                  <a:lnTo>
                    <a:pt x="242" y="311"/>
                  </a:lnTo>
                  <a:lnTo>
                    <a:pt x="230" y="297"/>
                  </a:lnTo>
                  <a:lnTo>
                    <a:pt x="215" y="311"/>
                  </a:lnTo>
                  <a:lnTo>
                    <a:pt x="215" y="297"/>
                  </a:lnTo>
                  <a:lnTo>
                    <a:pt x="142" y="238"/>
                  </a:lnTo>
                  <a:lnTo>
                    <a:pt x="130" y="211"/>
                  </a:lnTo>
                  <a:lnTo>
                    <a:pt x="111" y="171"/>
                  </a:lnTo>
                  <a:lnTo>
                    <a:pt x="82" y="138"/>
                  </a:lnTo>
                  <a:lnTo>
                    <a:pt x="82" y="98"/>
                  </a:lnTo>
                  <a:lnTo>
                    <a:pt x="56" y="82"/>
                  </a:lnTo>
                  <a:lnTo>
                    <a:pt x="27" y="59"/>
                  </a:lnTo>
                  <a:lnTo>
                    <a:pt x="0" y="27"/>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5" name="Freeform 130"/>
            <p:cNvSpPr>
              <a:spLocks/>
            </p:cNvSpPr>
            <p:nvPr/>
          </p:nvSpPr>
          <p:spPr bwMode="auto">
            <a:xfrm>
              <a:off x="5114" y="2759"/>
              <a:ext cx="185" cy="65"/>
            </a:xfrm>
            <a:custGeom>
              <a:avLst/>
              <a:gdLst>
                <a:gd name="T0" fmla="*/ 0 w 211"/>
                <a:gd name="T1" fmla="*/ 5 h 71"/>
                <a:gd name="T2" fmla="*/ 7 w 211"/>
                <a:gd name="T3" fmla="*/ 0 h 71"/>
                <a:gd name="T4" fmla="*/ 14 w 211"/>
                <a:gd name="T5" fmla="*/ 0 h 71"/>
                <a:gd name="T6" fmla="*/ 22 w 211"/>
                <a:gd name="T7" fmla="*/ 13 h 71"/>
                <a:gd name="T8" fmla="*/ 33 w 211"/>
                <a:gd name="T9" fmla="*/ 13 h 71"/>
                <a:gd name="T10" fmla="*/ 33 w 211"/>
                <a:gd name="T11" fmla="*/ 5 h 71"/>
                <a:gd name="T12" fmla="*/ 46 w 211"/>
                <a:gd name="T13" fmla="*/ 13 h 71"/>
                <a:gd name="T14" fmla="*/ 49 w 211"/>
                <a:gd name="T15" fmla="*/ 17 h 71"/>
                <a:gd name="T16" fmla="*/ 57 w 211"/>
                <a:gd name="T17" fmla="*/ 17 h 71"/>
                <a:gd name="T18" fmla="*/ 57 w 211"/>
                <a:gd name="T19" fmla="*/ 29 h 71"/>
                <a:gd name="T20" fmla="*/ 49 w 211"/>
                <a:gd name="T21" fmla="*/ 24 h 71"/>
                <a:gd name="T22" fmla="*/ 46 w 211"/>
                <a:gd name="T23" fmla="*/ 29 h 71"/>
                <a:gd name="T24" fmla="*/ 25 w 211"/>
                <a:gd name="T25" fmla="*/ 17 h 71"/>
                <a:gd name="T26" fmla="*/ 19 w 211"/>
                <a:gd name="T27" fmla="*/ 17 h 71"/>
                <a:gd name="T28" fmla="*/ 0 w 211"/>
                <a:gd name="T29" fmla="*/ 5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1"/>
                <a:gd name="T46" fmla="*/ 0 h 71"/>
                <a:gd name="T47" fmla="*/ 211 w 211"/>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1" h="71">
                  <a:moveTo>
                    <a:pt x="0" y="11"/>
                  </a:moveTo>
                  <a:lnTo>
                    <a:pt x="23" y="0"/>
                  </a:lnTo>
                  <a:lnTo>
                    <a:pt x="50" y="0"/>
                  </a:lnTo>
                  <a:lnTo>
                    <a:pt x="83" y="31"/>
                  </a:lnTo>
                  <a:lnTo>
                    <a:pt x="123" y="31"/>
                  </a:lnTo>
                  <a:lnTo>
                    <a:pt x="123" y="11"/>
                  </a:lnTo>
                  <a:lnTo>
                    <a:pt x="171" y="31"/>
                  </a:lnTo>
                  <a:lnTo>
                    <a:pt x="183" y="42"/>
                  </a:lnTo>
                  <a:lnTo>
                    <a:pt x="211" y="42"/>
                  </a:lnTo>
                  <a:lnTo>
                    <a:pt x="211" y="71"/>
                  </a:lnTo>
                  <a:lnTo>
                    <a:pt x="183" y="57"/>
                  </a:lnTo>
                  <a:lnTo>
                    <a:pt x="171" y="71"/>
                  </a:lnTo>
                  <a:lnTo>
                    <a:pt x="94" y="42"/>
                  </a:lnTo>
                  <a:lnTo>
                    <a:pt x="71" y="42"/>
                  </a:lnTo>
                  <a:lnTo>
                    <a:pt x="0" y="1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6" name="Freeform 131"/>
            <p:cNvSpPr>
              <a:spLocks/>
            </p:cNvSpPr>
            <p:nvPr/>
          </p:nvSpPr>
          <p:spPr bwMode="auto">
            <a:xfrm>
              <a:off x="5337" y="2815"/>
              <a:ext cx="163" cy="43"/>
            </a:xfrm>
            <a:custGeom>
              <a:avLst/>
              <a:gdLst>
                <a:gd name="T0" fmla="*/ 0 w 186"/>
                <a:gd name="T1" fmla="*/ 23 h 46"/>
                <a:gd name="T2" fmla="*/ 0 w 186"/>
                <a:gd name="T3" fmla="*/ 10 h 46"/>
                <a:gd name="T4" fmla="*/ 4 w 186"/>
                <a:gd name="T5" fmla="*/ 0 h 46"/>
                <a:gd name="T6" fmla="*/ 10 w 186"/>
                <a:gd name="T7" fmla="*/ 10 h 46"/>
                <a:gd name="T8" fmla="*/ 10 w 186"/>
                <a:gd name="T9" fmla="*/ 0 h 46"/>
                <a:gd name="T10" fmla="*/ 23 w 186"/>
                <a:gd name="T11" fmla="*/ 10 h 46"/>
                <a:gd name="T12" fmla="*/ 26 w 186"/>
                <a:gd name="T13" fmla="*/ 0 h 46"/>
                <a:gd name="T14" fmla="*/ 37 w 186"/>
                <a:gd name="T15" fmla="*/ 10 h 46"/>
                <a:gd name="T16" fmla="*/ 40 w 186"/>
                <a:gd name="T17" fmla="*/ 0 h 46"/>
                <a:gd name="T18" fmla="*/ 50 w 186"/>
                <a:gd name="T19" fmla="*/ 10 h 46"/>
                <a:gd name="T20" fmla="*/ 37 w 186"/>
                <a:gd name="T21" fmla="*/ 23 h 46"/>
                <a:gd name="T22" fmla="*/ 23 w 186"/>
                <a:gd name="T23" fmla="*/ 10 h 46"/>
                <a:gd name="T24" fmla="*/ 8 w 186"/>
                <a:gd name="T25" fmla="*/ 23 h 46"/>
                <a:gd name="T26" fmla="*/ 0 w 186"/>
                <a:gd name="T27" fmla="*/ 23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6"/>
                <a:gd name="T43" fmla="*/ 0 h 46"/>
                <a:gd name="T44" fmla="*/ 186 w 186"/>
                <a:gd name="T45" fmla="*/ 46 h 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6" h="46">
                  <a:moveTo>
                    <a:pt x="0" y="46"/>
                  </a:moveTo>
                  <a:lnTo>
                    <a:pt x="0" y="20"/>
                  </a:lnTo>
                  <a:lnTo>
                    <a:pt x="15" y="0"/>
                  </a:lnTo>
                  <a:lnTo>
                    <a:pt x="38" y="20"/>
                  </a:lnTo>
                  <a:lnTo>
                    <a:pt x="38" y="0"/>
                  </a:lnTo>
                  <a:lnTo>
                    <a:pt x="86" y="20"/>
                  </a:lnTo>
                  <a:lnTo>
                    <a:pt x="97" y="0"/>
                  </a:lnTo>
                  <a:lnTo>
                    <a:pt x="138" y="20"/>
                  </a:lnTo>
                  <a:lnTo>
                    <a:pt x="153" y="0"/>
                  </a:lnTo>
                  <a:lnTo>
                    <a:pt x="186" y="20"/>
                  </a:lnTo>
                  <a:lnTo>
                    <a:pt x="138" y="46"/>
                  </a:lnTo>
                  <a:lnTo>
                    <a:pt x="86" y="20"/>
                  </a:lnTo>
                  <a:lnTo>
                    <a:pt x="26" y="46"/>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7" name="Freeform 132"/>
            <p:cNvSpPr>
              <a:spLocks/>
            </p:cNvSpPr>
            <p:nvPr/>
          </p:nvSpPr>
          <p:spPr bwMode="auto">
            <a:xfrm>
              <a:off x="5395" y="2852"/>
              <a:ext cx="40" cy="43"/>
            </a:xfrm>
            <a:custGeom>
              <a:avLst/>
              <a:gdLst>
                <a:gd name="T0" fmla="*/ 0 w 46"/>
                <a:gd name="T1" fmla="*/ 0 h 46"/>
                <a:gd name="T2" fmla="*/ 5 w 46"/>
                <a:gd name="T3" fmla="*/ 0 h 46"/>
                <a:gd name="T4" fmla="*/ 11 w 46"/>
                <a:gd name="T5" fmla="*/ 23 h 46"/>
                <a:gd name="T6" fmla="*/ 8 w 46"/>
                <a:gd name="T7" fmla="*/ 23 h 46"/>
                <a:gd name="T8" fmla="*/ 0 w 46"/>
                <a:gd name="T9" fmla="*/ 0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0" y="0"/>
                  </a:moveTo>
                  <a:lnTo>
                    <a:pt x="19" y="0"/>
                  </a:lnTo>
                  <a:lnTo>
                    <a:pt x="46" y="46"/>
                  </a:lnTo>
                  <a:lnTo>
                    <a:pt x="30" y="4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8" name="Freeform 133"/>
            <p:cNvSpPr>
              <a:spLocks/>
            </p:cNvSpPr>
            <p:nvPr/>
          </p:nvSpPr>
          <p:spPr bwMode="auto">
            <a:xfrm>
              <a:off x="5395" y="2572"/>
              <a:ext cx="139" cy="187"/>
            </a:xfrm>
            <a:custGeom>
              <a:avLst/>
              <a:gdLst>
                <a:gd name="T0" fmla="*/ 0 w 159"/>
                <a:gd name="T1" fmla="*/ 59 h 200"/>
                <a:gd name="T2" fmla="*/ 8 w 159"/>
                <a:gd name="T3" fmla="*/ 31 h 200"/>
                <a:gd name="T4" fmla="*/ 8 w 159"/>
                <a:gd name="T5" fmla="*/ 7 h 200"/>
                <a:gd name="T6" fmla="*/ 12 w 159"/>
                <a:gd name="T7" fmla="*/ 7 h 200"/>
                <a:gd name="T8" fmla="*/ 15 w 159"/>
                <a:gd name="T9" fmla="*/ 0 h 200"/>
                <a:gd name="T10" fmla="*/ 26 w 159"/>
                <a:gd name="T11" fmla="*/ 7 h 200"/>
                <a:gd name="T12" fmla="*/ 34 w 159"/>
                <a:gd name="T13" fmla="*/ 7 h 200"/>
                <a:gd name="T14" fmla="*/ 39 w 159"/>
                <a:gd name="T15" fmla="*/ 0 h 200"/>
                <a:gd name="T16" fmla="*/ 42 w 159"/>
                <a:gd name="T17" fmla="*/ 0 h 200"/>
                <a:gd name="T18" fmla="*/ 39 w 159"/>
                <a:gd name="T19" fmla="*/ 15 h 200"/>
                <a:gd name="T20" fmla="*/ 31 w 159"/>
                <a:gd name="T21" fmla="*/ 15 h 200"/>
                <a:gd name="T22" fmla="*/ 12 w 159"/>
                <a:gd name="T23" fmla="*/ 15 h 200"/>
                <a:gd name="T24" fmla="*/ 8 w 159"/>
                <a:gd name="T25" fmla="*/ 23 h 200"/>
                <a:gd name="T26" fmla="*/ 8 w 159"/>
                <a:gd name="T27" fmla="*/ 31 h 200"/>
                <a:gd name="T28" fmla="*/ 12 w 159"/>
                <a:gd name="T29" fmla="*/ 36 h 200"/>
                <a:gd name="T30" fmla="*/ 26 w 159"/>
                <a:gd name="T31" fmla="*/ 31 h 200"/>
                <a:gd name="T32" fmla="*/ 31 w 159"/>
                <a:gd name="T33" fmla="*/ 36 h 200"/>
                <a:gd name="T34" fmla="*/ 26 w 159"/>
                <a:gd name="T35" fmla="*/ 36 h 200"/>
                <a:gd name="T36" fmla="*/ 18 w 159"/>
                <a:gd name="T37" fmla="*/ 44 h 200"/>
                <a:gd name="T38" fmla="*/ 23 w 159"/>
                <a:gd name="T39" fmla="*/ 65 h 200"/>
                <a:gd name="T40" fmla="*/ 18 w 159"/>
                <a:gd name="T41" fmla="*/ 65 h 200"/>
                <a:gd name="T42" fmla="*/ 26 w 159"/>
                <a:gd name="T43" fmla="*/ 88 h 200"/>
                <a:gd name="T44" fmla="*/ 26 w 159"/>
                <a:gd name="T45" fmla="*/ 94 h 200"/>
                <a:gd name="T46" fmla="*/ 23 w 159"/>
                <a:gd name="T47" fmla="*/ 102 h 200"/>
                <a:gd name="T48" fmla="*/ 23 w 159"/>
                <a:gd name="T49" fmla="*/ 94 h 200"/>
                <a:gd name="T50" fmla="*/ 23 w 159"/>
                <a:gd name="T51" fmla="*/ 88 h 200"/>
                <a:gd name="T52" fmla="*/ 18 w 159"/>
                <a:gd name="T53" fmla="*/ 88 h 200"/>
                <a:gd name="T54" fmla="*/ 18 w 159"/>
                <a:gd name="T55" fmla="*/ 82 h 200"/>
                <a:gd name="T56" fmla="*/ 12 w 159"/>
                <a:gd name="T57" fmla="*/ 65 h 200"/>
                <a:gd name="T58" fmla="*/ 15 w 159"/>
                <a:gd name="T59" fmla="*/ 59 h 200"/>
                <a:gd name="T60" fmla="*/ 12 w 159"/>
                <a:gd name="T61" fmla="*/ 59 h 200"/>
                <a:gd name="T62" fmla="*/ 8 w 159"/>
                <a:gd name="T63" fmla="*/ 65 h 200"/>
                <a:gd name="T64" fmla="*/ 8 w 159"/>
                <a:gd name="T65" fmla="*/ 94 h 200"/>
                <a:gd name="T66" fmla="*/ 5 w 159"/>
                <a:gd name="T67" fmla="*/ 94 h 200"/>
                <a:gd name="T68" fmla="*/ 5 w 159"/>
                <a:gd name="T69" fmla="*/ 72 h 200"/>
                <a:gd name="T70" fmla="*/ 5 w 159"/>
                <a:gd name="T71" fmla="*/ 65 h 200"/>
                <a:gd name="T72" fmla="*/ 0 w 159"/>
                <a:gd name="T73" fmla="*/ 65 h 200"/>
                <a:gd name="T74" fmla="*/ 0 w 159"/>
                <a:gd name="T75" fmla="*/ 59 h 2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9"/>
                <a:gd name="T115" fmla="*/ 0 h 200"/>
                <a:gd name="T116" fmla="*/ 159 w 159"/>
                <a:gd name="T117" fmla="*/ 200 h 2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9" h="200">
                  <a:moveTo>
                    <a:pt x="0" y="115"/>
                  </a:moveTo>
                  <a:lnTo>
                    <a:pt x="30" y="60"/>
                  </a:lnTo>
                  <a:lnTo>
                    <a:pt x="30" y="15"/>
                  </a:lnTo>
                  <a:lnTo>
                    <a:pt x="46" y="15"/>
                  </a:lnTo>
                  <a:lnTo>
                    <a:pt x="59" y="0"/>
                  </a:lnTo>
                  <a:lnTo>
                    <a:pt x="98" y="15"/>
                  </a:lnTo>
                  <a:lnTo>
                    <a:pt x="130" y="15"/>
                  </a:lnTo>
                  <a:lnTo>
                    <a:pt x="146" y="0"/>
                  </a:lnTo>
                  <a:lnTo>
                    <a:pt x="159" y="0"/>
                  </a:lnTo>
                  <a:lnTo>
                    <a:pt x="146" y="27"/>
                  </a:lnTo>
                  <a:lnTo>
                    <a:pt x="119" y="27"/>
                  </a:lnTo>
                  <a:lnTo>
                    <a:pt x="46" y="27"/>
                  </a:lnTo>
                  <a:lnTo>
                    <a:pt x="30" y="46"/>
                  </a:lnTo>
                  <a:lnTo>
                    <a:pt x="30" y="60"/>
                  </a:lnTo>
                  <a:lnTo>
                    <a:pt x="46" y="71"/>
                  </a:lnTo>
                  <a:lnTo>
                    <a:pt x="98" y="60"/>
                  </a:lnTo>
                  <a:lnTo>
                    <a:pt x="119" y="71"/>
                  </a:lnTo>
                  <a:lnTo>
                    <a:pt x="98" y="71"/>
                  </a:lnTo>
                  <a:lnTo>
                    <a:pt x="71" y="86"/>
                  </a:lnTo>
                  <a:lnTo>
                    <a:pt x="86" y="127"/>
                  </a:lnTo>
                  <a:lnTo>
                    <a:pt x="71" y="127"/>
                  </a:lnTo>
                  <a:lnTo>
                    <a:pt x="98" y="171"/>
                  </a:lnTo>
                  <a:lnTo>
                    <a:pt x="98" y="186"/>
                  </a:lnTo>
                  <a:lnTo>
                    <a:pt x="86" y="200"/>
                  </a:lnTo>
                  <a:lnTo>
                    <a:pt x="86" y="186"/>
                  </a:lnTo>
                  <a:lnTo>
                    <a:pt x="86" y="171"/>
                  </a:lnTo>
                  <a:lnTo>
                    <a:pt x="71" y="171"/>
                  </a:lnTo>
                  <a:lnTo>
                    <a:pt x="71" y="159"/>
                  </a:lnTo>
                  <a:lnTo>
                    <a:pt x="46" y="127"/>
                  </a:lnTo>
                  <a:lnTo>
                    <a:pt x="59" y="115"/>
                  </a:lnTo>
                  <a:lnTo>
                    <a:pt x="46" y="115"/>
                  </a:lnTo>
                  <a:lnTo>
                    <a:pt x="30" y="127"/>
                  </a:lnTo>
                  <a:lnTo>
                    <a:pt x="30" y="186"/>
                  </a:lnTo>
                  <a:lnTo>
                    <a:pt x="19" y="186"/>
                  </a:lnTo>
                  <a:lnTo>
                    <a:pt x="19" y="142"/>
                  </a:lnTo>
                  <a:lnTo>
                    <a:pt x="19" y="127"/>
                  </a:lnTo>
                  <a:lnTo>
                    <a:pt x="0" y="127"/>
                  </a:lnTo>
                  <a:lnTo>
                    <a:pt x="0" y="1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29" name="Freeform 134"/>
            <p:cNvSpPr>
              <a:spLocks/>
            </p:cNvSpPr>
            <p:nvPr/>
          </p:nvSpPr>
          <p:spPr bwMode="auto">
            <a:xfrm>
              <a:off x="5573" y="2561"/>
              <a:ext cx="40" cy="78"/>
            </a:xfrm>
            <a:custGeom>
              <a:avLst/>
              <a:gdLst>
                <a:gd name="T0" fmla="*/ 0 w 46"/>
                <a:gd name="T1" fmla="*/ 16 h 82"/>
                <a:gd name="T2" fmla="*/ 3 w 46"/>
                <a:gd name="T3" fmla="*/ 0 h 82"/>
                <a:gd name="T4" fmla="*/ 8 w 46"/>
                <a:gd name="T5" fmla="*/ 10 h 82"/>
                <a:gd name="T6" fmla="*/ 11 w 46"/>
                <a:gd name="T7" fmla="*/ 10 h 82"/>
                <a:gd name="T8" fmla="*/ 11 w 46"/>
                <a:gd name="T9" fmla="*/ 16 h 82"/>
                <a:gd name="T10" fmla="*/ 8 w 46"/>
                <a:gd name="T11" fmla="*/ 16 h 82"/>
                <a:gd name="T12" fmla="*/ 8 w 46"/>
                <a:gd name="T13" fmla="*/ 24 h 82"/>
                <a:gd name="T14" fmla="*/ 3 w 46"/>
                <a:gd name="T15" fmla="*/ 24 h 82"/>
                <a:gd name="T16" fmla="*/ 3 w 46"/>
                <a:gd name="T17" fmla="*/ 35 h 82"/>
                <a:gd name="T18" fmla="*/ 8 w 46"/>
                <a:gd name="T19" fmla="*/ 49 h 82"/>
                <a:gd name="T20" fmla="*/ 3 w 46"/>
                <a:gd name="T21" fmla="*/ 35 h 82"/>
                <a:gd name="T22" fmla="*/ 0 w 46"/>
                <a:gd name="T23" fmla="*/ 16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82"/>
                <a:gd name="T38" fmla="*/ 46 w 46"/>
                <a:gd name="T39" fmla="*/ 82 h 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82">
                  <a:moveTo>
                    <a:pt x="0" y="26"/>
                  </a:moveTo>
                  <a:lnTo>
                    <a:pt x="16" y="0"/>
                  </a:lnTo>
                  <a:lnTo>
                    <a:pt x="29" y="11"/>
                  </a:lnTo>
                  <a:lnTo>
                    <a:pt x="46" y="11"/>
                  </a:lnTo>
                  <a:lnTo>
                    <a:pt x="46" y="26"/>
                  </a:lnTo>
                  <a:lnTo>
                    <a:pt x="29" y="26"/>
                  </a:lnTo>
                  <a:lnTo>
                    <a:pt x="29" y="38"/>
                  </a:lnTo>
                  <a:lnTo>
                    <a:pt x="16" y="38"/>
                  </a:lnTo>
                  <a:lnTo>
                    <a:pt x="16" y="57"/>
                  </a:lnTo>
                  <a:lnTo>
                    <a:pt x="29" y="82"/>
                  </a:lnTo>
                  <a:lnTo>
                    <a:pt x="16" y="57"/>
                  </a:lnTo>
                  <a:lnTo>
                    <a:pt x="0" y="2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0" name="Freeform 135"/>
            <p:cNvSpPr>
              <a:spLocks/>
            </p:cNvSpPr>
            <p:nvPr/>
          </p:nvSpPr>
          <p:spPr bwMode="auto">
            <a:xfrm>
              <a:off x="5587" y="2680"/>
              <a:ext cx="60" cy="43"/>
            </a:xfrm>
            <a:custGeom>
              <a:avLst/>
              <a:gdLst>
                <a:gd name="T0" fmla="*/ 0 w 71"/>
                <a:gd name="T1" fmla="*/ 9 h 46"/>
                <a:gd name="T2" fmla="*/ 3 w 71"/>
                <a:gd name="T3" fmla="*/ 0 h 46"/>
                <a:gd name="T4" fmla="*/ 7 w 71"/>
                <a:gd name="T5" fmla="*/ 0 h 46"/>
                <a:gd name="T6" fmla="*/ 9 w 71"/>
                <a:gd name="T7" fmla="*/ 9 h 46"/>
                <a:gd name="T8" fmla="*/ 13 w 71"/>
                <a:gd name="T9" fmla="*/ 23 h 46"/>
                <a:gd name="T10" fmla="*/ 0 w 71"/>
                <a:gd name="T11" fmla="*/ 9 h 46"/>
                <a:gd name="T12" fmla="*/ 0 60000 65536"/>
                <a:gd name="T13" fmla="*/ 0 60000 65536"/>
                <a:gd name="T14" fmla="*/ 0 60000 65536"/>
                <a:gd name="T15" fmla="*/ 0 60000 65536"/>
                <a:gd name="T16" fmla="*/ 0 60000 65536"/>
                <a:gd name="T17" fmla="*/ 0 60000 65536"/>
                <a:gd name="T18" fmla="*/ 0 w 71"/>
                <a:gd name="T19" fmla="*/ 0 h 46"/>
                <a:gd name="T20" fmla="*/ 71 w 71"/>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71" h="46">
                  <a:moveTo>
                    <a:pt x="0" y="19"/>
                  </a:moveTo>
                  <a:lnTo>
                    <a:pt x="11" y="0"/>
                  </a:lnTo>
                  <a:lnTo>
                    <a:pt x="38" y="0"/>
                  </a:lnTo>
                  <a:lnTo>
                    <a:pt x="50" y="19"/>
                  </a:lnTo>
                  <a:lnTo>
                    <a:pt x="71" y="46"/>
                  </a:lnTo>
                  <a:lnTo>
                    <a:pt x="0" y="1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1" name="Freeform 136"/>
            <p:cNvSpPr>
              <a:spLocks/>
            </p:cNvSpPr>
            <p:nvPr/>
          </p:nvSpPr>
          <p:spPr bwMode="auto">
            <a:xfrm>
              <a:off x="5395" y="2146"/>
              <a:ext cx="105" cy="134"/>
            </a:xfrm>
            <a:custGeom>
              <a:avLst/>
              <a:gdLst>
                <a:gd name="T0" fmla="*/ 0 w 119"/>
                <a:gd name="T1" fmla="*/ 33 h 142"/>
                <a:gd name="T2" fmla="*/ 5 w 119"/>
                <a:gd name="T3" fmla="*/ 33 h 142"/>
                <a:gd name="T4" fmla="*/ 0 w 119"/>
                <a:gd name="T5" fmla="*/ 0 h 142"/>
                <a:gd name="T6" fmla="*/ 13 w 119"/>
                <a:gd name="T7" fmla="*/ 0 h 142"/>
                <a:gd name="T8" fmla="*/ 13 w 119"/>
                <a:gd name="T9" fmla="*/ 18 h 142"/>
                <a:gd name="T10" fmla="*/ 17 w 119"/>
                <a:gd name="T11" fmla="*/ 24 h 142"/>
                <a:gd name="T12" fmla="*/ 13 w 119"/>
                <a:gd name="T13" fmla="*/ 48 h 142"/>
                <a:gd name="T14" fmla="*/ 17 w 119"/>
                <a:gd name="T15" fmla="*/ 63 h 142"/>
                <a:gd name="T16" fmla="*/ 17 w 119"/>
                <a:gd name="T17" fmla="*/ 73 h 142"/>
                <a:gd name="T18" fmla="*/ 20 w 119"/>
                <a:gd name="T19" fmla="*/ 63 h 142"/>
                <a:gd name="T20" fmla="*/ 28 w 119"/>
                <a:gd name="T21" fmla="*/ 73 h 142"/>
                <a:gd name="T22" fmla="*/ 34 w 119"/>
                <a:gd name="T23" fmla="*/ 79 h 142"/>
                <a:gd name="T24" fmla="*/ 25 w 119"/>
                <a:gd name="T25" fmla="*/ 79 h 142"/>
                <a:gd name="T26" fmla="*/ 20 w 119"/>
                <a:gd name="T27" fmla="*/ 73 h 142"/>
                <a:gd name="T28" fmla="*/ 20 w 119"/>
                <a:gd name="T29" fmla="*/ 79 h 142"/>
                <a:gd name="T30" fmla="*/ 13 w 119"/>
                <a:gd name="T31" fmla="*/ 73 h 142"/>
                <a:gd name="T32" fmla="*/ 9 w 119"/>
                <a:gd name="T33" fmla="*/ 73 h 142"/>
                <a:gd name="T34" fmla="*/ 9 w 119"/>
                <a:gd name="T35" fmla="*/ 55 h 142"/>
                <a:gd name="T36" fmla="*/ 0 w 119"/>
                <a:gd name="T37" fmla="*/ 55 h 142"/>
                <a:gd name="T38" fmla="*/ 0 w 119"/>
                <a:gd name="T39" fmla="*/ 33 h 1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9"/>
                <a:gd name="T61" fmla="*/ 0 h 142"/>
                <a:gd name="T62" fmla="*/ 119 w 119"/>
                <a:gd name="T63" fmla="*/ 142 h 1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9" h="142">
                  <a:moveTo>
                    <a:pt x="0" y="58"/>
                  </a:moveTo>
                  <a:lnTo>
                    <a:pt x="19" y="58"/>
                  </a:lnTo>
                  <a:lnTo>
                    <a:pt x="0" y="0"/>
                  </a:lnTo>
                  <a:lnTo>
                    <a:pt x="46" y="0"/>
                  </a:lnTo>
                  <a:lnTo>
                    <a:pt x="46" y="31"/>
                  </a:lnTo>
                  <a:lnTo>
                    <a:pt x="59" y="42"/>
                  </a:lnTo>
                  <a:lnTo>
                    <a:pt x="46" y="86"/>
                  </a:lnTo>
                  <a:lnTo>
                    <a:pt x="59" y="113"/>
                  </a:lnTo>
                  <a:lnTo>
                    <a:pt x="59" y="129"/>
                  </a:lnTo>
                  <a:lnTo>
                    <a:pt x="71" y="113"/>
                  </a:lnTo>
                  <a:lnTo>
                    <a:pt x="98" y="129"/>
                  </a:lnTo>
                  <a:lnTo>
                    <a:pt x="119" y="142"/>
                  </a:lnTo>
                  <a:lnTo>
                    <a:pt x="86" y="142"/>
                  </a:lnTo>
                  <a:lnTo>
                    <a:pt x="71" y="129"/>
                  </a:lnTo>
                  <a:lnTo>
                    <a:pt x="71" y="142"/>
                  </a:lnTo>
                  <a:lnTo>
                    <a:pt x="46" y="129"/>
                  </a:lnTo>
                  <a:lnTo>
                    <a:pt x="30" y="129"/>
                  </a:lnTo>
                  <a:lnTo>
                    <a:pt x="30" y="98"/>
                  </a:lnTo>
                  <a:lnTo>
                    <a:pt x="0" y="98"/>
                  </a:lnTo>
                  <a:lnTo>
                    <a:pt x="0" y="58"/>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2" name="Freeform 137"/>
            <p:cNvSpPr>
              <a:spLocks/>
            </p:cNvSpPr>
            <p:nvPr/>
          </p:nvSpPr>
          <p:spPr bwMode="auto">
            <a:xfrm>
              <a:off x="5361" y="2333"/>
              <a:ext cx="51" cy="67"/>
            </a:xfrm>
            <a:custGeom>
              <a:avLst/>
              <a:gdLst>
                <a:gd name="T0" fmla="*/ 0 w 60"/>
                <a:gd name="T1" fmla="*/ 40 h 71"/>
                <a:gd name="T2" fmla="*/ 8 w 60"/>
                <a:gd name="T3" fmla="*/ 8 h 71"/>
                <a:gd name="T4" fmla="*/ 8 w 60"/>
                <a:gd name="T5" fmla="*/ 0 h 71"/>
                <a:gd name="T6" fmla="*/ 12 w 60"/>
                <a:gd name="T7" fmla="*/ 8 h 71"/>
                <a:gd name="T8" fmla="*/ 0 w 60"/>
                <a:gd name="T9" fmla="*/ 40 h 71"/>
                <a:gd name="T10" fmla="*/ 0 60000 65536"/>
                <a:gd name="T11" fmla="*/ 0 60000 65536"/>
                <a:gd name="T12" fmla="*/ 0 60000 65536"/>
                <a:gd name="T13" fmla="*/ 0 60000 65536"/>
                <a:gd name="T14" fmla="*/ 0 60000 65536"/>
                <a:gd name="T15" fmla="*/ 0 w 60"/>
                <a:gd name="T16" fmla="*/ 0 h 71"/>
                <a:gd name="T17" fmla="*/ 60 w 60"/>
                <a:gd name="T18" fmla="*/ 71 h 71"/>
              </a:gdLst>
              <a:ahLst/>
              <a:cxnLst>
                <a:cxn ang="T10">
                  <a:pos x="T0" y="T1"/>
                </a:cxn>
                <a:cxn ang="T11">
                  <a:pos x="T2" y="T3"/>
                </a:cxn>
                <a:cxn ang="T12">
                  <a:pos x="T4" y="T5"/>
                </a:cxn>
                <a:cxn ang="T13">
                  <a:pos x="T6" y="T7"/>
                </a:cxn>
                <a:cxn ang="T14">
                  <a:pos x="T8" y="T9"/>
                </a:cxn>
              </a:cxnLst>
              <a:rect l="T15" t="T16" r="T17" b="T18"/>
              <a:pathLst>
                <a:path w="60" h="71">
                  <a:moveTo>
                    <a:pt x="0" y="71"/>
                  </a:moveTo>
                  <a:lnTo>
                    <a:pt x="39" y="15"/>
                  </a:lnTo>
                  <a:lnTo>
                    <a:pt x="39" y="0"/>
                  </a:lnTo>
                  <a:lnTo>
                    <a:pt x="60" y="15"/>
                  </a:lnTo>
                  <a:lnTo>
                    <a:pt x="0" y="71"/>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3" name="Freeform 138"/>
            <p:cNvSpPr>
              <a:spLocks/>
            </p:cNvSpPr>
            <p:nvPr/>
          </p:nvSpPr>
          <p:spPr bwMode="auto">
            <a:xfrm>
              <a:off x="5500" y="2295"/>
              <a:ext cx="39" cy="67"/>
            </a:xfrm>
            <a:custGeom>
              <a:avLst/>
              <a:gdLst>
                <a:gd name="T0" fmla="*/ 0 w 46"/>
                <a:gd name="T1" fmla="*/ 0 h 71"/>
                <a:gd name="T2" fmla="*/ 8 w 46"/>
                <a:gd name="T3" fmla="*/ 0 h 71"/>
                <a:gd name="T4" fmla="*/ 8 w 46"/>
                <a:gd name="T5" fmla="*/ 8 h 71"/>
                <a:gd name="T6" fmla="*/ 8 w 46"/>
                <a:gd name="T7" fmla="*/ 22 h 71"/>
                <a:gd name="T8" fmla="*/ 3 w 46"/>
                <a:gd name="T9" fmla="*/ 22 h 71"/>
                <a:gd name="T10" fmla="*/ 8 w 46"/>
                <a:gd name="T11" fmla="*/ 30 h 71"/>
                <a:gd name="T12" fmla="*/ 3 w 46"/>
                <a:gd name="T13" fmla="*/ 40 h 71"/>
                <a:gd name="T14" fmla="*/ 3 w 46"/>
                <a:gd name="T15" fmla="*/ 22 h 71"/>
                <a:gd name="T16" fmla="*/ 0 w 46"/>
                <a:gd name="T17" fmla="*/ 22 h 71"/>
                <a:gd name="T18" fmla="*/ 0 w 46"/>
                <a:gd name="T19" fmla="*/ 16 h 71"/>
                <a:gd name="T20" fmla="*/ 3 w 46"/>
                <a:gd name="T21" fmla="*/ 16 h 71"/>
                <a:gd name="T22" fmla="*/ 0 w 46"/>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71"/>
                <a:gd name="T38" fmla="*/ 46 w 46"/>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71">
                  <a:moveTo>
                    <a:pt x="0" y="0"/>
                  </a:moveTo>
                  <a:lnTo>
                    <a:pt x="46" y="0"/>
                  </a:lnTo>
                  <a:lnTo>
                    <a:pt x="46" y="12"/>
                  </a:lnTo>
                  <a:lnTo>
                    <a:pt x="46" y="39"/>
                  </a:lnTo>
                  <a:lnTo>
                    <a:pt x="19" y="39"/>
                  </a:lnTo>
                  <a:lnTo>
                    <a:pt x="46" y="54"/>
                  </a:lnTo>
                  <a:lnTo>
                    <a:pt x="19" y="71"/>
                  </a:lnTo>
                  <a:lnTo>
                    <a:pt x="19" y="39"/>
                  </a:lnTo>
                  <a:lnTo>
                    <a:pt x="0" y="39"/>
                  </a:lnTo>
                  <a:lnTo>
                    <a:pt x="0" y="27"/>
                  </a:lnTo>
                  <a:lnTo>
                    <a:pt x="19" y="27"/>
                  </a:lnTo>
                  <a:lnTo>
                    <a:pt x="0" y="0"/>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4" name="Freeform 139"/>
            <p:cNvSpPr>
              <a:spLocks/>
            </p:cNvSpPr>
            <p:nvPr/>
          </p:nvSpPr>
          <p:spPr bwMode="auto">
            <a:xfrm>
              <a:off x="5447" y="2306"/>
              <a:ext cx="62" cy="81"/>
            </a:xfrm>
            <a:custGeom>
              <a:avLst/>
              <a:gdLst>
                <a:gd name="T0" fmla="*/ 0 w 71"/>
                <a:gd name="T1" fmla="*/ 23 h 86"/>
                <a:gd name="T2" fmla="*/ 0 w 71"/>
                <a:gd name="T3" fmla="*/ 0 h 86"/>
                <a:gd name="T4" fmla="*/ 3 w 71"/>
                <a:gd name="T5" fmla="*/ 8 h 86"/>
                <a:gd name="T6" fmla="*/ 7 w 71"/>
                <a:gd name="T7" fmla="*/ 8 h 86"/>
                <a:gd name="T8" fmla="*/ 10 w 71"/>
                <a:gd name="T9" fmla="*/ 23 h 86"/>
                <a:gd name="T10" fmla="*/ 15 w 71"/>
                <a:gd name="T11" fmla="*/ 16 h 86"/>
                <a:gd name="T12" fmla="*/ 15 w 71"/>
                <a:gd name="T13" fmla="*/ 32 h 86"/>
                <a:gd name="T14" fmla="*/ 18 w 71"/>
                <a:gd name="T15" fmla="*/ 32 h 86"/>
                <a:gd name="T16" fmla="*/ 18 w 71"/>
                <a:gd name="T17" fmla="*/ 38 h 86"/>
                <a:gd name="T18" fmla="*/ 15 w 71"/>
                <a:gd name="T19" fmla="*/ 38 h 86"/>
                <a:gd name="T20" fmla="*/ 15 w 71"/>
                <a:gd name="T21" fmla="*/ 32 h 86"/>
                <a:gd name="T22" fmla="*/ 10 w 71"/>
                <a:gd name="T23" fmla="*/ 38 h 86"/>
                <a:gd name="T24" fmla="*/ 10 w 71"/>
                <a:gd name="T25" fmla="*/ 32 h 86"/>
                <a:gd name="T26" fmla="*/ 10 w 71"/>
                <a:gd name="T27" fmla="*/ 38 h 86"/>
                <a:gd name="T28" fmla="*/ 7 w 71"/>
                <a:gd name="T29" fmla="*/ 48 h 86"/>
                <a:gd name="T30" fmla="*/ 3 w 71"/>
                <a:gd name="T31" fmla="*/ 32 h 86"/>
                <a:gd name="T32" fmla="*/ 7 w 71"/>
                <a:gd name="T33" fmla="*/ 32 h 86"/>
                <a:gd name="T34" fmla="*/ 7 w 71"/>
                <a:gd name="T35" fmla="*/ 23 h 86"/>
                <a:gd name="T36" fmla="*/ 0 w 71"/>
                <a:gd name="T37" fmla="*/ 23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
                <a:gd name="T58" fmla="*/ 0 h 86"/>
                <a:gd name="T59" fmla="*/ 71 w 71"/>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 h="86">
                  <a:moveTo>
                    <a:pt x="0" y="42"/>
                  </a:moveTo>
                  <a:lnTo>
                    <a:pt x="0" y="0"/>
                  </a:lnTo>
                  <a:lnTo>
                    <a:pt x="12" y="15"/>
                  </a:lnTo>
                  <a:lnTo>
                    <a:pt x="27" y="15"/>
                  </a:lnTo>
                  <a:lnTo>
                    <a:pt x="39" y="42"/>
                  </a:lnTo>
                  <a:lnTo>
                    <a:pt x="58" y="27"/>
                  </a:lnTo>
                  <a:lnTo>
                    <a:pt x="58" y="57"/>
                  </a:lnTo>
                  <a:lnTo>
                    <a:pt x="71" y="57"/>
                  </a:lnTo>
                  <a:lnTo>
                    <a:pt x="71" y="69"/>
                  </a:lnTo>
                  <a:lnTo>
                    <a:pt x="58" y="69"/>
                  </a:lnTo>
                  <a:lnTo>
                    <a:pt x="58" y="57"/>
                  </a:lnTo>
                  <a:lnTo>
                    <a:pt x="39" y="69"/>
                  </a:lnTo>
                  <a:lnTo>
                    <a:pt x="39" y="57"/>
                  </a:lnTo>
                  <a:lnTo>
                    <a:pt x="39" y="69"/>
                  </a:lnTo>
                  <a:lnTo>
                    <a:pt x="27" y="86"/>
                  </a:lnTo>
                  <a:lnTo>
                    <a:pt x="12" y="57"/>
                  </a:lnTo>
                  <a:lnTo>
                    <a:pt x="27" y="57"/>
                  </a:lnTo>
                  <a:lnTo>
                    <a:pt x="27" y="42"/>
                  </a:lnTo>
                  <a:lnTo>
                    <a:pt x="0" y="42"/>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5" name="Freeform 140"/>
            <p:cNvSpPr>
              <a:spLocks/>
            </p:cNvSpPr>
            <p:nvPr/>
          </p:nvSpPr>
          <p:spPr bwMode="auto">
            <a:xfrm>
              <a:off x="5458" y="2364"/>
              <a:ext cx="101" cy="103"/>
            </a:xfrm>
            <a:custGeom>
              <a:avLst/>
              <a:gdLst>
                <a:gd name="T0" fmla="*/ 0 w 115"/>
                <a:gd name="T1" fmla="*/ 29 h 112"/>
                <a:gd name="T2" fmla="*/ 0 w 115"/>
                <a:gd name="T3" fmla="*/ 25 h 112"/>
                <a:gd name="T4" fmla="*/ 8 w 115"/>
                <a:gd name="T5" fmla="*/ 17 h 112"/>
                <a:gd name="T6" fmla="*/ 12 w 115"/>
                <a:gd name="T7" fmla="*/ 17 h 112"/>
                <a:gd name="T8" fmla="*/ 12 w 115"/>
                <a:gd name="T9" fmla="*/ 25 h 112"/>
                <a:gd name="T10" fmla="*/ 16 w 115"/>
                <a:gd name="T11" fmla="*/ 17 h 112"/>
                <a:gd name="T12" fmla="*/ 16 w 115"/>
                <a:gd name="T13" fmla="*/ 12 h 112"/>
                <a:gd name="T14" fmla="*/ 21 w 115"/>
                <a:gd name="T15" fmla="*/ 12 h 112"/>
                <a:gd name="T16" fmla="*/ 24 w 115"/>
                <a:gd name="T17" fmla="*/ 12 h 112"/>
                <a:gd name="T18" fmla="*/ 21 w 115"/>
                <a:gd name="T19" fmla="*/ 0 h 112"/>
                <a:gd name="T20" fmla="*/ 27 w 115"/>
                <a:gd name="T21" fmla="*/ 12 h 112"/>
                <a:gd name="T22" fmla="*/ 32 w 115"/>
                <a:gd name="T23" fmla="*/ 29 h 112"/>
                <a:gd name="T24" fmla="*/ 27 w 115"/>
                <a:gd name="T25" fmla="*/ 42 h 112"/>
                <a:gd name="T26" fmla="*/ 24 w 115"/>
                <a:gd name="T27" fmla="*/ 29 h 112"/>
                <a:gd name="T28" fmla="*/ 24 w 115"/>
                <a:gd name="T29" fmla="*/ 36 h 112"/>
                <a:gd name="T30" fmla="*/ 24 w 115"/>
                <a:gd name="T31" fmla="*/ 42 h 112"/>
                <a:gd name="T32" fmla="*/ 24 w 115"/>
                <a:gd name="T33" fmla="*/ 49 h 112"/>
                <a:gd name="T34" fmla="*/ 12 w 115"/>
                <a:gd name="T35" fmla="*/ 42 h 112"/>
                <a:gd name="T36" fmla="*/ 16 w 115"/>
                <a:gd name="T37" fmla="*/ 29 h 112"/>
                <a:gd name="T38" fmla="*/ 12 w 115"/>
                <a:gd name="T39" fmla="*/ 25 h 112"/>
                <a:gd name="T40" fmla="*/ 4 w 115"/>
                <a:gd name="T41" fmla="*/ 29 h 112"/>
                <a:gd name="T42" fmla="*/ 4 w 115"/>
                <a:gd name="T43" fmla="*/ 25 h 112"/>
                <a:gd name="T44" fmla="*/ 0 w 115"/>
                <a:gd name="T45" fmla="*/ 36 h 112"/>
                <a:gd name="T46" fmla="*/ 0 w 115"/>
                <a:gd name="T47" fmla="*/ 29 h 1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5"/>
                <a:gd name="T73" fmla="*/ 0 h 112"/>
                <a:gd name="T74" fmla="*/ 115 w 115"/>
                <a:gd name="T75" fmla="*/ 112 h 1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5" h="112">
                  <a:moveTo>
                    <a:pt x="0" y="68"/>
                  </a:moveTo>
                  <a:lnTo>
                    <a:pt x="0" y="56"/>
                  </a:lnTo>
                  <a:lnTo>
                    <a:pt x="27" y="39"/>
                  </a:lnTo>
                  <a:lnTo>
                    <a:pt x="46" y="39"/>
                  </a:lnTo>
                  <a:lnTo>
                    <a:pt x="46" y="56"/>
                  </a:lnTo>
                  <a:lnTo>
                    <a:pt x="59" y="39"/>
                  </a:lnTo>
                  <a:lnTo>
                    <a:pt x="59" y="27"/>
                  </a:lnTo>
                  <a:lnTo>
                    <a:pt x="75" y="27"/>
                  </a:lnTo>
                  <a:lnTo>
                    <a:pt x="86" y="27"/>
                  </a:lnTo>
                  <a:lnTo>
                    <a:pt x="75" y="0"/>
                  </a:lnTo>
                  <a:lnTo>
                    <a:pt x="98" y="27"/>
                  </a:lnTo>
                  <a:lnTo>
                    <a:pt x="115" y="68"/>
                  </a:lnTo>
                  <a:lnTo>
                    <a:pt x="98" y="98"/>
                  </a:lnTo>
                  <a:lnTo>
                    <a:pt x="86" y="68"/>
                  </a:lnTo>
                  <a:lnTo>
                    <a:pt x="86" y="83"/>
                  </a:lnTo>
                  <a:lnTo>
                    <a:pt x="86" y="98"/>
                  </a:lnTo>
                  <a:lnTo>
                    <a:pt x="86" y="112"/>
                  </a:lnTo>
                  <a:lnTo>
                    <a:pt x="46" y="98"/>
                  </a:lnTo>
                  <a:lnTo>
                    <a:pt x="59" y="68"/>
                  </a:lnTo>
                  <a:lnTo>
                    <a:pt x="46" y="56"/>
                  </a:lnTo>
                  <a:lnTo>
                    <a:pt x="15" y="68"/>
                  </a:lnTo>
                  <a:lnTo>
                    <a:pt x="15" y="56"/>
                  </a:lnTo>
                  <a:lnTo>
                    <a:pt x="0" y="83"/>
                  </a:lnTo>
                  <a:lnTo>
                    <a:pt x="0" y="68"/>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6" name="Freeform 141"/>
            <p:cNvSpPr>
              <a:spLocks/>
            </p:cNvSpPr>
            <p:nvPr/>
          </p:nvSpPr>
          <p:spPr bwMode="auto">
            <a:xfrm>
              <a:off x="6008" y="2721"/>
              <a:ext cx="87" cy="49"/>
            </a:xfrm>
            <a:custGeom>
              <a:avLst/>
              <a:gdLst>
                <a:gd name="T0" fmla="*/ 0 w 99"/>
                <a:gd name="T1" fmla="*/ 16 h 52"/>
                <a:gd name="T2" fmla="*/ 16 w 99"/>
                <a:gd name="T3" fmla="*/ 16 h 52"/>
                <a:gd name="T4" fmla="*/ 19 w 99"/>
                <a:gd name="T5" fmla="*/ 8 h 52"/>
                <a:gd name="T6" fmla="*/ 24 w 99"/>
                <a:gd name="T7" fmla="*/ 8 h 52"/>
                <a:gd name="T8" fmla="*/ 24 w 99"/>
                <a:gd name="T9" fmla="*/ 0 h 52"/>
                <a:gd name="T10" fmla="*/ 27 w 99"/>
                <a:gd name="T11" fmla="*/ 0 h 52"/>
                <a:gd name="T12" fmla="*/ 27 w 99"/>
                <a:gd name="T13" fmla="*/ 8 h 52"/>
                <a:gd name="T14" fmla="*/ 24 w 99"/>
                <a:gd name="T15" fmla="*/ 16 h 52"/>
                <a:gd name="T16" fmla="*/ 16 w 99"/>
                <a:gd name="T17" fmla="*/ 29 h 52"/>
                <a:gd name="T18" fmla="*/ 4 w 99"/>
                <a:gd name="T19" fmla="*/ 29 h 52"/>
                <a:gd name="T20" fmla="*/ 0 w 99"/>
                <a:gd name="T21" fmla="*/ 16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
                <a:gd name="T34" fmla="*/ 0 h 52"/>
                <a:gd name="T35" fmla="*/ 99 w 99"/>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 h="52">
                  <a:moveTo>
                    <a:pt x="0" y="27"/>
                  </a:moveTo>
                  <a:lnTo>
                    <a:pt x="59" y="27"/>
                  </a:lnTo>
                  <a:lnTo>
                    <a:pt x="71" y="12"/>
                  </a:lnTo>
                  <a:lnTo>
                    <a:pt x="86" y="12"/>
                  </a:lnTo>
                  <a:lnTo>
                    <a:pt x="86" y="0"/>
                  </a:lnTo>
                  <a:lnTo>
                    <a:pt x="99" y="0"/>
                  </a:lnTo>
                  <a:lnTo>
                    <a:pt x="99" y="12"/>
                  </a:lnTo>
                  <a:lnTo>
                    <a:pt x="86" y="27"/>
                  </a:lnTo>
                  <a:lnTo>
                    <a:pt x="59" y="52"/>
                  </a:lnTo>
                  <a:lnTo>
                    <a:pt x="15" y="52"/>
                  </a:lnTo>
                  <a:lnTo>
                    <a:pt x="0" y="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7" name="Freeform 142"/>
            <p:cNvSpPr>
              <a:spLocks/>
            </p:cNvSpPr>
            <p:nvPr/>
          </p:nvSpPr>
          <p:spPr bwMode="auto">
            <a:xfrm>
              <a:off x="6072" y="2680"/>
              <a:ext cx="39" cy="51"/>
            </a:xfrm>
            <a:custGeom>
              <a:avLst/>
              <a:gdLst>
                <a:gd name="T0" fmla="*/ 0 w 47"/>
                <a:gd name="T1" fmla="*/ 0 h 56"/>
                <a:gd name="T2" fmla="*/ 2 w 47"/>
                <a:gd name="T3" fmla="*/ 0 h 56"/>
                <a:gd name="T4" fmla="*/ 7 w 47"/>
                <a:gd name="T5" fmla="*/ 11 h 56"/>
                <a:gd name="T6" fmla="*/ 7 w 47"/>
                <a:gd name="T7" fmla="*/ 22 h 56"/>
                <a:gd name="T8" fmla="*/ 4 w 47"/>
                <a:gd name="T9" fmla="*/ 11 h 56"/>
                <a:gd name="T10" fmla="*/ 0 w 47"/>
                <a:gd name="T11" fmla="*/ 0 h 56"/>
                <a:gd name="T12" fmla="*/ 0 60000 65536"/>
                <a:gd name="T13" fmla="*/ 0 60000 65536"/>
                <a:gd name="T14" fmla="*/ 0 60000 65536"/>
                <a:gd name="T15" fmla="*/ 0 60000 65536"/>
                <a:gd name="T16" fmla="*/ 0 60000 65536"/>
                <a:gd name="T17" fmla="*/ 0 60000 65536"/>
                <a:gd name="T18" fmla="*/ 0 w 47"/>
                <a:gd name="T19" fmla="*/ 0 h 56"/>
                <a:gd name="T20" fmla="*/ 47 w 47"/>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47" h="56">
                  <a:moveTo>
                    <a:pt x="0" y="0"/>
                  </a:moveTo>
                  <a:lnTo>
                    <a:pt x="16" y="0"/>
                  </a:lnTo>
                  <a:lnTo>
                    <a:pt x="47" y="27"/>
                  </a:lnTo>
                  <a:lnTo>
                    <a:pt x="47" y="56"/>
                  </a:lnTo>
                  <a:lnTo>
                    <a:pt x="27" y="27"/>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8" name="Freeform 143"/>
            <p:cNvSpPr>
              <a:spLocks/>
            </p:cNvSpPr>
            <p:nvPr/>
          </p:nvSpPr>
          <p:spPr bwMode="auto">
            <a:xfrm>
              <a:off x="6287" y="3117"/>
              <a:ext cx="50" cy="57"/>
            </a:xfrm>
            <a:custGeom>
              <a:avLst/>
              <a:gdLst>
                <a:gd name="T0" fmla="*/ 0 w 56"/>
                <a:gd name="T1" fmla="*/ 0 h 59"/>
                <a:gd name="T2" fmla="*/ 8 w 56"/>
                <a:gd name="T3" fmla="*/ 11 h 59"/>
                <a:gd name="T4" fmla="*/ 19 w 56"/>
                <a:gd name="T5" fmla="*/ 41 h 59"/>
                <a:gd name="T6" fmla="*/ 13 w 56"/>
                <a:gd name="T7" fmla="*/ 41 h 59"/>
                <a:gd name="T8" fmla="*/ 4 w 56"/>
                <a:gd name="T9" fmla="*/ 21 h 59"/>
                <a:gd name="T10" fmla="*/ 0 w 56"/>
                <a:gd name="T11" fmla="*/ 0 h 59"/>
                <a:gd name="T12" fmla="*/ 0 60000 65536"/>
                <a:gd name="T13" fmla="*/ 0 60000 65536"/>
                <a:gd name="T14" fmla="*/ 0 60000 65536"/>
                <a:gd name="T15" fmla="*/ 0 60000 65536"/>
                <a:gd name="T16" fmla="*/ 0 60000 65536"/>
                <a:gd name="T17" fmla="*/ 0 60000 65536"/>
                <a:gd name="T18" fmla="*/ 0 w 56"/>
                <a:gd name="T19" fmla="*/ 0 h 59"/>
                <a:gd name="T20" fmla="*/ 56 w 56"/>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56" h="59">
                  <a:moveTo>
                    <a:pt x="0" y="0"/>
                  </a:moveTo>
                  <a:lnTo>
                    <a:pt x="23" y="11"/>
                  </a:lnTo>
                  <a:lnTo>
                    <a:pt x="56" y="59"/>
                  </a:lnTo>
                  <a:lnTo>
                    <a:pt x="39" y="59"/>
                  </a:lnTo>
                  <a:lnTo>
                    <a:pt x="12" y="31"/>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39" name="Freeform 144"/>
            <p:cNvSpPr>
              <a:spLocks/>
            </p:cNvSpPr>
            <p:nvPr/>
          </p:nvSpPr>
          <p:spPr bwMode="auto">
            <a:xfrm>
              <a:off x="5447" y="1258"/>
              <a:ext cx="162" cy="198"/>
            </a:xfrm>
            <a:custGeom>
              <a:avLst/>
              <a:gdLst>
                <a:gd name="T0" fmla="*/ 3 w 187"/>
                <a:gd name="T1" fmla="*/ 14 h 212"/>
                <a:gd name="T2" fmla="*/ 3 w 187"/>
                <a:gd name="T3" fmla="*/ 7 h 212"/>
                <a:gd name="T4" fmla="*/ 0 w 187"/>
                <a:gd name="T5" fmla="*/ 0 h 212"/>
                <a:gd name="T6" fmla="*/ 7 w 187"/>
                <a:gd name="T7" fmla="*/ 0 h 212"/>
                <a:gd name="T8" fmla="*/ 37 w 187"/>
                <a:gd name="T9" fmla="*/ 62 h 212"/>
                <a:gd name="T10" fmla="*/ 31 w 187"/>
                <a:gd name="T11" fmla="*/ 62 h 212"/>
                <a:gd name="T12" fmla="*/ 31 w 187"/>
                <a:gd name="T13" fmla="*/ 78 h 212"/>
                <a:gd name="T14" fmla="*/ 44 w 187"/>
                <a:gd name="T15" fmla="*/ 100 h 212"/>
                <a:gd name="T16" fmla="*/ 37 w 187"/>
                <a:gd name="T17" fmla="*/ 100 h 212"/>
                <a:gd name="T18" fmla="*/ 37 w 187"/>
                <a:gd name="T19" fmla="*/ 107 h 212"/>
                <a:gd name="T20" fmla="*/ 35 w 187"/>
                <a:gd name="T21" fmla="*/ 100 h 212"/>
                <a:gd name="T22" fmla="*/ 31 w 187"/>
                <a:gd name="T23" fmla="*/ 78 h 212"/>
                <a:gd name="T24" fmla="*/ 3 w 187"/>
                <a:gd name="T25" fmla="*/ 14 h 2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7"/>
                <a:gd name="T40" fmla="*/ 0 h 212"/>
                <a:gd name="T41" fmla="*/ 187 w 187"/>
                <a:gd name="T42" fmla="*/ 212 h 2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7" h="212">
                  <a:moveTo>
                    <a:pt x="12" y="27"/>
                  </a:moveTo>
                  <a:lnTo>
                    <a:pt x="12" y="12"/>
                  </a:lnTo>
                  <a:lnTo>
                    <a:pt x="0" y="0"/>
                  </a:lnTo>
                  <a:lnTo>
                    <a:pt x="27" y="0"/>
                  </a:lnTo>
                  <a:lnTo>
                    <a:pt x="158" y="123"/>
                  </a:lnTo>
                  <a:lnTo>
                    <a:pt x="127" y="123"/>
                  </a:lnTo>
                  <a:lnTo>
                    <a:pt x="127" y="154"/>
                  </a:lnTo>
                  <a:lnTo>
                    <a:pt x="187" y="198"/>
                  </a:lnTo>
                  <a:lnTo>
                    <a:pt x="158" y="198"/>
                  </a:lnTo>
                  <a:lnTo>
                    <a:pt x="158" y="212"/>
                  </a:lnTo>
                  <a:lnTo>
                    <a:pt x="142" y="198"/>
                  </a:lnTo>
                  <a:lnTo>
                    <a:pt x="127" y="154"/>
                  </a:lnTo>
                  <a:lnTo>
                    <a:pt x="12" y="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0" name="Freeform 145"/>
            <p:cNvSpPr>
              <a:spLocks/>
            </p:cNvSpPr>
            <p:nvPr/>
          </p:nvSpPr>
          <p:spPr bwMode="auto">
            <a:xfrm>
              <a:off x="5482" y="2824"/>
              <a:ext cx="91" cy="43"/>
            </a:xfrm>
            <a:custGeom>
              <a:avLst/>
              <a:gdLst>
                <a:gd name="T0" fmla="*/ 0 w 103"/>
                <a:gd name="T1" fmla="*/ 23 h 46"/>
                <a:gd name="T2" fmla="*/ 5 w 103"/>
                <a:gd name="T3" fmla="*/ 17 h 46"/>
                <a:gd name="T4" fmla="*/ 13 w 103"/>
                <a:gd name="T5" fmla="*/ 0 h 46"/>
                <a:gd name="T6" fmla="*/ 30 w 103"/>
                <a:gd name="T7" fmla="*/ 0 h 46"/>
                <a:gd name="T8" fmla="*/ 13 w 103"/>
                <a:gd name="T9" fmla="*/ 7 h 46"/>
                <a:gd name="T10" fmla="*/ 9 w 103"/>
                <a:gd name="T11" fmla="*/ 23 h 46"/>
                <a:gd name="T12" fmla="*/ 0 w 103"/>
                <a:gd name="T13" fmla="*/ 23 h 46"/>
                <a:gd name="T14" fmla="*/ 0 60000 65536"/>
                <a:gd name="T15" fmla="*/ 0 60000 65536"/>
                <a:gd name="T16" fmla="*/ 0 60000 65536"/>
                <a:gd name="T17" fmla="*/ 0 60000 65536"/>
                <a:gd name="T18" fmla="*/ 0 60000 65536"/>
                <a:gd name="T19" fmla="*/ 0 60000 65536"/>
                <a:gd name="T20" fmla="*/ 0 60000 65536"/>
                <a:gd name="T21" fmla="*/ 0 w 103"/>
                <a:gd name="T22" fmla="*/ 0 h 46"/>
                <a:gd name="T23" fmla="*/ 103 w 10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46">
                  <a:moveTo>
                    <a:pt x="0" y="46"/>
                  </a:moveTo>
                  <a:lnTo>
                    <a:pt x="19" y="31"/>
                  </a:lnTo>
                  <a:lnTo>
                    <a:pt x="46" y="0"/>
                  </a:lnTo>
                  <a:lnTo>
                    <a:pt x="103" y="0"/>
                  </a:lnTo>
                  <a:lnTo>
                    <a:pt x="46" y="17"/>
                  </a:lnTo>
                  <a:lnTo>
                    <a:pt x="30" y="46"/>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1" name="Freeform 146"/>
            <p:cNvSpPr>
              <a:spLocks/>
            </p:cNvSpPr>
            <p:nvPr/>
          </p:nvSpPr>
          <p:spPr bwMode="auto">
            <a:xfrm>
              <a:off x="3474" y="3332"/>
              <a:ext cx="40" cy="49"/>
            </a:xfrm>
            <a:custGeom>
              <a:avLst/>
              <a:gdLst>
                <a:gd name="T0" fmla="*/ 11 w 46"/>
                <a:gd name="T1" fmla="*/ 8 h 52"/>
                <a:gd name="T2" fmla="*/ 11 w 46"/>
                <a:gd name="T3" fmla="*/ 0 h 52"/>
                <a:gd name="T4" fmla="*/ 7 w 46"/>
                <a:gd name="T5" fmla="*/ 0 h 52"/>
                <a:gd name="T6" fmla="*/ 0 w 46"/>
                <a:gd name="T7" fmla="*/ 13 h 52"/>
                <a:gd name="T8" fmla="*/ 3 w 46"/>
                <a:gd name="T9" fmla="*/ 29 h 52"/>
                <a:gd name="T10" fmla="*/ 11 w 46"/>
                <a:gd name="T11" fmla="*/ 13 h 52"/>
                <a:gd name="T12" fmla="*/ 11 w 46"/>
                <a:gd name="T13" fmla="*/ 8 h 52"/>
                <a:gd name="T14" fmla="*/ 0 60000 65536"/>
                <a:gd name="T15" fmla="*/ 0 60000 65536"/>
                <a:gd name="T16" fmla="*/ 0 60000 65536"/>
                <a:gd name="T17" fmla="*/ 0 60000 65536"/>
                <a:gd name="T18" fmla="*/ 0 60000 65536"/>
                <a:gd name="T19" fmla="*/ 0 60000 65536"/>
                <a:gd name="T20" fmla="*/ 0 60000 65536"/>
                <a:gd name="T21" fmla="*/ 0 w 46"/>
                <a:gd name="T22" fmla="*/ 0 h 52"/>
                <a:gd name="T23" fmla="*/ 46 w 46"/>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2">
                  <a:moveTo>
                    <a:pt x="46" y="12"/>
                  </a:moveTo>
                  <a:lnTo>
                    <a:pt x="46" y="0"/>
                  </a:lnTo>
                  <a:lnTo>
                    <a:pt x="28" y="0"/>
                  </a:lnTo>
                  <a:lnTo>
                    <a:pt x="0" y="23"/>
                  </a:lnTo>
                  <a:lnTo>
                    <a:pt x="15" y="52"/>
                  </a:lnTo>
                  <a:lnTo>
                    <a:pt x="46" y="23"/>
                  </a:lnTo>
                  <a:lnTo>
                    <a:pt x="46" y="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2" name="Freeform 147"/>
            <p:cNvSpPr>
              <a:spLocks/>
            </p:cNvSpPr>
            <p:nvPr/>
          </p:nvSpPr>
          <p:spPr bwMode="auto">
            <a:xfrm>
              <a:off x="2763" y="1232"/>
              <a:ext cx="88" cy="93"/>
            </a:xfrm>
            <a:custGeom>
              <a:avLst/>
              <a:gdLst>
                <a:gd name="T0" fmla="*/ 18 w 99"/>
                <a:gd name="T1" fmla="*/ 8 h 99"/>
                <a:gd name="T2" fmla="*/ 20 w 99"/>
                <a:gd name="T3" fmla="*/ 0 h 99"/>
                <a:gd name="T4" fmla="*/ 18 w 99"/>
                <a:gd name="T5" fmla="*/ 0 h 99"/>
                <a:gd name="T6" fmla="*/ 12 w 99"/>
                <a:gd name="T7" fmla="*/ 8 h 99"/>
                <a:gd name="T8" fmla="*/ 18 w 99"/>
                <a:gd name="T9" fmla="*/ 8 h 99"/>
                <a:gd name="T10" fmla="*/ 12 w 99"/>
                <a:gd name="T11" fmla="*/ 15 h 99"/>
                <a:gd name="T12" fmla="*/ 8 w 99"/>
                <a:gd name="T13" fmla="*/ 15 h 99"/>
                <a:gd name="T14" fmla="*/ 4 w 99"/>
                <a:gd name="T15" fmla="*/ 15 h 99"/>
                <a:gd name="T16" fmla="*/ 8 w 99"/>
                <a:gd name="T17" fmla="*/ 21 h 99"/>
                <a:gd name="T18" fmla="*/ 4 w 99"/>
                <a:gd name="T19" fmla="*/ 21 h 99"/>
                <a:gd name="T20" fmla="*/ 12 w 99"/>
                <a:gd name="T21" fmla="*/ 30 h 99"/>
                <a:gd name="T22" fmla="*/ 4 w 99"/>
                <a:gd name="T23" fmla="*/ 46 h 99"/>
                <a:gd name="T24" fmla="*/ 0 w 99"/>
                <a:gd name="T25" fmla="*/ 46 h 99"/>
                <a:gd name="T26" fmla="*/ 4 w 99"/>
                <a:gd name="T27" fmla="*/ 53 h 99"/>
                <a:gd name="T28" fmla="*/ 24 w 99"/>
                <a:gd name="T29" fmla="*/ 46 h 99"/>
                <a:gd name="T30" fmla="*/ 30 w 99"/>
                <a:gd name="T31" fmla="*/ 30 h 99"/>
                <a:gd name="T32" fmla="*/ 30 w 99"/>
                <a:gd name="T33" fmla="*/ 15 h 99"/>
                <a:gd name="T34" fmla="*/ 20 w 99"/>
                <a:gd name="T35" fmla="*/ 15 h 99"/>
                <a:gd name="T36" fmla="*/ 18 w 99"/>
                <a:gd name="T37" fmla="*/ 8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9"/>
                <a:gd name="T58" fmla="*/ 0 h 99"/>
                <a:gd name="T59" fmla="*/ 99 w 99"/>
                <a:gd name="T60" fmla="*/ 99 h 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9" h="99">
                  <a:moveTo>
                    <a:pt x="55" y="15"/>
                  </a:moveTo>
                  <a:lnTo>
                    <a:pt x="67" y="0"/>
                  </a:lnTo>
                  <a:lnTo>
                    <a:pt x="55" y="0"/>
                  </a:lnTo>
                  <a:lnTo>
                    <a:pt x="38" y="15"/>
                  </a:lnTo>
                  <a:lnTo>
                    <a:pt x="55" y="15"/>
                  </a:lnTo>
                  <a:lnTo>
                    <a:pt x="38" y="27"/>
                  </a:lnTo>
                  <a:lnTo>
                    <a:pt x="26" y="27"/>
                  </a:lnTo>
                  <a:lnTo>
                    <a:pt x="11" y="27"/>
                  </a:lnTo>
                  <a:lnTo>
                    <a:pt x="26" y="38"/>
                  </a:lnTo>
                  <a:lnTo>
                    <a:pt x="11" y="38"/>
                  </a:lnTo>
                  <a:lnTo>
                    <a:pt x="38" y="55"/>
                  </a:lnTo>
                  <a:lnTo>
                    <a:pt x="11" y="86"/>
                  </a:lnTo>
                  <a:lnTo>
                    <a:pt x="0" y="86"/>
                  </a:lnTo>
                  <a:lnTo>
                    <a:pt x="11" y="99"/>
                  </a:lnTo>
                  <a:lnTo>
                    <a:pt x="78" y="86"/>
                  </a:lnTo>
                  <a:lnTo>
                    <a:pt x="99" y="55"/>
                  </a:lnTo>
                  <a:lnTo>
                    <a:pt x="99" y="27"/>
                  </a:lnTo>
                  <a:lnTo>
                    <a:pt x="67" y="27"/>
                  </a:lnTo>
                  <a:lnTo>
                    <a:pt x="55" y="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3" name="Freeform 148"/>
            <p:cNvSpPr>
              <a:spLocks/>
            </p:cNvSpPr>
            <p:nvPr/>
          </p:nvSpPr>
          <p:spPr bwMode="auto">
            <a:xfrm>
              <a:off x="3011" y="1269"/>
              <a:ext cx="77" cy="66"/>
            </a:xfrm>
            <a:custGeom>
              <a:avLst/>
              <a:gdLst>
                <a:gd name="T0" fmla="*/ 0 w 86"/>
                <a:gd name="T1" fmla="*/ 28 h 71"/>
                <a:gd name="T2" fmla="*/ 9 w 86"/>
                <a:gd name="T3" fmla="*/ 28 h 71"/>
                <a:gd name="T4" fmla="*/ 17 w 86"/>
                <a:gd name="T5" fmla="*/ 34 h 71"/>
                <a:gd name="T6" fmla="*/ 17 w 86"/>
                <a:gd name="T7" fmla="*/ 22 h 71"/>
                <a:gd name="T8" fmla="*/ 24 w 86"/>
                <a:gd name="T9" fmla="*/ 14 h 71"/>
                <a:gd name="T10" fmla="*/ 29 w 86"/>
                <a:gd name="T11" fmla="*/ 0 h 71"/>
                <a:gd name="T12" fmla="*/ 13 w 86"/>
                <a:gd name="T13" fmla="*/ 7 h 71"/>
                <a:gd name="T14" fmla="*/ 17 w 86"/>
                <a:gd name="T15" fmla="*/ 14 h 71"/>
                <a:gd name="T16" fmla="*/ 13 w 86"/>
                <a:gd name="T17" fmla="*/ 14 h 71"/>
                <a:gd name="T18" fmla="*/ 9 w 86"/>
                <a:gd name="T19" fmla="*/ 14 h 71"/>
                <a:gd name="T20" fmla="*/ 9 w 86"/>
                <a:gd name="T21" fmla="*/ 7 h 71"/>
                <a:gd name="T22" fmla="*/ 0 w 86"/>
                <a:gd name="T23" fmla="*/ 28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71"/>
                <a:gd name="T38" fmla="*/ 86 w 86"/>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71">
                  <a:moveTo>
                    <a:pt x="0" y="58"/>
                  </a:moveTo>
                  <a:lnTo>
                    <a:pt x="27" y="58"/>
                  </a:lnTo>
                  <a:lnTo>
                    <a:pt x="53" y="71"/>
                  </a:lnTo>
                  <a:lnTo>
                    <a:pt x="53" y="46"/>
                  </a:lnTo>
                  <a:lnTo>
                    <a:pt x="73" y="27"/>
                  </a:lnTo>
                  <a:lnTo>
                    <a:pt x="86" y="0"/>
                  </a:lnTo>
                  <a:lnTo>
                    <a:pt x="42" y="15"/>
                  </a:lnTo>
                  <a:lnTo>
                    <a:pt x="53" y="27"/>
                  </a:lnTo>
                  <a:lnTo>
                    <a:pt x="42" y="27"/>
                  </a:lnTo>
                  <a:lnTo>
                    <a:pt x="27" y="27"/>
                  </a:lnTo>
                  <a:lnTo>
                    <a:pt x="27" y="15"/>
                  </a:lnTo>
                  <a:lnTo>
                    <a:pt x="0" y="5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4" name="Freeform 149"/>
            <p:cNvSpPr>
              <a:spLocks/>
            </p:cNvSpPr>
            <p:nvPr/>
          </p:nvSpPr>
          <p:spPr bwMode="auto">
            <a:xfrm>
              <a:off x="3164" y="1325"/>
              <a:ext cx="121" cy="66"/>
            </a:xfrm>
            <a:custGeom>
              <a:avLst/>
              <a:gdLst>
                <a:gd name="T0" fmla="*/ 13 w 139"/>
                <a:gd name="T1" fmla="*/ 6 h 72"/>
                <a:gd name="T2" fmla="*/ 21 w 139"/>
                <a:gd name="T3" fmla="*/ 6 h 72"/>
                <a:gd name="T4" fmla="*/ 24 w 139"/>
                <a:gd name="T5" fmla="*/ 12 h 72"/>
                <a:gd name="T6" fmla="*/ 28 w 139"/>
                <a:gd name="T7" fmla="*/ 12 h 72"/>
                <a:gd name="T8" fmla="*/ 34 w 139"/>
                <a:gd name="T9" fmla="*/ 17 h 72"/>
                <a:gd name="T10" fmla="*/ 24 w 139"/>
                <a:gd name="T11" fmla="*/ 30 h 72"/>
                <a:gd name="T12" fmla="*/ 17 w 139"/>
                <a:gd name="T13" fmla="*/ 22 h 72"/>
                <a:gd name="T14" fmla="*/ 13 w 139"/>
                <a:gd name="T15" fmla="*/ 30 h 72"/>
                <a:gd name="T16" fmla="*/ 10 w 139"/>
                <a:gd name="T17" fmla="*/ 30 h 72"/>
                <a:gd name="T18" fmla="*/ 3 w 139"/>
                <a:gd name="T19" fmla="*/ 17 h 72"/>
                <a:gd name="T20" fmla="*/ 0 w 139"/>
                <a:gd name="T21" fmla="*/ 12 h 72"/>
                <a:gd name="T22" fmla="*/ 13 w 139"/>
                <a:gd name="T23" fmla="*/ 0 h 72"/>
                <a:gd name="T24" fmla="*/ 13 w 139"/>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9"/>
                <a:gd name="T40" fmla="*/ 0 h 72"/>
                <a:gd name="T41" fmla="*/ 139 w 139"/>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9" h="72">
                  <a:moveTo>
                    <a:pt x="50" y="12"/>
                  </a:moveTo>
                  <a:lnTo>
                    <a:pt x="83" y="12"/>
                  </a:lnTo>
                  <a:lnTo>
                    <a:pt x="98" y="27"/>
                  </a:lnTo>
                  <a:lnTo>
                    <a:pt x="110" y="27"/>
                  </a:lnTo>
                  <a:lnTo>
                    <a:pt x="139" y="39"/>
                  </a:lnTo>
                  <a:lnTo>
                    <a:pt x="98" y="72"/>
                  </a:lnTo>
                  <a:lnTo>
                    <a:pt x="66" y="50"/>
                  </a:lnTo>
                  <a:lnTo>
                    <a:pt x="50" y="72"/>
                  </a:lnTo>
                  <a:lnTo>
                    <a:pt x="39" y="72"/>
                  </a:lnTo>
                  <a:lnTo>
                    <a:pt x="12" y="39"/>
                  </a:lnTo>
                  <a:lnTo>
                    <a:pt x="0" y="27"/>
                  </a:lnTo>
                  <a:lnTo>
                    <a:pt x="50" y="0"/>
                  </a:lnTo>
                  <a:lnTo>
                    <a:pt x="50" y="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5" name="Freeform 150"/>
            <p:cNvSpPr>
              <a:spLocks/>
            </p:cNvSpPr>
            <p:nvPr/>
          </p:nvSpPr>
          <p:spPr bwMode="auto">
            <a:xfrm>
              <a:off x="1423" y="1497"/>
              <a:ext cx="91" cy="43"/>
            </a:xfrm>
            <a:custGeom>
              <a:avLst/>
              <a:gdLst>
                <a:gd name="T0" fmla="*/ 5 w 103"/>
                <a:gd name="T1" fmla="*/ 23 h 46"/>
                <a:gd name="T2" fmla="*/ 0 w 103"/>
                <a:gd name="T3" fmla="*/ 23 h 46"/>
                <a:gd name="T4" fmla="*/ 5 w 103"/>
                <a:gd name="T5" fmla="*/ 14 h 46"/>
                <a:gd name="T6" fmla="*/ 21 w 103"/>
                <a:gd name="T7" fmla="*/ 14 h 46"/>
                <a:gd name="T8" fmla="*/ 30 w 103"/>
                <a:gd name="T9" fmla="*/ 0 h 46"/>
                <a:gd name="T10" fmla="*/ 25 w 103"/>
                <a:gd name="T11" fmla="*/ 23 h 46"/>
                <a:gd name="T12" fmla="*/ 5 w 103"/>
                <a:gd name="T13" fmla="*/ 23 h 46"/>
                <a:gd name="T14" fmla="*/ 0 60000 65536"/>
                <a:gd name="T15" fmla="*/ 0 60000 65536"/>
                <a:gd name="T16" fmla="*/ 0 60000 65536"/>
                <a:gd name="T17" fmla="*/ 0 60000 65536"/>
                <a:gd name="T18" fmla="*/ 0 60000 65536"/>
                <a:gd name="T19" fmla="*/ 0 60000 65536"/>
                <a:gd name="T20" fmla="*/ 0 60000 65536"/>
                <a:gd name="T21" fmla="*/ 0 w 103"/>
                <a:gd name="T22" fmla="*/ 0 h 46"/>
                <a:gd name="T23" fmla="*/ 103 w 10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46">
                  <a:moveTo>
                    <a:pt x="19" y="46"/>
                  </a:moveTo>
                  <a:lnTo>
                    <a:pt x="0" y="46"/>
                  </a:lnTo>
                  <a:lnTo>
                    <a:pt x="19" y="25"/>
                  </a:lnTo>
                  <a:lnTo>
                    <a:pt x="71" y="25"/>
                  </a:lnTo>
                  <a:lnTo>
                    <a:pt x="103" y="0"/>
                  </a:lnTo>
                  <a:lnTo>
                    <a:pt x="86" y="46"/>
                  </a:lnTo>
                  <a:lnTo>
                    <a:pt x="19"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6" name="Freeform 151"/>
            <p:cNvSpPr>
              <a:spLocks/>
            </p:cNvSpPr>
            <p:nvPr/>
          </p:nvSpPr>
          <p:spPr bwMode="auto">
            <a:xfrm>
              <a:off x="1350" y="1535"/>
              <a:ext cx="101" cy="43"/>
            </a:xfrm>
            <a:custGeom>
              <a:avLst/>
              <a:gdLst>
                <a:gd name="T0" fmla="*/ 0 w 115"/>
                <a:gd name="T1" fmla="*/ 23 h 46"/>
                <a:gd name="T2" fmla="*/ 11 w 115"/>
                <a:gd name="T3" fmla="*/ 0 h 46"/>
                <a:gd name="T4" fmla="*/ 32 w 115"/>
                <a:gd name="T5" fmla="*/ 0 h 46"/>
                <a:gd name="T6" fmla="*/ 8 w 115"/>
                <a:gd name="T7" fmla="*/ 23 h 46"/>
                <a:gd name="T8" fmla="*/ 0 w 115"/>
                <a:gd name="T9" fmla="*/ 23 h 46"/>
                <a:gd name="T10" fmla="*/ 0 60000 65536"/>
                <a:gd name="T11" fmla="*/ 0 60000 65536"/>
                <a:gd name="T12" fmla="*/ 0 60000 65536"/>
                <a:gd name="T13" fmla="*/ 0 60000 65536"/>
                <a:gd name="T14" fmla="*/ 0 60000 65536"/>
                <a:gd name="T15" fmla="*/ 0 w 115"/>
                <a:gd name="T16" fmla="*/ 0 h 46"/>
                <a:gd name="T17" fmla="*/ 115 w 115"/>
                <a:gd name="T18" fmla="*/ 46 h 46"/>
              </a:gdLst>
              <a:ahLst/>
              <a:cxnLst>
                <a:cxn ang="T10">
                  <a:pos x="T0" y="T1"/>
                </a:cxn>
                <a:cxn ang="T11">
                  <a:pos x="T2" y="T3"/>
                </a:cxn>
                <a:cxn ang="T12">
                  <a:pos x="T4" y="T5"/>
                </a:cxn>
                <a:cxn ang="T13">
                  <a:pos x="T6" y="T7"/>
                </a:cxn>
                <a:cxn ang="T14">
                  <a:pos x="T8" y="T9"/>
                </a:cxn>
              </a:cxnLst>
              <a:rect l="T15" t="T16" r="T17" b="T18"/>
              <a:pathLst>
                <a:path w="115" h="46">
                  <a:moveTo>
                    <a:pt x="0" y="46"/>
                  </a:moveTo>
                  <a:lnTo>
                    <a:pt x="42" y="0"/>
                  </a:lnTo>
                  <a:lnTo>
                    <a:pt x="115" y="0"/>
                  </a:lnTo>
                  <a:lnTo>
                    <a:pt x="27" y="46"/>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7" name="Freeform 152"/>
            <p:cNvSpPr>
              <a:spLocks/>
            </p:cNvSpPr>
            <p:nvPr/>
          </p:nvSpPr>
          <p:spPr bwMode="auto">
            <a:xfrm>
              <a:off x="1260" y="1445"/>
              <a:ext cx="191" cy="118"/>
            </a:xfrm>
            <a:custGeom>
              <a:avLst/>
              <a:gdLst>
                <a:gd name="T0" fmla="*/ 33 w 219"/>
                <a:gd name="T1" fmla="*/ 0 h 127"/>
                <a:gd name="T2" fmla="*/ 52 w 219"/>
                <a:gd name="T3" fmla="*/ 7 h 127"/>
                <a:gd name="T4" fmla="*/ 57 w 219"/>
                <a:gd name="T5" fmla="*/ 20 h 127"/>
                <a:gd name="T6" fmla="*/ 52 w 219"/>
                <a:gd name="T7" fmla="*/ 26 h 127"/>
                <a:gd name="T8" fmla="*/ 44 w 219"/>
                <a:gd name="T9" fmla="*/ 12 h 127"/>
                <a:gd name="T10" fmla="*/ 38 w 219"/>
                <a:gd name="T11" fmla="*/ 40 h 127"/>
                <a:gd name="T12" fmla="*/ 33 w 219"/>
                <a:gd name="T13" fmla="*/ 40 h 127"/>
                <a:gd name="T14" fmla="*/ 33 w 219"/>
                <a:gd name="T15" fmla="*/ 34 h 127"/>
                <a:gd name="T16" fmla="*/ 30 w 219"/>
                <a:gd name="T17" fmla="*/ 34 h 127"/>
                <a:gd name="T18" fmla="*/ 33 w 219"/>
                <a:gd name="T19" fmla="*/ 26 h 127"/>
                <a:gd name="T20" fmla="*/ 33 w 219"/>
                <a:gd name="T21" fmla="*/ 12 h 127"/>
                <a:gd name="T22" fmla="*/ 30 w 219"/>
                <a:gd name="T23" fmla="*/ 12 h 127"/>
                <a:gd name="T24" fmla="*/ 19 w 219"/>
                <a:gd name="T25" fmla="*/ 20 h 127"/>
                <a:gd name="T26" fmla="*/ 15 w 219"/>
                <a:gd name="T27" fmla="*/ 34 h 127"/>
                <a:gd name="T28" fmla="*/ 8 w 219"/>
                <a:gd name="T29" fmla="*/ 53 h 127"/>
                <a:gd name="T30" fmla="*/ 3 w 219"/>
                <a:gd name="T31" fmla="*/ 61 h 127"/>
                <a:gd name="T32" fmla="*/ 0 w 219"/>
                <a:gd name="T33" fmla="*/ 61 h 127"/>
                <a:gd name="T34" fmla="*/ 0 w 219"/>
                <a:gd name="T35" fmla="*/ 53 h 127"/>
                <a:gd name="T36" fmla="*/ 3 w 219"/>
                <a:gd name="T37" fmla="*/ 40 h 127"/>
                <a:gd name="T38" fmla="*/ 15 w 219"/>
                <a:gd name="T39" fmla="*/ 20 h 127"/>
                <a:gd name="T40" fmla="*/ 8 w 219"/>
                <a:gd name="T41" fmla="*/ 26 h 127"/>
                <a:gd name="T42" fmla="*/ 19 w 219"/>
                <a:gd name="T43" fmla="*/ 7 h 127"/>
                <a:gd name="T44" fmla="*/ 33 w 219"/>
                <a:gd name="T45" fmla="*/ 7 h 127"/>
                <a:gd name="T46" fmla="*/ 33 w 219"/>
                <a:gd name="T47" fmla="*/ 0 h 1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27"/>
                <a:gd name="T74" fmla="*/ 219 w 219"/>
                <a:gd name="T75" fmla="*/ 127 h 1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27">
                  <a:moveTo>
                    <a:pt x="131" y="0"/>
                  </a:moveTo>
                  <a:lnTo>
                    <a:pt x="206" y="12"/>
                  </a:lnTo>
                  <a:lnTo>
                    <a:pt x="219" y="42"/>
                  </a:lnTo>
                  <a:lnTo>
                    <a:pt x="206" y="54"/>
                  </a:lnTo>
                  <a:lnTo>
                    <a:pt x="175" y="23"/>
                  </a:lnTo>
                  <a:lnTo>
                    <a:pt x="146" y="83"/>
                  </a:lnTo>
                  <a:lnTo>
                    <a:pt x="131" y="83"/>
                  </a:lnTo>
                  <a:lnTo>
                    <a:pt x="131" y="71"/>
                  </a:lnTo>
                  <a:lnTo>
                    <a:pt x="119" y="71"/>
                  </a:lnTo>
                  <a:lnTo>
                    <a:pt x="131" y="54"/>
                  </a:lnTo>
                  <a:lnTo>
                    <a:pt x="131" y="23"/>
                  </a:lnTo>
                  <a:lnTo>
                    <a:pt x="119" y="23"/>
                  </a:lnTo>
                  <a:lnTo>
                    <a:pt x="75" y="42"/>
                  </a:lnTo>
                  <a:lnTo>
                    <a:pt x="60" y="71"/>
                  </a:lnTo>
                  <a:lnTo>
                    <a:pt x="31" y="110"/>
                  </a:lnTo>
                  <a:lnTo>
                    <a:pt x="16" y="127"/>
                  </a:lnTo>
                  <a:lnTo>
                    <a:pt x="0" y="127"/>
                  </a:lnTo>
                  <a:lnTo>
                    <a:pt x="0" y="110"/>
                  </a:lnTo>
                  <a:lnTo>
                    <a:pt x="16" y="83"/>
                  </a:lnTo>
                  <a:lnTo>
                    <a:pt x="60" y="42"/>
                  </a:lnTo>
                  <a:lnTo>
                    <a:pt x="31" y="54"/>
                  </a:lnTo>
                  <a:lnTo>
                    <a:pt x="75" y="12"/>
                  </a:lnTo>
                  <a:lnTo>
                    <a:pt x="131" y="12"/>
                  </a:lnTo>
                  <a:lnTo>
                    <a:pt x="131"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8" name="Freeform 153"/>
            <p:cNvSpPr>
              <a:spLocks/>
            </p:cNvSpPr>
            <p:nvPr/>
          </p:nvSpPr>
          <p:spPr bwMode="auto">
            <a:xfrm>
              <a:off x="1240" y="1374"/>
              <a:ext cx="149" cy="69"/>
            </a:xfrm>
            <a:custGeom>
              <a:avLst/>
              <a:gdLst>
                <a:gd name="T0" fmla="*/ 38 w 171"/>
                <a:gd name="T1" fmla="*/ 32 h 75"/>
                <a:gd name="T2" fmla="*/ 36 w 171"/>
                <a:gd name="T3" fmla="*/ 32 h 75"/>
                <a:gd name="T4" fmla="*/ 38 w 171"/>
                <a:gd name="T5" fmla="*/ 32 h 75"/>
                <a:gd name="T6" fmla="*/ 24 w 171"/>
                <a:gd name="T7" fmla="*/ 32 h 75"/>
                <a:gd name="T8" fmla="*/ 24 w 171"/>
                <a:gd name="T9" fmla="*/ 25 h 75"/>
                <a:gd name="T10" fmla="*/ 18 w 171"/>
                <a:gd name="T11" fmla="*/ 32 h 75"/>
                <a:gd name="T12" fmla="*/ 24 w 171"/>
                <a:gd name="T13" fmla="*/ 20 h 75"/>
                <a:gd name="T14" fmla="*/ 6 w 171"/>
                <a:gd name="T15" fmla="*/ 32 h 75"/>
                <a:gd name="T16" fmla="*/ 6 w 171"/>
                <a:gd name="T17" fmla="*/ 25 h 75"/>
                <a:gd name="T18" fmla="*/ 0 w 171"/>
                <a:gd name="T19" fmla="*/ 32 h 75"/>
                <a:gd name="T20" fmla="*/ 14 w 171"/>
                <a:gd name="T21" fmla="*/ 14 h 75"/>
                <a:gd name="T22" fmla="*/ 18 w 171"/>
                <a:gd name="T23" fmla="*/ 14 h 75"/>
                <a:gd name="T24" fmla="*/ 14 w 171"/>
                <a:gd name="T25" fmla="*/ 14 h 75"/>
                <a:gd name="T26" fmla="*/ 28 w 171"/>
                <a:gd name="T27" fmla="*/ 0 h 75"/>
                <a:gd name="T28" fmla="*/ 36 w 171"/>
                <a:gd name="T29" fmla="*/ 9 h 75"/>
                <a:gd name="T30" fmla="*/ 36 w 171"/>
                <a:gd name="T31" fmla="*/ 14 h 75"/>
                <a:gd name="T32" fmla="*/ 43 w 171"/>
                <a:gd name="T33" fmla="*/ 14 h 75"/>
                <a:gd name="T34" fmla="*/ 38 w 171"/>
                <a:gd name="T35" fmla="*/ 32 h 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1"/>
                <a:gd name="T55" fmla="*/ 0 h 75"/>
                <a:gd name="T56" fmla="*/ 171 w 171"/>
                <a:gd name="T57" fmla="*/ 75 h 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1" h="75">
                  <a:moveTo>
                    <a:pt x="154" y="75"/>
                  </a:moveTo>
                  <a:lnTo>
                    <a:pt x="142" y="75"/>
                  </a:lnTo>
                  <a:lnTo>
                    <a:pt x="154" y="75"/>
                  </a:lnTo>
                  <a:lnTo>
                    <a:pt x="98" y="75"/>
                  </a:lnTo>
                  <a:lnTo>
                    <a:pt x="98" y="58"/>
                  </a:lnTo>
                  <a:lnTo>
                    <a:pt x="71" y="75"/>
                  </a:lnTo>
                  <a:lnTo>
                    <a:pt x="98" y="46"/>
                  </a:lnTo>
                  <a:lnTo>
                    <a:pt x="23" y="75"/>
                  </a:lnTo>
                  <a:lnTo>
                    <a:pt x="23" y="58"/>
                  </a:lnTo>
                  <a:lnTo>
                    <a:pt x="0" y="75"/>
                  </a:lnTo>
                  <a:lnTo>
                    <a:pt x="54" y="31"/>
                  </a:lnTo>
                  <a:lnTo>
                    <a:pt x="71" y="31"/>
                  </a:lnTo>
                  <a:lnTo>
                    <a:pt x="54" y="31"/>
                  </a:lnTo>
                  <a:lnTo>
                    <a:pt x="110" y="0"/>
                  </a:lnTo>
                  <a:lnTo>
                    <a:pt x="142" y="20"/>
                  </a:lnTo>
                  <a:lnTo>
                    <a:pt x="142" y="31"/>
                  </a:lnTo>
                  <a:lnTo>
                    <a:pt x="171" y="31"/>
                  </a:lnTo>
                  <a:lnTo>
                    <a:pt x="154" y="7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49" name="Freeform 154"/>
            <p:cNvSpPr>
              <a:spLocks/>
            </p:cNvSpPr>
            <p:nvPr/>
          </p:nvSpPr>
          <p:spPr bwMode="auto">
            <a:xfrm>
              <a:off x="627" y="817"/>
              <a:ext cx="1335" cy="746"/>
            </a:xfrm>
            <a:custGeom>
              <a:avLst/>
              <a:gdLst>
                <a:gd name="T0" fmla="*/ 307 w 1532"/>
                <a:gd name="T1" fmla="*/ 330 h 799"/>
                <a:gd name="T2" fmla="*/ 281 w 1532"/>
                <a:gd name="T3" fmla="*/ 360 h 799"/>
                <a:gd name="T4" fmla="*/ 249 w 1532"/>
                <a:gd name="T5" fmla="*/ 373 h 799"/>
                <a:gd name="T6" fmla="*/ 235 w 1532"/>
                <a:gd name="T7" fmla="*/ 380 h 799"/>
                <a:gd name="T8" fmla="*/ 209 w 1532"/>
                <a:gd name="T9" fmla="*/ 402 h 799"/>
                <a:gd name="T10" fmla="*/ 227 w 1532"/>
                <a:gd name="T11" fmla="*/ 349 h 799"/>
                <a:gd name="T12" fmla="*/ 235 w 1532"/>
                <a:gd name="T13" fmla="*/ 345 h 799"/>
                <a:gd name="T14" fmla="*/ 213 w 1532"/>
                <a:gd name="T15" fmla="*/ 315 h 799"/>
                <a:gd name="T16" fmla="*/ 191 w 1532"/>
                <a:gd name="T17" fmla="*/ 315 h 799"/>
                <a:gd name="T18" fmla="*/ 170 w 1532"/>
                <a:gd name="T19" fmla="*/ 299 h 799"/>
                <a:gd name="T20" fmla="*/ 14 w 1532"/>
                <a:gd name="T21" fmla="*/ 287 h 799"/>
                <a:gd name="T22" fmla="*/ 7 w 1532"/>
                <a:gd name="T23" fmla="*/ 256 h 799"/>
                <a:gd name="T24" fmla="*/ 21 w 1532"/>
                <a:gd name="T25" fmla="*/ 216 h 799"/>
                <a:gd name="T26" fmla="*/ 21 w 1532"/>
                <a:gd name="T27" fmla="*/ 164 h 799"/>
                <a:gd name="T28" fmla="*/ 7 w 1532"/>
                <a:gd name="T29" fmla="*/ 155 h 799"/>
                <a:gd name="T30" fmla="*/ 84 w 1532"/>
                <a:gd name="T31" fmla="*/ 58 h 799"/>
                <a:gd name="T32" fmla="*/ 119 w 1532"/>
                <a:gd name="T33" fmla="*/ 43 h 799"/>
                <a:gd name="T34" fmla="*/ 130 w 1532"/>
                <a:gd name="T35" fmla="*/ 50 h 799"/>
                <a:gd name="T36" fmla="*/ 155 w 1532"/>
                <a:gd name="T37" fmla="*/ 43 h 799"/>
                <a:gd name="T38" fmla="*/ 178 w 1532"/>
                <a:gd name="T39" fmla="*/ 64 h 799"/>
                <a:gd name="T40" fmla="*/ 191 w 1532"/>
                <a:gd name="T41" fmla="*/ 64 h 799"/>
                <a:gd name="T42" fmla="*/ 198 w 1532"/>
                <a:gd name="T43" fmla="*/ 64 h 799"/>
                <a:gd name="T44" fmla="*/ 227 w 1532"/>
                <a:gd name="T45" fmla="*/ 69 h 799"/>
                <a:gd name="T46" fmla="*/ 241 w 1532"/>
                <a:gd name="T47" fmla="*/ 58 h 799"/>
                <a:gd name="T48" fmla="*/ 260 w 1532"/>
                <a:gd name="T49" fmla="*/ 58 h 799"/>
                <a:gd name="T50" fmla="*/ 252 w 1532"/>
                <a:gd name="T51" fmla="*/ 69 h 799"/>
                <a:gd name="T52" fmla="*/ 263 w 1532"/>
                <a:gd name="T53" fmla="*/ 43 h 799"/>
                <a:gd name="T54" fmla="*/ 289 w 1532"/>
                <a:gd name="T55" fmla="*/ 7 h 799"/>
                <a:gd name="T56" fmla="*/ 295 w 1532"/>
                <a:gd name="T57" fmla="*/ 14 h 799"/>
                <a:gd name="T58" fmla="*/ 281 w 1532"/>
                <a:gd name="T59" fmla="*/ 21 h 799"/>
                <a:gd name="T60" fmla="*/ 281 w 1532"/>
                <a:gd name="T61" fmla="*/ 50 h 799"/>
                <a:gd name="T62" fmla="*/ 292 w 1532"/>
                <a:gd name="T63" fmla="*/ 58 h 799"/>
                <a:gd name="T64" fmla="*/ 304 w 1532"/>
                <a:gd name="T65" fmla="*/ 64 h 799"/>
                <a:gd name="T66" fmla="*/ 325 w 1532"/>
                <a:gd name="T67" fmla="*/ 50 h 799"/>
                <a:gd name="T68" fmla="*/ 315 w 1532"/>
                <a:gd name="T69" fmla="*/ 79 h 799"/>
                <a:gd name="T70" fmla="*/ 289 w 1532"/>
                <a:gd name="T71" fmla="*/ 86 h 799"/>
                <a:gd name="T72" fmla="*/ 260 w 1532"/>
                <a:gd name="T73" fmla="*/ 115 h 799"/>
                <a:gd name="T74" fmla="*/ 239 w 1532"/>
                <a:gd name="T75" fmla="*/ 135 h 799"/>
                <a:gd name="T76" fmla="*/ 213 w 1532"/>
                <a:gd name="T77" fmla="*/ 180 h 799"/>
                <a:gd name="T78" fmla="*/ 224 w 1532"/>
                <a:gd name="T79" fmla="*/ 201 h 799"/>
                <a:gd name="T80" fmla="*/ 249 w 1532"/>
                <a:gd name="T81" fmla="*/ 252 h 799"/>
                <a:gd name="T82" fmla="*/ 271 w 1532"/>
                <a:gd name="T83" fmla="*/ 231 h 799"/>
                <a:gd name="T84" fmla="*/ 292 w 1532"/>
                <a:gd name="T85" fmla="*/ 180 h 799"/>
                <a:gd name="T86" fmla="*/ 307 w 1532"/>
                <a:gd name="T87" fmla="*/ 135 h 799"/>
                <a:gd name="T88" fmla="*/ 335 w 1532"/>
                <a:gd name="T89" fmla="*/ 144 h 799"/>
                <a:gd name="T90" fmla="*/ 339 w 1532"/>
                <a:gd name="T91" fmla="*/ 173 h 799"/>
                <a:gd name="T92" fmla="*/ 357 w 1532"/>
                <a:gd name="T93" fmla="*/ 164 h 799"/>
                <a:gd name="T94" fmla="*/ 364 w 1532"/>
                <a:gd name="T95" fmla="*/ 207 h 799"/>
                <a:gd name="T96" fmla="*/ 376 w 1532"/>
                <a:gd name="T97" fmla="*/ 223 h 799"/>
                <a:gd name="T98" fmla="*/ 376 w 1532"/>
                <a:gd name="T99" fmla="*/ 238 h 799"/>
                <a:gd name="T100" fmla="*/ 387 w 1532"/>
                <a:gd name="T101" fmla="*/ 243 h 799"/>
                <a:gd name="T102" fmla="*/ 357 w 1532"/>
                <a:gd name="T103" fmla="*/ 287 h 799"/>
                <a:gd name="T104" fmla="*/ 316 w 1532"/>
                <a:gd name="T105" fmla="*/ 299 h 799"/>
                <a:gd name="T106" fmla="*/ 289 w 1532"/>
                <a:gd name="T107" fmla="*/ 330 h 799"/>
                <a:gd name="T108" fmla="*/ 332 w 1532"/>
                <a:gd name="T109" fmla="*/ 309 h 799"/>
                <a:gd name="T110" fmla="*/ 325 w 1532"/>
                <a:gd name="T111" fmla="*/ 322 h 799"/>
                <a:gd name="T112" fmla="*/ 339 w 1532"/>
                <a:gd name="T113" fmla="*/ 345 h 799"/>
                <a:gd name="T114" fmla="*/ 347 w 1532"/>
                <a:gd name="T115" fmla="*/ 345 h 799"/>
                <a:gd name="T116" fmla="*/ 310 w 1532"/>
                <a:gd name="T117" fmla="*/ 380 h 799"/>
                <a:gd name="T118" fmla="*/ 316 w 1532"/>
                <a:gd name="T119" fmla="*/ 349 h 7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32"/>
                <a:gd name="T181" fmla="*/ 0 h 799"/>
                <a:gd name="T182" fmla="*/ 1532 w 1532"/>
                <a:gd name="T183" fmla="*/ 799 h 7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32" h="799">
                  <a:moveTo>
                    <a:pt x="1215" y="693"/>
                  </a:moveTo>
                  <a:lnTo>
                    <a:pt x="1204" y="693"/>
                  </a:lnTo>
                  <a:lnTo>
                    <a:pt x="1215" y="655"/>
                  </a:lnTo>
                  <a:lnTo>
                    <a:pt x="1184" y="641"/>
                  </a:lnTo>
                  <a:lnTo>
                    <a:pt x="1144" y="693"/>
                  </a:lnTo>
                  <a:lnTo>
                    <a:pt x="1115" y="714"/>
                  </a:lnTo>
                  <a:lnTo>
                    <a:pt x="1044" y="714"/>
                  </a:lnTo>
                  <a:lnTo>
                    <a:pt x="1015" y="726"/>
                  </a:lnTo>
                  <a:lnTo>
                    <a:pt x="985" y="741"/>
                  </a:lnTo>
                  <a:lnTo>
                    <a:pt x="933" y="741"/>
                  </a:lnTo>
                  <a:lnTo>
                    <a:pt x="912" y="755"/>
                  </a:lnTo>
                  <a:lnTo>
                    <a:pt x="933" y="755"/>
                  </a:lnTo>
                  <a:lnTo>
                    <a:pt x="944" y="766"/>
                  </a:lnTo>
                  <a:lnTo>
                    <a:pt x="873" y="766"/>
                  </a:lnTo>
                  <a:lnTo>
                    <a:pt x="829" y="799"/>
                  </a:lnTo>
                  <a:lnTo>
                    <a:pt x="856" y="755"/>
                  </a:lnTo>
                  <a:lnTo>
                    <a:pt x="873" y="755"/>
                  </a:lnTo>
                  <a:lnTo>
                    <a:pt x="900" y="693"/>
                  </a:lnTo>
                  <a:lnTo>
                    <a:pt x="933" y="726"/>
                  </a:lnTo>
                  <a:lnTo>
                    <a:pt x="944" y="714"/>
                  </a:lnTo>
                  <a:lnTo>
                    <a:pt x="933" y="682"/>
                  </a:lnTo>
                  <a:lnTo>
                    <a:pt x="856" y="670"/>
                  </a:lnTo>
                  <a:lnTo>
                    <a:pt x="873" y="626"/>
                  </a:lnTo>
                  <a:lnTo>
                    <a:pt x="844" y="626"/>
                  </a:lnTo>
                  <a:lnTo>
                    <a:pt x="844" y="615"/>
                  </a:lnTo>
                  <a:lnTo>
                    <a:pt x="812" y="593"/>
                  </a:lnTo>
                  <a:lnTo>
                    <a:pt x="756" y="626"/>
                  </a:lnTo>
                  <a:lnTo>
                    <a:pt x="773" y="626"/>
                  </a:lnTo>
                  <a:lnTo>
                    <a:pt x="685" y="615"/>
                  </a:lnTo>
                  <a:lnTo>
                    <a:pt x="674" y="593"/>
                  </a:lnTo>
                  <a:lnTo>
                    <a:pt x="652" y="593"/>
                  </a:lnTo>
                  <a:lnTo>
                    <a:pt x="82" y="593"/>
                  </a:lnTo>
                  <a:lnTo>
                    <a:pt x="55" y="570"/>
                  </a:lnTo>
                  <a:lnTo>
                    <a:pt x="27" y="542"/>
                  </a:lnTo>
                  <a:lnTo>
                    <a:pt x="42" y="511"/>
                  </a:lnTo>
                  <a:lnTo>
                    <a:pt x="27" y="511"/>
                  </a:lnTo>
                  <a:lnTo>
                    <a:pt x="27" y="471"/>
                  </a:lnTo>
                  <a:lnTo>
                    <a:pt x="71" y="459"/>
                  </a:lnTo>
                  <a:lnTo>
                    <a:pt x="82" y="430"/>
                  </a:lnTo>
                  <a:lnTo>
                    <a:pt x="71" y="411"/>
                  </a:lnTo>
                  <a:lnTo>
                    <a:pt x="82" y="359"/>
                  </a:lnTo>
                  <a:lnTo>
                    <a:pt x="82" y="326"/>
                  </a:lnTo>
                  <a:lnTo>
                    <a:pt x="27" y="342"/>
                  </a:lnTo>
                  <a:lnTo>
                    <a:pt x="11" y="326"/>
                  </a:lnTo>
                  <a:lnTo>
                    <a:pt x="27" y="311"/>
                  </a:lnTo>
                  <a:lnTo>
                    <a:pt x="0" y="311"/>
                  </a:lnTo>
                  <a:lnTo>
                    <a:pt x="270" y="100"/>
                  </a:lnTo>
                  <a:lnTo>
                    <a:pt x="330" y="115"/>
                  </a:lnTo>
                  <a:lnTo>
                    <a:pt x="353" y="100"/>
                  </a:lnTo>
                  <a:lnTo>
                    <a:pt x="382" y="100"/>
                  </a:lnTo>
                  <a:lnTo>
                    <a:pt x="470" y="86"/>
                  </a:lnTo>
                  <a:lnTo>
                    <a:pt x="514" y="75"/>
                  </a:lnTo>
                  <a:lnTo>
                    <a:pt x="530" y="86"/>
                  </a:lnTo>
                  <a:lnTo>
                    <a:pt x="514" y="100"/>
                  </a:lnTo>
                  <a:lnTo>
                    <a:pt x="553" y="100"/>
                  </a:lnTo>
                  <a:lnTo>
                    <a:pt x="585" y="86"/>
                  </a:lnTo>
                  <a:lnTo>
                    <a:pt x="614" y="86"/>
                  </a:lnTo>
                  <a:lnTo>
                    <a:pt x="629" y="100"/>
                  </a:lnTo>
                  <a:lnTo>
                    <a:pt x="700" y="115"/>
                  </a:lnTo>
                  <a:lnTo>
                    <a:pt x="700" y="127"/>
                  </a:lnTo>
                  <a:lnTo>
                    <a:pt x="652" y="138"/>
                  </a:lnTo>
                  <a:lnTo>
                    <a:pt x="700" y="138"/>
                  </a:lnTo>
                  <a:lnTo>
                    <a:pt x="756" y="127"/>
                  </a:lnTo>
                  <a:lnTo>
                    <a:pt x="785" y="138"/>
                  </a:lnTo>
                  <a:lnTo>
                    <a:pt x="800" y="127"/>
                  </a:lnTo>
                  <a:lnTo>
                    <a:pt x="785" y="127"/>
                  </a:lnTo>
                  <a:lnTo>
                    <a:pt x="856" y="115"/>
                  </a:lnTo>
                  <a:lnTo>
                    <a:pt x="856" y="127"/>
                  </a:lnTo>
                  <a:lnTo>
                    <a:pt x="900" y="138"/>
                  </a:lnTo>
                  <a:lnTo>
                    <a:pt x="944" y="138"/>
                  </a:lnTo>
                  <a:lnTo>
                    <a:pt x="985" y="115"/>
                  </a:lnTo>
                  <a:lnTo>
                    <a:pt x="956" y="115"/>
                  </a:lnTo>
                  <a:lnTo>
                    <a:pt x="1015" y="86"/>
                  </a:lnTo>
                  <a:lnTo>
                    <a:pt x="1029" y="100"/>
                  </a:lnTo>
                  <a:lnTo>
                    <a:pt x="1029" y="115"/>
                  </a:lnTo>
                  <a:lnTo>
                    <a:pt x="1000" y="127"/>
                  </a:lnTo>
                  <a:lnTo>
                    <a:pt x="985" y="138"/>
                  </a:lnTo>
                  <a:lnTo>
                    <a:pt x="1000" y="138"/>
                  </a:lnTo>
                  <a:lnTo>
                    <a:pt x="1044" y="115"/>
                  </a:lnTo>
                  <a:lnTo>
                    <a:pt x="1073" y="100"/>
                  </a:lnTo>
                  <a:lnTo>
                    <a:pt x="1044" y="86"/>
                  </a:lnTo>
                  <a:lnTo>
                    <a:pt x="1044" y="75"/>
                  </a:lnTo>
                  <a:lnTo>
                    <a:pt x="1100" y="42"/>
                  </a:lnTo>
                  <a:lnTo>
                    <a:pt x="1144" y="15"/>
                  </a:lnTo>
                  <a:lnTo>
                    <a:pt x="1184" y="0"/>
                  </a:lnTo>
                  <a:lnTo>
                    <a:pt x="1228" y="0"/>
                  </a:lnTo>
                  <a:lnTo>
                    <a:pt x="1171" y="27"/>
                  </a:lnTo>
                  <a:lnTo>
                    <a:pt x="1144" y="27"/>
                  </a:lnTo>
                  <a:lnTo>
                    <a:pt x="1144" y="42"/>
                  </a:lnTo>
                  <a:lnTo>
                    <a:pt x="1115" y="42"/>
                  </a:lnTo>
                  <a:lnTo>
                    <a:pt x="1129" y="86"/>
                  </a:lnTo>
                  <a:lnTo>
                    <a:pt x="1100" y="86"/>
                  </a:lnTo>
                  <a:lnTo>
                    <a:pt x="1115" y="100"/>
                  </a:lnTo>
                  <a:lnTo>
                    <a:pt x="1129" y="115"/>
                  </a:lnTo>
                  <a:lnTo>
                    <a:pt x="1156" y="100"/>
                  </a:lnTo>
                  <a:lnTo>
                    <a:pt x="1156" y="115"/>
                  </a:lnTo>
                  <a:lnTo>
                    <a:pt x="1144" y="138"/>
                  </a:lnTo>
                  <a:lnTo>
                    <a:pt x="1144" y="159"/>
                  </a:lnTo>
                  <a:lnTo>
                    <a:pt x="1204" y="127"/>
                  </a:lnTo>
                  <a:lnTo>
                    <a:pt x="1228" y="86"/>
                  </a:lnTo>
                  <a:lnTo>
                    <a:pt x="1271" y="100"/>
                  </a:lnTo>
                  <a:lnTo>
                    <a:pt x="1288" y="100"/>
                  </a:lnTo>
                  <a:lnTo>
                    <a:pt x="1244" y="138"/>
                  </a:lnTo>
                  <a:lnTo>
                    <a:pt x="1255" y="138"/>
                  </a:lnTo>
                  <a:lnTo>
                    <a:pt x="1244" y="159"/>
                  </a:lnTo>
                  <a:lnTo>
                    <a:pt x="1184" y="171"/>
                  </a:lnTo>
                  <a:lnTo>
                    <a:pt x="1156" y="171"/>
                  </a:lnTo>
                  <a:lnTo>
                    <a:pt x="1144" y="171"/>
                  </a:lnTo>
                  <a:lnTo>
                    <a:pt x="1100" y="200"/>
                  </a:lnTo>
                  <a:lnTo>
                    <a:pt x="1056" y="227"/>
                  </a:lnTo>
                  <a:lnTo>
                    <a:pt x="1029" y="227"/>
                  </a:lnTo>
                  <a:lnTo>
                    <a:pt x="1000" y="259"/>
                  </a:lnTo>
                  <a:lnTo>
                    <a:pt x="956" y="259"/>
                  </a:lnTo>
                  <a:lnTo>
                    <a:pt x="944" y="271"/>
                  </a:lnTo>
                  <a:lnTo>
                    <a:pt x="900" y="300"/>
                  </a:lnTo>
                  <a:lnTo>
                    <a:pt x="844" y="342"/>
                  </a:lnTo>
                  <a:lnTo>
                    <a:pt x="844" y="359"/>
                  </a:lnTo>
                  <a:lnTo>
                    <a:pt x="873" y="359"/>
                  </a:lnTo>
                  <a:lnTo>
                    <a:pt x="856" y="399"/>
                  </a:lnTo>
                  <a:lnTo>
                    <a:pt x="885" y="399"/>
                  </a:lnTo>
                  <a:lnTo>
                    <a:pt x="973" y="442"/>
                  </a:lnTo>
                  <a:lnTo>
                    <a:pt x="1029" y="459"/>
                  </a:lnTo>
                  <a:lnTo>
                    <a:pt x="985" y="499"/>
                  </a:lnTo>
                  <a:lnTo>
                    <a:pt x="1015" y="542"/>
                  </a:lnTo>
                  <a:lnTo>
                    <a:pt x="1056" y="530"/>
                  </a:lnTo>
                  <a:lnTo>
                    <a:pt x="1073" y="459"/>
                  </a:lnTo>
                  <a:lnTo>
                    <a:pt x="1144" y="430"/>
                  </a:lnTo>
                  <a:lnTo>
                    <a:pt x="1171" y="371"/>
                  </a:lnTo>
                  <a:lnTo>
                    <a:pt x="1156" y="359"/>
                  </a:lnTo>
                  <a:lnTo>
                    <a:pt x="1184" y="326"/>
                  </a:lnTo>
                  <a:lnTo>
                    <a:pt x="1204" y="300"/>
                  </a:lnTo>
                  <a:lnTo>
                    <a:pt x="1215" y="271"/>
                  </a:lnTo>
                  <a:lnTo>
                    <a:pt x="1244" y="259"/>
                  </a:lnTo>
                  <a:lnTo>
                    <a:pt x="1303" y="271"/>
                  </a:lnTo>
                  <a:lnTo>
                    <a:pt x="1328" y="286"/>
                  </a:lnTo>
                  <a:lnTo>
                    <a:pt x="1328" y="300"/>
                  </a:lnTo>
                  <a:lnTo>
                    <a:pt x="1355" y="300"/>
                  </a:lnTo>
                  <a:lnTo>
                    <a:pt x="1344" y="342"/>
                  </a:lnTo>
                  <a:lnTo>
                    <a:pt x="1355" y="371"/>
                  </a:lnTo>
                  <a:lnTo>
                    <a:pt x="1415" y="342"/>
                  </a:lnTo>
                  <a:lnTo>
                    <a:pt x="1415" y="326"/>
                  </a:lnTo>
                  <a:lnTo>
                    <a:pt x="1444" y="311"/>
                  </a:lnTo>
                  <a:lnTo>
                    <a:pt x="1474" y="399"/>
                  </a:lnTo>
                  <a:lnTo>
                    <a:pt x="1444" y="411"/>
                  </a:lnTo>
                  <a:lnTo>
                    <a:pt x="1474" y="430"/>
                  </a:lnTo>
                  <a:lnTo>
                    <a:pt x="1455" y="442"/>
                  </a:lnTo>
                  <a:lnTo>
                    <a:pt x="1488" y="442"/>
                  </a:lnTo>
                  <a:lnTo>
                    <a:pt x="1488" y="459"/>
                  </a:lnTo>
                  <a:lnTo>
                    <a:pt x="1515" y="459"/>
                  </a:lnTo>
                  <a:lnTo>
                    <a:pt x="1488" y="471"/>
                  </a:lnTo>
                  <a:lnTo>
                    <a:pt x="1515" y="471"/>
                  </a:lnTo>
                  <a:lnTo>
                    <a:pt x="1515" y="482"/>
                  </a:lnTo>
                  <a:lnTo>
                    <a:pt x="1532" y="482"/>
                  </a:lnTo>
                  <a:lnTo>
                    <a:pt x="1532" y="530"/>
                  </a:lnTo>
                  <a:lnTo>
                    <a:pt x="1455" y="542"/>
                  </a:lnTo>
                  <a:lnTo>
                    <a:pt x="1415" y="570"/>
                  </a:lnTo>
                  <a:lnTo>
                    <a:pt x="1328" y="570"/>
                  </a:lnTo>
                  <a:lnTo>
                    <a:pt x="1271" y="570"/>
                  </a:lnTo>
                  <a:lnTo>
                    <a:pt x="1255" y="593"/>
                  </a:lnTo>
                  <a:lnTo>
                    <a:pt x="1244" y="593"/>
                  </a:lnTo>
                  <a:lnTo>
                    <a:pt x="1204" y="615"/>
                  </a:lnTo>
                  <a:lnTo>
                    <a:pt x="1144" y="655"/>
                  </a:lnTo>
                  <a:lnTo>
                    <a:pt x="1215" y="615"/>
                  </a:lnTo>
                  <a:lnTo>
                    <a:pt x="1303" y="593"/>
                  </a:lnTo>
                  <a:lnTo>
                    <a:pt x="1315" y="615"/>
                  </a:lnTo>
                  <a:lnTo>
                    <a:pt x="1255" y="626"/>
                  </a:lnTo>
                  <a:lnTo>
                    <a:pt x="1271" y="641"/>
                  </a:lnTo>
                  <a:lnTo>
                    <a:pt x="1288" y="641"/>
                  </a:lnTo>
                  <a:lnTo>
                    <a:pt x="1271" y="670"/>
                  </a:lnTo>
                  <a:lnTo>
                    <a:pt x="1303" y="682"/>
                  </a:lnTo>
                  <a:lnTo>
                    <a:pt x="1344" y="682"/>
                  </a:lnTo>
                  <a:lnTo>
                    <a:pt x="1374" y="655"/>
                  </a:lnTo>
                  <a:lnTo>
                    <a:pt x="1374" y="670"/>
                  </a:lnTo>
                  <a:lnTo>
                    <a:pt x="1374" y="682"/>
                  </a:lnTo>
                  <a:lnTo>
                    <a:pt x="1344" y="693"/>
                  </a:lnTo>
                  <a:lnTo>
                    <a:pt x="1271" y="726"/>
                  </a:lnTo>
                  <a:lnTo>
                    <a:pt x="1228" y="755"/>
                  </a:lnTo>
                  <a:lnTo>
                    <a:pt x="1228" y="726"/>
                  </a:lnTo>
                  <a:lnTo>
                    <a:pt x="1271" y="693"/>
                  </a:lnTo>
                  <a:lnTo>
                    <a:pt x="1255" y="693"/>
                  </a:lnTo>
                  <a:lnTo>
                    <a:pt x="1271" y="693"/>
                  </a:lnTo>
                  <a:lnTo>
                    <a:pt x="1215" y="693"/>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0" name="Freeform 155"/>
            <p:cNvSpPr>
              <a:spLocks/>
            </p:cNvSpPr>
            <p:nvPr/>
          </p:nvSpPr>
          <p:spPr bwMode="auto">
            <a:xfrm>
              <a:off x="64" y="873"/>
              <a:ext cx="800" cy="383"/>
            </a:xfrm>
            <a:custGeom>
              <a:avLst/>
              <a:gdLst>
                <a:gd name="T0" fmla="*/ 234 w 917"/>
                <a:gd name="T1" fmla="*/ 19 h 411"/>
                <a:gd name="T2" fmla="*/ 194 w 917"/>
                <a:gd name="T3" fmla="*/ 7 h 411"/>
                <a:gd name="T4" fmla="*/ 183 w 917"/>
                <a:gd name="T5" fmla="*/ 0 h 411"/>
                <a:gd name="T6" fmla="*/ 147 w 917"/>
                <a:gd name="T7" fmla="*/ 14 h 411"/>
                <a:gd name="T8" fmla="*/ 113 w 917"/>
                <a:gd name="T9" fmla="*/ 28 h 411"/>
                <a:gd name="T10" fmla="*/ 113 w 917"/>
                <a:gd name="T11" fmla="*/ 39 h 411"/>
                <a:gd name="T12" fmla="*/ 113 w 917"/>
                <a:gd name="T13" fmla="*/ 54 h 411"/>
                <a:gd name="T14" fmla="*/ 101 w 917"/>
                <a:gd name="T15" fmla="*/ 54 h 411"/>
                <a:gd name="T16" fmla="*/ 75 w 917"/>
                <a:gd name="T17" fmla="*/ 62 h 411"/>
                <a:gd name="T18" fmla="*/ 75 w 917"/>
                <a:gd name="T19" fmla="*/ 76 h 411"/>
                <a:gd name="T20" fmla="*/ 101 w 917"/>
                <a:gd name="T21" fmla="*/ 68 h 411"/>
                <a:gd name="T22" fmla="*/ 70 w 917"/>
                <a:gd name="T23" fmla="*/ 97 h 411"/>
                <a:gd name="T24" fmla="*/ 47 w 917"/>
                <a:gd name="T25" fmla="*/ 130 h 411"/>
                <a:gd name="T26" fmla="*/ 50 w 917"/>
                <a:gd name="T27" fmla="*/ 147 h 411"/>
                <a:gd name="T28" fmla="*/ 70 w 917"/>
                <a:gd name="T29" fmla="*/ 147 h 411"/>
                <a:gd name="T30" fmla="*/ 0 w 917"/>
                <a:gd name="T31" fmla="*/ 203 h 411"/>
                <a:gd name="T32" fmla="*/ 63 w 917"/>
                <a:gd name="T33" fmla="*/ 168 h 411"/>
                <a:gd name="T34" fmla="*/ 92 w 917"/>
                <a:gd name="T35" fmla="*/ 147 h 411"/>
                <a:gd name="T36" fmla="*/ 101 w 917"/>
                <a:gd name="T37" fmla="*/ 139 h 411"/>
                <a:gd name="T38" fmla="*/ 133 w 917"/>
                <a:gd name="T39" fmla="*/ 118 h 411"/>
                <a:gd name="T40" fmla="*/ 147 w 917"/>
                <a:gd name="T41" fmla="*/ 130 h 411"/>
                <a:gd name="T42" fmla="*/ 168 w 917"/>
                <a:gd name="T43" fmla="*/ 130 h 411"/>
                <a:gd name="T44" fmla="*/ 172 w 917"/>
                <a:gd name="T45" fmla="*/ 154 h 411"/>
                <a:gd name="T46" fmla="*/ 172 w 917"/>
                <a:gd name="T47" fmla="*/ 168 h 411"/>
                <a:gd name="T48" fmla="*/ 180 w 917"/>
                <a:gd name="T49" fmla="*/ 168 h 411"/>
                <a:gd name="T50" fmla="*/ 172 w 917"/>
                <a:gd name="T51" fmla="*/ 168 h 411"/>
                <a:gd name="T52" fmla="*/ 172 w 917"/>
                <a:gd name="T53" fmla="*/ 172 h 411"/>
                <a:gd name="T54" fmla="*/ 172 w 917"/>
                <a:gd name="T55" fmla="*/ 197 h 411"/>
                <a:gd name="T56" fmla="*/ 180 w 917"/>
                <a:gd name="T57" fmla="*/ 184 h 411"/>
                <a:gd name="T58" fmla="*/ 176 w 917"/>
                <a:gd name="T59" fmla="*/ 197 h 411"/>
                <a:gd name="T60" fmla="*/ 183 w 917"/>
                <a:gd name="T61" fmla="*/ 197 h 411"/>
                <a:gd name="T62" fmla="*/ 183 w 917"/>
                <a:gd name="T63" fmla="*/ 172 h 411"/>
                <a:gd name="T64" fmla="*/ 186 w 917"/>
                <a:gd name="T65" fmla="*/ 130 h 411"/>
                <a:gd name="T66" fmla="*/ 168 w 917"/>
                <a:gd name="T67" fmla="*/ 130 h 411"/>
                <a:gd name="T68" fmla="*/ 164 w 917"/>
                <a:gd name="T69" fmla="*/ 122 h 4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17"/>
                <a:gd name="T106" fmla="*/ 0 h 411"/>
                <a:gd name="T107" fmla="*/ 917 w 917"/>
                <a:gd name="T108" fmla="*/ 411 h 4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17" h="411">
                  <a:moveTo>
                    <a:pt x="645" y="249"/>
                  </a:moveTo>
                  <a:lnTo>
                    <a:pt x="917" y="38"/>
                  </a:lnTo>
                  <a:lnTo>
                    <a:pt x="889" y="26"/>
                  </a:lnTo>
                  <a:lnTo>
                    <a:pt x="756" y="15"/>
                  </a:lnTo>
                  <a:lnTo>
                    <a:pt x="718" y="15"/>
                  </a:lnTo>
                  <a:lnTo>
                    <a:pt x="718" y="0"/>
                  </a:lnTo>
                  <a:lnTo>
                    <a:pt x="700" y="0"/>
                  </a:lnTo>
                  <a:lnTo>
                    <a:pt x="574" y="26"/>
                  </a:lnTo>
                  <a:lnTo>
                    <a:pt x="497" y="55"/>
                  </a:lnTo>
                  <a:lnTo>
                    <a:pt x="445" y="55"/>
                  </a:lnTo>
                  <a:lnTo>
                    <a:pt x="430" y="67"/>
                  </a:lnTo>
                  <a:lnTo>
                    <a:pt x="445" y="78"/>
                  </a:lnTo>
                  <a:lnTo>
                    <a:pt x="430" y="97"/>
                  </a:lnTo>
                  <a:lnTo>
                    <a:pt x="445" y="111"/>
                  </a:lnTo>
                  <a:lnTo>
                    <a:pt x="386" y="111"/>
                  </a:lnTo>
                  <a:lnTo>
                    <a:pt x="397" y="111"/>
                  </a:lnTo>
                  <a:lnTo>
                    <a:pt x="386" y="111"/>
                  </a:lnTo>
                  <a:lnTo>
                    <a:pt x="297" y="126"/>
                  </a:lnTo>
                  <a:lnTo>
                    <a:pt x="314" y="138"/>
                  </a:lnTo>
                  <a:lnTo>
                    <a:pt x="297" y="155"/>
                  </a:lnTo>
                  <a:lnTo>
                    <a:pt x="359" y="155"/>
                  </a:lnTo>
                  <a:lnTo>
                    <a:pt x="397" y="138"/>
                  </a:lnTo>
                  <a:lnTo>
                    <a:pt x="359" y="182"/>
                  </a:lnTo>
                  <a:lnTo>
                    <a:pt x="270" y="197"/>
                  </a:lnTo>
                  <a:lnTo>
                    <a:pt x="197" y="226"/>
                  </a:lnTo>
                  <a:lnTo>
                    <a:pt x="186" y="266"/>
                  </a:lnTo>
                  <a:lnTo>
                    <a:pt x="226" y="266"/>
                  </a:lnTo>
                  <a:lnTo>
                    <a:pt x="197" y="297"/>
                  </a:lnTo>
                  <a:lnTo>
                    <a:pt x="245" y="297"/>
                  </a:lnTo>
                  <a:lnTo>
                    <a:pt x="270" y="297"/>
                  </a:lnTo>
                  <a:lnTo>
                    <a:pt x="245" y="322"/>
                  </a:lnTo>
                  <a:lnTo>
                    <a:pt x="0" y="411"/>
                  </a:lnTo>
                  <a:lnTo>
                    <a:pt x="174" y="370"/>
                  </a:lnTo>
                  <a:lnTo>
                    <a:pt x="245" y="338"/>
                  </a:lnTo>
                  <a:lnTo>
                    <a:pt x="345" y="297"/>
                  </a:lnTo>
                  <a:lnTo>
                    <a:pt x="359" y="297"/>
                  </a:lnTo>
                  <a:lnTo>
                    <a:pt x="359" y="282"/>
                  </a:lnTo>
                  <a:lnTo>
                    <a:pt x="397" y="282"/>
                  </a:lnTo>
                  <a:lnTo>
                    <a:pt x="470" y="266"/>
                  </a:lnTo>
                  <a:lnTo>
                    <a:pt x="518" y="238"/>
                  </a:lnTo>
                  <a:lnTo>
                    <a:pt x="545" y="238"/>
                  </a:lnTo>
                  <a:lnTo>
                    <a:pt x="574" y="266"/>
                  </a:lnTo>
                  <a:lnTo>
                    <a:pt x="629" y="266"/>
                  </a:lnTo>
                  <a:lnTo>
                    <a:pt x="656" y="266"/>
                  </a:lnTo>
                  <a:lnTo>
                    <a:pt x="645" y="282"/>
                  </a:lnTo>
                  <a:lnTo>
                    <a:pt x="674" y="311"/>
                  </a:lnTo>
                  <a:lnTo>
                    <a:pt x="689" y="311"/>
                  </a:lnTo>
                  <a:lnTo>
                    <a:pt x="674" y="338"/>
                  </a:lnTo>
                  <a:lnTo>
                    <a:pt x="700" y="322"/>
                  </a:lnTo>
                  <a:lnTo>
                    <a:pt x="700" y="338"/>
                  </a:lnTo>
                  <a:lnTo>
                    <a:pt x="689" y="338"/>
                  </a:lnTo>
                  <a:lnTo>
                    <a:pt x="674" y="338"/>
                  </a:lnTo>
                  <a:lnTo>
                    <a:pt x="656" y="349"/>
                  </a:lnTo>
                  <a:lnTo>
                    <a:pt x="674" y="349"/>
                  </a:lnTo>
                  <a:lnTo>
                    <a:pt x="656" y="382"/>
                  </a:lnTo>
                  <a:lnTo>
                    <a:pt x="674" y="397"/>
                  </a:lnTo>
                  <a:lnTo>
                    <a:pt x="689" y="349"/>
                  </a:lnTo>
                  <a:lnTo>
                    <a:pt x="700" y="370"/>
                  </a:lnTo>
                  <a:lnTo>
                    <a:pt x="689" y="370"/>
                  </a:lnTo>
                  <a:lnTo>
                    <a:pt x="689" y="397"/>
                  </a:lnTo>
                  <a:lnTo>
                    <a:pt x="700" y="397"/>
                  </a:lnTo>
                  <a:lnTo>
                    <a:pt x="718" y="397"/>
                  </a:lnTo>
                  <a:lnTo>
                    <a:pt x="729" y="370"/>
                  </a:lnTo>
                  <a:lnTo>
                    <a:pt x="718" y="349"/>
                  </a:lnTo>
                  <a:lnTo>
                    <a:pt x="729" y="297"/>
                  </a:lnTo>
                  <a:lnTo>
                    <a:pt x="729" y="266"/>
                  </a:lnTo>
                  <a:lnTo>
                    <a:pt x="674" y="282"/>
                  </a:lnTo>
                  <a:lnTo>
                    <a:pt x="656" y="266"/>
                  </a:lnTo>
                  <a:lnTo>
                    <a:pt x="674" y="249"/>
                  </a:lnTo>
                  <a:lnTo>
                    <a:pt x="645" y="24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1" name="Freeform 156"/>
            <p:cNvSpPr>
              <a:spLocks/>
            </p:cNvSpPr>
            <p:nvPr/>
          </p:nvSpPr>
          <p:spPr bwMode="auto">
            <a:xfrm>
              <a:off x="603" y="1787"/>
              <a:ext cx="549" cy="450"/>
            </a:xfrm>
            <a:custGeom>
              <a:avLst/>
              <a:gdLst>
                <a:gd name="T0" fmla="*/ 14 w 630"/>
                <a:gd name="T1" fmla="*/ 0 h 482"/>
                <a:gd name="T2" fmla="*/ 61 w 630"/>
                <a:gd name="T3" fmla="*/ 14 h 482"/>
                <a:gd name="T4" fmla="*/ 64 w 630"/>
                <a:gd name="T5" fmla="*/ 35 h 482"/>
                <a:gd name="T6" fmla="*/ 71 w 630"/>
                <a:gd name="T7" fmla="*/ 49 h 482"/>
                <a:gd name="T8" fmla="*/ 84 w 630"/>
                <a:gd name="T9" fmla="*/ 43 h 482"/>
                <a:gd name="T10" fmla="*/ 100 w 630"/>
                <a:gd name="T11" fmla="*/ 91 h 482"/>
                <a:gd name="T12" fmla="*/ 93 w 630"/>
                <a:gd name="T13" fmla="*/ 135 h 482"/>
                <a:gd name="T14" fmla="*/ 109 w 630"/>
                <a:gd name="T15" fmla="*/ 191 h 482"/>
                <a:gd name="T16" fmla="*/ 126 w 630"/>
                <a:gd name="T17" fmla="*/ 191 h 482"/>
                <a:gd name="T18" fmla="*/ 126 w 630"/>
                <a:gd name="T19" fmla="*/ 187 h 482"/>
                <a:gd name="T20" fmla="*/ 137 w 630"/>
                <a:gd name="T21" fmla="*/ 154 h 482"/>
                <a:gd name="T22" fmla="*/ 159 w 630"/>
                <a:gd name="T23" fmla="*/ 151 h 482"/>
                <a:gd name="T24" fmla="*/ 146 w 630"/>
                <a:gd name="T25" fmla="*/ 201 h 482"/>
                <a:gd name="T26" fmla="*/ 141 w 630"/>
                <a:gd name="T27" fmla="*/ 201 h 482"/>
                <a:gd name="T28" fmla="*/ 126 w 630"/>
                <a:gd name="T29" fmla="*/ 208 h 482"/>
                <a:gd name="T30" fmla="*/ 126 w 630"/>
                <a:gd name="T31" fmla="*/ 223 h 482"/>
                <a:gd name="T32" fmla="*/ 109 w 630"/>
                <a:gd name="T33" fmla="*/ 223 h 482"/>
                <a:gd name="T34" fmla="*/ 93 w 630"/>
                <a:gd name="T35" fmla="*/ 229 h 482"/>
                <a:gd name="T36" fmla="*/ 69 w 630"/>
                <a:gd name="T37" fmla="*/ 208 h 482"/>
                <a:gd name="T38" fmla="*/ 53 w 630"/>
                <a:gd name="T39" fmla="*/ 191 h 482"/>
                <a:gd name="T40" fmla="*/ 43 w 630"/>
                <a:gd name="T41" fmla="*/ 165 h 482"/>
                <a:gd name="T42" fmla="*/ 46 w 630"/>
                <a:gd name="T43" fmla="*/ 135 h 482"/>
                <a:gd name="T44" fmla="*/ 28 w 630"/>
                <a:gd name="T45" fmla="*/ 91 h 482"/>
                <a:gd name="T46" fmla="*/ 24 w 630"/>
                <a:gd name="T47" fmla="*/ 72 h 482"/>
                <a:gd name="T48" fmla="*/ 21 w 630"/>
                <a:gd name="T49" fmla="*/ 49 h 482"/>
                <a:gd name="T50" fmla="*/ 18 w 630"/>
                <a:gd name="T51" fmla="*/ 14 h 482"/>
                <a:gd name="T52" fmla="*/ 7 w 630"/>
                <a:gd name="T53" fmla="*/ 35 h 482"/>
                <a:gd name="T54" fmla="*/ 21 w 630"/>
                <a:gd name="T55" fmla="*/ 117 h 482"/>
                <a:gd name="T56" fmla="*/ 21 w 630"/>
                <a:gd name="T57" fmla="*/ 135 h 482"/>
                <a:gd name="T58" fmla="*/ 10 w 630"/>
                <a:gd name="T59" fmla="*/ 105 h 482"/>
                <a:gd name="T60" fmla="*/ 14 w 630"/>
                <a:gd name="T61" fmla="*/ 85 h 482"/>
                <a:gd name="T62" fmla="*/ 0 w 630"/>
                <a:gd name="T63" fmla="*/ 64 h 482"/>
                <a:gd name="T64" fmla="*/ 7 w 630"/>
                <a:gd name="T65" fmla="*/ 56 h 482"/>
                <a:gd name="T66" fmla="*/ 0 w 630"/>
                <a:gd name="T67" fmla="*/ 0 h 4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0"/>
                <a:gd name="T103" fmla="*/ 0 h 482"/>
                <a:gd name="T104" fmla="*/ 630 w 630"/>
                <a:gd name="T105" fmla="*/ 482 h 4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0" h="482">
                  <a:moveTo>
                    <a:pt x="0" y="0"/>
                  </a:moveTo>
                  <a:lnTo>
                    <a:pt x="56" y="0"/>
                  </a:lnTo>
                  <a:lnTo>
                    <a:pt x="127" y="46"/>
                  </a:lnTo>
                  <a:lnTo>
                    <a:pt x="242" y="27"/>
                  </a:lnTo>
                  <a:lnTo>
                    <a:pt x="257" y="59"/>
                  </a:lnTo>
                  <a:lnTo>
                    <a:pt x="257" y="71"/>
                  </a:lnTo>
                  <a:lnTo>
                    <a:pt x="271" y="98"/>
                  </a:lnTo>
                  <a:lnTo>
                    <a:pt x="282" y="98"/>
                  </a:lnTo>
                  <a:lnTo>
                    <a:pt x="297" y="71"/>
                  </a:lnTo>
                  <a:lnTo>
                    <a:pt x="330" y="86"/>
                  </a:lnTo>
                  <a:lnTo>
                    <a:pt x="357" y="171"/>
                  </a:lnTo>
                  <a:lnTo>
                    <a:pt x="397" y="182"/>
                  </a:lnTo>
                  <a:lnTo>
                    <a:pt x="382" y="230"/>
                  </a:lnTo>
                  <a:lnTo>
                    <a:pt x="370" y="271"/>
                  </a:lnTo>
                  <a:lnTo>
                    <a:pt x="397" y="353"/>
                  </a:lnTo>
                  <a:lnTo>
                    <a:pt x="430" y="382"/>
                  </a:lnTo>
                  <a:lnTo>
                    <a:pt x="482" y="382"/>
                  </a:lnTo>
                  <a:lnTo>
                    <a:pt x="497" y="382"/>
                  </a:lnTo>
                  <a:lnTo>
                    <a:pt x="513" y="382"/>
                  </a:lnTo>
                  <a:lnTo>
                    <a:pt x="497" y="369"/>
                  </a:lnTo>
                  <a:lnTo>
                    <a:pt x="530" y="353"/>
                  </a:lnTo>
                  <a:lnTo>
                    <a:pt x="541" y="309"/>
                  </a:lnTo>
                  <a:lnTo>
                    <a:pt x="601" y="298"/>
                  </a:lnTo>
                  <a:lnTo>
                    <a:pt x="630" y="298"/>
                  </a:lnTo>
                  <a:lnTo>
                    <a:pt x="582" y="382"/>
                  </a:lnTo>
                  <a:lnTo>
                    <a:pt x="582" y="397"/>
                  </a:lnTo>
                  <a:lnTo>
                    <a:pt x="568" y="382"/>
                  </a:lnTo>
                  <a:lnTo>
                    <a:pt x="557" y="397"/>
                  </a:lnTo>
                  <a:lnTo>
                    <a:pt x="513" y="397"/>
                  </a:lnTo>
                  <a:lnTo>
                    <a:pt x="497" y="413"/>
                  </a:lnTo>
                  <a:lnTo>
                    <a:pt x="513" y="442"/>
                  </a:lnTo>
                  <a:lnTo>
                    <a:pt x="497" y="442"/>
                  </a:lnTo>
                  <a:lnTo>
                    <a:pt x="468" y="482"/>
                  </a:lnTo>
                  <a:lnTo>
                    <a:pt x="430" y="442"/>
                  </a:lnTo>
                  <a:lnTo>
                    <a:pt x="397" y="442"/>
                  </a:lnTo>
                  <a:lnTo>
                    <a:pt x="370" y="453"/>
                  </a:lnTo>
                  <a:lnTo>
                    <a:pt x="342" y="442"/>
                  </a:lnTo>
                  <a:lnTo>
                    <a:pt x="271" y="413"/>
                  </a:lnTo>
                  <a:lnTo>
                    <a:pt x="257" y="397"/>
                  </a:lnTo>
                  <a:lnTo>
                    <a:pt x="211" y="382"/>
                  </a:lnTo>
                  <a:lnTo>
                    <a:pt x="182" y="342"/>
                  </a:lnTo>
                  <a:lnTo>
                    <a:pt x="171" y="330"/>
                  </a:lnTo>
                  <a:lnTo>
                    <a:pt x="198" y="298"/>
                  </a:lnTo>
                  <a:lnTo>
                    <a:pt x="182" y="271"/>
                  </a:lnTo>
                  <a:lnTo>
                    <a:pt x="138" y="198"/>
                  </a:lnTo>
                  <a:lnTo>
                    <a:pt x="111" y="182"/>
                  </a:lnTo>
                  <a:lnTo>
                    <a:pt x="127" y="171"/>
                  </a:lnTo>
                  <a:lnTo>
                    <a:pt x="98" y="142"/>
                  </a:lnTo>
                  <a:lnTo>
                    <a:pt x="98" y="127"/>
                  </a:lnTo>
                  <a:lnTo>
                    <a:pt x="82" y="98"/>
                  </a:lnTo>
                  <a:lnTo>
                    <a:pt x="71" y="46"/>
                  </a:lnTo>
                  <a:lnTo>
                    <a:pt x="71" y="27"/>
                  </a:lnTo>
                  <a:lnTo>
                    <a:pt x="38" y="27"/>
                  </a:lnTo>
                  <a:lnTo>
                    <a:pt x="27" y="71"/>
                  </a:lnTo>
                  <a:lnTo>
                    <a:pt x="71" y="171"/>
                  </a:lnTo>
                  <a:lnTo>
                    <a:pt x="82" y="230"/>
                  </a:lnTo>
                  <a:lnTo>
                    <a:pt x="98" y="257"/>
                  </a:lnTo>
                  <a:lnTo>
                    <a:pt x="82" y="271"/>
                  </a:lnTo>
                  <a:lnTo>
                    <a:pt x="82" y="242"/>
                  </a:lnTo>
                  <a:lnTo>
                    <a:pt x="38" y="209"/>
                  </a:lnTo>
                  <a:lnTo>
                    <a:pt x="56" y="182"/>
                  </a:lnTo>
                  <a:lnTo>
                    <a:pt x="56" y="171"/>
                  </a:lnTo>
                  <a:lnTo>
                    <a:pt x="11" y="142"/>
                  </a:lnTo>
                  <a:lnTo>
                    <a:pt x="0" y="127"/>
                  </a:lnTo>
                  <a:lnTo>
                    <a:pt x="11" y="127"/>
                  </a:lnTo>
                  <a:lnTo>
                    <a:pt x="27" y="111"/>
                  </a:lnTo>
                  <a:lnTo>
                    <a:pt x="0" y="8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2" name="Freeform 157"/>
            <p:cNvSpPr>
              <a:spLocks/>
            </p:cNvSpPr>
            <p:nvPr/>
          </p:nvSpPr>
          <p:spPr bwMode="auto">
            <a:xfrm>
              <a:off x="540" y="1374"/>
              <a:ext cx="1148" cy="598"/>
            </a:xfrm>
            <a:custGeom>
              <a:avLst/>
              <a:gdLst>
                <a:gd name="T0" fmla="*/ 119 w 1317"/>
                <a:gd name="T1" fmla="*/ 306 h 642"/>
                <a:gd name="T2" fmla="*/ 101 w 1317"/>
                <a:gd name="T3" fmla="*/ 260 h 642"/>
                <a:gd name="T4" fmla="*/ 90 w 1317"/>
                <a:gd name="T5" fmla="*/ 266 h 642"/>
                <a:gd name="T6" fmla="*/ 84 w 1317"/>
                <a:gd name="T7" fmla="*/ 252 h 642"/>
                <a:gd name="T8" fmla="*/ 80 w 1317"/>
                <a:gd name="T9" fmla="*/ 230 h 642"/>
                <a:gd name="T10" fmla="*/ 33 w 1317"/>
                <a:gd name="T11" fmla="*/ 218 h 642"/>
                <a:gd name="T12" fmla="*/ 18 w 1317"/>
                <a:gd name="T13" fmla="*/ 211 h 642"/>
                <a:gd name="T14" fmla="*/ 14 w 1317"/>
                <a:gd name="T15" fmla="*/ 197 h 642"/>
                <a:gd name="T16" fmla="*/ 7 w 1317"/>
                <a:gd name="T17" fmla="*/ 182 h 642"/>
                <a:gd name="T18" fmla="*/ 3 w 1317"/>
                <a:gd name="T19" fmla="*/ 156 h 642"/>
                <a:gd name="T20" fmla="*/ 3 w 1317"/>
                <a:gd name="T21" fmla="*/ 140 h 642"/>
                <a:gd name="T22" fmla="*/ 3 w 1317"/>
                <a:gd name="T23" fmla="*/ 128 h 642"/>
                <a:gd name="T24" fmla="*/ 7 w 1317"/>
                <a:gd name="T25" fmla="*/ 100 h 642"/>
                <a:gd name="T26" fmla="*/ 29 w 1317"/>
                <a:gd name="T27" fmla="*/ 43 h 642"/>
                <a:gd name="T28" fmla="*/ 36 w 1317"/>
                <a:gd name="T29" fmla="*/ 10 h 642"/>
                <a:gd name="T30" fmla="*/ 38 w 1317"/>
                <a:gd name="T31" fmla="*/ 22 h 642"/>
                <a:gd name="T32" fmla="*/ 46 w 1317"/>
                <a:gd name="T33" fmla="*/ 10 h 642"/>
                <a:gd name="T34" fmla="*/ 191 w 1317"/>
                <a:gd name="T35" fmla="*/ 0 h 642"/>
                <a:gd name="T36" fmla="*/ 199 w 1317"/>
                <a:gd name="T37" fmla="*/ 10 h 642"/>
                <a:gd name="T38" fmla="*/ 217 w 1317"/>
                <a:gd name="T39" fmla="*/ 16 h 642"/>
                <a:gd name="T40" fmla="*/ 209 w 1317"/>
                <a:gd name="T41" fmla="*/ 30 h 642"/>
                <a:gd name="T42" fmla="*/ 228 w 1317"/>
                <a:gd name="T43" fmla="*/ 22 h 642"/>
                <a:gd name="T44" fmla="*/ 228 w 1317"/>
                <a:gd name="T45" fmla="*/ 30 h 642"/>
                <a:gd name="T46" fmla="*/ 241 w 1317"/>
                <a:gd name="T47" fmla="*/ 37 h 642"/>
                <a:gd name="T48" fmla="*/ 241 w 1317"/>
                <a:gd name="T49" fmla="*/ 37 h 642"/>
                <a:gd name="T50" fmla="*/ 228 w 1317"/>
                <a:gd name="T51" fmla="*/ 43 h 642"/>
                <a:gd name="T52" fmla="*/ 224 w 1317"/>
                <a:gd name="T53" fmla="*/ 58 h 642"/>
                <a:gd name="T54" fmla="*/ 209 w 1317"/>
                <a:gd name="T55" fmla="*/ 92 h 642"/>
                <a:gd name="T56" fmla="*/ 214 w 1317"/>
                <a:gd name="T57" fmla="*/ 100 h 642"/>
                <a:gd name="T58" fmla="*/ 224 w 1317"/>
                <a:gd name="T59" fmla="*/ 71 h 642"/>
                <a:gd name="T60" fmla="*/ 240 w 1317"/>
                <a:gd name="T61" fmla="*/ 48 h 642"/>
                <a:gd name="T62" fmla="*/ 241 w 1317"/>
                <a:gd name="T63" fmla="*/ 65 h 642"/>
                <a:gd name="T64" fmla="*/ 241 w 1317"/>
                <a:gd name="T65" fmla="*/ 71 h 642"/>
                <a:gd name="T66" fmla="*/ 234 w 1317"/>
                <a:gd name="T67" fmla="*/ 100 h 642"/>
                <a:gd name="T68" fmla="*/ 264 w 1317"/>
                <a:gd name="T69" fmla="*/ 84 h 642"/>
                <a:gd name="T70" fmla="*/ 279 w 1317"/>
                <a:gd name="T71" fmla="*/ 77 h 642"/>
                <a:gd name="T72" fmla="*/ 289 w 1317"/>
                <a:gd name="T73" fmla="*/ 58 h 642"/>
                <a:gd name="T74" fmla="*/ 316 w 1317"/>
                <a:gd name="T75" fmla="*/ 48 h 642"/>
                <a:gd name="T76" fmla="*/ 334 w 1317"/>
                <a:gd name="T77" fmla="*/ 30 h 642"/>
                <a:gd name="T78" fmla="*/ 334 w 1317"/>
                <a:gd name="T79" fmla="*/ 48 h 642"/>
                <a:gd name="T80" fmla="*/ 323 w 1317"/>
                <a:gd name="T81" fmla="*/ 65 h 642"/>
                <a:gd name="T82" fmla="*/ 304 w 1317"/>
                <a:gd name="T83" fmla="*/ 92 h 642"/>
                <a:gd name="T84" fmla="*/ 308 w 1317"/>
                <a:gd name="T85" fmla="*/ 92 h 642"/>
                <a:gd name="T86" fmla="*/ 300 w 1317"/>
                <a:gd name="T87" fmla="*/ 100 h 642"/>
                <a:gd name="T88" fmla="*/ 282 w 1317"/>
                <a:gd name="T89" fmla="*/ 113 h 642"/>
                <a:gd name="T90" fmla="*/ 275 w 1317"/>
                <a:gd name="T91" fmla="*/ 133 h 642"/>
                <a:gd name="T92" fmla="*/ 272 w 1317"/>
                <a:gd name="T93" fmla="*/ 140 h 642"/>
                <a:gd name="T94" fmla="*/ 268 w 1317"/>
                <a:gd name="T95" fmla="*/ 140 h 642"/>
                <a:gd name="T96" fmla="*/ 264 w 1317"/>
                <a:gd name="T97" fmla="*/ 147 h 642"/>
                <a:gd name="T98" fmla="*/ 264 w 1317"/>
                <a:gd name="T99" fmla="*/ 176 h 642"/>
                <a:gd name="T100" fmla="*/ 228 w 1317"/>
                <a:gd name="T101" fmla="*/ 218 h 642"/>
                <a:gd name="T102" fmla="*/ 221 w 1317"/>
                <a:gd name="T103" fmla="*/ 296 h 642"/>
                <a:gd name="T104" fmla="*/ 217 w 1317"/>
                <a:gd name="T105" fmla="*/ 315 h 642"/>
                <a:gd name="T106" fmla="*/ 209 w 1317"/>
                <a:gd name="T107" fmla="*/ 296 h 642"/>
                <a:gd name="T108" fmla="*/ 207 w 1317"/>
                <a:gd name="T109" fmla="*/ 252 h 642"/>
                <a:gd name="T110" fmla="*/ 196 w 1317"/>
                <a:gd name="T111" fmla="*/ 252 h 642"/>
                <a:gd name="T112" fmla="*/ 180 w 1317"/>
                <a:gd name="T113" fmla="*/ 247 h 642"/>
                <a:gd name="T114" fmla="*/ 171 w 1317"/>
                <a:gd name="T115" fmla="*/ 260 h 642"/>
                <a:gd name="T116" fmla="*/ 166 w 1317"/>
                <a:gd name="T117" fmla="*/ 266 h 642"/>
                <a:gd name="T118" fmla="*/ 160 w 1317"/>
                <a:gd name="T119" fmla="*/ 252 h 642"/>
                <a:gd name="T120" fmla="*/ 145 w 1317"/>
                <a:gd name="T121" fmla="*/ 260 h 642"/>
                <a:gd name="T122" fmla="*/ 121 w 1317"/>
                <a:gd name="T123" fmla="*/ 280 h 6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17"/>
                <a:gd name="T187" fmla="*/ 0 h 642"/>
                <a:gd name="T188" fmla="*/ 1317 w 1317"/>
                <a:gd name="T189" fmla="*/ 642 h 6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17" h="642">
                  <a:moveTo>
                    <a:pt x="482" y="569"/>
                  </a:moveTo>
                  <a:lnTo>
                    <a:pt x="470" y="624"/>
                  </a:lnTo>
                  <a:lnTo>
                    <a:pt x="430" y="613"/>
                  </a:lnTo>
                  <a:lnTo>
                    <a:pt x="401" y="528"/>
                  </a:lnTo>
                  <a:lnTo>
                    <a:pt x="370" y="513"/>
                  </a:lnTo>
                  <a:lnTo>
                    <a:pt x="355" y="542"/>
                  </a:lnTo>
                  <a:lnTo>
                    <a:pt x="342" y="542"/>
                  </a:lnTo>
                  <a:lnTo>
                    <a:pt x="330" y="513"/>
                  </a:lnTo>
                  <a:lnTo>
                    <a:pt x="330" y="502"/>
                  </a:lnTo>
                  <a:lnTo>
                    <a:pt x="315" y="469"/>
                  </a:lnTo>
                  <a:lnTo>
                    <a:pt x="198" y="490"/>
                  </a:lnTo>
                  <a:lnTo>
                    <a:pt x="127" y="442"/>
                  </a:lnTo>
                  <a:lnTo>
                    <a:pt x="71" y="442"/>
                  </a:lnTo>
                  <a:lnTo>
                    <a:pt x="71" y="430"/>
                  </a:lnTo>
                  <a:lnTo>
                    <a:pt x="55" y="413"/>
                  </a:lnTo>
                  <a:lnTo>
                    <a:pt x="55" y="402"/>
                  </a:lnTo>
                  <a:lnTo>
                    <a:pt x="11" y="390"/>
                  </a:lnTo>
                  <a:lnTo>
                    <a:pt x="27" y="369"/>
                  </a:lnTo>
                  <a:lnTo>
                    <a:pt x="11" y="342"/>
                  </a:lnTo>
                  <a:lnTo>
                    <a:pt x="11" y="317"/>
                  </a:lnTo>
                  <a:lnTo>
                    <a:pt x="0" y="302"/>
                  </a:lnTo>
                  <a:lnTo>
                    <a:pt x="11" y="286"/>
                  </a:lnTo>
                  <a:lnTo>
                    <a:pt x="0" y="271"/>
                  </a:lnTo>
                  <a:lnTo>
                    <a:pt x="11" y="258"/>
                  </a:lnTo>
                  <a:lnTo>
                    <a:pt x="11" y="246"/>
                  </a:lnTo>
                  <a:lnTo>
                    <a:pt x="27" y="202"/>
                  </a:lnTo>
                  <a:lnTo>
                    <a:pt x="38" y="171"/>
                  </a:lnTo>
                  <a:lnTo>
                    <a:pt x="111" y="87"/>
                  </a:lnTo>
                  <a:lnTo>
                    <a:pt x="127" y="31"/>
                  </a:lnTo>
                  <a:lnTo>
                    <a:pt x="142" y="20"/>
                  </a:lnTo>
                  <a:lnTo>
                    <a:pt x="171" y="31"/>
                  </a:lnTo>
                  <a:lnTo>
                    <a:pt x="155" y="46"/>
                  </a:lnTo>
                  <a:lnTo>
                    <a:pt x="171" y="46"/>
                  </a:lnTo>
                  <a:lnTo>
                    <a:pt x="182" y="20"/>
                  </a:lnTo>
                  <a:lnTo>
                    <a:pt x="182" y="0"/>
                  </a:lnTo>
                  <a:lnTo>
                    <a:pt x="752" y="0"/>
                  </a:lnTo>
                  <a:lnTo>
                    <a:pt x="774" y="0"/>
                  </a:lnTo>
                  <a:lnTo>
                    <a:pt x="785" y="20"/>
                  </a:lnTo>
                  <a:lnTo>
                    <a:pt x="873" y="31"/>
                  </a:lnTo>
                  <a:lnTo>
                    <a:pt x="856" y="31"/>
                  </a:lnTo>
                  <a:lnTo>
                    <a:pt x="800" y="75"/>
                  </a:lnTo>
                  <a:lnTo>
                    <a:pt x="825" y="60"/>
                  </a:lnTo>
                  <a:lnTo>
                    <a:pt x="825" y="75"/>
                  </a:lnTo>
                  <a:lnTo>
                    <a:pt x="900" y="46"/>
                  </a:lnTo>
                  <a:lnTo>
                    <a:pt x="873" y="75"/>
                  </a:lnTo>
                  <a:lnTo>
                    <a:pt x="900" y="60"/>
                  </a:lnTo>
                  <a:lnTo>
                    <a:pt x="900" y="75"/>
                  </a:lnTo>
                  <a:lnTo>
                    <a:pt x="956" y="75"/>
                  </a:lnTo>
                  <a:lnTo>
                    <a:pt x="944" y="75"/>
                  </a:lnTo>
                  <a:lnTo>
                    <a:pt x="956" y="75"/>
                  </a:lnTo>
                  <a:lnTo>
                    <a:pt x="956" y="87"/>
                  </a:lnTo>
                  <a:lnTo>
                    <a:pt x="900" y="87"/>
                  </a:lnTo>
                  <a:lnTo>
                    <a:pt x="856" y="131"/>
                  </a:lnTo>
                  <a:lnTo>
                    <a:pt x="885" y="119"/>
                  </a:lnTo>
                  <a:lnTo>
                    <a:pt x="841" y="158"/>
                  </a:lnTo>
                  <a:lnTo>
                    <a:pt x="825" y="187"/>
                  </a:lnTo>
                  <a:lnTo>
                    <a:pt x="825" y="202"/>
                  </a:lnTo>
                  <a:lnTo>
                    <a:pt x="841" y="202"/>
                  </a:lnTo>
                  <a:lnTo>
                    <a:pt x="856" y="187"/>
                  </a:lnTo>
                  <a:lnTo>
                    <a:pt x="885" y="146"/>
                  </a:lnTo>
                  <a:lnTo>
                    <a:pt x="900" y="119"/>
                  </a:lnTo>
                  <a:lnTo>
                    <a:pt x="944" y="98"/>
                  </a:lnTo>
                  <a:lnTo>
                    <a:pt x="956" y="98"/>
                  </a:lnTo>
                  <a:lnTo>
                    <a:pt x="956" y="131"/>
                  </a:lnTo>
                  <a:lnTo>
                    <a:pt x="944" y="146"/>
                  </a:lnTo>
                  <a:lnTo>
                    <a:pt x="956" y="146"/>
                  </a:lnTo>
                  <a:lnTo>
                    <a:pt x="956" y="158"/>
                  </a:lnTo>
                  <a:lnTo>
                    <a:pt x="929" y="202"/>
                  </a:lnTo>
                  <a:lnTo>
                    <a:pt x="956" y="202"/>
                  </a:lnTo>
                  <a:lnTo>
                    <a:pt x="1044" y="171"/>
                  </a:lnTo>
                  <a:lnTo>
                    <a:pt x="1033" y="158"/>
                  </a:lnTo>
                  <a:lnTo>
                    <a:pt x="1100" y="158"/>
                  </a:lnTo>
                  <a:lnTo>
                    <a:pt x="1117" y="131"/>
                  </a:lnTo>
                  <a:lnTo>
                    <a:pt x="1144" y="119"/>
                  </a:lnTo>
                  <a:lnTo>
                    <a:pt x="1217" y="119"/>
                  </a:lnTo>
                  <a:lnTo>
                    <a:pt x="1244" y="98"/>
                  </a:lnTo>
                  <a:lnTo>
                    <a:pt x="1284" y="46"/>
                  </a:lnTo>
                  <a:lnTo>
                    <a:pt x="1317" y="60"/>
                  </a:lnTo>
                  <a:lnTo>
                    <a:pt x="1304" y="98"/>
                  </a:lnTo>
                  <a:lnTo>
                    <a:pt x="1317" y="98"/>
                  </a:lnTo>
                  <a:lnTo>
                    <a:pt x="1304" y="131"/>
                  </a:lnTo>
                  <a:lnTo>
                    <a:pt x="1273" y="131"/>
                  </a:lnTo>
                  <a:lnTo>
                    <a:pt x="1229" y="146"/>
                  </a:lnTo>
                  <a:lnTo>
                    <a:pt x="1200" y="187"/>
                  </a:lnTo>
                  <a:lnTo>
                    <a:pt x="1200" y="202"/>
                  </a:lnTo>
                  <a:lnTo>
                    <a:pt x="1217" y="187"/>
                  </a:lnTo>
                  <a:lnTo>
                    <a:pt x="1217" y="202"/>
                  </a:lnTo>
                  <a:lnTo>
                    <a:pt x="1184" y="202"/>
                  </a:lnTo>
                  <a:lnTo>
                    <a:pt x="1184" y="219"/>
                  </a:lnTo>
                  <a:lnTo>
                    <a:pt x="1117" y="231"/>
                  </a:lnTo>
                  <a:lnTo>
                    <a:pt x="1100" y="258"/>
                  </a:lnTo>
                  <a:lnTo>
                    <a:pt x="1085" y="271"/>
                  </a:lnTo>
                  <a:lnTo>
                    <a:pt x="1073" y="258"/>
                  </a:lnTo>
                  <a:lnTo>
                    <a:pt x="1073" y="286"/>
                  </a:lnTo>
                  <a:lnTo>
                    <a:pt x="1056" y="302"/>
                  </a:lnTo>
                  <a:lnTo>
                    <a:pt x="1056" y="286"/>
                  </a:lnTo>
                  <a:lnTo>
                    <a:pt x="1044" y="286"/>
                  </a:lnTo>
                  <a:lnTo>
                    <a:pt x="1044" y="302"/>
                  </a:lnTo>
                  <a:lnTo>
                    <a:pt x="1033" y="331"/>
                  </a:lnTo>
                  <a:lnTo>
                    <a:pt x="1044" y="357"/>
                  </a:lnTo>
                  <a:lnTo>
                    <a:pt x="1033" y="369"/>
                  </a:lnTo>
                  <a:lnTo>
                    <a:pt x="900" y="442"/>
                  </a:lnTo>
                  <a:lnTo>
                    <a:pt x="873" y="490"/>
                  </a:lnTo>
                  <a:lnTo>
                    <a:pt x="873" y="601"/>
                  </a:lnTo>
                  <a:lnTo>
                    <a:pt x="873" y="624"/>
                  </a:lnTo>
                  <a:lnTo>
                    <a:pt x="856" y="642"/>
                  </a:lnTo>
                  <a:lnTo>
                    <a:pt x="841" y="642"/>
                  </a:lnTo>
                  <a:lnTo>
                    <a:pt x="825" y="601"/>
                  </a:lnTo>
                  <a:lnTo>
                    <a:pt x="825" y="542"/>
                  </a:lnTo>
                  <a:lnTo>
                    <a:pt x="814" y="513"/>
                  </a:lnTo>
                  <a:lnTo>
                    <a:pt x="774" y="528"/>
                  </a:lnTo>
                  <a:lnTo>
                    <a:pt x="774" y="513"/>
                  </a:lnTo>
                  <a:lnTo>
                    <a:pt x="752" y="502"/>
                  </a:lnTo>
                  <a:lnTo>
                    <a:pt x="714" y="502"/>
                  </a:lnTo>
                  <a:lnTo>
                    <a:pt x="685" y="513"/>
                  </a:lnTo>
                  <a:lnTo>
                    <a:pt x="674" y="528"/>
                  </a:lnTo>
                  <a:lnTo>
                    <a:pt x="685" y="542"/>
                  </a:lnTo>
                  <a:lnTo>
                    <a:pt x="653" y="542"/>
                  </a:lnTo>
                  <a:lnTo>
                    <a:pt x="630" y="542"/>
                  </a:lnTo>
                  <a:lnTo>
                    <a:pt x="630" y="513"/>
                  </a:lnTo>
                  <a:lnTo>
                    <a:pt x="614" y="528"/>
                  </a:lnTo>
                  <a:lnTo>
                    <a:pt x="570" y="528"/>
                  </a:lnTo>
                  <a:lnTo>
                    <a:pt x="553" y="528"/>
                  </a:lnTo>
                  <a:lnTo>
                    <a:pt x="482" y="569"/>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3" name="Freeform 158"/>
            <p:cNvSpPr>
              <a:spLocks/>
            </p:cNvSpPr>
            <p:nvPr/>
          </p:nvSpPr>
          <p:spPr bwMode="auto">
            <a:xfrm>
              <a:off x="1014" y="2161"/>
              <a:ext cx="87" cy="108"/>
            </a:xfrm>
            <a:custGeom>
              <a:avLst/>
              <a:gdLst>
                <a:gd name="T0" fmla="*/ 15 w 100"/>
                <a:gd name="T1" fmla="*/ 41 h 116"/>
                <a:gd name="T2" fmla="*/ 25 w 100"/>
                <a:gd name="T3" fmla="*/ 27 h 116"/>
                <a:gd name="T4" fmla="*/ 22 w 100"/>
                <a:gd name="T5" fmla="*/ 27 h 116"/>
                <a:gd name="T6" fmla="*/ 17 w 100"/>
                <a:gd name="T7" fmla="*/ 20 h 116"/>
                <a:gd name="T8" fmla="*/ 22 w 100"/>
                <a:gd name="T9" fmla="*/ 0 h 116"/>
                <a:gd name="T10" fmla="*/ 10 w 100"/>
                <a:gd name="T11" fmla="*/ 0 h 116"/>
                <a:gd name="T12" fmla="*/ 7 w 100"/>
                <a:gd name="T13" fmla="*/ 7 h 116"/>
                <a:gd name="T14" fmla="*/ 10 w 100"/>
                <a:gd name="T15" fmla="*/ 20 h 116"/>
                <a:gd name="T16" fmla="*/ 7 w 100"/>
                <a:gd name="T17" fmla="*/ 20 h 116"/>
                <a:gd name="T18" fmla="*/ 0 w 100"/>
                <a:gd name="T19" fmla="*/ 41 h 116"/>
                <a:gd name="T20" fmla="*/ 0 w 100"/>
                <a:gd name="T21" fmla="*/ 48 h 116"/>
                <a:gd name="T22" fmla="*/ 10 w 100"/>
                <a:gd name="T23" fmla="*/ 57 h 116"/>
                <a:gd name="T24" fmla="*/ 15 w 100"/>
                <a:gd name="T25" fmla="*/ 41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116"/>
                <a:gd name="T41" fmla="*/ 100 w 100"/>
                <a:gd name="T42" fmla="*/ 116 h 1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116">
                  <a:moveTo>
                    <a:pt x="60" y="83"/>
                  </a:moveTo>
                  <a:lnTo>
                    <a:pt x="100" y="54"/>
                  </a:lnTo>
                  <a:lnTo>
                    <a:pt x="87" y="54"/>
                  </a:lnTo>
                  <a:lnTo>
                    <a:pt x="71" y="43"/>
                  </a:lnTo>
                  <a:lnTo>
                    <a:pt x="87" y="0"/>
                  </a:lnTo>
                  <a:lnTo>
                    <a:pt x="42" y="0"/>
                  </a:lnTo>
                  <a:lnTo>
                    <a:pt x="27" y="16"/>
                  </a:lnTo>
                  <a:lnTo>
                    <a:pt x="42" y="43"/>
                  </a:lnTo>
                  <a:lnTo>
                    <a:pt x="27" y="43"/>
                  </a:lnTo>
                  <a:lnTo>
                    <a:pt x="0" y="83"/>
                  </a:lnTo>
                  <a:lnTo>
                    <a:pt x="0" y="98"/>
                  </a:lnTo>
                  <a:lnTo>
                    <a:pt x="42" y="116"/>
                  </a:lnTo>
                  <a:lnTo>
                    <a:pt x="60" y="8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4" name="Freeform 159"/>
            <p:cNvSpPr>
              <a:spLocks/>
            </p:cNvSpPr>
            <p:nvPr/>
          </p:nvSpPr>
          <p:spPr bwMode="auto">
            <a:xfrm>
              <a:off x="1050" y="2239"/>
              <a:ext cx="49" cy="43"/>
            </a:xfrm>
            <a:custGeom>
              <a:avLst/>
              <a:gdLst>
                <a:gd name="T0" fmla="*/ 15 w 56"/>
                <a:gd name="T1" fmla="*/ 17 h 46"/>
                <a:gd name="T2" fmla="*/ 15 w 56"/>
                <a:gd name="T3" fmla="*/ 23 h 46"/>
                <a:gd name="T4" fmla="*/ 4 w 56"/>
                <a:gd name="T5" fmla="*/ 17 h 46"/>
                <a:gd name="T6" fmla="*/ 0 w 56"/>
                <a:gd name="T7" fmla="*/ 17 h 46"/>
                <a:gd name="T8" fmla="*/ 4 w 56"/>
                <a:gd name="T9" fmla="*/ 0 h 46"/>
                <a:gd name="T10" fmla="*/ 15 w 56"/>
                <a:gd name="T11" fmla="*/ 17 h 46"/>
                <a:gd name="T12" fmla="*/ 0 60000 65536"/>
                <a:gd name="T13" fmla="*/ 0 60000 65536"/>
                <a:gd name="T14" fmla="*/ 0 60000 65536"/>
                <a:gd name="T15" fmla="*/ 0 60000 65536"/>
                <a:gd name="T16" fmla="*/ 0 60000 65536"/>
                <a:gd name="T17" fmla="*/ 0 60000 65536"/>
                <a:gd name="T18" fmla="*/ 0 w 56"/>
                <a:gd name="T19" fmla="*/ 0 h 46"/>
                <a:gd name="T20" fmla="*/ 56 w 5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56" h="46">
                  <a:moveTo>
                    <a:pt x="56" y="32"/>
                  </a:moveTo>
                  <a:lnTo>
                    <a:pt x="56" y="46"/>
                  </a:lnTo>
                  <a:lnTo>
                    <a:pt x="16" y="32"/>
                  </a:lnTo>
                  <a:lnTo>
                    <a:pt x="0" y="32"/>
                  </a:lnTo>
                  <a:lnTo>
                    <a:pt x="16" y="0"/>
                  </a:lnTo>
                  <a:lnTo>
                    <a:pt x="56" y="3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5" name="Freeform 160"/>
            <p:cNvSpPr>
              <a:spLocks/>
            </p:cNvSpPr>
            <p:nvPr/>
          </p:nvSpPr>
          <p:spPr bwMode="auto">
            <a:xfrm>
              <a:off x="1260" y="2374"/>
              <a:ext cx="52" cy="52"/>
            </a:xfrm>
            <a:custGeom>
              <a:avLst/>
              <a:gdLst>
                <a:gd name="T0" fmla="*/ 14 w 60"/>
                <a:gd name="T1" fmla="*/ 14 h 56"/>
                <a:gd name="T2" fmla="*/ 14 w 60"/>
                <a:gd name="T3" fmla="*/ 20 h 56"/>
                <a:gd name="T4" fmla="*/ 11 w 60"/>
                <a:gd name="T5" fmla="*/ 27 h 56"/>
                <a:gd name="T6" fmla="*/ 8 w 60"/>
                <a:gd name="T7" fmla="*/ 20 h 56"/>
                <a:gd name="T8" fmla="*/ 8 w 60"/>
                <a:gd name="T9" fmla="*/ 14 h 56"/>
                <a:gd name="T10" fmla="*/ 0 w 60"/>
                <a:gd name="T11" fmla="*/ 7 h 56"/>
                <a:gd name="T12" fmla="*/ 0 w 60"/>
                <a:gd name="T13" fmla="*/ 0 h 56"/>
                <a:gd name="T14" fmla="*/ 3 w 60"/>
                <a:gd name="T15" fmla="*/ 0 h 56"/>
                <a:gd name="T16" fmla="*/ 8 w 60"/>
                <a:gd name="T17" fmla="*/ 0 h 56"/>
                <a:gd name="T18" fmla="*/ 14 w 60"/>
                <a:gd name="T19" fmla="*/ 14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6"/>
                <a:gd name="T32" fmla="*/ 60 w 60"/>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6">
                  <a:moveTo>
                    <a:pt x="60" y="27"/>
                  </a:moveTo>
                  <a:lnTo>
                    <a:pt x="60" y="42"/>
                  </a:lnTo>
                  <a:lnTo>
                    <a:pt x="47" y="56"/>
                  </a:lnTo>
                  <a:lnTo>
                    <a:pt x="31" y="42"/>
                  </a:lnTo>
                  <a:lnTo>
                    <a:pt x="31" y="27"/>
                  </a:lnTo>
                  <a:lnTo>
                    <a:pt x="0" y="15"/>
                  </a:lnTo>
                  <a:lnTo>
                    <a:pt x="0" y="0"/>
                  </a:lnTo>
                  <a:lnTo>
                    <a:pt x="16" y="0"/>
                  </a:lnTo>
                  <a:lnTo>
                    <a:pt x="31" y="0"/>
                  </a:lnTo>
                  <a:lnTo>
                    <a:pt x="60" y="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6" name="Freeform 161"/>
            <p:cNvSpPr>
              <a:spLocks/>
            </p:cNvSpPr>
            <p:nvPr/>
          </p:nvSpPr>
          <p:spPr bwMode="auto">
            <a:xfrm>
              <a:off x="1188" y="2374"/>
              <a:ext cx="72" cy="52"/>
            </a:xfrm>
            <a:custGeom>
              <a:avLst/>
              <a:gdLst>
                <a:gd name="T0" fmla="*/ 4 w 82"/>
                <a:gd name="T1" fmla="*/ 0 h 56"/>
                <a:gd name="T2" fmla="*/ 0 w 82"/>
                <a:gd name="T3" fmla="*/ 14 h 56"/>
                <a:gd name="T4" fmla="*/ 11 w 82"/>
                <a:gd name="T5" fmla="*/ 20 h 56"/>
                <a:gd name="T6" fmla="*/ 16 w 82"/>
                <a:gd name="T7" fmla="*/ 27 h 56"/>
                <a:gd name="T8" fmla="*/ 19 w 82"/>
                <a:gd name="T9" fmla="*/ 27 h 56"/>
                <a:gd name="T10" fmla="*/ 16 w 82"/>
                <a:gd name="T11" fmla="*/ 14 h 56"/>
                <a:gd name="T12" fmla="*/ 22 w 82"/>
                <a:gd name="T13" fmla="*/ 7 h 56"/>
                <a:gd name="T14" fmla="*/ 19 w 82"/>
                <a:gd name="T15" fmla="*/ 0 h 56"/>
                <a:gd name="T16" fmla="*/ 11 w 82"/>
                <a:gd name="T17" fmla="*/ 7 h 56"/>
                <a:gd name="T18" fmla="*/ 9 w 82"/>
                <a:gd name="T19" fmla="*/ 7 h 56"/>
                <a:gd name="T20" fmla="*/ 4 w 82"/>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56"/>
                <a:gd name="T35" fmla="*/ 82 w 82"/>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56">
                  <a:moveTo>
                    <a:pt x="11" y="0"/>
                  </a:moveTo>
                  <a:lnTo>
                    <a:pt x="0" y="27"/>
                  </a:lnTo>
                  <a:lnTo>
                    <a:pt x="42" y="42"/>
                  </a:lnTo>
                  <a:lnTo>
                    <a:pt x="57" y="56"/>
                  </a:lnTo>
                  <a:lnTo>
                    <a:pt x="69" y="56"/>
                  </a:lnTo>
                  <a:lnTo>
                    <a:pt x="57" y="27"/>
                  </a:lnTo>
                  <a:lnTo>
                    <a:pt x="82" y="15"/>
                  </a:lnTo>
                  <a:lnTo>
                    <a:pt x="69" y="0"/>
                  </a:lnTo>
                  <a:lnTo>
                    <a:pt x="42" y="15"/>
                  </a:lnTo>
                  <a:lnTo>
                    <a:pt x="31" y="15"/>
                  </a:lnTo>
                  <a:lnTo>
                    <a:pt x="11"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7" name="Freeform 162"/>
            <p:cNvSpPr>
              <a:spLocks/>
            </p:cNvSpPr>
            <p:nvPr/>
          </p:nvSpPr>
          <p:spPr bwMode="auto">
            <a:xfrm>
              <a:off x="1138" y="2333"/>
              <a:ext cx="59" cy="67"/>
            </a:xfrm>
            <a:custGeom>
              <a:avLst/>
              <a:gdLst>
                <a:gd name="T0" fmla="*/ 19 w 67"/>
                <a:gd name="T1" fmla="*/ 24 h 71"/>
                <a:gd name="T2" fmla="*/ 16 w 67"/>
                <a:gd name="T3" fmla="*/ 40 h 71"/>
                <a:gd name="T4" fmla="*/ 12 w 67"/>
                <a:gd name="T5" fmla="*/ 40 h 71"/>
                <a:gd name="T6" fmla="*/ 12 w 67"/>
                <a:gd name="T7" fmla="*/ 32 h 71"/>
                <a:gd name="T8" fmla="*/ 4 w 67"/>
                <a:gd name="T9" fmla="*/ 18 h 71"/>
                <a:gd name="T10" fmla="*/ 4 w 67"/>
                <a:gd name="T11" fmla="*/ 24 h 71"/>
                <a:gd name="T12" fmla="*/ 0 w 67"/>
                <a:gd name="T13" fmla="*/ 18 h 71"/>
                <a:gd name="T14" fmla="*/ 0 w 67"/>
                <a:gd name="T15" fmla="*/ 0 h 71"/>
                <a:gd name="T16" fmla="*/ 12 w 67"/>
                <a:gd name="T17" fmla="*/ 0 h 71"/>
                <a:gd name="T18" fmla="*/ 16 w 67"/>
                <a:gd name="T19" fmla="*/ 18 h 71"/>
                <a:gd name="T20" fmla="*/ 19 w 67"/>
                <a:gd name="T21" fmla="*/ 24 h 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
                <a:gd name="T34" fmla="*/ 0 h 71"/>
                <a:gd name="T35" fmla="*/ 67 w 67"/>
                <a:gd name="T36" fmla="*/ 71 h 7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 h="71">
                  <a:moveTo>
                    <a:pt x="67" y="42"/>
                  </a:moveTo>
                  <a:lnTo>
                    <a:pt x="54" y="71"/>
                  </a:lnTo>
                  <a:lnTo>
                    <a:pt x="43" y="71"/>
                  </a:lnTo>
                  <a:lnTo>
                    <a:pt x="43" y="57"/>
                  </a:lnTo>
                  <a:lnTo>
                    <a:pt x="16" y="30"/>
                  </a:lnTo>
                  <a:lnTo>
                    <a:pt x="16" y="42"/>
                  </a:lnTo>
                  <a:lnTo>
                    <a:pt x="0" y="30"/>
                  </a:lnTo>
                  <a:lnTo>
                    <a:pt x="0" y="0"/>
                  </a:lnTo>
                  <a:lnTo>
                    <a:pt x="43" y="0"/>
                  </a:lnTo>
                  <a:lnTo>
                    <a:pt x="54" y="30"/>
                  </a:lnTo>
                  <a:lnTo>
                    <a:pt x="67" y="4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8" name="Freeform 163"/>
            <p:cNvSpPr>
              <a:spLocks/>
            </p:cNvSpPr>
            <p:nvPr/>
          </p:nvSpPr>
          <p:spPr bwMode="auto">
            <a:xfrm>
              <a:off x="1111" y="2230"/>
              <a:ext cx="88" cy="103"/>
            </a:xfrm>
            <a:custGeom>
              <a:avLst/>
              <a:gdLst>
                <a:gd name="T0" fmla="*/ 22 w 99"/>
                <a:gd name="T1" fmla="*/ 49 h 112"/>
                <a:gd name="T2" fmla="*/ 10 w 99"/>
                <a:gd name="T3" fmla="*/ 49 h 112"/>
                <a:gd name="T4" fmla="*/ 0 w 99"/>
                <a:gd name="T5" fmla="*/ 31 h 112"/>
                <a:gd name="T6" fmla="*/ 0 w 99"/>
                <a:gd name="T7" fmla="*/ 25 h 112"/>
                <a:gd name="T8" fmla="*/ 18 w 99"/>
                <a:gd name="T9" fmla="*/ 6 h 112"/>
                <a:gd name="T10" fmla="*/ 30 w 99"/>
                <a:gd name="T11" fmla="*/ 0 h 112"/>
                <a:gd name="T12" fmla="*/ 30 w 99"/>
                <a:gd name="T13" fmla="*/ 12 h 112"/>
                <a:gd name="T14" fmla="*/ 22 w 99"/>
                <a:gd name="T15" fmla="*/ 49 h 112"/>
                <a:gd name="T16" fmla="*/ 0 60000 65536"/>
                <a:gd name="T17" fmla="*/ 0 60000 65536"/>
                <a:gd name="T18" fmla="*/ 0 60000 65536"/>
                <a:gd name="T19" fmla="*/ 0 60000 65536"/>
                <a:gd name="T20" fmla="*/ 0 60000 65536"/>
                <a:gd name="T21" fmla="*/ 0 60000 65536"/>
                <a:gd name="T22" fmla="*/ 0 60000 65536"/>
                <a:gd name="T23" fmla="*/ 0 60000 65536"/>
                <a:gd name="T24" fmla="*/ 0 w 99"/>
                <a:gd name="T25" fmla="*/ 0 h 112"/>
                <a:gd name="T26" fmla="*/ 99 w 99"/>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 h="112">
                  <a:moveTo>
                    <a:pt x="74" y="112"/>
                  </a:moveTo>
                  <a:lnTo>
                    <a:pt x="30" y="112"/>
                  </a:lnTo>
                  <a:lnTo>
                    <a:pt x="0" y="71"/>
                  </a:lnTo>
                  <a:lnTo>
                    <a:pt x="0" y="56"/>
                  </a:lnTo>
                  <a:lnTo>
                    <a:pt x="59" y="12"/>
                  </a:lnTo>
                  <a:lnTo>
                    <a:pt x="99" y="0"/>
                  </a:lnTo>
                  <a:lnTo>
                    <a:pt x="99" y="27"/>
                  </a:lnTo>
                  <a:lnTo>
                    <a:pt x="74" y="11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59" name="Freeform 164"/>
            <p:cNvSpPr>
              <a:spLocks/>
            </p:cNvSpPr>
            <p:nvPr/>
          </p:nvSpPr>
          <p:spPr bwMode="auto">
            <a:xfrm>
              <a:off x="1066" y="2213"/>
              <a:ext cx="133" cy="67"/>
            </a:xfrm>
            <a:custGeom>
              <a:avLst/>
              <a:gdLst>
                <a:gd name="T0" fmla="*/ 11 w 151"/>
                <a:gd name="T1" fmla="*/ 0 h 71"/>
                <a:gd name="T2" fmla="*/ 0 w 151"/>
                <a:gd name="T3" fmla="*/ 16 h 71"/>
                <a:gd name="T4" fmla="*/ 11 w 151"/>
                <a:gd name="T5" fmla="*/ 33 h 71"/>
                <a:gd name="T6" fmla="*/ 15 w 151"/>
                <a:gd name="T7" fmla="*/ 40 h 71"/>
                <a:gd name="T8" fmla="*/ 32 w 151"/>
                <a:gd name="T9" fmla="*/ 16 h 71"/>
                <a:gd name="T10" fmla="*/ 42 w 151"/>
                <a:gd name="T11" fmla="*/ 8 h 71"/>
                <a:gd name="T12" fmla="*/ 32 w 151"/>
                <a:gd name="T13" fmla="*/ 0 h 71"/>
                <a:gd name="T14" fmla="*/ 11 w 151"/>
                <a:gd name="T15" fmla="*/ 0 h 71"/>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71"/>
                <a:gd name="T26" fmla="*/ 151 w 151"/>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71">
                  <a:moveTo>
                    <a:pt x="38" y="0"/>
                  </a:moveTo>
                  <a:lnTo>
                    <a:pt x="0" y="27"/>
                  </a:lnTo>
                  <a:lnTo>
                    <a:pt x="38" y="58"/>
                  </a:lnTo>
                  <a:lnTo>
                    <a:pt x="52" y="71"/>
                  </a:lnTo>
                  <a:lnTo>
                    <a:pt x="111" y="27"/>
                  </a:lnTo>
                  <a:lnTo>
                    <a:pt x="151" y="15"/>
                  </a:lnTo>
                  <a:lnTo>
                    <a:pt x="111" y="0"/>
                  </a:lnTo>
                  <a:lnTo>
                    <a:pt x="38"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0" name="Freeform 165"/>
            <p:cNvSpPr>
              <a:spLocks/>
            </p:cNvSpPr>
            <p:nvPr/>
          </p:nvSpPr>
          <p:spPr bwMode="auto">
            <a:xfrm>
              <a:off x="1441" y="2108"/>
              <a:ext cx="71" cy="68"/>
            </a:xfrm>
            <a:custGeom>
              <a:avLst/>
              <a:gdLst>
                <a:gd name="T0" fmla="*/ 3 w 82"/>
                <a:gd name="T1" fmla="*/ 0 h 71"/>
                <a:gd name="T2" fmla="*/ 0 w 82"/>
                <a:gd name="T3" fmla="*/ 34 h 71"/>
                <a:gd name="T4" fmla="*/ 3 w 82"/>
                <a:gd name="T5" fmla="*/ 47 h 71"/>
                <a:gd name="T6" fmla="*/ 6 w 82"/>
                <a:gd name="T7" fmla="*/ 26 h 71"/>
                <a:gd name="T8" fmla="*/ 9 w 82"/>
                <a:gd name="T9" fmla="*/ 26 h 71"/>
                <a:gd name="T10" fmla="*/ 6 w 82"/>
                <a:gd name="T11" fmla="*/ 26 h 71"/>
                <a:gd name="T12" fmla="*/ 15 w 82"/>
                <a:gd name="T13" fmla="*/ 26 h 71"/>
                <a:gd name="T14" fmla="*/ 20 w 82"/>
                <a:gd name="T15" fmla="*/ 34 h 71"/>
                <a:gd name="T16" fmla="*/ 20 w 82"/>
                <a:gd name="T17" fmla="*/ 26 h 71"/>
                <a:gd name="T18" fmla="*/ 20 w 82"/>
                <a:gd name="T19" fmla="*/ 17 h 71"/>
                <a:gd name="T20" fmla="*/ 12 w 82"/>
                <a:gd name="T21" fmla="*/ 17 h 71"/>
                <a:gd name="T22" fmla="*/ 15 w 82"/>
                <a:gd name="T23" fmla="*/ 11 h 71"/>
                <a:gd name="T24" fmla="*/ 12 w 82"/>
                <a:gd name="T25" fmla="*/ 11 h 71"/>
                <a:gd name="T26" fmla="*/ 3 w 82"/>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2"/>
                <a:gd name="T43" fmla="*/ 0 h 71"/>
                <a:gd name="T44" fmla="*/ 82 w 82"/>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2" h="71">
                  <a:moveTo>
                    <a:pt x="11" y="0"/>
                  </a:moveTo>
                  <a:lnTo>
                    <a:pt x="0" y="53"/>
                  </a:lnTo>
                  <a:lnTo>
                    <a:pt x="11" y="71"/>
                  </a:lnTo>
                  <a:lnTo>
                    <a:pt x="23" y="38"/>
                  </a:lnTo>
                  <a:lnTo>
                    <a:pt x="38" y="38"/>
                  </a:lnTo>
                  <a:lnTo>
                    <a:pt x="23" y="38"/>
                  </a:lnTo>
                  <a:lnTo>
                    <a:pt x="65" y="38"/>
                  </a:lnTo>
                  <a:lnTo>
                    <a:pt x="82" y="53"/>
                  </a:lnTo>
                  <a:lnTo>
                    <a:pt x="82" y="38"/>
                  </a:lnTo>
                  <a:lnTo>
                    <a:pt x="82" y="27"/>
                  </a:lnTo>
                  <a:lnTo>
                    <a:pt x="50" y="27"/>
                  </a:lnTo>
                  <a:lnTo>
                    <a:pt x="65" y="11"/>
                  </a:lnTo>
                  <a:lnTo>
                    <a:pt x="50" y="11"/>
                  </a:lnTo>
                  <a:lnTo>
                    <a:pt x="11"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1" name="Freeform 166"/>
            <p:cNvSpPr>
              <a:spLocks/>
            </p:cNvSpPr>
            <p:nvPr/>
          </p:nvSpPr>
          <p:spPr bwMode="auto">
            <a:xfrm>
              <a:off x="1389" y="2108"/>
              <a:ext cx="62" cy="53"/>
            </a:xfrm>
            <a:custGeom>
              <a:avLst/>
              <a:gdLst>
                <a:gd name="T0" fmla="*/ 18 w 71"/>
                <a:gd name="T1" fmla="*/ 0 h 55"/>
                <a:gd name="T2" fmla="*/ 15 w 71"/>
                <a:gd name="T3" fmla="*/ 38 h 55"/>
                <a:gd name="T4" fmla="*/ 3 w 71"/>
                <a:gd name="T5" fmla="*/ 38 h 55"/>
                <a:gd name="T6" fmla="*/ 0 w 71"/>
                <a:gd name="T7" fmla="*/ 28 h 55"/>
                <a:gd name="T8" fmla="*/ 3 w 71"/>
                <a:gd name="T9" fmla="*/ 28 h 55"/>
                <a:gd name="T10" fmla="*/ 7 w 71"/>
                <a:gd name="T11" fmla="*/ 28 h 55"/>
                <a:gd name="T12" fmla="*/ 15 w 71"/>
                <a:gd name="T13" fmla="*/ 28 h 55"/>
                <a:gd name="T14" fmla="*/ 10 w 71"/>
                <a:gd name="T15" fmla="*/ 11 h 55"/>
                <a:gd name="T16" fmla="*/ 7 w 71"/>
                <a:gd name="T17" fmla="*/ 11 h 55"/>
                <a:gd name="T18" fmla="*/ 10 w 71"/>
                <a:gd name="T19" fmla="*/ 0 h 55"/>
                <a:gd name="T20" fmla="*/ 18 w 71"/>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55"/>
                <a:gd name="T35" fmla="*/ 71 w 71"/>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55">
                  <a:moveTo>
                    <a:pt x="71" y="0"/>
                  </a:moveTo>
                  <a:lnTo>
                    <a:pt x="58" y="55"/>
                  </a:lnTo>
                  <a:lnTo>
                    <a:pt x="12" y="55"/>
                  </a:lnTo>
                  <a:lnTo>
                    <a:pt x="0" y="38"/>
                  </a:lnTo>
                  <a:lnTo>
                    <a:pt x="12" y="38"/>
                  </a:lnTo>
                  <a:lnTo>
                    <a:pt x="27" y="38"/>
                  </a:lnTo>
                  <a:lnTo>
                    <a:pt x="58" y="38"/>
                  </a:lnTo>
                  <a:lnTo>
                    <a:pt x="39" y="11"/>
                  </a:lnTo>
                  <a:lnTo>
                    <a:pt x="27" y="11"/>
                  </a:lnTo>
                  <a:lnTo>
                    <a:pt x="39" y="0"/>
                  </a:lnTo>
                  <a:lnTo>
                    <a:pt x="71"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2" name="Freeform 167"/>
            <p:cNvSpPr>
              <a:spLocks/>
            </p:cNvSpPr>
            <p:nvPr/>
          </p:nvSpPr>
          <p:spPr bwMode="auto">
            <a:xfrm>
              <a:off x="1775" y="3370"/>
              <a:ext cx="98" cy="119"/>
            </a:xfrm>
            <a:custGeom>
              <a:avLst/>
              <a:gdLst>
                <a:gd name="T0" fmla="*/ 0 w 111"/>
                <a:gd name="T1" fmla="*/ 56 h 126"/>
                <a:gd name="T2" fmla="*/ 17 w 111"/>
                <a:gd name="T3" fmla="*/ 71 h 126"/>
                <a:gd name="T4" fmla="*/ 28 w 111"/>
                <a:gd name="T5" fmla="*/ 61 h 126"/>
                <a:gd name="T6" fmla="*/ 32 w 111"/>
                <a:gd name="T7" fmla="*/ 56 h 126"/>
                <a:gd name="T8" fmla="*/ 32 w 111"/>
                <a:gd name="T9" fmla="*/ 41 h 126"/>
                <a:gd name="T10" fmla="*/ 28 w 111"/>
                <a:gd name="T11" fmla="*/ 24 h 126"/>
                <a:gd name="T12" fmla="*/ 11 w 111"/>
                <a:gd name="T13" fmla="*/ 9 h 126"/>
                <a:gd name="T14" fmla="*/ 11 w 111"/>
                <a:gd name="T15" fmla="*/ 18 h 126"/>
                <a:gd name="T16" fmla="*/ 4 w 111"/>
                <a:gd name="T17" fmla="*/ 0 h 126"/>
                <a:gd name="T18" fmla="*/ 0 w 111"/>
                <a:gd name="T19" fmla="*/ 0 h 126"/>
                <a:gd name="T20" fmla="*/ 0 w 111"/>
                <a:gd name="T21" fmla="*/ 56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126"/>
                <a:gd name="T35" fmla="*/ 111 w 111"/>
                <a:gd name="T36" fmla="*/ 126 h 1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126">
                  <a:moveTo>
                    <a:pt x="0" y="98"/>
                  </a:moveTo>
                  <a:lnTo>
                    <a:pt x="59" y="126"/>
                  </a:lnTo>
                  <a:lnTo>
                    <a:pt x="98" y="109"/>
                  </a:lnTo>
                  <a:lnTo>
                    <a:pt x="111" y="98"/>
                  </a:lnTo>
                  <a:lnTo>
                    <a:pt x="111" y="71"/>
                  </a:lnTo>
                  <a:lnTo>
                    <a:pt x="98" y="42"/>
                  </a:lnTo>
                  <a:lnTo>
                    <a:pt x="38" y="11"/>
                  </a:lnTo>
                  <a:lnTo>
                    <a:pt x="38" y="30"/>
                  </a:lnTo>
                  <a:lnTo>
                    <a:pt x="11" y="0"/>
                  </a:lnTo>
                  <a:lnTo>
                    <a:pt x="0" y="0"/>
                  </a:lnTo>
                  <a:lnTo>
                    <a:pt x="0" y="9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3" name="Freeform 168"/>
            <p:cNvSpPr>
              <a:spLocks/>
            </p:cNvSpPr>
            <p:nvPr/>
          </p:nvSpPr>
          <p:spPr bwMode="auto">
            <a:xfrm>
              <a:off x="1389" y="2478"/>
              <a:ext cx="796" cy="985"/>
            </a:xfrm>
            <a:custGeom>
              <a:avLst/>
              <a:gdLst>
                <a:gd name="T0" fmla="*/ 133 w 914"/>
                <a:gd name="T1" fmla="*/ 23 h 1054"/>
                <a:gd name="T2" fmla="*/ 139 w 914"/>
                <a:gd name="T3" fmla="*/ 50 h 1054"/>
                <a:gd name="T4" fmla="*/ 133 w 914"/>
                <a:gd name="T5" fmla="*/ 74 h 1054"/>
                <a:gd name="T6" fmla="*/ 136 w 914"/>
                <a:gd name="T7" fmla="*/ 94 h 1054"/>
                <a:gd name="T8" fmla="*/ 145 w 914"/>
                <a:gd name="T9" fmla="*/ 74 h 1054"/>
                <a:gd name="T10" fmla="*/ 145 w 914"/>
                <a:gd name="T11" fmla="*/ 94 h 1054"/>
                <a:gd name="T12" fmla="*/ 154 w 914"/>
                <a:gd name="T13" fmla="*/ 81 h 1054"/>
                <a:gd name="T14" fmla="*/ 168 w 914"/>
                <a:gd name="T15" fmla="*/ 94 h 1054"/>
                <a:gd name="T16" fmla="*/ 172 w 914"/>
                <a:gd name="T17" fmla="*/ 100 h 1054"/>
                <a:gd name="T18" fmla="*/ 180 w 914"/>
                <a:gd name="T19" fmla="*/ 100 h 1054"/>
                <a:gd name="T20" fmla="*/ 202 w 914"/>
                <a:gd name="T21" fmla="*/ 109 h 1054"/>
                <a:gd name="T22" fmla="*/ 226 w 914"/>
                <a:gd name="T23" fmla="*/ 146 h 1054"/>
                <a:gd name="T24" fmla="*/ 229 w 914"/>
                <a:gd name="T25" fmla="*/ 181 h 1054"/>
                <a:gd name="T26" fmla="*/ 208 w 914"/>
                <a:gd name="T27" fmla="*/ 253 h 1054"/>
                <a:gd name="T28" fmla="*/ 208 w 914"/>
                <a:gd name="T29" fmla="*/ 319 h 1054"/>
                <a:gd name="T30" fmla="*/ 202 w 914"/>
                <a:gd name="T31" fmla="*/ 364 h 1054"/>
                <a:gd name="T32" fmla="*/ 194 w 914"/>
                <a:gd name="T33" fmla="*/ 377 h 1054"/>
                <a:gd name="T34" fmla="*/ 180 w 914"/>
                <a:gd name="T35" fmla="*/ 384 h 1054"/>
                <a:gd name="T36" fmla="*/ 176 w 914"/>
                <a:gd name="T37" fmla="*/ 393 h 1054"/>
                <a:gd name="T38" fmla="*/ 172 w 914"/>
                <a:gd name="T39" fmla="*/ 397 h 1054"/>
                <a:gd name="T40" fmla="*/ 158 w 914"/>
                <a:gd name="T41" fmla="*/ 428 h 1054"/>
                <a:gd name="T42" fmla="*/ 154 w 914"/>
                <a:gd name="T43" fmla="*/ 476 h 1054"/>
                <a:gd name="T44" fmla="*/ 144 w 914"/>
                <a:gd name="T45" fmla="*/ 516 h 1054"/>
                <a:gd name="T46" fmla="*/ 139 w 914"/>
                <a:gd name="T47" fmla="*/ 521 h 1054"/>
                <a:gd name="T48" fmla="*/ 121 w 914"/>
                <a:gd name="T49" fmla="*/ 492 h 1054"/>
                <a:gd name="T50" fmla="*/ 114 w 914"/>
                <a:gd name="T51" fmla="*/ 484 h 1054"/>
                <a:gd name="T52" fmla="*/ 126 w 914"/>
                <a:gd name="T53" fmla="*/ 450 h 1054"/>
                <a:gd name="T54" fmla="*/ 126 w 914"/>
                <a:gd name="T55" fmla="*/ 420 h 1054"/>
                <a:gd name="T56" fmla="*/ 121 w 914"/>
                <a:gd name="T57" fmla="*/ 397 h 1054"/>
                <a:gd name="T58" fmla="*/ 114 w 914"/>
                <a:gd name="T59" fmla="*/ 377 h 1054"/>
                <a:gd name="T60" fmla="*/ 100 w 914"/>
                <a:gd name="T61" fmla="*/ 367 h 1054"/>
                <a:gd name="T62" fmla="*/ 100 w 914"/>
                <a:gd name="T63" fmla="*/ 319 h 1054"/>
                <a:gd name="T64" fmla="*/ 93 w 914"/>
                <a:gd name="T65" fmla="*/ 296 h 1054"/>
                <a:gd name="T66" fmla="*/ 84 w 914"/>
                <a:gd name="T67" fmla="*/ 284 h 1054"/>
                <a:gd name="T68" fmla="*/ 78 w 914"/>
                <a:gd name="T69" fmla="*/ 262 h 1054"/>
                <a:gd name="T70" fmla="*/ 50 w 914"/>
                <a:gd name="T71" fmla="*/ 224 h 1054"/>
                <a:gd name="T72" fmla="*/ 38 w 914"/>
                <a:gd name="T73" fmla="*/ 203 h 1054"/>
                <a:gd name="T74" fmla="*/ 24 w 914"/>
                <a:gd name="T75" fmla="*/ 219 h 1054"/>
                <a:gd name="T76" fmla="*/ 18 w 914"/>
                <a:gd name="T77" fmla="*/ 203 h 1054"/>
                <a:gd name="T78" fmla="*/ 3 w 914"/>
                <a:gd name="T79" fmla="*/ 195 h 1054"/>
                <a:gd name="T80" fmla="*/ 3 w 914"/>
                <a:gd name="T81" fmla="*/ 151 h 1054"/>
                <a:gd name="T82" fmla="*/ 21 w 914"/>
                <a:gd name="T83" fmla="*/ 131 h 1054"/>
                <a:gd name="T84" fmla="*/ 18 w 914"/>
                <a:gd name="T85" fmla="*/ 64 h 1054"/>
                <a:gd name="T86" fmla="*/ 21 w 914"/>
                <a:gd name="T87" fmla="*/ 58 h 1054"/>
                <a:gd name="T88" fmla="*/ 36 w 914"/>
                <a:gd name="T89" fmla="*/ 44 h 1054"/>
                <a:gd name="T90" fmla="*/ 38 w 914"/>
                <a:gd name="T91" fmla="*/ 58 h 1054"/>
                <a:gd name="T92" fmla="*/ 57 w 914"/>
                <a:gd name="T93" fmla="*/ 44 h 1054"/>
                <a:gd name="T94" fmla="*/ 52 w 914"/>
                <a:gd name="T95" fmla="*/ 23 h 1054"/>
                <a:gd name="T96" fmla="*/ 60 w 914"/>
                <a:gd name="T97" fmla="*/ 23 h 1054"/>
                <a:gd name="T98" fmla="*/ 75 w 914"/>
                <a:gd name="T99" fmla="*/ 0 h 1054"/>
                <a:gd name="T100" fmla="*/ 84 w 914"/>
                <a:gd name="T101" fmla="*/ 14 h 1054"/>
                <a:gd name="T102" fmla="*/ 84 w 914"/>
                <a:gd name="T103" fmla="*/ 50 h 1054"/>
                <a:gd name="T104" fmla="*/ 96 w 914"/>
                <a:gd name="T105" fmla="*/ 44 h 1054"/>
                <a:gd name="T106" fmla="*/ 104 w 914"/>
                <a:gd name="T107" fmla="*/ 44 h 1054"/>
                <a:gd name="T108" fmla="*/ 114 w 914"/>
                <a:gd name="T109" fmla="*/ 44 h 1054"/>
                <a:gd name="T110" fmla="*/ 131 w 914"/>
                <a:gd name="T111" fmla="*/ 14 h 10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1054"/>
                <a:gd name="T170" fmla="*/ 914 w 914"/>
                <a:gd name="T171" fmla="*/ 1054 h 10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1054">
                  <a:moveTo>
                    <a:pt x="515" y="27"/>
                  </a:moveTo>
                  <a:lnTo>
                    <a:pt x="530" y="46"/>
                  </a:lnTo>
                  <a:lnTo>
                    <a:pt x="542" y="87"/>
                  </a:lnTo>
                  <a:lnTo>
                    <a:pt x="553" y="98"/>
                  </a:lnTo>
                  <a:lnTo>
                    <a:pt x="553" y="115"/>
                  </a:lnTo>
                  <a:lnTo>
                    <a:pt x="530" y="146"/>
                  </a:lnTo>
                  <a:lnTo>
                    <a:pt x="530" y="171"/>
                  </a:lnTo>
                  <a:lnTo>
                    <a:pt x="542" y="186"/>
                  </a:lnTo>
                  <a:lnTo>
                    <a:pt x="542" y="160"/>
                  </a:lnTo>
                  <a:lnTo>
                    <a:pt x="582" y="146"/>
                  </a:lnTo>
                  <a:lnTo>
                    <a:pt x="601" y="146"/>
                  </a:lnTo>
                  <a:lnTo>
                    <a:pt x="582" y="186"/>
                  </a:lnTo>
                  <a:lnTo>
                    <a:pt x="601" y="160"/>
                  </a:lnTo>
                  <a:lnTo>
                    <a:pt x="615" y="160"/>
                  </a:lnTo>
                  <a:lnTo>
                    <a:pt x="657" y="171"/>
                  </a:lnTo>
                  <a:lnTo>
                    <a:pt x="670" y="186"/>
                  </a:lnTo>
                  <a:lnTo>
                    <a:pt x="686" y="186"/>
                  </a:lnTo>
                  <a:lnTo>
                    <a:pt x="686" y="198"/>
                  </a:lnTo>
                  <a:lnTo>
                    <a:pt x="686" y="215"/>
                  </a:lnTo>
                  <a:lnTo>
                    <a:pt x="715" y="198"/>
                  </a:lnTo>
                  <a:lnTo>
                    <a:pt x="757" y="227"/>
                  </a:lnTo>
                  <a:lnTo>
                    <a:pt x="801" y="215"/>
                  </a:lnTo>
                  <a:lnTo>
                    <a:pt x="874" y="271"/>
                  </a:lnTo>
                  <a:lnTo>
                    <a:pt x="901" y="286"/>
                  </a:lnTo>
                  <a:lnTo>
                    <a:pt x="914" y="331"/>
                  </a:lnTo>
                  <a:lnTo>
                    <a:pt x="914" y="359"/>
                  </a:lnTo>
                  <a:lnTo>
                    <a:pt x="901" y="398"/>
                  </a:lnTo>
                  <a:lnTo>
                    <a:pt x="830" y="498"/>
                  </a:lnTo>
                  <a:lnTo>
                    <a:pt x="830" y="615"/>
                  </a:lnTo>
                  <a:lnTo>
                    <a:pt x="830" y="626"/>
                  </a:lnTo>
                  <a:lnTo>
                    <a:pt x="830" y="670"/>
                  </a:lnTo>
                  <a:lnTo>
                    <a:pt x="801" y="715"/>
                  </a:lnTo>
                  <a:lnTo>
                    <a:pt x="801" y="726"/>
                  </a:lnTo>
                  <a:lnTo>
                    <a:pt x="774" y="741"/>
                  </a:lnTo>
                  <a:lnTo>
                    <a:pt x="774" y="755"/>
                  </a:lnTo>
                  <a:lnTo>
                    <a:pt x="715" y="755"/>
                  </a:lnTo>
                  <a:lnTo>
                    <a:pt x="715" y="770"/>
                  </a:lnTo>
                  <a:lnTo>
                    <a:pt x="701" y="770"/>
                  </a:lnTo>
                  <a:lnTo>
                    <a:pt x="701" y="782"/>
                  </a:lnTo>
                  <a:lnTo>
                    <a:pt x="686" y="782"/>
                  </a:lnTo>
                  <a:lnTo>
                    <a:pt x="670" y="797"/>
                  </a:lnTo>
                  <a:lnTo>
                    <a:pt x="630" y="841"/>
                  </a:lnTo>
                  <a:lnTo>
                    <a:pt x="642" y="914"/>
                  </a:lnTo>
                  <a:lnTo>
                    <a:pt x="615" y="937"/>
                  </a:lnTo>
                  <a:lnTo>
                    <a:pt x="601" y="985"/>
                  </a:lnTo>
                  <a:lnTo>
                    <a:pt x="571" y="1014"/>
                  </a:lnTo>
                  <a:lnTo>
                    <a:pt x="553" y="1054"/>
                  </a:lnTo>
                  <a:lnTo>
                    <a:pt x="553" y="1026"/>
                  </a:lnTo>
                  <a:lnTo>
                    <a:pt x="542" y="997"/>
                  </a:lnTo>
                  <a:lnTo>
                    <a:pt x="482" y="966"/>
                  </a:lnTo>
                  <a:lnTo>
                    <a:pt x="482" y="985"/>
                  </a:lnTo>
                  <a:lnTo>
                    <a:pt x="453" y="955"/>
                  </a:lnTo>
                  <a:lnTo>
                    <a:pt x="442" y="955"/>
                  </a:lnTo>
                  <a:lnTo>
                    <a:pt x="501" y="885"/>
                  </a:lnTo>
                  <a:lnTo>
                    <a:pt x="515" y="866"/>
                  </a:lnTo>
                  <a:lnTo>
                    <a:pt x="501" y="826"/>
                  </a:lnTo>
                  <a:lnTo>
                    <a:pt x="482" y="826"/>
                  </a:lnTo>
                  <a:lnTo>
                    <a:pt x="482" y="782"/>
                  </a:lnTo>
                  <a:lnTo>
                    <a:pt x="453" y="782"/>
                  </a:lnTo>
                  <a:lnTo>
                    <a:pt x="453" y="741"/>
                  </a:lnTo>
                  <a:lnTo>
                    <a:pt x="442" y="741"/>
                  </a:lnTo>
                  <a:lnTo>
                    <a:pt x="398" y="726"/>
                  </a:lnTo>
                  <a:lnTo>
                    <a:pt x="382" y="682"/>
                  </a:lnTo>
                  <a:lnTo>
                    <a:pt x="398" y="626"/>
                  </a:lnTo>
                  <a:lnTo>
                    <a:pt x="371" y="597"/>
                  </a:lnTo>
                  <a:lnTo>
                    <a:pt x="371" y="582"/>
                  </a:lnTo>
                  <a:lnTo>
                    <a:pt x="331" y="571"/>
                  </a:lnTo>
                  <a:lnTo>
                    <a:pt x="331" y="559"/>
                  </a:lnTo>
                  <a:lnTo>
                    <a:pt x="331" y="542"/>
                  </a:lnTo>
                  <a:lnTo>
                    <a:pt x="311" y="515"/>
                  </a:lnTo>
                  <a:lnTo>
                    <a:pt x="211" y="471"/>
                  </a:lnTo>
                  <a:lnTo>
                    <a:pt x="198" y="442"/>
                  </a:lnTo>
                  <a:lnTo>
                    <a:pt x="198" y="398"/>
                  </a:lnTo>
                  <a:lnTo>
                    <a:pt x="156" y="398"/>
                  </a:lnTo>
                  <a:lnTo>
                    <a:pt x="127" y="442"/>
                  </a:lnTo>
                  <a:lnTo>
                    <a:pt x="98" y="430"/>
                  </a:lnTo>
                  <a:lnTo>
                    <a:pt x="71" y="430"/>
                  </a:lnTo>
                  <a:lnTo>
                    <a:pt x="71" y="398"/>
                  </a:lnTo>
                  <a:lnTo>
                    <a:pt x="39" y="411"/>
                  </a:lnTo>
                  <a:lnTo>
                    <a:pt x="12" y="386"/>
                  </a:lnTo>
                  <a:lnTo>
                    <a:pt x="0" y="342"/>
                  </a:lnTo>
                  <a:lnTo>
                    <a:pt x="12" y="298"/>
                  </a:lnTo>
                  <a:lnTo>
                    <a:pt x="27" y="271"/>
                  </a:lnTo>
                  <a:lnTo>
                    <a:pt x="83" y="259"/>
                  </a:lnTo>
                  <a:lnTo>
                    <a:pt x="83" y="171"/>
                  </a:lnTo>
                  <a:lnTo>
                    <a:pt x="71" y="127"/>
                  </a:lnTo>
                  <a:lnTo>
                    <a:pt x="98" y="127"/>
                  </a:lnTo>
                  <a:lnTo>
                    <a:pt x="83" y="115"/>
                  </a:lnTo>
                  <a:lnTo>
                    <a:pt x="83" y="98"/>
                  </a:lnTo>
                  <a:lnTo>
                    <a:pt x="142" y="87"/>
                  </a:lnTo>
                  <a:lnTo>
                    <a:pt x="156" y="98"/>
                  </a:lnTo>
                  <a:lnTo>
                    <a:pt x="156" y="115"/>
                  </a:lnTo>
                  <a:lnTo>
                    <a:pt x="183" y="115"/>
                  </a:lnTo>
                  <a:lnTo>
                    <a:pt x="227" y="87"/>
                  </a:lnTo>
                  <a:lnTo>
                    <a:pt x="211" y="71"/>
                  </a:lnTo>
                  <a:lnTo>
                    <a:pt x="211" y="46"/>
                  </a:lnTo>
                  <a:lnTo>
                    <a:pt x="198" y="27"/>
                  </a:lnTo>
                  <a:lnTo>
                    <a:pt x="242" y="46"/>
                  </a:lnTo>
                  <a:lnTo>
                    <a:pt x="298" y="16"/>
                  </a:lnTo>
                  <a:lnTo>
                    <a:pt x="298" y="0"/>
                  </a:lnTo>
                  <a:lnTo>
                    <a:pt x="311" y="0"/>
                  </a:lnTo>
                  <a:lnTo>
                    <a:pt x="331" y="27"/>
                  </a:lnTo>
                  <a:lnTo>
                    <a:pt x="311" y="71"/>
                  </a:lnTo>
                  <a:lnTo>
                    <a:pt x="331" y="98"/>
                  </a:lnTo>
                  <a:lnTo>
                    <a:pt x="342" y="98"/>
                  </a:lnTo>
                  <a:lnTo>
                    <a:pt x="382" y="87"/>
                  </a:lnTo>
                  <a:lnTo>
                    <a:pt x="398" y="87"/>
                  </a:lnTo>
                  <a:lnTo>
                    <a:pt x="415" y="87"/>
                  </a:lnTo>
                  <a:lnTo>
                    <a:pt x="415" y="71"/>
                  </a:lnTo>
                  <a:lnTo>
                    <a:pt x="453" y="87"/>
                  </a:lnTo>
                  <a:lnTo>
                    <a:pt x="482" y="87"/>
                  </a:lnTo>
                  <a:lnTo>
                    <a:pt x="515" y="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4" name="Freeform 169"/>
            <p:cNvSpPr>
              <a:spLocks/>
            </p:cNvSpPr>
            <p:nvPr/>
          </p:nvSpPr>
          <p:spPr bwMode="auto">
            <a:xfrm>
              <a:off x="1723" y="3930"/>
              <a:ext cx="87" cy="62"/>
            </a:xfrm>
            <a:custGeom>
              <a:avLst/>
              <a:gdLst>
                <a:gd name="T0" fmla="*/ 0 w 100"/>
                <a:gd name="T1" fmla="*/ 0 h 67"/>
                <a:gd name="T2" fmla="*/ 11 w 100"/>
                <a:gd name="T3" fmla="*/ 31 h 67"/>
                <a:gd name="T4" fmla="*/ 15 w 100"/>
                <a:gd name="T5" fmla="*/ 31 h 67"/>
                <a:gd name="T6" fmla="*/ 25 w 100"/>
                <a:gd name="T7" fmla="*/ 25 h 67"/>
                <a:gd name="T8" fmla="*/ 8 w 100"/>
                <a:gd name="T9" fmla="*/ 13 h 67"/>
                <a:gd name="T10" fmla="*/ 0 w 100"/>
                <a:gd name="T11" fmla="*/ 0 h 67"/>
                <a:gd name="T12" fmla="*/ 0 60000 65536"/>
                <a:gd name="T13" fmla="*/ 0 60000 65536"/>
                <a:gd name="T14" fmla="*/ 0 60000 65536"/>
                <a:gd name="T15" fmla="*/ 0 60000 65536"/>
                <a:gd name="T16" fmla="*/ 0 60000 65536"/>
                <a:gd name="T17" fmla="*/ 0 60000 65536"/>
                <a:gd name="T18" fmla="*/ 0 w 100"/>
                <a:gd name="T19" fmla="*/ 0 h 67"/>
                <a:gd name="T20" fmla="*/ 100 w 100"/>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00" h="67">
                  <a:moveTo>
                    <a:pt x="0" y="0"/>
                  </a:moveTo>
                  <a:lnTo>
                    <a:pt x="46" y="67"/>
                  </a:lnTo>
                  <a:lnTo>
                    <a:pt x="60" y="67"/>
                  </a:lnTo>
                  <a:lnTo>
                    <a:pt x="100" y="53"/>
                  </a:lnTo>
                  <a:lnTo>
                    <a:pt x="31" y="27"/>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5" name="Freeform 170"/>
            <p:cNvSpPr>
              <a:spLocks/>
            </p:cNvSpPr>
            <p:nvPr/>
          </p:nvSpPr>
          <p:spPr bwMode="auto">
            <a:xfrm>
              <a:off x="1650" y="3930"/>
              <a:ext cx="113" cy="62"/>
            </a:xfrm>
            <a:custGeom>
              <a:avLst/>
              <a:gdLst>
                <a:gd name="T0" fmla="*/ 20 w 130"/>
                <a:gd name="T1" fmla="*/ 0 h 67"/>
                <a:gd name="T2" fmla="*/ 32 w 130"/>
                <a:gd name="T3" fmla="*/ 31 h 67"/>
                <a:gd name="T4" fmla="*/ 24 w 130"/>
                <a:gd name="T5" fmla="*/ 31 h 67"/>
                <a:gd name="T6" fmla="*/ 24 w 130"/>
                <a:gd name="T7" fmla="*/ 25 h 67"/>
                <a:gd name="T8" fmla="*/ 17 w 130"/>
                <a:gd name="T9" fmla="*/ 25 h 67"/>
                <a:gd name="T10" fmla="*/ 8 w 130"/>
                <a:gd name="T11" fmla="*/ 18 h 67"/>
                <a:gd name="T12" fmla="*/ 3 w 130"/>
                <a:gd name="T13" fmla="*/ 18 h 67"/>
                <a:gd name="T14" fmla="*/ 0 w 130"/>
                <a:gd name="T15" fmla="*/ 13 h 67"/>
                <a:gd name="T16" fmla="*/ 0 w 130"/>
                <a:gd name="T17" fmla="*/ 6 h 67"/>
                <a:gd name="T18" fmla="*/ 17 w 130"/>
                <a:gd name="T19" fmla="*/ 18 h 67"/>
                <a:gd name="T20" fmla="*/ 17 w 130"/>
                <a:gd name="T21" fmla="*/ 13 h 67"/>
                <a:gd name="T22" fmla="*/ 20 w 130"/>
                <a:gd name="T23" fmla="*/ 6 h 67"/>
                <a:gd name="T24" fmla="*/ 17 w 130"/>
                <a:gd name="T25" fmla="*/ 6 h 67"/>
                <a:gd name="T26" fmla="*/ 13 w 130"/>
                <a:gd name="T27" fmla="*/ 0 h 67"/>
                <a:gd name="T28" fmla="*/ 20 w 130"/>
                <a:gd name="T29" fmla="*/ 0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0"/>
                <a:gd name="T46" fmla="*/ 0 h 67"/>
                <a:gd name="T47" fmla="*/ 130 w 130"/>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0" h="67">
                  <a:moveTo>
                    <a:pt x="82" y="0"/>
                  </a:moveTo>
                  <a:lnTo>
                    <a:pt x="130" y="67"/>
                  </a:lnTo>
                  <a:lnTo>
                    <a:pt x="98" y="67"/>
                  </a:lnTo>
                  <a:lnTo>
                    <a:pt x="98" y="53"/>
                  </a:lnTo>
                  <a:lnTo>
                    <a:pt x="71" y="53"/>
                  </a:lnTo>
                  <a:lnTo>
                    <a:pt x="31" y="38"/>
                  </a:lnTo>
                  <a:lnTo>
                    <a:pt x="11" y="38"/>
                  </a:lnTo>
                  <a:lnTo>
                    <a:pt x="0" y="27"/>
                  </a:lnTo>
                  <a:lnTo>
                    <a:pt x="0" y="11"/>
                  </a:lnTo>
                  <a:lnTo>
                    <a:pt x="71" y="38"/>
                  </a:lnTo>
                  <a:lnTo>
                    <a:pt x="71" y="27"/>
                  </a:lnTo>
                  <a:lnTo>
                    <a:pt x="82" y="11"/>
                  </a:lnTo>
                  <a:lnTo>
                    <a:pt x="71" y="11"/>
                  </a:lnTo>
                  <a:lnTo>
                    <a:pt x="54" y="0"/>
                  </a:lnTo>
                  <a:lnTo>
                    <a:pt x="82"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6" name="Freeform 171"/>
            <p:cNvSpPr>
              <a:spLocks/>
            </p:cNvSpPr>
            <p:nvPr/>
          </p:nvSpPr>
          <p:spPr bwMode="auto">
            <a:xfrm>
              <a:off x="1225" y="2617"/>
              <a:ext cx="273" cy="446"/>
            </a:xfrm>
            <a:custGeom>
              <a:avLst/>
              <a:gdLst>
                <a:gd name="T0" fmla="*/ 3 w 315"/>
                <a:gd name="T1" fmla="*/ 40 h 478"/>
                <a:gd name="T2" fmla="*/ 3 w 315"/>
                <a:gd name="T3" fmla="*/ 56 h 478"/>
                <a:gd name="T4" fmla="*/ 9 w 315"/>
                <a:gd name="T5" fmla="*/ 62 h 478"/>
                <a:gd name="T6" fmla="*/ 17 w 315"/>
                <a:gd name="T7" fmla="*/ 40 h 478"/>
                <a:gd name="T8" fmla="*/ 27 w 315"/>
                <a:gd name="T9" fmla="*/ 34 h 478"/>
                <a:gd name="T10" fmla="*/ 31 w 315"/>
                <a:gd name="T11" fmla="*/ 19 h 478"/>
                <a:gd name="T12" fmla="*/ 35 w 315"/>
                <a:gd name="T13" fmla="*/ 12 h 478"/>
                <a:gd name="T14" fmla="*/ 31 w 315"/>
                <a:gd name="T15" fmla="*/ 0 h 478"/>
                <a:gd name="T16" fmla="*/ 35 w 315"/>
                <a:gd name="T17" fmla="*/ 0 h 478"/>
                <a:gd name="T18" fmla="*/ 41 w 315"/>
                <a:gd name="T19" fmla="*/ 12 h 478"/>
                <a:gd name="T20" fmla="*/ 44 w 315"/>
                <a:gd name="T21" fmla="*/ 34 h 478"/>
                <a:gd name="T22" fmla="*/ 59 w 315"/>
                <a:gd name="T23" fmla="*/ 25 h 478"/>
                <a:gd name="T24" fmla="*/ 61 w 315"/>
                <a:gd name="T25" fmla="*/ 34 h 478"/>
                <a:gd name="T26" fmla="*/ 61 w 315"/>
                <a:gd name="T27" fmla="*/ 48 h 478"/>
                <a:gd name="T28" fmla="*/ 65 w 315"/>
                <a:gd name="T29" fmla="*/ 56 h 478"/>
                <a:gd name="T30" fmla="*/ 51 w 315"/>
                <a:gd name="T31" fmla="*/ 62 h 478"/>
                <a:gd name="T32" fmla="*/ 48 w 315"/>
                <a:gd name="T33" fmla="*/ 75 h 478"/>
                <a:gd name="T34" fmla="*/ 44 w 315"/>
                <a:gd name="T35" fmla="*/ 97 h 478"/>
                <a:gd name="T36" fmla="*/ 48 w 315"/>
                <a:gd name="T37" fmla="*/ 118 h 478"/>
                <a:gd name="T38" fmla="*/ 54 w 315"/>
                <a:gd name="T39" fmla="*/ 132 h 478"/>
                <a:gd name="T40" fmla="*/ 61 w 315"/>
                <a:gd name="T41" fmla="*/ 123 h 478"/>
                <a:gd name="T42" fmla="*/ 61 w 315"/>
                <a:gd name="T43" fmla="*/ 141 h 478"/>
                <a:gd name="T44" fmla="*/ 68 w 315"/>
                <a:gd name="T45" fmla="*/ 141 h 478"/>
                <a:gd name="T46" fmla="*/ 71 w 315"/>
                <a:gd name="T47" fmla="*/ 162 h 478"/>
                <a:gd name="T48" fmla="*/ 71 w 315"/>
                <a:gd name="T49" fmla="*/ 211 h 478"/>
                <a:gd name="T50" fmla="*/ 75 w 315"/>
                <a:gd name="T51" fmla="*/ 216 h 478"/>
                <a:gd name="T52" fmla="*/ 71 w 315"/>
                <a:gd name="T53" fmla="*/ 232 h 478"/>
                <a:gd name="T54" fmla="*/ 65 w 315"/>
                <a:gd name="T55" fmla="*/ 239 h 478"/>
                <a:gd name="T56" fmla="*/ 35 w 315"/>
                <a:gd name="T57" fmla="*/ 198 h 478"/>
                <a:gd name="T58" fmla="*/ 13 w 315"/>
                <a:gd name="T59" fmla="*/ 111 h 478"/>
                <a:gd name="T60" fmla="*/ 7 w 315"/>
                <a:gd name="T61" fmla="*/ 91 h 478"/>
                <a:gd name="T62" fmla="*/ 0 w 315"/>
                <a:gd name="T63" fmla="*/ 75 h 478"/>
                <a:gd name="T64" fmla="*/ 3 w 315"/>
                <a:gd name="T65" fmla="*/ 75 h 478"/>
                <a:gd name="T66" fmla="*/ 0 w 315"/>
                <a:gd name="T67" fmla="*/ 56 h 478"/>
                <a:gd name="T68" fmla="*/ 3 w 315"/>
                <a:gd name="T69" fmla="*/ 40 h 4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5"/>
                <a:gd name="T106" fmla="*/ 0 h 478"/>
                <a:gd name="T107" fmla="*/ 315 w 315"/>
                <a:gd name="T108" fmla="*/ 478 h 4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5" h="478">
                  <a:moveTo>
                    <a:pt x="15" y="79"/>
                  </a:moveTo>
                  <a:lnTo>
                    <a:pt x="15" y="111"/>
                  </a:lnTo>
                  <a:lnTo>
                    <a:pt x="39" y="123"/>
                  </a:lnTo>
                  <a:lnTo>
                    <a:pt x="71" y="79"/>
                  </a:lnTo>
                  <a:lnTo>
                    <a:pt x="115" y="67"/>
                  </a:lnTo>
                  <a:lnTo>
                    <a:pt x="127" y="38"/>
                  </a:lnTo>
                  <a:lnTo>
                    <a:pt x="142" y="23"/>
                  </a:lnTo>
                  <a:lnTo>
                    <a:pt x="127" y="0"/>
                  </a:lnTo>
                  <a:lnTo>
                    <a:pt x="142" y="0"/>
                  </a:lnTo>
                  <a:lnTo>
                    <a:pt x="171" y="23"/>
                  </a:lnTo>
                  <a:lnTo>
                    <a:pt x="186" y="67"/>
                  </a:lnTo>
                  <a:lnTo>
                    <a:pt x="246" y="50"/>
                  </a:lnTo>
                  <a:lnTo>
                    <a:pt x="257" y="67"/>
                  </a:lnTo>
                  <a:lnTo>
                    <a:pt x="257" y="94"/>
                  </a:lnTo>
                  <a:lnTo>
                    <a:pt x="271" y="111"/>
                  </a:lnTo>
                  <a:lnTo>
                    <a:pt x="215" y="123"/>
                  </a:lnTo>
                  <a:lnTo>
                    <a:pt x="198" y="150"/>
                  </a:lnTo>
                  <a:lnTo>
                    <a:pt x="186" y="194"/>
                  </a:lnTo>
                  <a:lnTo>
                    <a:pt x="198" y="238"/>
                  </a:lnTo>
                  <a:lnTo>
                    <a:pt x="227" y="261"/>
                  </a:lnTo>
                  <a:lnTo>
                    <a:pt x="257" y="250"/>
                  </a:lnTo>
                  <a:lnTo>
                    <a:pt x="257" y="282"/>
                  </a:lnTo>
                  <a:lnTo>
                    <a:pt x="286" y="282"/>
                  </a:lnTo>
                  <a:lnTo>
                    <a:pt x="298" y="323"/>
                  </a:lnTo>
                  <a:lnTo>
                    <a:pt x="298" y="421"/>
                  </a:lnTo>
                  <a:lnTo>
                    <a:pt x="315" y="434"/>
                  </a:lnTo>
                  <a:lnTo>
                    <a:pt x="298" y="465"/>
                  </a:lnTo>
                  <a:lnTo>
                    <a:pt x="271" y="478"/>
                  </a:lnTo>
                  <a:lnTo>
                    <a:pt x="142" y="394"/>
                  </a:lnTo>
                  <a:lnTo>
                    <a:pt x="56" y="223"/>
                  </a:lnTo>
                  <a:lnTo>
                    <a:pt x="27" y="183"/>
                  </a:lnTo>
                  <a:lnTo>
                    <a:pt x="0" y="150"/>
                  </a:lnTo>
                  <a:lnTo>
                    <a:pt x="15" y="150"/>
                  </a:lnTo>
                  <a:lnTo>
                    <a:pt x="0" y="111"/>
                  </a:lnTo>
                  <a:lnTo>
                    <a:pt x="15" y="7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7" name="Freeform 172"/>
            <p:cNvSpPr>
              <a:spLocks/>
            </p:cNvSpPr>
            <p:nvPr/>
          </p:nvSpPr>
          <p:spPr bwMode="auto">
            <a:xfrm>
              <a:off x="1225" y="2572"/>
              <a:ext cx="123" cy="159"/>
            </a:xfrm>
            <a:custGeom>
              <a:avLst/>
              <a:gdLst>
                <a:gd name="T0" fmla="*/ 3 w 142"/>
                <a:gd name="T1" fmla="*/ 61 h 171"/>
                <a:gd name="T2" fmla="*/ 7 w 142"/>
                <a:gd name="T3" fmla="*/ 61 h 171"/>
                <a:gd name="T4" fmla="*/ 0 w 142"/>
                <a:gd name="T5" fmla="*/ 47 h 171"/>
                <a:gd name="T6" fmla="*/ 0 w 142"/>
                <a:gd name="T7" fmla="*/ 34 h 171"/>
                <a:gd name="T8" fmla="*/ 3 w 142"/>
                <a:gd name="T9" fmla="*/ 29 h 171"/>
                <a:gd name="T10" fmla="*/ 3 w 142"/>
                <a:gd name="T11" fmla="*/ 22 h 171"/>
                <a:gd name="T12" fmla="*/ 7 w 142"/>
                <a:gd name="T13" fmla="*/ 22 h 171"/>
                <a:gd name="T14" fmla="*/ 7 w 142"/>
                <a:gd name="T15" fmla="*/ 14 h 171"/>
                <a:gd name="T16" fmla="*/ 13 w 142"/>
                <a:gd name="T17" fmla="*/ 0 h 171"/>
                <a:gd name="T18" fmla="*/ 20 w 142"/>
                <a:gd name="T19" fmla="*/ 22 h 171"/>
                <a:gd name="T20" fmla="*/ 30 w 142"/>
                <a:gd name="T21" fmla="*/ 14 h 171"/>
                <a:gd name="T22" fmla="*/ 35 w 142"/>
                <a:gd name="T23" fmla="*/ 22 h 171"/>
                <a:gd name="T24" fmla="*/ 30 w 142"/>
                <a:gd name="T25" fmla="*/ 22 h 171"/>
                <a:gd name="T26" fmla="*/ 35 w 142"/>
                <a:gd name="T27" fmla="*/ 34 h 171"/>
                <a:gd name="T28" fmla="*/ 30 w 142"/>
                <a:gd name="T29" fmla="*/ 42 h 171"/>
                <a:gd name="T30" fmla="*/ 27 w 142"/>
                <a:gd name="T31" fmla="*/ 56 h 171"/>
                <a:gd name="T32" fmla="*/ 17 w 142"/>
                <a:gd name="T33" fmla="*/ 61 h 171"/>
                <a:gd name="T34" fmla="*/ 9 w 142"/>
                <a:gd name="T35" fmla="*/ 83 h 171"/>
                <a:gd name="T36" fmla="*/ 3 w 142"/>
                <a:gd name="T37" fmla="*/ 76 h 171"/>
                <a:gd name="T38" fmla="*/ 3 w 142"/>
                <a:gd name="T39" fmla="*/ 61 h 1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2"/>
                <a:gd name="T61" fmla="*/ 0 h 171"/>
                <a:gd name="T62" fmla="*/ 142 w 142"/>
                <a:gd name="T63" fmla="*/ 171 h 1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2" h="171">
                  <a:moveTo>
                    <a:pt x="15" y="127"/>
                  </a:moveTo>
                  <a:lnTo>
                    <a:pt x="27" y="127"/>
                  </a:lnTo>
                  <a:lnTo>
                    <a:pt x="0" y="98"/>
                  </a:lnTo>
                  <a:lnTo>
                    <a:pt x="0" y="71"/>
                  </a:lnTo>
                  <a:lnTo>
                    <a:pt x="15" y="60"/>
                  </a:lnTo>
                  <a:lnTo>
                    <a:pt x="15" y="46"/>
                  </a:lnTo>
                  <a:lnTo>
                    <a:pt x="27" y="46"/>
                  </a:lnTo>
                  <a:lnTo>
                    <a:pt x="27" y="27"/>
                  </a:lnTo>
                  <a:lnTo>
                    <a:pt x="54" y="0"/>
                  </a:lnTo>
                  <a:lnTo>
                    <a:pt x="87" y="46"/>
                  </a:lnTo>
                  <a:lnTo>
                    <a:pt x="125" y="27"/>
                  </a:lnTo>
                  <a:lnTo>
                    <a:pt x="142" y="46"/>
                  </a:lnTo>
                  <a:lnTo>
                    <a:pt x="125" y="46"/>
                  </a:lnTo>
                  <a:lnTo>
                    <a:pt x="142" y="71"/>
                  </a:lnTo>
                  <a:lnTo>
                    <a:pt x="125" y="86"/>
                  </a:lnTo>
                  <a:lnTo>
                    <a:pt x="113" y="115"/>
                  </a:lnTo>
                  <a:lnTo>
                    <a:pt x="71" y="127"/>
                  </a:lnTo>
                  <a:lnTo>
                    <a:pt x="39" y="171"/>
                  </a:lnTo>
                  <a:lnTo>
                    <a:pt x="15" y="158"/>
                  </a:lnTo>
                  <a:lnTo>
                    <a:pt x="15" y="1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8" name="Freeform 173"/>
            <p:cNvSpPr>
              <a:spLocks/>
            </p:cNvSpPr>
            <p:nvPr/>
          </p:nvSpPr>
          <p:spPr bwMode="auto">
            <a:xfrm>
              <a:off x="1275" y="2295"/>
              <a:ext cx="249" cy="426"/>
            </a:xfrm>
            <a:custGeom>
              <a:avLst/>
              <a:gdLst>
                <a:gd name="T0" fmla="*/ 0 w 286"/>
                <a:gd name="T1" fmla="*/ 152 h 455"/>
                <a:gd name="T2" fmla="*/ 8 w 286"/>
                <a:gd name="T3" fmla="*/ 176 h 455"/>
                <a:gd name="T4" fmla="*/ 18 w 286"/>
                <a:gd name="T5" fmla="*/ 167 h 455"/>
                <a:gd name="T6" fmla="*/ 22 w 286"/>
                <a:gd name="T7" fmla="*/ 176 h 455"/>
                <a:gd name="T8" fmla="*/ 29 w 286"/>
                <a:gd name="T9" fmla="*/ 189 h 455"/>
                <a:gd name="T10" fmla="*/ 32 w 286"/>
                <a:gd name="T11" fmla="*/ 213 h 455"/>
                <a:gd name="T12" fmla="*/ 48 w 286"/>
                <a:gd name="T13" fmla="*/ 203 h 455"/>
                <a:gd name="T14" fmla="*/ 50 w 286"/>
                <a:gd name="T15" fmla="*/ 213 h 455"/>
                <a:gd name="T16" fmla="*/ 50 w 286"/>
                <a:gd name="T17" fmla="*/ 227 h 455"/>
                <a:gd name="T18" fmla="*/ 53 w 286"/>
                <a:gd name="T19" fmla="*/ 236 h 455"/>
                <a:gd name="T20" fmla="*/ 53 w 286"/>
                <a:gd name="T21" fmla="*/ 189 h 455"/>
                <a:gd name="T22" fmla="*/ 50 w 286"/>
                <a:gd name="T23" fmla="*/ 167 h 455"/>
                <a:gd name="T24" fmla="*/ 57 w 286"/>
                <a:gd name="T25" fmla="*/ 167 h 455"/>
                <a:gd name="T26" fmla="*/ 53 w 286"/>
                <a:gd name="T27" fmla="*/ 161 h 455"/>
                <a:gd name="T28" fmla="*/ 53 w 286"/>
                <a:gd name="T29" fmla="*/ 152 h 455"/>
                <a:gd name="T30" fmla="*/ 68 w 286"/>
                <a:gd name="T31" fmla="*/ 146 h 455"/>
                <a:gd name="T32" fmla="*/ 72 w 286"/>
                <a:gd name="T33" fmla="*/ 152 h 455"/>
                <a:gd name="T34" fmla="*/ 64 w 286"/>
                <a:gd name="T35" fmla="*/ 133 h 455"/>
                <a:gd name="T36" fmla="*/ 68 w 286"/>
                <a:gd name="T37" fmla="*/ 133 h 455"/>
                <a:gd name="T38" fmla="*/ 64 w 286"/>
                <a:gd name="T39" fmla="*/ 110 h 455"/>
                <a:gd name="T40" fmla="*/ 68 w 286"/>
                <a:gd name="T41" fmla="*/ 89 h 455"/>
                <a:gd name="T42" fmla="*/ 57 w 286"/>
                <a:gd name="T43" fmla="*/ 89 h 455"/>
                <a:gd name="T44" fmla="*/ 53 w 286"/>
                <a:gd name="T45" fmla="*/ 81 h 455"/>
                <a:gd name="T46" fmla="*/ 43 w 286"/>
                <a:gd name="T47" fmla="*/ 72 h 455"/>
                <a:gd name="T48" fmla="*/ 39 w 286"/>
                <a:gd name="T49" fmla="*/ 72 h 455"/>
                <a:gd name="T50" fmla="*/ 39 w 286"/>
                <a:gd name="T51" fmla="*/ 66 h 455"/>
                <a:gd name="T52" fmla="*/ 36 w 286"/>
                <a:gd name="T53" fmla="*/ 43 h 455"/>
                <a:gd name="T54" fmla="*/ 39 w 286"/>
                <a:gd name="T55" fmla="*/ 21 h 455"/>
                <a:gd name="T56" fmla="*/ 43 w 286"/>
                <a:gd name="T57" fmla="*/ 15 h 455"/>
                <a:gd name="T58" fmla="*/ 48 w 286"/>
                <a:gd name="T59" fmla="*/ 7 h 455"/>
                <a:gd name="T60" fmla="*/ 48 w 286"/>
                <a:gd name="T61" fmla="*/ 0 h 455"/>
                <a:gd name="T62" fmla="*/ 32 w 286"/>
                <a:gd name="T63" fmla="*/ 21 h 455"/>
                <a:gd name="T64" fmla="*/ 29 w 286"/>
                <a:gd name="T65" fmla="*/ 21 h 455"/>
                <a:gd name="T66" fmla="*/ 22 w 286"/>
                <a:gd name="T67" fmla="*/ 21 h 455"/>
                <a:gd name="T68" fmla="*/ 22 w 286"/>
                <a:gd name="T69" fmla="*/ 43 h 455"/>
                <a:gd name="T70" fmla="*/ 15 w 286"/>
                <a:gd name="T71" fmla="*/ 58 h 455"/>
                <a:gd name="T72" fmla="*/ 15 w 286"/>
                <a:gd name="T73" fmla="*/ 66 h 455"/>
                <a:gd name="T74" fmla="*/ 10 w 286"/>
                <a:gd name="T75" fmla="*/ 58 h 455"/>
                <a:gd name="T76" fmla="*/ 10 w 286"/>
                <a:gd name="T77" fmla="*/ 66 h 455"/>
                <a:gd name="T78" fmla="*/ 8 w 286"/>
                <a:gd name="T79" fmla="*/ 72 h 455"/>
                <a:gd name="T80" fmla="*/ 8 w 286"/>
                <a:gd name="T81" fmla="*/ 81 h 455"/>
                <a:gd name="T82" fmla="*/ 8 w 286"/>
                <a:gd name="T83" fmla="*/ 116 h 455"/>
                <a:gd name="T84" fmla="*/ 10 w 286"/>
                <a:gd name="T85" fmla="*/ 125 h 455"/>
                <a:gd name="T86" fmla="*/ 8 w 286"/>
                <a:gd name="T87" fmla="*/ 139 h 455"/>
                <a:gd name="T88" fmla="*/ 3 w 286"/>
                <a:gd name="T89" fmla="*/ 139 h 455"/>
                <a:gd name="T90" fmla="*/ 0 w 286"/>
                <a:gd name="T91" fmla="*/ 152 h 4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6"/>
                <a:gd name="T139" fmla="*/ 0 h 455"/>
                <a:gd name="T140" fmla="*/ 286 w 286"/>
                <a:gd name="T141" fmla="*/ 455 h 4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6" h="455">
                  <a:moveTo>
                    <a:pt x="0" y="294"/>
                  </a:moveTo>
                  <a:lnTo>
                    <a:pt x="30" y="342"/>
                  </a:lnTo>
                  <a:lnTo>
                    <a:pt x="71" y="323"/>
                  </a:lnTo>
                  <a:lnTo>
                    <a:pt x="86" y="342"/>
                  </a:lnTo>
                  <a:lnTo>
                    <a:pt x="115" y="367"/>
                  </a:lnTo>
                  <a:lnTo>
                    <a:pt x="130" y="411"/>
                  </a:lnTo>
                  <a:lnTo>
                    <a:pt x="190" y="394"/>
                  </a:lnTo>
                  <a:lnTo>
                    <a:pt x="201" y="411"/>
                  </a:lnTo>
                  <a:lnTo>
                    <a:pt x="201" y="438"/>
                  </a:lnTo>
                  <a:lnTo>
                    <a:pt x="213" y="455"/>
                  </a:lnTo>
                  <a:lnTo>
                    <a:pt x="213" y="367"/>
                  </a:lnTo>
                  <a:lnTo>
                    <a:pt x="201" y="323"/>
                  </a:lnTo>
                  <a:lnTo>
                    <a:pt x="230" y="323"/>
                  </a:lnTo>
                  <a:lnTo>
                    <a:pt x="213" y="311"/>
                  </a:lnTo>
                  <a:lnTo>
                    <a:pt x="213" y="294"/>
                  </a:lnTo>
                  <a:lnTo>
                    <a:pt x="272" y="283"/>
                  </a:lnTo>
                  <a:lnTo>
                    <a:pt x="286" y="294"/>
                  </a:lnTo>
                  <a:lnTo>
                    <a:pt x="257" y="256"/>
                  </a:lnTo>
                  <a:lnTo>
                    <a:pt x="272" y="256"/>
                  </a:lnTo>
                  <a:lnTo>
                    <a:pt x="257" y="212"/>
                  </a:lnTo>
                  <a:lnTo>
                    <a:pt x="272" y="171"/>
                  </a:lnTo>
                  <a:lnTo>
                    <a:pt x="230" y="171"/>
                  </a:lnTo>
                  <a:lnTo>
                    <a:pt x="213" y="156"/>
                  </a:lnTo>
                  <a:lnTo>
                    <a:pt x="169" y="139"/>
                  </a:lnTo>
                  <a:lnTo>
                    <a:pt x="157" y="139"/>
                  </a:lnTo>
                  <a:lnTo>
                    <a:pt x="157" y="127"/>
                  </a:lnTo>
                  <a:lnTo>
                    <a:pt x="142" y="83"/>
                  </a:lnTo>
                  <a:lnTo>
                    <a:pt x="157" y="39"/>
                  </a:lnTo>
                  <a:lnTo>
                    <a:pt x="169" y="27"/>
                  </a:lnTo>
                  <a:lnTo>
                    <a:pt x="190" y="12"/>
                  </a:lnTo>
                  <a:lnTo>
                    <a:pt x="190" y="0"/>
                  </a:lnTo>
                  <a:lnTo>
                    <a:pt x="130" y="39"/>
                  </a:lnTo>
                  <a:lnTo>
                    <a:pt x="115" y="39"/>
                  </a:lnTo>
                  <a:lnTo>
                    <a:pt x="86" y="39"/>
                  </a:lnTo>
                  <a:lnTo>
                    <a:pt x="86" y="83"/>
                  </a:lnTo>
                  <a:lnTo>
                    <a:pt x="59" y="112"/>
                  </a:lnTo>
                  <a:lnTo>
                    <a:pt x="59" y="127"/>
                  </a:lnTo>
                  <a:lnTo>
                    <a:pt x="42" y="112"/>
                  </a:lnTo>
                  <a:lnTo>
                    <a:pt x="42" y="127"/>
                  </a:lnTo>
                  <a:lnTo>
                    <a:pt x="30" y="139"/>
                  </a:lnTo>
                  <a:lnTo>
                    <a:pt x="30" y="156"/>
                  </a:lnTo>
                  <a:lnTo>
                    <a:pt x="30" y="223"/>
                  </a:lnTo>
                  <a:lnTo>
                    <a:pt x="42" y="242"/>
                  </a:lnTo>
                  <a:lnTo>
                    <a:pt x="30" y="267"/>
                  </a:lnTo>
                  <a:lnTo>
                    <a:pt x="15" y="267"/>
                  </a:lnTo>
                  <a:lnTo>
                    <a:pt x="0" y="29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69" name="Freeform 174"/>
            <p:cNvSpPr>
              <a:spLocks/>
            </p:cNvSpPr>
            <p:nvPr/>
          </p:nvSpPr>
          <p:spPr bwMode="auto">
            <a:xfrm>
              <a:off x="1399" y="2306"/>
              <a:ext cx="277" cy="281"/>
            </a:xfrm>
            <a:custGeom>
              <a:avLst/>
              <a:gdLst>
                <a:gd name="T0" fmla="*/ 77 w 319"/>
                <a:gd name="T1" fmla="*/ 54 h 299"/>
                <a:gd name="T2" fmla="*/ 72 w 319"/>
                <a:gd name="T3" fmla="*/ 54 h 299"/>
                <a:gd name="T4" fmla="*/ 69 w 319"/>
                <a:gd name="T5" fmla="*/ 54 h 299"/>
                <a:gd name="T6" fmla="*/ 69 w 319"/>
                <a:gd name="T7" fmla="*/ 38 h 299"/>
                <a:gd name="T8" fmla="*/ 63 w 319"/>
                <a:gd name="T9" fmla="*/ 32 h 299"/>
                <a:gd name="T10" fmla="*/ 58 w 319"/>
                <a:gd name="T11" fmla="*/ 22 h 299"/>
                <a:gd name="T12" fmla="*/ 63 w 319"/>
                <a:gd name="T13" fmla="*/ 22 h 299"/>
                <a:gd name="T14" fmla="*/ 52 w 319"/>
                <a:gd name="T15" fmla="*/ 22 h 299"/>
                <a:gd name="T16" fmla="*/ 45 w 319"/>
                <a:gd name="T17" fmla="*/ 32 h 299"/>
                <a:gd name="T18" fmla="*/ 38 w 319"/>
                <a:gd name="T19" fmla="*/ 22 h 299"/>
                <a:gd name="T20" fmla="*/ 28 w 319"/>
                <a:gd name="T21" fmla="*/ 22 h 299"/>
                <a:gd name="T22" fmla="*/ 28 w 319"/>
                <a:gd name="T23" fmla="*/ 15 h 299"/>
                <a:gd name="T24" fmla="*/ 21 w 319"/>
                <a:gd name="T25" fmla="*/ 8 h 299"/>
                <a:gd name="T26" fmla="*/ 17 w 319"/>
                <a:gd name="T27" fmla="*/ 0 h 299"/>
                <a:gd name="T28" fmla="*/ 17 w 319"/>
                <a:gd name="T29" fmla="*/ 8 h 299"/>
                <a:gd name="T30" fmla="*/ 11 w 319"/>
                <a:gd name="T31" fmla="*/ 15 h 299"/>
                <a:gd name="T32" fmla="*/ 11 w 319"/>
                <a:gd name="T33" fmla="*/ 38 h 299"/>
                <a:gd name="T34" fmla="*/ 7 w 319"/>
                <a:gd name="T35" fmla="*/ 46 h 299"/>
                <a:gd name="T36" fmla="*/ 7 w 319"/>
                <a:gd name="T37" fmla="*/ 32 h 299"/>
                <a:gd name="T38" fmla="*/ 11 w 319"/>
                <a:gd name="T39" fmla="*/ 22 h 299"/>
                <a:gd name="T40" fmla="*/ 7 w 319"/>
                <a:gd name="T41" fmla="*/ 8 h 299"/>
                <a:gd name="T42" fmla="*/ 3 w 319"/>
                <a:gd name="T43" fmla="*/ 15 h 299"/>
                <a:gd name="T44" fmla="*/ 0 w 319"/>
                <a:gd name="T45" fmla="*/ 38 h 299"/>
                <a:gd name="T46" fmla="*/ 3 w 319"/>
                <a:gd name="T47" fmla="*/ 62 h 299"/>
                <a:gd name="T48" fmla="*/ 3 w 319"/>
                <a:gd name="T49" fmla="*/ 68 h 299"/>
                <a:gd name="T50" fmla="*/ 7 w 319"/>
                <a:gd name="T51" fmla="*/ 68 h 299"/>
                <a:gd name="T52" fmla="*/ 17 w 319"/>
                <a:gd name="T53" fmla="*/ 76 h 299"/>
                <a:gd name="T54" fmla="*/ 21 w 319"/>
                <a:gd name="T55" fmla="*/ 86 h 299"/>
                <a:gd name="T56" fmla="*/ 32 w 319"/>
                <a:gd name="T57" fmla="*/ 86 h 299"/>
                <a:gd name="T58" fmla="*/ 28 w 319"/>
                <a:gd name="T59" fmla="*/ 108 h 299"/>
                <a:gd name="T60" fmla="*/ 32 w 319"/>
                <a:gd name="T61" fmla="*/ 130 h 299"/>
                <a:gd name="T62" fmla="*/ 28 w 319"/>
                <a:gd name="T63" fmla="*/ 130 h 299"/>
                <a:gd name="T64" fmla="*/ 35 w 319"/>
                <a:gd name="T65" fmla="*/ 152 h 299"/>
                <a:gd name="T66" fmla="*/ 35 w 319"/>
                <a:gd name="T67" fmla="*/ 161 h 299"/>
                <a:gd name="T68" fmla="*/ 42 w 319"/>
                <a:gd name="T69" fmla="*/ 161 h 299"/>
                <a:gd name="T70" fmla="*/ 52 w 319"/>
                <a:gd name="T71" fmla="*/ 146 h 299"/>
                <a:gd name="T72" fmla="*/ 48 w 319"/>
                <a:gd name="T73" fmla="*/ 137 h 299"/>
                <a:gd name="T74" fmla="*/ 48 w 319"/>
                <a:gd name="T75" fmla="*/ 124 h 299"/>
                <a:gd name="T76" fmla="*/ 45 w 319"/>
                <a:gd name="T77" fmla="*/ 113 h 299"/>
                <a:gd name="T78" fmla="*/ 56 w 319"/>
                <a:gd name="T79" fmla="*/ 124 h 299"/>
                <a:gd name="T80" fmla="*/ 69 w 319"/>
                <a:gd name="T81" fmla="*/ 108 h 299"/>
                <a:gd name="T82" fmla="*/ 69 w 319"/>
                <a:gd name="T83" fmla="*/ 97 h 299"/>
                <a:gd name="T84" fmla="*/ 66 w 319"/>
                <a:gd name="T85" fmla="*/ 91 h 299"/>
                <a:gd name="T86" fmla="*/ 69 w 319"/>
                <a:gd name="T87" fmla="*/ 76 h 299"/>
                <a:gd name="T88" fmla="*/ 72 w 319"/>
                <a:gd name="T89" fmla="*/ 76 h 299"/>
                <a:gd name="T90" fmla="*/ 69 w 319"/>
                <a:gd name="T91" fmla="*/ 68 h 299"/>
                <a:gd name="T92" fmla="*/ 69 w 319"/>
                <a:gd name="T93" fmla="*/ 62 h 299"/>
                <a:gd name="T94" fmla="*/ 77 w 319"/>
                <a:gd name="T95" fmla="*/ 54 h 2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9"/>
                <a:gd name="T145" fmla="*/ 0 h 299"/>
                <a:gd name="T146" fmla="*/ 319 w 319"/>
                <a:gd name="T147" fmla="*/ 299 h 2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9" h="299">
                  <a:moveTo>
                    <a:pt x="319" y="100"/>
                  </a:moveTo>
                  <a:lnTo>
                    <a:pt x="297" y="100"/>
                  </a:lnTo>
                  <a:lnTo>
                    <a:pt x="286" y="100"/>
                  </a:lnTo>
                  <a:lnTo>
                    <a:pt x="286" y="71"/>
                  </a:lnTo>
                  <a:lnTo>
                    <a:pt x="257" y="59"/>
                  </a:lnTo>
                  <a:lnTo>
                    <a:pt x="242" y="42"/>
                  </a:lnTo>
                  <a:lnTo>
                    <a:pt x="257" y="42"/>
                  </a:lnTo>
                  <a:lnTo>
                    <a:pt x="215" y="42"/>
                  </a:lnTo>
                  <a:lnTo>
                    <a:pt x="186" y="59"/>
                  </a:lnTo>
                  <a:lnTo>
                    <a:pt x="159" y="42"/>
                  </a:lnTo>
                  <a:lnTo>
                    <a:pt x="115" y="42"/>
                  </a:lnTo>
                  <a:lnTo>
                    <a:pt x="115" y="27"/>
                  </a:lnTo>
                  <a:lnTo>
                    <a:pt x="86" y="15"/>
                  </a:lnTo>
                  <a:lnTo>
                    <a:pt x="71" y="0"/>
                  </a:lnTo>
                  <a:lnTo>
                    <a:pt x="71" y="15"/>
                  </a:lnTo>
                  <a:lnTo>
                    <a:pt x="46" y="27"/>
                  </a:lnTo>
                  <a:lnTo>
                    <a:pt x="46" y="71"/>
                  </a:lnTo>
                  <a:lnTo>
                    <a:pt x="27" y="86"/>
                  </a:lnTo>
                  <a:lnTo>
                    <a:pt x="27" y="59"/>
                  </a:lnTo>
                  <a:lnTo>
                    <a:pt x="46" y="42"/>
                  </a:lnTo>
                  <a:lnTo>
                    <a:pt x="27" y="15"/>
                  </a:lnTo>
                  <a:lnTo>
                    <a:pt x="15" y="27"/>
                  </a:lnTo>
                  <a:lnTo>
                    <a:pt x="0" y="71"/>
                  </a:lnTo>
                  <a:lnTo>
                    <a:pt x="15" y="115"/>
                  </a:lnTo>
                  <a:lnTo>
                    <a:pt x="15" y="127"/>
                  </a:lnTo>
                  <a:lnTo>
                    <a:pt x="27" y="127"/>
                  </a:lnTo>
                  <a:lnTo>
                    <a:pt x="71" y="142"/>
                  </a:lnTo>
                  <a:lnTo>
                    <a:pt x="86" y="159"/>
                  </a:lnTo>
                  <a:lnTo>
                    <a:pt x="130" y="159"/>
                  </a:lnTo>
                  <a:lnTo>
                    <a:pt x="115" y="200"/>
                  </a:lnTo>
                  <a:lnTo>
                    <a:pt x="130" y="242"/>
                  </a:lnTo>
                  <a:lnTo>
                    <a:pt x="115" y="242"/>
                  </a:lnTo>
                  <a:lnTo>
                    <a:pt x="142" y="282"/>
                  </a:lnTo>
                  <a:lnTo>
                    <a:pt x="142" y="299"/>
                  </a:lnTo>
                  <a:lnTo>
                    <a:pt x="171" y="299"/>
                  </a:lnTo>
                  <a:lnTo>
                    <a:pt x="215" y="271"/>
                  </a:lnTo>
                  <a:lnTo>
                    <a:pt x="198" y="255"/>
                  </a:lnTo>
                  <a:lnTo>
                    <a:pt x="198" y="230"/>
                  </a:lnTo>
                  <a:lnTo>
                    <a:pt x="186" y="211"/>
                  </a:lnTo>
                  <a:lnTo>
                    <a:pt x="230" y="230"/>
                  </a:lnTo>
                  <a:lnTo>
                    <a:pt x="286" y="200"/>
                  </a:lnTo>
                  <a:lnTo>
                    <a:pt x="286" y="182"/>
                  </a:lnTo>
                  <a:lnTo>
                    <a:pt x="271" y="171"/>
                  </a:lnTo>
                  <a:lnTo>
                    <a:pt x="286" y="142"/>
                  </a:lnTo>
                  <a:lnTo>
                    <a:pt x="297" y="142"/>
                  </a:lnTo>
                  <a:lnTo>
                    <a:pt x="286" y="127"/>
                  </a:lnTo>
                  <a:lnTo>
                    <a:pt x="286" y="115"/>
                  </a:lnTo>
                  <a:lnTo>
                    <a:pt x="319" y="10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0" name="Freeform 175"/>
            <p:cNvSpPr>
              <a:spLocks/>
            </p:cNvSpPr>
            <p:nvPr/>
          </p:nvSpPr>
          <p:spPr bwMode="auto">
            <a:xfrm>
              <a:off x="1786" y="2467"/>
              <a:ext cx="50" cy="94"/>
            </a:xfrm>
            <a:custGeom>
              <a:avLst/>
              <a:gdLst>
                <a:gd name="T0" fmla="*/ 10 w 60"/>
                <a:gd name="T1" fmla="*/ 21 h 100"/>
                <a:gd name="T2" fmla="*/ 0 w 60"/>
                <a:gd name="T3" fmla="*/ 0 h 100"/>
                <a:gd name="T4" fmla="*/ 0 w 60"/>
                <a:gd name="T5" fmla="*/ 16 h 100"/>
                <a:gd name="T6" fmla="*/ 0 w 60"/>
                <a:gd name="T7" fmla="*/ 32 h 100"/>
                <a:gd name="T8" fmla="*/ 0 w 60"/>
                <a:gd name="T9" fmla="*/ 54 h 100"/>
                <a:gd name="T10" fmla="*/ 5 w 60"/>
                <a:gd name="T11" fmla="*/ 54 h 100"/>
                <a:gd name="T12" fmla="*/ 10 w 60"/>
                <a:gd name="T13" fmla="*/ 21 h 100"/>
                <a:gd name="T14" fmla="*/ 0 60000 65536"/>
                <a:gd name="T15" fmla="*/ 0 60000 65536"/>
                <a:gd name="T16" fmla="*/ 0 60000 65536"/>
                <a:gd name="T17" fmla="*/ 0 60000 65536"/>
                <a:gd name="T18" fmla="*/ 0 60000 65536"/>
                <a:gd name="T19" fmla="*/ 0 60000 65536"/>
                <a:gd name="T20" fmla="*/ 0 60000 65536"/>
                <a:gd name="T21" fmla="*/ 0 w 60"/>
                <a:gd name="T22" fmla="*/ 0 h 100"/>
                <a:gd name="T23" fmla="*/ 60 w 60"/>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00">
                  <a:moveTo>
                    <a:pt x="60" y="38"/>
                  </a:moveTo>
                  <a:lnTo>
                    <a:pt x="0" y="0"/>
                  </a:lnTo>
                  <a:lnTo>
                    <a:pt x="0" y="27"/>
                  </a:lnTo>
                  <a:lnTo>
                    <a:pt x="0" y="59"/>
                  </a:lnTo>
                  <a:lnTo>
                    <a:pt x="0" y="100"/>
                  </a:lnTo>
                  <a:lnTo>
                    <a:pt x="27" y="100"/>
                  </a:lnTo>
                  <a:lnTo>
                    <a:pt x="60" y="3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1" name="Freeform 176"/>
            <p:cNvSpPr>
              <a:spLocks/>
            </p:cNvSpPr>
            <p:nvPr/>
          </p:nvSpPr>
          <p:spPr bwMode="auto">
            <a:xfrm>
              <a:off x="1713" y="2467"/>
              <a:ext cx="73" cy="94"/>
            </a:xfrm>
            <a:custGeom>
              <a:avLst/>
              <a:gdLst>
                <a:gd name="T0" fmla="*/ 26 w 82"/>
                <a:gd name="T1" fmla="*/ 0 h 100"/>
                <a:gd name="T2" fmla="*/ 26 w 82"/>
                <a:gd name="T3" fmla="*/ 16 h 100"/>
                <a:gd name="T4" fmla="*/ 26 w 82"/>
                <a:gd name="T5" fmla="*/ 32 h 100"/>
                <a:gd name="T6" fmla="*/ 26 w 82"/>
                <a:gd name="T7" fmla="*/ 54 h 100"/>
                <a:gd name="T8" fmla="*/ 12 w 82"/>
                <a:gd name="T9" fmla="*/ 44 h 100"/>
                <a:gd name="T10" fmla="*/ 12 w 82"/>
                <a:gd name="T11" fmla="*/ 54 h 100"/>
                <a:gd name="T12" fmla="*/ 9 w 82"/>
                <a:gd name="T13" fmla="*/ 54 h 100"/>
                <a:gd name="T14" fmla="*/ 0 w 82"/>
                <a:gd name="T15" fmla="*/ 21 h 100"/>
                <a:gd name="T16" fmla="*/ 4 w 82"/>
                <a:gd name="T17" fmla="*/ 0 h 100"/>
                <a:gd name="T18" fmla="*/ 21 w 82"/>
                <a:gd name="T19" fmla="*/ 0 h 100"/>
                <a:gd name="T20" fmla="*/ 26 w 82"/>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100"/>
                <a:gd name="T35" fmla="*/ 82 w 82"/>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100">
                  <a:moveTo>
                    <a:pt x="82" y="0"/>
                  </a:moveTo>
                  <a:lnTo>
                    <a:pt x="82" y="27"/>
                  </a:lnTo>
                  <a:lnTo>
                    <a:pt x="82" y="59"/>
                  </a:lnTo>
                  <a:lnTo>
                    <a:pt x="82" y="100"/>
                  </a:lnTo>
                  <a:lnTo>
                    <a:pt x="42" y="82"/>
                  </a:lnTo>
                  <a:lnTo>
                    <a:pt x="42" y="100"/>
                  </a:lnTo>
                  <a:lnTo>
                    <a:pt x="27" y="100"/>
                  </a:lnTo>
                  <a:lnTo>
                    <a:pt x="0" y="38"/>
                  </a:lnTo>
                  <a:lnTo>
                    <a:pt x="11" y="0"/>
                  </a:lnTo>
                  <a:lnTo>
                    <a:pt x="69" y="0"/>
                  </a:lnTo>
                  <a:lnTo>
                    <a:pt x="82"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2" name="Freeform 177"/>
            <p:cNvSpPr>
              <a:spLocks/>
            </p:cNvSpPr>
            <p:nvPr/>
          </p:nvSpPr>
          <p:spPr bwMode="auto">
            <a:xfrm>
              <a:off x="1462" y="3052"/>
              <a:ext cx="249" cy="901"/>
            </a:xfrm>
            <a:custGeom>
              <a:avLst/>
              <a:gdLst>
                <a:gd name="T0" fmla="*/ 7 w 286"/>
                <a:gd name="T1" fmla="*/ 56 h 964"/>
                <a:gd name="T2" fmla="*/ 10 w 286"/>
                <a:gd name="T3" fmla="*/ 120 h 964"/>
                <a:gd name="T4" fmla="*/ 10 w 286"/>
                <a:gd name="T5" fmla="*/ 171 h 964"/>
                <a:gd name="T6" fmla="*/ 15 w 286"/>
                <a:gd name="T7" fmla="*/ 203 h 964"/>
                <a:gd name="T8" fmla="*/ 15 w 286"/>
                <a:gd name="T9" fmla="*/ 265 h 964"/>
                <a:gd name="T10" fmla="*/ 10 w 286"/>
                <a:gd name="T11" fmla="*/ 272 h 964"/>
                <a:gd name="T12" fmla="*/ 18 w 286"/>
                <a:gd name="T13" fmla="*/ 317 h 964"/>
                <a:gd name="T14" fmla="*/ 22 w 286"/>
                <a:gd name="T15" fmla="*/ 322 h 964"/>
                <a:gd name="T16" fmla="*/ 29 w 286"/>
                <a:gd name="T17" fmla="*/ 357 h 964"/>
                <a:gd name="T18" fmla="*/ 24 w 286"/>
                <a:gd name="T19" fmla="*/ 381 h 964"/>
                <a:gd name="T20" fmla="*/ 22 w 286"/>
                <a:gd name="T21" fmla="*/ 396 h 964"/>
                <a:gd name="T22" fmla="*/ 32 w 286"/>
                <a:gd name="T23" fmla="*/ 419 h 964"/>
                <a:gd name="T24" fmla="*/ 29 w 286"/>
                <a:gd name="T25" fmla="*/ 419 h 964"/>
                <a:gd name="T26" fmla="*/ 36 w 286"/>
                <a:gd name="T27" fmla="*/ 441 h 964"/>
                <a:gd name="T28" fmla="*/ 39 w 286"/>
                <a:gd name="T29" fmla="*/ 441 h 964"/>
                <a:gd name="T30" fmla="*/ 39 w 286"/>
                <a:gd name="T31" fmla="*/ 461 h 964"/>
                <a:gd name="T32" fmla="*/ 43 w 286"/>
                <a:gd name="T33" fmla="*/ 453 h 964"/>
                <a:gd name="T34" fmla="*/ 43 w 286"/>
                <a:gd name="T35" fmla="*/ 461 h 964"/>
                <a:gd name="T36" fmla="*/ 47 w 286"/>
                <a:gd name="T37" fmla="*/ 476 h 964"/>
                <a:gd name="T38" fmla="*/ 68 w 286"/>
                <a:gd name="T39" fmla="*/ 491 h 964"/>
                <a:gd name="T40" fmla="*/ 72 w 286"/>
                <a:gd name="T41" fmla="*/ 476 h 964"/>
                <a:gd name="T42" fmla="*/ 56 w 286"/>
                <a:gd name="T43" fmla="*/ 467 h 964"/>
                <a:gd name="T44" fmla="*/ 47 w 286"/>
                <a:gd name="T45" fmla="*/ 446 h 964"/>
                <a:gd name="T46" fmla="*/ 43 w 286"/>
                <a:gd name="T47" fmla="*/ 396 h 964"/>
                <a:gd name="T48" fmla="*/ 39 w 286"/>
                <a:gd name="T49" fmla="*/ 376 h 964"/>
                <a:gd name="T50" fmla="*/ 32 w 286"/>
                <a:gd name="T51" fmla="*/ 345 h 964"/>
                <a:gd name="T52" fmla="*/ 29 w 286"/>
                <a:gd name="T53" fmla="*/ 322 h 964"/>
                <a:gd name="T54" fmla="*/ 22 w 286"/>
                <a:gd name="T55" fmla="*/ 265 h 964"/>
                <a:gd name="T56" fmla="*/ 22 w 286"/>
                <a:gd name="T57" fmla="*/ 246 h 964"/>
                <a:gd name="T58" fmla="*/ 18 w 286"/>
                <a:gd name="T59" fmla="*/ 189 h 964"/>
                <a:gd name="T60" fmla="*/ 22 w 286"/>
                <a:gd name="T61" fmla="*/ 120 h 964"/>
                <a:gd name="T62" fmla="*/ 24 w 286"/>
                <a:gd name="T63" fmla="*/ 85 h 964"/>
                <a:gd name="T64" fmla="*/ 22 w 286"/>
                <a:gd name="T65" fmla="*/ 71 h 964"/>
                <a:gd name="T66" fmla="*/ 15 w 286"/>
                <a:gd name="T67" fmla="*/ 20 h 964"/>
                <a:gd name="T68" fmla="*/ 0 w 286"/>
                <a:gd name="T69" fmla="*/ 7 h 9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6"/>
                <a:gd name="T106" fmla="*/ 0 h 964"/>
                <a:gd name="T107" fmla="*/ 286 w 286"/>
                <a:gd name="T108" fmla="*/ 964 h 9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6" h="964">
                  <a:moveTo>
                    <a:pt x="0" y="11"/>
                  </a:moveTo>
                  <a:lnTo>
                    <a:pt x="27" y="111"/>
                  </a:lnTo>
                  <a:lnTo>
                    <a:pt x="27" y="138"/>
                  </a:lnTo>
                  <a:lnTo>
                    <a:pt x="42" y="238"/>
                  </a:lnTo>
                  <a:lnTo>
                    <a:pt x="27" y="311"/>
                  </a:lnTo>
                  <a:lnTo>
                    <a:pt x="42" y="338"/>
                  </a:lnTo>
                  <a:lnTo>
                    <a:pt x="27" y="349"/>
                  </a:lnTo>
                  <a:lnTo>
                    <a:pt x="59" y="397"/>
                  </a:lnTo>
                  <a:lnTo>
                    <a:pt x="59" y="438"/>
                  </a:lnTo>
                  <a:lnTo>
                    <a:pt x="59" y="522"/>
                  </a:lnTo>
                  <a:lnTo>
                    <a:pt x="42" y="522"/>
                  </a:lnTo>
                  <a:lnTo>
                    <a:pt x="42" y="534"/>
                  </a:lnTo>
                  <a:lnTo>
                    <a:pt x="71" y="593"/>
                  </a:lnTo>
                  <a:lnTo>
                    <a:pt x="71" y="622"/>
                  </a:lnTo>
                  <a:lnTo>
                    <a:pt x="86" y="653"/>
                  </a:lnTo>
                  <a:lnTo>
                    <a:pt x="86" y="633"/>
                  </a:lnTo>
                  <a:lnTo>
                    <a:pt x="98" y="653"/>
                  </a:lnTo>
                  <a:lnTo>
                    <a:pt x="115" y="704"/>
                  </a:lnTo>
                  <a:lnTo>
                    <a:pt x="86" y="704"/>
                  </a:lnTo>
                  <a:lnTo>
                    <a:pt x="98" y="752"/>
                  </a:lnTo>
                  <a:lnTo>
                    <a:pt x="98" y="766"/>
                  </a:lnTo>
                  <a:lnTo>
                    <a:pt x="86" y="781"/>
                  </a:lnTo>
                  <a:lnTo>
                    <a:pt x="126" y="781"/>
                  </a:lnTo>
                  <a:lnTo>
                    <a:pt x="126" y="822"/>
                  </a:lnTo>
                  <a:lnTo>
                    <a:pt x="115" y="804"/>
                  </a:lnTo>
                  <a:lnTo>
                    <a:pt x="115" y="822"/>
                  </a:lnTo>
                  <a:lnTo>
                    <a:pt x="126" y="866"/>
                  </a:lnTo>
                  <a:lnTo>
                    <a:pt x="142" y="866"/>
                  </a:lnTo>
                  <a:lnTo>
                    <a:pt x="142" y="877"/>
                  </a:lnTo>
                  <a:lnTo>
                    <a:pt x="157" y="866"/>
                  </a:lnTo>
                  <a:lnTo>
                    <a:pt x="157" y="877"/>
                  </a:lnTo>
                  <a:lnTo>
                    <a:pt x="157" y="904"/>
                  </a:lnTo>
                  <a:lnTo>
                    <a:pt x="169" y="904"/>
                  </a:lnTo>
                  <a:lnTo>
                    <a:pt x="169" y="893"/>
                  </a:lnTo>
                  <a:lnTo>
                    <a:pt x="186" y="904"/>
                  </a:lnTo>
                  <a:lnTo>
                    <a:pt x="169" y="904"/>
                  </a:lnTo>
                  <a:lnTo>
                    <a:pt x="169" y="918"/>
                  </a:lnTo>
                  <a:lnTo>
                    <a:pt x="186" y="937"/>
                  </a:lnTo>
                  <a:lnTo>
                    <a:pt x="186" y="918"/>
                  </a:lnTo>
                  <a:lnTo>
                    <a:pt x="269" y="964"/>
                  </a:lnTo>
                  <a:lnTo>
                    <a:pt x="269" y="937"/>
                  </a:lnTo>
                  <a:lnTo>
                    <a:pt x="286" y="937"/>
                  </a:lnTo>
                  <a:lnTo>
                    <a:pt x="286" y="918"/>
                  </a:lnTo>
                  <a:lnTo>
                    <a:pt x="224" y="918"/>
                  </a:lnTo>
                  <a:lnTo>
                    <a:pt x="198" y="877"/>
                  </a:lnTo>
                  <a:lnTo>
                    <a:pt x="186" y="877"/>
                  </a:lnTo>
                  <a:lnTo>
                    <a:pt x="169" y="866"/>
                  </a:lnTo>
                  <a:lnTo>
                    <a:pt x="169" y="781"/>
                  </a:lnTo>
                  <a:lnTo>
                    <a:pt x="157" y="722"/>
                  </a:lnTo>
                  <a:lnTo>
                    <a:pt x="157" y="737"/>
                  </a:lnTo>
                  <a:lnTo>
                    <a:pt x="142" y="722"/>
                  </a:lnTo>
                  <a:lnTo>
                    <a:pt x="126" y="681"/>
                  </a:lnTo>
                  <a:lnTo>
                    <a:pt x="126" y="653"/>
                  </a:lnTo>
                  <a:lnTo>
                    <a:pt x="115" y="633"/>
                  </a:lnTo>
                  <a:lnTo>
                    <a:pt x="115" y="566"/>
                  </a:lnTo>
                  <a:lnTo>
                    <a:pt x="86" y="522"/>
                  </a:lnTo>
                  <a:lnTo>
                    <a:pt x="98" y="493"/>
                  </a:lnTo>
                  <a:lnTo>
                    <a:pt x="86" y="482"/>
                  </a:lnTo>
                  <a:lnTo>
                    <a:pt x="98" y="438"/>
                  </a:lnTo>
                  <a:lnTo>
                    <a:pt x="71" y="370"/>
                  </a:lnTo>
                  <a:lnTo>
                    <a:pt x="71" y="282"/>
                  </a:lnTo>
                  <a:lnTo>
                    <a:pt x="86" y="238"/>
                  </a:lnTo>
                  <a:lnTo>
                    <a:pt x="71" y="182"/>
                  </a:lnTo>
                  <a:lnTo>
                    <a:pt x="98" y="167"/>
                  </a:lnTo>
                  <a:lnTo>
                    <a:pt x="98" y="138"/>
                  </a:lnTo>
                  <a:lnTo>
                    <a:pt x="86" y="138"/>
                  </a:lnTo>
                  <a:lnTo>
                    <a:pt x="59" y="67"/>
                  </a:lnTo>
                  <a:lnTo>
                    <a:pt x="59" y="38"/>
                  </a:lnTo>
                  <a:lnTo>
                    <a:pt x="27" y="0"/>
                  </a:lnTo>
                  <a:lnTo>
                    <a:pt x="0" y="1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3" name="Freeform 178"/>
            <p:cNvSpPr>
              <a:spLocks/>
            </p:cNvSpPr>
            <p:nvPr/>
          </p:nvSpPr>
          <p:spPr bwMode="auto">
            <a:xfrm>
              <a:off x="1476" y="2852"/>
              <a:ext cx="261" cy="331"/>
            </a:xfrm>
            <a:custGeom>
              <a:avLst/>
              <a:gdLst>
                <a:gd name="T0" fmla="*/ 0 w 300"/>
                <a:gd name="T1" fmla="*/ 16 h 355"/>
                <a:gd name="T2" fmla="*/ 3 w 300"/>
                <a:gd name="T3" fmla="*/ 35 h 355"/>
                <a:gd name="T4" fmla="*/ 3 w 300"/>
                <a:gd name="T5" fmla="*/ 84 h 355"/>
                <a:gd name="T6" fmla="*/ 7 w 300"/>
                <a:gd name="T7" fmla="*/ 90 h 355"/>
                <a:gd name="T8" fmla="*/ 3 w 300"/>
                <a:gd name="T9" fmla="*/ 106 h 355"/>
                <a:gd name="T10" fmla="*/ 10 w 300"/>
                <a:gd name="T11" fmla="*/ 127 h 355"/>
                <a:gd name="T12" fmla="*/ 10 w 300"/>
                <a:gd name="T13" fmla="*/ 140 h 355"/>
                <a:gd name="T14" fmla="*/ 17 w 300"/>
                <a:gd name="T15" fmla="*/ 176 h 355"/>
                <a:gd name="T16" fmla="*/ 21 w 300"/>
                <a:gd name="T17" fmla="*/ 176 h 355"/>
                <a:gd name="T18" fmla="*/ 28 w 300"/>
                <a:gd name="T19" fmla="*/ 161 h 355"/>
                <a:gd name="T20" fmla="*/ 38 w 300"/>
                <a:gd name="T21" fmla="*/ 171 h 355"/>
                <a:gd name="T22" fmla="*/ 44 w 300"/>
                <a:gd name="T23" fmla="*/ 171 h 355"/>
                <a:gd name="T24" fmla="*/ 50 w 300"/>
                <a:gd name="T25" fmla="*/ 134 h 355"/>
                <a:gd name="T26" fmla="*/ 67 w 300"/>
                <a:gd name="T27" fmla="*/ 127 h 355"/>
                <a:gd name="T28" fmla="*/ 70 w 300"/>
                <a:gd name="T29" fmla="*/ 140 h 355"/>
                <a:gd name="T30" fmla="*/ 74 w 300"/>
                <a:gd name="T31" fmla="*/ 113 h 355"/>
                <a:gd name="T32" fmla="*/ 67 w 300"/>
                <a:gd name="T33" fmla="*/ 98 h 355"/>
                <a:gd name="T34" fmla="*/ 67 w 300"/>
                <a:gd name="T35" fmla="*/ 90 h 355"/>
                <a:gd name="T36" fmla="*/ 57 w 300"/>
                <a:gd name="T37" fmla="*/ 84 h 355"/>
                <a:gd name="T38" fmla="*/ 57 w 300"/>
                <a:gd name="T39" fmla="*/ 78 h 355"/>
                <a:gd name="T40" fmla="*/ 57 w 300"/>
                <a:gd name="T41" fmla="*/ 71 h 355"/>
                <a:gd name="T42" fmla="*/ 52 w 300"/>
                <a:gd name="T43" fmla="*/ 58 h 355"/>
                <a:gd name="T44" fmla="*/ 28 w 300"/>
                <a:gd name="T45" fmla="*/ 35 h 355"/>
                <a:gd name="T46" fmla="*/ 25 w 300"/>
                <a:gd name="T47" fmla="*/ 21 h 355"/>
                <a:gd name="T48" fmla="*/ 25 w 300"/>
                <a:gd name="T49" fmla="*/ 0 h 355"/>
                <a:gd name="T50" fmla="*/ 14 w 300"/>
                <a:gd name="T51" fmla="*/ 0 h 355"/>
                <a:gd name="T52" fmla="*/ 7 w 300"/>
                <a:gd name="T53" fmla="*/ 21 h 355"/>
                <a:gd name="T54" fmla="*/ 0 w 300"/>
                <a:gd name="T55" fmla="*/ 16 h 3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0"/>
                <a:gd name="T85" fmla="*/ 0 h 355"/>
                <a:gd name="T86" fmla="*/ 300 w 300"/>
                <a:gd name="T87" fmla="*/ 355 h 35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0" h="355">
                  <a:moveTo>
                    <a:pt x="0" y="30"/>
                  </a:moveTo>
                  <a:lnTo>
                    <a:pt x="12" y="71"/>
                  </a:lnTo>
                  <a:lnTo>
                    <a:pt x="12" y="171"/>
                  </a:lnTo>
                  <a:lnTo>
                    <a:pt x="27" y="182"/>
                  </a:lnTo>
                  <a:lnTo>
                    <a:pt x="12" y="215"/>
                  </a:lnTo>
                  <a:lnTo>
                    <a:pt x="42" y="255"/>
                  </a:lnTo>
                  <a:lnTo>
                    <a:pt x="42" y="282"/>
                  </a:lnTo>
                  <a:lnTo>
                    <a:pt x="71" y="355"/>
                  </a:lnTo>
                  <a:lnTo>
                    <a:pt x="83" y="355"/>
                  </a:lnTo>
                  <a:lnTo>
                    <a:pt x="111" y="326"/>
                  </a:lnTo>
                  <a:lnTo>
                    <a:pt x="156" y="341"/>
                  </a:lnTo>
                  <a:lnTo>
                    <a:pt x="183" y="341"/>
                  </a:lnTo>
                  <a:lnTo>
                    <a:pt x="200" y="270"/>
                  </a:lnTo>
                  <a:lnTo>
                    <a:pt x="271" y="255"/>
                  </a:lnTo>
                  <a:lnTo>
                    <a:pt x="282" y="282"/>
                  </a:lnTo>
                  <a:lnTo>
                    <a:pt x="300" y="226"/>
                  </a:lnTo>
                  <a:lnTo>
                    <a:pt x="271" y="197"/>
                  </a:lnTo>
                  <a:lnTo>
                    <a:pt x="271" y="182"/>
                  </a:lnTo>
                  <a:lnTo>
                    <a:pt x="231" y="171"/>
                  </a:lnTo>
                  <a:lnTo>
                    <a:pt x="231" y="159"/>
                  </a:lnTo>
                  <a:lnTo>
                    <a:pt x="231" y="142"/>
                  </a:lnTo>
                  <a:lnTo>
                    <a:pt x="211" y="115"/>
                  </a:lnTo>
                  <a:lnTo>
                    <a:pt x="111" y="71"/>
                  </a:lnTo>
                  <a:lnTo>
                    <a:pt x="100" y="42"/>
                  </a:lnTo>
                  <a:lnTo>
                    <a:pt x="100" y="0"/>
                  </a:lnTo>
                  <a:lnTo>
                    <a:pt x="56" y="0"/>
                  </a:lnTo>
                  <a:lnTo>
                    <a:pt x="27" y="42"/>
                  </a:lnTo>
                  <a:lnTo>
                    <a:pt x="0" y="3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4" name="Freeform 179"/>
            <p:cNvSpPr>
              <a:spLocks/>
            </p:cNvSpPr>
            <p:nvPr/>
          </p:nvSpPr>
          <p:spPr bwMode="auto">
            <a:xfrm>
              <a:off x="1636" y="3091"/>
              <a:ext cx="174" cy="215"/>
            </a:xfrm>
            <a:custGeom>
              <a:avLst/>
              <a:gdLst>
                <a:gd name="T0" fmla="*/ 50 w 200"/>
                <a:gd name="T1" fmla="*/ 87 h 230"/>
                <a:gd name="T2" fmla="*/ 50 w 200"/>
                <a:gd name="T3" fmla="*/ 101 h 230"/>
                <a:gd name="T4" fmla="*/ 47 w 200"/>
                <a:gd name="T5" fmla="*/ 118 h 230"/>
                <a:gd name="T6" fmla="*/ 43 w 200"/>
                <a:gd name="T7" fmla="*/ 118 h 230"/>
                <a:gd name="T8" fmla="*/ 29 w 200"/>
                <a:gd name="T9" fmla="*/ 107 h 230"/>
                <a:gd name="T10" fmla="*/ 33 w 200"/>
                <a:gd name="T11" fmla="*/ 94 h 230"/>
                <a:gd name="T12" fmla="*/ 33 w 200"/>
                <a:gd name="T13" fmla="*/ 80 h 230"/>
                <a:gd name="T14" fmla="*/ 22 w 200"/>
                <a:gd name="T15" fmla="*/ 72 h 230"/>
                <a:gd name="T16" fmla="*/ 15 w 200"/>
                <a:gd name="T17" fmla="*/ 65 h 230"/>
                <a:gd name="T18" fmla="*/ 0 w 200"/>
                <a:gd name="T19" fmla="*/ 44 h 230"/>
                <a:gd name="T20" fmla="*/ 3 w 200"/>
                <a:gd name="T21" fmla="*/ 7 h 230"/>
                <a:gd name="T22" fmla="*/ 22 w 200"/>
                <a:gd name="T23" fmla="*/ 0 h 230"/>
                <a:gd name="T24" fmla="*/ 25 w 200"/>
                <a:gd name="T25" fmla="*/ 15 h 230"/>
                <a:gd name="T26" fmla="*/ 29 w 200"/>
                <a:gd name="T27" fmla="*/ 36 h 230"/>
                <a:gd name="T28" fmla="*/ 39 w 200"/>
                <a:gd name="T29" fmla="*/ 44 h 230"/>
                <a:gd name="T30" fmla="*/ 43 w 200"/>
                <a:gd name="T31" fmla="*/ 44 h 230"/>
                <a:gd name="T32" fmla="*/ 43 w 200"/>
                <a:gd name="T33" fmla="*/ 65 h 230"/>
                <a:gd name="T34" fmla="*/ 50 w 200"/>
                <a:gd name="T35" fmla="*/ 65 h 230"/>
                <a:gd name="T36" fmla="*/ 50 w 200"/>
                <a:gd name="T37" fmla="*/ 87 h 2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
                <a:gd name="T58" fmla="*/ 0 h 230"/>
                <a:gd name="T59" fmla="*/ 200 w 200"/>
                <a:gd name="T60" fmla="*/ 230 h 2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 h="230">
                  <a:moveTo>
                    <a:pt x="200" y="169"/>
                  </a:moveTo>
                  <a:lnTo>
                    <a:pt x="200" y="198"/>
                  </a:lnTo>
                  <a:lnTo>
                    <a:pt x="187" y="230"/>
                  </a:lnTo>
                  <a:lnTo>
                    <a:pt x="171" y="230"/>
                  </a:lnTo>
                  <a:lnTo>
                    <a:pt x="116" y="209"/>
                  </a:lnTo>
                  <a:lnTo>
                    <a:pt x="131" y="186"/>
                  </a:lnTo>
                  <a:lnTo>
                    <a:pt x="131" y="157"/>
                  </a:lnTo>
                  <a:lnTo>
                    <a:pt x="87" y="142"/>
                  </a:lnTo>
                  <a:lnTo>
                    <a:pt x="60" y="127"/>
                  </a:lnTo>
                  <a:lnTo>
                    <a:pt x="0" y="86"/>
                  </a:lnTo>
                  <a:lnTo>
                    <a:pt x="16" y="15"/>
                  </a:lnTo>
                  <a:lnTo>
                    <a:pt x="87" y="0"/>
                  </a:lnTo>
                  <a:lnTo>
                    <a:pt x="100" y="27"/>
                  </a:lnTo>
                  <a:lnTo>
                    <a:pt x="116" y="71"/>
                  </a:lnTo>
                  <a:lnTo>
                    <a:pt x="160" y="86"/>
                  </a:lnTo>
                  <a:lnTo>
                    <a:pt x="171" y="86"/>
                  </a:lnTo>
                  <a:lnTo>
                    <a:pt x="171" y="127"/>
                  </a:lnTo>
                  <a:lnTo>
                    <a:pt x="200" y="127"/>
                  </a:lnTo>
                  <a:lnTo>
                    <a:pt x="200" y="16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5" name="Freeform 180"/>
            <p:cNvSpPr>
              <a:spLocks/>
            </p:cNvSpPr>
            <p:nvPr/>
          </p:nvSpPr>
          <p:spPr bwMode="auto">
            <a:xfrm>
              <a:off x="1524" y="3159"/>
              <a:ext cx="312" cy="753"/>
            </a:xfrm>
            <a:custGeom>
              <a:avLst/>
              <a:gdLst>
                <a:gd name="T0" fmla="*/ 84 w 359"/>
                <a:gd name="T1" fmla="*/ 79 h 807"/>
                <a:gd name="T2" fmla="*/ 84 w 359"/>
                <a:gd name="T3" fmla="*/ 49 h 807"/>
                <a:gd name="T4" fmla="*/ 81 w 359"/>
                <a:gd name="T5" fmla="*/ 64 h 807"/>
                <a:gd name="T6" fmla="*/ 72 w 359"/>
                <a:gd name="T7" fmla="*/ 79 h 807"/>
                <a:gd name="T8" fmla="*/ 63 w 359"/>
                <a:gd name="T9" fmla="*/ 58 h 807"/>
                <a:gd name="T10" fmla="*/ 53 w 359"/>
                <a:gd name="T11" fmla="*/ 35 h 807"/>
                <a:gd name="T12" fmla="*/ 32 w 359"/>
                <a:gd name="T13" fmla="*/ 7 h 807"/>
                <a:gd name="T14" fmla="*/ 14 w 359"/>
                <a:gd name="T15" fmla="*/ 0 h 807"/>
                <a:gd name="T16" fmla="*/ 7 w 359"/>
                <a:gd name="T17" fmla="*/ 29 h 807"/>
                <a:gd name="T18" fmla="*/ 3 w 359"/>
                <a:gd name="T19" fmla="*/ 64 h 807"/>
                <a:gd name="T20" fmla="*/ 0 w 359"/>
                <a:gd name="T21" fmla="*/ 130 h 807"/>
                <a:gd name="T22" fmla="*/ 3 w 359"/>
                <a:gd name="T23" fmla="*/ 186 h 807"/>
                <a:gd name="T24" fmla="*/ 3 w 359"/>
                <a:gd name="T25" fmla="*/ 205 h 807"/>
                <a:gd name="T26" fmla="*/ 10 w 359"/>
                <a:gd name="T27" fmla="*/ 261 h 807"/>
                <a:gd name="T28" fmla="*/ 14 w 359"/>
                <a:gd name="T29" fmla="*/ 286 h 807"/>
                <a:gd name="T30" fmla="*/ 21 w 359"/>
                <a:gd name="T31" fmla="*/ 313 h 807"/>
                <a:gd name="T32" fmla="*/ 24 w 359"/>
                <a:gd name="T33" fmla="*/ 334 h 807"/>
                <a:gd name="T34" fmla="*/ 28 w 359"/>
                <a:gd name="T35" fmla="*/ 383 h 807"/>
                <a:gd name="T36" fmla="*/ 37 w 359"/>
                <a:gd name="T37" fmla="*/ 404 h 807"/>
                <a:gd name="T38" fmla="*/ 59 w 359"/>
                <a:gd name="T39" fmla="*/ 404 h 807"/>
                <a:gd name="T40" fmla="*/ 48 w 359"/>
                <a:gd name="T41" fmla="*/ 383 h 807"/>
                <a:gd name="T42" fmla="*/ 53 w 359"/>
                <a:gd name="T43" fmla="*/ 364 h 807"/>
                <a:gd name="T44" fmla="*/ 55 w 359"/>
                <a:gd name="T45" fmla="*/ 341 h 807"/>
                <a:gd name="T46" fmla="*/ 46 w 359"/>
                <a:gd name="T47" fmla="*/ 334 h 807"/>
                <a:gd name="T48" fmla="*/ 46 w 359"/>
                <a:gd name="T49" fmla="*/ 313 h 807"/>
                <a:gd name="T50" fmla="*/ 53 w 359"/>
                <a:gd name="T51" fmla="*/ 306 h 807"/>
                <a:gd name="T52" fmla="*/ 55 w 359"/>
                <a:gd name="T53" fmla="*/ 286 h 807"/>
                <a:gd name="T54" fmla="*/ 53 w 359"/>
                <a:gd name="T55" fmla="*/ 278 h 807"/>
                <a:gd name="T56" fmla="*/ 59 w 359"/>
                <a:gd name="T57" fmla="*/ 286 h 807"/>
                <a:gd name="T58" fmla="*/ 55 w 359"/>
                <a:gd name="T59" fmla="*/ 271 h 807"/>
                <a:gd name="T60" fmla="*/ 48 w 359"/>
                <a:gd name="T61" fmla="*/ 271 h 807"/>
                <a:gd name="T62" fmla="*/ 53 w 359"/>
                <a:gd name="T63" fmla="*/ 261 h 807"/>
                <a:gd name="T64" fmla="*/ 59 w 359"/>
                <a:gd name="T65" fmla="*/ 236 h 807"/>
                <a:gd name="T66" fmla="*/ 81 w 359"/>
                <a:gd name="T67" fmla="*/ 221 h 807"/>
                <a:gd name="T68" fmla="*/ 84 w 359"/>
                <a:gd name="T69" fmla="*/ 199 h 807"/>
                <a:gd name="T70" fmla="*/ 81 w 359"/>
                <a:gd name="T71" fmla="*/ 186 h 807"/>
                <a:gd name="T72" fmla="*/ 70 w 359"/>
                <a:gd name="T73" fmla="*/ 163 h 8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59"/>
                <a:gd name="T112" fmla="*/ 0 h 807"/>
                <a:gd name="T113" fmla="*/ 359 w 359"/>
                <a:gd name="T114" fmla="*/ 807 h 8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59" h="807">
                  <a:moveTo>
                    <a:pt x="286" y="227"/>
                  </a:moveTo>
                  <a:lnTo>
                    <a:pt x="345" y="159"/>
                  </a:lnTo>
                  <a:lnTo>
                    <a:pt x="359" y="138"/>
                  </a:lnTo>
                  <a:lnTo>
                    <a:pt x="345" y="98"/>
                  </a:lnTo>
                  <a:lnTo>
                    <a:pt x="326" y="98"/>
                  </a:lnTo>
                  <a:lnTo>
                    <a:pt x="326" y="127"/>
                  </a:lnTo>
                  <a:lnTo>
                    <a:pt x="315" y="159"/>
                  </a:lnTo>
                  <a:lnTo>
                    <a:pt x="297" y="159"/>
                  </a:lnTo>
                  <a:lnTo>
                    <a:pt x="242" y="138"/>
                  </a:lnTo>
                  <a:lnTo>
                    <a:pt x="259" y="115"/>
                  </a:lnTo>
                  <a:lnTo>
                    <a:pt x="259" y="86"/>
                  </a:lnTo>
                  <a:lnTo>
                    <a:pt x="215" y="71"/>
                  </a:lnTo>
                  <a:lnTo>
                    <a:pt x="186" y="56"/>
                  </a:lnTo>
                  <a:lnTo>
                    <a:pt x="127" y="15"/>
                  </a:lnTo>
                  <a:lnTo>
                    <a:pt x="98" y="15"/>
                  </a:lnTo>
                  <a:lnTo>
                    <a:pt x="55" y="0"/>
                  </a:lnTo>
                  <a:lnTo>
                    <a:pt x="27" y="27"/>
                  </a:lnTo>
                  <a:lnTo>
                    <a:pt x="27" y="56"/>
                  </a:lnTo>
                  <a:lnTo>
                    <a:pt x="0" y="71"/>
                  </a:lnTo>
                  <a:lnTo>
                    <a:pt x="15" y="127"/>
                  </a:lnTo>
                  <a:lnTo>
                    <a:pt x="0" y="171"/>
                  </a:lnTo>
                  <a:lnTo>
                    <a:pt x="0" y="259"/>
                  </a:lnTo>
                  <a:lnTo>
                    <a:pt x="27" y="326"/>
                  </a:lnTo>
                  <a:lnTo>
                    <a:pt x="15" y="371"/>
                  </a:lnTo>
                  <a:lnTo>
                    <a:pt x="27" y="382"/>
                  </a:lnTo>
                  <a:lnTo>
                    <a:pt x="15" y="411"/>
                  </a:lnTo>
                  <a:lnTo>
                    <a:pt x="42" y="455"/>
                  </a:lnTo>
                  <a:lnTo>
                    <a:pt x="42" y="522"/>
                  </a:lnTo>
                  <a:lnTo>
                    <a:pt x="55" y="542"/>
                  </a:lnTo>
                  <a:lnTo>
                    <a:pt x="55" y="570"/>
                  </a:lnTo>
                  <a:lnTo>
                    <a:pt x="71" y="611"/>
                  </a:lnTo>
                  <a:lnTo>
                    <a:pt x="86" y="626"/>
                  </a:lnTo>
                  <a:lnTo>
                    <a:pt x="86" y="611"/>
                  </a:lnTo>
                  <a:lnTo>
                    <a:pt x="98" y="670"/>
                  </a:lnTo>
                  <a:lnTo>
                    <a:pt x="98" y="753"/>
                  </a:lnTo>
                  <a:lnTo>
                    <a:pt x="115" y="766"/>
                  </a:lnTo>
                  <a:lnTo>
                    <a:pt x="127" y="766"/>
                  </a:lnTo>
                  <a:lnTo>
                    <a:pt x="155" y="807"/>
                  </a:lnTo>
                  <a:lnTo>
                    <a:pt x="215" y="807"/>
                  </a:lnTo>
                  <a:lnTo>
                    <a:pt x="242" y="807"/>
                  </a:lnTo>
                  <a:lnTo>
                    <a:pt x="198" y="782"/>
                  </a:lnTo>
                  <a:lnTo>
                    <a:pt x="198" y="766"/>
                  </a:lnTo>
                  <a:lnTo>
                    <a:pt x="215" y="753"/>
                  </a:lnTo>
                  <a:lnTo>
                    <a:pt x="215" y="726"/>
                  </a:lnTo>
                  <a:lnTo>
                    <a:pt x="242" y="693"/>
                  </a:lnTo>
                  <a:lnTo>
                    <a:pt x="226" y="682"/>
                  </a:lnTo>
                  <a:lnTo>
                    <a:pt x="215" y="682"/>
                  </a:lnTo>
                  <a:lnTo>
                    <a:pt x="186" y="670"/>
                  </a:lnTo>
                  <a:lnTo>
                    <a:pt x="186" y="653"/>
                  </a:lnTo>
                  <a:lnTo>
                    <a:pt x="186" y="626"/>
                  </a:lnTo>
                  <a:lnTo>
                    <a:pt x="215" y="626"/>
                  </a:lnTo>
                  <a:lnTo>
                    <a:pt x="215" y="611"/>
                  </a:lnTo>
                  <a:lnTo>
                    <a:pt x="215" y="582"/>
                  </a:lnTo>
                  <a:lnTo>
                    <a:pt x="226" y="570"/>
                  </a:lnTo>
                  <a:lnTo>
                    <a:pt x="215" y="570"/>
                  </a:lnTo>
                  <a:lnTo>
                    <a:pt x="215" y="555"/>
                  </a:lnTo>
                  <a:lnTo>
                    <a:pt x="226" y="570"/>
                  </a:lnTo>
                  <a:lnTo>
                    <a:pt x="242" y="570"/>
                  </a:lnTo>
                  <a:lnTo>
                    <a:pt x="242" y="555"/>
                  </a:lnTo>
                  <a:lnTo>
                    <a:pt x="226" y="542"/>
                  </a:lnTo>
                  <a:lnTo>
                    <a:pt x="215" y="555"/>
                  </a:lnTo>
                  <a:lnTo>
                    <a:pt x="198" y="542"/>
                  </a:lnTo>
                  <a:lnTo>
                    <a:pt x="186" y="511"/>
                  </a:lnTo>
                  <a:lnTo>
                    <a:pt x="215" y="522"/>
                  </a:lnTo>
                  <a:lnTo>
                    <a:pt x="242" y="511"/>
                  </a:lnTo>
                  <a:lnTo>
                    <a:pt x="242" y="470"/>
                  </a:lnTo>
                  <a:lnTo>
                    <a:pt x="274" y="455"/>
                  </a:lnTo>
                  <a:lnTo>
                    <a:pt x="326" y="442"/>
                  </a:lnTo>
                  <a:lnTo>
                    <a:pt x="345" y="411"/>
                  </a:lnTo>
                  <a:lnTo>
                    <a:pt x="345" y="397"/>
                  </a:lnTo>
                  <a:lnTo>
                    <a:pt x="315" y="382"/>
                  </a:lnTo>
                  <a:lnTo>
                    <a:pt x="326" y="371"/>
                  </a:lnTo>
                  <a:lnTo>
                    <a:pt x="286" y="338"/>
                  </a:lnTo>
                  <a:lnTo>
                    <a:pt x="286" y="326"/>
                  </a:lnTo>
                  <a:lnTo>
                    <a:pt x="286" y="2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6" name="Freeform 181"/>
            <p:cNvSpPr>
              <a:spLocks/>
            </p:cNvSpPr>
            <p:nvPr/>
          </p:nvSpPr>
          <p:spPr bwMode="auto">
            <a:xfrm>
              <a:off x="1636" y="2400"/>
              <a:ext cx="101" cy="170"/>
            </a:xfrm>
            <a:custGeom>
              <a:avLst/>
              <a:gdLst>
                <a:gd name="T0" fmla="*/ 12 w 116"/>
                <a:gd name="T1" fmla="*/ 0 h 182"/>
                <a:gd name="T2" fmla="*/ 18 w 116"/>
                <a:gd name="T3" fmla="*/ 7 h 182"/>
                <a:gd name="T4" fmla="*/ 18 w 116"/>
                <a:gd name="T5" fmla="*/ 21 h 182"/>
                <a:gd name="T6" fmla="*/ 24 w 116"/>
                <a:gd name="T7" fmla="*/ 35 h 182"/>
                <a:gd name="T8" fmla="*/ 22 w 116"/>
                <a:gd name="T9" fmla="*/ 56 h 182"/>
                <a:gd name="T10" fmla="*/ 29 w 116"/>
                <a:gd name="T11" fmla="*/ 86 h 182"/>
                <a:gd name="T12" fmla="*/ 24 w 116"/>
                <a:gd name="T13" fmla="*/ 86 h 182"/>
                <a:gd name="T14" fmla="*/ 15 w 116"/>
                <a:gd name="T15" fmla="*/ 92 h 182"/>
                <a:gd name="T16" fmla="*/ 12 w 116"/>
                <a:gd name="T17" fmla="*/ 92 h 182"/>
                <a:gd name="T18" fmla="*/ 7 w 116"/>
                <a:gd name="T19" fmla="*/ 78 h 182"/>
                <a:gd name="T20" fmla="*/ 12 w 116"/>
                <a:gd name="T21" fmla="*/ 56 h 182"/>
                <a:gd name="T22" fmla="*/ 7 w 116"/>
                <a:gd name="T23" fmla="*/ 42 h 182"/>
                <a:gd name="T24" fmla="*/ 3 w 116"/>
                <a:gd name="T25" fmla="*/ 42 h 182"/>
                <a:gd name="T26" fmla="*/ 0 w 116"/>
                <a:gd name="T27" fmla="*/ 35 h 182"/>
                <a:gd name="T28" fmla="*/ 3 w 116"/>
                <a:gd name="T29" fmla="*/ 21 h 182"/>
                <a:gd name="T30" fmla="*/ 7 w 116"/>
                <a:gd name="T31" fmla="*/ 21 h 182"/>
                <a:gd name="T32" fmla="*/ 3 w 116"/>
                <a:gd name="T33" fmla="*/ 14 h 182"/>
                <a:gd name="T34" fmla="*/ 3 w 116"/>
                <a:gd name="T35" fmla="*/ 7 h 182"/>
                <a:gd name="T36" fmla="*/ 12 w 116"/>
                <a:gd name="T37" fmla="*/ 0 h 1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182"/>
                <a:gd name="T59" fmla="*/ 116 w 116"/>
                <a:gd name="T60" fmla="*/ 182 h 1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182">
                  <a:moveTo>
                    <a:pt x="47" y="0"/>
                  </a:moveTo>
                  <a:lnTo>
                    <a:pt x="71" y="15"/>
                  </a:lnTo>
                  <a:lnTo>
                    <a:pt x="71" y="42"/>
                  </a:lnTo>
                  <a:lnTo>
                    <a:pt x="98" y="71"/>
                  </a:lnTo>
                  <a:lnTo>
                    <a:pt x="87" y="109"/>
                  </a:lnTo>
                  <a:lnTo>
                    <a:pt x="116" y="169"/>
                  </a:lnTo>
                  <a:lnTo>
                    <a:pt x="98" y="169"/>
                  </a:lnTo>
                  <a:lnTo>
                    <a:pt x="60" y="182"/>
                  </a:lnTo>
                  <a:lnTo>
                    <a:pt x="47" y="182"/>
                  </a:lnTo>
                  <a:lnTo>
                    <a:pt x="27" y="153"/>
                  </a:lnTo>
                  <a:lnTo>
                    <a:pt x="47" y="109"/>
                  </a:lnTo>
                  <a:lnTo>
                    <a:pt x="27" y="82"/>
                  </a:lnTo>
                  <a:lnTo>
                    <a:pt x="16" y="82"/>
                  </a:lnTo>
                  <a:lnTo>
                    <a:pt x="0" y="71"/>
                  </a:lnTo>
                  <a:lnTo>
                    <a:pt x="16" y="42"/>
                  </a:lnTo>
                  <a:lnTo>
                    <a:pt x="27" y="42"/>
                  </a:lnTo>
                  <a:lnTo>
                    <a:pt x="16" y="27"/>
                  </a:lnTo>
                  <a:lnTo>
                    <a:pt x="16" y="15"/>
                  </a:lnTo>
                  <a:lnTo>
                    <a:pt x="47"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7" name="Freeform 182"/>
            <p:cNvSpPr>
              <a:spLocks/>
            </p:cNvSpPr>
            <p:nvPr/>
          </p:nvSpPr>
          <p:spPr bwMode="auto">
            <a:xfrm>
              <a:off x="1863" y="3900"/>
              <a:ext cx="52" cy="45"/>
            </a:xfrm>
            <a:custGeom>
              <a:avLst/>
              <a:gdLst>
                <a:gd name="T0" fmla="*/ 0 w 59"/>
                <a:gd name="T1" fmla="*/ 0 h 46"/>
                <a:gd name="T2" fmla="*/ 4 w 59"/>
                <a:gd name="T3" fmla="*/ 36 h 46"/>
                <a:gd name="T4" fmla="*/ 4 w 59"/>
                <a:gd name="T5" fmla="*/ 0 h 46"/>
                <a:gd name="T6" fmla="*/ 0 w 59"/>
                <a:gd name="T7" fmla="*/ 0 h 46"/>
                <a:gd name="T8" fmla="*/ 4 w 59"/>
                <a:gd name="T9" fmla="*/ 0 h 46"/>
                <a:gd name="T10" fmla="*/ 11 w 59"/>
                <a:gd name="T11" fmla="*/ 0 h 46"/>
                <a:gd name="T12" fmla="*/ 17 w 59"/>
                <a:gd name="T13" fmla="*/ 0 h 46"/>
                <a:gd name="T14" fmla="*/ 8 w 59"/>
                <a:gd name="T15" fmla="*/ 36 h 46"/>
                <a:gd name="T16" fmla="*/ 0 w 59"/>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46"/>
                <a:gd name="T29" fmla="*/ 59 w 59"/>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46">
                  <a:moveTo>
                    <a:pt x="0" y="0"/>
                  </a:moveTo>
                  <a:lnTo>
                    <a:pt x="11" y="46"/>
                  </a:lnTo>
                  <a:lnTo>
                    <a:pt x="11" y="0"/>
                  </a:lnTo>
                  <a:lnTo>
                    <a:pt x="0" y="0"/>
                  </a:lnTo>
                  <a:lnTo>
                    <a:pt x="11" y="0"/>
                  </a:lnTo>
                  <a:lnTo>
                    <a:pt x="38" y="0"/>
                  </a:lnTo>
                  <a:lnTo>
                    <a:pt x="59" y="0"/>
                  </a:lnTo>
                  <a:lnTo>
                    <a:pt x="27" y="4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8" name="Freeform 183"/>
            <p:cNvSpPr>
              <a:spLocks/>
            </p:cNvSpPr>
            <p:nvPr/>
          </p:nvSpPr>
          <p:spPr bwMode="auto">
            <a:xfrm>
              <a:off x="1188" y="2030"/>
              <a:ext cx="211" cy="76"/>
            </a:xfrm>
            <a:custGeom>
              <a:avLst/>
              <a:gdLst>
                <a:gd name="T0" fmla="*/ 0 w 242"/>
                <a:gd name="T1" fmla="*/ 16 h 83"/>
                <a:gd name="T2" fmla="*/ 8 w 242"/>
                <a:gd name="T3" fmla="*/ 5 h 83"/>
                <a:gd name="T4" fmla="*/ 21 w 242"/>
                <a:gd name="T5" fmla="*/ 0 h 83"/>
                <a:gd name="T6" fmla="*/ 39 w 242"/>
                <a:gd name="T7" fmla="*/ 10 h 83"/>
                <a:gd name="T8" fmla="*/ 47 w 242"/>
                <a:gd name="T9" fmla="*/ 21 h 83"/>
                <a:gd name="T10" fmla="*/ 54 w 242"/>
                <a:gd name="T11" fmla="*/ 21 h 83"/>
                <a:gd name="T12" fmla="*/ 54 w 242"/>
                <a:gd name="T13" fmla="*/ 29 h 83"/>
                <a:gd name="T14" fmla="*/ 58 w 242"/>
                <a:gd name="T15" fmla="*/ 29 h 83"/>
                <a:gd name="T16" fmla="*/ 61 w 242"/>
                <a:gd name="T17" fmla="*/ 35 h 83"/>
                <a:gd name="T18" fmla="*/ 39 w 242"/>
                <a:gd name="T19" fmla="*/ 35 h 83"/>
                <a:gd name="T20" fmla="*/ 44 w 242"/>
                <a:gd name="T21" fmla="*/ 29 h 83"/>
                <a:gd name="T22" fmla="*/ 39 w 242"/>
                <a:gd name="T23" fmla="*/ 29 h 83"/>
                <a:gd name="T24" fmla="*/ 36 w 242"/>
                <a:gd name="T25" fmla="*/ 16 h 83"/>
                <a:gd name="T26" fmla="*/ 18 w 242"/>
                <a:gd name="T27" fmla="*/ 10 h 83"/>
                <a:gd name="T28" fmla="*/ 21 w 242"/>
                <a:gd name="T29" fmla="*/ 5 h 83"/>
                <a:gd name="T30" fmla="*/ 15 w 242"/>
                <a:gd name="T31" fmla="*/ 5 h 83"/>
                <a:gd name="T32" fmla="*/ 3 w 242"/>
                <a:gd name="T33" fmla="*/ 16 h 83"/>
                <a:gd name="T34" fmla="*/ 0 w 242"/>
                <a:gd name="T35" fmla="*/ 16 h 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2"/>
                <a:gd name="T55" fmla="*/ 0 h 83"/>
                <a:gd name="T56" fmla="*/ 242 w 242"/>
                <a:gd name="T57" fmla="*/ 83 h 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2" h="83">
                  <a:moveTo>
                    <a:pt x="0" y="39"/>
                  </a:moveTo>
                  <a:lnTo>
                    <a:pt x="31" y="12"/>
                  </a:lnTo>
                  <a:lnTo>
                    <a:pt x="82" y="0"/>
                  </a:lnTo>
                  <a:lnTo>
                    <a:pt x="157" y="23"/>
                  </a:lnTo>
                  <a:lnTo>
                    <a:pt x="186" y="50"/>
                  </a:lnTo>
                  <a:lnTo>
                    <a:pt x="213" y="50"/>
                  </a:lnTo>
                  <a:lnTo>
                    <a:pt x="213" y="69"/>
                  </a:lnTo>
                  <a:lnTo>
                    <a:pt x="228" y="69"/>
                  </a:lnTo>
                  <a:lnTo>
                    <a:pt x="242" y="83"/>
                  </a:lnTo>
                  <a:lnTo>
                    <a:pt x="157" y="83"/>
                  </a:lnTo>
                  <a:lnTo>
                    <a:pt x="169" y="69"/>
                  </a:lnTo>
                  <a:lnTo>
                    <a:pt x="157" y="69"/>
                  </a:lnTo>
                  <a:lnTo>
                    <a:pt x="142" y="39"/>
                  </a:lnTo>
                  <a:lnTo>
                    <a:pt x="71" y="23"/>
                  </a:lnTo>
                  <a:lnTo>
                    <a:pt x="82" y="12"/>
                  </a:lnTo>
                  <a:lnTo>
                    <a:pt x="57" y="12"/>
                  </a:lnTo>
                  <a:lnTo>
                    <a:pt x="11" y="39"/>
                  </a:lnTo>
                  <a:lnTo>
                    <a:pt x="0" y="3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79" name="Freeform 184"/>
            <p:cNvSpPr>
              <a:spLocks/>
            </p:cNvSpPr>
            <p:nvPr/>
          </p:nvSpPr>
          <p:spPr bwMode="auto">
            <a:xfrm>
              <a:off x="1775" y="1363"/>
              <a:ext cx="53" cy="43"/>
            </a:xfrm>
            <a:custGeom>
              <a:avLst/>
              <a:gdLst>
                <a:gd name="T0" fmla="*/ 0 w 59"/>
                <a:gd name="T1" fmla="*/ 0 h 46"/>
                <a:gd name="T2" fmla="*/ 10 w 59"/>
                <a:gd name="T3" fmla="*/ 0 h 46"/>
                <a:gd name="T4" fmla="*/ 20 w 59"/>
                <a:gd name="T5" fmla="*/ 23 h 46"/>
                <a:gd name="T6" fmla="*/ 10 w 59"/>
                <a:gd name="T7" fmla="*/ 23 h 46"/>
                <a:gd name="T8" fmla="*/ 0 w 59"/>
                <a:gd name="T9" fmla="*/ 0 h 46"/>
                <a:gd name="T10" fmla="*/ 0 60000 65536"/>
                <a:gd name="T11" fmla="*/ 0 60000 65536"/>
                <a:gd name="T12" fmla="*/ 0 60000 65536"/>
                <a:gd name="T13" fmla="*/ 0 60000 65536"/>
                <a:gd name="T14" fmla="*/ 0 60000 65536"/>
                <a:gd name="T15" fmla="*/ 0 w 59"/>
                <a:gd name="T16" fmla="*/ 0 h 46"/>
                <a:gd name="T17" fmla="*/ 59 w 59"/>
                <a:gd name="T18" fmla="*/ 46 h 46"/>
              </a:gdLst>
              <a:ahLst/>
              <a:cxnLst>
                <a:cxn ang="T10">
                  <a:pos x="T0" y="T1"/>
                </a:cxn>
                <a:cxn ang="T11">
                  <a:pos x="T2" y="T3"/>
                </a:cxn>
                <a:cxn ang="T12">
                  <a:pos x="T4" y="T5"/>
                </a:cxn>
                <a:cxn ang="T13">
                  <a:pos x="T6" y="T7"/>
                </a:cxn>
                <a:cxn ang="T14">
                  <a:pos x="T8" y="T9"/>
                </a:cxn>
              </a:cxnLst>
              <a:rect l="T15" t="T16" r="T17" b="T18"/>
              <a:pathLst>
                <a:path w="59" h="46">
                  <a:moveTo>
                    <a:pt x="0" y="0"/>
                  </a:moveTo>
                  <a:lnTo>
                    <a:pt x="27" y="0"/>
                  </a:lnTo>
                  <a:lnTo>
                    <a:pt x="59" y="46"/>
                  </a:lnTo>
                  <a:lnTo>
                    <a:pt x="27" y="4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0" name="Freeform 185"/>
            <p:cNvSpPr>
              <a:spLocks/>
            </p:cNvSpPr>
            <p:nvPr/>
          </p:nvSpPr>
          <p:spPr bwMode="auto">
            <a:xfrm>
              <a:off x="1852" y="1325"/>
              <a:ext cx="120" cy="118"/>
            </a:xfrm>
            <a:custGeom>
              <a:avLst/>
              <a:gdLst>
                <a:gd name="T0" fmla="*/ 0 w 138"/>
                <a:gd name="T1" fmla="*/ 40 h 127"/>
                <a:gd name="T2" fmla="*/ 6 w 138"/>
                <a:gd name="T3" fmla="*/ 34 h 127"/>
                <a:gd name="T4" fmla="*/ 24 w 138"/>
                <a:gd name="T5" fmla="*/ 0 h 127"/>
                <a:gd name="T6" fmla="*/ 28 w 138"/>
                <a:gd name="T7" fmla="*/ 0 h 127"/>
                <a:gd name="T8" fmla="*/ 17 w 138"/>
                <a:gd name="T9" fmla="*/ 19 h 127"/>
                <a:gd name="T10" fmla="*/ 24 w 138"/>
                <a:gd name="T11" fmla="*/ 14 h 127"/>
                <a:gd name="T12" fmla="*/ 24 w 138"/>
                <a:gd name="T13" fmla="*/ 19 h 127"/>
                <a:gd name="T14" fmla="*/ 24 w 138"/>
                <a:gd name="T15" fmla="*/ 24 h 127"/>
                <a:gd name="T16" fmla="*/ 33 w 138"/>
                <a:gd name="T17" fmla="*/ 24 h 127"/>
                <a:gd name="T18" fmla="*/ 32 w 138"/>
                <a:gd name="T19" fmla="*/ 34 h 127"/>
                <a:gd name="T20" fmla="*/ 33 w 138"/>
                <a:gd name="T21" fmla="*/ 34 h 127"/>
                <a:gd name="T22" fmla="*/ 28 w 138"/>
                <a:gd name="T23" fmla="*/ 47 h 127"/>
                <a:gd name="T24" fmla="*/ 33 w 138"/>
                <a:gd name="T25" fmla="*/ 40 h 127"/>
                <a:gd name="T26" fmla="*/ 32 w 138"/>
                <a:gd name="T27" fmla="*/ 47 h 127"/>
                <a:gd name="T28" fmla="*/ 33 w 138"/>
                <a:gd name="T29" fmla="*/ 47 h 127"/>
                <a:gd name="T30" fmla="*/ 32 w 138"/>
                <a:gd name="T31" fmla="*/ 61 h 127"/>
                <a:gd name="T32" fmla="*/ 28 w 138"/>
                <a:gd name="T33" fmla="*/ 61 h 127"/>
                <a:gd name="T34" fmla="*/ 28 w 138"/>
                <a:gd name="T35" fmla="*/ 53 h 127"/>
                <a:gd name="T36" fmla="*/ 24 w 138"/>
                <a:gd name="T37" fmla="*/ 53 h 127"/>
                <a:gd name="T38" fmla="*/ 28 w 138"/>
                <a:gd name="T39" fmla="*/ 47 h 127"/>
                <a:gd name="T40" fmla="*/ 24 w 138"/>
                <a:gd name="T41" fmla="*/ 47 h 127"/>
                <a:gd name="T42" fmla="*/ 21 w 138"/>
                <a:gd name="T43" fmla="*/ 53 h 127"/>
                <a:gd name="T44" fmla="*/ 17 w 138"/>
                <a:gd name="T45" fmla="*/ 53 h 127"/>
                <a:gd name="T46" fmla="*/ 21 w 138"/>
                <a:gd name="T47" fmla="*/ 47 h 127"/>
                <a:gd name="T48" fmla="*/ 0 w 138"/>
                <a:gd name="T49" fmla="*/ 47 h 127"/>
                <a:gd name="T50" fmla="*/ 0 w 138"/>
                <a:gd name="T51" fmla="*/ 40 h 1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7"/>
                <a:gd name="T80" fmla="*/ 138 w 138"/>
                <a:gd name="T81" fmla="*/ 127 h 1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7">
                  <a:moveTo>
                    <a:pt x="0" y="83"/>
                  </a:moveTo>
                  <a:lnTo>
                    <a:pt x="23" y="72"/>
                  </a:lnTo>
                  <a:lnTo>
                    <a:pt x="98" y="0"/>
                  </a:lnTo>
                  <a:lnTo>
                    <a:pt x="110" y="0"/>
                  </a:lnTo>
                  <a:lnTo>
                    <a:pt x="71" y="39"/>
                  </a:lnTo>
                  <a:lnTo>
                    <a:pt x="98" y="27"/>
                  </a:lnTo>
                  <a:lnTo>
                    <a:pt x="98" y="39"/>
                  </a:lnTo>
                  <a:lnTo>
                    <a:pt x="98" y="50"/>
                  </a:lnTo>
                  <a:lnTo>
                    <a:pt x="138" y="50"/>
                  </a:lnTo>
                  <a:lnTo>
                    <a:pt x="125" y="72"/>
                  </a:lnTo>
                  <a:lnTo>
                    <a:pt x="138" y="72"/>
                  </a:lnTo>
                  <a:lnTo>
                    <a:pt x="110" y="98"/>
                  </a:lnTo>
                  <a:lnTo>
                    <a:pt x="138" y="83"/>
                  </a:lnTo>
                  <a:lnTo>
                    <a:pt x="125" y="98"/>
                  </a:lnTo>
                  <a:lnTo>
                    <a:pt x="138" y="98"/>
                  </a:lnTo>
                  <a:lnTo>
                    <a:pt x="125" y="127"/>
                  </a:lnTo>
                  <a:lnTo>
                    <a:pt x="110" y="127"/>
                  </a:lnTo>
                  <a:lnTo>
                    <a:pt x="110" y="110"/>
                  </a:lnTo>
                  <a:lnTo>
                    <a:pt x="98" y="110"/>
                  </a:lnTo>
                  <a:lnTo>
                    <a:pt x="110" y="98"/>
                  </a:lnTo>
                  <a:lnTo>
                    <a:pt x="98" y="98"/>
                  </a:lnTo>
                  <a:lnTo>
                    <a:pt x="83" y="110"/>
                  </a:lnTo>
                  <a:lnTo>
                    <a:pt x="71" y="110"/>
                  </a:lnTo>
                  <a:lnTo>
                    <a:pt x="83" y="98"/>
                  </a:lnTo>
                  <a:lnTo>
                    <a:pt x="0" y="98"/>
                  </a:lnTo>
                  <a:lnTo>
                    <a:pt x="0" y="8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1" name="Freeform 186"/>
            <p:cNvSpPr>
              <a:spLocks/>
            </p:cNvSpPr>
            <p:nvPr/>
          </p:nvSpPr>
          <p:spPr bwMode="auto">
            <a:xfrm>
              <a:off x="1563" y="978"/>
              <a:ext cx="124" cy="67"/>
            </a:xfrm>
            <a:custGeom>
              <a:avLst/>
              <a:gdLst>
                <a:gd name="T0" fmla="*/ 0 w 142"/>
                <a:gd name="T1" fmla="*/ 30 h 71"/>
                <a:gd name="T2" fmla="*/ 7 w 142"/>
                <a:gd name="T3" fmla="*/ 30 h 71"/>
                <a:gd name="T4" fmla="*/ 14 w 142"/>
                <a:gd name="T5" fmla="*/ 16 h 71"/>
                <a:gd name="T6" fmla="*/ 21 w 142"/>
                <a:gd name="T7" fmla="*/ 0 h 71"/>
                <a:gd name="T8" fmla="*/ 21 w 142"/>
                <a:gd name="T9" fmla="*/ 8 h 71"/>
                <a:gd name="T10" fmla="*/ 37 w 142"/>
                <a:gd name="T11" fmla="*/ 30 h 71"/>
                <a:gd name="T12" fmla="*/ 28 w 142"/>
                <a:gd name="T13" fmla="*/ 40 h 71"/>
                <a:gd name="T14" fmla="*/ 21 w 142"/>
                <a:gd name="T15" fmla="*/ 30 h 71"/>
                <a:gd name="T16" fmla="*/ 18 w 142"/>
                <a:gd name="T17" fmla="*/ 30 h 71"/>
                <a:gd name="T18" fmla="*/ 7 w 142"/>
                <a:gd name="T19" fmla="*/ 40 h 71"/>
                <a:gd name="T20" fmla="*/ 7 w 142"/>
                <a:gd name="T21" fmla="*/ 30 h 71"/>
                <a:gd name="T22" fmla="*/ 0 w 142"/>
                <a:gd name="T23" fmla="*/ 3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2"/>
                <a:gd name="T37" fmla="*/ 0 h 71"/>
                <a:gd name="T38" fmla="*/ 142 w 142"/>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2" h="71">
                  <a:moveTo>
                    <a:pt x="0" y="54"/>
                  </a:moveTo>
                  <a:lnTo>
                    <a:pt x="27" y="54"/>
                  </a:lnTo>
                  <a:lnTo>
                    <a:pt x="54" y="27"/>
                  </a:lnTo>
                  <a:lnTo>
                    <a:pt x="83" y="0"/>
                  </a:lnTo>
                  <a:lnTo>
                    <a:pt x="83" y="15"/>
                  </a:lnTo>
                  <a:lnTo>
                    <a:pt x="142" y="54"/>
                  </a:lnTo>
                  <a:lnTo>
                    <a:pt x="109" y="71"/>
                  </a:lnTo>
                  <a:lnTo>
                    <a:pt x="83" y="54"/>
                  </a:lnTo>
                  <a:lnTo>
                    <a:pt x="71" y="54"/>
                  </a:lnTo>
                  <a:lnTo>
                    <a:pt x="27" y="71"/>
                  </a:lnTo>
                  <a:lnTo>
                    <a:pt x="27" y="54"/>
                  </a:lnTo>
                  <a:lnTo>
                    <a:pt x="0" y="5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2" name="Freeform 187"/>
            <p:cNvSpPr>
              <a:spLocks/>
            </p:cNvSpPr>
            <p:nvPr/>
          </p:nvSpPr>
          <p:spPr bwMode="auto">
            <a:xfrm>
              <a:off x="1786" y="937"/>
              <a:ext cx="40" cy="43"/>
            </a:xfrm>
            <a:custGeom>
              <a:avLst/>
              <a:gdLst>
                <a:gd name="T0" fmla="*/ 0 w 46"/>
                <a:gd name="T1" fmla="*/ 7 h 46"/>
                <a:gd name="T2" fmla="*/ 7 w 46"/>
                <a:gd name="T3" fmla="*/ 0 h 46"/>
                <a:gd name="T4" fmla="*/ 11 w 46"/>
                <a:gd name="T5" fmla="*/ 0 h 46"/>
                <a:gd name="T6" fmla="*/ 3 w 46"/>
                <a:gd name="T7" fmla="*/ 23 h 46"/>
                <a:gd name="T8" fmla="*/ 0 w 46"/>
                <a:gd name="T9" fmla="*/ 23 h 46"/>
                <a:gd name="T10" fmla="*/ 0 w 46"/>
                <a:gd name="T11" fmla="*/ 7 h 46"/>
                <a:gd name="T12" fmla="*/ 0 60000 65536"/>
                <a:gd name="T13" fmla="*/ 0 60000 65536"/>
                <a:gd name="T14" fmla="*/ 0 60000 65536"/>
                <a:gd name="T15" fmla="*/ 0 60000 65536"/>
                <a:gd name="T16" fmla="*/ 0 60000 65536"/>
                <a:gd name="T17" fmla="*/ 0 60000 65536"/>
                <a:gd name="T18" fmla="*/ 0 w 46"/>
                <a:gd name="T19" fmla="*/ 0 h 46"/>
                <a:gd name="T20" fmla="*/ 46 w 4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6" h="46">
                  <a:moveTo>
                    <a:pt x="0" y="17"/>
                  </a:moveTo>
                  <a:lnTo>
                    <a:pt x="27" y="0"/>
                  </a:lnTo>
                  <a:lnTo>
                    <a:pt x="46" y="0"/>
                  </a:lnTo>
                  <a:lnTo>
                    <a:pt x="16" y="46"/>
                  </a:lnTo>
                  <a:lnTo>
                    <a:pt x="0" y="46"/>
                  </a:lnTo>
                  <a:lnTo>
                    <a:pt x="0" y="1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3" name="Freeform 188"/>
            <p:cNvSpPr>
              <a:spLocks/>
            </p:cNvSpPr>
            <p:nvPr/>
          </p:nvSpPr>
          <p:spPr bwMode="auto">
            <a:xfrm>
              <a:off x="1662" y="817"/>
              <a:ext cx="350" cy="252"/>
            </a:xfrm>
            <a:custGeom>
              <a:avLst/>
              <a:gdLst>
                <a:gd name="T0" fmla="*/ 0 w 403"/>
                <a:gd name="T1" fmla="*/ 20 h 271"/>
                <a:gd name="T2" fmla="*/ 10 w 403"/>
                <a:gd name="T3" fmla="*/ 7 h 271"/>
                <a:gd name="T4" fmla="*/ 25 w 403"/>
                <a:gd name="T5" fmla="*/ 0 h 271"/>
                <a:gd name="T6" fmla="*/ 35 w 403"/>
                <a:gd name="T7" fmla="*/ 0 h 271"/>
                <a:gd name="T8" fmla="*/ 39 w 403"/>
                <a:gd name="T9" fmla="*/ 0 h 271"/>
                <a:gd name="T10" fmla="*/ 47 w 403"/>
                <a:gd name="T11" fmla="*/ 7 h 271"/>
                <a:gd name="T12" fmla="*/ 39 w 403"/>
                <a:gd name="T13" fmla="*/ 20 h 271"/>
                <a:gd name="T14" fmla="*/ 57 w 403"/>
                <a:gd name="T15" fmla="*/ 14 h 271"/>
                <a:gd name="T16" fmla="*/ 71 w 403"/>
                <a:gd name="T17" fmla="*/ 14 h 271"/>
                <a:gd name="T18" fmla="*/ 66 w 403"/>
                <a:gd name="T19" fmla="*/ 20 h 271"/>
                <a:gd name="T20" fmla="*/ 77 w 403"/>
                <a:gd name="T21" fmla="*/ 29 h 271"/>
                <a:gd name="T22" fmla="*/ 88 w 403"/>
                <a:gd name="T23" fmla="*/ 42 h 271"/>
                <a:gd name="T24" fmla="*/ 88 w 403"/>
                <a:gd name="T25" fmla="*/ 47 h 271"/>
                <a:gd name="T26" fmla="*/ 81 w 403"/>
                <a:gd name="T27" fmla="*/ 56 h 271"/>
                <a:gd name="T28" fmla="*/ 77 w 403"/>
                <a:gd name="T29" fmla="*/ 56 h 271"/>
                <a:gd name="T30" fmla="*/ 81 w 403"/>
                <a:gd name="T31" fmla="*/ 61 h 271"/>
                <a:gd name="T32" fmla="*/ 88 w 403"/>
                <a:gd name="T33" fmla="*/ 61 h 271"/>
                <a:gd name="T34" fmla="*/ 98 w 403"/>
                <a:gd name="T35" fmla="*/ 75 h 271"/>
                <a:gd name="T36" fmla="*/ 84 w 403"/>
                <a:gd name="T37" fmla="*/ 96 h 271"/>
                <a:gd name="T38" fmla="*/ 81 w 403"/>
                <a:gd name="T39" fmla="*/ 96 h 271"/>
                <a:gd name="T40" fmla="*/ 81 w 403"/>
                <a:gd name="T41" fmla="*/ 90 h 271"/>
                <a:gd name="T42" fmla="*/ 74 w 403"/>
                <a:gd name="T43" fmla="*/ 83 h 271"/>
                <a:gd name="T44" fmla="*/ 71 w 403"/>
                <a:gd name="T45" fmla="*/ 90 h 271"/>
                <a:gd name="T46" fmla="*/ 77 w 403"/>
                <a:gd name="T47" fmla="*/ 103 h 271"/>
                <a:gd name="T48" fmla="*/ 74 w 403"/>
                <a:gd name="T49" fmla="*/ 109 h 271"/>
                <a:gd name="T50" fmla="*/ 77 w 403"/>
                <a:gd name="T51" fmla="*/ 116 h 271"/>
                <a:gd name="T52" fmla="*/ 74 w 403"/>
                <a:gd name="T53" fmla="*/ 124 h 271"/>
                <a:gd name="T54" fmla="*/ 66 w 403"/>
                <a:gd name="T55" fmla="*/ 124 h 271"/>
                <a:gd name="T56" fmla="*/ 57 w 403"/>
                <a:gd name="T57" fmla="*/ 109 h 271"/>
                <a:gd name="T58" fmla="*/ 57 w 403"/>
                <a:gd name="T59" fmla="*/ 116 h 271"/>
                <a:gd name="T60" fmla="*/ 63 w 403"/>
                <a:gd name="T61" fmla="*/ 132 h 271"/>
                <a:gd name="T62" fmla="*/ 54 w 403"/>
                <a:gd name="T63" fmla="*/ 132 h 271"/>
                <a:gd name="T64" fmla="*/ 42 w 403"/>
                <a:gd name="T65" fmla="*/ 124 h 271"/>
                <a:gd name="T66" fmla="*/ 42 w 403"/>
                <a:gd name="T67" fmla="*/ 109 h 271"/>
                <a:gd name="T68" fmla="*/ 39 w 403"/>
                <a:gd name="T69" fmla="*/ 109 h 271"/>
                <a:gd name="T70" fmla="*/ 28 w 403"/>
                <a:gd name="T71" fmla="*/ 103 h 271"/>
                <a:gd name="T72" fmla="*/ 17 w 403"/>
                <a:gd name="T73" fmla="*/ 103 h 271"/>
                <a:gd name="T74" fmla="*/ 25 w 403"/>
                <a:gd name="T75" fmla="*/ 90 h 271"/>
                <a:gd name="T76" fmla="*/ 35 w 403"/>
                <a:gd name="T77" fmla="*/ 96 h 271"/>
                <a:gd name="T78" fmla="*/ 42 w 403"/>
                <a:gd name="T79" fmla="*/ 90 h 271"/>
                <a:gd name="T80" fmla="*/ 39 w 403"/>
                <a:gd name="T81" fmla="*/ 83 h 271"/>
                <a:gd name="T82" fmla="*/ 57 w 403"/>
                <a:gd name="T83" fmla="*/ 75 h 271"/>
                <a:gd name="T84" fmla="*/ 57 w 403"/>
                <a:gd name="T85" fmla="*/ 61 h 271"/>
                <a:gd name="T86" fmla="*/ 54 w 403"/>
                <a:gd name="T87" fmla="*/ 56 h 271"/>
                <a:gd name="T88" fmla="*/ 50 w 403"/>
                <a:gd name="T89" fmla="*/ 56 h 271"/>
                <a:gd name="T90" fmla="*/ 42 w 403"/>
                <a:gd name="T91" fmla="*/ 56 h 271"/>
                <a:gd name="T92" fmla="*/ 50 w 403"/>
                <a:gd name="T93" fmla="*/ 47 h 271"/>
                <a:gd name="T94" fmla="*/ 42 w 403"/>
                <a:gd name="T95" fmla="*/ 42 h 271"/>
                <a:gd name="T96" fmla="*/ 32 w 403"/>
                <a:gd name="T97" fmla="*/ 47 h 271"/>
                <a:gd name="T98" fmla="*/ 28 w 403"/>
                <a:gd name="T99" fmla="*/ 42 h 271"/>
                <a:gd name="T100" fmla="*/ 10 w 403"/>
                <a:gd name="T101" fmla="*/ 42 h 271"/>
                <a:gd name="T102" fmla="*/ 5 w 403"/>
                <a:gd name="T103" fmla="*/ 36 h 271"/>
                <a:gd name="T104" fmla="*/ 0 w 403"/>
                <a:gd name="T105" fmla="*/ 20 h 2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3"/>
                <a:gd name="T160" fmla="*/ 0 h 271"/>
                <a:gd name="T161" fmla="*/ 403 w 403"/>
                <a:gd name="T162" fmla="*/ 271 h 2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3" h="271">
                  <a:moveTo>
                    <a:pt x="0" y="42"/>
                  </a:moveTo>
                  <a:lnTo>
                    <a:pt x="42" y="15"/>
                  </a:lnTo>
                  <a:lnTo>
                    <a:pt x="104" y="0"/>
                  </a:lnTo>
                  <a:lnTo>
                    <a:pt x="142" y="0"/>
                  </a:lnTo>
                  <a:lnTo>
                    <a:pt x="160" y="0"/>
                  </a:lnTo>
                  <a:lnTo>
                    <a:pt x="190" y="15"/>
                  </a:lnTo>
                  <a:lnTo>
                    <a:pt x="160" y="42"/>
                  </a:lnTo>
                  <a:lnTo>
                    <a:pt x="231" y="27"/>
                  </a:lnTo>
                  <a:lnTo>
                    <a:pt x="290" y="27"/>
                  </a:lnTo>
                  <a:lnTo>
                    <a:pt x="271" y="42"/>
                  </a:lnTo>
                  <a:lnTo>
                    <a:pt x="319" y="60"/>
                  </a:lnTo>
                  <a:lnTo>
                    <a:pt x="359" y="86"/>
                  </a:lnTo>
                  <a:lnTo>
                    <a:pt x="359" y="98"/>
                  </a:lnTo>
                  <a:lnTo>
                    <a:pt x="330" y="115"/>
                  </a:lnTo>
                  <a:lnTo>
                    <a:pt x="319" y="115"/>
                  </a:lnTo>
                  <a:lnTo>
                    <a:pt x="330" y="127"/>
                  </a:lnTo>
                  <a:lnTo>
                    <a:pt x="359" y="127"/>
                  </a:lnTo>
                  <a:lnTo>
                    <a:pt x="403" y="157"/>
                  </a:lnTo>
                  <a:lnTo>
                    <a:pt x="346" y="198"/>
                  </a:lnTo>
                  <a:lnTo>
                    <a:pt x="330" y="198"/>
                  </a:lnTo>
                  <a:lnTo>
                    <a:pt x="330" y="186"/>
                  </a:lnTo>
                  <a:lnTo>
                    <a:pt x="304" y="171"/>
                  </a:lnTo>
                  <a:lnTo>
                    <a:pt x="290" y="186"/>
                  </a:lnTo>
                  <a:lnTo>
                    <a:pt x="319" y="213"/>
                  </a:lnTo>
                  <a:lnTo>
                    <a:pt x="304" y="227"/>
                  </a:lnTo>
                  <a:lnTo>
                    <a:pt x="319" y="242"/>
                  </a:lnTo>
                  <a:lnTo>
                    <a:pt x="304" y="257"/>
                  </a:lnTo>
                  <a:lnTo>
                    <a:pt x="271" y="257"/>
                  </a:lnTo>
                  <a:lnTo>
                    <a:pt x="231" y="227"/>
                  </a:lnTo>
                  <a:lnTo>
                    <a:pt x="231" y="242"/>
                  </a:lnTo>
                  <a:lnTo>
                    <a:pt x="259" y="271"/>
                  </a:lnTo>
                  <a:lnTo>
                    <a:pt x="219" y="271"/>
                  </a:lnTo>
                  <a:lnTo>
                    <a:pt x="171" y="257"/>
                  </a:lnTo>
                  <a:lnTo>
                    <a:pt x="171" y="227"/>
                  </a:lnTo>
                  <a:lnTo>
                    <a:pt x="160" y="227"/>
                  </a:lnTo>
                  <a:lnTo>
                    <a:pt x="119" y="213"/>
                  </a:lnTo>
                  <a:lnTo>
                    <a:pt x="71" y="213"/>
                  </a:lnTo>
                  <a:lnTo>
                    <a:pt x="104" y="186"/>
                  </a:lnTo>
                  <a:lnTo>
                    <a:pt x="142" y="198"/>
                  </a:lnTo>
                  <a:lnTo>
                    <a:pt x="171" y="186"/>
                  </a:lnTo>
                  <a:lnTo>
                    <a:pt x="160" y="171"/>
                  </a:lnTo>
                  <a:lnTo>
                    <a:pt x="231" y="157"/>
                  </a:lnTo>
                  <a:lnTo>
                    <a:pt x="231" y="127"/>
                  </a:lnTo>
                  <a:lnTo>
                    <a:pt x="219" y="115"/>
                  </a:lnTo>
                  <a:lnTo>
                    <a:pt x="204" y="115"/>
                  </a:lnTo>
                  <a:lnTo>
                    <a:pt x="171" y="115"/>
                  </a:lnTo>
                  <a:lnTo>
                    <a:pt x="204" y="98"/>
                  </a:lnTo>
                  <a:lnTo>
                    <a:pt x="171" y="86"/>
                  </a:lnTo>
                  <a:lnTo>
                    <a:pt x="131" y="98"/>
                  </a:lnTo>
                  <a:lnTo>
                    <a:pt x="119" y="86"/>
                  </a:lnTo>
                  <a:lnTo>
                    <a:pt x="42" y="86"/>
                  </a:lnTo>
                  <a:lnTo>
                    <a:pt x="19" y="75"/>
                  </a:lnTo>
                  <a:lnTo>
                    <a:pt x="0" y="42"/>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4" name="Freeform 189"/>
            <p:cNvSpPr>
              <a:spLocks/>
            </p:cNvSpPr>
            <p:nvPr/>
          </p:nvSpPr>
          <p:spPr bwMode="auto">
            <a:xfrm>
              <a:off x="1828" y="817"/>
              <a:ext cx="57" cy="43"/>
            </a:xfrm>
            <a:custGeom>
              <a:avLst/>
              <a:gdLst>
                <a:gd name="T0" fmla="*/ 3 w 68"/>
                <a:gd name="T1" fmla="*/ 0 h 46"/>
                <a:gd name="T2" fmla="*/ 12 w 68"/>
                <a:gd name="T3" fmla="*/ 14 h 46"/>
                <a:gd name="T4" fmla="*/ 8 w 68"/>
                <a:gd name="T5" fmla="*/ 23 h 46"/>
                <a:gd name="T6" fmla="*/ 3 w 68"/>
                <a:gd name="T7" fmla="*/ 23 h 46"/>
                <a:gd name="T8" fmla="*/ 0 w 68"/>
                <a:gd name="T9" fmla="*/ 14 h 46"/>
                <a:gd name="T10" fmla="*/ 3 w 68"/>
                <a:gd name="T11" fmla="*/ 0 h 46"/>
                <a:gd name="T12" fmla="*/ 0 60000 65536"/>
                <a:gd name="T13" fmla="*/ 0 60000 65536"/>
                <a:gd name="T14" fmla="*/ 0 60000 65536"/>
                <a:gd name="T15" fmla="*/ 0 60000 65536"/>
                <a:gd name="T16" fmla="*/ 0 60000 65536"/>
                <a:gd name="T17" fmla="*/ 0 60000 65536"/>
                <a:gd name="T18" fmla="*/ 0 w 68"/>
                <a:gd name="T19" fmla="*/ 0 h 46"/>
                <a:gd name="T20" fmla="*/ 68 w 68"/>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68" h="46">
                  <a:moveTo>
                    <a:pt x="12" y="0"/>
                  </a:moveTo>
                  <a:lnTo>
                    <a:pt x="68" y="25"/>
                  </a:lnTo>
                  <a:lnTo>
                    <a:pt x="50" y="46"/>
                  </a:lnTo>
                  <a:lnTo>
                    <a:pt x="12" y="46"/>
                  </a:lnTo>
                  <a:lnTo>
                    <a:pt x="0" y="25"/>
                  </a:lnTo>
                  <a:lnTo>
                    <a:pt x="12"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5" name="Freeform 190"/>
            <p:cNvSpPr>
              <a:spLocks/>
            </p:cNvSpPr>
            <p:nvPr/>
          </p:nvSpPr>
          <p:spPr bwMode="auto">
            <a:xfrm>
              <a:off x="1678" y="765"/>
              <a:ext cx="195" cy="43"/>
            </a:xfrm>
            <a:custGeom>
              <a:avLst/>
              <a:gdLst>
                <a:gd name="T0" fmla="*/ 3 w 223"/>
                <a:gd name="T1" fmla="*/ 0 h 46"/>
                <a:gd name="T2" fmla="*/ 22 w 223"/>
                <a:gd name="T3" fmla="*/ 0 h 46"/>
                <a:gd name="T4" fmla="*/ 22 w 223"/>
                <a:gd name="T5" fmla="*/ 7 h 46"/>
                <a:gd name="T6" fmla="*/ 26 w 223"/>
                <a:gd name="T7" fmla="*/ 7 h 46"/>
                <a:gd name="T8" fmla="*/ 59 w 223"/>
                <a:gd name="T9" fmla="*/ 18 h 46"/>
                <a:gd name="T10" fmla="*/ 52 w 223"/>
                <a:gd name="T11" fmla="*/ 23 h 46"/>
                <a:gd name="T12" fmla="*/ 45 w 223"/>
                <a:gd name="T13" fmla="*/ 23 h 46"/>
                <a:gd name="T14" fmla="*/ 39 w 223"/>
                <a:gd name="T15" fmla="*/ 23 h 46"/>
                <a:gd name="T16" fmla="*/ 32 w 223"/>
                <a:gd name="T17" fmla="*/ 23 h 46"/>
                <a:gd name="T18" fmla="*/ 10 w 223"/>
                <a:gd name="T19" fmla="*/ 23 h 46"/>
                <a:gd name="T20" fmla="*/ 6 w 223"/>
                <a:gd name="T21" fmla="*/ 23 h 46"/>
                <a:gd name="T22" fmla="*/ 13 w 223"/>
                <a:gd name="T23" fmla="*/ 7 h 46"/>
                <a:gd name="T24" fmla="*/ 3 w 223"/>
                <a:gd name="T25" fmla="*/ 7 h 46"/>
                <a:gd name="T26" fmla="*/ 0 w 223"/>
                <a:gd name="T27" fmla="*/ 0 h 46"/>
                <a:gd name="T28" fmla="*/ 3 w 223"/>
                <a:gd name="T29" fmla="*/ 0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3"/>
                <a:gd name="T46" fmla="*/ 0 h 46"/>
                <a:gd name="T47" fmla="*/ 223 w 223"/>
                <a:gd name="T48" fmla="*/ 46 h 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3" h="46">
                  <a:moveTo>
                    <a:pt x="12" y="0"/>
                  </a:moveTo>
                  <a:lnTo>
                    <a:pt x="83" y="0"/>
                  </a:lnTo>
                  <a:lnTo>
                    <a:pt x="83" y="16"/>
                  </a:lnTo>
                  <a:lnTo>
                    <a:pt x="98" y="16"/>
                  </a:lnTo>
                  <a:lnTo>
                    <a:pt x="223" y="33"/>
                  </a:lnTo>
                  <a:lnTo>
                    <a:pt x="198" y="46"/>
                  </a:lnTo>
                  <a:lnTo>
                    <a:pt x="171" y="46"/>
                  </a:lnTo>
                  <a:lnTo>
                    <a:pt x="150" y="46"/>
                  </a:lnTo>
                  <a:lnTo>
                    <a:pt x="123" y="46"/>
                  </a:lnTo>
                  <a:lnTo>
                    <a:pt x="39" y="46"/>
                  </a:lnTo>
                  <a:lnTo>
                    <a:pt x="23" y="46"/>
                  </a:lnTo>
                  <a:lnTo>
                    <a:pt x="50" y="16"/>
                  </a:lnTo>
                  <a:lnTo>
                    <a:pt x="12" y="16"/>
                  </a:lnTo>
                  <a:lnTo>
                    <a:pt x="0" y="0"/>
                  </a:lnTo>
                  <a:lnTo>
                    <a:pt x="12"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6" name="Freeform 191"/>
            <p:cNvSpPr>
              <a:spLocks/>
            </p:cNvSpPr>
            <p:nvPr/>
          </p:nvSpPr>
          <p:spPr bwMode="auto">
            <a:xfrm>
              <a:off x="1765" y="683"/>
              <a:ext cx="108" cy="56"/>
            </a:xfrm>
            <a:custGeom>
              <a:avLst/>
              <a:gdLst>
                <a:gd name="T0" fmla="*/ 4 w 123"/>
                <a:gd name="T1" fmla="*/ 9 h 60"/>
                <a:gd name="T2" fmla="*/ 14 w 123"/>
                <a:gd name="T3" fmla="*/ 0 h 60"/>
                <a:gd name="T4" fmla="*/ 22 w 123"/>
                <a:gd name="T5" fmla="*/ 0 h 60"/>
                <a:gd name="T6" fmla="*/ 27 w 123"/>
                <a:gd name="T7" fmla="*/ 9 h 60"/>
                <a:gd name="T8" fmla="*/ 33 w 123"/>
                <a:gd name="T9" fmla="*/ 9 h 60"/>
                <a:gd name="T10" fmla="*/ 31 w 123"/>
                <a:gd name="T11" fmla="*/ 16 h 60"/>
                <a:gd name="T12" fmla="*/ 11 w 123"/>
                <a:gd name="T13" fmla="*/ 31 h 60"/>
                <a:gd name="T14" fmla="*/ 0 w 123"/>
                <a:gd name="T15" fmla="*/ 31 h 60"/>
                <a:gd name="T16" fmla="*/ 0 w 123"/>
                <a:gd name="T17" fmla="*/ 23 h 60"/>
                <a:gd name="T18" fmla="*/ 4 w 123"/>
                <a:gd name="T19" fmla="*/ 16 h 60"/>
                <a:gd name="T20" fmla="*/ 4 w 123"/>
                <a:gd name="T21" fmla="*/ 9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60"/>
                <a:gd name="T35" fmla="*/ 123 w 123"/>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60">
                  <a:moveTo>
                    <a:pt x="12" y="19"/>
                  </a:moveTo>
                  <a:lnTo>
                    <a:pt x="50" y="0"/>
                  </a:lnTo>
                  <a:lnTo>
                    <a:pt x="83" y="0"/>
                  </a:lnTo>
                  <a:lnTo>
                    <a:pt x="98" y="19"/>
                  </a:lnTo>
                  <a:lnTo>
                    <a:pt x="123" y="19"/>
                  </a:lnTo>
                  <a:lnTo>
                    <a:pt x="110" y="31"/>
                  </a:lnTo>
                  <a:lnTo>
                    <a:pt x="39" y="60"/>
                  </a:lnTo>
                  <a:lnTo>
                    <a:pt x="0" y="60"/>
                  </a:lnTo>
                  <a:lnTo>
                    <a:pt x="0" y="46"/>
                  </a:lnTo>
                  <a:lnTo>
                    <a:pt x="12" y="31"/>
                  </a:lnTo>
                  <a:lnTo>
                    <a:pt x="12" y="1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7" name="Freeform 192"/>
            <p:cNvSpPr>
              <a:spLocks/>
            </p:cNvSpPr>
            <p:nvPr/>
          </p:nvSpPr>
          <p:spPr bwMode="auto">
            <a:xfrm>
              <a:off x="1765" y="660"/>
              <a:ext cx="484" cy="120"/>
            </a:xfrm>
            <a:custGeom>
              <a:avLst/>
              <a:gdLst>
                <a:gd name="T0" fmla="*/ 29 w 555"/>
                <a:gd name="T1" fmla="*/ 13 h 127"/>
                <a:gd name="T2" fmla="*/ 87 w 555"/>
                <a:gd name="T3" fmla="*/ 0 h 127"/>
                <a:gd name="T4" fmla="*/ 112 w 555"/>
                <a:gd name="T5" fmla="*/ 0 h 127"/>
                <a:gd name="T6" fmla="*/ 141 w 555"/>
                <a:gd name="T7" fmla="*/ 9 h 127"/>
                <a:gd name="T8" fmla="*/ 79 w 555"/>
                <a:gd name="T9" fmla="*/ 31 h 127"/>
                <a:gd name="T10" fmla="*/ 65 w 555"/>
                <a:gd name="T11" fmla="*/ 47 h 127"/>
                <a:gd name="T12" fmla="*/ 53 w 555"/>
                <a:gd name="T13" fmla="*/ 47 h 127"/>
                <a:gd name="T14" fmla="*/ 53 w 555"/>
                <a:gd name="T15" fmla="*/ 54 h 127"/>
                <a:gd name="T16" fmla="*/ 46 w 555"/>
                <a:gd name="T17" fmla="*/ 54 h 127"/>
                <a:gd name="T18" fmla="*/ 51 w 555"/>
                <a:gd name="T19" fmla="*/ 61 h 127"/>
                <a:gd name="T20" fmla="*/ 31 w 555"/>
                <a:gd name="T21" fmla="*/ 72 h 127"/>
                <a:gd name="T22" fmla="*/ 31 w 555"/>
                <a:gd name="T23" fmla="*/ 61 h 127"/>
                <a:gd name="T24" fmla="*/ 0 w 555"/>
                <a:gd name="T25" fmla="*/ 61 h 127"/>
                <a:gd name="T26" fmla="*/ 3 w 555"/>
                <a:gd name="T27" fmla="*/ 61 h 127"/>
                <a:gd name="T28" fmla="*/ 13 w 555"/>
                <a:gd name="T29" fmla="*/ 47 h 127"/>
                <a:gd name="T30" fmla="*/ 35 w 555"/>
                <a:gd name="T31" fmla="*/ 41 h 127"/>
                <a:gd name="T32" fmla="*/ 35 w 555"/>
                <a:gd name="T33" fmla="*/ 31 h 127"/>
                <a:gd name="T34" fmla="*/ 31 w 555"/>
                <a:gd name="T35" fmla="*/ 31 h 127"/>
                <a:gd name="T36" fmla="*/ 38 w 555"/>
                <a:gd name="T37" fmla="*/ 24 h 127"/>
                <a:gd name="T38" fmla="*/ 31 w 555"/>
                <a:gd name="T39" fmla="*/ 24 h 127"/>
                <a:gd name="T40" fmla="*/ 29 w 555"/>
                <a:gd name="T41" fmla="*/ 13 h 1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5"/>
                <a:gd name="T64" fmla="*/ 0 h 127"/>
                <a:gd name="T65" fmla="*/ 555 w 555"/>
                <a:gd name="T66" fmla="*/ 127 h 1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5" h="127">
                  <a:moveTo>
                    <a:pt x="112" y="23"/>
                  </a:moveTo>
                  <a:lnTo>
                    <a:pt x="342" y="0"/>
                  </a:lnTo>
                  <a:lnTo>
                    <a:pt x="442" y="0"/>
                  </a:lnTo>
                  <a:lnTo>
                    <a:pt x="555" y="11"/>
                  </a:lnTo>
                  <a:lnTo>
                    <a:pt x="311" y="54"/>
                  </a:lnTo>
                  <a:lnTo>
                    <a:pt x="256" y="83"/>
                  </a:lnTo>
                  <a:lnTo>
                    <a:pt x="211" y="83"/>
                  </a:lnTo>
                  <a:lnTo>
                    <a:pt x="211" y="94"/>
                  </a:lnTo>
                  <a:lnTo>
                    <a:pt x="183" y="94"/>
                  </a:lnTo>
                  <a:lnTo>
                    <a:pt x="198" y="109"/>
                  </a:lnTo>
                  <a:lnTo>
                    <a:pt x="123" y="127"/>
                  </a:lnTo>
                  <a:lnTo>
                    <a:pt x="123" y="109"/>
                  </a:lnTo>
                  <a:lnTo>
                    <a:pt x="0" y="109"/>
                  </a:lnTo>
                  <a:lnTo>
                    <a:pt x="12" y="109"/>
                  </a:lnTo>
                  <a:lnTo>
                    <a:pt x="52" y="83"/>
                  </a:lnTo>
                  <a:lnTo>
                    <a:pt x="139" y="71"/>
                  </a:lnTo>
                  <a:lnTo>
                    <a:pt x="139" y="54"/>
                  </a:lnTo>
                  <a:lnTo>
                    <a:pt x="123" y="54"/>
                  </a:lnTo>
                  <a:lnTo>
                    <a:pt x="152" y="42"/>
                  </a:lnTo>
                  <a:lnTo>
                    <a:pt x="123" y="42"/>
                  </a:lnTo>
                  <a:lnTo>
                    <a:pt x="112" y="2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8" name="Freeform 193"/>
            <p:cNvSpPr>
              <a:spLocks/>
            </p:cNvSpPr>
            <p:nvPr/>
          </p:nvSpPr>
          <p:spPr bwMode="auto">
            <a:xfrm>
              <a:off x="1601" y="727"/>
              <a:ext cx="120" cy="43"/>
            </a:xfrm>
            <a:custGeom>
              <a:avLst/>
              <a:gdLst>
                <a:gd name="T0" fmla="*/ 0 w 138"/>
                <a:gd name="T1" fmla="*/ 0 h 46"/>
                <a:gd name="T2" fmla="*/ 16 w 138"/>
                <a:gd name="T3" fmla="*/ 0 h 46"/>
                <a:gd name="T4" fmla="*/ 21 w 138"/>
                <a:gd name="T5" fmla="*/ 0 h 46"/>
                <a:gd name="T6" fmla="*/ 16 w 138"/>
                <a:gd name="T7" fmla="*/ 13 h 46"/>
                <a:gd name="T8" fmla="*/ 21 w 138"/>
                <a:gd name="T9" fmla="*/ 13 h 46"/>
                <a:gd name="T10" fmla="*/ 28 w 138"/>
                <a:gd name="T11" fmla="*/ 0 h 46"/>
                <a:gd name="T12" fmla="*/ 33 w 138"/>
                <a:gd name="T13" fmla="*/ 13 h 46"/>
                <a:gd name="T14" fmla="*/ 13 w 138"/>
                <a:gd name="T15" fmla="*/ 23 h 46"/>
                <a:gd name="T16" fmla="*/ 13 w 138"/>
                <a:gd name="T17" fmla="*/ 13 h 46"/>
                <a:gd name="T18" fmla="*/ 3 w 138"/>
                <a:gd name="T19" fmla="*/ 13 h 46"/>
                <a:gd name="T20" fmla="*/ 0 w 138"/>
                <a:gd name="T21" fmla="*/ 0 h 46"/>
                <a:gd name="T22" fmla="*/ 7 w 138"/>
                <a:gd name="T23" fmla="*/ 0 h 46"/>
                <a:gd name="T24" fmla="*/ 0 w 138"/>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8"/>
                <a:gd name="T40" fmla="*/ 0 h 46"/>
                <a:gd name="T41" fmla="*/ 138 w 138"/>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8" h="46">
                  <a:moveTo>
                    <a:pt x="0" y="0"/>
                  </a:moveTo>
                  <a:lnTo>
                    <a:pt x="65" y="0"/>
                  </a:lnTo>
                  <a:lnTo>
                    <a:pt x="87" y="0"/>
                  </a:lnTo>
                  <a:lnTo>
                    <a:pt x="65" y="23"/>
                  </a:lnTo>
                  <a:lnTo>
                    <a:pt x="87" y="23"/>
                  </a:lnTo>
                  <a:lnTo>
                    <a:pt x="110" y="0"/>
                  </a:lnTo>
                  <a:lnTo>
                    <a:pt x="138" y="23"/>
                  </a:lnTo>
                  <a:lnTo>
                    <a:pt x="54" y="46"/>
                  </a:lnTo>
                  <a:lnTo>
                    <a:pt x="54" y="23"/>
                  </a:lnTo>
                  <a:lnTo>
                    <a:pt x="12" y="23"/>
                  </a:lnTo>
                  <a:lnTo>
                    <a:pt x="0" y="0"/>
                  </a:lnTo>
                  <a:lnTo>
                    <a:pt x="27" y="0"/>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89" name="Freeform 194"/>
            <p:cNvSpPr>
              <a:spLocks/>
            </p:cNvSpPr>
            <p:nvPr/>
          </p:nvSpPr>
          <p:spPr bwMode="auto">
            <a:xfrm>
              <a:off x="1688" y="740"/>
              <a:ext cx="63" cy="43"/>
            </a:xfrm>
            <a:custGeom>
              <a:avLst/>
              <a:gdLst>
                <a:gd name="T0" fmla="*/ 0 w 71"/>
                <a:gd name="T1" fmla="*/ 19 h 47"/>
                <a:gd name="T2" fmla="*/ 22 w 71"/>
                <a:gd name="T3" fmla="*/ 0 h 47"/>
                <a:gd name="T4" fmla="*/ 17 w 71"/>
                <a:gd name="T5" fmla="*/ 19 h 47"/>
                <a:gd name="T6" fmla="*/ 0 w 71"/>
                <a:gd name="T7" fmla="*/ 19 h 47"/>
                <a:gd name="T8" fmla="*/ 0 60000 65536"/>
                <a:gd name="T9" fmla="*/ 0 60000 65536"/>
                <a:gd name="T10" fmla="*/ 0 60000 65536"/>
                <a:gd name="T11" fmla="*/ 0 60000 65536"/>
                <a:gd name="T12" fmla="*/ 0 w 71"/>
                <a:gd name="T13" fmla="*/ 0 h 47"/>
                <a:gd name="T14" fmla="*/ 71 w 71"/>
                <a:gd name="T15" fmla="*/ 47 h 47"/>
              </a:gdLst>
              <a:ahLst/>
              <a:cxnLst>
                <a:cxn ang="T8">
                  <a:pos x="T0" y="T1"/>
                </a:cxn>
                <a:cxn ang="T9">
                  <a:pos x="T2" y="T3"/>
                </a:cxn>
                <a:cxn ang="T10">
                  <a:pos x="T4" y="T5"/>
                </a:cxn>
                <a:cxn ang="T11">
                  <a:pos x="T6" y="T7"/>
                </a:cxn>
              </a:cxnLst>
              <a:rect l="T12" t="T13" r="T14" b="T15"/>
              <a:pathLst>
                <a:path w="71" h="47">
                  <a:moveTo>
                    <a:pt x="0" y="47"/>
                  </a:moveTo>
                  <a:lnTo>
                    <a:pt x="71" y="0"/>
                  </a:lnTo>
                  <a:lnTo>
                    <a:pt x="54" y="47"/>
                  </a:lnTo>
                  <a:lnTo>
                    <a:pt x="0" y="4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0" name="Freeform 195"/>
            <p:cNvSpPr>
              <a:spLocks/>
            </p:cNvSpPr>
            <p:nvPr/>
          </p:nvSpPr>
          <p:spPr bwMode="auto">
            <a:xfrm>
              <a:off x="1549" y="765"/>
              <a:ext cx="101" cy="43"/>
            </a:xfrm>
            <a:custGeom>
              <a:avLst/>
              <a:gdLst>
                <a:gd name="T0" fmla="*/ 0 w 115"/>
                <a:gd name="T1" fmla="*/ 0 h 46"/>
                <a:gd name="T2" fmla="*/ 8 w 115"/>
                <a:gd name="T3" fmla="*/ 0 h 46"/>
                <a:gd name="T4" fmla="*/ 11 w 115"/>
                <a:gd name="T5" fmla="*/ 13 h 46"/>
                <a:gd name="T6" fmla="*/ 19 w 115"/>
                <a:gd name="T7" fmla="*/ 0 h 46"/>
                <a:gd name="T8" fmla="*/ 32 w 115"/>
                <a:gd name="T9" fmla="*/ 0 h 46"/>
                <a:gd name="T10" fmla="*/ 19 w 115"/>
                <a:gd name="T11" fmla="*/ 23 h 46"/>
                <a:gd name="T12" fmla="*/ 8 w 115"/>
                <a:gd name="T13" fmla="*/ 23 h 46"/>
                <a:gd name="T14" fmla="*/ 0 w 115"/>
                <a:gd name="T15" fmla="*/ 23 h 46"/>
                <a:gd name="T16" fmla="*/ 0 w 115"/>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
                <a:gd name="T28" fmla="*/ 0 h 46"/>
                <a:gd name="T29" fmla="*/ 115 w 115"/>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 h="46">
                  <a:moveTo>
                    <a:pt x="0" y="0"/>
                  </a:moveTo>
                  <a:lnTo>
                    <a:pt x="26" y="0"/>
                  </a:lnTo>
                  <a:lnTo>
                    <a:pt x="42" y="23"/>
                  </a:lnTo>
                  <a:lnTo>
                    <a:pt x="71" y="0"/>
                  </a:lnTo>
                  <a:lnTo>
                    <a:pt x="115" y="0"/>
                  </a:lnTo>
                  <a:lnTo>
                    <a:pt x="71" y="46"/>
                  </a:lnTo>
                  <a:lnTo>
                    <a:pt x="26" y="46"/>
                  </a:lnTo>
                  <a:lnTo>
                    <a:pt x="0" y="4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1" name="Freeform 196"/>
            <p:cNvSpPr>
              <a:spLocks/>
            </p:cNvSpPr>
            <p:nvPr/>
          </p:nvSpPr>
          <p:spPr bwMode="auto">
            <a:xfrm>
              <a:off x="1500" y="817"/>
              <a:ext cx="101" cy="56"/>
            </a:xfrm>
            <a:custGeom>
              <a:avLst/>
              <a:gdLst>
                <a:gd name="T0" fmla="*/ 0 w 115"/>
                <a:gd name="T1" fmla="*/ 14 h 60"/>
                <a:gd name="T2" fmla="*/ 11 w 115"/>
                <a:gd name="T3" fmla="*/ 7 h 60"/>
                <a:gd name="T4" fmla="*/ 11 w 115"/>
                <a:gd name="T5" fmla="*/ 0 h 60"/>
                <a:gd name="T6" fmla="*/ 32 w 115"/>
                <a:gd name="T7" fmla="*/ 0 h 60"/>
                <a:gd name="T8" fmla="*/ 27 w 115"/>
                <a:gd name="T9" fmla="*/ 7 h 60"/>
                <a:gd name="T10" fmla="*/ 22 w 115"/>
                <a:gd name="T11" fmla="*/ 21 h 60"/>
                <a:gd name="T12" fmla="*/ 8 w 115"/>
                <a:gd name="T13" fmla="*/ 31 h 60"/>
                <a:gd name="T14" fmla="*/ 4 w 115"/>
                <a:gd name="T15" fmla="*/ 21 h 60"/>
                <a:gd name="T16" fmla="*/ 0 w 115"/>
                <a:gd name="T17" fmla="*/ 21 h 60"/>
                <a:gd name="T18" fmla="*/ 0 w 115"/>
                <a:gd name="T19" fmla="*/ 14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
                <a:gd name="T31" fmla="*/ 0 h 60"/>
                <a:gd name="T32" fmla="*/ 115 w 115"/>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 h="60">
                  <a:moveTo>
                    <a:pt x="0" y="27"/>
                  </a:moveTo>
                  <a:lnTo>
                    <a:pt x="42" y="15"/>
                  </a:lnTo>
                  <a:lnTo>
                    <a:pt x="42" y="0"/>
                  </a:lnTo>
                  <a:lnTo>
                    <a:pt x="115" y="0"/>
                  </a:lnTo>
                  <a:lnTo>
                    <a:pt x="98" y="15"/>
                  </a:lnTo>
                  <a:lnTo>
                    <a:pt x="82" y="42"/>
                  </a:lnTo>
                  <a:lnTo>
                    <a:pt x="27" y="60"/>
                  </a:lnTo>
                  <a:lnTo>
                    <a:pt x="15" y="42"/>
                  </a:lnTo>
                  <a:lnTo>
                    <a:pt x="0" y="42"/>
                  </a:lnTo>
                  <a:lnTo>
                    <a:pt x="0" y="2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2" name="Freeform 197"/>
            <p:cNvSpPr>
              <a:spLocks/>
            </p:cNvSpPr>
            <p:nvPr/>
          </p:nvSpPr>
          <p:spPr bwMode="auto">
            <a:xfrm>
              <a:off x="1289" y="750"/>
              <a:ext cx="134" cy="45"/>
            </a:xfrm>
            <a:custGeom>
              <a:avLst/>
              <a:gdLst>
                <a:gd name="T0" fmla="*/ 0 w 156"/>
                <a:gd name="T1" fmla="*/ 36 h 46"/>
                <a:gd name="T2" fmla="*/ 21 w 156"/>
                <a:gd name="T3" fmla="*/ 0 h 46"/>
                <a:gd name="T4" fmla="*/ 34 w 156"/>
                <a:gd name="T5" fmla="*/ 0 h 46"/>
                <a:gd name="T6" fmla="*/ 21 w 156"/>
                <a:gd name="T7" fmla="*/ 36 h 46"/>
                <a:gd name="T8" fmla="*/ 18 w 156"/>
                <a:gd name="T9" fmla="*/ 23 h 46"/>
                <a:gd name="T10" fmla="*/ 9 w 156"/>
                <a:gd name="T11" fmla="*/ 36 h 46"/>
                <a:gd name="T12" fmla="*/ 0 w 156"/>
                <a:gd name="T13" fmla="*/ 36 h 46"/>
                <a:gd name="T14" fmla="*/ 0 60000 65536"/>
                <a:gd name="T15" fmla="*/ 0 60000 65536"/>
                <a:gd name="T16" fmla="*/ 0 60000 65536"/>
                <a:gd name="T17" fmla="*/ 0 60000 65536"/>
                <a:gd name="T18" fmla="*/ 0 60000 65536"/>
                <a:gd name="T19" fmla="*/ 0 60000 65536"/>
                <a:gd name="T20" fmla="*/ 0 60000 65536"/>
                <a:gd name="T21" fmla="*/ 0 w 156"/>
                <a:gd name="T22" fmla="*/ 0 h 46"/>
                <a:gd name="T23" fmla="*/ 156 w 156"/>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6" h="46">
                  <a:moveTo>
                    <a:pt x="0" y="46"/>
                  </a:moveTo>
                  <a:lnTo>
                    <a:pt x="98" y="0"/>
                  </a:lnTo>
                  <a:lnTo>
                    <a:pt x="156" y="0"/>
                  </a:lnTo>
                  <a:lnTo>
                    <a:pt x="98" y="46"/>
                  </a:lnTo>
                  <a:lnTo>
                    <a:pt x="86" y="23"/>
                  </a:lnTo>
                  <a:lnTo>
                    <a:pt x="42" y="46"/>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3" name="Freeform 198"/>
            <p:cNvSpPr>
              <a:spLocks/>
            </p:cNvSpPr>
            <p:nvPr/>
          </p:nvSpPr>
          <p:spPr bwMode="auto">
            <a:xfrm>
              <a:off x="1336" y="765"/>
              <a:ext cx="188" cy="43"/>
            </a:xfrm>
            <a:custGeom>
              <a:avLst/>
              <a:gdLst>
                <a:gd name="T0" fmla="*/ 0 w 215"/>
                <a:gd name="T1" fmla="*/ 18 h 46"/>
                <a:gd name="T2" fmla="*/ 18 w 215"/>
                <a:gd name="T3" fmla="*/ 0 h 46"/>
                <a:gd name="T4" fmla="*/ 31 w 215"/>
                <a:gd name="T5" fmla="*/ 7 h 46"/>
                <a:gd name="T6" fmla="*/ 31 w 215"/>
                <a:gd name="T7" fmla="*/ 18 h 46"/>
                <a:gd name="T8" fmla="*/ 37 w 215"/>
                <a:gd name="T9" fmla="*/ 18 h 46"/>
                <a:gd name="T10" fmla="*/ 37 w 215"/>
                <a:gd name="T11" fmla="*/ 7 h 46"/>
                <a:gd name="T12" fmla="*/ 40 w 215"/>
                <a:gd name="T13" fmla="*/ 7 h 46"/>
                <a:gd name="T14" fmla="*/ 37 w 215"/>
                <a:gd name="T15" fmla="*/ 7 h 46"/>
                <a:gd name="T16" fmla="*/ 49 w 215"/>
                <a:gd name="T17" fmla="*/ 0 h 46"/>
                <a:gd name="T18" fmla="*/ 49 w 215"/>
                <a:gd name="T19" fmla="*/ 7 h 46"/>
                <a:gd name="T20" fmla="*/ 56 w 215"/>
                <a:gd name="T21" fmla="*/ 7 h 46"/>
                <a:gd name="T22" fmla="*/ 49 w 215"/>
                <a:gd name="T23" fmla="*/ 18 h 46"/>
                <a:gd name="T24" fmla="*/ 18 w 215"/>
                <a:gd name="T25" fmla="*/ 23 h 46"/>
                <a:gd name="T26" fmla="*/ 15 w 215"/>
                <a:gd name="T27" fmla="*/ 18 h 46"/>
                <a:gd name="T28" fmla="*/ 10 w 215"/>
                <a:gd name="T29" fmla="*/ 18 h 46"/>
                <a:gd name="T30" fmla="*/ 0 w 215"/>
                <a:gd name="T31" fmla="*/ 18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46"/>
                <a:gd name="T50" fmla="*/ 215 w 215"/>
                <a:gd name="T51" fmla="*/ 46 h 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46">
                  <a:moveTo>
                    <a:pt x="0" y="33"/>
                  </a:moveTo>
                  <a:lnTo>
                    <a:pt x="71" y="0"/>
                  </a:lnTo>
                  <a:lnTo>
                    <a:pt x="119" y="16"/>
                  </a:lnTo>
                  <a:lnTo>
                    <a:pt x="119" y="33"/>
                  </a:lnTo>
                  <a:lnTo>
                    <a:pt x="142" y="33"/>
                  </a:lnTo>
                  <a:lnTo>
                    <a:pt x="142" y="16"/>
                  </a:lnTo>
                  <a:lnTo>
                    <a:pt x="157" y="16"/>
                  </a:lnTo>
                  <a:lnTo>
                    <a:pt x="142" y="16"/>
                  </a:lnTo>
                  <a:lnTo>
                    <a:pt x="186" y="0"/>
                  </a:lnTo>
                  <a:lnTo>
                    <a:pt x="186" y="16"/>
                  </a:lnTo>
                  <a:lnTo>
                    <a:pt x="215" y="16"/>
                  </a:lnTo>
                  <a:lnTo>
                    <a:pt x="186" y="33"/>
                  </a:lnTo>
                  <a:lnTo>
                    <a:pt x="71" y="46"/>
                  </a:lnTo>
                  <a:lnTo>
                    <a:pt x="59" y="33"/>
                  </a:lnTo>
                  <a:lnTo>
                    <a:pt x="42" y="33"/>
                  </a:lnTo>
                  <a:lnTo>
                    <a:pt x="0" y="3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4" name="Freeform 199"/>
            <p:cNvSpPr>
              <a:spLocks/>
            </p:cNvSpPr>
            <p:nvPr/>
          </p:nvSpPr>
          <p:spPr bwMode="auto">
            <a:xfrm>
              <a:off x="1225" y="817"/>
              <a:ext cx="261" cy="108"/>
            </a:xfrm>
            <a:custGeom>
              <a:avLst/>
              <a:gdLst>
                <a:gd name="T0" fmla="*/ 3 w 300"/>
                <a:gd name="T1" fmla="*/ 33 h 115"/>
                <a:gd name="T2" fmla="*/ 14 w 300"/>
                <a:gd name="T3" fmla="*/ 15 h 115"/>
                <a:gd name="T4" fmla="*/ 32 w 300"/>
                <a:gd name="T5" fmla="*/ 8 h 115"/>
                <a:gd name="T6" fmla="*/ 36 w 300"/>
                <a:gd name="T7" fmla="*/ 8 h 115"/>
                <a:gd name="T8" fmla="*/ 36 w 300"/>
                <a:gd name="T9" fmla="*/ 15 h 115"/>
                <a:gd name="T10" fmla="*/ 43 w 300"/>
                <a:gd name="T11" fmla="*/ 8 h 115"/>
                <a:gd name="T12" fmla="*/ 56 w 300"/>
                <a:gd name="T13" fmla="*/ 15 h 115"/>
                <a:gd name="T14" fmla="*/ 67 w 300"/>
                <a:gd name="T15" fmla="*/ 0 h 115"/>
                <a:gd name="T16" fmla="*/ 74 w 300"/>
                <a:gd name="T17" fmla="*/ 8 h 115"/>
                <a:gd name="T18" fmla="*/ 64 w 300"/>
                <a:gd name="T19" fmla="*/ 15 h 115"/>
                <a:gd name="T20" fmla="*/ 64 w 300"/>
                <a:gd name="T21" fmla="*/ 33 h 115"/>
                <a:gd name="T22" fmla="*/ 61 w 300"/>
                <a:gd name="T23" fmla="*/ 33 h 115"/>
                <a:gd name="T24" fmla="*/ 61 w 300"/>
                <a:gd name="T25" fmla="*/ 39 h 115"/>
                <a:gd name="T26" fmla="*/ 71 w 300"/>
                <a:gd name="T27" fmla="*/ 46 h 115"/>
                <a:gd name="T28" fmla="*/ 56 w 300"/>
                <a:gd name="T29" fmla="*/ 61 h 115"/>
                <a:gd name="T30" fmla="*/ 50 w 300"/>
                <a:gd name="T31" fmla="*/ 61 h 115"/>
                <a:gd name="T32" fmla="*/ 43 w 300"/>
                <a:gd name="T33" fmla="*/ 52 h 115"/>
                <a:gd name="T34" fmla="*/ 7 w 300"/>
                <a:gd name="T35" fmla="*/ 61 h 115"/>
                <a:gd name="T36" fmla="*/ 10 w 300"/>
                <a:gd name="T37" fmla="*/ 52 h 115"/>
                <a:gd name="T38" fmla="*/ 0 w 300"/>
                <a:gd name="T39" fmla="*/ 52 h 115"/>
                <a:gd name="T40" fmla="*/ 3 w 300"/>
                <a:gd name="T41" fmla="*/ 46 h 115"/>
                <a:gd name="T42" fmla="*/ 22 w 300"/>
                <a:gd name="T43" fmla="*/ 39 h 115"/>
                <a:gd name="T44" fmla="*/ 3 w 300"/>
                <a:gd name="T45" fmla="*/ 39 h 115"/>
                <a:gd name="T46" fmla="*/ 3 w 300"/>
                <a:gd name="T47" fmla="*/ 33 h 1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0"/>
                <a:gd name="T73" fmla="*/ 0 h 115"/>
                <a:gd name="T74" fmla="*/ 300 w 300"/>
                <a:gd name="T75" fmla="*/ 115 h 1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0" h="115">
                  <a:moveTo>
                    <a:pt x="15" y="60"/>
                  </a:moveTo>
                  <a:lnTo>
                    <a:pt x="56" y="27"/>
                  </a:lnTo>
                  <a:lnTo>
                    <a:pt x="127" y="15"/>
                  </a:lnTo>
                  <a:lnTo>
                    <a:pt x="142" y="15"/>
                  </a:lnTo>
                  <a:lnTo>
                    <a:pt x="142" y="27"/>
                  </a:lnTo>
                  <a:lnTo>
                    <a:pt x="171" y="15"/>
                  </a:lnTo>
                  <a:lnTo>
                    <a:pt x="227" y="27"/>
                  </a:lnTo>
                  <a:lnTo>
                    <a:pt x="271" y="0"/>
                  </a:lnTo>
                  <a:lnTo>
                    <a:pt x="300" y="15"/>
                  </a:lnTo>
                  <a:lnTo>
                    <a:pt x="259" y="27"/>
                  </a:lnTo>
                  <a:lnTo>
                    <a:pt x="259" y="60"/>
                  </a:lnTo>
                  <a:lnTo>
                    <a:pt x="246" y="60"/>
                  </a:lnTo>
                  <a:lnTo>
                    <a:pt x="246" y="75"/>
                  </a:lnTo>
                  <a:lnTo>
                    <a:pt x="286" y="86"/>
                  </a:lnTo>
                  <a:lnTo>
                    <a:pt x="227" y="115"/>
                  </a:lnTo>
                  <a:lnTo>
                    <a:pt x="200" y="115"/>
                  </a:lnTo>
                  <a:lnTo>
                    <a:pt x="171" y="98"/>
                  </a:lnTo>
                  <a:lnTo>
                    <a:pt x="27" y="115"/>
                  </a:lnTo>
                  <a:lnTo>
                    <a:pt x="39" y="98"/>
                  </a:lnTo>
                  <a:lnTo>
                    <a:pt x="0" y="98"/>
                  </a:lnTo>
                  <a:lnTo>
                    <a:pt x="15" y="86"/>
                  </a:lnTo>
                  <a:lnTo>
                    <a:pt x="87" y="75"/>
                  </a:lnTo>
                  <a:lnTo>
                    <a:pt x="15" y="75"/>
                  </a:lnTo>
                  <a:lnTo>
                    <a:pt x="15" y="6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5" name="Freeform 200"/>
            <p:cNvSpPr>
              <a:spLocks/>
            </p:cNvSpPr>
            <p:nvPr/>
          </p:nvSpPr>
          <p:spPr bwMode="auto">
            <a:xfrm>
              <a:off x="1153" y="806"/>
              <a:ext cx="183" cy="67"/>
            </a:xfrm>
            <a:custGeom>
              <a:avLst/>
              <a:gdLst>
                <a:gd name="T0" fmla="*/ 0 w 211"/>
                <a:gd name="T1" fmla="*/ 30 h 71"/>
                <a:gd name="T2" fmla="*/ 17 w 211"/>
                <a:gd name="T3" fmla="*/ 16 h 71"/>
                <a:gd name="T4" fmla="*/ 17 w 211"/>
                <a:gd name="T5" fmla="*/ 8 h 71"/>
                <a:gd name="T6" fmla="*/ 33 w 211"/>
                <a:gd name="T7" fmla="*/ 0 h 71"/>
                <a:gd name="T8" fmla="*/ 47 w 211"/>
                <a:gd name="T9" fmla="*/ 8 h 71"/>
                <a:gd name="T10" fmla="*/ 51 w 211"/>
                <a:gd name="T11" fmla="*/ 16 h 71"/>
                <a:gd name="T12" fmla="*/ 27 w 211"/>
                <a:gd name="T13" fmla="*/ 22 h 71"/>
                <a:gd name="T14" fmla="*/ 11 w 211"/>
                <a:gd name="T15" fmla="*/ 40 h 71"/>
                <a:gd name="T16" fmla="*/ 3 w 211"/>
                <a:gd name="T17" fmla="*/ 40 h 71"/>
                <a:gd name="T18" fmla="*/ 3 w 211"/>
                <a:gd name="T19" fmla="*/ 30 h 71"/>
                <a:gd name="T20" fmla="*/ 0 w 211"/>
                <a:gd name="T21" fmla="*/ 30 h 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1"/>
                <a:gd name="T34" fmla="*/ 0 h 71"/>
                <a:gd name="T35" fmla="*/ 211 w 211"/>
                <a:gd name="T36" fmla="*/ 71 h 7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1" h="71">
                  <a:moveTo>
                    <a:pt x="0" y="53"/>
                  </a:moveTo>
                  <a:lnTo>
                    <a:pt x="71" y="26"/>
                  </a:lnTo>
                  <a:lnTo>
                    <a:pt x="71" y="11"/>
                  </a:lnTo>
                  <a:lnTo>
                    <a:pt x="138" y="0"/>
                  </a:lnTo>
                  <a:lnTo>
                    <a:pt x="197" y="11"/>
                  </a:lnTo>
                  <a:lnTo>
                    <a:pt x="211" y="26"/>
                  </a:lnTo>
                  <a:lnTo>
                    <a:pt x="111" y="38"/>
                  </a:lnTo>
                  <a:lnTo>
                    <a:pt x="49" y="71"/>
                  </a:lnTo>
                  <a:lnTo>
                    <a:pt x="11" y="71"/>
                  </a:lnTo>
                  <a:lnTo>
                    <a:pt x="11" y="53"/>
                  </a:lnTo>
                  <a:lnTo>
                    <a:pt x="0" y="5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6" name="Freeform 201"/>
            <p:cNvSpPr>
              <a:spLocks/>
            </p:cNvSpPr>
            <p:nvPr/>
          </p:nvSpPr>
          <p:spPr bwMode="auto">
            <a:xfrm>
              <a:off x="174" y="1109"/>
              <a:ext cx="40" cy="43"/>
            </a:xfrm>
            <a:custGeom>
              <a:avLst/>
              <a:gdLst>
                <a:gd name="T0" fmla="*/ 0 w 46"/>
                <a:gd name="T1" fmla="*/ 0 h 46"/>
                <a:gd name="T2" fmla="*/ 11 w 46"/>
                <a:gd name="T3" fmla="*/ 0 h 46"/>
                <a:gd name="T4" fmla="*/ 5 w 46"/>
                <a:gd name="T5" fmla="*/ 23 h 46"/>
                <a:gd name="T6" fmla="*/ 0 w 46"/>
                <a:gd name="T7" fmla="*/ 0 h 46"/>
                <a:gd name="T8" fmla="*/ 0 60000 65536"/>
                <a:gd name="T9" fmla="*/ 0 60000 65536"/>
                <a:gd name="T10" fmla="*/ 0 60000 65536"/>
                <a:gd name="T11" fmla="*/ 0 60000 65536"/>
                <a:gd name="T12" fmla="*/ 0 w 46"/>
                <a:gd name="T13" fmla="*/ 0 h 46"/>
                <a:gd name="T14" fmla="*/ 46 w 46"/>
                <a:gd name="T15" fmla="*/ 46 h 46"/>
              </a:gdLst>
              <a:ahLst/>
              <a:cxnLst>
                <a:cxn ang="T8">
                  <a:pos x="T0" y="T1"/>
                </a:cxn>
                <a:cxn ang="T9">
                  <a:pos x="T2" y="T3"/>
                </a:cxn>
                <a:cxn ang="T10">
                  <a:pos x="T4" y="T5"/>
                </a:cxn>
                <a:cxn ang="T11">
                  <a:pos x="T6" y="T7"/>
                </a:cxn>
              </a:cxnLst>
              <a:rect l="T12" t="T13" r="T14" b="T15"/>
              <a:pathLst>
                <a:path w="46" h="46">
                  <a:moveTo>
                    <a:pt x="0" y="0"/>
                  </a:moveTo>
                  <a:lnTo>
                    <a:pt x="46" y="0"/>
                  </a:lnTo>
                  <a:lnTo>
                    <a:pt x="20" y="46"/>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7" name="Freeform 202"/>
            <p:cNvSpPr>
              <a:spLocks/>
            </p:cNvSpPr>
            <p:nvPr/>
          </p:nvSpPr>
          <p:spPr bwMode="auto">
            <a:xfrm>
              <a:off x="313" y="1153"/>
              <a:ext cx="61" cy="43"/>
            </a:xfrm>
            <a:custGeom>
              <a:avLst/>
              <a:gdLst>
                <a:gd name="T0" fmla="*/ 0 w 71"/>
                <a:gd name="T1" fmla="*/ 23 h 46"/>
                <a:gd name="T2" fmla="*/ 15 w 71"/>
                <a:gd name="T3" fmla="*/ 0 h 46"/>
                <a:gd name="T4" fmla="*/ 15 w 71"/>
                <a:gd name="T5" fmla="*/ 7 h 46"/>
                <a:gd name="T6" fmla="*/ 13 w 71"/>
                <a:gd name="T7" fmla="*/ 7 h 46"/>
                <a:gd name="T8" fmla="*/ 13 w 71"/>
                <a:gd name="T9" fmla="*/ 15 h 46"/>
                <a:gd name="T10" fmla="*/ 0 w 71"/>
                <a:gd name="T11" fmla="*/ 23 h 46"/>
                <a:gd name="T12" fmla="*/ 0 60000 65536"/>
                <a:gd name="T13" fmla="*/ 0 60000 65536"/>
                <a:gd name="T14" fmla="*/ 0 60000 65536"/>
                <a:gd name="T15" fmla="*/ 0 60000 65536"/>
                <a:gd name="T16" fmla="*/ 0 60000 65536"/>
                <a:gd name="T17" fmla="*/ 0 60000 65536"/>
                <a:gd name="T18" fmla="*/ 0 w 71"/>
                <a:gd name="T19" fmla="*/ 0 h 46"/>
                <a:gd name="T20" fmla="*/ 71 w 71"/>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71" h="46">
                  <a:moveTo>
                    <a:pt x="0" y="46"/>
                  </a:moveTo>
                  <a:lnTo>
                    <a:pt x="71" y="0"/>
                  </a:lnTo>
                  <a:lnTo>
                    <a:pt x="71" y="14"/>
                  </a:lnTo>
                  <a:lnTo>
                    <a:pt x="57" y="14"/>
                  </a:lnTo>
                  <a:lnTo>
                    <a:pt x="57" y="27"/>
                  </a:lnTo>
                  <a:lnTo>
                    <a:pt x="0" y="4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8" name="Freeform 203"/>
            <p:cNvSpPr>
              <a:spLocks/>
            </p:cNvSpPr>
            <p:nvPr/>
          </p:nvSpPr>
          <p:spPr bwMode="auto">
            <a:xfrm>
              <a:off x="603" y="1258"/>
              <a:ext cx="40" cy="56"/>
            </a:xfrm>
            <a:custGeom>
              <a:avLst/>
              <a:gdLst>
                <a:gd name="T0" fmla="*/ 3 w 46"/>
                <a:gd name="T1" fmla="*/ 0 h 60"/>
                <a:gd name="T2" fmla="*/ 11 w 46"/>
                <a:gd name="T3" fmla="*/ 0 h 60"/>
                <a:gd name="T4" fmla="*/ 3 w 46"/>
                <a:gd name="T5" fmla="*/ 20 h 60"/>
                <a:gd name="T6" fmla="*/ 3 w 46"/>
                <a:gd name="T7" fmla="*/ 31 h 60"/>
                <a:gd name="T8" fmla="*/ 0 w 46"/>
                <a:gd name="T9" fmla="*/ 20 h 60"/>
                <a:gd name="T10" fmla="*/ 0 w 46"/>
                <a:gd name="T11" fmla="*/ 7 h 60"/>
                <a:gd name="T12" fmla="*/ 3 w 46"/>
                <a:gd name="T13" fmla="*/ 0 h 60"/>
                <a:gd name="T14" fmla="*/ 0 60000 65536"/>
                <a:gd name="T15" fmla="*/ 0 60000 65536"/>
                <a:gd name="T16" fmla="*/ 0 60000 65536"/>
                <a:gd name="T17" fmla="*/ 0 60000 65536"/>
                <a:gd name="T18" fmla="*/ 0 60000 65536"/>
                <a:gd name="T19" fmla="*/ 0 60000 65536"/>
                <a:gd name="T20" fmla="*/ 0 60000 65536"/>
                <a:gd name="T21" fmla="*/ 0 w 46"/>
                <a:gd name="T22" fmla="*/ 0 h 60"/>
                <a:gd name="T23" fmla="*/ 46 w 46"/>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60">
                  <a:moveTo>
                    <a:pt x="13" y="0"/>
                  </a:moveTo>
                  <a:lnTo>
                    <a:pt x="46" y="0"/>
                  </a:lnTo>
                  <a:lnTo>
                    <a:pt x="13" y="39"/>
                  </a:lnTo>
                  <a:lnTo>
                    <a:pt x="13" y="60"/>
                  </a:lnTo>
                  <a:lnTo>
                    <a:pt x="0" y="39"/>
                  </a:lnTo>
                  <a:lnTo>
                    <a:pt x="0" y="12"/>
                  </a:lnTo>
                  <a:lnTo>
                    <a:pt x="13"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399" name="Freeform 204"/>
            <p:cNvSpPr>
              <a:spLocks/>
            </p:cNvSpPr>
            <p:nvPr/>
          </p:nvSpPr>
          <p:spPr bwMode="auto">
            <a:xfrm>
              <a:off x="637" y="1335"/>
              <a:ext cx="53" cy="67"/>
            </a:xfrm>
            <a:custGeom>
              <a:avLst/>
              <a:gdLst>
                <a:gd name="T0" fmla="*/ 0 w 60"/>
                <a:gd name="T1" fmla="*/ 0 h 71"/>
                <a:gd name="T2" fmla="*/ 12 w 60"/>
                <a:gd name="T3" fmla="*/ 8 h 71"/>
                <a:gd name="T4" fmla="*/ 18 w 60"/>
                <a:gd name="T5" fmla="*/ 33 h 71"/>
                <a:gd name="T6" fmla="*/ 12 w 60"/>
                <a:gd name="T7" fmla="*/ 40 h 71"/>
                <a:gd name="T8" fmla="*/ 9 w 60"/>
                <a:gd name="T9" fmla="*/ 33 h 71"/>
                <a:gd name="T10" fmla="*/ 9 w 60"/>
                <a:gd name="T11" fmla="*/ 22 h 71"/>
                <a:gd name="T12" fmla="*/ 4 w 60"/>
                <a:gd name="T13" fmla="*/ 22 h 71"/>
                <a:gd name="T14" fmla="*/ 4 w 60"/>
                <a:gd name="T15" fmla="*/ 16 h 71"/>
                <a:gd name="T16" fmla="*/ 0 w 60"/>
                <a:gd name="T17" fmla="*/ 8 h 71"/>
                <a:gd name="T18" fmla="*/ 0 w 60"/>
                <a:gd name="T19" fmla="*/ 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71"/>
                <a:gd name="T32" fmla="*/ 60 w 60"/>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71">
                  <a:moveTo>
                    <a:pt x="0" y="0"/>
                  </a:moveTo>
                  <a:lnTo>
                    <a:pt x="42" y="15"/>
                  </a:lnTo>
                  <a:lnTo>
                    <a:pt x="60" y="58"/>
                  </a:lnTo>
                  <a:lnTo>
                    <a:pt x="42" y="71"/>
                  </a:lnTo>
                  <a:lnTo>
                    <a:pt x="31" y="58"/>
                  </a:lnTo>
                  <a:lnTo>
                    <a:pt x="31" y="38"/>
                  </a:lnTo>
                  <a:lnTo>
                    <a:pt x="16" y="38"/>
                  </a:lnTo>
                  <a:lnTo>
                    <a:pt x="16" y="27"/>
                  </a:lnTo>
                  <a:lnTo>
                    <a:pt x="0" y="15"/>
                  </a:lnTo>
                  <a:lnTo>
                    <a:pt x="0"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0" name="Freeform 205"/>
            <p:cNvSpPr>
              <a:spLocks/>
            </p:cNvSpPr>
            <p:nvPr/>
          </p:nvSpPr>
          <p:spPr bwMode="auto">
            <a:xfrm>
              <a:off x="2026" y="647"/>
              <a:ext cx="835" cy="477"/>
            </a:xfrm>
            <a:custGeom>
              <a:avLst/>
              <a:gdLst>
                <a:gd name="T0" fmla="*/ 3 w 958"/>
                <a:gd name="T1" fmla="*/ 44 h 510"/>
                <a:gd name="T2" fmla="*/ 38 w 958"/>
                <a:gd name="T3" fmla="*/ 36 h 510"/>
                <a:gd name="T4" fmla="*/ 28 w 958"/>
                <a:gd name="T5" fmla="*/ 30 h 510"/>
                <a:gd name="T6" fmla="*/ 61 w 958"/>
                <a:gd name="T7" fmla="*/ 20 h 510"/>
                <a:gd name="T8" fmla="*/ 97 w 958"/>
                <a:gd name="T9" fmla="*/ 14 h 510"/>
                <a:gd name="T10" fmla="*/ 187 w 958"/>
                <a:gd name="T11" fmla="*/ 0 h 510"/>
                <a:gd name="T12" fmla="*/ 206 w 958"/>
                <a:gd name="T13" fmla="*/ 14 h 510"/>
                <a:gd name="T14" fmla="*/ 242 w 958"/>
                <a:gd name="T15" fmla="*/ 20 h 510"/>
                <a:gd name="T16" fmla="*/ 209 w 958"/>
                <a:gd name="T17" fmla="*/ 44 h 510"/>
                <a:gd name="T18" fmla="*/ 206 w 958"/>
                <a:gd name="T19" fmla="*/ 50 h 510"/>
                <a:gd name="T20" fmla="*/ 209 w 958"/>
                <a:gd name="T21" fmla="*/ 65 h 510"/>
                <a:gd name="T22" fmla="*/ 196 w 958"/>
                <a:gd name="T23" fmla="*/ 72 h 510"/>
                <a:gd name="T24" fmla="*/ 198 w 958"/>
                <a:gd name="T25" fmla="*/ 88 h 510"/>
                <a:gd name="T26" fmla="*/ 198 w 958"/>
                <a:gd name="T27" fmla="*/ 94 h 510"/>
                <a:gd name="T28" fmla="*/ 184 w 958"/>
                <a:gd name="T29" fmla="*/ 101 h 510"/>
                <a:gd name="T30" fmla="*/ 184 w 958"/>
                <a:gd name="T31" fmla="*/ 115 h 510"/>
                <a:gd name="T32" fmla="*/ 184 w 958"/>
                <a:gd name="T33" fmla="*/ 132 h 510"/>
                <a:gd name="T34" fmla="*/ 170 w 958"/>
                <a:gd name="T35" fmla="*/ 123 h 510"/>
                <a:gd name="T36" fmla="*/ 180 w 958"/>
                <a:gd name="T37" fmla="*/ 139 h 510"/>
                <a:gd name="T38" fmla="*/ 160 w 958"/>
                <a:gd name="T39" fmla="*/ 152 h 510"/>
                <a:gd name="T40" fmla="*/ 111 w 958"/>
                <a:gd name="T41" fmla="*/ 190 h 510"/>
                <a:gd name="T42" fmla="*/ 90 w 958"/>
                <a:gd name="T43" fmla="*/ 196 h 510"/>
                <a:gd name="T44" fmla="*/ 87 w 958"/>
                <a:gd name="T45" fmla="*/ 204 h 510"/>
                <a:gd name="T46" fmla="*/ 71 w 958"/>
                <a:gd name="T47" fmla="*/ 225 h 510"/>
                <a:gd name="T48" fmla="*/ 61 w 958"/>
                <a:gd name="T49" fmla="*/ 261 h 510"/>
                <a:gd name="T50" fmla="*/ 43 w 958"/>
                <a:gd name="T51" fmla="*/ 247 h 510"/>
                <a:gd name="T52" fmla="*/ 36 w 958"/>
                <a:gd name="T53" fmla="*/ 218 h 510"/>
                <a:gd name="T54" fmla="*/ 32 w 958"/>
                <a:gd name="T55" fmla="*/ 204 h 510"/>
                <a:gd name="T56" fmla="*/ 32 w 958"/>
                <a:gd name="T57" fmla="*/ 190 h 510"/>
                <a:gd name="T58" fmla="*/ 43 w 958"/>
                <a:gd name="T59" fmla="*/ 152 h 510"/>
                <a:gd name="T60" fmla="*/ 53 w 958"/>
                <a:gd name="T61" fmla="*/ 145 h 510"/>
                <a:gd name="T62" fmla="*/ 43 w 958"/>
                <a:gd name="T63" fmla="*/ 145 h 510"/>
                <a:gd name="T64" fmla="*/ 43 w 958"/>
                <a:gd name="T65" fmla="*/ 132 h 510"/>
                <a:gd name="T66" fmla="*/ 51 w 958"/>
                <a:gd name="T67" fmla="*/ 123 h 510"/>
                <a:gd name="T68" fmla="*/ 46 w 958"/>
                <a:gd name="T69" fmla="*/ 123 h 510"/>
                <a:gd name="T70" fmla="*/ 43 w 958"/>
                <a:gd name="T71" fmla="*/ 115 h 510"/>
                <a:gd name="T72" fmla="*/ 46 w 958"/>
                <a:gd name="T73" fmla="*/ 101 h 510"/>
                <a:gd name="T74" fmla="*/ 43 w 958"/>
                <a:gd name="T75" fmla="*/ 82 h 510"/>
                <a:gd name="T76" fmla="*/ 32 w 958"/>
                <a:gd name="T77" fmla="*/ 72 h 510"/>
                <a:gd name="T78" fmla="*/ 0 w 958"/>
                <a:gd name="T79" fmla="*/ 65 h 510"/>
                <a:gd name="T80" fmla="*/ 7 w 958"/>
                <a:gd name="T81" fmla="*/ 50 h 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58"/>
                <a:gd name="T124" fmla="*/ 0 h 510"/>
                <a:gd name="T125" fmla="*/ 958 w 958"/>
                <a:gd name="T126" fmla="*/ 510 h 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58" h="510">
                  <a:moveTo>
                    <a:pt x="0" y="98"/>
                  </a:moveTo>
                  <a:lnTo>
                    <a:pt x="11" y="86"/>
                  </a:lnTo>
                  <a:lnTo>
                    <a:pt x="130" y="86"/>
                  </a:lnTo>
                  <a:lnTo>
                    <a:pt x="155" y="71"/>
                  </a:lnTo>
                  <a:lnTo>
                    <a:pt x="155" y="59"/>
                  </a:lnTo>
                  <a:lnTo>
                    <a:pt x="111" y="59"/>
                  </a:lnTo>
                  <a:lnTo>
                    <a:pt x="198" y="38"/>
                  </a:lnTo>
                  <a:lnTo>
                    <a:pt x="242" y="38"/>
                  </a:lnTo>
                  <a:lnTo>
                    <a:pt x="230" y="26"/>
                  </a:lnTo>
                  <a:lnTo>
                    <a:pt x="382" y="26"/>
                  </a:lnTo>
                  <a:lnTo>
                    <a:pt x="514" y="15"/>
                  </a:lnTo>
                  <a:lnTo>
                    <a:pt x="741" y="0"/>
                  </a:lnTo>
                  <a:lnTo>
                    <a:pt x="845" y="15"/>
                  </a:lnTo>
                  <a:lnTo>
                    <a:pt x="814" y="26"/>
                  </a:lnTo>
                  <a:lnTo>
                    <a:pt x="885" y="26"/>
                  </a:lnTo>
                  <a:lnTo>
                    <a:pt x="958" y="38"/>
                  </a:lnTo>
                  <a:lnTo>
                    <a:pt x="885" y="59"/>
                  </a:lnTo>
                  <a:lnTo>
                    <a:pt x="825" y="86"/>
                  </a:lnTo>
                  <a:lnTo>
                    <a:pt x="825" y="98"/>
                  </a:lnTo>
                  <a:lnTo>
                    <a:pt x="814" y="98"/>
                  </a:lnTo>
                  <a:lnTo>
                    <a:pt x="825" y="111"/>
                  </a:lnTo>
                  <a:lnTo>
                    <a:pt x="825" y="126"/>
                  </a:lnTo>
                  <a:lnTo>
                    <a:pt x="774" y="126"/>
                  </a:lnTo>
                  <a:lnTo>
                    <a:pt x="774" y="142"/>
                  </a:lnTo>
                  <a:lnTo>
                    <a:pt x="800" y="142"/>
                  </a:lnTo>
                  <a:lnTo>
                    <a:pt x="785" y="171"/>
                  </a:lnTo>
                  <a:lnTo>
                    <a:pt x="800" y="171"/>
                  </a:lnTo>
                  <a:lnTo>
                    <a:pt x="785" y="182"/>
                  </a:lnTo>
                  <a:lnTo>
                    <a:pt x="774" y="197"/>
                  </a:lnTo>
                  <a:lnTo>
                    <a:pt x="729" y="197"/>
                  </a:lnTo>
                  <a:lnTo>
                    <a:pt x="741" y="211"/>
                  </a:lnTo>
                  <a:lnTo>
                    <a:pt x="729" y="226"/>
                  </a:lnTo>
                  <a:lnTo>
                    <a:pt x="729" y="242"/>
                  </a:lnTo>
                  <a:lnTo>
                    <a:pt x="729" y="259"/>
                  </a:lnTo>
                  <a:lnTo>
                    <a:pt x="685" y="242"/>
                  </a:lnTo>
                  <a:lnTo>
                    <a:pt x="674" y="242"/>
                  </a:lnTo>
                  <a:lnTo>
                    <a:pt x="674" y="259"/>
                  </a:lnTo>
                  <a:lnTo>
                    <a:pt x="714" y="270"/>
                  </a:lnTo>
                  <a:lnTo>
                    <a:pt x="701" y="270"/>
                  </a:lnTo>
                  <a:lnTo>
                    <a:pt x="630" y="297"/>
                  </a:lnTo>
                  <a:lnTo>
                    <a:pt x="530" y="311"/>
                  </a:lnTo>
                  <a:lnTo>
                    <a:pt x="441" y="370"/>
                  </a:lnTo>
                  <a:lnTo>
                    <a:pt x="370" y="370"/>
                  </a:lnTo>
                  <a:lnTo>
                    <a:pt x="355" y="382"/>
                  </a:lnTo>
                  <a:lnTo>
                    <a:pt x="342" y="382"/>
                  </a:lnTo>
                  <a:lnTo>
                    <a:pt x="342" y="397"/>
                  </a:lnTo>
                  <a:lnTo>
                    <a:pt x="330" y="426"/>
                  </a:lnTo>
                  <a:lnTo>
                    <a:pt x="282" y="441"/>
                  </a:lnTo>
                  <a:lnTo>
                    <a:pt x="282" y="453"/>
                  </a:lnTo>
                  <a:lnTo>
                    <a:pt x="242" y="510"/>
                  </a:lnTo>
                  <a:lnTo>
                    <a:pt x="230" y="510"/>
                  </a:lnTo>
                  <a:lnTo>
                    <a:pt x="171" y="482"/>
                  </a:lnTo>
                  <a:lnTo>
                    <a:pt x="155" y="470"/>
                  </a:lnTo>
                  <a:lnTo>
                    <a:pt x="142" y="426"/>
                  </a:lnTo>
                  <a:lnTo>
                    <a:pt x="142" y="411"/>
                  </a:lnTo>
                  <a:lnTo>
                    <a:pt x="130" y="397"/>
                  </a:lnTo>
                  <a:lnTo>
                    <a:pt x="142" y="370"/>
                  </a:lnTo>
                  <a:lnTo>
                    <a:pt x="130" y="370"/>
                  </a:lnTo>
                  <a:lnTo>
                    <a:pt x="155" y="311"/>
                  </a:lnTo>
                  <a:lnTo>
                    <a:pt x="171" y="297"/>
                  </a:lnTo>
                  <a:lnTo>
                    <a:pt x="198" y="297"/>
                  </a:lnTo>
                  <a:lnTo>
                    <a:pt x="211" y="282"/>
                  </a:lnTo>
                  <a:lnTo>
                    <a:pt x="211" y="270"/>
                  </a:lnTo>
                  <a:lnTo>
                    <a:pt x="171" y="282"/>
                  </a:lnTo>
                  <a:lnTo>
                    <a:pt x="142" y="282"/>
                  </a:lnTo>
                  <a:lnTo>
                    <a:pt x="171" y="259"/>
                  </a:lnTo>
                  <a:lnTo>
                    <a:pt x="230" y="259"/>
                  </a:lnTo>
                  <a:lnTo>
                    <a:pt x="198" y="242"/>
                  </a:lnTo>
                  <a:lnTo>
                    <a:pt x="198" y="226"/>
                  </a:lnTo>
                  <a:lnTo>
                    <a:pt x="182" y="242"/>
                  </a:lnTo>
                  <a:lnTo>
                    <a:pt x="155" y="226"/>
                  </a:lnTo>
                  <a:lnTo>
                    <a:pt x="171" y="226"/>
                  </a:lnTo>
                  <a:lnTo>
                    <a:pt x="171" y="211"/>
                  </a:lnTo>
                  <a:lnTo>
                    <a:pt x="182" y="197"/>
                  </a:lnTo>
                  <a:lnTo>
                    <a:pt x="182" y="171"/>
                  </a:lnTo>
                  <a:lnTo>
                    <a:pt x="171" y="159"/>
                  </a:lnTo>
                  <a:lnTo>
                    <a:pt x="182" y="142"/>
                  </a:lnTo>
                  <a:lnTo>
                    <a:pt x="130" y="142"/>
                  </a:lnTo>
                  <a:lnTo>
                    <a:pt x="27" y="142"/>
                  </a:lnTo>
                  <a:lnTo>
                    <a:pt x="0" y="126"/>
                  </a:lnTo>
                  <a:lnTo>
                    <a:pt x="27" y="111"/>
                  </a:lnTo>
                  <a:lnTo>
                    <a:pt x="27" y="98"/>
                  </a:lnTo>
                  <a:lnTo>
                    <a:pt x="0" y="9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1" name="Freeform 206"/>
            <p:cNvSpPr>
              <a:spLocks/>
            </p:cNvSpPr>
            <p:nvPr/>
          </p:nvSpPr>
          <p:spPr bwMode="auto">
            <a:xfrm>
              <a:off x="2588" y="978"/>
              <a:ext cx="176" cy="67"/>
            </a:xfrm>
            <a:custGeom>
              <a:avLst/>
              <a:gdLst>
                <a:gd name="T0" fmla="*/ 0 w 204"/>
                <a:gd name="T1" fmla="*/ 8 h 71"/>
                <a:gd name="T2" fmla="*/ 7 w 204"/>
                <a:gd name="T3" fmla="*/ 0 h 71"/>
                <a:gd name="T4" fmla="*/ 14 w 204"/>
                <a:gd name="T5" fmla="*/ 8 h 71"/>
                <a:gd name="T6" fmla="*/ 14 w 204"/>
                <a:gd name="T7" fmla="*/ 16 h 71"/>
                <a:gd name="T8" fmla="*/ 19 w 204"/>
                <a:gd name="T9" fmla="*/ 0 h 71"/>
                <a:gd name="T10" fmla="*/ 19 w 204"/>
                <a:gd name="T11" fmla="*/ 8 h 71"/>
                <a:gd name="T12" fmla="*/ 30 w 204"/>
                <a:gd name="T13" fmla="*/ 8 h 71"/>
                <a:gd name="T14" fmla="*/ 36 w 204"/>
                <a:gd name="T15" fmla="*/ 0 h 71"/>
                <a:gd name="T16" fmla="*/ 41 w 204"/>
                <a:gd name="T17" fmla="*/ 0 h 71"/>
                <a:gd name="T18" fmla="*/ 41 w 204"/>
                <a:gd name="T19" fmla="*/ 8 h 71"/>
                <a:gd name="T20" fmla="*/ 46 w 204"/>
                <a:gd name="T21" fmla="*/ 8 h 71"/>
                <a:gd name="T22" fmla="*/ 41 w 204"/>
                <a:gd name="T23" fmla="*/ 16 h 71"/>
                <a:gd name="T24" fmla="*/ 40 w 204"/>
                <a:gd name="T25" fmla="*/ 24 h 71"/>
                <a:gd name="T26" fmla="*/ 19 w 204"/>
                <a:gd name="T27" fmla="*/ 40 h 71"/>
                <a:gd name="T28" fmla="*/ 3 w 204"/>
                <a:gd name="T29" fmla="*/ 30 h 71"/>
                <a:gd name="T30" fmla="*/ 9 w 204"/>
                <a:gd name="T31" fmla="*/ 24 h 71"/>
                <a:gd name="T32" fmla="*/ 0 w 204"/>
                <a:gd name="T33" fmla="*/ 24 h 71"/>
                <a:gd name="T34" fmla="*/ 9 w 204"/>
                <a:gd name="T35" fmla="*/ 16 h 71"/>
                <a:gd name="T36" fmla="*/ 0 w 204"/>
                <a:gd name="T37" fmla="*/ 8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4"/>
                <a:gd name="T58" fmla="*/ 0 h 71"/>
                <a:gd name="T59" fmla="*/ 204 w 204"/>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4" h="71">
                  <a:moveTo>
                    <a:pt x="0" y="15"/>
                  </a:moveTo>
                  <a:lnTo>
                    <a:pt x="31" y="0"/>
                  </a:lnTo>
                  <a:lnTo>
                    <a:pt x="60" y="15"/>
                  </a:lnTo>
                  <a:lnTo>
                    <a:pt x="60" y="27"/>
                  </a:lnTo>
                  <a:lnTo>
                    <a:pt x="86" y="0"/>
                  </a:lnTo>
                  <a:lnTo>
                    <a:pt x="86" y="15"/>
                  </a:lnTo>
                  <a:lnTo>
                    <a:pt x="131" y="15"/>
                  </a:lnTo>
                  <a:lnTo>
                    <a:pt x="159" y="0"/>
                  </a:lnTo>
                  <a:lnTo>
                    <a:pt x="182" y="0"/>
                  </a:lnTo>
                  <a:lnTo>
                    <a:pt x="182" y="15"/>
                  </a:lnTo>
                  <a:lnTo>
                    <a:pt x="204" y="15"/>
                  </a:lnTo>
                  <a:lnTo>
                    <a:pt x="182" y="27"/>
                  </a:lnTo>
                  <a:lnTo>
                    <a:pt x="171" y="42"/>
                  </a:lnTo>
                  <a:lnTo>
                    <a:pt x="86" y="71"/>
                  </a:lnTo>
                  <a:lnTo>
                    <a:pt x="12" y="54"/>
                  </a:lnTo>
                  <a:lnTo>
                    <a:pt x="42" y="42"/>
                  </a:lnTo>
                  <a:lnTo>
                    <a:pt x="0" y="42"/>
                  </a:lnTo>
                  <a:lnTo>
                    <a:pt x="42" y="27"/>
                  </a:lnTo>
                  <a:lnTo>
                    <a:pt x="0" y="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2" name="Freeform 207"/>
            <p:cNvSpPr>
              <a:spLocks/>
            </p:cNvSpPr>
            <p:nvPr/>
          </p:nvSpPr>
          <p:spPr bwMode="auto">
            <a:xfrm>
              <a:off x="5197" y="2506"/>
              <a:ext cx="197" cy="215"/>
            </a:xfrm>
            <a:custGeom>
              <a:avLst/>
              <a:gdLst>
                <a:gd name="T0" fmla="*/ 43 w 227"/>
                <a:gd name="T1" fmla="*/ 0 h 230"/>
                <a:gd name="T2" fmla="*/ 48 w 227"/>
                <a:gd name="T3" fmla="*/ 0 h 230"/>
                <a:gd name="T4" fmla="*/ 48 w 227"/>
                <a:gd name="T5" fmla="*/ 17 h 230"/>
                <a:gd name="T6" fmla="*/ 52 w 227"/>
                <a:gd name="T7" fmla="*/ 21 h 230"/>
                <a:gd name="T8" fmla="*/ 48 w 227"/>
                <a:gd name="T9" fmla="*/ 31 h 230"/>
                <a:gd name="T10" fmla="*/ 54 w 227"/>
                <a:gd name="T11" fmla="*/ 44 h 230"/>
                <a:gd name="T12" fmla="*/ 52 w 227"/>
                <a:gd name="T13" fmla="*/ 44 h 230"/>
                <a:gd name="T14" fmla="*/ 45 w 227"/>
                <a:gd name="T15" fmla="*/ 72 h 230"/>
                <a:gd name="T16" fmla="*/ 43 w 227"/>
                <a:gd name="T17" fmla="*/ 80 h 230"/>
                <a:gd name="T18" fmla="*/ 43 w 227"/>
                <a:gd name="T19" fmla="*/ 87 h 230"/>
                <a:gd name="T20" fmla="*/ 43 w 227"/>
                <a:gd name="T21" fmla="*/ 101 h 230"/>
                <a:gd name="T22" fmla="*/ 35 w 227"/>
                <a:gd name="T23" fmla="*/ 108 h 230"/>
                <a:gd name="T24" fmla="*/ 31 w 227"/>
                <a:gd name="T25" fmla="*/ 118 h 230"/>
                <a:gd name="T26" fmla="*/ 28 w 227"/>
                <a:gd name="T27" fmla="*/ 101 h 230"/>
                <a:gd name="T28" fmla="*/ 24 w 227"/>
                <a:gd name="T29" fmla="*/ 101 h 230"/>
                <a:gd name="T30" fmla="*/ 13 w 227"/>
                <a:gd name="T31" fmla="*/ 101 h 230"/>
                <a:gd name="T32" fmla="*/ 13 w 227"/>
                <a:gd name="T33" fmla="*/ 94 h 230"/>
                <a:gd name="T34" fmla="*/ 7 w 227"/>
                <a:gd name="T35" fmla="*/ 94 h 230"/>
                <a:gd name="T36" fmla="*/ 3 w 227"/>
                <a:gd name="T37" fmla="*/ 72 h 230"/>
                <a:gd name="T38" fmla="*/ 0 w 227"/>
                <a:gd name="T39" fmla="*/ 66 h 230"/>
                <a:gd name="T40" fmla="*/ 0 w 227"/>
                <a:gd name="T41" fmla="*/ 44 h 230"/>
                <a:gd name="T42" fmla="*/ 3 w 227"/>
                <a:gd name="T43" fmla="*/ 31 h 230"/>
                <a:gd name="T44" fmla="*/ 7 w 227"/>
                <a:gd name="T45" fmla="*/ 44 h 230"/>
                <a:gd name="T46" fmla="*/ 13 w 227"/>
                <a:gd name="T47" fmla="*/ 44 h 230"/>
                <a:gd name="T48" fmla="*/ 18 w 227"/>
                <a:gd name="T49" fmla="*/ 36 h 230"/>
                <a:gd name="T50" fmla="*/ 24 w 227"/>
                <a:gd name="T51" fmla="*/ 44 h 230"/>
                <a:gd name="T52" fmla="*/ 31 w 227"/>
                <a:gd name="T53" fmla="*/ 36 h 230"/>
                <a:gd name="T54" fmla="*/ 37 w 227"/>
                <a:gd name="T55" fmla="*/ 0 h 230"/>
                <a:gd name="T56" fmla="*/ 43 w 227"/>
                <a:gd name="T57" fmla="*/ 0 h 2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27"/>
                <a:gd name="T88" fmla="*/ 0 h 230"/>
                <a:gd name="T89" fmla="*/ 227 w 227"/>
                <a:gd name="T90" fmla="*/ 230 h 2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27" h="230">
                  <a:moveTo>
                    <a:pt x="175" y="0"/>
                  </a:moveTo>
                  <a:lnTo>
                    <a:pt x="198" y="0"/>
                  </a:lnTo>
                  <a:lnTo>
                    <a:pt x="198" y="31"/>
                  </a:lnTo>
                  <a:lnTo>
                    <a:pt x="213" y="42"/>
                  </a:lnTo>
                  <a:lnTo>
                    <a:pt x="198" y="60"/>
                  </a:lnTo>
                  <a:lnTo>
                    <a:pt x="227" y="86"/>
                  </a:lnTo>
                  <a:lnTo>
                    <a:pt x="213" y="86"/>
                  </a:lnTo>
                  <a:lnTo>
                    <a:pt x="187" y="142"/>
                  </a:lnTo>
                  <a:lnTo>
                    <a:pt x="175" y="157"/>
                  </a:lnTo>
                  <a:lnTo>
                    <a:pt x="175" y="169"/>
                  </a:lnTo>
                  <a:lnTo>
                    <a:pt x="175" y="198"/>
                  </a:lnTo>
                  <a:lnTo>
                    <a:pt x="142" y="213"/>
                  </a:lnTo>
                  <a:lnTo>
                    <a:pt x="127" y="230"/>
                  </a:lnTo>
                  <a:lnTo>
                    <a:pt x="115" y="198"/>
                  </a:lnTo>
                  <a:lnTo>
                    <a:pt x="98" y="198"/>
                  </a:lnTo>
                  <a:lnTo>
                    <a:pt x="54" y="198"/>
                  </a:lnTo>
                  <a:lnTo>
                    <a:pt x="54" y="186"/>
                  </a:lnTo>
                  <a:lnTo>
                    <a:pt x="27" y="186"/>
                  </a:lnTo>
                  <a:lnTo>
                    <a:pt x="16" y="142"/>
                  </a:lnTo>
                  <a:lnTo>
                    <a:pt x="0" y="131"/>
                  </a:lnTo>
                  <a:lnTo>
                    <a:pt x="0" y="86"/>
                  </a:lnTo>
                  <a:lnTo>
                    <a:pt x="16" y="60"/>
                  </a:lnTo>
                  <a:lnTo>
                    <a:pt x="27" y="86"/>
                  </a:lnTo>
                  <a:lnTo>
                    <a:pt x="54" y="86"/>
                  </a:lnTo>
                  <a:lnTo>
                    <a:pt x="75" y="71"/>
                  </a:lnTo>
                  <a:lnTo>
                    <a:pt x="98" y="86"/>
                  </a:lnTo>
                  <a:lnTo>
                    <a:pt x="127" y="71"/>
                  </a:lnTo>
                  <a:lnTo>
                    <a:pt x="158" y="0"/>
                  </a:lnTo>
                  <a:lnTo>
                    <a:pt x="175"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3" name="Freeform 208"/>
            <p:cNvSpPr>
              <a:spLocks/>
            </p:cNvSpPr>
            <p:nvPr/>
          </p:nvSpPr>
          <p:spPr bwMode="auto">
            <a:xfrm>
              <a:off x="5221" y="2441"/>
              <a:ext cx="201" cy="146"/>
            </a:xfrm>
            <a:custGeom>
              <a:avLst/>
              <a:gdLst>
                <a:gd name="T0" fmla="*/ 55 w 230"/>
                <a:gd name="T1" fmla="*/ 31 h 155"/>
                <a:gd name="T2" fmla="*/ 47 w 230"/>
                <a:gd name="T3" fmla="*/ 37 h 155"/>
                <a:gd name="T4" fmla="*/ 40 w 230"/>
                <a:gd name="T5" fmla="*/ 37 h 155"/>
                <a:gd name="T6" fmla="*/ 37 w 230"/>
                <a:gd name="T7" fmla="*/ 37 h 155"/>
                <a:gd name="T8" fmla="*/ 29 w 230"/>
                <a:gd name="T9" fmla="*/ 75 h 155"/>
                <a:gd name="T10" fmla="*/ 21 w 230"/>
                <a:gd name="T11" fmla="*/ 85 h 155"/>
                <a:gd name="T12" fmla="*/ 15 w 230"/>
                <a:gd name="T13" fmla="*/ 75 h 155"/>
                <a:gd name="T14" fmla="*/ 10 w 230"/>
                <a:gd name="T15" fmla="*/ 85 h 155"/>
                <a:gd name="T16" fmla="*/ 3 w 230"/>
                <a:gd name="T17" fmla="*/ 85 h 155"/>
                <a:gd name="T18" fmla="*/ 0 w 230"/>
                <a:gd name="T19" fmla="*/ 70 h 155"/>
                <a:gd name="T20" fmla="*/ 7 w 230"/>
                <a:gd name="T21" fmla="*/ 75 h 155"/>
                <a:gd name="T22" fmla="*/ 10 w 230"/>
                <a:gd name="T23" fmla="*/ 54 h 155"/>
                <a:gd name="T24" fmla="*/ 18 w 230"/>
                <a:gd name="T25" fmla="*/ 54 h 155"/>
                <a:gd name="T26" fmla="*/ 25 w 230"/>
                <a:gd name="T27" fmla="*/ 31 h 155"/>
                <a:gd name="T28" fmla="*/ 29 w 230"/>
                <a:gd name="T29" fmla="*/ 37 h 155"/>
                <a:gd name="T30" fmla="*/ 33 w 230"/>
                <a:gd name="T31" fmla="*/ 37 h 155"/>
                <a:gd name="T32" fmla="*/ 33 w 230"/>
                <a:gd name="T33" fmla="*/ 31 h 155"/>
                <a:gd name="T34" fmla="*/ 33 w 230"/>
                <a:gd name="T35" fmla="*/ 21 h 155"/>
                <a:gd name="T36" fmla="*/ 45 w 230"/>
                <a:gd name="T37" fmla="*/ 0 h 155"/>
                <a:gd name="T38" fmla="*/ 47 w 230"/>
                <a:gd name="T39" fmla="*/ 8 h 155"/>
                <a:gd name="T40" fmla="*/ 47 w 230"/>
                <a:gd name="T41" fmla="*/ 16 h 155"/>
                <a:gd name="T42" fmla="*/ 60 w 230"/>
                <a:gd name="T43" fmla="*/ 21 h 155"/>
                <a:gd name="T44" fmla="*/ 51 w 230"/>
                <a:gd name="T45" fmla="*/ 31 h 155"/>
                <a:gd name="T46" fmla="*/ 55 w 230"/>
                <a:gd name="T47" fmla="*/ 31 h 1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0"/>
                <a:gd name="T73" fmla="*/ 0 h 155"/>
                <a:gd name="T74" fmla="*/ 230 w 230"/>
                <a:gd name="T75" fmla="*/ 155 h 1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0" h="155">
                  <a:moveTo>
                    <a:pt x="209" y="56"/>
                  </a:moveTo>
                  <a:lnTo>
                    <a:pt x="182" y="67"/>
                  </a:lnTo>
                  <a:lnTo>
                    <a:pt x="157" y="67"/>
                  </a:lnTo>
                  <a:lnTo>
                    <a:pt x="142" y="67"/>
                  </a:lnTo>
                  <a:lnTo>
                    <a:pt x="109" y="138"/>
                  </a:lnTo>
                  <a:lnTo>
                    <a:pt x="82" y="155"/>
                  </a:lnTo>
                  <a:lnTo>
                    <a:pt x="59" y="138"/>
                  </a:lnTo>
                  <a:lnTo>
                    <a:pt x="38" y="155"/>
                  </a:lnTo>
                  <a:lnTo>
                    <a:pt x="11" y="155"/>
                  </a:lnTo>
                  <a:lnTo>
                    <a:pt x="0" y="127"/>
                  </a:lnTo>
                  <a:lnTo>
                    <a:pt x="26" y="138"/>
                  </a:lnTo>
                  <a:lnTo>
                    <a:pt x="38" y="98"/>
                  </a:lnTo>
                  <a:lnTo>
                    <a:pt x="71" y="98"/>
                  </a:lnTo>
                  <a:lnTo>
                    <a:pt x="97" y="56"/>
                  </a:lnTo>
                  <a:lnTo>
                    <a:pt x="109" y="67"/>
                  </a:lnTo>
                  <a:lnTo>
                    <a:pt x="126" y="67"/>
                  </a:lnTo>
                  <a:lnTo>
                    <a:pt x="126" y="56"/>
                  </a:lnTo>
                  <a:lnTo>
                    <a:pt x="126" y="38"/>
                  </a:lnTo>
                  <a:lnTo>
                    <a:pt x="169" y="0"/>
                  </a:lnTo>
                  <a:lnTo>
                    <a:pt x="182" y="15"/>
                  </a:lnTo>
                  <a:lnTo>
                    <a:pt x="182" y="27"/>
                  </a:lnTo>
                  <a:lnTo>
                    <a:pt x="230" y="38"/>
                  </a:lnTo>
                  <a:lnTo>
                    <a:pt x="197" y="56"/>
                  </a:lnTo>
                  <a:lnTo>
                    <a:pt x="209" y="5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4" name="Freeform 209"/>
            <p:cNvSpPr>
              <a:spLocks/>
            </p:cNvSpPr>
            <p:nvPr/>
          </p:nvSpPr>
          <p:spPr bwMode="auto">
            <a:xfrm>
              <a:off x="4714" y="1949"/>
              <a:ext cx="96" cy="129"/>
            </a:xfrm>
            <a:custGeom>
              <a:avLst/>
              <a:gdLst>
                <a:gd name="T0" fmla="*/ 3 w 112"/>
                <a:gd name="T1" fmla="*/ 30 h 138"/>
                <a:gd name="T2" fmla="*/ 6 w 112"/>
                <a:gd name="T3" fmla="*/ 64 h 138"/>
                <a:gd name="T4" fmla="*/ 15 w 112"/>
                <a:gd name="T5" fmla="*/ 64 h 138"/>
                <a:gd name="T6" fmla="*/ 17 w 112"/>
                <a:gd name="T7" fmla="*/ 50 h 138"/>
                <a:gd name="T8" fmla="*/ 24 w 112"/>
                <a:gd name="T9" fmla="*/ 71 h 138"/>
                <a:gd name="T10" fmla="*/ 24 w 112"/>
                <a:gd name="T11" fmla="*/ 56 h 138"/>
                <a:gd name="T12" fmla="*/ 21 w 112"/>
                <a:gd name="T13" fmla="*/ 36 h 138"/>
                <a:gd name="T14" fmla="*/ 21 w 112"/>
                <a:gd name="T15" fmla="*/ 44 h 138"/>
                <a:gd name="T16" fmla="*/ 15 w 112"/>
                <a:gd name="T17" fmla="*/ 36 h 138"/>
                <a:gd name="T18" fmla="*/ 15 w 112"/>
                <a:gd name="T19" fmla="*/ 30 h 138"/>
                <a:gd name="T20" fmla="*/ 21 w 112"/>
                <a:gd name="T21" fmla="*/ 15 h 138"/>
                <a:gd name="T22" fmla="*/ 8 w 112"/>
                <a:gd name="T23" fmla="*/ 15 h 138"/>
                <a:gd name="T24" fmla="*/ 6 w 112"/>
                <a:gd name="T25" fmla="*/ 0 h 138"/>
                <a:gd name="T26" fmla="*/ 3 w 112"/>
                <a:gd name="T27" fmla="*/ 0 h 138"/>
                <a:gd name="T28" fmla="*/ 0 w 112"/>
                <a:gd name="T29" fmla="*/ 0 h 138"/>
                <a:gd name="T30" fmla="*/ 0 w 112"/>
                <a:gd name="T31" fmla="*/ 7 h 138"/>
                <a:gd name="T32" fmla="*/ 3 w 112"/>
                <a:gd name="T33" fmla="*/ 15 h 138"/>
                <a:gd name="T34" fmla="*/ 0 w 112"/>
                <a:gd name="T35" fmla="*/ 20 h 138"/>
                <a:gd name="T36" fmla="*/ 3 w 112"/>
                <a:gd name="T37" fmla="*/ 30 h 1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138"/>
                <a:gd name="T59" fmla="*/ 112 w 112"/>
                <a:gd name="T60" fmla="*/ 138 h 1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138">
                  <a:moveTo>
                    <a:pt x="12" y="57"/>
                  </a:moveTo>
                  <a:lnTo>
                    <a:pt x="27" y="125"/>
                  </a:lnTo>
                  <a:lnTo>
                    <a:pt x="68" y="125"/>
                  </a:lnTo>
                  <a:lnTo>
                    <a:pt x="79" y="98"/>
                  </a:lnTo>
                  <a:lnTo>
                    <a:pt x="112" y="138"/>
                  </a:lnTo>
                  <a:lnTo>
                    <a:pt x="112" y="109"/>
                  </a:lnTo>
                  <a:lnTo>
                    <a:pt x="98" y="71"/>
                  </a:lnTo>
                  <a:lnTo>
                    <a:pt x="98" y="86"/>
                  </a:lnTo>
                  <a:lnTo>
                    <a:pt x="68" y="71"/>
                  </a:lnTo>
                  <a:lnTo>
                    <a:pt x="68" y="57"/>
                  </a:lnTo>
                  <a:lnTo>
                    <a:pt x="98" y="27"/>
                  </a:lnTo>
                  <a:lnTo>
                    <a:pt x="39" y="27"/>
                  </a:lnTo>
                  <a:lnTo>
                    <a:pt x="27" y="0"/>
                  </a:lnTo>
                  <a:lnTo>
                    <a:pt x="12" y="0"/>
                  </a:lnTo>
                  <a:lnTo>
                    <a:pt x="0" y="0"/>
                  </a:lnTo>
                  <a:lnTo>
                    <a:pt x="0" y="11"/>
                  </a:lnTo>
                  <a:lnTo>
                    <a:pt x="12" y="27"/>
                  </a:lnTo>
                  <a:lnTo>
                    <a:pt x="0" y="38"/>
                  </a:lnTo>
                  <a:lnTo>
                    <a:pt x="12" y="57"/>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5" name="Freeform 210"/>
            <p:cNvSpPr>
              <a:spLocks/>
            </p:cNvSpPr>
            <p:nvPr/>
          </p:nvSpPr>
          <p:spPr bwMode="auto">
            <a:xfrm>
              <a:off x="3611" y="2161"/>
              <a:ext cx="298" cy="360"/>
            </a:xfrm>
            <a:custGeom>
              <a:avLst/>
              <a:gdLst>
                <a:gd name="T0" fmla="*/ 22 w 342"/>
                <a:gd name="T1" fmla="*/ 175 h 386"/>
                <a:gd name="T2" fmla="*/ 15 w 342"/>
                <a:gd name="T3" fmla="*/ 175 h 386"/>
                <a:gd name="T4" fmla="*/ 15 w 342"/>
                <a:gd name="T5" fmla="*/ 169 h 386"/>
                <a:gd name="T6" fmla="*/ 10 w 342"/>
                <a:gd name="T7" fmla="*/ 162 h 386"/>
                <a:gd name="T8" fmla="*/ 5 w 342"/>
                <a:gd name="T9" fmla="*/ 141 h 386"/>
                <a:gd name="T10" fmla="*/ 0 w 342"/>
                <a:gd name="T11" fmla="*/ 133 h 386"/>
                <a:gd name="T12" fmla="*/ 0 w 342"/>
                <a:gd name="T13" fmla="*/ 126 h 386"/>
                <a:gd name="T14" fmla="*/ 5 w 342"/>
                <a:gd name="T15" fmla="*/ 126 h 386"/>
                <a:gd name="T16" fmla="*/ 8 w 342"/>
                <a:gd name="T17" fmla="*/ 99 h 386"/>
                <a:gd name="T18" fmla="*/ 18 w 342"/>
                <a:gd name="T19" fmla="*/ 63 h 386"/>
                <a:gd name="T20" fmla="*/ 22 w 342"/>
                <a:gd name="T21" fmla="*/ 14 h 386"/>
                <a:gd name="T22" fmla="*/ 30 w 342"/>
                <a:gd name="T23" fmla="*/ 7 h 386"/>
                <a:gd name="T24" fmla="*/ 30 w 342"/>
                <a:gd name="T25" fmla="*/ 0 h 386"/>
                <a:gd name="T26" fmla="*/ 36 w 342"/>
                <a:gd name="T27" fmla="*/ 28 h 386"/>
                <a:gd name="T28" fmla="*/ 49 w 342"/>
                <a:gd name="T29" fmla="*/ 41 h 386"/>
                <a:gd name="T30" fmla="*/ 58 w 342"/>
                <a:gd name="T31" fmla="*/ 71 h 386"/>
                <a:gd name="T32" fmla="*/ 55 w 342"/>
                <a:gd name="T33" fmla="*/ 77 h 386"/>
                <a:gd name="T34" fmla="*/ 51 w 342"/>
                <a:gd name="T35" fmla="*/ 90 h 386"/>
                <a:gd name="T36" fmla="*/ 58 w 342"/>
                <a:gd name="T37" fmla="*/ 90 h 386"/>
                <a:gd name="T38" fmla="*/ 58 w 342"/>
                <a:gd name="T39" fmla="*/ 99 h 386"/>
                <a:gd name="T40" fmla="*/ 64 w 342"/>
                <a:gd name="T41" fmla="*/ 121 h 386"/>
                <a:gd name="T42" fmla="*/ 83 w 342"/>
                <a:gd name="T43" fmla="*/ 133 h 386"/>
                <a:gd name="T44" fmla="*/ 87 w 342"/>
                <a:gd name="T45" fmla="*/ 133 h 386"/>
                <a:gd name="T46" fmla="*/ 74 w 342"/>
                <a:gd name="T47" fmla="*/ 169 h 386"/>
                <a:gd name="T48" fmla="*/ 60 w 342"/>
                <a:gd name="T49" fmla="*/ 175 h 386"/>
                <a:gd name="T50" fmla="*/ 51 w 342"/>
                <a:gd name="T51" fmla="*/ 182 h 386"/>
                <a:gd name="T52" fmla="*/ 49 w 342"/>
                <a:gd name="T53" fmla="*/ 182 h 386"/>
                <a:gd name="T54" fmla="*/ 36 w 342"/>
                <a:gd name="T55" fmla="*/ 192 h 386"/>
                <a:gd name="T56" fmla="*/ 30 w 342"/>
                <a:gd name="T57" fmla="*/ 192 h 386"/>
                <a:gd name="T58" fmla="*/ 22 w 342"/>
                <a:gd name="T59" fmla="*/ 175 h 3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2"/>
                <a:gd name="T91" fmla="*/ 0 h 386"/>
                <a:gd name="T92" fmla="*/ 342 w 342"/>
                <a:gd name="T93" fmla="*/ 386 h 38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2" h="386">
                  <a:moveTo>
                    <a:pt x="86" y="354"/>
                  </a:moveTo>
                  <a:lnTo>
                    <a:pt x="60" y="354"/>
                  </a:lnTo>
                  <a:lnTo>
                    <a:pt x="60" y="338"/>
                  </a:lnTo>
                  <a:lnTo>
                    <a:pt x="42" y="325"/>
                  </a:lnTo>
                  <a:lnTo>
                    <a:pt x="19" y="283"/>
                  </a:lnTo>
                  <a:lnTo>
                    <a:pt x="0" y="269"/>
                  </a:lnTo>
                  <a:lnTo>
                    <a:pt x="0" y="254"/>
                  </a:lnTo>
                  <a:lnTo>
                    <a:pt x="19" y="254"/>
                  </a:lnTo>
                  <a:lnTo>
                    <a:pt x="31" y="198"/>
                  </a:lnTo>
                  <a:lnTo>
                    <a:pt x="71" y="127"/>
                  </a:lnTo>
                  <a:lnTo>
                    <a:pt x="86" y="27"/>
                  </a:lnTo>
                  <a:lnTo>
                    <a:pt x="119" y="16"/>
                  </a:lnTo>
                  <a:lnTo>
                    <a:pt x="119" y="0"/>
                  </a:lnTo>
                  <a:lnTo>
                    <a:pt x="142" y="56"/>
                  </a:lnTo>
                  <a:lnTo>
                    <a:pt x="190" y="83"/>
                  </a:lnTo>
                  <a:lnTo>
                    <a:pt x="230" y="142"/>
                  </a:lnTo>
                  <a:lnTo>
                    <a:pt x="217" y="154"/>
                  </a:lnTo>
                  <a:lnTo>
                    <a:pt x="202" y="183"/>
                  </a:lnTo>
                  <a:lnTo>
                    <a:pt x="230" y="183"/>
                  </a:lnTo>
                  <a:lnTo>
                    <a:pt x="230" y="198"/>
                  </a:lnTo>
                  <a:lnTo>
                    <a:pt x="257" y="242"/>
                  </a:lnTo>
                  <a:lnTo>
                    <a:pt x="328" y="269"/>
                  </a:lnTo>
                  <a:lnTo>
                    <a:pt x="342" y="269"/>
                  </a:lnTo>
                  <a:lnTo>
                    <a:pt x="290" y="338"/>
                  </a:lnTo>
                  <a:lnTo>
                    <a:pt x="242" y="354"/>
                  </a:lnTo>
                  <a:lnTo>
                    <a:pt x="202" y="365"/>
                  </a:lnTo>
                  <a:lnTo>
                    <a:pt x="190" y="365"/>
                  </a:lnTo>
                  <a:lnTo>
                    <a:pt x="142" y="386"/>
                  </a:lnTo>
                  <a:lnTo>
                    <a:pt x="119" y="386"/>
                  </a:lnTo>
                  <a:lnTo>
                    <a:pt x="86" y="35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6" name="Freeform 211"/>
            <p:cNvSpPr>
              <a:spLocks/>
            </p:cNvSpPr>
            <p:nvPr/>
          </p:nvSpPr>
          <p:spPr bwMode="auto">
            <a:xfrm>
              <a:off x="3541" y="2506"/>
              <a:ext cx="106" cy="133"/>
            </a:xfrm>
            <a:custGeom>
              <a:avLst/>
              <a:gdLst>
                <a:gd name="T0" fmla="*/ 22 w 123"/>
                <a:gd name="T1" fmla="*/ 0 h 142"/>
                <a:gd name="T2" fmla="*/ 25 w 123"/>
                <a:gd name="T3" fmla="*/ 0 h 142"/>
                <a:gd name="T4" fmla="*/ 28 w 123"/>
                <a:gd name="T5" fmla="*/ 31 h 142"/>
                <a:gd name="T6" fmla="*/ 22 w 123"/>
                <a:gd name="T7" fmla="*/ 52 h 142"/>
                <a:gd name="T8" fmla="*/ 22 w 123"/>
                <a:gd name="T9" fmla="*/ 74 h 142"/>
                <a:gd name="T10" fmla="*/ 12 w 123"/>
                <a:gd name="T11" fmla="*/ 74 h 142"/>
                <a:gd name="T12" fmla="*/ 3 w 123"/>
                <a:gd name="T13" fmla="*/ 74 h 142"/>
                <a:gd name="T14" fmla="*/ 0 w 123"/>
                <a:gd name="T15" fmla="*/ 74 h 142"/>
                <a:gd name="T16" fmla="*/ 3 w 123"/>
                <a:gd name="T17" fmla="*/ 52 h 142"/>
                <a:gd name="T18" fmla="*/ 5 w 123"/>
                <a:gd name="T19" fmla="*/ 37 h 142"/>
                <a:gd name="T20" fmla="*/ 9 w 123"/>
                <a:gd name="T21" fmla="*/ 31 h 142"/>
                <a:gd name="T22" fmla="*/ 5 w 123"/>
                <a:gd name="T23" fmla="*/ 22 h 142"/>
                <a:gd name="T24" fmla="*/ 5 w 123"/>
                <a:gd name="T25" fmla="*/ 9 h 142"/>
                <a:gd name="T26" fmla="*/ 12 w 123"/>
                <a:gd name="T27" fmla="*/ 9 h 142"/>
                <a:gd name="T28" fmla="*/ 22 w 123"/>
                <a:gd name="T29" fmla="*/ 0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3"/>
                <a:gd name="T46" fmla="*/ 0 h 142"/>
                <a:gd name="T47" fmla="*/ 123 w 123"/>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3" h="142">
                  <a:moveTo>
                    <a:pt x="98" y="0"/>
                  </a:moveTo>
                  <a:lnTo>
                    <a:pt x="110" y="0"/>
                  </a:lnTo>
                  <a:lnTo>
                    <a:pt x="123" y="58"/>
                  </a:lnTo>
                  <a:lnTo>
                    <a:pt x="98" y="98"/>
                  </a:lnTo>
                  <a:lnTo>
                    <a:pt x="98" y="142"/>
                  </a:lnTo>
                  <a:lnTo>
                    <a:pt x="50" y="142"/>
                  </a:lnTo>
                  <a:lnTo>
                    <a:pt x="12" y="142"/>
                  </a:lnTo>
                  <a:lnTo>
                    <a:pt x="0" y="142"/>
                  </a:lnTo>
                  <a:lnTo>
                    <a:pt x="12" y="98"/>
                  </a:lnTo>
                  <a:lnTo>
                    <a:pt x="23" y="71"/>
                  </a:lnTo>
                  <a:lnTo>
                    <a:pt x="39" y="58"/>
                  </a:lnTo>
                  <a:lnTo>
                    <a:pt x="23" y="42"/>
                  </a:lnTo>
                  <a:lnTo>
                    <a:pt x="23" y="19"/>
                  </a:lnTo>
                  <a:lnTo>
                    <a:pt x="50" y="19"/>
                  </a:lnTo>
                  <a:lnTo>
                    <a:pt x="98"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7" name="Freeform 212"/>
            <p:cNvSpPr>
              <a:spLocks/>
            </p:cNvSpPr>
            <p:nvPr/>
          </p:nvSpPr>
          <p:spPr bwMode="auto">
            <a:xfrm>
              <a:off x="3175" y="2478"/>
              <a:ext cx="401" cy="468"/>
            </a:xfrm>
            <a:custGeom>
              <a:avLst/>
              <a:gdLst>
                <a:gd name="T0" fmla="*/ 66 w 459"/>
                <a:gd name="T1" fmla="*/ 8 h 499"/>
                <a:gd name="T2" fmla="*/ 95 w 459"/>
                <a:gd name="T3" fmla="*/ 0 h 499"/>
                <a:gd name="T4" fmla="*/ 100 w 459"/>
                <a:gd name="T5" fmla="*/ 8 h 499"/>
                <a:gd name="T6" fmla="*/ 108 w 459"/>
                <a:gd name="T7" fmla="*/ 8 h 499"/>
                <a:gd name="T8" fmla="*/ 114 w 459"/>
                <a:gd name="T9" fmla="*/ 24 h 499"/>
                <a:gd name="T10" fmla="*/ 114 w 459"/>
                <a:gd name="T11" fmla="*/ 38 h 499"/>
                <a:gd name="T12" fmla="*/ 119 w 459"/>
                <a:gd name="T13" fmla="*/ 47 h 499"/>
                <a:gd name="T14" fmla="*/ 114 w 459"/>
                <a:gd name="T15" fmla="*/ 53 h 499"/>
                <a:gd name="T16" fmla="*/ 112 w 459"/>
                <a:gd name="T17" fmla="*/ 67 h 499"/>
                <a:gd name="T18" fmla="*/ 108 w 459"/>
                <a:gd name="T19" fmla="*/ 90 h 499"/>
                <a:gd name="T20" fmla="*/ 103 w 459"/>
                <a:gd name="T21" fmla="*/ 106 h 499"/>
                <a:gd name="T22" fmla="*/ 103 w 459"/>
                <a:gd name="T23" fmla="*/ 113 h 499"/>
                <a:gd name="T24" fmla="*/ 108 w 459"/>
                <a:gd name="T25" fmla="*/ 120 h 499"/>
                <a:gd name="T26" fmla="*/ 108 w 459"/>
                <a:gd name="T27" fmla="*/ 137 h 499"/>
                <a:gd name="T28" fmla="*/ 108 w 459"/>
                <a:gd name="T29" fmla="*/ 164 h 499"/>
                <a:gd name="T30" fmla="*/ 114 w 459"/>
                <a:gd name="T31" fmla="*/ 190 h 499"/>
                <a:gd name="T32" fmla="*/ 112 w 459"/>
                <a:gd name="T33" fmla="*/ 190 h 499"/>
                <a:gd name="T34" fmla="*/ 103 w 459"/>
                <a:gd name="T35" fmla="*/ 194 h 499"/>
                <a:gd name="T36" fmla="*/ 103 w 459"/>
                <a:gd name="T37" fmla="*/ 204 h 499"/>
                <a:gd name="T38" fmla="*/ 100 w 459"/>
                <a:gd name="T39" fmla="*/ 239 h 499"/>
                <a:gd name="T40" fmla="*/ 103 w 459"/>
                <a:gd name="T41" fmla="*/ 248 h 499"/>
                <a:gd name="T42" fmla="*/ 108 w 459"/>
                <a:gd name="T43" fmla="*/ 248 h 499"/>
                <a:gd name="T44" fmla="*/ 108 w 459"/>
                <a:gd name="T45" fmla="*/ 263 h 499"/>
                <a:gd name="T46" fmla="*/ 100 w 459"/>
                <a:gd name="T47" fmla="*/ 254 h 499"/>
                <a:gd name="T48" fmla="*/ 88 w 459"/>
                <a:gd name="T49" fmla="*/ 239 h 499"/>
                <a:gd name="T50" fmla="*/ 86 w 459"/>
                <a:gd name="T51" fmla="*/ 239 h 499"/>
                <a:gd name="T52" fmla="*/ 74 w 459"/>
                <a:gd name="T53" fmla="*/ 227 h 499"/>
                <a:gd name="T54" fmla="*/ 58 w 459"/>
                <a:gd name="T55" fmla="*/ 233 h 499"/>
                <a:gd name="T56" fmla="*/ 62 w 459"/>
                <a:gd name="T57" fmla="*/ 227 h 499"/>
                <a:gd name="T58" fmla="*/ 58 w 459"/>
                <a:gd name="T59" fmla="*/ 210 h 499"/>
                <a:gd name="T60" fmla="*/ 58 w 459"/>
                <a:gd name="T61" fmla="*/ 180 h 499"/>
                <a:gd name="T62" fmla="*/ 51 w 459"/>
                <a:gd name="T63" fmla="*/ 174 h 499"/>
                <a:gd name="T64" fmla="*/ 45 w 459"/>
                <a:gd name="T65" fmla="*/ 174 h 499"/>
                <a:gd name="T66" fmla="*/ 45 w 459"/>
                <a:gd name="T67" fmla="*/ 190 h 499"/>
                <a:gd name="T68" fmla="*/ 33 w 459"/>
                <a:gd name="T69" fmla="*/ 190 h 499"/>
                <a:gd name="T70" fmla="*/ 29 w 459"/>
                <a:gd name="T71" fmla="*/ 180 h 499"/>
                <a:gd name="T72" fmla="*/ 26 w 459"/>
                <a:gd name="T73" fmla="*/ 159 h 499"/>
                <a:gd name="T74" fmla="*/ 23 w 459"/>
                <a:gd name="T75" fmla="*/ 159 h 499"/>
                <a:gd name="T76" fmla="*/ 7 w 459"/>
                <a:gd name="T77" fmla="*/ 159 h 499"/>
                <a:gd name="T78" fmla="*/ 0 w 459"/>
                <a:gd name="T79" fmla="*/ 164 h 499"/>
                <a:gd name="T80" fmla="*/ 0 w 459"/>
                <a:gd name="T81" fmla="*/ 159 h 499"/>
                <a:gd name="T82" fmla="*/ 0 w 459"/>
                <a:gd name="T83" fmla="*/ 143 h 499"/>
                <a:gd name="T84" fmla="*/ 3 w 459"/>
                <a:gd name="T85" fmla="*/ 143 h 499"/>
                <a:gd name="T86" fmla="*/ 7 w 459"/>
                <a:gd name="T87" fmla="*/ 143 h 499"/>
                <a:gd name="T88" fmla="*/ 10 w 459"/>
                <a:gd name="T89" fmla="*/ 137 h 499"/>
                <a:gd name="T90" fmla="*/ 15 w 459"/>
                <a:gd name="T91" fmla="*/ 143 h 499"/>
                <a:gd name="T92" fmla="*/ 23 w 459"/>
                <a:gd name="T93" fmla="*/ 128 h 499"/>
                <a:gd name="T94" fmla="*/ 26 w 459"/>
                <a:gd name="T95" fmla="*/ 106 h 499"/>
                <a:gd name="T96" fmla="*/ 33 w 459"/>
                <a:gd name="T97" fmla="*/ 84 h 499"/>
                <a:gd name="T98" fmla="*/ 36 w 459"/>
                <a:gd name="T99" fmla="*/ 47 h 499"/>
                <a:gd name="T100" fmla="*/ 41 w 459"/>
                <a:gd name="T101" fmla="*/ 24 h 499"/>
                <a:gd name="T102" fmla="*/ 45 w 459"/>
                <a:gd name="T103" fmla="*/ 0 h 499"/>
                <a:gd name="T104" fmla="*/ 48 w 459"/>
                <a:gd name="T105" fmla="*/ 0 h 499"/>
                <a:gd name="T106" fmla="*/ 51 w 459"/>
                <a:gd name="T107" fmla="*/ 8 h 499"/>
                <a:gd name="T108" fmla="*/ 62 w 459"/>
                <a:gd name="T109" fmla="*/ 15 h 499"/>
                <a:gd name="T110" fmla="*/ 66 w 459"/>
                <a:gd name="T111" fmla="*/ 8 h 4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59"/>
                <a:gd name="T169" fmla="*/ 0 h 499"/>
                <a:gd name="T170" fmla="*/ 459 w 459"/>
                <a:gd name="T171" fmla="*/ 499 h 4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59" h="499">
                  <a:moveTo>
                    <a:pt x="259" y="16"/>
                  </a:moveTo>
                  <a:lnTo>
                    <a:pt x="370" y="0"/>
                  </a:lnTo>
                  <a:lnTo>
                    <a:pt x="386" y="16"/>
                  </a:lnTo>
                  <a:lnTo>
                    <a:pt x="418" y="16"/>
                  </a:lnTo>
                  <a:lnTo>
                    <a:pt x="441" y="46"/>
                  </a:lnTo>
                  <a:lnTo>
                    <a:pt x="441" y="71"/>
                  </a:lnTo>
                  <a:lnTo>
                    <a:pt x="459" y="87"/>
                  </a:lnTo>
                  <a:lnTo>
                    <a:pt x="441" y="100"/>
                  </a:lnTo>
                  <a:lnTo>
                    <a:pt x="430" y="127"/>
                  </a:lnTo>
                  <a:lnTo>
                    <a:pt x="418" y="171"/>
                  </a:lnTo>
                  <a:lnTo>
                    <a:pt x="397" y="200"/>
                  </a:lnTo>
                  <a:lnTo>
                    <a:pt x="397" y="215"/>
                  </a:lnTo>
                  <a:lnTo>
                    <a:pt x="418" y="227"/>
                  </a:lnTo>
                  <a:lnTo>
                    <a:pt x="418" y="259"/>
                  </a:lnTo>
                  <a:lnTo>
                    <a:pt x="418" y="311"/>
                  </a:lnTo>
                  <a:lnTo>
                    <a:pt x="441" y="359"/>
                  </a:lnTo>
                  <a:lnTo>
                    <a:pt x="430" y="359"/>
                  </a:lnTo>
                  <a:lnTo>
                    <a:pt x="397" y="371"/>
                  </a:lnTo>
                  <a:lnTo>
                    <a:pt x="397" y="386"/>
                  </a:lnTo>
                  <a:lnTo>
                    <a:pt x="386" y="455"/>
                  </a:lnTo>
                  <a:lnTo>
                    <a:pt x="397" y="471"/>
                  </a:lnTo>
                  <a:lnTo>
                    <a:pt x="418" y="471"/>
                  </a:lnTo>
                  <a:lnTo>
                    <a:pt x="418" y="499"/>
                  </a:lnTo>
                  <a:lnTo>
                    <a:pt x="386" y="482"/>
                  </a:lnTo>
                  <a:lnTo>
                    <a:pt x="342" y="455"/>
                  </a:lnTo>
                  <a:lnTo>
                    <a:pt x="330" y="455"/>
                  </a:lnTo>
                  <a:lnTo>
                    <a:pt x="286" y="430"/>
                  </a:lnTo>
                  <a:lnTo>
                    <a:pt x="226" y="442"/>
                  </a:lnTo>
                  <a:lnTo>
                    <a:pt x="242" y="430"/>
                  </a:lnTo>
                  <a:lnTo>
                    <a:pt x="226" y="400"/>
                  </a:lnTo>
                  <a:lnTo>
                    <a:pt x="226" y="342"/>
                  </a:lnTo>
                  <a:lnTo>
                    <a:pt x="198" y="331"/>
                  </a:lnTo>
                  <a:lnTo>
                    <a:pt x="171" y="331"/>
                  </a:lnTo>
                  <a:lnTo>
                    <a:pt x="171" y="359"/>
                  </a:lnTo>
                  <a:lnTo>
                    <a:pt x="127" y="359"/>
                  </a:lnTo>
                  <a:lnTo>
                    <a:pt x="111" y="342"/>
                  </a:lnTo>
                  <a:lnTo>
                    <a:pt x="98" y="300"/>
                  </a:lnTo>
                  <a:lnTo>
                    <a:pt x="86" y="300"/>
                  </a:lnTo>
                  <a:lnTo>
                    <a:pt x="27" y="300"/>
                  </a:lnTo>
                  <a:lnTo>
                    <a:pt x="0" y="311"/>
                  </a:lnTo>
                  <a:lnTo>
                    <a:pt x="0" y="300"/>
                  </a:lnTo>
                  <a:lnTo>
                    <a:pt x="0" y="271"/>
                  </a:lnTo>
                  <a:lnTo>
                    <a:pt x="11" y="271"/>
                  </a:lnTo>
                  <a:lnTo>
                    <a:pt x="27" y="271"/>
                  </a:lnTo>
                  <a:lnTo>
                    <a:pt x="38" y="259"/>
                  </a:lnTo>
                  <a:lnTo>
                    <a:pt x="56" y="271"/>
                  </a:lnTo>
                  <a:lnTo>
                    <a:pt x="86" y="242"/>
                  </a:lnTo>
                  <a:lnTo>
                    <a:pt x="98" y="200"/>
                  </a:lnTo>
                  <a:lnTo>
                    <a:pt x="127" y="160"/>
                  </a:lnTo>
                  <a:lnTo>
                    <a:pt x="138" y="87"/>
                  </a:lnTo>
                  <a:lnTo>
                    <a:pt x="159" y="46"/>
                  </a:lnTo>
                  <a:lnTo>
                    <a:pt x="171" y="0"/>
                  </a:lnTo>
                  <a:lnTo>
                    <a:pt x="186" y="0"/>
                  </a:lnTo>
                  <a:lnTo>
                    <a:pt x="198" y="16"/>
                  </a:lnTo>
                  <a:lnTo>
                    <a:pt x="242" y="27"/>
                  </a:lnTo>
                  <a:lnTo>
                    <a:pt x="259" y="16"/>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8" name="Freeform 213"/>
            <p:cNvSpPr>
              <a:spLocks/>
            </p:cNvSpPr>
            <p:nvPr/>
          </p:nvSpPr>
          <p:spPr bwMode="auto">
            <a:xfrm>
              <a:off x="2812" y="2230"/>
              <a:ext cx="159" cy="144"/>
            </a:xfrm>
            <a:custGeom>
              <a:avLst/>
              <a:gdLst>
                <a:gd name="T0" fmla="*/ 42 w 183"/>
                <a:gd name="T1" fmla="*/ 32 h 156"/>
                <a:gd name="T2" fmla="*/ 44 w 183"/>
                <a:gd name="T3" fmla="*/ 38 h 156"/>
                <a:gd name="T4" fmla="*/ 42 w 183"/>
                <a:gd name="T5" fmla="*/ 44 h 156"/>
                <a:gd name="T6" fmla="*/ 37 w 183"/>
                <a:gd name="T7" fmla="*/ 44 h 156"/>
                <a:gd name="T8" fmla="*/ 35 w 183"/>
                <a:gd name="T9" fmla="*/ 50 h 156"/>
                <a:gd name="T10" fmla="*/ 27 w 183"/>
                <a:gd name="T11" fmla="*/ 50 h 156"/>
                <a:gd name="T12" fmla="*/ 13 w 183"/>
                <a:gd name="T13" fmla="*/ 50 h 156"/>
                <a:gd name="T14" fmla="*/ 13 w 183"/>
                <a:gd name="T15" fmla="*/ 71 h 156"/>
                <a:gd name="T16" fmla="*/ 10 w 183"/>
                <a:gd name="T17" fmla="*/ 64 h 156"/>
                <a:gd name="T18" fmla="*/ 3 w 183"/>
                <a:gd name="T19" fmla="*/ 64 h 156"/>
                <a:gd name="T20" fmla="*/ 0 w 183"/>
                <a:gd name="T21" fmla="*/ 56 h 156"/>
                <a:gd name="T22" fmla="*/ 0 w 183"/>
                <a:gd name="T23" fmla="*/ 44 h 156"/>
                <a:gd name="T24" fmla="*/ 6 w 183"/>
                <a:gd name="T25" fmla="*/ 26 h 156"/>
                <a:gd name="T26" fmla="*/ 13 w 183"/>
                <a:gd name="T27" fmla="*/ 19 h 156"/>
                <a:gd name="T28" fmla="*/ 24 w 183"/>
                <a:gd name="T29" fmla="*/ 6 h 156"/>
                <a:gd name="T30" fmla="*/ 31 w 183"/>
                <a:gd name="T31" fmla="*/ 0 h 156"/>
                <a:gd name="T32" fmla="*/ 31 w 183"/>
                <a:gd name="T33" fmla="*/ 13 h 156"/>
                <a:gd name="T34" fmla="*/ 37 w 183"/>
                <a:gd name="T35" fmla="*/ 32 h 156"/>
                <a:gd name="T36" fmla="*/ 42 w 183"/>
                <a:gd name="T37" fmla="*/ 32 h 1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
                <a:gd name="T58" fmla="*/ 0 h 156"/>
                <a:gd name="T59" fmla="*/ 183 w 183"/>
                <a:gd name="T60" fmla="*/ 156 h 1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 h="156">
                  <a:moveTo>
                    <a:pt x="169" y="71"/>
                  </a:moveTo>
                  <a:lnTo>
                    <a:pt x="183" y="83"/>
                  </a:lnTo>
                  <a:lnTo>
                    <a:pt x="169" y="98"/>
                  </a:lnTo>
                  <a:lnTo>
                    <a:pt x="154" y="98"/>
                  </a:lnTo>
                  <a:lnTo>
                    <a:pt x="142" y="112"/>
                  </a:lnTo>
                  <a:lnTo>
                    <a:pt x="110" y="112"/>
                  </a:lnTo>
                  <a:lnTo>
                    <a:pt x="54" y="112"/>
                  </a:lnTo>
                  <a:lnTo>
                    <a:pt x="54" y="156"/>
                  </a:lnTo>
                  <a:lnTo>
                    <a:pt x="42" y="142"/>
                  </a:lnTo>
                  <a:lnTo>
                    <a:pt x="12" y="142"/>
                  </a:lnTo>
                  <a:lnTo>
                    <a:pt x="0" y="127"/>
                  </a:lnTo>
                  <a:lnTo>
                    <a:pt x="0" y="98"/>
                  </a:lnTo>
                  <a:lnTo>
                    <a:pt x="23" y="56"/>
                  </a:lnTo>
                  <a:lnTo>
                    <a:pt x="54" y="43"/>
                  </a:lnTo>
                  <a:lnTo>
                    <a:pt x="98" y="12"/>
                  </a:lnTo>
                  <a:lnTo>
                    <a:pt x="127" y="0"/>
                  </a:lnTo>
                  <a:lnTo>
                    <a:pt x="127" y="27"/>
                  </a:lnTo>
                  <a:lnTo>
                    <a:pt x="154" y="71"/>
                  </a:lnTo>
                  <a:lnTo>
                    <a:pt x="169" y="7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09" name="Freeform 214"/>
            <p:cNvSpPr>
              <a:spLocks/>
            </p:cNvSpPr>
            <p:nvPr/>
          </p:nvSpPr>
          <p:spPr bwMode="auto">
            <a:xfrm>
              <a:off x="3374" y="2030"/>
              <a:ext cx="339" cy="491"/>
            </a:xfrm>
            <a:custGeom>
              <a:avLst/>
              <a:gdLst>
                <a:gd name="T0" fmla="*/ 81 w 390"/>
                <a:gd name="T1" fmla="*/ 240 h 526"/>
                <a:gd name="T2" fmla="*/ 81 w 390"/>
                <a:gd name="T3" fmla="*/ 247 h 526"/>
                <a:gd name="T4" fmla="*/ 74 w 390"/>
                <a:gd name="T5" fmla="*/ 247 h 526"/>
                <a:gd name="T6" fmla="*/ 71 w 390"/>
                <a:gd name="T7" fmla="*/ 254 h 526"/>
                <a:gd name="T8" fmla="*/ 59 w 390"/>
                <a:gd name="T9" fmla="*/ 264 h 526"/>
                <a:gd name="T10" fmla="*/ 53 w 390"/>
                <a:gd name="T11" fmla="*/ 264 h 526"/>
                <a:gd name="T12" fmla="*/ 48 w 390"/>
                <a:gd name="T13" fmla="*/ 247 h 526"/>
                <a:gd name="T14" fmla="*/ 38 w 390"/>
                <a:gd name="T15" fmla="*/ 247 h 526"/>
                <a:gd name="T16" fmla="*/ 36 w 390"/>
                <a:gd name="T17" fmla="*/ 240 h 526"/>
                <a:gd name="T18" fmla="*/ 17 w 390"/>
                <a:gd name="T19" fmla="*/ 199 h 526"/>
                <a:gd name="T20" fmla="*/ 10 w 390"/>
                <a:gd name="T21" fmla="*/ 191 h 526"/>
                <a:gd name="T22" fmla="*/ 10 w 390"/>
                <a:gd name="T23" fmla="*/ 176 h 526"/>
                <a:gd name="T24" fmla="*/ 3 w 390"/>
                <a:gd name="T25" fmla="*/ 163 h 526"/>
                <a:gd name="T26" fmla="*/ 8 w 390"/>
                <a:gd name="T27" fmla="*/ 153 h 526"/>
                <a:gd name="T28" fmla="*/ 0 w 390"/>
                <a:gd name="T29" fmla="*/ 133 h 526"/>
                <a:gd name="T30" fmla="*/ 8 w 390"/>
                <a:gd name="T31" fmla="*/ 97 h 526"/>
                <a:gd name="T32" fmla="*/ 10 w 390"/>
                <a:gd name="T33" fmla="*/ 97 h 526"/>
                <a:gd name="T34" fmla="*/ 10 w 390"/>
                <a:gd name="T35" fmla="*/ 91 h 526"/>
                <a:gd name="T36" fmla="*/ 10 w 390"/>
                <a:gd name="T37" fmla="*/ 48 h 526"/>
                <a:gd name="T38" fmla="*/ 10 w 390"/>
                <a:gd name="T39" fmla="*/ 42 h 526"/>
                <a:gd name="T40" fmla="*/ 17 w 390"/>
                <a:gd name="T41" fmla="*/ 42 h 526"/>
                <a:gd name="T42" fmla="*/ 17 w 390"/>
                <a:gd name="T43" fmla="*/ 12 h 526"/>
                <a:gd name="T44" fmla="*/ 63 w 390"/>
                <a:gd name="T45" fmla="*/ 12 h 526"/>
                <a:gd name="T46" fmla="*/ 71 w 390"/>
                <a:gd name="T47" fmla="*/ 12 h 526"/>
                <a:gd name="T48" fmla="*/ 77 w 390"/>
                <a:gd name="T49" fmla="*/ 0 h 526"/>
                <a:gd name="T50" fmla="*/ 77 w 390"/>
                <a:gd name="T51" fmla="*/ 7 h 526"/>
                <a:gd name="T52" fmla="*/ 84 w 390"/>
                <a:gd name="T53" fmla="*/ 12 h 526"/>
                <a:gd name="T54" fmla="*/ 92 w 390"/>
                <a:gd name="T55" fmla="*/ 62 h 526"/>
                <a:gd name="T56" fmla="*/ 96 w 390"/>
                <a:gd name="T57" fmla="*/ 69 h 526"/>
                <a:gd name="T58" fmla="*/ 96 w 390"/>
                <a:gd name="T59" fmla="*/ 77 h 526"/>
                <a:gd name="T60" fmla="*/ 88 w 390"/>
                <a:gd name="T61" fmla="*/ 85 h 526"/>
                <a:gd name="T62" fmla="*/ 84 w 390"/>
                <a:gd name="T63" fmla="*/ 133 h 526"/>
                <a:gd name="T64" fmla="*/ 74 w 390"/>
                <a:gd name="T65" fmla="*/ 170 h 526"/>
                <a:gd name="T66" fmla="*/ 71 w 390"/>
                <a:gd name="T67" fmla="*/ 199 h 526"/>
                <a:gd name="T68" fmla="*/ 66 w 390"/>
                <a:gd name="T69" fmla="*/ 199 h 526"/>
                <a:gd name="T70" fmla="*/ 66 w 390"/>
                <a:gd name="T71" fmla="*/ 205 h 526"/>
                <a:gd name="T72" fmla="*/ 71 w 390"/>
                <a:gd name="T73" fmla="*/ 213 h 526"/>
                <a:gd name="T74" fmla="*/ 77 w 390"/>
                <a:gd name="T75" fmla="*/ 234 h 526"/>
                <a:gd name="T76" fmla="*/ 81 w 390"/>
                <a:gd name="T77" fmla="*/ 240 h 5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0"/>
                <a:gd name="T118" fmla="*/ 0 h 526"/>
                <a:gd name="T119" fmla="*/ 390 w 390"/>
                <a:gd name="T120" fmla="*/ 526 h 52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0" h="526">
                  <a:moveTo>
                    <a:pt x="329" y="478"/>
                  </a:moveTo>
                  <a:lnTo>
                    <a:pt x="329" y="494"/>
                  </a:lnTo>
                  <a:lnTo>
                    <a:pt x="302" y="494"/>
                  </a:lnTo>
                  <a:lnTo>
                    <a:pt x="290" y="505"/>
                  </a:lnTo>
                  <a:lnTo>
                    <a:pt x="242" y="526"/>
                  </a:lnTo>
                  <a:lnTo>
                    <a:pt x="214" y="526"/>
                  </a:lnTo>
                  <a:lnTo>
                    <a:pt x="191" y="494"/>
                  </a:lnTo>
                  <a:lnTo>
                    <a:pt x="158" y="494"/>
                  </a:lnTo>
                  <a:lnTo>
                    <a:pt x="143" y="478"/>
                  </a:lnTo>
                  <a:lnTo>
                    <a:pt x="71" y="394"/>
                  </a:lnTo>
                  <a:lnTo>
                    <a:pt x="43" y="382"/>
                  </a:lnTo>
                  <a:lnTo>
                    <a:pt x="43" y="353"/>
                  </a:lnTo>
                  <a:lnTo>
                    <a:pt x="16" y="323"/>
                  </a:lnTo>
                  <a:lnTo>
                    <a:pt x="31" y="309"/>
                  </a:lnTo>
                  <a:lnTo>
                    <a:pt x="0" y="267"/>
                  </a:lnTo>
                  <a:lnTo>
                    <a:pt x="31" y="194"/>
                  </a:lnTo>
                  <a:lnTo>
                    <a:pt x="43" y="194"/>
                  </a:lnTo>
                  <a:lnTo>
                    <a:pt x="43" y="183"/>
                  </a:lnTo>
                  <a:lnTo>
                    <a:pt x="43" y="94"/>
                  </a:lnTo>
                  <a:lnTo>
                    <a:pt x="43" y="83"/>
                  </a:lnTo>
                  <a:lnTo>
                    <a:pt x="71" y="83"/>
                  </a:lnTo>
                  <a:lnTo>
                    <a:pt x="71" y="23"/>
                  </a:lnTo>
                  <a:lnTo>
                    <a:pt x="258" y="23"/>
                  </a:lnTo>
                  <a:lnTo>
                    <a:pt x="290" y="23"/>
                  </a:lnTo>
                  <a:lnTo>
                    <a:pt x="313" y="0"/>
                  </a:lnTo>
                  <a:lnTo>
                    <a:pt x="313" y="12"/>
                  </a:lnTo>
                  <a:lnTo>
                    <a:pt x="342" y="23"/>
                  </a:lnTo>
                  <a:lnTo>
                    <a:pt x="373" y="123"/>
                  </a:lnTo>
                  <a:lnTo>
                    <a:pt x="390" y="138"/>
                  </a:lnTo>
                  <a:lnTo>
                    <a:pt x="390" y="154"/>
                  </a:lnTo>
                  <a:lnTo>
                    <a:pt x="358" y="167"/>
                  </a:lnTo>
                  <a:lnTo>
                    <a:pt x="342" y="267"/>
                  </a:lnTo>
                  <a:lnTo>
                    <a:pt x="302" y="338"/>
                  </a:lnTo>
                  <a:lnTo>
                    <a:pt x="290" y="394"/>
                  </a:lnTo>
                  <a:lnTo>
                    <a:pt x="269" y="394"/>
                  </a:lnTo>
                  <a:lnTo>
                    <a:pt x="269" y="409"/>
                  </a:lnTo>
                  <a:lnTo>
                    <a:pt x="290" y="423"/>
                  </a:lnTo>
                  <a:lnTo>
                    <a:pt x="313" y="465"/>
                  </a:lnTo>
                  <a:lnTo>
                    <a:pt x="329" y="47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0" name="Freeform 215"/>
            <p:cNvSpPr>
              <a:spLocks/>
            </p:cNvSpPr>
            <p:nvPr/>
          </p:nvSpPr>
          <p:spPr bwMode="auto">
            <a:xfrm>
              <a:off x="3801" y="2161"/>
              <a:ext cx="210" cy="132"/>
            </a:xfrm>
            <a:custGeom>
              <a:avLst/>
              <a:gdLst>
                <a:gd name="T0" fmla="*/ 0 w 242"/>
                <a:gd name="T1" fmla="*/ 20 h 142"/>
                <a:gd name="T2" fmla="*/ 6 w 242"/>
                <a:gd name="T3" fmla="*/ 69 h 142"/>
                <a:gd name="T4" fmla="*/ 12 w 242"/>
                <a:gd name="T5" fmla="*/ 69 h 142"/>
                <a:gd name="T6" fmla="*/ 17 w 242"/>
                <a:gd name="T7" fmla="*/ 59 h 142"/>
                <a:gd name="T8" fmla="*/ 27 w 242"/>
                <a:gd name="T9" fmla="*/ 59 h 142"/>
                <a:gd name="T10" fmla="*/ 41 w 242"/>
                <a:gd name="T11" fmla="*/ 40 h 142"/>
                <a:gd name="T12" fmla="*/ 54 w 242"/>
                <a:gd name="T13" fmla="*/ 26 h 142"/>
                <a:gd name="T14" fmla="*/ 54 w 242"/>
                <a:gd name="T15" fmla="*/ 20 h 142"/>
                <a:gd name="T16" fmla="*/ 58 w 242"/>
                <a:gd name="T17" fmla="*/ 20 h 142"/>
                <a:gd name="T18" fmla="*/ 58 w 242"/>
                <a:gd name="T19" fmla="*/ 14 h 142"/>
                <a:gd name="T20" fmla="*/ 54 w 242"/>
                <a:gd name="T21" fmla="*/ 0 h 142"/>
                <a:gd name="T22" fmla="*/ 37 w 242"/>
                <a:gd name="T23" fmla="*/ 7 h 142"/>
                <a:gd name="T24" fmla="*/ 17 w 242"/>
                <a:gd name="T25" fmla="*/ 40 h 142"/>
                <a:gd name="T26" fmla="*/ 6 w 242"/>
                <a:gd name="T27" fmla="*/ 14 h 142"/>
                <a:gd name="T28" fmla="*/ 0 w 242"/>
                <a:gd name="T29" fmla="*/ 20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2"/>
                <a:gd name="T46" fmla="*/ 0 h 142"/>
                <a:gd name="T47" fmla="*/ 242 w 242"/>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2" h="142">
                  <a:moveTo>
                    <a:pt x="0" y="43"/>
                  </a:moveTo>
                  <a:lnTo>
                    <a:pt x="23" y="142"/>
                  </a:lnTo>
                  <a:lnTo>
                    <a:pt x="50" y="142"/>
                  </a:lnTo>
                  <a:lnTo>
                    <a:pt x="71" y="125"/>
                  </a:lnTo>
                  <a:lnTo>
                    <a:pt x="109" y="125"/>
                  </a:lnTo>
                  <a:lnTo>
                    <a:pt x="169" y="83"/>
                  </a:lnTo>
                  <a:lnTo>
                    <a:pt x="221" y="54"/>
                  </a:lnTo>
                  <a:lnTo>
                    <a:pt x="221" y="43"/>
                  </a:lnTo>
                  <a:lnTo>
                    <a:pt x="242" y="43"/>
                  </a:lnTo>
                  <a:lnTo>
                    <a:pt x="242" y="27"/>
                  </a:lnTo>
                  <a:lnTo>
                    <a:pt x="221" y="0"/>
                  </a:lnTo>
                  <a:lnTo>
                    <a:pt x="154" y="16"/>
                  </a:lnTo>
                  <a:lnTo>
                    <a:pt x="71" y="83"/>
                  </a:lnTo>
                  <a:lnTo>
                    <a:pt x="23" y="27"/>
                  </a:lnTo>
                  <a:lnTo>
                    <a:pt x="0" y="4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1" name="Freeform 216"/>
            <p:cNvSpPr>
              <a:spLocks/>
            </p:cNvSpPr>
            <p:nvPr/>
          </p:nvSpPr>
          <p:spPr bwMode="auto">
            <a:xfrm>
              <a:off x="3628" y="1802"/>
              <a:ext cx="444" cy="435"/>
            </a:xfrm>
            <a:custGeom>
              <a:avLst/>
              <a:gdLst>
                <a:gd name="T0" fmla="*/ 55 w 511"/>
                <a:gd name="T1" fmla="*/ 41 h 467"/>
                <a:gd name="T2" fmla="*/ 48 w 511"/>
                <a:gd name="T3" fmla="*/ 34 h 467"/>
                <a:gd name="T4" fmla="*/ 48 w 511"/>
                <a:gd name="T5" fmla="*/ 20 h 467"/>
                <a:gd name="T6" fmla="*/ 44 w 511"/>
                <a:gd name="T7" fmla="*/ 20 h 467"/>
                <a:gd name="T8" fmla="*/ 30 w 511"/>
                <a:gd name="T9" fmla="*/ 7 h 467"/>
                <a:gd name="T10" fmla="*/ 24 w 511"/>
                <a:gd name="T11" fmla="*/ 0 h 467"/>
                <a:gd name="T12" fmla="*/ 10 w 511"/>
                <a:gd name="T13" fmla="*/ 7 h 467"/>
                <a:gd name="T14" fmla="*/ 16 w 511"/>
                <a:gd name="T15" fmla="*/ 20 h 467"/>
                <a:gd name="T16" fmla="*/ 13 w 511"/>
                <a:gd name="T17" fmla="*/ 28 h 467"/>
                <a:gd name="T18" fmla="*/ 10 w 511"/>
                <a:gd name="T19" fmla="*/ 28 h 467"/>
                <a:gd name="T20" fmla="*/ 6 w 511"/>
                <a:gd name="T21" fmla="*/ 34 h 467"/>
                <a:gd name="T22" fmla="*/ 0 w 511"/>
                <a:gd name="T23" fmla="*/ 34 h 467"/>
                <a:gd name="T24" fmla="*/ 0 w 511"/>
                <a:gd name="T25" fmla="*/ 55 h 467"/>
                <a:gd name="T26" fmla="*/ 3 w 511"/>
                <a:gd name="T27" fmla="*/ 55 h 467"/>
                <a:gd name="T28" fmla="*/ 16 w 511"/>
                <a:gd name="T29" fmla="*/ 105 h 467"/>
                <a:gd name="T30" fmla="*/ 24 w 511"/>
                <a:gd name="T31" fmla="*/ 112 h 467"/>
                <a:gd name="T32" fmla="*/ 27 w 511"/>
                <a:gd name="T33" fmla="*/ 126 h 467"/>
                <a:gd name="T34" fmla="*/ 27 w 511"/>
                <a:gd name="T35" fmla="*/ 145 h 467"/>
                <a:gd name="T36" fmla="*/ 30 w 511"/>
                <a:gd name="T37" fmla="*/ 160 h 467"/>
                <a:gd name="T38" fmla="*/ 37 w 511"/>
                <a:gd name="T39" fmla="*/ 167 h 467"/>
                <a:gd name="T40" fmla="*/ 48 w 511"/>
                <a:gd name="T41" fmla="*/ 201 h 467"/>
                <a:gd name="T42" fmla="*/ 48 w 511"/>
                <a:gd name="T43" fmla="*/ 210 h 467"/>
                <a:gd name="T44" fmla="*/ 55 w 511"/>
                <a:gd name="T45" fmla="*/ 201 h 467"/>
                <a:gd name="T46" fmla="*/ 66 w 511"/>
                <a:gd name="T47" fmla="*/ 230 h 467"/>
                <a:gd name="T48" fmla="*/ 88 w 511"/>
                <a:gd name="T49" fmla="*/ 196 h 467"/>
                <a:gd name="T50" fmla="*/ 103 w 511"/>
                <a:gd name="T51" fmla="*/ 188 h 467"/>
                <a:gd name="T52" fmla="*/ 118 w 511"/>
                <a:gd name="T53" fmla="*/ 167 h 467"/>
                <a:gd name="T54" fmla="*/ 125 w 511"/>
                <a:gd name="T55" fmla="*/ 138 h 467"/>
                <a:gd name="T56" fmla="*/ 125 w 511"/>
                <a:gd name="T57" fmla="*/ 126 h 467"/>
                <a:gd name="T58" fmla="*/ 122 w 511"/>
                <a:gd name="T59" fmla="*/ 119 h 467"/>
                <a:gd name="T60" fmla="*/ 118 w 511"/>
                <a:gd name="T61" fmla="*/ 112 h 467"/>
                <a:gd name="T62" fmla="*/ 116 w 511"/>
                <a:gd name="T63" fmla="*/ 112 h 467"/>
                <a:gd name="T64" fmla="*/ 116 w 511"/>
                <a:gd name="T65" fmla="*/ 119 h 467"/>
                <a:gd name="T66" fmla="*/ 111 w 511"/>
                <a:gd name="T67" fmla="*/ 119 h 467"/>
                <a:gd name="T68" fmla="*/ 108 w 511"/>
                <a:gd name="T69" fmla="*/ 119 h 467"/>
                <a:gd name="T70" fmla="*/ 103 w 511"/>
                <a:gd name="T71" fmla="*/ 119 h 467"/>
                <a:gd name="T72" fmla="*/ 101 w 511"/>
                <a:gd name="T73" fmla="*/ 119 h 467"/>
                <a:gd name="T74" fmla="*/ 96 w 511"/>
                <a:gd name="T75" fmla="*/ 119 h 467"/>
                <a:gd name="T76" fmla="*/ 93 w 511"/>
                <a:gd name="T77" fmla="*/ 119 h 467"/>
                <a:gd name="T78" fmla="*/ 93 w 511"/>
                <a:gd name="T79" fmla="*/ 112 h 467"/>
                <a:gd name="T80" fmla="*/ 93 w 511"/>
                <a:gd name="T81" fmla="*/ 105 h 467"/>
                <a:gd name="T82" fmla="*/ 90 w 511"/>
                <a:gd name="T83" fmla="*/ 89 h 467"/>
                <a:gd name="T84" fmla="*/ 88 w 511"/>
                <a:gd name="T85" fmla="*/ 70 h 467"/>
                <a:gd name="T86" fmla="*/ 76 w 511"/>
                <a:gd name="T87" fmla="*/ 46 h 467"/>
                <a:gd name="T88" fmla="*/ 66 w 511"/>
                <a:gd name="T89" fmla="*/ 41 h 467"/>
                <a:gd name="T90" fmla="*/ 58 w 511"/>
                <a:gd name="T91" fmla="*/ 41 h 467"/>
                <a:gd name="T92" fmla="*/ 55 w 511"/>
                <a:gd name="T93" fmla="*/ 41 h 4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1"/>
                <a:gd name="T142" fmla="*/ 0 h 467"/>
                <a:gd name="T143" fmla="*/ 511 w 511"/>
                <a:gd name="T144" fmla="*/ 467 h 4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1" h="467">
                  <a:moveTo>
                    <a:pt x="223" y="83"/>
                  </a:moveTo>
                  <a:lnTo>
                    <a:pt x="198" y="71"/>
                  </a:lnTo>
                  <a:lnTo>
                    <a:pt x="198" y="43"/>
                  </a:lnTo>
                  <a:lnTo>
                    <a:pt x="183" y="43"/>
                  </a:lnTo>
                  <a:lnTo>
                    <a:pt x="123" y="12"/>
                  </a:lnTo>
                  <a:lnTo>
                    <a:pt x="98" y="0"/>
                  </a:lnTo>
                  <a:lnTo>
                    <a:pt x="39" y="12"/>
                  </a:lnTo>
                  <a:lnTo>
                    <a:pt x="67" y="43"/>
                  </a:lnTo>
                  <a:lnTo>
                    <a:pt x="52" y="56"/>
                  </a:lnTo>
                  <a:lnTo>
                    <a:pt x="39" y="56"/>
                  </a:lnTo>
                  <a:lnTo>
                    <a:pt x="23" y="71"/>
                  </a:lnTo>
                  <a:lnTo>
                    <a:pt x="0" y="71"/>
                  </a:lnTo>
                  <a:lnTo>
                    <a:pt x="0" y="112"/>
                  </a:lnTo>
                  <a:lnTo>
                    <a:pt x="12" y="112"/>
                  </a:lnTo>
                  <a:lnTo>
                    <a:pt x="67" y="215"/>
                  </a:lnTo>
                  <a:lnTo>
                    <a:pt x="98" y="227"/>
                  </a:lnTo>
                  <a:lnTo>
                    <a:pt x="112" y="254"/>
                  </a:lnTo>
                  <a:lnTo>
                    <a:pt x="112" y="294"/>
                  </a:lnTo>
                  <a:lnTo>
                    <a:pt x="123" y="327"/>
                  </a:lnTo>
                  <a:lnTo>
                    <a:pt x="150" y="338"/>
                  </a:lnTo>
                  <a:lnTo>
                    <a:pt x="198" y="409"/>
                  </a:lnTo>
                  <a:lnTo>
                    <a:pt x="198" y="427"/>
                  </a:lnTo>
                  <a:lnTo>
                    <a:pt x="223" y="409"/>
                  </a:lnTo>
                  <a:lnTo>
                    <a:pt x="271" y="467"/>
                  </a:lnTo>
                  <a:lnTo>
                    <a:pt x="354" y="398"/>
                  </a:lnTo>
                  <a:lnTo>
                    <a:pt x="423" y="382"/>
                  </a:lnTo>
                  <a:lnTo>
                    <a:pt x="482" y="338"/>
                  </a:lnTo>
                  <a:lnTo>
                    <a:pt x="511" y="283"/>
                  </a:lnTo>
                  <a:lnTo>
                    <a:pt x="511" y="254"/>
                  </a:lnTo>
                  <a:lnTo>
                    <a:pt x="494" y="242"/>
                  </a:lnTo>
                  <a:lnTo>
                    <a:pt x="482" y="227"/>
                  </a:lnTo>
                  <a:lnTo>
                    <a:pt x="471" y="227"/>
                  </a:lnTo>
                  <a:lnTo>
                    <a:pt x="471" y="242"/>
                  </a:lnTo>
                  <a:lnTo>
                    <a:pt x="453" y="242"/>
                  </a:lnTo>
                  <a:lnTo>
                    <a:pt x="442" y="242"/>
                  </a:lnTo>
                  <a:lnTo>
                    <a:pt x="423" y="242"/>
                  </a:lnTo>
                  <a:lnTo>
                    <a:pt x="411" y="242"/>
                  </a:lnTo>
                  <a:lnTo>
                    <a:pt x="394" y="242"/>
                  </a:lnTo>
                  <a:lnTo>
                    <a:pt x="382" y="242"/>
                  </a:lnTo>
                  <a:lnTo>
                    <a:pt x="382" y="227"/>
                  </a:lnTo>
                  <a:lnTo>
                    <a:pt x="382" y="215"/>
                  </a:lnTo>
                  <a:lnTo>
                    <a:pt x="371" y="183"/>
                  </a:lnTo>
                  <a:lnTo>
                    <a:pt x="354" y="142"/>
                  </a:lnTo>
                  <a:lnTo>
                    <a:pt x="311" y="94"/>
                  </a:lnTo>
                  <a:lnTo>
                    <a:pt x="271" y="83"/>
                  </a:lnTo>
                  <a:lnTo>
                    <a:pt x="238" y="83"/>
                  </a:lnTo>
                  <a:lnTo>
                    <a:pt x="223" y="8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2" name="Freeform 217"/>
            <p:cNvSpPr>
              <a:spLocks/>
            </p:cNvSpPr>
            <p:nvPr/>
          </p:nvSpPr>
          <p:spPr bwMode="auto">
            <a:xfrm>
              <a:off x="4309" y="1708"/>
              <a:ext cx="579" cy="707"/>
            </a:xfrm>
            <a:custGeom>
              <a:avLst/>
              <a:gdLst>
                <a:gd name="T0" fmla="*/ 116 w 662"/>
                <a:gd name="T1" fmla="*/ 110 h 755"/>
                <a:gd name="T2" fmla="*/ 120 w 662"/>
                <a:gd name="T3" fmla="*/ 133 h 755"/>
                <a:gd name="T4" fmla="*/ 101 w 662"/>
                <a:gd name="T5" fmla="*/ 125 h 755"/>
                <a:gd name="T6" fmla="*/ 87 w 662"/>
                <a:gd name="T7" fmla="*/ 117 h 755"/>
                <a:gd name="T8" fmla="*/ 70 w 662"/>
                <a:gd name="T9" fmla="*/ 81 h 755"/>
                <a:gd name="T10" fmla="*/ 52 w 662"/>
                <a:gd name="T11" fmla="*/ 51 h 755"/>
                <a:gd name="T12" fmla="*/ 60 w 662"/>
                <a:gd name="T13" fmla="*/ 43 h 755"/>
                <a:gd name="T14" fmla="*/ 60 w 662"/>
                <a:gd name="T15" fmla="*/ 17 h 755"/>
                <a:gd name="T16" fmla="*/ 52 w 662"/>
                <a:gd name="T17" fmla="*/ 0 h 755"/>
                <a:gd name="T18" fmla="*/ 42 w 662"/>
                <a:gd name="T19" fmla="*/ 17 h 755"/>
                <a:gd name="T20" fmla="*/ 23 w 662"/>
                <a:gd name="T21" fmla="*/ 17 h 755"/>
                <a:gd name="T22" fmla="*/ 26 w 662"/>
                <a:gd name="T23" fmla="*/ 37 h 755"/>
                <a:gd name="T24" fmla="*/ 30 w 662"/>
                <a:gd name="T25" fmla="*/ 51 h 755"/>
                <a:gd name="T26" fmla="*/ 18 w 662"/>
                <a:gd name="T27" fmla="*/ 110 h 755"/>
                <a:gd name="T28" fmla="*/ 10 w 662"/>
                <a:gd name="T29" fmla="*/ 110 h 755"/>
                <a:gd name="T30" fmla="*/ 8 w 662"/>
                <a:gd name="T31" fmla="*/ 125 h 755"/>
                <a:gd name="T32" fmla="*/ 10 w 662"/>
                <a:gd name="T33" fmla="*/ 139 h 755"/>
                <a:gd name="T34" fmla="*/ 15 w 662"/>
                <a:gd name="T35" fmla="*/ 153 h 755"/>
                <a:gd name="T36" fmla="*/ 3 w 662"/>
                <a:gd name="T37" fmla="*/ 163 h 755"/>
                <a:gd name="T38" fmla="*/ 8 w 662"/>
                <a:gd name="T39" fmla="*/ 185 h 755"/>
                <a:gd name="T40" fmla="*/ 15 w 662"/>
                <a:gd name="T41" fmla="*/ 185 h 755"/>
                <a:gd name="T42" fmla="*/ 18 w 662"/>
                <a:gd name="T43" fmla="*/ 214 h 755"/>
                <a:gd name="T44" fmla="*/ 26 w 662"/>
                <a:gd name="T45" fmla="*/ 204 h 755"/>
                <a:gd name="T46" fmla="*/ 30 w 662"/>
                <a:gd name="T47" fmla="*/ 190 h 755"/>
                <a:gd name="T48" fmla="*/ 45 w 662"/>
                <a:gd name="T49" fmla="*/ 293 h 755"/>
                <a:gd name="T50" fmla="*/ 67 w 662"/>
                <a:gd name="T51" fmla="*/ 392 h 755"/>
                <a:gd name="T52" fmla="*/ 76 w 662"/>
                <a:gd name="T53" fmla="*/ 368 h 755"/>
                <a:gd name="T54" fmla="*/ 79 w 662"/>
                <a:gd name="T55" fmla="*/ 340 h 755"/>
                <a:gd name="T56" fmla="*/ 79 w 662"/>
                <a:gd name="T57" fmla="*/ 288 h 755"/>
                <a:gd name="T58" fmla="*/ 87 w 662"/>
                <a:gd name="T59" fmla="*/ 279 h 755"/>
                <a:gd name="T60" fmla="*/ 88 w 662"/>
                <a:gd name="T61" fmla="*/ 272 h 755"/>
                <a:gd name="T62" fmla="*/ 105 w 662"/>
                <a:gd name="T63" fmla="*/ 242 h 755"/>
                <a:gd name="T64" fmla="*/ 116 w 662"/>
                <a:gd name="T65" fmla="*/ 222 h 755"/>
                <a:gd name="T66" fmla="*/ 124 w 662"/>
                <a:gd name="T67" fmla="*/ 199 h 755"/>
                <a:gd name="T68" fmla="*/ 129 w 662"/>
                <a:gd name="T69" fmla="*/ 199 h 755"/>
                <a:gd name="T70" fmla="*/ 120 w 662"/>
                <a:gd name="T71" fmla="*/ 153 h 755"/>
                <a:gd name="T72" fmla="*/ 120 w 662"/>
                <a:gd name="T73" fmla="*/ 139 h 755"/>
                <a:gd name="T74" fmla="*/ 124 w 662"/>
                <a:gd name="T75" fmla="*/ 133 h 755"/>
                <a:gd name="T76" fmla="*/ 131 w 662"/>
                <a:gd name="T77" fmla="*/ 146 h 755"/>
                <a:gd name="T78" fmla="*/ 138 w 662"/>
                <a:gd name="T79" fmla="*/ 163 h 755"/>
                <a:gd name="T80" fmla="*/ 147 w 662"/>
                <a:gd name="T81" fmla="*/ 176 h 755"/>
                <a:gd name="T82" fmla="*/ 150 w 662"/>
                <a:gd name="T83" fmla="*/ 190 h 755"/>
                <a:gd name="T84" fmla="*/ 155 w 662"/>
                <a:gd name="T85" fmla="*/ 170 h 755"/>
                <a:gd name="T86" fmla="*/ 162 w 662"/>
                <a:gd name="T87" fmla="*/ 133 h 755"/>
                <a:gd name="T88" fmla="*/ 174 w 662"/>
                <a:gd name="T89" fmla="*/ 117 h 755"/>
                <a:gd name="T90" fmla="*/ 162 w 662"/>
                <a:gd name="T91" fmla="*/ 89 h 755"/>
                <a:gd name="T92" fmla="*/ 147 w 662"/>
                <a:gd name="T93" fmla="*/ 101 h 755"/>
                <a:gd name="T94" fmla="*/ 142 w 662"/>
                <a:gd name="T95" fmla="*/ 117 h 755"/>
                <a:gd name="T96" fmla="*/ 129 w 662"/>
                <a:gd name="T97" fmla="*/ 125 h 755"/>
                <a:gd name="T98" fmla="*/ 124 w 662"/>
                <a:gd name="T99" fmla="*/ 117 h 7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2"/>
                <a:gd name="T151" fmla="*/ 0 h 755"/>
                <a:gd name="T152" fmla="*/ 662 w 662"/>
                <a:gd name="T153" fmla="*/ 755 h 7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2" h="755">
                  <a:moveTo>
                    <a:pt x="462" y="212"/>
                  </a:moveTo>
                  <a:lnTo>
                    <a:pt x="441" y="212"/>
                  </a:lnTo>
                  <a:lnTo>
                    <a:pt x="441" y="242"/>
                  </a:lnTo>
                  <a:lnTo>
                    <a:pt x="462" y="256"/>
                  </a:lnTo>
                  <a:lnTo>
                    <a:pt x="430" y="256"/>
                  </a:lnTo>
                  <a:lnTo>
                    <a:pt x="389" y="242"/>
                  </a:lnTo>
                  <a:lnTo>
                    <a:pt x="359" y="227"/>
                  </a:lnTo>
                  <a:lnTo>
                    <a:pt x="330" y="227"/>
                  </a:lnTo>
                  <a:lnTo>
                    <a:pt x="259" y="183"/>
                  </a:lnTo>
                  <a:lnTo>
                    <a:pt x="270" y="156"/>
                  </a:lnTo>
                  <a:lnTo>
                    <a:pt x="230" y="131"/>
                  </a:lnTo>
                  <a:lnTo>
                    <a:pt x="201" y="98"/>
                  </a:lnTo>
                  <a:lnTo>
                    <a:pt x="201" y="83"/>
                  </a:lnTo>
                  <a:lnTo>
                    <a:pt x="230" y="83"/>
                  </a:lnTo>
                  <a:lnTo>
                    <a:pt x="215" y="56"/>
                  </a:lnTo>
                  <a:lnTo>
                    <a:pt x="230" y="31"/>
                  </a:lnTo>
                  <a:lnTo>
                    <a:pt x="230" y="12"/>
                  </a:lnTo>
                  <a:lnTo>
                    <a:pt x="201" y="0"/>
                  </a:lnTo>
                  <a:lnTo>
                    <a:pt x="171" y="12"/>
                  </a:lnTo>
                  <a:lnTo>
                    <a:pt x="159" y="31"/>
                  </a:lnTo>
                  <a:lnTo>
                    <a:pt x="130" y="31"/>
                  </a:lnTo>
                  <a:lnTo>
                    <a:pt x="86" y="31"/>
                  </a:lnTo>
                  <a:lnTo>
                    <a:pt x="103" y="43"/>
                  </a:lnTo>
                  <a:lnTo>
                    <a:pt x="103" y="71"/>
                  </a:lnTo>
                  <a:lnTo>
                    <a:pt x="130" y="98"/>
                  </a:lnTo>
                  <a:lnTo>
                    <a:pt x="115" y="98"/>
                  </a:lnTo>
                  <a:lnTo>
                    <a:pt x="130" y="131"/>
                  </a:lnTo>
                  <a:lnTo>
                    <a:pt x="71" y="212"/>
                  </a:lnTo>
                  <a:lnTo>
                    <a:pt x="59" y="212"/>
                  </a:lnTo>
                  <a:lnTo>
                    <a:pt x="42" y="212"/>
                  </a:lnTo>
                  <a:lnTo>
                    <a:pt x="30" y="227"/>
                  </a:lnTo>
                  <a:lnTo>
                    <a:pt x="30" y="242"/>
                  </a:lnTo>
                  <a:lnTo>
                    <a:pt x="42" y="256"/>
                  </a:lnTo>
                  <a:lnTo>
                    <a:pt x="42" y="267"/>
                  </a:lnTo>
                  <a:lnTo>
                    <a:pt x="59" y="267"/>
                  </a:lnTo>
                  <a:lnTo>
                    <a:pt x="59" y="294"/>
                  </a:lnTo>
                  <a:lnTo>
                    <a:pt x="59" y="315"/>
                  </a:lnTo>
                  <a:lnTo>
                    <a:pt x="15" y="315"/>
                  </a:lnTo>
                  <a:lnTo>
                    <a:pt x="0" y="327"/>
                  </a:lnTo>
                  <a:lnTo>
                    <a:pt x="30" y="356"/>
                  </a:lnTo>
                  <a:lnTo>
                    <a:pt x="59" y="342"/>
                  </a:lnTo>
                  <a:lnTo>
                    <a:pt x="59" y="356"/>
                  </a:lnTo>
                  <a:lnTo>
                    <a:pt x="30" y="367"/>
                  </a:lnTo>
                  <a:lnTo>
                    <a:pt x="71" y="415"/>
                  </a:lnTo>
                  <a:lnTo>
                    <a:pt x="86" y="394"/>
                  </a:lnTo>
                  <a:lnTo>
                    <a:pt x="103" y="394"/>
                  </a:lnTo>
                  <a:lnTo>
                    <a:pt x="103" y="367"/>
                  </a:lnTo>
                  <a:lnTo>
                    <a:pt x="115" y="367"/>
                  </a:lnTo>
                  <a:lnTo>
                    <a:pt x="142" y="527"/>
                  </a:lnTo>
                  <a:lnTo>
                    <a:pt x="171" y="567"/>
                  </a:lnTo>
                  <a:lnTo>
                    <a:pt x="230" y="726"/>
                  </a:lnTo>
                  <a:lnTo>
                    <a:pt x="259" y="755"/>
                  </a:lnTo>
                  <a:lnTo>
                    <a:pt x="270" y="726"/>
                  </a:lnTo>
                  <a:lnTo>
                    <a:pt x="290" y="711"/>
                  </a:lnTo>
                  <a:lnTo>
                    <a:pt x="301" y="682"/>
                  </a:lnTo>
                  <a:lnTo>
                    <a:pt x="301" y="655"/>
                  </a:lnTo>
                  <a:lnTo>
                    <a:pt x="315" y="611"/>
                  </a:lnTo>
                  <a:lnTo>
                    <a:pt x="301" y="555"/>
                  </a:lnTo>
                  <a:lnTo>
                    <a:pt x="315" y="538"/>
                  </a:lnTo>
                  <a:lnTo>
                    <a:pt x="330" y="538"/>
                  </a:lnTo>
                  <a:lnTo>
                    <a:pt x="330" y="527"/>
                  </a:lnTo>
                  <a:lnTo>
                    <a:pt x="341" y="527"/>
                  </a:lnTo>
                  <a:lnTo>
                    <a:pt x="359" y="511"/>
                  </a:lnTo>
                  <a:lnTo>
                    <a:pt x="401" y="467"/>
                  </a:lnTo>
                  <a:lnTo>
                    <a:pt x="414" y="438"/>
                  </a:lnTo>
                  <a:lnTo>
                    <a:pt x="441" y="427"/>
                  </a:lnTo>
                  <a:lnTo>
                    <a:pt x="441" y="383"/>
                  </a:lnTo>
                  <a:lnTo>
                    <a:pt x="474" y="383"/>
                  </a:lnTo>
                  <a:lnTo>
                    <a:pt x="474" y="367"/>
                  </a:lnTo>
                  <a:lnTo>
                    <a:pt x="489" y="383"/>
                  </a:lnTo>
                  <a:lnTo>
                    <a:pt x="474" y="315"/>
                  </a:lnTo>
                  <a:lnTo>
                    <a:pt x="462" y="294"/>
                  </a:lnTo>
                  <a:lnTo>
                    <a:pt x="474" y="283"/>
                  </a:lnTo>
                  <a:lnTo>
                    <a:pt x="462" y="267"/>
                  </a:lnTo>
                  <a:lnTo>
                    <a:pt x="462" y="256"/>
                  </a:lnTo>
                  <a:lnTo>
                    <a:pt x="474" y="256"/>
                  </a:lnTo>
                  <a:lnTo>
                    <a:pt x="489" y="256"/>
                  </a:lnTo>
                  <a:lnTo>
                    <a:pt x="501" y="283"/>
                  </a:lnTo>
                  <a:lnTo>
                    <a:pt x="562" y="283"/>
                  </a:lnTo>
                  <a:lnTo>
                    <a:pt x="530" y="315"/>
                  </a:lnTo>
                  <a:lnTo>
                    <a:pt x="530" y="327"/>
                  </a:lnTo>
                  <a:lnTo>
                    <a:pt x="562" y="342"/>
                  </a:lnTo>
                  <a:lnTo>
                    <a:pt x="562" y="327"/>
                  </a:lnTo>
                  <a:lnTo>
                    <a:pt x="574" y="367"/>
                  </a:lnTo>
                  <a:lnTo>
                    <a:pt x="589" y="367"/>
                  </a:lnTo>
                  <a:lnTo>
                    <a:pt x="589" y="327"/>
                  </a:lnTo>
                  <a:lnTo>
                    <a:pt x="601" y="327"/>
                  </a:lnTo>
                  <a:lnTo>
                    <a:pt x="618" y="256"/>
                  </a:lnTo>
                  <a:lnTo>
                    <a:pt x="645" y="227"/>
                  </a:lnTo>
                  <a:lnTo>
                    <a:pt x="662" y="227"/>
                  </a:lnTo>
                  <a:lnTo>
                    <a:pt x="662" y="212"/>
                  </a:lnTo>
                  <a:lnTo>
                    <a:pt x="618" y="171"/>
                  </a:lnTo>
                  <a:lnTo>
                    <a:pt x="589" y="171"/>
                  </a:lnTo>
                  <a:lnTo>
                    <a:pt x="562" y="194"/>
                  </a:lnTo>
                  <a:lnTo>
                    <a:pt x="530" y="212"/>
                  </a:lnTo>
                  <a:lnTo>
                    <a:pt x="541" y="227"/>
                  </a:lnTo>
                  <a:lnTo>
                    <a:pt x="541" y="242"/>
                  </a:lnTo>
                  <a:lnTo>
                    <a:pt x="489" y="242"/>
                  </a:lnTo>
                  <a:lnTo>
                    <a:pt x="474" y="242"/>
                  </a:lnTo>
                  <a:lnTo>
                    <a:pt x="474" y="227"/>
                  </a:lnTo>
                  <a:lnTo>
                    <a:pt x="462" y="212"/>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3" name="Freeform 218"/>
            <p:cNvSpPr>
              <a:spLocks/>
            </p:cNvSpPr>
            <p:nvPr/>
          </p:nvSpPr>
          <p:spPr bwMode="auto">
            <a:xfrm>
              <a:off x="4146" y="1684"/>
              <a:ext cx="313" cy="331"/>
            </a:xfrm>
            <a:custGeom>
              <a:avLst/>
              <a:gdLst>
                <a:gd name="T0" fmla="*/ 51 w 359"/>
                <a:gd name="T1" fmla="*/ 171 h 355"/>
                <a:gd name="T2" fmla="*/ 47 w 359"/>
                <a:gd name="T3" fmla="*/ 176 h 355"/>
                <a:gd name="T4" fmla="*/ 44 w 359"/>
                <a:gd name="T5" fmla="*/ 176 h 355"/>
                <a:gd name="T6" fmla="*/ 37 w 359"/>
                <a:gd name="T7" fmla="*/ 154 h 355"/>
                <a:gd name="T8" fmla="*/ 25 w 359"/>
                <a:gd name="T9" fmla="*/ 154 h 355"/>
                <a:gd name="T10" fmla="*/ 22 w 359"/>
                <a:gd name="T11" fmla="*/ 154 h 355"/>
                <a:gd name="T12" fmla="*/ 8 w 359"/>
                <a:gd name="T13" fmla="*/ 154 h 355"/>
                <a:gd name="T14" fmla="*/ 8 w 359"/>
                <a:gd name="T15" fmla="*/ 140 h 355"/>
                <a:gd name="T16" fmla="*/ 15 w 359"/>
                <a:gd name="T17" fmla="*/ 134 h 355"/>
                <a:gd name="T18" fmla="*/ 15 w 359"/>
                <a:gd name="T19" fmla="*/ 127 h 355"/>
                <a:gd name="T20" fmla="*/ 12 w 359"/>
                <a:gd name="T21" fmla="*/ 110 h 355"/>
                <a:gd name="T22" fmla="*/ 8 w 359"/>
                <a:gd name="T23" fmla="*/ 110 h 355"/>
                <a:gd name="T24" fmla="*/ 0 w 359"/>
                <a:gd name="T25" fmla="*/ 90 h 355"/>
                <a:gd name="T26" fmla="*/ 8 w 359"/>
                <a:gd name="T27" fmla="*/ 98 h 355"/>
                <a:gd name="T28" fmla="*/ 33 w 359"/>
                <a:gd name="T29" fmla="*/ 90 h 355"/>
                <a:gd name="T30" fmla="*/ 33 w 359"/>
                <a:gd name="T31" fmla="*/ 78 h 355"/>
                <a:gd name="T32" fmla="*/ 47 w 359"/>
                <a:gd name="T33" fmla="*/ 68 h 355"/>
                <a:gd name="T34" fmla="*/ 47 w 359"/>
                <a:gd name="T35" fmla="*/ 48 h 355"/>
                <a:gd name="T36" fmla="*/ 51 w 359"/>
                <a:gd name="T37" fmla="*/ 41 h 355"/>
                <a:gd name="T38" fmla="*/ 47 w 359"/>
                <a:gd name="T39" fmla="*/ 35 h 355"/>
                <a:gd name="T40" fmla="*/ 56 w 359"/>
                <a:gd name="T41" fmla="*/ 35 h 355"/>
                <a:gd name="T42" fmla="*/ 56 w 359"/>
                <a:gd name="T43" fmla="*/ 30 h 355"/>
                <a:gd name="T44" fmla="*/ 56 w 359"/>
                <a:gd name="T45" fmla="*/ 7 h 355"/>
                <a:gd name="T46" fmla="*/ 62 w 359"/>
                <a:gd name="T47" fmla="*/ 0 h 355"/>
                <a:gd name="T48" fmla="*/ 65 w 359"/>
                <a:gd name="T49" fmla="*/ 0 h 355"/>
                <a:gd name="T50" fmla="*/ 70 w 359"/>
                <a:gd name="T51" fmla="*/ 0 h 355"/>
                <a:gd name="T52" fmla="*/ 77 w 359"/>
                <a:gd name="T53" fmla="*/ 0 h 355"/>
                <a:gd name="T54" fmla="*/ 80 w 359"/>
                <a:gd name="T55" fmla="*/ 14 h 355"/>
                <a:gd name="T56" fmla="*/ 92 w 359"/>
                <a:gd name="T57" fmla="*/ 19 h 355"/>
                <a:gd name="T58" fmla="*/ 88 w 359"/>
                <a:gd name="T59" fmla="*/ 30 h 355"/>
                <a:gd name="T60" fmla="*/ 80 w 359"/>
                <a:gd name="T61" fmla="*/ 30 h 355"/>
                <a:gd name="T62" fmla="*/ 70 w 359"/>
                <a:gd name="T63" fmla="*/ 30 h 355"/>
                <a:gd name="T64" fmla="*/ 74 w 359"/>
                <a:gd name="T65" fmla="*/ 35 h 355"/>
                <a:gd name="T66" fmla="*/ 74 w 359"/>
                <a:gd name="T67" fmla="*/ 48 h 355"/>
                <a:gd name="T68" fmla="*/ 80 w 359"/>
                <a:gd name="T69" fmla="*/ 62 h 355"/>
                <a:gd name="T70" fmla="*/ 77 w 359"/>
                <a:gd name="T71" fmla="*/ 62 h 355"/>
                <a:gd name="T72" fmla="*/ 80 w 359"/>
                <a:gd name="T73" fmla="*/ 78 h 355"/>
                <a:gd name="T74" fmla="*/ 65 w 359"/>
                <a:gd name="T75" fmla="*/ 118 h 355"/>
                <a:gd name="T76" fmla="*/ 62 w 359"/>
                <a:gd name="T77" fmla="*/ 118 h 355"/>
                <a:gd name="T78" fmla="*/ 58 w 359"/>
                <a:gd name="T79" fmla="*/ 118 h 355"/>
                <a:gd name="T80" fmla="*/ 56 w 359"/>
                <a:gd name="T81" fmla="*/ 127 h 355"/>
                <a:gd name="T82" fmla="*/ 56 w 359"/>
                <a:gd name="T83" fmla="*/ 134 h 355"/>
                <a:gd name="T84" fmla="*/ 58 w 359"/>
                <a:gd name="T85" fmla="*/ 140 h 355"/>
                <a:gd name="T86" fmla="*/ 58 w 359"/>
                <a:gd name="T87" fmla="*/ 146 h 355"/>
                <a:gd name="T88" fmla="*/ 62 w 359"/>
                <a:gd name="T89" fmla="*/ 146 h 355"/>
                <a:gd name="T90" fmla="*/ 62 w 359"/>
                <a:gd name="T91" fmla="*/ 160 h 355"/>
                <a:gd name="T92" fmla="*/ 62 w 359"/>
                <a:gd name="T93" fmla="*/ 171 h 355"/>
                <a:gd name="T94" fmla="*/ 51 w 359"/>
                <a:gd name="T95" fmla="*/ 171 h 3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59"/>
                <a:gd name="T145" fmla="*/ 0 h 355"/>
                <a:gd name="T146" fmla="*/ 359 w 359"/>
                <a:gd name="T147" fmla="*/ 355 h 3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59" h="355">
                  <a:moveTo>
                    <a:pt x="201" y="341"/>
                  </a:moveTo>
                  <a:lnTo>
                    <a:pt x="186" y="355"/>
                  </a:lnTo>
                  <a:lnTo>
                    <a:pt x="174" y="355"/>
                  </a:lnTo>
                  <a:lnTo>
                    <a:pt x="145" y="311"/>
                  </a:lnTo>
                  <a:lnTo>
                    <a:pt x="97" y="311"/>
                  </a:lnTo>
                  <a:lnTo>
                    <a:pt x="86" y="311"/>
                  </a:lnTo>
                  <a:lnTo>
                    <a:pt x="30" y="311"/>
                  </a:lnTo>
                  <a:lnTo>
                    <a:pt x="30" y="282"/>
                  </a:lnTo>
                  <a:lnTo>
                    <a:pt x="59" y="270"/>
                  </a:lnTo>
                  <a:lnTo>
                    <a:pt x="59" y="255"/>
                  </a:lnTo>
                  <a:lnTo>
                    <a:pt x="46" y="222"/>
                  </a:lnTo>
                  <a:lnTo>
                    <a:pt x="30" y="222"/>
                  </a:lnTo>
                  <a:lnTo>
                    <a:pt x="0" y="182"/>
                  </a:lnTo>
                  <a:lnTo>
                    <a:pt x="30" y="197"/>
                  </a:lnTo>
                  <a:lnTo>
                    <a:pt x="130" y="182"/>
                  </a:lnTo>
                  <a:lnTo>
                    <a:pt x="130" y="159"/>
                  </a:lnTo>
                  <a:lnTo>
                    <a:pt x="186" y="138"/>
                  </a:lnTo>
                  <a:lnTo>
                    <a:pt x="186" y="97"/>
                  </a:lnTo>
                  <a:lnTo>
                    <a:pt x="201" y="82"/>
                  </a:lnTo>
                  <a:lnTo>
                    <a:pt x="186" y="71"/>
                  </a:lnTo>
                  <a:lnTo>
                    <a:pt x="218" y="71"/>
                  </a:lnTo>
                  <a:lnTo>
                    <a:pt x="218" y="59"/>
                  </a:lnTo>
                  <a:lnTo>
                    <a:pt x="218" y="11"/>
                  </a:lnTo>
                  <a:lnTo>
                    <a:pt x="245" y="0"/>
                  </a:lnTo>
                  <a:lnTo>
                    <a:pt x="259" y="0"/>
                  </a:lnTo>
                  <a:lnTo>
                    <a:pt x="274" y="0"/>
                  </a:lnTo>
                  <a:lnTo>
                    <a:pt x="301" y="0"/>
                  </a:lnTo>
                  <a:lnTo>
                    <a:pt x="318" y="26"/>
                  </a:lnTo>
                  <a:lnTo>
                    <a:pt x="359" y="38"/>
                  </a:lnTo>
                  <a:lnTo>
                    <a:pt x="345" y="59"/>
                  </a:lnTo>
                  <a:lnTo>
                    <a:pt x="318" y="59"/>
                  </a:lnTo>
                  <a:lnTo>
                    <a:pt x="274" y="59"/>
                  </a:lnTo>
                  <a:lnTo>
                    <a:pt x="289" y="71"/>
                  </a:lnTo>
                  <a:lnTo>
                    <a:pt x="289" y="97"/>
                  </a:lnTo>
                  <a:lnTo>
                    <a:pt x="318" y="126"/>
                  </a:lnTo>
                  <a:lnTo>
                    <a:pt x="301" y="126"/>
                  </a:lnTo>
                  <a:lnTo>
                    <a:pt x="318" y="159"/>
                  </a:lnTo>
                  <a:lnTo>
                    <a:pt x="259" y="238"/>
                  </a:lnTo>
                  <a:lnTo>
                    <a:pt x="245" y="238"/>
                  </a:lnTo>
                  <a:lnTo>
                    <a:pt x="230" y="238"/>
                  </a:lnTo>
                  <a:lnTo>
                    <a:pt x="218" y="255"/>
                  </a:lnTo>
                  <a:lnTo>
                    <a:pt x="218" y="270"/>
                  </a:lnTo>
                  <a:lnTo>
                    <a:pt x="230" y="282"/>
                  </a:lnTo>
                  <a:lnTo>
                    <a:pt x="230" y="293"/>
                  </a:lnTo>
                  <a:lnTo>
                    <a:pt x="245" y="293"/>
                  </a:lnTo>
                  <a:lnTo>
                    <a:pt x="245" y="322"/>
                  </a:lnTo>
                  <a:lnTo>
                    <a:pt x="245" y="341"/>
                  </a:lnTo>
                  <a:lnTo>
                    <a:pt x="201" y="34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4" name="Freeform 219"/>
            <p:cNvSpPr>
              <a:spLocks/>
            </p:cNvSpPr>
            <p:nvPr/>
          </p:nvSpPr>
          <p:spPr bwMode="auto">
            <a:xfrm>
              <a:off x="4126" y="1643"/>
              <a:ext cx="260" cy="226"/>
            </a:xfrm>
            <a:custGeom>
              <a:avLst/>
              <a:gdLst>
                <a:gd name="T0" fmla="*/ 27 w 300"/>
                <a:gd name="T1" fmla="*/ 16 h 242"/>
                <a:gd name="T2" fmla="*/ 23 w 300"/>
                <a:gd name="T3" fmla="*/ 16 h 242"/>
                <a:gd name="T4" fmla="*/ 20 w 300"/>
                <a:gd name="T5" fmla="*/ 16 h 242"/>
                <a:gd name="T6" fmla="*/ 20 w 300"/>
                <a:gd name="T7" fmla="*/ 27 h 242"/>
                <a:gd name="T8" fmla="*/ 13 w 300"/>
                <a:gd name="T9" fmla="*/ 35 h 242"/>
                <a:gd name="T10" fmla="*/ 10 w 300"/>
                <a:gd name="T11" fmla="*/ 43 h 242"/>
                <a:gd name="T12" fmla="*/ 3 w 300"/>
                <a:gd name="T13" fmla="*/ 35 h 242"/>
                <a:gd name="T14" fmla="*/ 3 w 300"/>
                <a:gd name="T15" fmla="*/ 52 h 242"/>
                <a:gd name="T16" fmla="*/ 0 w 300"/>
                <a:gd name="T17" fmla="*/ 57 h 242"/>
                <a:gd name="T18" fmla="*/ 0 w 300"/>
                <a:gd name="T19" fmla="*/ 64 h 242"/>
                <a:gd name="T20" fmla="*/ 3 w 300"/>
                <a:gd name="T21" fmla="*/ 92 h 242"/>
                <a:gd name="T22" fmla="*/ 10 w 300"/>
                <a:gd name="T23" fmla="*/ 92 h 242"/>
                <a:gd name="T24" fmla="*/ 10 w 300"/>
                <a:gd name="T25" fmla="*/ 102 h 242"/>
                <a:gd name="T26" fmla="*/ 6 w 300"/>
                <a:gd name="T27" fmla="*/ 113 h 242"/>
                <a:gd name="T28" fmla="*/ 13 w 300"/>
                <a:gd name="T29" fmla="*/ 122 h 242"/>
                <a:gd name="T30" fmla="*/ 36 w 300"/>
                <a:gd name="T31" fmla="*/ 113 h 242"/>
                <a:gd name="T32" fmla="*/ 36 w 300"/>
                <a:gd name="T33" fmla="*/ 102 h 242"/>
                <a:gd name="T34" fmla="*/ 51 w 300"/>
                <a:gd name="T35" fmla="*/ 92 h 242"/>
                <a:gd name="T36" fmla="*/ 51 w 300"/>
                <a:gd name="T37" fmla="*/ 72 h 242"/>
                <a:gd name="T38" fmla="*/ 54 w 300"/>
                <a:gd name="T39" fmla="*/ 64 h 242"/>
                <a:gd name="T40" fmla="*/ 51 w 300"/>
                <a:gd name="T41" fmla="*/ 57 h 242"/>
                <a:gd name="T42" fmla="*/ 58 w 300"/>
                <a:gd name="T43" fmla="*/ 57 h 242"/>
                <a:gd name="T44" fmla="*/ 58 w 300"/>
                <a:gd name="T45" fmla="*/ 52 h 242"/>
                <a:gd name="T46" fmla="*/ 58 w 300"/>
                <a:gd name="T47" fmla="*/ 27 h 242"/>
                <a:gd name="T48" fmla="*/ 65 w 300"/>
                <a:gd name="T49" fmla="*/ 21 h 242"/>
                <a:gd name="T50" fmla="*/ 68 w 300"/>
                <a:gd name="T51" fmla="*/ 21 h 242"/>
                <a:gd name="T52" fmla="*/ 71 w 300"/>
                <a:gd name="T53" fmla="*/ 21 h 242"/>
                <a:gd name="T54" fmla="*/ 71 w 300"/>
                <a:gd name="T55" fmla="*/ 16 h 242"/>
                <a:gd name="T56" fmla="*/ 65 w 300"/>
                <a:gd name="T57" fmla="*/ 16 h 242"/>
                <a:gd name="T58" fmla="*/ 58 w 300"/>
                <a:gd name="T59" fmla="*/ 21 h 242"/>
                <a:gd name="T60" fmla="*/ 54 w 300"/>
                <a:gd name="T61" fmla="*/ 7 h 242"/>
                <a:gd name="T62" fmla="*/ 51 w 300"/>
                <a:gd name="T63" fmla="*/ 0 h 242"/>
                <a:gd name="T64" fmla="*/ 48 w 300"/>
                <a:gd name="T65" fmla="*/ 16 h 242"/>
                <a:gd name="T66" fmla="*/ 44 w 300"/>
                <a:gd name="T67" fmla="*/ 16 h 242"/>
                <a:gd name="T68" fmla="*/ 36 w 300"/>
                <a:gd name="T69" fmla="*/ 21 h 242"/>
                <a:gd name="T70" fmla="*/ 35 w 300"/>
                <a:gd name="T71" fmla="*/ 21 h 242"/>
                <a:gd name="T72" fmla="*/ 27 w 300"/>
                <a:gd name="T73" fmla="*/ 16 h 2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0"/>
                <a:gd name="T112" fmla="*/ 0 h 242"/>
                <a:gd name="T113" fmla="*/ 300 w 300"/>
                <a:gd name="T114" fmla="*/ 242 h 2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0" h="242">
                  <a:moveTo>
                    <a:pt x="112" y="31"/>
                  </a:moveTo>
                  <a:lnTo>
                    <a:pt x="100" y="31"/>
                  </a:lnTo>
                  <a:lnTo>
                    <a:pt x="83" y="31"/>
                  </a:lnTo>
                  <a:lnTo>
                    <a:pt x="83" y="54"/>
                  </a:lnTo>
                  <a:lnTo>
                    <a:pt x="56" y="71"/>
                  </a:lnTo>
                  <a:lnTo>
                    <a:pt x="43" y="83"/>
                  </a:lnTo>
                  <a:lnTo>
                    <a:pt x="12" y="71"/>
                  </a:lnTo>
                  <a:lnTo>
                    <a:pt x="12" y="102"/>
                  </a:lnTo>
                  <a:lnTo>
                    <a:pt x="0" y="114"/>
                  </a:lnTo>
                  <a:lnTo>
                    <a:pt x="0" y="127"/>
                  </a:lnTo>
                  <a:lnTo>
                    <a:pt x="12" y="183"/>
                  </a:lnTo>
                  <a:lnTo>
                    <a:pt x="43" y="183"/>
                  </a:lnTo>
                  <a:lnTo>
                    <a:pt x="43" y="202"/>
                  </a:lnTo>
                  <a:lnTo>
                    <a:pt x="24" y="225"/>
                  </a:lnTo>
                  <a:lnTo>
                    <a:pt x="56" y="242"/>
                  </a:lnTo>
                  <a:lnTo>
                    <a:pt x="156" y="225"/>
                  </a:lnTo>
                  <a:lnTo>
                    <a:pt x="156" y="202"/>
                  </a:lnTo>
                  <a:lnTo>
                    <a:pt x="212" y="183"/>
                  </a:lnTo>
                  <a:lnTo>
                    <a:pt x="212" y="142"/>
                  </a:lnTo>
                  <a:lnTo>
                    <a:pt x="227" y="127"/>
                  </a:lnTo>
                  <a:lnTo>
                    <a:pt x="212" y="114"/>
                  </a:lnTo>
                  <a:lnTo>
                    <a:pt x="242" y="114"/>
                  </a:lnTo>
                  <a:lnTo>
                    <a:pt x="242" y="102"/>
                  </a:lnTo>
                  <a:lnTo>
                    <a:pt x="242" y="54"/>
                  </a:lnTo>
                  <a:lnTo>
                    <a:pt x="271" y="43"/>
                  </a:lnTo>
                  <a:lnTo>
                    <a:pt x="283" y="43"/>
                  </a:lnTo>
                  <a:lnTo>
                    <a:pt x="300" y="43"/>
                  </a:lnTo>
                  <a:lnTo>
                    <a:pt x="300" y="31"/>
                  </a:lnTo>
                  <a:lnTo>
                    <a:pt x="271" y="31"/>
                  </a:lnTo>
                  <a:lnTo>
                    <a:pt x="242" y="43"/>
                  </a:lnTo>
                  <a:lnTo>
                    <a:pt x="227" y="16"/>
                  </a:lnTo>
                  <a:lnTo>
                    <a:pt x="212" y="0"/>
                  </a:lnTo>
                  <a:lnTo>
                    <a:pt x="200" y="31"/>
                  </a:lnTo>
                  <a:lnTo>
                    <a:pt x="183" y="31"/>
                  </a:lnTo>
                  <a:lnTo>
                    <a:pt x="156" y="43"/>
                  </a:lnTo>
                  <a:lnTo>
                    <a:pt x="143" y="43"/>
                  </a:lnTo>
                  <a:lnTo>
                    <a:pt x="112" y="31"/>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5" name="Freeform 220"/>
            <p:cNvSpPr>
              <a:spLocks/>
            </p:cNvSpPr>
            <p:nvPr/>
          </p:nvSpPr>
          <p:spPr bwMode="auto">
            <a:xfrm>
              <a:off x="4547" y="1314"/>
              <a:ext cx="599" cy="249"/>
            </a:xfrm>
            <a:custGeom>
              <a:avLst/>
              <a:gdLst>
                <a:gd name="T0" fmla="*/ 140 w 690"/>
                <a:gd name="T1" fmla="*/ 32 h 267"/>
                <a:gd name="T2" fmla="*/ 143 w 690"/>
                <a:gd name="T3" fmla="*/ 25 h 267"/>
                <a:gd name="T4" fmla="*/ 134 w 690"/>
                <a:gd name="T5" fmla="*/ 19 h 267"/>
                <a:gd name="T6" fmla="*/ 126 w 690"/>
                <a:gd name="T7" fmla="*/ 25 h 267"/>
                <a:gd name="T8" fmla="*/ 111 w 690"/>
                <a:gd name="T9" fmla="*/ 32 h 267"/>
                <a:gd name="T10" fmla="*/ 87 w 690"/>
                <a:gd name="T11" fmla="*/ 19 h 267"/>
                <a:gd name="T12" fmla="*/ 72 w 690"/>
                <a:gd name="T13" fmla="*/ 19 h 267"/>
                <a:gd name="T14" fmla="*/ 62 w 690"/>
                <a:gd name="T15" fmla="*/ 7 h 267"/>
                <a:gd name="T16" fmla="*/ 49 w 690"/>
                <a:gd name="T17" fmla="*/ 0 h 267"/>
                <a:gd name="T18" fmla="*/ 47 w 690"/>
                <a:gd name="T19" fmla="*/ 7 h 267"/>
                <a:gd name="T20" fmla="*/ 49 w 690"/>
                <a:gd name="T21" fmla="*/ 12 h 267"/>
                <a:gd name="T22" fmla="*/ 49 w 690"/>
                <a:gd name="T23" fmla="*/ 25 h 267"/>
                <a:gd name="T24" fmla="*/ 35 w 690"/>
                <a:gd name="T25" fmla="*/ 25 h 267"/>
                <a:gd name="T26" fmla="*/ 28 w 690"/>
                <a:gd name="T27" fmla="*/ 19 h 267"/>
                <a:gd name="T28" fmla="*/ 17 w 690"/>
                <a:gd name="T29" fmla="*/ 12 h 267"/>
                <a:gd name="T30" fmla="*/ 0 w 690"/>
                <a:gd name="T31" fmla="*/ 32 h 267"/>
                <a:gd name="T32" fmla="*/ 8 w 690"/>
                <a:gd name="T33" fmla="*/ 47 h 267"/>
                <a:gd name="T34" fmla="*/ 15 w 690"/>
                <a:gd name="T35" fmla="*/ 55 h 267"/>
                <a:gd name="T36" fmla="*/ 21 w 690"/>
                <a:gd name="T37" fmla="*/ 62 h 267"/>
                <a:gd name="T38" fmla="*/ 24 w 690"/>
                <a:gd name="T39" fmla="*/ 81 h 267"/>
                <a:gd name="T40" fmla="*/ 49 w 690"/>
                <a:gd name="T41" fmla="*/ 97 h 267"/>
                <a:gd name="T42" fmla="*/ 62 w 690"/>
                <a:gd name="T43" fmla="*/ 116 h 267"/>
                <a:gd name="T44" fmla="*/ 83 w 690"/>
                <a:gd name="T45" fmla="*/ 116 h 267"/>
                <a:gd name="T46" fmla="*/ 109 w 690"/>
                <a:gd name="T47" fmla="*/ 131 h 267"/>
                <a:gd name="T48" fmla="*/ 122 w 690"/>
                <a:gd name="T49" fmla="*/ 123 h 267"/>
                <a:gd name="T50" fmla="*/ 134 w 690"/>
                <a:gd name="T51" fmla="*/ 116 h 267"/>
                <a:gd name="T52" fmla="*/ 140 w 690"/>
                <a:gd name="T53" fmla="*/ 104 h 267"/>
                <a:gd name="T54" fmla="*/ 136 w 690"/>
                <a:gd name="T55" fmla="*/ 97 h 267"/>
                <a:gd name="T56" fmla="*/ 140 w 690"/>
                <a:gd name="T57" fmla="*/ 90 h 267"/>
                <a:gd name="T58" fmla="*/ 146 w 690"/>
                <a:gd name="T59" fmla="*/ 90 h 267"/>
                <a:gd name="T60" fmla="*/ 151 w 690"/>
                <a:gd name="T61" fmla="*/ 81 h 267"/>
                <a:gd name="T62" fmla="*/ 154 w 690"/>
                <a:gd name="T63" fmla="*/ 75 h 267"/>
                <a:gd name="T64" fmla="*/ 157 w 690"/>
                <a:gd name="T65" fmla="*/ 68 h 267"/>
                <a:gd name="T66" fmla="*/ 168 w 690"/>
                <a:gd name="T67" fmla="*/ 68 h 267"/>
                <a:gd name="T68" fmla="*/ 163 w 690"/>
                <a:gd name="T69" fmla="*/ 55 h 267"/>
                <a:gd name="T70" fmla="*/ 161 w 690"/>
                <a:gd name="T71" fmla="*/ 47 h 267"/>
                <a:gd name="T72" fmla="*/ 154 w 690"/>
                <a:gd name="T73" fmla="*/ 55 h 267"/>
                <a:gd name="T74" fmla="*/ 146 w 690"/>
                <a:gd name="T75" fmla="*/ 55 h 267"/>
                <a:gd name="T76" fmla="*/ 140 w 690"/>
                <a:gd name="T77" fmla="*/ 32 h 2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0"/>
                <a:gd name="T118" fmla="*/ 0 h 267"/>
                <a:gd name="T119" fmla="*/ 690 w 690"/>
                <a:gd name="T120" fmla="*/ 267 h 2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0" h="267">
                  <a:moveTo>
                    <a:pt x="573" y="63"/>
                  </a:moveTo>
                  <a:lnTo>
                    <a:pt x="590" y="50"/>
                  </a:lnTo>
                  <a:lnTo>
                    <a:pt x="550" y="38"/>
                  </a:lnTo>
                  <a:lnTo>
                    <a:pt x="517" y="50"/>
                  </a:lnTo>
                  <a:lnTo>
                    <a:pt x="461" y="63"/>
                  </a:lnTo>
                  <a:lnTo>
                    <a:pt x="358" y="38"/>
                  </a:lnTo>
                  <a:lnTo>
                    <a:pt x="302" y="38"/>
                  </a:lnTo>
                  <a:lnTo>
                    <a:pt x="258" y="11"/>
                  </a:lnTo>
                  <a:lnTo>
                    <a:pt x="202" y="0"/>
                  </a:lnTo>
                  <a:lnTo>
                    <a:pt x="190" y="11"/>
                  </a:lnTo>
                  <a:lnTo>
                    <a:pt x="202" y="23"/>
                  </a:lnTo>
                  <a:lnTo>
                    <a:pt x="202" y="50"/>
                  </a:lnTo>
                  <a:lnTo>
                    <a:pt x="142" y="50"/>
                  </a:lnTo>
                  <a:lnTo>
                    <a:pt x="119" y="38"/>
                  </a:lnTo>
                  <a:lnTo>
                    <a:pt x="71" y="23"/>
                  </a:lnTo>
                  <a:lnTo>
                    <a:pt x="0" y="63"/>
                  </a:lnTo>
                  <a:lnTo>
                    <a:pt x="31" y="94"/>
                  </a:lnTo>
                  <a:lnTo>
                    <a:pt x="60" y="111"/>
                  </a:lnTo>
                  <a:lnTo>
                    <a:pt x="87" y="123"/>
                  </a:lnTo>
                  <a:lnTo>
                    <a:pt x="102" y="163"/>
                  </a:lnTo>
                  <a:lnTo>
                    <a:pt x="202" y="194"/>
                  </a:lnTo>
                  <a:lnTo>
                    <a:pt x="258" y="234"/>
                  </a:lnTo>
                  <a:lnTo>
                    <a:pt x="346" y="234"/>
                  </a:lnTo>
                  <a:lnTo>
                    <a:pt x="446" y="267"/>
                  </a:lnTo>
                  <a:lnTo>
                    <a:pt x="502" y="250"/>
                  </a:lnTo>
                  <a:lnTo>
                    <a:pt x="550" y="234"/>
                  </a:lnTo>
                  <a:lnTo>
                    <a:pt x="573" y="209"/>
                  </a:lnTo>
                  <a:lnTo>
                    <a:pt x="561" y="194"/>
                  </a:lnTo>
                  <a:lnTo>
                    <a:pt x="573" y="182"/>
                  </a:lnTo>
                  <a:lnTo>
                    <a:pt x="601" y="182"/>
                  </a:lnTo>
                  <a:lnTo>
                    <a:pt x="617" y="163"/>
                  </a:lnTo>
                  <a:lnTo>
                    <a:pt x="632" y="150"/>
                  </a:lnTo>
                  <a:lnTo>
                    <a:pt x="649" y="138"/>
                  </a:lnTo>
                  <a:lnTo>
                    <a:pt x="690" y="138"/>
                  </a:lnTo>
                  <a:lnTo>
                    <a:pt x="672" y="111"/>
                  </a:lnTo>
                  <a:lnTo>
                    <a:pt x="661" y="94"/>
                  </a:lnTo>
                  <a:lnTo>
                    <a:pt x="632" y="111"/>
                  </a:lnTo>
                  <a:lnTo>
                    <a:pt x="601" y="111"/>
                  </a:lnTo>
                  <a:lnTo>
                    <a:pt x="573" y="6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6" name="Freeform 221"/>
            <p:cNvSpPr>
              <a:spLocks/>
            </p:cNvSpPr>
            <p:nvPr/>
          </p:nvSpPr>
          <p:spPr bwMode="auto">
            <a:xfrm>
              <a:off x="3424" y="1815"/>
              <a:ext cx="223" cy="239"/>
            </a:xfrm>
            <a:custGeom>
              <a:avLst/>
              <a:gdLst>
                <a:gd name="T0" fmla="*/ 55 w 255"/>
                <a:gd name="T1" fmla="*/ 9 h 255"/>
                <a:gd name="T2" fmla="*/ 60 w 255"/>
                <a:gd name="T3" fmla="*/ 31 h 255"/>
                <a:gd name="T4" fmla="*/ 55 w 255"/>
                <a:gd name="T5" fmla="*/ 52 h 255"/>
                <a:gd name="T6" fmla="*/ 52 w 255"/>
                <a:gd name="T7" fmla="*/ 43 h 255"/>
                <a:gd name="T8" fmla="*/ 45 w 255"/>
                <a:gd name="T9" fmla="*/ 22 h 255"/>
                <a:gd name="T10" fmla="*/ 48 w 255"/>
                <a:gd name="T11" fmla="*/ 37 h 255"/>
                <a:gd name="T12" fmla="*/ 67 w 255"/>
                <a:gd name="T13" fmla="*/ 105 h 255"/>
                <a:gd name="T14" fmla="*/ 67 w 255"/>
                <a:gd name="T15" fmla="*/ 120 h 255"/>
                <a:gd name="T16" fmla="*/ 60 w 255"/>
                <a:gd name="T17" fmla="*/ 133 h 255"/>
                <a:gd name="T18" fmla="*/ 52 w 255"/>
                <a:gd name="T19" fmla="*/ 133 h 255"/>
                <a:gd name="T20" fmla="*/ 3 w 255"/>
                <a:gd name="T21" fmla="*/ 133 h 255"/>
                <a:gd name="T22" fmla="*/ 0 w 255"/>
                <a:gd name="T23" fmla="*/ 43 h 255"/>
                <a:gd name="T24" fmla="*/ 0 w 255"/>
                <a:gd name="T25" fmla="*/ 22 h 255"/>
                <a:gd name="T26" fmla="*/ 0 w 255"/>
                <a:gd name="T27" fmla="*/ 0 h 255"/>
                <a:gd name="T28" fmla="*/ 10 w 255"/>
                <a:gd name="T29" fmla="*/ 0 h 255"/>
                <a:gd name="T30" fmla="*/ 26 w 255"/>
                <a:gd name="T31" fmla="*/ 9 h 255"/>
                <a:gd name="T32" fmla="*/ 37 w 255"/>
                <a:gd name="T33" fmla="*/ 0 h 255"/>
                <a:gd name="T34" fmla="*/ 40 w 255"/>
                <a:gd name="T35" fmla="*/ 0 h 255"/>
                <a:gd name="T36" fmla="*/ 40 w 255"/>
                <a:gd name="T37" fmla="*/ 9 h 255"/>
                <a:gd name="T38" fmla="*/ 45 w 255"/>
                <a:gd name="T39" fmla="*/ 9 h 255"/>
                <a:gd name="T40" fmla="*/ 48 w 255"/>
                <a:gd name="T41" fmla="*/ 9 h 255"/>
                <a:gd name="T42" fmla="*/ 55 w 255"/>
                <a:gd name="T43" fmla="*/ 9 h 2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5"/>
                <a:gd name="T67" fmla="*/ 0 h 255"/>
                <a:gd name="T68" fmla="*/ 255 w 255"/>
                <a:gd name="T69" fmla="*/ 255 h 2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5" h="255">
                  <a:moveTo>
                    <a:pt x="211" y="19"/>
                  </a:moveTo>
                  <a:lnTo>
                    <a:pt x="230" y="59"/>
                  </a:lnTo>
                  <a:lnTo>
                    <a:pt x="211" y="98"/>
                  </a:lnTo>
                  <a:lnTo>
                    <a:pt x="198" y="82"/>
                  </a:lnTo>
                  <a:lnTo>
                    <a:pt x="171" y="42"/>
                  </a:lnTo>
                  <a:lnTo>
                    <a:pt x="182" y="71"/>
                  </a:lnTo>
                  <a:lnTo>
                    <a:pt x="255" y="201"/>
                  </a:lnTo>
                  <a:lnTo>
                    <a:pt x="255" y="230"/>
                  </a:lnTo>
                  <a:lnTo>
                    <a:pt x="230" y="255"/>
                  </a:lnTo>
                  <a:lnTo>
                    <a:pt x="198" y="255"/>
                  </a:lnTo>
                  <a:lnTo>
                    <a:pt x="11" y="255"/>
                  </a:lnTo>
                  <a:lnTo>
                    <a:pt x="0" y="82"/>
                  </a:lnTo>
                  <a:lnTo>
                    <a:pt x="0" y="42"/>
                  </a:lnTo>
                  <a:lnTo>
                    <a:pt x="0" y="0"/>
                  </a:lnTo>
                  <a:lnTo>
                    <a:pt x="42" y="0"/>
                  </a:lnTo>
                  <a:lnTo>
                    <a:pt x="98" y="19"/>
                  </a:lnTo>
                  <a:lnTo>
                    <a:pt x="142" y="0"/>
                  </a:lnTo>
                  <a:lnTo>
                    <a:pt x="155" y="0"/>
                  </a:lnTo>
                  <a:lnTo>
                    <a:pt x="155" y="19"/>
                  </a:lnTo>
                  <a:lnTo>
                    <a:pt x="171" y="19"/>
                  </a:lnTo>
                  <a:lnTo>
                    <a:pt x="182" y="19"/>
                  </a:lnTo>
                  <a:lnTo>
                    <a:pt x="211" y="1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7" name="Freeform 222"/>
            <p:cNvSpPr>
              <a:spLocks/>
            </p:cNvSpPr>
            <p:nvPr/>
          </p:nvSpPr>
          <p:spPr bwMode="auto">
            <a:xfrm>
              <a:off x="3541" y="2639"/>
              <a:ext cx="218" cy="264"/>
            </a:xfrm>
            <a:custGeom>
              <a:avLst/>
              <a:gdLst>
                <a:gd name="T0" fmla="*/ 3 w 252"/>
                <a:gd name="T1" fmla="*/ 0 h 282"/>
                <a:gd name="T2" fmla="*/ 12 w 252"/>
                <a:gd name="T3" fmla="*/ 0 h 282"/>
                <a:gd name="T4" fmla="*/ 23 w 252"/>
                <a:gd name="T5" fmla="*/ 0 h 282"/>
                <a:gd name="T6" fmla="*/ 27 w 252"/>
                <a:gd name="T7" fmla="*/ 0 h 282"/>
                <a:gd name="T8" fmla="*/ 43 w 252"/>
                <a:gd name="T9" fmla="*/ 22 h 282"/>
                <a:gd name="T10" fmla="*/ 47 w 252"/>
                <a:gd name="T11" fmla="*/ 37 h 282"/>
                <a:gd name="T12" fmla="*/ 52 w 252"/>
                <a:gd name="T13" fmla="*/ 51 h 282"/>
                <a:gd name="T14" fmla="*/ 50 w 252"/>
                <a:gd name="T15" fmla="*/ 66 h 282"/>
                <a:gd name="T16" fmla="*/ 56 w 252"/>
                <a:gd name="T17" fmla="*/ 82 h 282"/>
                <a:gd name="T18" fmla="*/ 52 w 252"/>
                <a:gd name="T19" fmla="*/ 110 h 282"/>
                <a:gd name="T20" fmla="*/ 56 w 252"/>
                <a:gd name="T21" fmla="*/ 123 h 282"/>
                <a:gd name="T22" fmla="*/ 60 w 252"/>
                <a:gd name="T23" fmla="*/ 133 h 282"/>
                <a:gd name="T24" fmla="*/ 52 w 252"/>
                <a:gd name="T25" fmla="*/ 139 h 282"/>
                <a:gd name="T26" fmla="*/ 36 w 252"/>
                <a:gd name="T27" fmla="*/ 145 h 282"/>
                <a:gd name="T28" fmla="*/ 29 w 252"/>
                <a:gd name="T29" fmla="*/ 145 h 282"/>
                <a:gd name="T30" fmla="*/ 27 w 252"/>
                <a:gd name="T31" fmla="*/ 123 h 282"/>
                <a:gd name="T32" fmla="*/ 23 w 252"/>
                <a:gd name="T33" fmla="*/ 117 h 282"/>
                <a:gd name="T34" fmla="*/ 19 w 252"/>
                <a:gd name="T35" fmla="*/ 117 h 282"/>
                <a:gd name="T36" fmla="*/ 9 w 252"/>
                <a:gd name="T37" fmla="*/ 103 h 282"/>
                <a:gd name="T38" fmla="*/ 6 w 252"/>
                <a:gd name="T39" fmla="*/ 103 h 282"/>
                <a:gd name="T40" fmla="*/ 6 w 252"/>
                <a:gd name="T41" fmla="*/ 96 h 282"/>
                <a:gd name="T42" fmla="*/ 0 w 252"/>
                <a:gd name="T43" fmla="*/ 71 h 282"/>
                <a:gd name="T44" fmla="*/ 0 w 252"/>
                <a:gd name="T45" fmla="*/ 45 h 282"/>
                <a:gd name="T46" fmla="*/ 6 w 252"/>
                <a:gd name="T47" fmla="*/ 29 h 282"/>
                <a:gd name="T48" fmla="*/ 6 w 252"/>
                <a:gd name="T49" fmla="*/ 15 h 282"/>
                <a:gd name="T50" fmla="*/ 6 w 252"/>
                <a:gd name="T51" fmla="*/ 7 h 282"/>
                <a:gd name="T52" fmla="*/ 3 w 252"/>
                <a:gd name="T53" fmla="*/ 0 h 2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2"/>
                <a:gd name="T82" fmla="*/ 0 h 282"/>
                <a:gd name="T83" fmla="*/ 252 w 252"/>
                <a:gd name="T84" fmla="*/ 282 h 2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2" h="282">
                  <a:moveTo>
                    <a:pt x="12" y="0"/>
                  </a:moveTo>
                  <a:lnTo>
                    <a:pt x="52" y="0"/>
                  </a:lnTo>
                  <a:lnTo>
                    <a:pt x="98" y="0"/>
                  </a:lnTo>
                  <a:lnTo>
                    <a:pt x="112" y="0"/>
                  </a:lnTo>
                  <a:lnTo>
                    <a:pt x="183" y="42"/>
                  </a:lnTo>
                  <a:lnTo>
                    <a:pt x="198" y="71"/>
                  </a:lnTo>
                  <a:lnTo>
                    <a:pt x="223" y="98"/>
                  </a:lnTo>
                  <a:lnTo>
                    <a:pt x="212" y="127"/>
                  </a:lnTo>
                  <a:lnTo>
                    <a:pt x="239" y="158"/>
                  </a:lnTo>
                  <a:lnTo>
                    <a:pt x="223" y="213"/>
                  </a:lnTo>
                  <a:lnTo>
                    <a:pt x="239" y="238"/>
                  </a:lnTo>
                  <a:lnTo>
                    <a:pt x="252" y="257"/>
                  </a:lnTo>
                  <a:lnTo>
                    <a:pt x="223" y="269"/>
                  </a:lnTo>
                  <a:lnTo>
                    <a:pt x="152" y="282"/>
                  </a:lnTo>
                  <a:lnTo>
                    <a:pt x="123" y="282"/>
                  </a:lnTo>
                  <a:lnTo>
                    <a:pt x="112" y="238"/>
                  </a:lnTo>
                  <a:lnTo>
                    <a:pt x="98" y="227"/>
                  </a:lnTo>
                  <a:lnTo>
                    <a:pt x="79" y="227"/>
                  </a:lnTo>
                  <a:lnTo>
                    <a:pt x="39" y="198"/>
                  </a:lnTo>
                  <a:lnTo>
                    <a:pt x="23" y="198"/>
                  </a:lnTo>
                  <a:lnTo>
                    <a:pt x="23" y="186"/>
                  </a:lnTo>
                  <a:lnTo>
                    <a:pt x="0" y="138"/>
                  </a:lnTo>
                  <a:lnTo>
                    <a:pt x="0" y="87"/>
                  </a:lnTo>
                  <a:lnTo>
                    <a:pt x="23" y="54"/>
                  </a:lnTo>
                  <a:lnTo>
                    <a:pt x="23" y="27"/>
                  </a:lnTo>
                  <a:lnTo>
                    <a:pt x="23" y="15"/>
                  </a:lnTo>
                  <a:lnTo>
                    <a:pt x="12" y="0"/>
                  </a:lnTo>
                  <a:close/>
                </a:path>
              </a:pathLst>
            </a:custGeom>
            <a:solidFill>
              <a:srgbClr val="FF0000">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8" name="Freeform 223"/>
            <p:cNvSpPr>
              <a:spLocks/>
            </p:cNvSpPr>
            <p:nvPr/>
          </p:nvSpPr>
          <p:spPr bwMode="auto">
            <a:xfrm>
              <a:off x="3550" y="2882"/>
              <a:ext cx="209" cy="394"/>
            </a:xfrm>
            <a:custGeom>
              <a:avLst/>
              <a:gdLst>
                <a:gd name="T0" fmla="*/ 8 w 238"/>
                <a:gd name="T1" fmla="*/ 209 h 423"/>
                <a:gd name="T2" fmla="*/ 8 w 238"/>
                <a:gd name="T3" fmla="*/ 201 h 423"/>
                <a:gd name="T4" fmla="*/ 4 w 238"/>
                <a:gd name="T5" fmla="*/ 158 h 423"/>
                <a:gd name="T6" fmla="*/ 15 w 238"/>
                <a:gd name="T7" fmla="*/ 123 h 423"/>
                <a:gd name="T8" fmla="*/ 15 w 238"/>
                <a:gd name="T9" fmla="*/ 89 h 423"/>
                <a:gd name="T10" fmla="*/ 15 w 238"/>
                <a:gd name="T11" fmla="*/ 74 h 423"/>
                <a:gd name="T12" fmla="*/ 4 w 238"/>
                <a:gd name="T13" fmla="*/ 68 h 423"/>
                <a:gd name="T14" fmla="*/ 0 w 238"/>
                <a:gd name="T15" fmla="*/ 68 h 423"/>
                <a:gd name="T16" fmla="*/ 0 w 238"/>
                <a:gd name="T17" fmla="*/ 61 h 423"/>
                <a:gd name="T18" fmla="*/ 0 w 238"/>
                <a:gd name="T19" fmla="*/ 55 h 423"/>
                <a:gd name="T20" fmla="*/ 18 w 238"/>
                <a:gd name="T21" fmla="*/ 41 h 423"/>
                <a:gd name="T22" fmla="*/ 18 w 238"/>
                <a:gd name="T23" fmla="*/ 48 h 423"/>
                <a:gd name="T24" fmla="*/ 27 w 238"/>
                <a:gd name="T25" fmla="*/ 48 h 423"/>
                <a:gd name="T26" fmla="*/ 24 w 238"/>
                <a:gd name="T27" fmla="*/ 68 h 423"/>
                <a:gd name="T28" fmla="*/ 30 w 238"/>
                <a:gd name="T29" fmla="*/ 82 h 423"/>
                <a:gd name="T30" fmla="*/ 35 w 238"/>
                <a:gd name="T31" fmla="*/ 68 h 423"/>
                <a:gd name="T32" fmla="*/ 35 w 238"/>
                <a:gd name="T33" fmla="*/ 55 h 423"/>
                <a:gd name="T34" fmla="*/ 27 w 238"/>
                <a:gd name="T35" fmla="*/ 33 h 423"/>
                <a:gd name="T36" fmla="*/ 27 w 238"/>
                <a:gd name="T37" fmla="*/ 19 h 423"/>
                <a:gd name="T38" fmla="*/ 30 w 238"/>
                <a:gd name="T39" fmla="*/ 12 h 423"/>
                <a:gd name="T40" fmla="*/ 37 w 238"/>
                <a:gd name="T41" fmla="*/ 12 h 423"/>
                <a:gd name="T42" fmla="*/ 58 w 238"/>
                <a:gd name="T43" fmla="*/ 7 h 423"/>
                <a:gd name="T44" fmla="*/ 66 w 238"/>
                <a:gd name="T45" fmla="*/ 0 h 423"/>
                <a:gd name="T46" fmla="*/ 66 w 238"/>
                <a:gd name="T47" fmla="*/ 61 h 423"/>
                <a:gd name="T48" fmla="*/ 54 w 238"/>
                <a:gd name="T49" fmla="*/ 82 h 423"/>
                <a:gd name="T50" fmla="*/ 41 w 238"/>
                <a:gd name="T51" fmla="*/ 89 h 423"/>
                <a:gd name="T52" fmla="*/ 27 w 238"/>
                <a:gd name="T53" fmla="*/ 123 h 423"/>
                <a:gd name="T54" fmla="*/ 27 w 238"/>
                <a:gd name="T55" fmla="*/ 128 h 423"/>
                <a:gd name="T56" fmla="*/ 30 w 238"/>
                <a:gd name="T57" fmla="*/ 152 h 423"/>
                <a:gd name="T58" fmla="*/ 27 w 238"/>
                <a:gd name="T59" fmla="*/ 180 h 423"/>
                <a:gd name="T60" fmla="*/ 10 w 238"/>
                <a:gd name="T61" fmla="*/ 195 h 423"/>
                <a:gd name="T62" fmla="*/ 10 w 238"/>
                <a:gd name="T63" fmla="*/ 201 h 423"/>
                <a:gd name="T64" fmla="*/ 10 w 238"/>
                <a:gd name="T65" fmla="*/ 209 h 423"/>
                <a:gd name="T66" fmla="*/ 8 w 238"/>
                <a:gd name="T67" fmla="*/ 209 h 4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8"/>
                <a:gd name="T103" fmla="*/ 0 h 423"/>
                <a:gd name="T104" fmla="*/ 238 w 238"/>
                <a:gd name="T105" fmla="*/ 423 h 4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8" h="423">
                  <a:moveTo>
                    <a:pt x="27" y="423"/>
                  </a:moveTo>
                  <a:lnTo>
                    <a:pt x="27" y="409"/>
                  </a:lnTo>
                  <a:lnTo>
                    <a:pt x="11" y="323"/>
                  </a:lnTo>
                  <a:lnTo>
                    <a:pt x="54" y="250"/>
                  </a:lnTo>
                  <a:lnTo>
                    <a:pt x="54" y="183"/>
                  </a:lnTo>
                  <a:lnTo>
                    <a:pt x="54" y="150"/>
                  </a:lnTo>
                  <a:lnTo>
                    <a:pt x="11" y="139"/>
                  </a:lnTo>
                  <a:lnTo>
                    <a:pt x="0" y="139"/>
                  </a:lnTo>
                  <a:lnTo>
                    <a:pt x="0" y="127"/>
                  </a:lnTo>
                  <a:lnTo>
                    <a:pt x="0" y="112"/>
                  </a:lnTo>
                  <a:lnTo>
                    <a:pt x="67" y="83"/>
                  </a:lnTo>
                  <a:lnTo>
                    <a:pt x="67" y="98"/>
                  </a:lnTo>
                  <a:lnTo>
                    <a:pt x="98" y="98"/>
                  </a:lnTo>
                  <a:lnTo>
                    <a:pt x="86" y="139"/>
                  </a:lnTo>
                  <a:lnTo>
                    <a:pt x="109" y="167"/>
                  </a:lnTo>
                  <a:lnTo>
                    <a:pt x="127" y="139"/>
                  </a:lnTo>
                  <a:lnTo>
                    <a:pt x="127" y="112"/>
                  </a:lnTo>
                  <a:lnTo>
                    <a:pt x="98" y="67"/>
                  </a:lnTo>
                  <a:lnTo>
                    <a:pt x="98" y="39"/>
                  </a:lnTo>
                  <a:lnTo>
                    <a:pt x="109" y="23"/>
                  </a:lnTo>
                  <a:lnTo>
                    <a:pt x="138" y="23"/>
                  </a:lnTo>
                  <a:lnTo>
                    <a:pt x="209" y="12"/>
                  </a:lnTo>
                  <a:lnTo>
                    <a:pt x="238" y="0"/>
                  </a:lnTo>
                  <a:lnTo>
                    <a:pt x="238" y="127"/>
                  </a:lnTo>
                  <a:lnTo>
                    <a:pt x="198" y="167"/>
                  </a:lnTo>
                  <a:lnTo>
                    <a:pt x="154" y="183"/>
                  </a:lnTo>
                  <a:lnTo>
                    <a:pt x="98" y="250"/>
                  </a:lnTo>
                  <a:lnTo>
                    <a:pt x="98" y="261"/>
                  </a:lnTo>
                  <a:lnTo>
                    <a:pt x="109" y="309"/>
                  </a:lnTo>
                  <a:lnTo>
                    <a:pt x="98" y="365"/>
                  </a:lnTo>
                  <a:lnTo>
                    <a:pt x="38" y="394"/>
                  </a:lnTo>
                  <a:lnTo>
                    <a:pt x="38" y="409"/>
                  </a:lnTo>
                  <a:lnTo>
                    <a:pt x="38" y="423"/>
                  </a:lnTo>
                  <a:lnTo>
                    <a:pt x="27" y="423"/>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19" name="Freeform 224"/>
            <p:cNvSpPr>
              <a:spLocks/>
            </p:cNvSpPr>
            <p:nvPr/>
          </p:nvSpPr>
          <p:spPr bwMode="auto">
            <a:xfrm>
              <a:off x="3262" y="3174"/>
              <a:ext cx="324" cy="315"/>
            </a:xfrm>
            <a:custGeom>
              <a:avLst/>
              <a:gdLst>
                <a:gd name="T0" fmla="*/ 78 w 370"/>
                <a:gd name="T1" fmla="*/ 0 h 338"/>
                <a:gd name="T2" fmla="*/ 68 w 370"/>
                <a:gd name="T3" fmla="*/ 14 h 338"/>
                <a:gd name="T4" fmla="*/ 53 w 370"/>
                <a:gd name="T5" fmla="*/ 41 h 338"/>
                <a:gd name="T6" fmla="*/ 49 w 370"/>
                <a:gd name="T7" fmla="*/ 41 h 338"/>
                <a:gd name="T8" fmla="*/ 42 w 370"/>
                <a:gd name="T9" fmla="*/ 41 h 338"/>
                <a:gd name="T10" fmla="*/ 34 w 370"/>
                <a:gd name="T11" fmla="*/ 54 h 338"/>
                <a:gd name="T12" fmla="*/ 26 w 370"/>
                <a:gd name="T13" fmla="*/ 61 h 338"/>
                <a:gd name="T14" fmla="*/ 23 w 370"/>
                <a:gd name="T15" fmla="*/ 54 h 338"/>
                <a:gd name="T16" fmla="*/ 26 w 370"/>
                <a:gd name="T17" fmla="*/ 41 h 338"/>
                <a:gd name="T18" fmla="*/ 19 w 370"/>
                <a:gd name="T19" fmla="*/ 35 h 338"/>
                <a:gd name="T20" fmla="*/ 19 w 370"/>
                <a:gd name="T21" fmla="*/ 84 h 338"/>
                <a:gd name="T22" fmla="*/ 16 w 370"/>
                <a:gd name="T23" fmla="*/ 90 h 338"/>
                <a:gd name="T24" fmla="*/ 8 w 370"/>
                <a:gd name="T25" fmla="*/ 90 h 338"/>
                <a:gd name="T26" fmla="*/ 4 w 370"/>
                <a:gd name="T27" fmla="*/ 84 h 338"/>
                <a:gd name="T28" fmla="*/ 0 w 370"/>
                <a:gd name="T29" fmla="*/ 76 h 338"/>
                <a:gd name="T30" fmla="*/ 0 w 370"/>
                <a:gd name="T31" fmla="*/ 84 h 338"/>
                <a:gd name="T32" fmla="*/ 0 w 370"/>
                <a:gd name="T33" fmla="*/ 90 h 338"/>
                <a:gd name="T34" fmla="*/ 8 w 370"/>
                <a:gd name="T35" fmla="*/ 126 h 338"/>
                <a:gd name="T36" fmla="*/ 10 w 370"/>
                <a:gd name="T37" fmla="*/ 139 h 338"/>
                <a:gd name="T38" fmla="*/ 8 w 370"/>
                <a:gd name="T39" fmla="*/ 139 h 338"/>
                <a:gd name="T40" fmla="*/ 10 w 370"/>
                <a:gd name="T41" fmla="*/ 159 h 338"/>
                <a:gd name="T42" fmla="*/ 10 w 370"/>
                <a:gd name="T43" fmla="*/ 153 h 338"/>
                <a:gd name="T44" fmla="*/ 16 w 370"/>
                <a:gd name="T45" fmla="*/ 168 h 338"/>
                <a:gd name="T46" fmla="*/ 19 w 370"/>
                <a:gd name="T47" fmla="*/ 168 h 338"/>
                <a:gd name="T48" fmla="*/ 34 w 370"/>
                <a:gd name="T49" fmla="*/ 153 h 338"/>
                <a:gd name="T50" fmla="*/ 49 w 370"/>
                <a:gd name="T51" fmla="*/ 159 h 338"/>
                <a:gd name="T52" fmla="*/ 60 w 370"/>
                <a:gd name="T53" fmla="*/ 153 h 338"/>
                <a:gd name="T54" fmla="*/ 71 w 370"/>
                <a:gd name="T55" fmla="*/ 139 h 338"/>
                <a:gd name="T56" fmla="*/ 84 w 370"/>
                <a:gd name="T57" fmla="*/ 109 h 338"/>
                <a:gd name="T58" fmla="*/ 90 w 370"/>
                <a:gd name="T59" fmla="*/ 90 h 338"/>
                <a:gd name="T60" fmla="*/ 95 w 370"/>
                <a:gd name="T61" fmla="*/ 84 h 338"/>
                <a:gd name="T62" fmla="*/ 98 w 370"/>
                <a:gd name="T63" fmla="*/ 61 h 338"/>
                <a:gd name="T64" fmla="*/ 98 w 370"/>
                <a:gd name="T65" fmla="*/ 54 h 338"/>
                <a:gd name="T66" fmla="*/ 95 w 370"/>
                <a:gd name="T67" fmla="*/ 54 h 338"/>
                <a:gd name="T68" fmla="*/ 90 w 370"/>
                <a:gd name="T69" fmla="*/ 61 h 338"/>
                <a:gd name="T70" fmla="*/ 88 w 370"/>
                <a:gd name="T71" fmla="*/ 61 h 338"/>
                <a:gd name="T72" fmla="*/ 90 w 370"/>
                <a:gd name="T73" fmla="*/ 48 h 338"/>
                <a:gd name="T74" fmla="*/ 95 w 370"/>
                <a:gd name="T75" fmla="*/ 48 h 338"/>
                <a:gd name="T76" fmla="*/ 90 w 370"/>
                <a:gd name="T77" fmla="*/ 7 h 338"/>
                <a:gd name="T78" fmla="*/ 88 w 370"/>
                <a:gd name="T79" fmla="*/ 0 h 338"/>
                <a:gd name="T80" fmla="*/ 78 w 370"/>
                <a:gd name="T81" fmla="*/ 0 h 3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0"/>
                <a:gd name="T124" fmla="*/ 0 h 338"/>
                <a:gd name="T125" fmla="*/ 370 w 370"/>
                <a:gd name="T126" fmla="*/ 338 h 3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0" h="338">
                  <a:moveTo>
                    <a:pt x="297" y="0"/>
                  </a:moveTo>
                  <a:lnTo>
                    <a:pt x="257" y="27"/>
                  </a:lnTo>
                  <a:lnTo>
                    <a:pt x="197" y="83"/>
                  </a:lnTo>
                  <a:lnTo>
                    <a:pt x="186" y="83"/>
                  </a:lnTo>
                  <a:lnTo>
                    <a:pt x="159" y="83"/>
                  </a:lnTo>
                  <a:lnTo>
                    <a:pt x="126" y="110"/>
                  </a:lnTo>
                  <a:lnTo>
                    <a:pt x="98" y="123"/>
                  </a:lnTo>
                  <a:lnTo>
                    <a:pt x="86" y="110"/>
                  </a:lnTo>
                  <a:lnTo>
                    <a:pt x="98" y="83"/>
                  </a:lnTo>
                  <a:lnTo>
                    <a:pt x="71" y="71"/>
                  </a:lnTo>
                  <a:lnTo>
                    <a:pt x="71" y="171"/>
                  </a:lnTo>
                  <a:lnTo>
                    <a:pt x="59" y="183"/>
                  </a:lnTo>
                  <a:lnTo>
                    <a:pt x="27" y="183"/>
                  </a:lnTo>
                  <a:lnTo>
                    <a:pt x="11" y="171"/>
                  </a:lnTo>
                  <a:lnTo>
                    <a:pt x="0" y="154"/>
                  </a:lnTo>
                  <a:lnTo>
                    <a:pt x="0" y="171"/>
                  </a:lnTo>
                  <a:lnTo>
                    <a:pt x="0" y="183"/>
                  </a:lnTo>
                  <a:lnTo>
                    <a:pt x="27" y="254"/>
                  </a:lnTo>
                  <a:lnTo>
                    <a:pt x="38" y="283"/>
                  </a:lnTo>
                  <a:lnTo>
                    <a:pt x="27" y="283"/>
                  </a:lnTo>
                  <a:lnTo>
                    <a:pt x="38" y="321"/>
                  </a:lnTo>
                  <a:lnTo>
                    <a:pt x="38" y="310"/>
                  </a:lnTo>
                  <a:lnTo>
                    <a:pt x="59" y="338"/>
                  </a:lnTo>
                  <a:lnTo>
                    <a:pt x="71" y="338"/>
                  </a:lnTo>
                  <a:lnTo>
                    <a:pt x="126" y="310"/>
                  </a:lnTo>
                  <a:lnTo>
                    <a:pt x="186" y="321"/>
                  </a:lnTo>
                  <a:lnTo>
                    <a:pt x="230" y="310"/>
                  </a:lnTo>
                  <a:lnTo>
                    <a:pt x="270" y="283"/>
                  </a:lnTo>
                  <a:lnTo>
                    <a:pt x="318" y="221"/>
                  </a:lnTo>
                  <a:lnTo>
                    <a:pt x="341" y="183"/>
                  </a:lnTo>
                  <a:lnTo>
                    <a:pt x="357" y="171"/>
                  </a:lnTo>
                  <a:lnTo>
                    <a:pt x="370" y="123"/>
                  </a:lnTo>
                  <a:lnTo>
                    <a:pt x="370" y="110"/>
                  </a:lnTo>
                  <a:lnTo>
                    <a:pt x="357" y="110"/>
                  </a:lnTo>
                  <a:lnTo>
                    <a:pt x="341" y="123"/>
                  </a:lnTo>
                  <a:lnTo>
                    <a:pt x="330" y="123"/>
                  </a:lnTo>
                  <a:lnTo>
                    <a:pt x="341" y="98"/>
                  </a:lnTo>
                  <a:lnTo>
                    <a:pt x="357" y="98"/>
                  </a:lnTo>
                  <a:lnTo>
                    <a:pt x="341" y="12"/>
                  </a:lnTo>
                  <a:lnTo>
                    <a:pt x="330" y="0"/>
                  </a:lnTo>
                  <a:lnTo>
                    <a:pt x="297"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20" name="Freeform 225"/>
            <p:cNvSpPr>
              <a:spLocks/>
            </p:cNvSpPr>
            <p:nvPr/>
          </p:nvSpPr>
          <p:spPr bwMode="auto">
            <a:xfrm>
              <a:off x="3151" y="2523"/>
              <a:ext cx="162" cy="208"/>
            </a:xfrm>
            <a:custGeom>
              <a:avLst/>
              <a:gdLst>
                <a:gd name="T0" fmla="*/ 10 w 186"/>
                <a:gd name="T1" fmla="*/ 104 h 223"/>
                <a:gd name="T2" fmla="*/ 7 w 186"/>
                <a:gd name="T3" fmla="*/ 111 h 223"/>
                <a:gd name="T4" fmla="*/ 0 w 186"/>
                <a:gd name="T5" fmla="*/ 104 h 223"/>
                <a:gd name="T6" fmla="*/ 3 w 186"/>
                <a:gd name="T7" fmla="*/ 90 h 223"/>
                <a:gd name="T8" fmla="*/ 3 w 186"/>
                <a:gd name="T9" fmla="*/ 84 h 223"/>
                <a:gd name="T10" fmla="*/ 10 w 186"/>
                <a:gd name="T11" fmla="*/ 68 h 223"/>
                <a:gd name="T12" fmla="*/ 17 w 186"/>
                <a:gd name="T13" fmla="*/ 75 h 223"/>
                <a:gd name="T14" fmla="*/ 17 w 186"/>
                <a:gd name="T15" fmla="*/ 62 h 223"/>
                <a:gd name="T16" fmla="*/ 17 w 186"/>
                <a:gd name="T17" fmla="*/ 40 h 223"/>
                <a:gd name="T18" fmla="*/ 17 w 186"/>
                <a:gd name="T19" fmla="*/ 33 h 223"/>
                <a:gd name="T20" fmla="*/ 17 w 186"/>
                <a:gd name="T21" fmla="*/ 25 h 223"/>
                <a:gd name="T22" fmla="*/ 17 w 186"/>
                <a:gd name="T23" fmla="*/ 20 h 223"/>
                <a:gd name="T24" fmla="*/ 14 w 186"/>
                <a:gd name="T25" fmla="*/ 20 h 223"/>
                <a:gd name="T26" fmla="*/ 28 w 186"/>
                <a:gd name="T27" fmla="*/ 25 h 223"/>
                <a:gd name="T28" fmla="*/ 28 w 186"/>
                <a:gd name="T29" fmla="*/ 7 h 223"/>
                <a:gd name="T30" fmla="*/ 32 w 186"/>
                <a:gd name="T31" fmla="*/ 0 h 223"/>
                <a:gd name="T32" fmla="*/ 34 w 186"/>
                <a:gd name="T33" fmla="*/ 0 h 223"/>
                <a:gd name="T34" fmla="*/ 38 w 186"/>
                <a:gd name="T35" fmla="*/ 0 h 223"/>
                <a:gd name="T36" fmla="*/ 47 w 186"/>
                <a:gd name="T37" fmla="*/ 0 h 223"/>
                <a:gd name="T38" fmla="*/ 42 w 186"/>
                <a:gd name="T39" fmla="*/ 20 h 223"/>
                <a:gd name="T40" fmla="*/ 38 w 186"/>
                <a:gd name="T41" fmla="*/ 55 h 223"/>
                <a:gd name="T42" fmla="*/ 32 w 186"/>
                <a:gd name="T43" fmla="*/ 75 h 223"/>
                <a:gd name="T44" fmla="*/ 28 w 186"/>
                <a:gd name="T45" fmla="*/ 97 h 223"/>
                <a:gd name="T46" fmla="*/ 21 w 186"/>
                <a:gd name="T47" fmla="*/ 111 h 223"/>
                <a:gd name="T48" fmla="*/ 17 w 186"/>
                <a:gd name="T49" fmla="*/ 104 h 223"/>
                <a:gd name="T50" fmla="*/ 14 w 186"/>
                <a:gd name="T51" fmla="*/ 111 h 223"/>
                <a:gd name="T52" fmla="*/ 10 w 186"/>
                <a:gd name="T53" fmla="*/ 111 h 223"/>
                <a:gd name="T54" fmla="*/ 10 w 186"/>
                <a:gd name="T55" fmla="*/ 104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6"/>
                <a:gd name="T85" fmla="*/ 0 h 223"/>
                <a:gd name="T86" fmla="*/ 186 w 186"/>
                <a:gd name="T87" fmla="*/ 223 h 2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6" h="223">
                  <a:moveTo>
                    <a:pt x="38" y="210"/>
                  </a:moveTo>
                  <a:lnTo>
                    <a:pt x="27" y="223"/>
                  </a:lnTo>
                  <a:lnTo>
                    <a:pt x="0" y="210"/>
                  </a:lnTo>
                  <a:lnTo>
                    <a:pt x="15" y="179"/>
                  </a:lnTo>
                  <a:lnTo>
                    <a:pt x="15" y="167"/>
                  </a:lnTo>
                  <a:lnTo>
                    <a:pt x="38" y="138"/>
                  </a:lnTo>
                  <a:lnTo>
                    <a:pt x="67" y="150"/>
                  </a:lnTo>
                  <a:lnTo>
                    <a:pt x="67" y="123"/>
                  </a:lnTo>
                  <a:lnTo>
                    <a:pt x="67" y="79"/>
                  </a:lnTo>
                  <a:lnTo>
                    <a:pt x="67" y="67"/>
                  </a:lnTo>
                  <a:lnTo>
                    <a:pt x="67" y="50"/>
                  </a:lnTo>
                  <a:lnTo>
                    <a:pt x="67" y="39"/>
                  </a:lnTo>
                  <a:lnTo>
                    <a:pt x="54" y="39"/>
                  </a:lnTo>
                  <a:lnTo>
                    <a:pt x="113" y="50"/>
                  </a:lnTo>
                  <a:lnTo>
                    <a:pt x="113" y="12"/>
                  </a:lnTo>
                  <a:lnTo>
                    <a:pt x="127" y="0"/>
                  </a:lnTo>
                  <a:lnTo>
                    <a:pt x="138" y="0"/>
                  </a:lnTo>
                  <a:lnTo>
                    <a:pt x="154" y="0"/>
                  </a:lnTo>
                  <a:lnTo>
                    <a:pt x="186" y="0"/>
                  </a:lnTo>
                  <a:lnTo>
                    <a:pt x="165" y="39"/>
                  </a:lnTo>
                  <a:lnTo>
                    <a:pt x="154" y="112"/>
                  </a:lnTo>
                  <a:lnTo>
                    <a:pt x="127" y="150"/>
                  </a:lnTo>
                  <a:lnTo>
                    <a:pt x="113" y="194"/>
                  </a:lnTo>
                  <a:lnTo>
                    <a:pt x="83" y="223"/>
                  </a:lnTo>
                  <a:lnTo>
                    <a:pt x="67" y="210"/>
                  </a:lnTo>
                  <a:lnTo>
                    <a:pt x="54" y="223"/>
                  </a:lnTo>
                  <a:lnTo>
                    <a:pt x="38" y="223"/>
                  </a:lnTo>
                  <a:lnTo>
                    <a:pt x="38" y="21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21" name="Freeform 226"/>
            <p:cNvSpPr>
              <a:spLocks/>
            </p:cNvSpPr>
            <p:nvPr/>
          </p:nvSpPr>
          <p:spPr bwMode="auto">
            <a:xfrm>
              <a:off x="3098" y="2561"/>
              <a:ext cx="112" cy="160"/>
            </a:xfrm>
            <a:custGeom>
              <a:avLst/>
              <a:gdLst>
                <a:gd name="T0" fmla="*/ 39 w 126"/>
                <a:gd name="T1" fmla="*/ 0 h 170"/>
                <a:gd name="T2" fmla="*/ 35 w 126"/>
                <a:gd name="T3" fmla="*/ 0 h 170"/>
                <a:gd name="T4" fmla="*/ 18 w 126"/>
                <a:gd name="T5" fmla="*/ 0 h 170"/>
                <a:gd name="T6" fmla="*/ 18 w 126"/>
                <a:gd name="T7" fmla="*/ 15 h 170"/>
                <a:gd name="T8" fmla="*/ 8 w 126"/>
                <a:gd name="T9" fmla="*/ 15 h 170"/>
                <a:gd name="T10" fmla="*/ 4 w 126"/>
                <a:gd name="T11" fmla="*/ 33 h 170"/>
                <a:gd name="T12" fmla="*/ 4 w 126"/>
                <a:gd name="T13" fmla="*/ 39 h 170"/>
                <a:gd name="T14" fmla="*/ 0 w 126"/>
                <a:gd name="T15" fmla="*/ 39 h 170"/>
                <a:gd name="T16" fmla="*/ 8 w 126"/>
                <a:gd name="T17" fmla="*/ 69 h 170"/>
                <a:gd name="T18" fmla="*/ 18 w 126"/>
                <a:gd name="T19" fmla="*/ 93 h 170"/>
                <a:gd name="T20" fmla="*/ 22 w 126"/>
                <a:gd name="T21" fmla="*/ 75 h 170"/>
                <a:gd name="T22" fmla="*/ 22 w 126"/>
                <a:gd name="T23" fmla="*/ 69 h 170"/>
                <a:gd name="T24" fmla="*/ 29 w 126"/>
                <a:gd name="T25" fmla="*/ 53 h 170"/>
                <a:gd name="T26" fmla="*/ 39 w 126"/>
                <a:gd name="T27" fmla="*/ 60 h 170"/>
                <a:gd name="T28" fmla="*/ 39 w 126"/>
                <a:gd name="T29" fmla="*/ 44 h 170"/>
                <a:gd name="T30" fmla="*/ 39 w 126"/>
                <a:gd name="T31" fmla="*/ 21 h 170"/>
                <a:gd name="T32" fmla="*/ 39 w 126"/>
                <a:gd name="T33" fmla="*/ 15 h 170"/>
                <a:gd name="T34" fmla="*/ 39 w 126"/>
                <a:gd name="T35" fmla="*/ 8 h 170"/>
                <a:gd name="T36" fmla="*/ 39 w 126"/>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
                <a:gd name="T58" fmla="*/ 0 h 170"/>
                <a:gd name="T59" fmla="*/ 126 w 126"/>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 h="170">
                  <a:moveTo>
                    <a:pt x="126" y="0"/>
                  </a:moveTo>
                  <a:lnTo>
                    <a:pt x="113" y="0"/>
                  </a:lnTo>
                  <a:lnTo>
                    <a:pt x="57" y="0"/>
                  </a:lnTo>
                  <a:lnTo>
                    <a:pt x="57" y="26"/>
                  </a:lnTo>
                  <a:lnTo>
                    <a:pt x="26" y="26"/>
                  </a:lnTo>
                  <a:lnTo>
                    <a:pt x="15" y="59"/>
                  </a:lnTo>
                  <a:lnTo>
                    <a:pt x="15" y="71"/>
                  </a:lnTo>
                  <a:lnTo>
                    <a:pt x="0" y="71"/>
                  </a:lnTo>
                  <a:lnTo>
                    <a:pt x="26" y="126"/>
                  </a:lnTo>
                  <a:lnTo>
                    <a:pt x="57" y="170"/>
                  </a:lnTo>
                  <a:lnTo>
                    <a:pt x="74" y="138"/>
                  </a:lnTo>
                  <a:lnTo>
                    <a:pt x="74" y="126"/>
                  </a:lnTo>
                  <a:lnTo>
                    <a:pt x="97" y="97"/>
                  </a:lnTo>
                  <a:lnTo>
                    <a:pt x="126" y="109"/>
                  </a:lnTo>
                  <a:lnTo>
                    <a:pt x="126" y="82"/>
                  </a:lnTo>
                  <a:lnTo>
                    <a:pt x="126" y="38"/>
                  </a:lnTo>
                  <a:lnTo>
                    <a:pt x="126" y="26"/>
                  </a:lnTo>
                  <a:lnTo>
                    <a:pt x="126" y="11"/>
                  </a:lnTo>
                  <a:lnTo>
                    <a:pt x="126" y="0"/>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22" name="Freeform 227"/>
            <p:cNvSpPr>
              <a:spLocks/>
            </p:cNvSpPr>
            <p:nvPr/>
          </p:nvSpPr>
          <p:spPr bwMode="auto">
            <a:xfrm>
              <a:off x="2736" y="2348"/>
              <a:ext cx="139" cy="157"/>
            </a:xfrm>
            <a:custGeom>
              <a:avLst/>
              <a:gdLst>
                <a:gd name="T0" fmla="*/ 37 w 159"/>
                <a:gd name="T1" fmla="*/ 75 h 167"/>
                <a:gd name="T2" fmla="*/ 34 w 159"/>
                <a:gd name="T3" fmla="*/ 75 h 167"/>
                <a:gd name="T4" fmla="*/ 26 w 159"/>
                <a:gd name="T5" fmla="*/ 75 h 167"/>
                <a:gd name="T6" fmla="*/ 18 w 159"/>
                <a:gd name="T7" fmla="*/ 75 h 167"/>
                <a:gd name="T8" fmla="*/ 8 w 159"/>
                <a:gd name="T9" fmla="*/ 90 h 167"/>
                <a:gd name="T10" fmla="*/ 8 w 159"/>
                <a:gd name="T11" fmla="*/ 68 h 167"/>
                <a:gd name="T12" fmla="*/ 3 w 159"/>
                <a:gd name="T13" fmla="*/ 63 h 167"/>
                <a:gd name="T14" fmla="*/ 0 w 159"/>
                <a:gd name="T15" fmla="*/ 45 h 167"/>
                <a:gd name="T16" fmla="*/ 3 w 159"/>
                <a:gd name="T17" fmla="*/ 38 h 167"/>
                <a:gd name="T18" fmla="*/ 3 w 159"/>
                <a:gd name="T19" fmla="*/ 31 h 167"/>
                <a:gd name="T20" fmla="*/ 8 w 159"/>
                <a:gd name="T21" fmla="*/ 31 h 167"/>
                <a:gd name="T22" fmla="*/ 3 w 159"/>
                <a:gd name="T23" fmla="*/ 16 h 167"/>
                <a:gd name="T24" fmla="*/ 3 w 159"/>
                <a:gd name="T25" fmla="*/ 0 h 167"/>
                <a:gd name="T26" fmla="*/ 8 w 159"/>
                <a:gd name="T27" fmla="*/ 0 h 167"/>
                <a:gd name="T28" fmla="*/ 10 w 159"/>
                <a:gd name="T29" fmla="*/ 0 h 167"/>
                <a:gd name="T30" fmla="*/ 15 w 159"/>
                <a:gd name="T31" fmla="*/ 0 h 167"/>
                <a:gd name="T32" fmla="*/ 18 w 159"/>
                <a:gd name="T33" fmla="*/ 0 h 167"/>
                <a:gd name="T34" fmla="*/ 23 w 159"/>
                <a:gd name="T35" fmla="*/ 0 h 167"/>
                <a:gd name="T36" fmla="*/ 26 w 159"/>
                <a:gd name="T37" fmla="*/ 8 h 167"/>
                <a:gd name="T38" fmla="*/ 34 w 159"/>
                <a:gd name="T39" fmla="*/ 8 h 167"/>
                <a:gd name="T40" fmla="*/ 37 w 159"/>
                <a:gd name="T41" fmla="*/ 16 h 167"/>
                <a:gd name="T42" fmla="*/ 42 w 159"/>
                <a:gd name="T43" fmla="*/ 31 h 167"/>
                <a:gd name="T44" fmla="*/ 34 w 159"/>
                <a:gd name="T45" fmla="*/ 52 h 167"/>
                <a:gd name="T46" fmla="*/ 37 w 159"/>
                <a:gd name="T47" fmla="*/ 75 h 1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9"/>
                <a:gd name="T73" fmla="*/ 0 h 167"/>
                <a:gd name="T74" fmla="*/ 159 w 159"/>
                <a:gd name="T75" fmla="*/ 167 h 1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9" h="167">
                  <a:moveTo>
                    <a:pt x="142" y="138"/>
                  </a:moveTo>
                  <a:lnTo>
                    <a:pt x="130" y="138"/>
                  </a:lnTo>
                  <a:lnTo>
                    <a:pt x="98" y="138"/>
                  </a:lnTo>
                  <a:lnTo>
                    <a:pt x="71" y="138"/>
                  </a:lnTo>
                  <a:lnTo>
                    <a:pt x="31" y="167"/>
                  </a:lnTo>
                  <a:lnTo>
                    <a:pt x="31" y="127"/>
                  </a:lnTo>
                  <a:lnTo>
                    <a:pt x="11" y="115"/>
                  </a:lnTo>
                  <a:lnTo>
                    <a:pt x="0" y="83"/>
                  </a:lnTo>
                  <a:lnTo>
                    <a:pt x="11" y="71"/>
                  </a:lnTo>
                  <a:lnTo>
                    <a:pt x="11" y="56"/>
                  </a:lnTo>
                  <a:lnTo>
                    <a:pt x="31" y="56"/>
                  </a:lnTo>
                  <a:lnTo>
                    <a:pt x="11" y="27"/>
                  </a:lnTo>
                  <a:lnTo>
                    <a:pt x="11" y="0"/>
                  </a:lnTo>
                  <a:lnTo>
                    <a:pt x="31" y="0"/>
                  </a:lnTo>
                  <a:lnTo>
                    <a:pt x="42" y="0"/>
                  </a:lnTo>
                  <a:lnTo>
                    <a:pt x="59" y="0"/>
                  </a:lnTo>
                  <a:lnTo>
                    <a:pt x="71" y="0"/>
                  </a:lnTo>
                  <a:lnTo>
                    <a:pt x="86" y="0"/>
                  </a:lnTo>
                  <a:lnTo>
                    <a:pt x="98" y="15"/>
                  </a:lnTo>
                  <a:lnTo>
                    <a:pt x="130" y="15"/>
                  </a:lnTo>
                  <a:lnTo>
                    <a:pt x="142" y="27"/>
                  </a:lnTo>
                  <a:lnTo>
                    <a:pt x="159" y="56"/>
                  </a:lnTo>
                  <a:lnTo>
                    <a:pt x="130" y="98"/>
                  </a:lnTo>
                  <a:lnTo>
                    <a:pt x="142" y="138"/>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23" name="Freeform 228"/>
            <p:cNvSpPr>
              <a:spLocks/>
            </p:cNvSpPr>
            <p:nvPr/>
          </p:nvSpPr>
          <p:spPr bwMode="auto">
            <a:xfrm>
              <a:off x="2561" y="2189"/>
              <a:ext cx="124" cy="106"/>
            </a:xfrm>
            <a:custGeom>
              <a:avLst/>
              <a:gdLst>
                <a:gd name="T0" fmla="*/ 32 w 142"/>
                <a:gd name="T1" fmla="*/ 24 h 115"/>
                <a:gd name="T2" fmla="*/ 25 w 142"/>
                <a:gd name="T3" fmla="*/ 13 h 115"/>
                <a:gd name="T4" fmla="*/ 18 w 142"/>
                <a:gd name="T5" fmla="*/ 0 h 115"/>
                <a:gd name="T6" fmla="*/ 10 w 142"/>
                <a:gd name="T7" fmla="*/ 6 h 115"/>
                <a:gd name="T8" fmla="*/ 7 w 142"/>
                <a:gd name="T9" fmla="*/ 13 h 115"/>
                <a:gd name="T10" fmla="*/ 0 w 142"/>
                <a:gd name="T11" fmla="*/ 24 h 115"/>
                <a:gd name="T12" fmla="*/ 3 w 142"/>
                <a:gd name="T13" fmla="*/ 31 h 115"/>
                <a:gd name="T14" fmla="*/ 3 w 142"/>
                <a:gd name="T15" fmla="*/ 38 h 115"/>
                <a:gd name="T16" fmla="*/ 10 w 142"/>
                <a:gd name="T17" fmla="*/ 31 h 115"/>
                <a:gd name="T18" fmla="*/ 23 w 142"/>
                <a:gd name="T19" fmla="*/ 38 h 115"/>
                <a:gd name="T20" fmla="*/ 18 w 142"/>
                <a:gd name="T21" fmla="*/ 43 h 115"/>
                <a:gd name="T22" fmla="*/ 10 w 142"/>
                <a:gd name="T23" fmla="*/ 38 h 115"/>
                <a:gd name="T24" fmla="*/ 3 w 142"/>
                <a:gd name="T25" fmla="*/ 43 h 115"/>
                <a:gd name="T26" fmla="*/ 3 w 142"/>
                <a:gd name="T27" fmla="*/ 51 h 115"/>
                <a:gd name="T28" fmla="*/ 23 w 142"/>
                <a:gd name="T29" fmla="*/ 51 h 115"/>
                <a:gd name="T30" fmla="*/ 37 w 142"/>
                <a:gd name="T31" fmla="*/ 51 h 115"/>
                <a:gd name="T32" fmla="*/ 32 w 142"/>
                <a:gd name="T33" fmla="*/ 24 h 1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2"/>
                <a:gd name="T52" fmla="*/ 0 h 115"/>
                <a:gd name="T53" fmla="*/ 142 w 142"/>
                <a:gd name="T54" fmla="*/ 115 h 1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2" h="115">
                  <a:moveTo>
                    <a:pt x="125" y="54"/>
                  </a:moveTo>
                  <a:lnTo>
                    <a:pt x="98" y="27"/>
                  </a:lnTo>
                  <a:lnTo>
                    <a:pt x="71" y="0"/>
                  </a:lnTo>
                  <a:lnTo>
                    <a:pt x="39" y="15"/>
                  </a:lnTo>
                  <a:lnTo>
                    <a:pt x="27" y="27"/>
                  </a:lnTo>
                  <a:lnTo>
                    <a:pt x="0" y="54"/>
                  </a:lnTo>
                  <a:lnTo>
                    <a:pt x="16" y="71"/>
                  </a:lnTo>
                  <a:lnTo>
                    <a:pt x="16" y="87"/>
                  </a:lnTo>
                  <a:lnTo>
                    <a:pt x="39" y="71"/>
                  </a:lnTo>
                  <a:lnTo>
                    <a:pt x="87" y="87"/>
                  </a:lnTo>
                  <a:lnTo>
                    <a:pt x="71" y="98"/>
                  </a:lnTo>
                  <a:lnTo>
                    <a:pt x="39" y="87"/>
                  </a:lnTo>
                  <a:lnTo>
                    <a:pt x="16" y="98"/>
                  </a:lnTo>
                  <a:lnTo>
                    <a:pt x="16" y="115"/>
                  </a:lnTo>
                  <a:lnTo>
                    <a:pt x="87" y="115"/>
                  </a:lnTo>
                  <a:lnTo>
                    <a:pt x="142" y="115"/>
                  </a:lnTo>
                  <a:lnTo>
                    <a:pt x="125" y="54"/>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24" name="Freeform 229"/>
            <p:cNvSpPr>
              <a:spLocks/>
            </p:cNvSpPr>
            <p:nvPr/>
          </p:nvSpPr>
          <p:spPr bwMode="auto">
            <a:xfrm>
              <a:off x="3238" y="1467"/>
              <a:ext cx="75" cy="66"/>
            </a:xfrm>
            <a:custGeom>
              <a:avLst/>
              <a:gdLst>
                <a:gd name="T0" fmla="*/ 17 w 86"/>
                <a:gd name="T1" fmla="*/ 9 h 71"/>
                <a:gd name="T2" fmla="*/ 14 w 86"/>
                <a:gd name="T3" fmla="*/ 9 h 71"/>
                <a:gd name="T4" fmla="*/ 3 w 86"/>
                <a:gd name="T5" fmla="*/ 0 h 71"/>
                <a:gd name="T6" fmla="*/ 0 w 86"/>
                <a:gd name="T7" fmla="*/ 9 h 71"/>
                <a:gd name="T8" fmla="*/ 3 w 86"/>
                <a:gd name="T9" fmla="*/ 16 h 71"/>
                <a:gd name="T10" fmla="*/ 14 w 86"/>
                <a:gd name="T11" fmla="*/ 34 h 71"/>
                <a:gd name="T12" fmla="*/ 14 w 86"/>
                <a:gd name="T13" fmla="*/ 28 h 71"/>
                <a:gd name="T14" fmla="*/ 17 w 86"/>
                <a:gd name="T15" fmla="*/ 22 h 71"/>
                <a:gd name="T16" fmla="*/ 22 w 86"/>
                <a:gd name="T17" fmla="*/ 22 h 71"/>
                <a:gd name="T18" fmla="*/ 17 w 86"/>
                <a:gd name="T19" fmla="*/ 16 h 71"/>
                <a:gd name="T20" fmla="*/ 17 w 86"/>
                <a:gd name="T21" fmla="*/ 9 h 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71"/>
                <a:gd name="T35" fmla="*/ 86 w 86"/>
                <a:gd name="T36" fmla="*/ 71 h 7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71">
                  <a:moveTo>
                    <a:pt x="65" y="19"/>
                  </a:moveTo>
                  <a:lnTo>
                    <a:pt x="54" y="19"/>
                  </a:lnTo>
                  <a:lnTo>
                    <a:pt x="15" y="0"/>
                  </a:lnTo>
                  <a:lnTo>
                    <a:pt x="0" y="19"/>
                  </a:lnTo>
                  <a:lnTo>
                    <a:pt x="15" y="31"/>
                  </a:lnTo>
                  <a:lnTo>
                    <a:pt x="54" y="71"/>
                  </a:lnTo>
                  <a:lnTo>
                    <a:pt x="54" y="58"/>
                  </a:lnTo>
                  <a:lnTo>
                    <a:pt x="65" y="46"/>
                  </a:lnTo>
                  <a:lnTo>
                    <a:pt x="86" y="46"/>
                  </a:lnTo>
                  <a:lnTo>
                    <a:pt x="65" y="31"/>
                  </a:lnTo>
                  <a:lnTo>
                    <a:pt x="65" y="1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25" name="Freeform 230"/>
            <p:cNvSpPr>
              <a:spLocks/>
            </p:cNvSpPr>
            <p:nvPr/>
          </p:nvSpPr>
          <p:spPr bwMode="auto">
            <a:xfrm>
              <a:off x="3286" y="1456"/>
              <a:ext cx="88" cy="107"/>
            </a:xfrm>
            <a:custGeom>
              <a:avLst/>
              <a:gdLst>
                <a:gd name="T0" fmla="*/ 12 w 99"/>
                <a:gd name="T1" fmla="*/ 56 h 115"/>
                <a:gd name="T2" fmla="*/ 22 w 99"/>
                <a:gd name="T3" fmla="*/ 48 h 115"/>
                <a:gd name="T4" fmla="*/ 26 w 99"/>
                <a:gd name="T5" fmla="*/ 48 h 115"/>
                <a:gd name="T6" fmla="*/ 26 w 99"/>
                <a:gd name="T7" fmla="*/ 40 h 115"/>
                <a:gd name="T8" fmla="*/ 26 w 99"/>
                <a:gd name="T9" fmla="*/ 29 h 115"/>
                <a:gd name="T10" fmla="*/ 30 w 99"/>
                <a:gd name="T11" fmla="*/ 20 h 115"/>
                <a:gd name="T12" fmla="*/ 26 w 99"/>
                <a:gd name="T13" fmla="*/ 15 h 115"/>
                <a:gd name="T14" fmla="*/ 22 w 99"/>
                <a:gd name="T15" fmla="*/ 15 h 115"/>
                <a:gd name="T16" fmla="*/ 10 w 99"/>
                <a:gd name="T17" fmla="*/ 0 h 115"/>
                <a:gd name="T18" fmla="*/ 0 w 99"/>
                <a:gd name="T19" fmla="*/ 0 h 115"/>
                <a:gd name="T20" fmla="*/ 4 w 99"/>
                <a:gd name="T21" fmla="*/ 7 h 115"/>
                <a:gd name="T22" fmla="*/ 4 w 99"/>
                <a:gd name="T23" fmla="*/ 15 h 115"/>
                <a:gd name="T24" fmla="*/ 4 w 99"/>
                <a:gd name="T25" fmla="*/ 20 h 115"/>
                <a:gd name="T26" fmla="*/ 10 w 99"/>
                <a:gd name="T27" fmla="*/ 29 h 115"/>
                <a:gd name="T28" fmla="*/ 4 w 99"/>
                <a:gd name="T29" fmla="*/ 29 h 115"/>
                <a:gd name="T30" fmla="*/ 12 w 99"/>
                <a:gd name="T31" fmla="*/ 40 h 115"/>
                <a:gd name="T32" fmla="*/ 10 w 99"/>
                <a:gd name="T33" fmla="*/ 40 h 115"/>
                <a:gd name="T34" fmla="*/ 12 w 99"/>
                <a:gd name="T35" fmla="*/ 40 h 115"/>
                <a:gd name="T36" fmla="*/ 12 w 99"/>
                <a:gd name="T37" fmla="*/ 56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9"/>
                <a:gd name="T58" fmla="*/ 0 h 115"/>
                <a:gd name="T59" fmla="*/ 99 w 99"/>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9" h="115">
                  <a:moveTo>
                    <a:pt x="42" y="115"/>
                  </a:moveTo>
                  <a:lnTo>
                    <a:pt x="71" y="98"/>
                  </a:lnTo>
                  <a:lnTo>
                    <a:pt x="86" y="98"/>
                  </a:lnTo>
                  <a:lnTo>
                    <a:pt x="86" y="82"/>
                  </a:lnTo>
                  <a:lnTo>
                    <a:pt x="86" y="59"/>
                  </a:lnTo>
                  <a:lnTo>
                    <a:pt x="99" y="42"/>
                  </a:lnTo>
                  <a:lnTo>
                    <a:pt x="86" y="30"/>
                  </a:lnTo>
                  <a:lnTo>
                    <a:pt x="71" y="30"/>
                  </a:lnTo>
                  <a:lnTo>
                    <a:pt x="30" y="0"/>
                  </a:lnTo>
                  <a:lnTo>
                    <a:pt x="0" y="0"/>
                  </a:lnTo>
                  <a:lnTo>
                    <a:pt x="11" y="11"/>
                  </a:lnTo>
                  <a:lnTo>
                    <a:pt x="11" y="30"/>
                  </a:lnTo>
                  <a:lnTo>
                    <a:pt x="11" y="42"/>
                  </a:lnTo>
                  <a:lnTo>
                    <a:pt x="30" y="59"/>
                  </a:lnTo>
                  <a:lnTo>
                    <a:pt x="11" y="59"/>
                  </a:lnTo>
                  <a:lnTo>
                    <a:pt x="42" y="82"/>
                  </a:lnTo>
                  <a:lnTo>
                    <a:pt x="30" y="82"/>
                  </a:lnTo>
                  <a:lnTo>
                    <a:pt x="42" y="82"/>
                  </a:lnTo>
                  <a:lnTo>
                    <a:pt x="42" y="11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26" name="Freeform 231"/>
            <p:cNvSpPr>
              <a:spLocks/>
            </p:cNvSpPr>
            <p:nvPr/>
          </p:nvSpPr>
          <p:spPr bwMode="auto">
            <a:xfrm>
              <a:off x="3778" y="2306"/>
              <a:ext cx="207" cy="346"/>
            </a:xfrm>
            <a:custGeom>
              <a:avLst/>
              <a:gdLst>
                <a:gd name="T0" fmla="*/ 3 w 238"/>
                <a:gd name="T1" fmla="*/ 107 h 370"/>
                <a:gd name="T2" fmla="*/ 12 w 238"/>
                <a:gd name="T3" fmla="*/ 101 h 370"/>
                <a:gd name="T4" fmla="*/ 24 w 238"/>
                <a:gd name="T5" fmla="*/ 94 h 370"/>
                <a:gd name="T6" fmla="*/ 37 w 238"/>
                <a:gd name="T7" fmla="*/ 59 h 370"/>
                <a:gd name="T8" fmla="*/ 33 w 238"/>
                <a:gd name="T9" fmla="*/ 59 h 370"/>
                <a:gd name="T10" fmla="*/ 16 w 238"/>
                <a:gd name="T11" fmla="*/ 44 h 370"/>
                <a:gd name="T12" fmla="*/ 10 w 238"/>
                <a:gd name="T13" fmla="*/ 21 h 370"/>
                <a:gd name="T14" fmla="*/ 10 w 238"/>
                <a:gd name="T15" fmla="*/ 15 h 370"/>
                <a:gd name="T16" fmla="*/ 10 w 238"/>
                <a:gd name="T17" fmla="*/ 7 h 370"/>
                <a:gd name="T18" fmla="*/ 16 w 238"/>
                <a:gd name="T19" fmla="*/ 21 h 370"/>
                <a:gd name="T20" fmla="*/ 20 w 238"/>
                <a:gd name="T21" fmla="*/ 21 h 370"/>
                <a:gd name="T22" fmla="*/ 33 w 238"/>
                <a:gd name="T23" fmla="*/ 15 h 370"/>
                <a:gd name="T24" fmla="*/ 44 w 238"/>
                <a:gd name="T25" fmla="*/ 15 h 370"/>
                <a:gd name="T26" fmla="*/ 51 w 238"/>
                <a:gd name="T27" fmla="*/ 7 h 370"/>
                <a:gd name="T28" fmla="*/ 55 w 238"/>
                <a:gd name="T29" fmla="*/ 0 h 370"/>
                <a:gd name="T30" fmla="*/ 59 w 238"/>
                <a:gd name="T31" fmla="*/ 7 h 370"/>
                <a:gd name="T32" fmla="*/ 55 w 238"/>
                <a:gd name="T33" fmla="*/ 21 h 370"/>
                <a:gd name="T34" fmla="*/ 44 w 238"/>
                <a:gd name="T35" fmla="*/ 88 h 370"/>
                <a:gd name="T36" fmla="*/ 37 w 238"/>
                <a:gd name="T37" fmla="*/ 107 h 370"/>
                <a:gd name="T38" fmla="*/ 32 w 238"/>
                <a:gd name="T39" fmla="*/ 130 h 370"/>
                <a:gd name="T40" fmla="*/ 12 w 238"/>
                <a:gd name="T41" fmla="*/ 158 h 370"/>
                <a:gd name="T42" fmla="*/ 3 w 238"/>
                <a:gd name="T43" fmla="*/ 190 h 370"/>
                <a:gd name="T44" fmla="*/ 0 w 238"/>
                <a:gd name="T45" fmla="*/ 175 h 370"/>
                <a:gd name="T46" fmla="*/ 0 w 238"/>
                <a:gd name="T47" fmla="*/ 130 h 370"/>
                <a:gd name="T48" fmla="*/ 3 w 238"/>
                <a:gd name="T49" fmla="*/ 107 h 3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8"/>
                <a:gd name="T76" fmla="*/ 0 h 370"/>
                <a:gd name="T77" fmla="*/ 238 w 238"/>
                <a:gd name="T78" fmla="*/ 370 h 3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8" h="370">
                  <a:moveTo>
                    <a:pt x="12" y="209"/>
                  </a:moveTo>
                  <a:lnTo>
                    <a:pt x="50" y="198"/>
                  </a:lnTo>
                  <a:lnTo>
                    <a:pt x="98" y="182"/>
                  </a:lnTo>
                  <a:lnTo>
                    <a:pt x="150" y="115"/>
                  </a:lnTo>
                  <a:lnTo>
                    <a:pt x="138" y="115"/>
                  </a:lnTo>
                  <a:lnTo>
                    <a:pt x="67" y="86"/>
                  </a:lnTo>
                  <a:lnTo>
                    <a:pt x="38" y="42"/>
                  </a:lnTo>
                  <a:lnTo>
                    <a:pt x="38" y="27"/>
                  </a:lnTo>
                  <a:lnTo>
                    <a:pt x="38" y="15"/>
                  </a:lnTo>
                  <a:lnTo>
                    <a:pt x="67" y="42"/>
                  </a:lnTo>
                  <a:lnTo>
                    <a:pt x="79" y="42"/>
                  </a:lnTo>
                  <a:lnTo>
                    <a:pt x="138" y="27"/>
                  </a:lnTo>
                  <a:lnTo>
                    <a:pt x="182" y="27"/>
                  </a:lnTo>
                  <a:lnTo>
                    <a:pt x="209" y="15"/>
                  </a:lnTo>
                  <a:lnTo>
                    <a:pt x="221" y="0"/>
                  </a:lnTo>
                  <a:lnTo>
                    <a:pt x="238" y="15"/>
                  </a:lnTo>
                  <a:lnTo>
                    <a:pt x="221" y="42"/>
                  </a:lnTo>
                  <a:lnTo>
                    <a:pt x="182" y="171"/>
                  </a:lnTo>
                  <a:lnTo>
                    <a:pt x="150" y="209"/>
                  </a:lnTo>
                  <a:lnTo>
                    <a:pt x="127" y="253"/>
                  </a:lnTo>
                  <a:lnTo>
                    <a:pt x="50" y="309"/>
                  </a:lnTo>
                  <a:lnTo>
                    <a:pt x="12" y="370"/>
                  </a:lnTo>
                  <a:lnTo>
                    <a:pt x="0" y="342"/>
                  </a:lnTo>
                  <a:lnTo>
                    <a:pt x="0" y="253"/>
                  </a:lnTo>
                  <a:lnTo>
                    <a:pt x="12" y="209"/>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sp>
          <p:nvSpPr>
            <p:cNvPr id="40427" name="Freeform 232"/>
            <p:cNvSpPr>
              <a:spLocks/>
            </p:cNvSpPr>
            <p:nvPr/>
          </p:nvSpPr>
          <p:spPr bwMode="auto">
            <a:xfrm>
              <a:off x="3811" y="2917"/>
              <a:ext cx="150" cy="333"/>
            </a:xfrm>
            <a:custGeom>
              <a:avLst/>
              <a:gdLst>
                <a:gd name="T0" fmla="*/ 0 w 171"/>
                <a:gd name="T1" fmla="*/ 135 h 355"/>
                <a:gd name="T2" fmla="*/ 8 w 171"/>
                <a:gd name="T3" fmla="*/ 112 h 355"/>
                <a:gd name="T4" fmla="*/ 4 w 171"/>
                <a:gd name="T5" fmla="*/ 75 h 355"/>
                <a:gd name="T6" fmla="*/ 8 w 171"/>
                <a:gd name="T7" fmla="*/ 52 h 355"/>
                <a:gd name="T8" fmla="*/ 30 w 171"/>
                <a:gd name="T9" fmla="*/ 38 h 355"/>
                <a:gd name="T10" fmla="*/ 30 w 171"/>
                <a:gd name="T11" fmla="*/ 22 h 355"/>
                <a:gd name="T12" fmla="*/ 34 w 171"/>
                <a:gd name="T13" fmla="*/ 15 h 355"/>
                <a:gd name="T14" fmla="*/ 39 w 171"/>
                <a:gd name="T15" fmla="*/ 0 h 355"/>
                <a:gd name="T16" fmla="*/ 42 w 171"/>
                <a:gd name="T17" fmla="*/ 8 h 355"/>
                <a:gd name="T18" fmla="*/ 46 w 171"/>
                <a:gd name="T19" fmla="*/ 46 h 355"/>
                <a:gd name="T20" fmla="*/ 42 w 171"/>
                <a:gd name="T21" fmla="*/ 52 h 355"/>
                <a:gd name="T22" fmla="*/ 42 w 171"/>
                <a:gd name="T23" fmla="*/ 46 h 355"/>
                <a:gd name="T24" fmla="*/ 39 w 171"/>
                <a:gd name="T25" fmla="*/ 90 h 355"/>
                <a:gd name="T26" fmla="*/ 24 w 171"/>
                <a:gd name="T27" fmla="*/ 180 h 355"/>
                <a:gd name="T28" fmla="*/ 19 w 171"/>
                <a:gd name="T29" fmla="*/ 180 h 355"/>
                <a:gd name="T30" fmla="*/ 8 w 171"/>
                <a:gd name="T31" fmla="*/ 188 h 355"/>
                <a:gd name="T32" fmla="*/ 4 w 171"/>
                <a:gd name="T33" fmla="*/ 188 h 355"/>
                <a:gd name="T34" fmla="*/ 0 w 171"/>
                <a:gd name="T35" fmla="*/ 171 h 355"/>
                <a:gd name="T36" fmla="*/ 0 w 171"/>
                <a:gd name="T37" fmla="*/ 135 h 3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1"/>
                <a:gd name="T58" fmla="*/ 0 h 355"/>
                <a:gd name="T59" fmla="*/ 171 w 171"/>
                <a:gd name="T60" fmla="*/ 355 h 3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1" h="355">
                  <a:moveTo>
                    <a:pt x="0" y="255"/>
                  </a:moveTo>
                  <a:lnTo>
                    <a:pt x="27" y="211"/>
                  </a:lnTo>
                  <a:lnTo>
                    <a:pt x="12" y="142"/>
                  </a:lnTo>
                  <a:lnTo>
                    <a:pt x="27" y="98"/>
                  </a:lnTo>
                  <a:lnTo>
                    <a:pt x="110" y="71"/>
                  </a:lnTo>
                  <a:lnTo>
                    <a:pt x="110" y="42"/>
                  </a:lnTo>
                  <a:lnTo>
                    <a:pt x="127" y="27"/>
                  </a:lnTo>
                  <a:lnTo>
                    <a:pt x="143" y="0"/>
                  </a:lnTo>
                  <a:lnTo>
                    <a:pt x="158" y="11"/>
                  </a:lnTo>
                  <a:lnTo>
                    <a:pt x="171" y="86"/>
                  </a:lnTo>
                  <a:lnTo>
                    <a:pt x="158" y="98"/>
                  </a:lnTo>
                  <a:lnTo>
                    <a:pt x="158" y="86"/>
                  </a:lnTo>
                  <a:lnTo>
                    <a:pt x="143" y="171"/>
                  </a:lnTo>
                  <a:lnTo>
                    <a:pt x="87" y="341"/>
                  </a:lnTo>
                  <a:lnTo>
                    <a:pt x="72" y="341"/>
                  </a:lnTo>
                  <a:lnTo>
                    <a:pt x="27" y="355"/>
                  </a:lnTo>
                  <a:lnTo>
                    <a:pt x="12" y="355"/>
                  </a:lnTo>
                  <a:lnTo>
                    <a:pt x="0" y="326"/>
                  </a:lnTo>
                  <a:lnTo>
                    <a:pt x="0" y="255"/>
                  </a:lnTo>
                  <a:close/>
                </a:path>
              </a:pathLst>
            </a:custGeom>
            <a:solidFill>
              <a:srgbClr val="FFCC99">
                <a:alpha val="70195"/>
              </a:srgbClr>
            </a:solidFill>
            <a:ln w="0">
              <a:solidFill>
                <a:schemeClr val="tx1"/>
              </a:solidFill>
              <a:round/>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l-GR" altLang="el-GR" sz="1800" dirty="0">
                <a:latin typeface="Calibri" panose="020F0502020204030204" pitchFamily="34" charset="0"/>
              </a:endParaRPr>
            </a:p>
          </p:txBody>
        </p:sp>
      </p:grpSp>
      <p:sp>
        <p:nvSpPr>
          <p:cNvPr id="40428" name="Line 233"/>
          <p:cNvSpPr>
            <a:spLocks noChangeShapeType="1"/>
          </p:cNvSpPr>
          <p:nvPr/>
        </p:nvSpPr>
        <p:spPr bwMode="auto">
          <a:xfrm flipH="1">
            <a:off x="4872039" y="3895725"/>
            <a:ext cx="1628775" cy="76200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l-GR" dirty="0"/>
          </a:p>
        </p:txBody>
      </p:sp>
      <p:sp>
        <p:nvSpPr>
          <p:cNvPr id="40429" name="Line 234"/>
          <p:cNvSpPr>
            <a:spLocks noChangeShapeType="1"/>
          </p:cNvSpPr>
          <p:nvPr/>
        </p:nvSpPr>
        <p:spPr bwMode="auto">
          <a:xfrm flipV="1">
            <a:off x="5630864" y="1444625"/>
            <a:ext cx="134937" cy="4699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l-GR" dirty="0"/>
          </a:p>
        </p:txBody>
      </p:sp>
      <p:sp>
        <p:nvSpPr>
          <p:cNvPr id="40430" name="Line 235"/>
          <p:cNvSpPr>
            <a:spLocks noChangeShapeType="1"/>
          </p:cNvSpPr>
          <p:nvPr/>
        </p:nvSpPr>
        <p:spPr bwMode="auto">
          <a:xfrm flipV="1">
            <a:off x="6672263" y="1338264"/>
            <a:ext cx="792162" cy="1296987"/>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l-GR" dirty="0"/>
          </a:p>
        </p:txBody>
      </p:sp>
      <p:sp>
        <p:nvSpPr>
          <p:cNvPr id="40431" name="Line 236"/>
          <p:cNvSpPr>
            <a:spLocks noChangeShapeType="1"/>
          </p:cNvSpPr>
          <p:nvPr/>
        </p:nvSpPr>
        <p:spPr bwMode="auto">
          <a:xfrm flipH="1">
            <a:off x="7248525" y="2930526"/>
            <a:ext cx="503238" cy="187166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l-GR" dirty="0"/>
          </a:p>
        </p:txBody>
      </p:sp>
      <p:sp>
        <p:nvSpPr>
          <p:cNvPr id="40432" name="Text Box 237"/>
          <p:cNvSpPr txBox="1">
            <a:spLocks noChangeArrowheads="1"/>
          </p:cNvSpPr>
          <p:nvPr/>
        </p:nvSpPr>
        <p:spPr bwMode="auto">
          <a:xfrm>
            <a:off x="4800600" y="1057275"/>
            <a:ext cx="2376488" cy="431800"/>
          </a:xfrm>
          <a:prstGeom prst="rect">
            <a:avLst/>
          </a:prstGeom>
          <a:solidFill>
            <a:srgbClr val="FFFF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2000" dirty="0">
                <a:ea typeface="SimSun" panose="02010600030101010101" pitchFamily="2" charset="-122"/>
              </a:rPr>
              <a:t>London, UK </a:t>
            </a:r>
          </a:p>
        </p:txBody>
      </p:sp>
      <p:sp>
        <p:nvSpPr>
          <p:cNvPr id="40433" name="Text Box 238"/>
          <p:cNvSpPr txBox="1">
            <a:spLocks noChangeArrowheads="1"/>
          </p:cNvSpPr>
          <p:nvPr/>
        </p:nvSpPr>
        <p:spPr bwMode="auto">
          <a:xfrm>
            <a:off x="4800600" y="841375"/>
            <a:ext cx="2376488" cy="215900"/>
          </a:xfrm>
          <a:prstGeom prst="rect">
            <a:avLst/>
          </a:prstGeom>
          <a:solidFill>
            <a:srgbClr val="0000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1000" dirty="0">
                <a:solidFill>
                  <a:srgbClr val="FFFF00"/>
                </a:solidFill>
                <a:ea typeface="SimSun" panose="02010600030101010101" pitchFamily="2" charset="-122"/>
              </a:rPr>
              <a:t>EURO</a:t>
            </a:r>
          </a:p>
        </p:txBody>
      </p:sp>
      <p:sp>
        <p:nvSpPr>
          <p:cNvPr id="40434" name="Text Box 239"/>
          <p:cNvSpPr txBox="1">
            <a:spLocks noChangeArrowheads="1"/>
          </p:cNvSpPr>
          <p:nvPr/>
        </p:nvSpPr>
        <p:spPr bwMode="auto">
          <a:xfrm>
            <a:off x="7464425" y="841375"/>
            <a:ext cx="2622550" cy="215900"/>
          </a:xfrm>
          <a:prstGeom prst="rect">
            <a:avLst/>
          </a:prstGeom>
          <a:solidFill>
            <a:srgbClr val="0000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1000" dirty="0">
                <a:solidFill>
                  <a:srgbClr val="FFFF00"/>
                </a:solidFill>
                <a:ea typeface="SimSun" panose="02010600030101010101" pitchFamily="2" charset="-122"/>
              </a:rPr>
              <a:t>EMRO</a:t>
            </a:r>
          </a:p>
        </p:txBody>
      </p:sp>
      <p:sp>
        <p:nvSpPr>
          <p:cNvPr id="40435" name="Text Box 240"/>
          <p:cNvSpPr txBox="1">
            <a:spLocks noChangeArrowheads="1"/>
          </p:cNvSpPr>
          <p:nvPr/>
        </p:nvSpPr>
        <p:spPr bwMode="auto">
          <a:xfrm>
            <a:off x="8112125" y="2281239"/>
            <a:ext cx="2376488" cy="236537"/>
          </a:xfrm>
          <a:prstGeom prst="rect">
            <a:avLst/>
          </a:prstGeom>
          <a:solidFill>
            <a:srgbClr val="0000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1000" dirty="0">
                <a:solidFill>
                  <a:srgbClr val="FFFF00"/>
                </a:solidFill>
                <a:ea typeface="SimSun" panose="02010600030101010101" pitchFamily="2" charset="-122"/>
              </a:rPr>
              <a:t>WPRO I</a:t>
            </a:r>
          </a:p>
        </p:txBody>
      </p:sp>
      <p:sp>
        <p:nvSpPr>
          <p:cNvPr id="40436" name="Text Box 241"/>
          <p:cNvSpPr txBox="1">
            <a:spLocks noChangeArrowheads="1"/>
          </p:cNvSpPr>
          <p:nvPr/>
        </p:nvSpPr>
        <p:spPr bwMode="auto">
          <a:xfrm>
            <a:off x="5087939" y="4802188"/>
            <a:ext cx="2592387" cy="215900"/>
          </a:xfrm>
          <a:prstGeom prst="rect">
            <a:avLst/>
          </a:prstGeom>
          <a:solidFill>
            <a:srgbClr val="0000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1000" dirty="0">
                <a:solidFill>
                  <a:srgbClr val="FFFF00"/>
                </a:solidFill>
                <a:ea typeface="SimSun" panose="02010600030101010101" pitchFamily="2" charset="-122"/>
              </a:rPr>
              <a:t>SEARO</a:t>
            </a:r>
          </a:p>
        </p:txBody>
      </p:sp>
      <p:sp>
        <p:nvSpPr>
          <p:cNvPr id="40437" name="Text Box 242"/>
          <p:cNvSpPr txBox="1">
            <a:spLocks noChangeArrowheads="1"/>
          </p:cNvSpPr>
          <p:nvPr/>
        </p:nvSpPr>
        <p:spPr bwMode="auto">
          <a:xfrm>
            <a:off x="2351089" y="4441825"/>
            <a:ext cx="2554287" cy="209550"/>
          </a:xfrm>
          <a:prstGeom prst="rect">
            <a:avLst/>
          </a:prstGeom>
          <a:solidFill>
            <a:srgbClr val="0000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1000" dirty="0">
                <a:solidFill>
                  <a:srgbClr val="FFFF00"/>
                </a:solidFill>
                <a:ea typeface="SimSun" panose="02010600030101010101" pitchFamily="2" charset="-122"/>
              </a:rPr>
              <a:t>AFRO</a:t>
            </a:r>
          </a:p>
        </p:txBody>
      </p:sp>
      <p:sp>
        <p:nvSpPr>
          <p:cNvPr id="40438" name="Text Box 243"/>
          <p:cNvSpPr txBox="1">
            <a:spLocks noChangeArrowheads="1"/>
          </p:cNvSpPr>
          <p:nvPr/>
        </p:nvSpPr>
        <p:spPr bwMode="auto">
          <a:xfrm>
            <a:off x="2279650" y="914400"/>
            <a:ext cx="2159000" cy="274638"/>
          </a:xfrm>
          <a:prstGeom prst="rect">
            <a:avLst/>
          </a:prstGeom>
          <a:solidFill>
            <a:srgbClr val="0000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1000" dirty="0">
                <a:solidFill>
                  <a:srgbClr val="FFFF00"/>
                </a:solidFill>
                <a:ea typeface="SimSun" panose="02010600030101010101" pitchFamily="2" charset="-122"/>
              </a:rPr>
              <a:t>PAHO I</a:t>
            </a:r>
          </a:p>
        </p:txBody>
      </p:sp>
      <p:sp>
        <p:nvSpPr>
          <p:cNvPr id="40439" name="Text Box 244"/>
          <p:cNvSpPr txBox="1">
            <a:spLocks noChangeArrowheads="1"/>
          </p:cNvSpPr>
          <p:nvPr/>
        </p:nvSpPr>
        <p:spPr bwMode="auto">
          <a:xfrm>
            <a:off x="7466013" y="1057275"/>
            <a:ext cx="2620962" cy="433388"/>
          </a:xfrm>
          <a:prstGeom prst="rect">
            <a:avLst/>
          </a:prstGeom>
          <a:solidFill>
            <a:srgbClr val="FFFF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2000" dirty="0">
                <a:ea typeface="SimSun" panose="02010600030101010101" pitchFamily="2" charset="-122"/>
              </a:rPr>
              <a:t>Amman, Jordan</a:t>
            </a:r>
          </a:p>
        </p:txBody>
      </p:sp>
      <p:sp>
        <p:nvSpPr>
          <p:cNvPr id="40440" name="Text Box 245"/>
          <p:cNvSpPr txBox="1">
            <a:spLocks noChangeArrowheads="1"/>
          </p:cNvSpPr>
          <p:nvPr/>
        </p:nvSpPr>
        <p:spPr bwMode="auto">
          <a:xfrm>
            <a:off x="2279650" y="1201738"/>
            <a:ext cx="2159000" cy="431800"/>
          </a:xfrm>
          <a:prstGeom prst="rect">
            <a:avLst/>
          </a:prstGeom>
          <a:solidFill>
            <a:srgbClr val="FFFF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2000" dirty="0">
                <a:ea typeface="SimSun" panose="02010600030101010101" pitchFamily="2" charset="-122"/>
              </a:rPr>
              <a:t>Toronto, Canada</a:t>
            </a:r>
            <a:endParaRPr lang="en-US" altLang="el-GR" sz="2000" dirty="0">
              <a:ea typeface="SimSun" panose="02010600030101010101" pitchFamily="2" charset="-122"/>
            </a:endParaRPr>
          </a:p>
        </p:txBody>
      </p:sp>
      <p:sp>
        <p:nvSpPr>
          <p:cNvPr id="40441" name="Text Box 246"/>
          <p:cNvSpPr txBox="1">
            <a:spLocks noChangeArrowheads="1"/>
          </p:cNvSpPr>
          <p:nvPr/>
        </p:nvSpPr>
        <p:spPr bwMode="auto">
          <a:xfrm>
            <a:off x="5087939" y="5018088"/>
            <a:ext cx="2592387" cy="431800"/>
          </a:xfrm>
          <a:prstGeom prst="rect">
            <a:avLst/>
          </a:prstGeom>
          <a:solidFill>
            <a:srgbClr val="FFFF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2000" dirty="0">
                <a:ea typeface="SimSun" panose="02010600030101010101" pitchFamily="2" charset="-122"/>
              </a:rPr>
              <a:t>New Delhi, India</a:t>
            </a:r>
            <a:endParaRPr lang="en-US" altLang="el-GR" sz="2000" dirty="0">
              <a:ea typeface="SimSun" panose="02010600030101010101" pitchFamily="2" charset="-122"/>
            </a:endParaRPr>
          </a:p>
        </p:txBody>
      </p:sp>
      <p:sp>
        <p:nvSpPr>
          <p:cNvPr id="40442" name="Text Box 247"/>
          <p:cNvSpPr txBox="1">
            <a:spLocks noChangeArrowheads="1"/>
          </p:cNvSpPr>
          <p:nvPr/>
        </p:nvSpPr>
        <p:spPr bwMode="auto">
          <a:xfrm>
            <a:off x="8112125" y="2498725"/>
            <a:ext cx="2376488" cy="444500"/>
          </a:xfrm>
          <a:prstGeom prst="rect">
            <a:avLst/>
          </a:prstGeom>
          <a:solidFill>
            <a:srgbClr val="FFFF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l-GR" sz="2000" dirty="0">
                <a:ea typeface="SimSun" panose="02010600030101010101" pitchFamily="2" charset="-122"/>
              </a:rPr>
              <a:t>Manila, Philippines</a:t>
            </a:r>
            <a:endParaRPr lang="en-US" altLang="el-GR" sz="2000" dirty="0">
              <a:ea typeface="SimSun" panose="02010600030101010101" pitchFamily="2" charset="-122"/>
            </a:endParaRPr>
          </a:p>
        </p:txBody>
      </p:sp>
      <p:sp>
        <p:nvSpPr>
          <p:cNvPr id="40443" name="Text Box 248"/>
          <p:cNvSpPr txBox="1">
            <a:spLocks noChangeArrowheads="1"/>
          </p:cNvSpPr>
          <p:nvPr/>
        </p:nvSpPr>
        <p:spPr bwMode="auto">
          <a:xfrm>
            <a:off x="2351089" y="4659313"/>
            <a:ext cx="2554287" cy="431800"/>
          </a:xfrm>
          <a:prstGeom prst="rect">
            <a:avLst/>
          </a:prstGeom>
          <a:solidFill>
            <a:srgbClr val="FFFF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2000" dirty="0">
                <a:ea typeface="SimSun" panose="02010600030101010101" pitchFamily="2" charset="-122"/>
              </a:rPr>
              <a:t>Ifakara, Tanzania</a:t>
            </a:r>
            <a:endParaRPr lang="en-US" altLang="el-GR" sz="2000" dirty="0">
              <a:ea typeface="SimSun" panose="02010600030101010101" pitchFamily="2" charset="-122"/>
            </a:endParaRPr>
          </a:p>
        </p:txBody>
      </p:sp>
      <p:sp>
        <p:nvSpPr>
          <p:cNvPr id="40444" name="Text Box 249"/>
          <p:cNvSpPr txBox="1">
            <a:spLocks noChangeArrowheads="1"/>
          </p:cNvSpPr>
          <p:nvPr/>
        </p:nvSpPr>
        <p:spPr bwMode="auto">
          <a:xfrm>
            <a:off x="7824788" y="3929064"/>
            <a:ext cx="2690812" cy="236537"/>
          </a:xfrm>
          <a:prstGeom prst="rect">
            <a:avLst/>
          </a:prstGeom>
          <a:solidFill>
            <a:srgbClr val="0000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1000" dirty="0">
                <a:solidFill>
                  <a:srgbClr val="FFFF00"/>
                </a:solidFill>
                <a:ea typeface="SimSun" panose="02010600030101010101" pitchFamily="2" charset="-122"/>
              </a:rPr>
              <a:t>WPRO II</a:t>
            </a:r>
          </a:p>
        </p:txBody>
      </p:sp>
      <p:sp>
        <p:nvSpPr>
          <p:cNvPr id="40445" name="Text Box 250"/>
          <p:cNvSpPr txBox="1">
            <a:spLocks noChangeArrowheads="1"/>
          </p:cNvSpPr>
          <p:nvPr/>
        </p:nvSpPr>
        <p:spPr bwMode="auto">
          <a:xfrm>
            <a:off x="7824788" y="4144963"/>
            <a:ext cx="2690812" cy="360362"/>
          </a:xfrm>
          <a:prstGeom prst="rect">
            <a:avLst/>
          </a:prstGeom>
          <a:solidFill>
            <a:srgbClr val="FFFF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2000" dirty="0">
                <a:ea typeface="SimSun" panose="02010600030101010101" pitchFamily="2" charset="-122"/>
              </a:rPr>
              <a:t>Auckland, NZ</a:t>
            </a:r>
            <a:endParaRPr lang="en-US" altLang="el-GR" sz="2000" dirty="0">
              <a:ea typeface="SimSun" panose="02010600030101010101" pitchFamily="2" charset="-122"/>
            </a:endParaRPr>
          </a:p>
        </p:txBody>
      </p:sp>
      <p:sp>
        <p:nvSpPr>
          <p:cNvPr id="40446" name="Text Box 251"/>
          <p:cNvSpPr txBox="1">
            <a:spLocks noChangeArrowheads="1"/>
          </p:cNvSpPr>
          <p:nvPr/>
        </p:nvSpPr>
        <p:spPr bwMode="auto">
          <a:xfrm>
            <a:off x="1703388" y="2714625"/>
            <a:ext cx="2089150" cy="274638"/>
          </a:xfrm>
          <a:prstGeom prst="rect">
            <a:avLst/>
          </a:prstGeom>
          <a:solidFill>
            <a:srgbClr val="0000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1000" dirty="0">
                <a:solidFill>
                  <a:srgbClr val="FFFF00"/>
                </a:solidFill>
                <a:ea typeface="SimSun" panose="02010600030101010101" pitchFamily="2" charset="-122"/>
              </a:rPr>
              <a:t>PAHO II</a:t>
            </a:r>
          </a:p>
        </p:txBody>
      </p:sp>
      <p:sp>
        <p:nvSpPr>
          <p:cNvPr id="40447" name="Text Box 252"/>
          <p:cNvSpPr txBox="1">
            <a:spLocks noChangeArrowheads="1"/>
          </p:cNvSpPr>
          <p:nvPr/>
        </p:nvSpPr>
        <p:spPr bwMode="auto">
          <a:xfrm>
            <a:off x="1703388" y="3001963"/>
            <a:ext cx="2089150" cy="431800"/>
          </a:xfrm>
          <a:prstGeom prst="rect">
            <a:avLst/>
          </a:prstGeom>
          <a:solidFill>
            <a:srgbClr val="FFFFFF"/>
          </a:solidFill>
          <a:ln w="9525">
            <a:solidFill>
              <a:srgbClr val="000000"/>
            </a:solidFill>
            <a:miter lim="800000"/>
            <a:headEnd/>
            <a:tailEnd/>
          </a:ln>
        </p:spPr>
        <p:txBody>
          <a:bodyPr/>
          <a:lstStyle>
            <a:lvl1pPr defTabSz="457200"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defTabSz="45720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2000" dirty="0">
                <a:ea typeface="SimSun" panose="02010600030101010101" pitchFamily="2" charset="-122"/>
              </a:rPr>
              <a:t>Seattle, USA</a:t>
            </a:r>
          </a:p>
        </p:txBody>
      </p:sp>
      <p:sp>
        <p:nvSpPr>
          <p:cNvPr id="40448" name="Line 253"/>
          <p:cNvSpPr>
            <a:spLocks noChangeShapeType="1"/>
          </p:cNvSpPr>
          <p:nvPr/>
        </p:nvSpPr>
        <p:spPr bwMode="auto">
          <a:xfrm flipH="1" flipV="1">
            <a:off x="3503613" y="1643064"/>
            <a:ext cx="215900" cy="503237"/>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l-GR" dirty="0"/>
          </a:p>
        </p:txBody>
      </p:sp>
      <p:sp>
        <p:nvSpPr>
          <p:cNvPr id="40449" name="Line 256"/>
          <p:cNvSpPr>
            <a:spLocks noChangeShapeType="1"/>
          </p:cNvSpPr>
          <p:nvPr/>
        </p:nvSpPr>
        <p:spPr bwMode="auto">
          <a:xfrm flipH="1" flipV="1">
            <a:off x="9296401" y="4538664"/>
            <a:ext cx="790575" cy="287337"/>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l-GR" dirty="0"/>
          </a:p>
        </p:txBody>
      </p:sp>
      <p:sp>
        <p:nvSpPr>
          <p:cNvPr id="40450" name="Line 257"/>
          <p:cNvSpPr>
            <a:spLocks noChangeShapeType="1"/>
          </p:cNvSpPr>
          <p:nvPr/>
        </p:nvSpPr>
        <p:spPr bwMode="auto">
          <a:xfrm flipV="1">
            <a:off x="8975726" y="2930525"/>
            <a:ext cx="360363" cy="43180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l-GR" dirty="0"/>
          </a:p>
        </p:txBody>
      </p:sp>
      <p:sp>
        <p:nvSpPr>
          <p:cNvPr id="40451" name="Line 258"/>
          <p:cNvSpPr>
            <a:spLocks noChangeShapeType="1"/>
          </p:cNvSpPr>
          <p:nvPr/>
        </p:nvSpPr>
        <p:spPr bwMode="auto">
          <a:xfrm flipH="1">
            <a:off x="2566989" y="2209801"/>
            <a:ext cx="71437" cy="504825"/>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114</a:t>
            </a:fld>
            <a:endParaRPr lang="el-GR" dirty="0"/>
          </a:p>
        </p:txBody>
      </p:sp>
    </p:spTree>
    <p:extLst>
      <p:ext uri="{BB962C8B-B14F-4D97-AF65-F5344CB8AC3E}">
        <p14:creationId xmlns:p14="http://schemas.microsoft.com/office/powerpoint/2010/main" val="18104472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4294967295"/>
          </p:nvPr>
        </p:nvSpPr>
        <p:spPr>
          <a:xfrm>
            <a:off x="1938339" y="1739901"/>
            <a:ext cx="8315325" cy="4518025"/>
          </a:xfrm>
        </p:spPr>
        <p:txBody>
          <a:bodyPr/>
          <a:lstStyle/>
          <a:p>
            <a:r>
              <a:rPr lang="en-US" altLang="el-GR" sz="3500" b="1" dirty="0">
                <a:ea typeface="ＭＳ Ｐゴシック" panose="020B0600070205080204" pitchFamily="34" charset="-128"/>
              </a:rPr>
              <a:t>...and was found to reduce the rate of postoperative complications and death by more than one third!</a:t>
            </a:r>
          </a:p>
          <a:p>
            <a:endParaRPr lang="en-US" altLang="el-GR" sz="3500" b="1" dirty="0">
              <a:ea typeface="ＭＳ Ｐゴシック" panose="020B0600070205080204" pitchFamily="34" charset="-128"/>
            </a:endParaRPr>
          </a:p>
        </p:txBody>
      </p:sp>
      <p:sp>
        <p:nvSpPr>
          <p:cNvPr id="13316" name="Rectangle 4"/>
          <p:cNvSpPr>
            <a:spLocks noChangeArrowheads="1"/>
          </p:cNvSpPr>
          <p:nvPr/>
        </p:nvSpPr>
        <p:spPr bwMode="auto">
          <a:xfrm>
            <a:off x="2341563" y="4637089"/>
            <a:ext cx="71675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l-GR" dirty="0">
                <a:solidFill>
                  <a:srgbClr val="002060"/>
                </a:solidFill>
              </a:rPr>
              <a:t>Haynes et al. Surgical Safety Checklist to Reduce Morbidity and Mortality in a Global Population. New England Journal of Medicine 360:491-9. (2009)</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115</a:t>
            </a:fld>
            <a:endParaRPr lang="el-GR" dirty="0"/>
          </a:p>
        </p:txBody>
      </p:sp>
    </p:spTree>
    <p:extLst>
      <p:ext uri="{BB962C8B-B14F-4D97-AF65-F5344CB8AC3E}">
        <p14:creationId xmlns:p14="http://schemas.microsoft.com/office/powerpoint/2010/main" val="1345922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838200" y="260648"/>
            <a:ext cx="10515600" cy="1325563"/>
          </a:xfrm>
        </p:spPr>
        <p:txBody>
          <a:bodyPr/>
          <a:lstStyle/>
          <a:p>
            <a:r>
              <a:rPr lang="en-US" altLang="el-GR" sz="3400" dirty="0">
                <a:solidFill>
                  <a:schemeClr val="tx1">
                    <a:lumMod val="95000"/>
                    <a:lumOff val="5000"/>
                  </a:schemeClr>
                </a:solidFill>
                <a:ea typeface="ＭＳ Ｐゴシック" panose="020B0600070205080204" pitchFamily="34" charset="-128"/>
              </a:rPr>
              <a:t>Change in Death and Complications by Income Classification</a:t>
            </a:r>
          </a:p>
        </p:txBody>
      </p:sp>
      <p:sp>
        <p:nvSpPr>
          <p:cNvPr id="3" name="Footer Placeholder 2"/>
          <p:cNvSpPr>
            <a:spLocks noGrp="1"/>
          </p:cNvSpPr>
          <p:nvPr>
            <p:ph type="ftr" sz="quarter" idx="11"/>
          </p:nvPr>
        </p:nvSpPr>
        <p:spPr/>
        <p:txBody>
          <a:bodyPr/>
          <a:lstStyle/>
          <a:p>
            <a:pPr>
              <a:defRPr/>
            </a:pPr>
            <a:r>
              <a:rPr lang="en-US" dirty="0"/>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p:txBody>
          <a:bodyPr/>
          <a:lstStyle/>
          <a:p>
            <a:fld id="{F4B7EBC9-7547-44E9-91D3-B7F2143714C5}" type="slidenum">
              <a:rPr lang="en-US" altLang="el-GR" smtClean="0"/>
              <a:pPr/>
              <a:t>116</a:t>
            </a:fld>
            <a:endParaRPr lang="en-US" altLang="el-GR" dirty="0"/>
          </a:p>
        </p:txBody>
      </p:sp>
      <p:graphicFrame>
        <p:nvGraphicFramePr>
          <p:cNvPr id="38956" name="Group 44"/>
          <p:cNvGraphicFramePr>
            <a:graphicFrameLocks noGrp="1"/>
          </p:cNvGraphicFramePr>
          <p:nvPr>
            <p:ph idx="4294967295"/>
            <p:extLst>
              <p:ext uri="{D42A27DB-BD31-4B8C-83A1-F6EECF244321}">
                <p14:modId xmlns:p14="http://schemas.microsoft.com/office/powerpoint/2010/main" val="1508709350"/>
              </p:ext>
            </p:extLst>
          </p:nvPr>
        </p:nvGraphicFramePr>
        <p:xfrm>
          <a:off x="5375920" y="2132856"/>
          <a:ext cx="5791200" cy="2719326"/>
        </p:xfrm>
        <a:graphic>
          <a:graphicData uri="http://schemas.openxmlformats.org/drawingml/2006/table">
            <a:tbl>
              <a:tblPr/>
              <a:tblGrid>
                <a:gridCol w="1500187">
                  <a:extLst>
                    <a:ext uri="{9D8B030D-6E8A-4147-A177-3AD203B41FA5}">
                      <a16:colId xmlns:a16="http://schemas.microsoft.com/office/drawing/2014/main" xmlns="" val="1291003433"/>
                    </a:ext>
                  </a:extLst>
                </a:gridCol>
                <a:gridCol w="2255838">
                  <a:extLst>
                    <a:ext uri="{9D8B030D-6E8A-4147-A177-3AD203B41FA5}">
                      <a16:colId xmlns:a16="http://schemas.microsoft.com/office/drawing/2014/main" xmlns="" val="3619722458"/>
                    </a:ext>
                  </a:extLst>
                </a:gridCol>
                <a:gridCol w="2035175">
                  <a:extLst>
                    <a:ext uri="{9D8B030D-6E8A-4147-A177-3AD203B41FA5}">
                      <a16:colId xmlns:a16="http://schemas.microsoft.com/office/drawing/2014/main" xmlns="" val="416517797"/>
                    </a:ext>
                  </a:extLst>
                </a:gridCol>
              </a:tblGrid>
              <a:tr h="914349">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endParaRPr kumimoji="0" lang="el-GR"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9966"/>
                    </a:solidFill>
                  </a:tcPr>
                </a:tc>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r>
                        <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Change in Complications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9966"/>
                    </a:solidFill>
                  </a:tcPr>
                </a:tc>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r>
                        <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Change in Death</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9966"/>
                    </a:solidFill>
                  </a:tcPr>
                </a:tc>
                <a:extLst>
                  <a:ext uri="{0D108BD9-81ED-4DB2-BD59-A6C34878D82A}">
                    <a16:rowId xmlns:a16="http://schemas.microsoft.com/office/drawing/2014/main" xmlns="" val="1407653712"/>
                  </a:ext>
                </a:extLst>
              </a:tr>
              <a:tr h="732651">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r>
                        <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High Income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9966"/>
                    </a:solidFill>
                  </a:tcPr>
                </a:tc>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r>
                        <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10.3% -&gt; 7.1%*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9966"/>
                    </a:solidFill>
                  </a:tcPr>
                </a:tc>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r>
                        <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.9% -&gt; 0.6%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9966"/>
                    </a:solidFill>
                  </a:tcPr>
                </a:tc>
                <a:extLst>
                  <a:ext uri="{0D108BD9-81ED-4DB2-BD59-A6C34878D82A}">
                    <a16:rowId xmlns:a16="http://schemas.microsoft.com/office/drawing/2014/main" xmlns="" val="3923966865"/>
                  </a:ext>
                </a:extLst>
              </a:tr>
              <a:tr h="1072326">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r>
                        <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Low and Middle Income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2">
                        <a:lumMod val="50000"/>
                      </a:schemeClr>
                    </a:solidFill>
                  </a:tcPr>
                </a:tc>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endPar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r>
                        <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11.7% -&gt; 6.8%*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2"/>
                    </a:solidFill>
                  </a:tcPr>
                </a:tc>
                <a:tc>
                  <a:txBody>
                    <a:bodyPr/>
                    <a:lstStyle>
                      <a:lvl1pPr eaLnBrk="0" hangingPunct="0">
                        <a:spcBef>
                          <a:spcPct val="40000"/>
                        </a:spcBef>
                        <a:buClr>
                          <a:srgbClr val="0093B8"/>
                        </a:buClr>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40000"/>
                        </a:spcBef>
                        <a:buClr>
                          <a:srgbClr val="009C5D"/>
                        </a:buCl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i="1">
                          <a:solidFill>
                            <a:schemeClr val="tx2"/>
                          </a:solidFill>
                          <a:latin typeface="Arial" panose="020B0604020202020204" pitchFamily="34" charset="0"/>
                          <a:ea typeface="ＭＳ Ｐゴシック" panose="020B0600070205080204" pitchFamily="34" charset="-128"/>
                        </a:defRPr>
                      </a:lvl3pPr>
                      <a:lvl4pPr eaLnBrk="0" hangingPunct="0">
                        <a:spcBef>
                          <a:spcPct val="40000"/>
                        </a:spcBef>
                        <a:defRPr sz="16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1600" i="1">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1600" i="1">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endPar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40000"/>
                        </a:spcBef>
                        <a:spcAft>
                          <a:spcPct val="0"/>
                        </a:spcAft>
                        <a:buClr>
                          <a:srgbClr val="0093B8"/>
                        </a:buClr>
                        <a:buSzTx/>
                        <a:buFont typeface="Arial" panose="020B0604020202020204" pitchFamily="34" charset="0"/>
                        <a:buNone/>
                        <a:tabLst/>
                      </a:pPr>
                      <a:r>
                        <a:rPr kumimoji="0" lang="en-US" altLang="el-GR" sz="2000" b="0"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2.1% -&gt; 1.0%*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2"/>
                    </a:solidFill>
                  </a:tcPr>
                </a:tc>
                <a:extLst>
                  <a:ext uri="{0D108BD9-81ED-4DB2-BD59-A6C34878D82A}">
                    <a16:rowId xmlns:a16="http://schemas.microsoft.com/office/drawing/2014/main" xmlns="" val="1195998810"/>
                  </a:ext>
                </a:extLst>
              </a:tr>
            </a:tbl>
          </a:graphicData>
        </a:graphic>
      </p:graphicFrame>
      <p:sp>
        <p:nvSpPr>
          <p:cNvPr id="38957" name="Text Box 21"/>
          <p:cNvSpPr txBox="1">
            <a:spLocks noChangeArrowheads="1"/>
          </p:cNvSpPr>
          <p:nvPr/>
        </p:nvSpPr>
        <p:spPr bwMode="auto">
          <a:xfrm>
            <a:off x="2785054" y="4255252"/>
            <a:ext cx="1760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kumimoji="1" lang="en-US" altLang="el-GR" sz="2400" dirty="0"/>
              <a:t>* p&lt;0.05</a:t>
            </a:r>
          </a:p>
        </p:txBody>
      </p:sp>
      <p:sp>
        <p:nvSpPr>
          <p:cNvPr id="38958" name="Text Box 22"/>
          <p:cNvSpPr txBox="1">
            <a:spLocks noChangeArrowheads="1"/>
          </p:cNvSpPr>
          <p:nvPr/>
        </p:nvSpPr>
        <p:spPr bwMode="auto">
          <a:xfrm>
            <a:off x="2189520" y="2420888"/>
            <a:ext cx="27559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l-GR" dirty="0"/>
              <a:t>Haynes et al. </a:t>
            </a:r>
          </a:p>
          <a:p>
            <a:pPr eaLnBrk="1" hangingPunct="1">
              <a:spcBef>
                <a:spcPct val="50000"/>
              </a:spcBef>
            </a:pPr>
            <a:r>
              <a:rPr lang="en-US" altLang="el-GR" dirty="0"/>
              <a:t>A Surgical Safety Checklist to Reduce Morbidity and Mortality in a Global Population. </a:t>
            </a:r>
          </a:p>
          <a:p>
            <a:pPr eaLnBrk="1" hangingPunct="1">
              <a:spcBef>
                <a:spcPct val="50000"/>
              </a:spcBef>
            </a:pPr>
            <a:r>
              <a:rPr lang="en-US" altLang="el-GR" dirty="0"/>
              <a:t>New England Journal of Medicine 360:491-9. (2009)</a:t>
            </a:r>
          </a:p>
        </p:txBody>
      </p:sp>
    </p:spTree>
    <p:extLst>
      <p:ext uri="{BB962C8B-B14F-4D97-AF65-F5344CB8AC3E}">
        <p14:creationId xmlns:p14="http://schemas.microsoft.com/office/powerpoint/2010/main" val="21287774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GB" altLang="el-GR" dirty="0">
                <a:ea typeface="ＭＳ Ｐゴシック" panose="020B0600070205080204" pitchFamily="34" charset="-128"/>
              </a:rPr>
              <a:t>Easy Math</a:t>
            </a:r>
            <a:endParaRPr lang="en-US" altLang="el-GR" dirty="0">
              <a:ea typeface="ＭＳ Ｐゴシック" panose="020B0600070205080204" pitchFamily="34" charset="-128"/>
            </a:endParaRPr>
          </a:p>
        </p:txBody>
      </p:sp>
      <p:sp>
        <p:nvSpPr>
          <p:cNvPr id="45059" name="Rectangle 3"/>
          <p:cNvSpPr>
            <a:spLocks noGrp="1" noChangeArrowheads="1"/>
          </p:cNvSpPr>
          <p:nvPr>
            <p:ph type="body" idx="1"/>
          </p:nvPr>
        </p:nvSpPr>
        <p:spPr/>
        <p:txBody>
          <a:bodyPr/>
          <a:lstStyle/>
          <a:p>
            <a:pPr marL="342900" indent="-342900" eaLnBrk="0" hangingPunct="0">
              <a:buNone/>
            </a:pPr>
            <a:r>
              <a:rPr lang="en-US" altLang="el-GR" sz="2700" dirty="0">
                <a:ea typeface="ＭＳ Ｐゴシック" panose="020B0600070205080204" pitchFamily="34" charset="-128"/>
              </a:rPr>
              <a:t>	234 million people are operated on each year, and &gt;1 million of these individuals die from complications </a:t>
            </a:r>
          </a:p>
          <a:p>
            <a:pPr marL="342900" indent="-342900" eaLnBrk="0" hangingPunct="0">
              <a:buNone/>
            </a:pPr>
            <a:r>
              <a:rPr lang="en-US" altLang="el-GR" sz="2700" dirty="0">
                <a:ea typeface="ＭＳ Ｐゴシック" panose="020B0600070205080204" pitchFamily="34" charset="-128"/>
              </a:rPr>
              <a:t>   </a:t>
            </a:r>
            <a:br>
              <a:rPr lang="en-US" altLang="el-GR" sz="2700" dirty="0">
                <a:ea typeface="ＭＳ Ｐゴシック" panose="020B0600070205080204" pitchFamily="34" charset="-128"/>
              </a:rPr>
            </a:br>
            <a:r>
              <a:rPr lang="en-US" altLang="el-GR" sz="2700" dirty="0">
                <a:ea typeface="ＭＳ Ｐゴシック" panose="020B0600070205080204" pitchFamily="34" charset="-128"/>
              </a:rPr>
              <a:t>At least ½ are avoidable with the Checklist</a:t>
            </a:r>
          </a:p>
          <a:p>
            <a:pPr marL="342900" indent="-342900" eaLnBrk="0" hangingPunct="0">
              <a:buNone/>
            </a:pPr>
            <a:endParaRPr lang="en-US" altLang="el-GR" sz="2700" dirty="0">
              <a:ea typeface="ＭＳ Ｐゴシック" panose="020B0600070205080204" pitchFamily="34" charset="-128"/>
            </a:endParaRPr>
          </a:p>
          <a:p>
            <a:pPr marL="342900" indent="-342900" eaLnBrk="0" hangingPunct="0">
              <a:buNone/>
            </a:pPr>
            <a:endParaRPr lang="en-US" altLang="el-GR" sz="2700" dirty="0">
              <a:ea typeface="ＭＳ Ｐゴシック" panose="020B0600070205080204" pitchFamily="34" charset="-128"/>
            </a:endParaRPr>
          </a:p>
          <a:p>
            <a:pPr marL="342900" indent="-342900" eaLnBrk="0" hangingPunct="0">
              <a:buNone/>
            </a:pPr>
            <a:r>
              <a:rPr lang="en-US" altLang="el-GR" sz="2700" dirty="0">
                <a:ea typeface="ＭＳ Ｐゴシック" panose="020B0600070205080204" pitchFamily="34" charset="-128"/>
              </a:rPr>
              <a:t>	 500,000 save lives on the line each year</a:t>
            </a:r>
          </a:p>
          <a:p>
            <a:pPr marL="342900" indent="-342900" eaLnBrk="0" hangingPunct="0">
              <a:buNone/>
            </a:pPr>
            <a:endParaRPr lang="en-US" altLang="el-GR" dirty="0">
              <a:ea typeface="ＭＳ Ｐゴシック" panose="020B0600070205080204" pitchFamily="34" charset="-128"/>
            </a:endParaRPr>
          </a:p>
        </p:txBody>
      </p:sp>
      <p:sp>
        <p:nvSpPr>
          <p:cNvPr id="45061" name="Text Box 25"/>
          <p:cNvSpPr txBox="1">
            <a:spLocks noChangeArrowheads="1"/>
          </p:cNvSpPr>
          <p:nvPr/>
        </p:nvSpPr>
        <p:spPr bwMode="auto">
          <a:xfrm>
            <a:off x="3359696" y="3620294"/>
            <a:ext cx="511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l-GR" sz="4400" dirty="0">
                <a:solidFill>
                  <a:srgbClr val="FF0000"/>
                </a:solidFill>
              </a:rPr>
              <a:t>+</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117</a:t>
            </a:fld>
            <a:endParaRPr lang="el-GR" dirty="0"/>
          </a:p>
        </p:txBody>
      </p:sp>
    </p:spTree>
    <p:extLst>
      <p:ext uri="{BB962C8B-B14F-4D97-AF65-F5344CB8AC3E}">
        <p14:creationId xmlns:p14="http://schemas.microsoft.com/office/powerpoint/2010/main" val="9634990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72417" y="2996952"/>
            <a:ext cx="5655631" cy="2448272"/>
          </a:xfrm>
        </p:spPr>
        <p:txBody>
          <a:bodyPr rtlCol="0">
            <a:normAutofit fontScale="90000"/>
          </a:bodyPr>
          <a:lstStyle/>
          <a:p>
            <a:pPr>
              <a:defRPr/>
            </a:pPr>
            <a:r>
              <a:rPr lang="en-US" dirty="0"/>
              <a:t>Results</a:t>
            </a:r>
            <a:br>
              <a:rPr lang="en-US" dirty="0"/>
            </a:br>
            <a:r>
              <a:rPr lang="en-US" b="0" dirty="0"/>
              <a:t>The </a:t>
            </a:r>
            <a:r>
              <a:rPr lang="en-US" dirty="0">
                <a:solidFill>
                  <a:srgbClr val="C00000"/>
                </a:solidFill>
                <a:effectLst>
                  <a:outerShdw blurRad="38100" dist="38100" dir="2700000" algn="tl">
                    <a:srgbClr val="000000">
                      <a:alpha val="43137"/>
                    </a:srgbClr>
                  </a:outerShdw>
                </a:effectLst>
              </a:rPr>
              <a:t>rate of death was 1.5</a:t>
            </a:r>
            <a:r>
              <a:rPr lang="en-US" b="0" dirty="0"/>
              <a:t>% before the checklist was introduced and declined to</a:t>
            </a:r>
            <a:r>
              <a:rPr lang="el-GR" b="0" dirty="0"/>
              <a:t> </a:t>
            </a:r>
            <a:r>
              <a:rPr lang="en-US" dirty="0">
                <a:solidFill>
                  <a:srgbClr val="C00000"/>
                </a:solidFill>
                <a:effectLst>
                  <a:outerShdw blurRad="38100" dist="38100" dir="2700000" algn="tl">
                    <a:srgbClr val="000000">
                      <a:alpha val="43137"/>
                    </a:srgbClr>
                  </a:outerShdw>
                </a:effectLst>
              </a:rPr>
              <a:t>0.8% </a:t>
            </a:r>
            <a:r>
              <a:rPr lang="en-US" b="0" dirty="0"/>
              <a:t>afterward (P = 0.003). </a:t>
            </a:r>
            <a:r>
              <a:rPr lang="el-GR" b="0" dirty="0"/>
              <a:t/>
            </a:r>
            <a:br>
              <a:rPr lang="el-GR" b="0" dirty="0"/>
            </a:br>
            <a:r>
              <a:rPr lang="en-US" dirty="0">
                <a:solidFill>
                  <a:srgbClr val="C00000"/>
                </a:solidFill>
                <a:effectLst>
                  <a:outerShdw blurRad="38100" dist="38100" dir="2700000" algn="tl">
                    <a:srgbClr val="000000">
                      <a:alpha val="43137"/>
                    </a:srgbClr>
                  </a:outerShdw>
                </a:effectLst>
              </a:rPr>
              <a:t>Inpatient complications occurred in 11.0% </a:t>
            </a:r>
            <a:r>
              <a:rPr lang="en-US" b="0" dirty="0"/>
              <a:t>of patients at</a:t>
            </a:r>
            <a:r>
              <a:rPr lang="el-GR" b="0" dirty="0"/>
              <a:t> </a:t>
            </a:r>
            <a:r>
              <a:rPr lang="en-US" b="0" dirty="0"/>
              <a:t>baseline and in </a:t>
            </a:r>
            <a:r>
              <a:rPr lang="en-US" dirty="0">
                <a:solidFill>
                  <a:srgbClr val="C00000"/>
                </a:solidFill>
                <a:effectLst>
                  <a:outerShdw blurRad="38100" dist="38100" dir="2700000" algn="tl">
                    <a:srgbClr val="000000">
                      <a:alpha val="43137"/>
                    </a:srgbClr>
                  </a:outerShdw>
                </a:effectLst>
              </a:rPr>
              <a:t>7.0% </a:t>
            </a:r>
            <a:r>
              <a:rPr lang="en-US" b="0" dirty="0"/>
              <a:t>after introduction of the checklist (P&lt;0.001).</a:t>
            </a:r>
            <a:endParaRPr lang="el-GR" dirty="0"/>
          </a:p>
        </p:txBody>
      </p:sp>
      <p:sp>
        <p:nvSpPr>
          <p:cNvPr id="12" name="Text Placeholder 11"/>
          <p:cNvSpPr>
            <a:spLocks noGrp="1"/>
          </p:cNvSpPr>
          <p:nvPr>
            <p:ph type="body" sz="half" idx="2"/>
          </p:nvPr>
        </p:nvSpPr>
        <p:spPr>
          <a:xfrm>
            <a:off x="3316288" y="6053138"/>
            <a:ext cx="5486400" cy="804862"/>
          </a:xfrm>
        </p:spPr>
        <p:txBody>
          <a:bodyPr rtlCol="0">
            <a:normAutofit/>
          </a:bodyPr>
          <a:lstStyle/>
          <a:p>
            <a:pPr algn="ctr">
              <a:defRPr/>
            </a:pPr>
            <a:r>
              <a:rPr lang="en-US" b="1" dirty="0">
                <a:solidFill>
                  <a:srgbClr val="002060"/>
                </a:solidFill>
                <a:effectLst>
                  <a:outerShdw blurRad="38100" dist="38100" dir="2700000" algn="tl">
                    <a:srgbClr val="000000">
                      <a:alpha val="43137"/>
                    </a:srgbClr>
                  </a:outerShdw>
                </a:effectLst>
              </a:rPr>
              <a:t>N Engl J Med 2009;360:491-9.</a:t>
            </a:r>
            <a:endParaRPr lang="el-GR" b="1" dirty="0">
              <a:solidFill>
                <a:srgbClr val="002060"/>
              </a:solidFill>
              <a:effectLst>
                <a:outerShdw blurRad="38100" dist="38100" dir="2700000" algn="tl">
                  <a:srgbClr val="000000">
                    <a:alpha val="43137"/>
                  </a:srgbClr>
                </a:outerShdw>
              </a:effectLst>
            </a:endParaRPr>
          </a:p>
          <a:p>
            <a:pPr algn="ctr">
              <a:defRPr/>
            </a:pPr>
            <a:endParaRPr lang="el-GR" dirty="0"/>
          </a:p>
        </p:txBody>
      </p:sp>
      <p:sp>
        <p:nvSpPr>
          <p:cNvPr id="8" name="Footer Placeholder 7"/>
          <p:cNvSpPr>
            <a:spLocks noGrp="1"/>
          </p:cNvSpPr>
          <p:nvPr>
            <p:ph type="ftr" sz="quarter" idx="11"/>
          </p:nvPr>
        </p:nvSpPr>
        <p:spPr/>
        <p:txBody>
          <a:bodyPr/>
          <a:lstStyle/>
          <a:p>
            <a:pPr>
              <a:defRPr/>
            </a:pPr>
            <a:r>
              <a:rPr lang="en-US" dirty="0"/>
              <a:t>First Department of Surgery, Faculty of Medicine, National and Kapodistrian University of Athens , Laiko General Hospital, Dir. Prof. T. Liakakos.</a:t>
            </a:r>
            <a:endParaRPr lang="el-GR" dirty="0"/>
          </a:p>
        </p:txBody>
      </p:sp>
      <p:sp>
        <p:nvSpPr>
          <p:cNvPr id="9" name="Slide Number Placeholder 8"/>
          <p:cNvSpPr>
            <a:spLocks noGrp="1"/>
          </p:cNvSpPr>
          <p:nvPr>
            <p:ph type="sldNum" sz="quarter" idx="12"/>
          </p:nvPr>
        </p:nvSpPr>
        <p:spPr/>
        <p:txBody>
          <a:bodyPr/>
          <a:lstStyle/>
          <a:p>
            <a:pPr>
              <a:defRPr/>
            </a:pPr>
            <a:fld id="{3FAF0441-E9C2-4624-8B8A-04A71687D4A1}" type="slidenum">
              <a:rPr lang="el-GR"/>
              <a:pPr>
                <a:defRPr/>
              </a:pPr>
              <a:t>118</a:t>
            </a:fld>
            <a:endParaRPr lang="el-GR" dirty="0"/>
          </a:p>
        </p:txBody>
      </p:sp>
      <p:sp>
        <p:nvSpPr>
          <p:cNvPr id="11" name="TextBox 10"/>
          <p:cNvSpPr txBox="1"/>
          <p:nvPr/>
        </p:nvSpPr>
        <p:spPr>
          <a:xfrm>
            <a:off x="3026995" y="16563"/>
            <a:ext cx="6138009" cy="769441"/>
          </a:xfrm>
          <a:prstGeom prst="rect">
            <a:avLst/>
          </a:prstGeom>
          <a:ln w="76200"/>
        </p:spPr>
        <p:style>
          <a:lnRef idx="2">
            <a:schemeClr val="accent2"/>
          </a:lnRef>
          <a:fillRef idx="1">
            <a:schemeClr val="lt1"/>
          </a:fillRef>
          <a:effectRef idx="0">
            <a:schemeClr val="accent2"/>
          </a:effectRef>
          <a:fontRef idx="minor">
            <a:schemeClr val="dk1"/>
          </a:fontRef>
        </p:style>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l-GR"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ΥΠΕΡΑΞΙΑ</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048" y="1772042"/>
            <a:ext cx="5296639" cy="3467584"/>
          </a:xfrm>
          <a:prstGeom prst="rect">
            <a:avLst/>
          </a:prstGeom>
        </p:spPr>
      </p:pic>
    </p:spTree>
    <p:extLst>
      <p:ext uri="{BB962C8B-B14F-4D97-AF65-F5344CB8AC3E}">
        <p14:creationId xmlns:p14="http://schemas.microsoft.com/office/powerpoint/2010/main" val="2309066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lstStyle/>
          <a:p>
            <a:pPr marL="0" indent="0" algn="ctr">
              <a:buNone/>
            </a:pPr>
            <a:r>
              <a:rPr lang="el-GR" sz="4400" dirty="0">
                <a:effectLst>
                  <a:outerShdw blurRad="38100" dist="38100" dir="2700000" algn="tl">
                    <a:srgbClr val="000000"/>
                  </a:outerShdw>
                </a:effectLst>
              </a:rPr>
              <a:t>Τέτοια υπεραξία δίνουν </a:t>
            </a:r>
          </a:p>
          <a:p>
            <a:pPr marL="0" indent="0">
              <a:buNone/>
            </a:pPr>
            <a:r>
              <a:rPr lang="el-GR" sz="4000" dirty="0">
                <a:effectLst>
                  <a:outerShdw blurRad="38100" dist="38100" dir="2700000" algn="tl">
                    <a:srgbClr val="000000"/>
                  </a:outerShdw>
                </a:effectLst>
              </a:rPr>
              <a:t>Οι </a:t>
            </a:r>
            <a:r>
              <a:rPr lang="el-GR" sz="4000" dirty="0" err="1">
                <a:effectLst>
                  <a:outerShdw blurRad="38100" dist="38100" dir="2700000" algn="tl">
                    <a:srgbClr val="000000"/>
                  </a:outerShdw>
                </a:effectLst>
              </a:rPr>
              <a:t>υπο</a:t>
            </a:r>
            <a:r>
              <a:rPr lang="en-US" sz="4000" dirty="0">
                <a:effectLst>
                  <a:outerShdw blurRad="38100" dist="38100" dir="2700000" algn="tl">
                    <a:srgbClr val="000000"/>
                  </a:outerShdw>
                </a:effectLst>
              </a:rPr>
              <a:t>-</a:t>
            </a:r>
            <a:r>
              <a:rPr lang="el-GR" sz="4000" dirty="0">
                <a:effectLst>
                  <a:outerShdw blurRad="38100" dist="38100" dir="2700000" algn="tl">
                    <a:srgbClr val="000000"/>
                  </a:outerShdw>
                </a:effectLst>
              </a:rPr>
              <a:t>ειδικότητες στην Χειρουργική</a:t>
            </a:r>
            <a:r>
              <a:rPr lang="en-US" sz="4000" dirty="0">
                <a:effectLst>
                  <a:outerShdw blurRad="38100" dist="38100" dir="2700000" algn="tl">
                    <a:srgbClr val="000000"/>
                  </a:outerShdw>
                </a:effectLst>
              </a:rPr>
              <a:t> </a:t>
            </a:r>
            <a:r>
              <a:rPr lang="el-GR" sz="4000" dirty="0">
                <a:effectLst>
                  <a:outerShdw blurRad="38100" dist="38100" dir="2700000" algn="tl">
                    <a:srgbClr val="000000"/>
                  </a:outerShdw>
                </a:effectLst>
              </a:rPr>
              <a:t>και ειδικά </a:t>
            </a:r>
          </a:p>
          <a:p>
            <a:pPr marL="0" indent="0" algn="ctr">
              <a:buNone/>
            </a:pPr>
            <a:endParaRPr lang="el-GR" sz="4000" dirty="0">
              <a:effectLst>
                <a:outerShdw blurRad="38100" dist="38100" dir="2700000" algn="tl">
                  <a:srgbClr val="000000"/>
                </a:outerShdw>
              </a:effectLst>
            </a:endParaRPr>
          </a:p>
          <a:p>
            <a:pPr marL="0" indent="0" algn="ctr">
              <a:buNone/>
            </a:pPr>
            <a:r>
              <a:rPr lang="el-GR" dirty="0">
                <a:effectLst>
                  <a:outerShdw blurRad="38100" dist="38100" dir="2700000" algn="tl">
                    <a:srgbClr val="000000"/>
                  </a:outerShdw>
                </a:effectLst>
              </a:rPr>
              <a:t>Η Χειρουργική ήπατος-παγκρέατος-χοληφόρων</a:t>
            </a:r>
            <a:endParaRPr lang="el-GR"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3DF53439-851E-44AD-84B1-B6BFC3D0C743}" type="slidenum">
              <a:rPr lang="el-GR" smtClean="0"/>
              <a:t>119</a:t>
            </a:fld>
            <a:endParaRPr lang="el-GR" dirty="0"/>
          </a:p>
        </p:txBody>
      </p:sp>
    </p:spTree>
    <p:extLst>
      <p:ext uri="{BB962C8B-B14F-4D97-AF65-F5344CB8AC3E}">
        <p14:creationId xmlns:p14="http://schemas.microsoft.com/office/powerpoint/2010/main" val="1451907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3DF53439-851E-44AD-84B1-B6BFC3D0C743}" type="slidenum">
              <a:rPr lang="el-GR" smtClean="0"/>
              <a:t>12</a:t>
            </a:fld>
            <a:endParaRPr lang="el-GR"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3552" y="314296"/>
            <a:ext cx="8084438" cy="6042054"/>
          </a:xfrm>
          <a:prstGeom prst="rect">
            <a:avLst/>
          </a:prstGeom>
          <a:ln>
            <a:noFill/>
          </a:ln>
          <a:effectLst>
            <a:softEdge rad="112500"/>
          </a:effectLst>
        </p:spPr>
      </p:pic>
      <p:sp>
        <p:nvSpPr>
          <p:cNvPr id="9" name="TextBox 8"/>
          <p:cNvSpPr txBox="1"/>
          <p:nvPr/>
        </p:nvSpPr>
        <p:spPr>
          <a:xfrm>
            <a:off x="2505371" y="3257332"/>
            <a:ext cx="7200800" cy="369332"/>
          </a:xfrm>
          <a:prstGeom prst="rect">
            <a:avLst/>
          </a:prstGeom>
          <a:noFill/>
        </p:spPr>
        <p:txBody>
          <a:bodyPr wrap="square" rtlCol="0">
            <a:spAutoFit/>
          </a:bodyPr>
          <a:lstStyle/>
          <a:p>
            <a:pPr algn="ctr"/>
            <a:r>
              <a:rPr lang="el-GR" b="1" dirty="0">
                <a:solidFill>
                  <a:srgbClr val="FF0000"/>
                </a:solidFill>
                <a:effectLst>
                  <a:outerShdw blurRad="38100" dist="38100" dir="2700000" algn="tl">
                    <a:srgbClr val="000000">
                      <a:alpha val="43137"/>
                    </a:srgbClr>
                  </a:outerShdw>
                </a:effectLst>
              </a:rPr>
              <a:t>ΧΕΙΡΟΥΡΓΟΣ ΜΕΤΑ ΑΠ</a:t>
            </a:r>
            <a:r>
              <a:rPr lang="en-US" b="1" dirty="0">
                <a:solidFill>
                  <a:srgbClr val="FF0000"/>
                </a:solidFill>
                <a:effectLst>
                  <a:outerShdw blurRad="38100" dist="38100" dir="2700000" algn="tl">
                    <a:srgbClr val="000000">
                      <a:alpha val="43137"/>
                    </a:srgbClr>
                  </a:outerShdw>
                </a:effectLst>
              </a:rPr>
              <a:t>O</a:t>
            </a:r>
            <a:r>
              <a:rPr lang="el-GR" b="1" dirty="0">
                <a:solidFill>
                  <a:srgbClr val="FF0000"/>
                </a:solidFill>
                <a:effectLst>
                  <a:outerShdw blurRad="38100" dist="38100" dir="2700000" algn="tl">
                    <a:srgbClr val="000000">
                      <a:alpha val="43137"/>
                    </a:srgbClr>
                  </a:outerShdw>
                </a:effectLst>
              </a:rPr>
              <a:t> ΤΡΑΥΜΑ ΧΟΛΗΦΟΡΩΝ </a:t>
            </a:r>
          </a:p>
        </p:txBody>
      </p:sp>
    </p:spTree>
    <p:extLst>
      <p:ext uri="{BB962C8B-B14F-4D97-AF65-F5344CB8AC3E}">
        <p14:creationId xmlns:p14="http://schemas.microsoft.com/office/powerpoint/2010/main" val="4892528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3DF53439-851E-44AD-84B1-B6BFC3D0C743}" type="slidenum">
              <a:rPr lang="el-GR" smtClean="0"/>
              <a:t>120</a:t>
            </a:fld>
            <a:endParaRPr lang="el-GR"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8500" t="14617" r="19625" b="8033"/>
          <a:stretch/>
        </p:blipFill>
        <p:spPr>
          <a:xfrm>
            <a:off x="1524000" y="1"/>
            <a:ext cx="9144000" cy="6945747"/>
          </a:xfrm>
          <a:prstGeom prst="rect">
            <a:avLst/>
          </a:prstGeom>
        </p:spPr>
      </p:pic>
    </p:spTree>
    <p:extLst>
      <p:ext uri="{BB962C8B-B14F-4D97-AF65-F5344CB8AC3E}">
        <p14:creationId xmlns:p14="http://schemas.microsoft.com/office/powerpoint/2010/main" val="16103949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3DF53439-851E-44AD-84B1-B6BFC3D0C743}" type="slidenum">
              <a:rPr lang="el-GR" smtClean="0"/>
              <a:t>121</a:t>
            </a:fld>
            <a:endParaRPr lang="el-GR"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2875" t="13589" r="14625" b="10708"/>
          <a:stretch/>
        </p:blipFill>
        <p:spPr>
          <a:xfrm>
            <a:off x="1524000" y="0"/>
            <a:ext cx="9317933" cy="6858000"/>
          </a:xfrm>
          <a:prstGeom prst="rect">
            <a:avLst/>
          </a:prstGeom>
        </p:spPr>
      </p:pic>
    </p:spTree>
    <p:extLst>
      <p:ext uri="{BB962C8B-B14F-4D97-AF65-F5344CB8AC3E}">
        <p14:creationId xmlns:p14="http://schemas.microsoft.com/office/powerpoint/2010/main" val="26167258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9698" y="1196752"/>
            <a:ext cx="6366111" cy="4968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3DF53439-851E-44AD-84B1-B6BFC3D0C743}" type="slidenum">
              <a:rPr lang="el-GR" smtClean="0"/>
              <a:t>122</a:t>
            </a:fld>
            <a:endParaRPr lang="el-GR" dirty="0"/>
          </a:p>
        </p:txBody>
      </p:sp>
    </p:spTree>
    <p:extLst>
      <p:ext uri="{BB962C8B-B14F-4D97-AF65-F5344CB8AC3E}">
        <p14:creationId xmlns:p14="http://schemas.microsoft.com/office/powerpoint/2010/main" val="33576638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81200" y="1873373"/>
            <a:ext cx="4038600" cy="4525963"/>
          </a:xfrm>
        </p:spPr>
        <p:txBody>
          <a:bodyPr>
            <a:normAutofit/>
          </a:bodyPr>
          <a:lstStyle/>
          <a:p>
            <a:r>
              <a:rPr lang="en-US" sz="2000" dirty="0"/>
              <a:t>Hospitals supporting a surgical residency program had lower overall morbidity and mortality. </a:t>
            </a:r>
          </a:p>
          <a:p>
            <a:r>
              <a:rPr lang="en-US" sz="2000" dirty="0"/>
              <a:t>The mortality rate increased once greater than approximately 70 cases were performed per annum. </a:t>
            </a:r>
          </a:p>
          <a:p>
            <a:r>
              <a:rPr lang="en-US" sz="2000" dirty="0"/>
              <a:t>A fellowship program however was not associated with overall lower morbidity and mortality and appeared to result in a higher rate of certain complications.</a:t>
            </a:r>
            <a:endParaRPr lang="el-GR" sz="2000" dirty="0"/>
          </a:p>
        </p:txBody>
      </p:sp>
      <p:pic>
        <p:nvPicPr>
          <p:cNvPr id="8" name="Content Placeholder 7"/>
          <p:cNvPicPr>
            <a:picLocks noGrp="1" noChangeAspect="1"/>
          </p:cNvPicPr>
          <p:nvPr>
            <p:ph sz="half" idx="2"/>
          </p:nvPr>
        </p:nvPicPr>
        <p:blipFill>
          <a:blip r:embed="rId2"/>
          <a:stretch>
            <a:fillRect/>
          </a:stretch>
        </p:blipFill>
        <p:spPr>
          <a:xfrm>
            <a:off x="5996473" y="1600200"/>
            <a:ext cx="4685629" cy="2980928"/>
          </a:xfrm>
          <a:prstGeom prst="rect">
            <a:avLst/>
          </a:prstGeom>
        </p:spPr>
      </p:pic>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3DF53439-851E-44AD-84B1-B6BFC3D0C743}" type="slidenum">
              <a:rPr lang="el-GR" smtClean="0"/>
              <a:t>123</a:t>
            </a:fld>
            <a:endParaRPr lang="el-GR" dirty="0"/>
          </a:p>
        </p:txBody>
      </p:sp>
      <p:sp>
        <p:nvSpPr>
          <p:cNvPr id="9" name="Rectangle 8"/>
          <p:cNvSpPr/>
          <p:nvPr/>
        </p:nvSpPr>
        <p:spPr>
          <a:xfrm>
            <a:off x="6096000" y="4437112"/>
            <a:ext cx="4320480" cy="1477328"/>
          </a:xfrm>
          <a:prstGeom prst="rect">
            <a:avLst/>
          </a:prstGeom>
        </p:spPr>
        <p:txBody>
          <a:bodyPr wrap="square">
            <a:spAutoFit/>
          </a:bodyPr>
          <a:lstStyle/>
          <a:p>
            <a:r>
              <a:rPr lang="en-US" dirty="0"/>
              <a:t>Predicted mortality rate following major hepatectomy according to annual hospital volume, adjusted for Charlson comorbidity score.</a:t>
            </a:r>
          </a:p>
          <a:p>
            <a:endParaRPr lang="el-GR" dirty="0"/>
          </a:p>
        </p:txBody>
      </p:sp>
      <p:sp>
        <p:nvSpPr>
          <p:cNvPr id="10" name="Rectangle 9"/>
          <p:cNvSpPr/>
          <p:nvPr/>
        </p:nvSpPr>
        <p:spPr>
          <a:xfrm>
            <a:off x="1522258" y="5893028"/>
            <a:ext cx="9144000" cy="369332"/>
          </a:xfrm>
          <a:prstGeom prst="rect">
            <a:avLst/>
          </a:prstGeom>
        </p:spPr>
        <p:txBody>
          <a:bodyPr wrap="square">
            <a:spAutoFit/>
          </a:bodyPr>
          <a:lstStyle/>
          <a:p>
            <a:pPr algn="ctr"/>
            <a:r>
              <a:rPr lang="en-US" b="1" dirty="0">
                <a:solidFill>
                  <a:srgbClr val="002060"/>
                </a:solidFill>
                <a:effectLst>
                  <a:outerShdw blurRad="38100" dist="38100" dir="2700000" algn="tl">
                    <a:srgbClr val="000000">
                      <a:alpha val="43137"/>
                    </a:srgbClr>
                  </a:outerShdw>
                </a:effectLst>
              </a:rPr>
              <a:t>Kohn GP, Nikfarjam M. J Gastrointest Surg. 2010 Dec;14(12):1981-9</a:t>
            </a:r>
            <a:r>
              <a:rPr lang="en-US" dirty="0"/>
              <a:t>. </a:t>
            </a:r>
          </a:p>
        </p:txBody>
      </p:sp>
      <p:sp>
        <p:nvSpPr>
          <p:cNvPr id="11" name="Rectangle 10"/>
          <p:cNvSpPr/>
          <p:nvPr/>
        </p:nvSpPr>
        <p:spPr>
          <a:xfrm>
            <a:off x="2133818" y="845320"/>
            <a:ext cx="7920880" cy="1200329"/>
          </a:xfrm>
          <a:prstGeom prst="rect">
            <a:avLst/>
          </a:prstGeom>
        </p:spPr>
        <p:txBody>
          <a:bodyPr wrap="square">
            <a:spAutoFit/>
          </a:bodyPr>
          <a:lstStyle/>
          <a:p>
            <a:pPr algn="ctr"/>
            <a:r>
              <a:rPr lang="en-US" sz="2400" b="1" dirty="0"/>
              <a:t>The effect of surgical volume and the provision of residency and fellowship training on complications of major hepatic resection.</a:t>
            </a:r>
          </a:p>
        </p:txBody>
      </p:sp>
      <p:cxnSp>
        <p:nvCxnSpPr>
          <p:cNvPr id="12" name="Straight Arrow Connector 11"/>
          <p:cNvCxnSpPr/>
          <p:nvPr/>
        </p:nvCxnSpPr>
        <p:spPr>
          <a:xfrm>
            <a:off x="5807968" y="3284984"/>
            <a:ext cx="3600400" cy="3600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735960" y="3739014"/>
            <a:ext cx="3672408" cy="6980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55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2"/>
          <a:stretch>
            <a:fillRect/>
          </a:stretch>
        </p:blipFill>
        <p:spPr>
          <a:xfrm>
            <a:off x="6477000" y="1307940"/>
            <a:ext cx="3355022" cy="4525963"/>
          </a:xfrm>
          <a:prstGeom prst="rect">
            <a:avLst/>
          </a:prstGeom>
        </p:spPr>
      </p:pic>
      <p:pic>
        <p:nvPicPr>
          <p:cNvPr id="13" name="Content Placeholder 12"/>
          <p:cNvPicPr>
            <a:picLocks noGrp="1" noChangeAspect="1"/>
          </p:cNvPicPr>
          <p:nvPr>
            <p:ph sz="half" idx="1"/>
          </p:nvPr>
        </p:nvPicPr>
        <p:blipFill>
          <a:blip r:embed="rId3"/>
          <a:stretch>
            <a:fillRect/>
          </a:stretch>
        </p:blipFill>
        <p:spPr>
          <a:xfrm>
            <a:off x="2442809" y="1307940"/>
            <a:ext cx="3115382" cy="4525963"/>
          </a:xfrm>
          <a:prstGeom prst="rect">
            <a:avLst/>
          </a:prstGeom>
        </p:spPr>
      </p:pic>
      <p:sp>
        <p:nvSpPr>
          <p:cNvPr id="11" name="Title 10"/>
          <p:cNvSpPr>
            <a:spLocks noGrp="1"/>
          </p:cNvSpPr>
          <p:nvPr>
            <p:ph type="title"/>
          </p:nvPr>
        </p:nvSpPr>
        <p:spPr>
          <a:xfrm>
            <a:off x="1495582" y="908720"/>
            <a:ext cx="9144000" cy="1143000"/>
          </a:xfrm>
        </p:spPr>
        <p:txBody>
          <a:bodyPr>
            <a:noAutofit/>
          </a:bodyPr>
          <a:lstStyle/>
          <a:p>
            <a:r>
              <a:rPr lang="en-US" sz="2400" dirty="0"/>
              <a:t>The volume-outcomes effect in hepato-pancreato-biliary surgery: </a:t>
            </a:r>
            <a:r>
              <a:rPr lang="en-US" sz="2400" dirty="0">
                <a:effectLst>
                  <a:outerShdw blurRad="38100" dist="38100" dir="2700000" algn="tl">
                    <a:srgbClr val="000000">
                      <a:alpha val="43137"/>
                    </a:srgbClr>
                  </a:outerShdw>
                </a:effectLst>
              </a:rPr>
              <a:t>hospital versus surgeon </a:t>
            </a:r>
            <a:r>
              <a:rPr lang="en-US" sz="2400" dirty="0"/>
              <a:t>contributions and specificity of the relationship.</a:t>
            </a:r>
            <a:endParaRPr lang="el-GR" sz="2400"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3DF53439-851E-44AD-84B1-B6BFC3D0C743}" type="slidenum">
              <a:rPr lang="el-GR" smtClean="0"/>
              <a:t>124</a:t>
            </a:fld>
            <a:endParaRPr lang="el-GR" dirty="0"/>
          </a:p>
        </p:txBody>
      </p:sp>
      <p:sp>
        <p:nvSpPr>
          <p:cNvPr id="9" name="Rectangle 8"/>
          <p:cNvSpPr/>
          <p:nvPr/>
        </p:nvSpPr>
        <p:spPr>
          <a:xfrm>
            <a:off x="1524000" y="5802998"/>
            <a:ext cx="9144000" cy="646331"/>
          </a:xfrm>
          <a:prstGeom prst="rect">
            <a:avLst/>
          </a:prstGeom>
        </p:spPr>
        <p:txBody>
          <a:bodyPr wrap="square">
            <a:spAutoFit/>
          </a:bodyPr>
          <a:lstStyle/>
          <a:p>
            <a:pPr algn="ctr"/>
            <a:r>
              <a:rPr lang="en-US" b="1" dirty="0">
                <a:solidFill>
                  <a:srgbClr val="002060"/>
                </a:solidFill>
                <a:effectLst>
                  <a:outerShdw blurRad="38100" dist="38100" dir="2700000" algn="tl">
                    <a:srgbClr val="000000">
                      <a:alpha val="43137"/>
                    </a:srgbClr>
                  </a:outerShdw>
                </a:effectLst>
              </a:rPr>
              <a:t>Nathan H, Cameron JL, Choti MA, Schulick RD, Pawlik TM. J Am Coll Surg. 2009 Apr;208(4):528-38</a:t>
            </a:r>
          </a:p>
        </p:txBody>
      </p:sp>
      <p:sp>
        <p:nvSpPr>
          <p:cNvPr id="15" name="Lightning Bolt 14"/>
          <p:cNvSpPr/>
          <p:nvPr/>
        </p:nvSpPr>
        <p:spPr>
          <a:xfrm rot="6464525">
            <a:off x="8867588" y="1563418"/>
            <a:ext cx="930865" cy="1221261"/>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5118566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545" y="5554663"/>
            <a:ext cx="9144000" cy="1143000"/>
          </a:xfrm>
        </p:spPr>
        <p:txBody>
          <a:bodyPr>
            <a:noAutofit/>
          </a:bodyPr>
          <a:lstStyle/>
          <a:p>
            <a:r>
              <a:rPr lang="en-US" sz="2000" b="1" dirty="0">
                <a:solidFill>
                  <a:srgbClr val="002060"/>
                </a:solidFill>
                <a:effectLst>
                  <a:outerShdw blurRad="38100" dist="38100" dir="2700000" algn="tl">
                    <a:srgbClr val="000000">
                      <a:alpha val="43137"/>
                    </a:srgbClr>
                  </a:outerShdw>
                </a:effectLst>
              </a:rPr>
              <a:t>Scarborough JE et al. J Am Coll Surg. 2008 Apr;206(4):678-84</a:t>
            </a:r>
          </a:p>
        </p:txBody>
      </p:sp>
      <p:sp>
        <p:nvSpPr>
          <p:cNvPr id="3" name="Content Placeholder 2"/>
          <p:cNvSpPr>
            <a:spLocks noGrp="1"/>
          </p:cNvSpPr>
          <p:nvPr>
            <p:ph sz="half" idx="1"/>
          </p:nvPr>
        </p:nvSpPr>
        <p:spPr/>
        <p:txBody>
          <a:bodyPr>
            <a:normAutofit/>
          </a:bodyPr>
          <a:lstStyle/>
          <a:p>
            <a:pPr marL="0" indent="0">
              <a:buNone/>
            </a:pPr>
            <a:endParaRPr lang="en-US" sz="4400" dirty="0"/>
          </a:p>
          <a:p>
            <a:pPr marL="0" indent="0">
              <a:buNone/>
            </a:pPr>
            <a:r>
              <a:rPr lang="en-US" dirty="0"/>
              <a:t/>
            </a:r>
            <a:br>
              <a:rPr lang="en-US" dirty="0"/>
            </a:br>
            <a:r>
              <a:rPr lang="en-US" dirty="0"/>
              <a:t/>
            </a:r>
            <a:br>
              <a:rPr lang="en-US" dirty="0"/>
            </a:br>
            <a:endParaRPr lang="el-GR" dirty="0"/>
          </a:p>
        </p:txBody>
      </p:sp>
      <p:sp>
        <p:nvSpPr>
          <p:cNvPr id="4" name="Content Placeholder 3"/>
          <p:cNvSpPr>
            <a:spLocks noGrp="1"/>
          </p:cNvSpPr>
          <p:nvPr>
            <p:ph sz="half" idx="2"/>
          </p:nvPr>
        </p:nvSpPr>
        <p:spPr/>
        <p:txBody>
          <a:bodyPr>
            <a:noAutofit/>
          </a:bodyPr>
          <a:lstStyle/>
          <a:p>
            <a:r>
              <a:rPr lang="en-US" sz="1600" dirty="0"/>
              <a:t>An estimated 16,800 HPB procedures will be performed in 2020, representing a 25% increase during the next 15 years.</a:t>
            </a:r>
          </a:p>
          <a:p>
            <a:r>
              <a:rPr lang="en-US" sz="1600" b="1" dirty="0">
                <a:effectLst>
                  <a:outerShdw blurRad="38100" dist="38100" dir="2700000" algn="tl">
                    <a:srgbClr val="000000">
                      <a:alpha val="43137"/>
                    </a:srgbClr>
                  </a:outerShdw>
                </a:effectLst>
              </a:rPr>
              <a:t>28 fellowship-trained HPB </a:t>
            </a:r>
            <a:r>
              <a:rPr lang="en-US" sz="1600" dirty="0"/>
              <a:t>subspecialists will enter the workforce each year.</a:t>
            </a:r>
          </a:p>
          <a:p>
            <a:r>
              <a:rPr lang="en-US" sz="1600" dirty="0"/>
              <a:t>If half of all HPB procedures are performed by HPB subspecialists in 2020, then the </a:t>
            </a:r>
            <a:r>
              <a:rPr lang="en-US" sz="1600" b="1" dirty="0">
                <a:effectLst>
                  <a:outerShdw blurRad="38100" dist="38100" dir="2700000" algn="tl">
                    <a:srgbClr val="000000">
                      <a:alpha val="43137"/>
                    </a:srgbClr>
                  </a:outerShdw>
                </a:effectLst>
              </a:rPr>
              <a:t>average subspecialist will perform only 14 such </a:t>
            </a:r>
            <a:r>
              <a:rPr lang="en-US" sz="1600" dirty="0"/>
              <a:t>procedures that year. </a:t>
            </a:r>
          </a:p>
          <a:p>
            <a:r>
              <a:rPr lang="en-US" sz="1600" dirty="0"/>
              <a:t>If high volume HPB surgery is defined as 40 procedures per year, and 50% of HPB procedures are performed by high-volume surgeons in 2020, </a:t>
            </a:r>
          </a:p>
          <a:p>
            <a:r>
              <a:rPr lang="en-US" sz="1600" b="1" dirty="0">
                <a:effectLst>
                  <a:outerShdw blurRad="38100" dist="38100" dir="2700000" algn="tl">
                    <a:srgbClr val="000000">
                      <a:alpha val="43137"/>
                    </a:srgbClr>
                  </a:outerShdw>
                </a:effectLst>
              </a:rPr>
              <a:t>then only 15 fellows need to be trained in HPB surgery each year to meet demand in 2020.</a:t>
            </a:r>
            <a:endParaRPr lang="el-GR" sz="1600" b="1" dirty="0">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3DF53439-851E-44AD-84B1-B6BFC3D0C743}" type="slidenum">
              <a:rPr lang="el-GR" smtClean="0"/>
              <a:t>125</a:t>
            </a:fld>
            <a:endParaRPr lang="el-GR" dirty="0"/>
          </a:p>
        </p:txBody>
      </p:sp>
      <p:pic>
        <p:nvPicPr>
          <p:cNvPr id="9" name="Picture 8"/>
          <p:cNvPicPr>
            <a:picLocks noChangeAspect="1"/>
          </p:cNvPicPr>
          <p:nvPr/>
        </p:nvPicPr>
        <p:blipFill>
          <a:blip r:embed="rId2"/>
          <a:stretch>
            <a:fillRect/>
          </a:stretch>
        </p:blipFill>
        <p:spPr>
          <a:xfrm>
            <a:off x="2136298" y="1829594"/>
            <a:ext cx="4035902" cy="3493311"/>
          </a:xfrm>
          <a:prstGeom prst="rect">
            <a:avLst/>
          </a:prstGeom>
        </p:spPr>
      </p:pic>
      <p:sp>
        <p:nvSpPr>
          <p:cNvPr id="10" name="Rectangle 9"/>
          <p:cNvSpPr/>
          <p:nvPr/>
        </p:nvSpPr>
        <p:spPr>
          <a:xfrm>
            <a:off x="1775520" y="953870"/>
            <a:ext cx="8640960" cy="954107"/>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rPr>
              <a:t>Workforce projections for hepato-pancreato-biliary surgery.</a:t>
            </a:r>
          </a:p>
        </p:txBody>
      </p:sp>
    </p:spTree>
    <p:extLst>
      <p:ext uri="{BB962C8B-B14F-4D97-AF65-F5344CB8AC3E}">
        <p14:creationId xmlns:p14="http://schemas.microsoft.com/office/powerpoint/2010/main" val="24519765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tretch>
            <a:fillRect/>
          </a:stretch>
        </p:blipFill>
        <p:spPr>
          <a:xfrm>
            <a:off x="1981200" y="2396949"/>
            <a:ext cx="4038600" cy="2932464"/>
          </a:xfrm>
          <a:prstGeom prst="rect">
            <a:avLst/>
          </a:prstGeom>
        </p:spPr>
      </p:pic>
      <p:sp>
        <p:nvSpPr>
          <p:cNvPr id="4" name="Content Placeholder 3"/>
          <p:cNvSpPr>
            <a:spLocks noGrp="1"/>
          </p:cNvSpPr>
          <p:nvPr>
            <p:ph sz="half" idx="2"/>
          </p:nvPr>
        </p:nvSpPr>
        <p:spPr/>
        <p:txBody>
          <a:bodyPr>
            <a:normAutofit lnSpcReduction="10000"/>
          </a:bodyPr>
          <a:lstStyle/>
          <a:p>
            <a:pPr lvl="0"/>
            <a:endParaRPr lang="en-US" sz="1600" b="1" dirty="0">
              <a:solidFill>
                <a:prstClr val="black"/>
              </a:solidFill>
              <a:effectLst>
                <a:outerShdw blurRad="38100" dist="38100" dir="2700000" algn="tl">
                  <a:srgbClr val="000000">
                    <a:alpha val="43137"/>
                  </a:srgbClr>
                </a:outerShdw>
              </a:effectLst>
            </a:endParaRPr>
          </a:p>
          <a:p>
            <a:pPr marL="0" indent="0" algn="ctr">
              <a:buNone/>
            </a:pPr>
            <a:r>
              <a:rPr lang="en-US" sz="2400" b="1" dirty="0">
                <a:solidFill>
                  <a:prstClr val="black"/>
                </a:solidFill>
                <a:effectLst>
                  <a:outerShdw blurRad="38100" dist="38100" dir="2700000" algn="tl">
                    <a:srgbClr val="000000">
                      <a:alpha val="43137"/>
                    </a:srgbClr>
                  </a:outerShdw>
                </a:effectLst>
              </a:rPr>
              <a:t>Accordingly</a:t>
            </a:r>
          </a:p>
          <a:p>
            <a:pPr lvl="0"/>
            <a:r>
              <a:rPr lang="en-US" sz="1600" dirty="0">
                <a:solidFill>
                  <a:prstClr val="black"/>
                </a:solidFill>
              </a:rPr>
              <a:t>15 x 30 (working life span of a HBP)= </a:t>
            </a:r>
          </a:p>
          <a:p>
            <a:pPr lvl="0"/>
            <a:r>
              <a:rPr lang="en-US" sz="1600" dirty="0">
                <a:solidFill>
                  <a:prstClr val="black"/>
                </a:solidFill>
              </a:rPr>
              <a:t>450 HBP surgeons by 2020 year in USA </a:t>
            </a:r>
          </a:p>
          <a:p>
            <a:pPr lvl="0"/>
            <a:r>
              <a:rPr lang="en-US" sz="1600" dirty="0">
                <a:solidFill>
                  <a:prstClr val="black"/>
                </a:solidFill>
              </a:rPr>
              <a:t>(350 millions)</a:t>
            </a:r>
          </a:p>
          <a:p>
            <a:pPr marL="0" indent="0" algn="ctr">
              <a:buNone/>
            </a:pPr>
            <a:r>
              <a:rPr lang="en-US" sz="1600" dirty="0">
                <a:solidFill>
                  <a:prstClr val="black"/>
                </a:solidFill>
              </a:rPr>
              <a:t>means </a:t>
            </a:r>
          </a:p>
          <a:p>
            <a:pPr lvl="0"/>
            <a:r>
              <a:rPr lang="en-US" sz="1600" b="1" dirty="0">
                <a:solidFill>
                  <a:srgbClr val="C00000"/>
                </a:solidFill>
                <a:effectLst>
                  <a:outerShdw blurRad="38100" dist="38100" dir="2700000" algn="tl">
                    <a:srgbClr val="000000">
                      <a:alpha val="43137"/>
                    </a:srgbClr>
                  </a:outerShdw>
                </a:effectLst>
              </a:rPr>
              <a:t>1 HBP surgeon /777.777  USA citizens</a:t>
            </a:r>
          </a:p>
          <a:p>
            <a:pPr lvl="0"/>
            <a:r>
              <a:rPr lang="en-US" sz="1600" dirty="0">
                <a:solidFill>
                  <a:prstClr val="black"/>
                </a:solidFill>
              </a:rPr>
              <a:t>For 12.000.000 Greek citizens by year 2020 we need ~ 16 HBP surgeons</a:t>
            </a:r>
          </a:p>
          <a:p>
            <a:pPr marL="0" indent="0" algn="ctr">
              <a:buNone/>
            </a:pPr>
            <a:r>
              <a:rPr lang="en-US" sz="2400" b="1" dirty="0">
                <a:solidFill>
                  <a:prstClr val="black"/>
                </a:solidFill>
                <a:effectLst>
                  <a:outerShdw blurRad="38100" dist="38100" dir="2700000" algn="tl">
                    <a:srgbClr val="000000">
                      <a:alpha val="43137"/>
                    </a:srgbClr>
                  </a:outerShdw>
                </a:effectLst>
              </a:rPr>
              <a:t>in Greece</a:t>
            </a:r>
            <a:endParaRPr lang="en-US" sz="2400" dirty="0">
              <a:solidFill>
                <a:prstClr val="black"/>
              </a:solidFill>
            </a:endParaRPr>
          </a:p>
          <a:p>
            <a:pPr lvl="0"/>
            <a:r>
              <a:rPr lang="en-US" sz="1600" dirty="0">
                <a:solidFill>
                  <a:prstClr val="black"/>
                </a:solidFill>
              </a:rPr>
              <a:t>So we need to train 16/30= 0,5 HBP surgeon every year or </a:t>
            </a:r>
          </a:p>
          <a:p>
            <a:pPr marL="0" indent="0" algn="ctr">
              <a:buNone/>
            </a:pPr>
            <a:r>
              <a:rPr lang="en-US" sz="1600" b="1" dirty="0">
                <a:solidFill>
                  <a:prstClr val="black"/>
                </a:solidFill>
                <a:effectLst>
                  <a:outerShdw blurRad="38100" dist="38100" dir="2700000" algn="tl">
                    <a:srgbClr val="000000">
                      <a:alpha val="43137"/>
                    </a:srgbClr>
                  </a:outerShdw>
                </a:effectLst>
              </a:rPr>
              <a:t>1 HBP surgeon /2 years</a:t>
            </a:r>
          </a:p>
          <a:p>
            <a:pPr marL="0" indent="0" algn="ctr">
              <a:buNone/>
            </a:pPr>
            <a:endParaRPr lang="en-US" sz="1600" b="1" dirty="0">
              <a:solidFill>
                <a:prstClr val="black"/>
              </a:solidFill>
              <a:effectLst>
                <a:outerShdw blurRad="38100" dist="38100" dir="2700000" algn="tl">
                  <a:srgbClr val="000000">
                    <a:alpha val="43137"/>
                  </a:srgbClr>
                </a:outerShdw>
              </a:effectLst>
            </a:endParaRPr>
          </a:p>
          <a:p>
            <a:pPr marL="0" indent="0" algn="ctr">
              <a:buNone/>
            </a:pPr>
            <a:endParaRPr lang="en-US" sz="1600" b="1" dirty="0">
              <a:solidFill>
                <a:prstClr val="black"/>
              </a:solidFill>
              <a:effectLst>
                <a:outerShdw blurRad="38100" dist="38100" dir="2700000" algn="tl">
                  <a:srgbClr val="000000">
                    <a:alpha val="43137"/>
                  </a:srgbClr>
                </a:outerShdw>
              </a:effectLst>
            </a:endParaRPr>
          </a:p>
          <a:p>
            <a:endParaRPr lang="el-GR"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3DF53439-851E-44AD-84B1-B6BFC3D0C743}" type="slidenum">
              <a:rPr lang="el-GR" smtClean="0"/>
              <a:t>126</a:t>
            </a:fld>
            <a:endParaRPr lang="el-GR" dirty="0"/>
          </a:p>
        </p:txBody>
      </p:sp>
      <p:sp>
        <p:nvSpPr>
          <p:cNvPr id="9" name="Rectangle 8"/>
          <p:cNvSpPr/>
          <p:nvPr/>
        </p:nvSpPr>
        <p:spPr>
          <a:xfrm>
            <a:off x="1775520" y="953870"/>
            <a:ext cx="8640960" cy="954107"/>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rPr>
              <a:t>Workforce projections for hepato-pancreato-biliary surgery</a:t>
            </a:r>
          </a:p>
        </p:txBody>
      </p:sp>
    </p:spTree>
    <p:extLst>
      <p:ext uri="{BB962C8B-B14F-4D97-AF65-F5344CB8AC3E}">
        <p14:creationId xmlns:p14="http://schemas.microsoft.com/office/powerpoint/2010/main" val="14620537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Sir William Osler</a:t>
            </a:r>
            <a:endParaRPr lang="el-GR" dirty="0"/>
          </a:p>
        </p:txBody>
      </p:sp>
      <p:pic>
        <p:nvPicPr>
          <p:cNvPr id="10" name="Content Placeholder 9"/>
          <p:cNvPicPr>
            <a:picLocks noGrp="1" noChangeAspect="1"/>
          </p:cNvPicPr>
          <p:nvPr>
            <p:ph sz="half" idx="1"/>
          </p:nvPr>
        </p:nvPicPr>
        <p:blipFill>
          <a:blip r:embed="rId2"/>
          <a:stretch>
            <a:fillRect/>
          </a:stretch>
        </p:blipFill>
        <p:spPr>
          <a:xfrm>
            <a:off x="1440056" y="1700808"/>
            <a:ext cx="3314441" cy="3922738"/>
          </a:xfrm>
          <a:prstGeom prst="rect">
            <a:avLst/>
          </a:prstGeom>
        </p:spPr>
      </p:pic>
      <p:sp>
        <p:nvSpPr>
          <p:cNvPr id="9" name="Content Placeholder 8"/>
          <p:cNvSpPr>
            <a:spLocks noGrp="1"/>
          </p:cNvSpPr>
          <p:nvPr>
            <p:ph sz="half" idx="2"/>
          </p:nvPr>
        </p:nvSpPr>
        <p:spPr/>
        <p:txBody>
          <a:bodyPr>
            <a:normAutofit fontScale="77500" lnSpcReduction="20000"/>
          </a:bodyPr>
          <a:lstStyle/>
          <a:p>
            <a:pPr marL="90170" marR="82550" algn="ctr">
              <a:lnSpc>
                <a:spcPct val="99700"/>
              </a:lnSpc>
              <a:tabLst>
                <a:tab pos="2231390" algn="l"/>
                <a:tab pos="2635250" algn="l"/>
              </a:tabLst>
            </a:pPr>
            <a:r>
              <a:rPr lang="en-US" spc="-5" dirty="0">
                <a:solidFill>
                  <a:srgbClr val="002060"/>
                </a:solidFill>
                <a:cs typeface="Times New Roman"/>
              </a:rPr>
              <a:t>“T</a:t>
            </a:r>
            <a:r>
              <a:rPr lang="en-US" dirty="0">
                <a:solidFill>
                  <a:srgbClr val="002060"/>
                </a:solidFill>
                <a:cs typeface="Times New Roman"/>
              </a:rPr>
              <a:t>he </a:t>
            </a:r>
            <a:r>
              <a:rPr lang="en-US" b="1" i="1" dirty="0">
                <a:solidFill>
                  <a:srgbClr val="002060"/>
                </a:solidFill>
                <a:effectLst>
                  <a:outerShdw blurRad="38100" dist="38100" dir="2700000" algn="tl">
                    <a:srgbClr val="000000">
                      <a:alpha val="43137"/>
                    </a:srgbClr>
                  </a:outerShdw>
                </a:effectLst>
                <a:cs typeface="Times New Roman"/>
              </a:rPr>
              <a:t>good</a:t>
            </a:r>
            <a:r>
              <a:rPr lang="en-US" i="1" dirty="0">
                <a:solidFill>
                  <a:srgbClr val="002060"/>
                </a:solidFill>
                <a:cs typeface="Times New Roman"/>
              </a:rPr>
              <a:t> </a:t>
            </a:r>
            <a:r>
              <a:rPr lang="en-US" dirty="0">
                <a:solidFill>
                  <a:srgbClr val="002060"/>
                </a:solidFill>
                <a:cs typeface="Times New Roman"/>
              </a:rPr>
              <a:t>phys</a:t>
            </a:r>
            <a:r>
              <a:rPr lang="en-US" spc="-5" dirty="0">
                <a:solidFill>
                  <a:srgbClr val="002060"/>
                </a:solidFill>
                <a:cs typeface="Times New Roman"/>
              </a:rPr>
              <a:t>icia</a:t>
            </a:r>
            <a:r>
              <a:rPr lang="en-US" dirty="0">
                <a:solidFill>
                  <a:srgbClr val="002060"/>
                </a:solidFill>
                <a:cs typeface="Times New Roman"/>
              </a:rPr>
              <a:t>n  </a:t>
            </a:r>
            <a:r>
              <a:rPr lang="en-US" spc="-5" dirty="0">
                <a:solidFill>
                  <a:srgbClr val="002060"/>
                </a:solidFill>
                <a:cs typeface="Times New Roman"/>
              </a:rPr>
              <a:t>treats the disease; </a:t>
            </a:r>
          </a:p>
          <a:p>
            <a:pPr marL="0" marR="82550" indent="0" algn="ctr">
              <a:lnSpc>
                <a:spcPct val="99700"/>
              </a:lnSpc>
              <a:buNone/>
              <a:tabLst>
                <a:tab pos="2231390" algn="l"/>
                <a:tab pos="2635250" algn="l"/>
              </a:tabLst>
            </a:pPr>
            <a:endParaRPr lang="en-US" spc="-5" dirty="0">
              <a:solidFill>
                <a:srgbClr val="002060"/>
              </a:solidFill>
              <a:cs typeface="Times New Roman"/>
            </a:endParaRPr>
          </a:p>
          <a:p>
            <a:pPr marL="90170" marR="82550" algn="ctr">
              <a:lnSpc>
                <a:spcPct val="99700"/>
              </a:lnSpc>
              <a:tabLst>
                <a:tab pos="2231390" algn="l"/>
                <a:tab pos="2635250" algn="l"/>
              </a:tabLst>
            </a:pPr>
            <a:r>
              <a:rPr lang="en-US" spc="-5" dirty="0">
                <a:solidFill>
                  <a:srgbClr val="002060"/>
                </a:solidFill>
                <a:cs typeface="Times New Roman"/>
              </a:rPr>
              <a:t>The</a:t>
            </a:r>
            <a:r>
              <a:rPr lang="en-US" spc="15" dirty="0">
                <a:solidFill>
                  <a:srgbClr val="002060"/>
                </a:solidFill>
                <a:cs typeface="Times New Roman"/>
              </a:rPr>
              <a:t> </a:t>
            </a:r>
            <a:r>
              <a:rPr lang="en-US" b="1" i="1" spc="-5" dirty="0">
                <a:solidFill>
                  <a:srgbClr val="002060"/>
                </a:solidFill>
                <a:effectLst>
                  <a:outerShdw blurRad="38100" dist="38100" dir="2700000" algn="tl">
                    <a:srgbClr val="000000">
                      <a:alpha val="43137"/>
                    </a:srgbClr>
                  </a:outerShdw>
                </a:effectLst>
                <a:cs typeface="Times New Roman"/>
              </a:rPr>
              <a:t>great</a:t>
            </a:r>
            <a:r>
              <a:rPr lang="en-US" i="1" spc="-5" dirty="0">
                <a:solidFill>
                  <a:srgbClr val="002060"/>
                </a:solidFill>
                <a:cs typeface="Times New Roman"/>
              </a:rPr>
              <a:t> </a:t>
            </a:r>
            <a:r>
              <a:rPr lang="en-US" spc="-5" dirty="0">
                <a:solidFill>
                  <a:srgbClr val="002060"/>
                </a:solidFill>
                <a:cs typeface="Times New Roman"/>
              </a:rPr>
              <a:t>physician  treats the</a:t>
            </a:r>
            <a:r>
              <a:rPr lang="en-US" spc="-65" dirty="0">
                <a:solidFill>
                  <a:srgbClr val="002060"/>
                </a:solidFill>
                <a:cs typeface="Times New Roman"/>
              </a:rPr>
              <a:t> </a:t>
            </a:r>
            <a:r>
              <a:rPr lang="en-US" spc="-5" dirty="0">
                <a:solidFill>
                  <a:srgbClr val="002060"/>
                </a:solidFill>
                <a:cs typeface="Times New Roman"/>
              </a:rPr>
              <a:t>patient </a:t>
            </a:r>
            <a:r>
              <a:rPr lang="en-US" dirty="0">
                <a:solidFill>
                  <a:srgbClr val="002060"/>
                </a:solidFill>
                <a:cs typeface="Times New Roman"/>
              </a:rPr>
              <a:t>who </a:t>
            </a:r>
            <a:r>
              <a:rPr lang="en-US" spc="-5" dirty="0">
                <a:solidFill>
                  <a:srgbClr val="002060"/>
                </a:solidFill>
                <a:cs typeface="Times New Roman"/>
              </a:rPr>
              <a:t>has the</a:t>
            </a:r>
            <a:r>
              <a:rPr lang="en-US" spc="-55" dirty="0">
                <a:solidFill>
                  <a:srgbClr val="002060"/>
                </a:solidFill>
                <a:cs typeface="Times New Roman"/>
              </a:rPr>
              <a:t> </a:t>
            </a:r>
            <a:r>
              <a:rPr lang="en-US" spc="-5" dirty="0">
                <a:solidFill>
                  <a:srgbClr val="002060"/>
                </a:solidFill>
                <a:cs typeface="Times New Roman"/>
              </a:rPr>
              <a:t>disease.</a:t>
            </a:r>
            <a:r>
              <a:rPr lang="en-US" spc="-5" dirty="0">
                <a:solidFill>
                  <a:srgbClr val="002060"/>
                </a:solidFill>
                <a:cs typeface="MS PGothic"/>
              </a:rPr>
              <a:t>”</a:t>
            </a:r>
          </a:p>
          <a:p>
            <a:pPr marL="90170" marR="82550" algn="ctr">
              <a:lnSpc>
                <a:spcPct val="99700"/>
              </a:lnSpc>
              <a:tabLst>
                <a:tab pos="2231390" algn="l"/>
                <a:tab pos="2635250" algn="l"/>
              </a:tabLst>
            </a:pPr>
            <a:endParaRPr lang="en-US" spc="-5" dirty="0">
              <a:solidFill>
                <a:srgbClr val="002060"/>
              </a:solidFill>
              <a:cs typeface="MS PGothic"/>
            </a:endParaRPr>
          </a:p>
          <a:p>
            <a:pPr marL="90170" marR="82550" algn="ctr">
              <a:lnSpc>
                <a:spcPct val="99700"/>
              </a:lnSpc>
              <a:tabLst>
                <a:tab pos="2231390" algn="l"/>
                <a:tab pos="2635250" algn="l"/>
              </a:tabLst>
            </a:pPr>
            <a:r>
              <a:rPr lang="en-US" b="1" spc="-5" dirty="0">
                <a:solidFill>
                  <a:srgbClr val="002060"/>
                </a:solidFill>
                <a:cs typeface="MS PGothic"/>
              </a:rPr>
              <a:t>If there was not bleeding everybody would do surgery</a:t>
            </a:r>
            <a:endParaRPr lang="en-US" b="1" dirty="0">
              <a:solidFill>
                <a:srgbClr val="002060"/>
              </a:solidFill>
              <a:cs typeface="MS PGothic"/>
            </a:endParaRPr>
          </a:p>
          <a:p>
            <a:pPr marL="0" indent="0" algn="ctr">
              <a:spcBef>
                <a:spcPts val="2420"/>
              </a:spcBef>
              <a:buNone/>
              <a:tabLst>
                <a:tab pos="325120" algn="l"/>
                <a:tab pos="1116965" algn="l"/>
              </a:tabLst>
            </a:pPr>
            <a:endParaRPr lang="en-US" spc="-5" dirty="0">
              <a:solidFill>
                <a:srgbClr val="002060"/>
              </a:solidFill>
              <a:cs typeface="Times New Roman"/>
            </a:endParaRPr>
          </a:p>
          <a:p>
            <a:pPr marL="0" indent="0" algn="ctr">
              <a:spcBef>
                <a:spcPts val="2420"/>
              </a:spcBef>
              <a:buNone/>
              <a:tabLst>
                <a:tab pos="325120" algn="l"/>
                <a:tab pos="1116965" algn="l"/>
              </a:tabLst>
            </a:pPr>
            <a:r>
              <a:rPr lang="en-US" spc="-5" dirty="0">
                <a:solidFill>
                  <a:srgbClr val="002060"/>
                </a:solidFill>
                <a:cs typeface="Times New Roman"/>
              </a:rPr>
              <a:t>Sir William</a:t>
            </a:r>
            <a:r>
              <a:rPr lang="en-US" spc="-85" dirty="0">
                <a:solidFill>
                  <a:srgbClr val="002060"/>
                </a:solidFill>
                <a:cs typeface="Times New Roman"/>
              </a:rPr>
              <a:t> </a:t>
            </a:r>
            <a:r>
              <a:rPr lang="en-US" spc="-5" dirty="0">
                <a:solidFill>
                  <a:srgbClr val="002060"/>
                </a:solidFill>
                <a:cs typeface="Times New Roman"/>
              </a:rPr>
              <a:t>Osler</a:t>
            </a:r>
          </a:p>
          <a:p>
            <a:pPr marL="0" indent="0" algn="ctr">
              <a:spcBef>
                <a:spcPts val="2420"/>
              </a:spcBef>
              <a:buNone/>
              <a:tabLst>
                <a:tab pos="325120" algn="l"/>
                <a:tab pos="1116965" algn="l"/>
              </a:tabLst>
            </a:pPr>
            <a:r>
              <a:rPr lang="en-US" sz="1800" spc="-5" dirty="0">
                <a:solidFill>
                  <a:srgbClr val="002060"/>
                </a:solidFill>
                <a:cs typeface="Times New Roman"/>
              </a:rPr>
              <a:t>The father of Modern (Academic) Medicine</a:t>
            </a:r>
            <a:endParaRPr lang="en-US" sz="1800" dirty="0">
              <a:solidFill>
                <a:srgbClr val="002060"/>
              </a:solidFill>
              <a:cs typeface="Times New Roman"/>
            </a:endParaRPr>
          </a:p>
          <a:p>
            <a:endParaRPr lang="el-GR" dirty="0"/>
          </a:p>
        </p:txBody>
      </p:sp>
      <p:sp>
        <p:nvSpPr>
          <p:cNvPr id="2" name="Footer Placeholder 1"/>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3" name="Slide Number Placeholder 2"/>
          <p:cNvSpPr>
            <a:spLocks noGrp="1"/>
          </p:cNvSpPr>
          <p:nvPr>
            <p:ph type="sldNum" sz="quarter" idx="12"/>
          </p:nvPr>
        </p:nvSpPr>
        <p:spPr/>
        <p:txBody>
          <a:bodyPr/>
          <a:lstStyle/>
          <a:p>
            <a:fld id="{C5383E79-6F58-48EE-939E-EB876EBB13BC}" type="slidenum">
              <a:rPr lang="el-GR" smtClean="0"/>
              <a:t>127</a:t>
            </a:fld>
            <a:endParaRPr lang="el-GR" dirty="0"/>
          </a:p>
        </p:txBody>
      </p:sp>
    </p:spTree>
    <p:extLst>
      <p:ext uri="{BB962C8B-B14F-4D97-AF65-F5344CB8AC3E}">
        <p14:creationId xmlns:p14="http://schemas.microsoft.com/office/powerpoint/2010/main" val="33835055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7645" y="1772816"/>
            <a:ext cx="7772400" cy="3384376"/>
          </a:xfrm>
          <a:noFill/>
          <a:effectLst/>
        </p:spPr>
        <p:txBody>
          <a:bodyPr rtlCol="0">
            <a:noAutofit/>
          </a:bodyPr>
          <a:lstStyle/>
          <a:p>
            <a:pPr marL="0" indent="0" algn="ctr">
              <a:buNone/>
              <a:defRPr/>
            </a:pPr>
            <a:r>
              <a:rPr lang="en-US" sz="3600" dirty="0"/>
              <a:t>…What ever we do…</a:t>
            </a:r>
          </a:p>
          <a:p>
            <a:pPr marL="0" indent="0" algn="ctr">
              <a:buNone/>
              <a:defRPr/>
            </a:pPr>
            <a:r>
              <a:rPr lang="en-US" sz="3600" dirty="0"/>
              <a:t>…is still the Surgeon that </a:t>
            </a:r>
          </a:p>
          <a:p>
            <a:pPr marL="0" indent="0" algn="ctr">
              <a:buNone/>
              <a:defRPr/>
            </a:pPr>
            <a:r>
              <a:rPr lang="en-US" sz="3600" b="1" dirty="0">
                <a:effectLst>
                  <a:outerShdw blurRad="38100" dist="38100" dir="2700000" algn="tl">
                    <a:srgbClr val="000000">
                      <a:alpha val="43137"/>
                    </a:srgbClr>
                  </a:outerShdw>
                </a:effectLst>
              </a:rPr>
              <a:t>makes the decisions </a:t>
            </a:r>
          </a:p>
          <a:p>
            <a:pPr marL="0" indent="0" algn="ctr">
              <a:buNone/>
              <a:defRPr/>
            </a:pPr>
            <a:r>
              <a:rPr lang="en-US" sz="3600" dirty="0"/>
              <a:t>and </a:t>
            </a:r>
            <a:r>
              <a:rPr lang="en-US" sz="3600" b="1" dirty="0">
                <a:effectLst>
                  <a:outerShdw blurRad="38100" dist="38100" dir="2700000" algn="tl">
                    <a:srgbClr val="000000">
                      <a:alpha val="43137"/>
                    </a:srgbClr>
                  </a:outerShdw>
                </a:effectLst>
              </a:rPr>
              <a:t>takes the blame </a:t>
            </a:r>
          </a:p>
          <a:p>
            <a:pPr marL="0" indent="0" algn="ctr">
              <a:buNone/>
              <a:defRPr/>
            </a:pPr>
            <a:r>
              <a:rPr lang="en-US" sz="3600" dirty="0"/>
              <a:t>for death and complications.</a:t>
            </a:r>
          </a:p>
        </p:txBody>
      </p:sp>
      <p:sp>
        <p:nvSpPr>
          <p:cNvPr id="5" name="Footer Placeholder 4"/>
          <p:cNvSpPr>
            <a:spLocks noGrp="1"/>
          </p:cNvSpPr>
          <p:nvPr>
            <p:ph type="ftr" sz="quarter" idx="11"/>
          </p:nvPr>
        </p:nvSpPr>
        <p:spPr/>
        <p:txBody>
          <a:bodyPr/>
          <a:lstStyle/>
          <a:p>
            <a:pPr>
              <a:defRPr/>
            </a:pPr>
            <a:r>
              <a:rPr lang="en-US" dirty="0"/>
              <a:t>First Department of Surgery, Faculty of Medicine, National and Kapodistrian University of Athens , Laiko General Hospital, Dir. Prof. T. Liakakos.</a:t>
            </a:r>
            <a:endParaRPr lang="el-GR" dirty="0"/>
          </a:p>
        </p:txBody>
      </p:sp>
      <p:sp>
        <p:nvSpPr>
          <p:cNvPr id="2" name="Slide Number Placeholder 1"/>
          <p:cNvSpPr>
            <a:spLocks noGrp="1"/>
          </p:cNvSpPr>
          <p:nvPr>
            <p:ph type="sldNum" sz="quarter" idx="12"/>
          </p:nvPr>
        </p:nvSpPr>
        <p:spPr/>
        <p:txBody>
          <a:bodyPr/>
          <a:lstStyle/>
          <a:p>
            <a:fld id="{3DF53439-851E-44AD-84B1-B6BFC3D0C743}" type="slidenum">
              <a:rPr lang="el-GR" smtClean="0"/>
              <a:t>128</a:t>
            </a:fld>
            <a:endParaRPr lang="el-GR" dirty="0"/>
          </a:p>
        </p:txBody>
      </p:sp>
    </p:spTree>
    <p:extLst>
      <p:ext uri="{BB962C8B-B14F-4D97-AF65-F5344CB8AC3E}">
        <p14:creationId xmlns:p14="http://schemas.microsoft.com/office/powerpoint/2010/main" val="145915145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9"/>
          <p:cNvPicPr>
            <a:picLocks noChangeAspect="1"/>
          </p:cNvPicPr>
          <p:nvPr/>
        </p:nvPicPr>
        <p:blipFill rotWithShape="1">
          <a:blip r:embed="rId2"/>
          <a:srcRect l="152" r="25942" b="6105"/>
          <a:stretch/>
        </p:blipFill>
        <p:spPr>
          <a:xfrm>
            <a:off x="4223792" y="640083"/>
            <a:ext cx="7328545" cy="5237190"/>
          </a:xfrm>
          <a:prstGeom prst="rect">
            <a:avLst/>
          </a:prstGeom>
          <a:effectLst/>
        </p:spPr>
      </p:pic>
      <p:sp>
        <p:nvSpPr>
          <p:cNvPr id="8" name="Title 7"/>
          <p:cNvSpPr>
            <a:spLocks noGrp="1"/>
          </p:cNvSpPr>
          <p:nvPr>
            <p:ph type="title"/>
          </p:nvPr>
        </p:nvSpPr>
        <p:spPr>
          <a:xfrm>
            <a:off x="648929" y="629266"/>
            <a:ext cx="3667039" cy="1676603"/>
          </a:xfrm>
        </p:spPr>
        <p:txBody>
          <a:bodyPr>
            <a:normAutofit/>
          </a:bodyPr>
          <a:lstStyle/>
          <a:p>
            <a:pPr algn="ctr"/>
            <a:r>
              <a:rPr lang="en-US" dirty="0"/>
              <a:t>BDI </a:t>
            </a:r>
            <a:br>
              <a:rPr lang="en-US" dirty="0"/>
            </a:br>
            <a:endParaRPr lang="el-GR" dirty="0"/>
          </a:p>
        </p:txBody>
      </p:sp>
      <p:sp>
        <p:nvSpPr>
          <p:cNvPr id="6" name="Footer Placeholder 5"/>
          <p:cNvSpPr>
            <a:spLocks noGrp="1"/>
          </p:cNvSpPr>
          <p:nvPr>
            <p:ph type="ftr" sz="quarter" idx="11"/>
          </p:nvPr>
        </p:nvSpPr>
        <p:spPr>
          <a:xfrm>
            <a:off x="4038600" y="6356350"/>
            <a:ext cx="4114800" cy="365125"/>
          </a:xfrm>
        </p:spPr>
        <p:txBody>
          <a:bodyPr>
            <a:normAutofit/>
          </a:bodyPr>
          <a:lstStyle/>
          <a:p>
            <a:pPr>
              <a:lnSpc>
                <a:spcPct val="80000"/>
              </a:lnSpc>
            </a:pPr>
            <a:r>
              <a:rPr lang="en-US" sz="1000" dirty="0"/>
              <a:t>First Department of Surgery, Faculty of Medicine, National and Kapodistrian University of Athens , Laiko General Hospital, Dir. Prof. T. Liakakos.</a:t>
            </a:r>
            <a:endParaRPr lang="el-GR" sz="1000" dirty="0"/>
          </a:p>
        </p:txBody>
      </p:sp>
      <p:sp>
        <p:nvSpPr>
          <p:cNvPr id="7" name="Slide Number Placeholder 6"/>
          <p:cNvSpPr>
            <a:spLocks noGrp="1"/>
          </p:cNvSpPr>
          <p:nvPr>
            <p:ph type="sldNum" sz="quarter" idx="12"/>
          </p:nvPr>
        </p:nvSpPr>
        <p:spPr/>
        <p:txBody>
          <a:bodyPr>
            <a:normAutofit/>
          </a:bodyPr>
          <a:lstStyle/>
          <a:p>
            <a:fld id="{C5383E79-6F58-48EE-939E-EB876EBB13BC}" type="slidenum">
              <a:rPr lang="el-GR" smtClean="0"/>
              <a:t>13</a:t>
            </a:fld>
            <a:endParaRPr lang="el-GR" dirty="0"/>
          </a:p>
        </p:txBody>
      </p:sp>
      <p:sp>
        <p:nvSpPr>
          <p:cNvPr id="14" name="Content Placeholder 13"/>
          <p:cNvSpPr>
            <a:spLocks noGrp="1"/>
          </p:cNvSpPr>
          <p:nvPr>
            <p:ph idx="1"/>
          </p:nvPr>
        </p:nvSpPr>
        <p:spPr>
          <a:xfrm>
            <a:off x="648930" y="2438400"/>
            <a:ext cx="3667037" cy="3785419"/>
          </a:xfrm>
        </p:spPr>
        <p:txBody>
          <a:bodyPr>
            <a:normAutofit/>
          </a:bodyPr>
          <a:lstStyle/>
          <a:p>
            <a:r>
              <a:rPr lang="en-US" dirty="0"/>
              <a:t>complication vs. mistake</a:t>
            </a:r>
          </a:p>
        </p:txBody>
      </p:sp>
    </p:spTree>
    <p:extLst>
      <p:ext uri="{BB962C8B-B14F-4D97-AF65-F5344CB8AC3E}">
        <p14:creationId xmlns:p14="http://schemas.microsoft.com/office/powerpoint/2010/main" val="2092553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Attributed to</a:t>
            </a:r>
            <a:endParaRPr lang="el-GR" dirty="0"/>
          </a:p>
        </p:txBody>
      </p:sp>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C5383E79-6F58-48EE-939E-EB876EBB13BC}" type="slidenum">
              <a:rPr lang="el-GR" smtClean="0"/>
              <a:t>14</a:t>
            </a:fld>
            <a:endParaRPr lang="el-GR" dirty="0"/>
          </a:p>
        </p:txBody>
      </p:sp>
      <p:sp>
        <p:nvSpPr>
          <p:cNvPr id="7" name="Rectangle 3"/>
          <p:cNvSpPr>
            <a:spLocks noGrp="1" noChangeArrowheads="1"/>
          </p:cNvSpPr>
          <p:nvPr>
            <p:ph idx="1"/>
          </p:nvPr>
        </p:nvSpPr>
        <p:spPr/>
        <p:txBody>
          <a:bodyPr/>
          <a:lstStyle/>
          <a:p>
            <a:pPr eaLnBrk="1" hangingPunct="1"/>
            <a:r>
              <a:rPr lang="en-US" altLang="el-GR" dirty="0"/>
              <a:t>General health of the patient</a:t>
            </a:r>
          </a:p>
          <a:p>
            <a:pPr eaLnBrk="1" hangingPunct="1"/>
            <a:endParaRPr lang="en-US" altLang="el-GR" dirty="0"/>
          </a:p>
          <a:p>
            <a:pPr eaLnBrk="1" hangingPunct="1"/>
            <a:r>
              <a:rPr lang="en-US" altLang="el-GR" dirty="0"/>
              <a:t>Preoperative care</a:t>
            </a:r>
          </a:p>
          <a:p>
            <a:pPr eaLnBrk="1" hangingPunct="1"/>
            <a:endParaRPr lang="en-US" altLang="el-GR" dirty="0"/>
          </a:p>
          <a:p>
            <a:pPr eaLnBrk="1" hangingPunct="1"/>
            <a:r>
              <a:rPr lang="en-US" altLang="el-GR" dirty="0"/>
              <a:t>Magnitude of the operation</a:t>
            </a:r>
          </a:p>
          <a:p>
            <a:pPr eaLnBrk="1" hangingPunct="1"/>
            <a:endParaRPr lang="en-US" altLang="el-GR" dirty="0"/>
          </a:p>
          <a:p>
            <a:pPr eaLnBrk="1" hangingPunct="1"/>
            <a:r>
              <a:rPr lang="en-US" altLang="el-GR" dirty="0"/>
              <a:t>Quality of postoperative care</a:t>
            </a:r>
          </a:p>
        </p:txBody>
      </p:sp>
    </p:spTree>
    <p:extLst>
      <p:ext uri="{BB962C8B-B14F-4D97-AF65-F5344CB8AC3E}">
        <p14:creationId xmlns:p14="http://schemas.microsoft.com/office/powerpoint/2010/main" val="866602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Complications of major surgery can be broadly classified as those:</a:t>
            </a:r>
            <a:endParaRPr lang="en-US" b="1" dirty="0"/>
          </a:p>
          <a:p>
            <a:pPr marL="1028700" lvl="1" indent="-571500">
              <a:buFont typeface="+mj-lt"/>
              <a:buAutoNum type="romanUcPeriod"/>
            </a:pPr>
            <a:r>
              <a:rPr lang="en-US" b="1" dirty="0">
                <a:solidFill>
                  <a:schemeClr val="bg1">
                    <a:lumMod val="50000"/>
                  </a:schemeClr>
                </a:solidFill>
              </a:rPr>
              <a:t>Due to anesthesia</a:t>
            </a:r>
          </a:p>
          <a:p>
            <a:pPr marL="1028700" lvl="1" indent="-571500">
              <a:buFont typeface="+mj-lt"/>
              <a:buAutoNum type="romanUcPeriod"/>
            </a:pPr>
            <a:r>
              <a:rPr lang="en-US" b="1" dirty="0"/>
              <a:t>Due to surgery</a:t>
            </a:r>
          </a:p>
        </p:txBody>
      </p:sp>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C5383E79-6F58-48EE-939E-EB876EBB13BC}" type="slidenum">
              <a:rPr lang="el-GR" smtClean="0"/>
              <a:t>15</a:t>
            </a:fld>
            <a:endParaRPr lang="el-GR" dirty="0"/>
          </a:p>
        </p:txBody>
      </p:sp>
    </p:spTree>
    <p:extLst>
      <p:ext uri="{BB962C8B-B14F-4D97-AF65-F5344CB8AC3E}">
        <p14:creationId xmlns:p14="http://schemas.microsoft.com/office/powerpoint/2010/main" val="4032346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Due to surgery</a:t>
            </a:r>
          </a:p>
        </p:txBody>
      </p:sp>
      <p:sp>
        <p:nvSpPr>
          <p:cNvPr id="3" name="Content Placeholder 2"/>
          <p:cNvSpPr>
            <a:spLocks noGrp="1"/>
          </p:cNvSpPr>
          <p:nvPr>
            <p:ph idx="1"/>
          </p:nvPr>
        </p:nvSpPr>
        <p:spPr/>
        <p:txBody>
          <a:bodyPr/>
          <a:lstStyle/>
          <a:p>
            <a:r>
              <a:rPr lang="en-US" b="1" dirty="0">
                <a:effectLst>
                  <a:outerShdw blurRad="38100" dist="38100" dir="2700000" algn="tl">
                    <a:srgbClr val="000000">
                      <a:alpha val="43137"/>
                    </a:srgbClr>
                  </a:outerShdw>
                </a:effectLst>
              </a:rPr>
              <a:t>Perioperative complications</a:t>
            </a:r>
          </a:p>
          <a:p>
            <a:r>
              <a:rPr lang="en-US" dirty="0"/>
              <a:t>Postoperative complications</a:t>
            </a:r>
          </a:p>
          <a:p>
            <a:pPr lvl="1"/>
            <a:r>
              <a:rPr lang="en-US" dirty="0"/>
              <a:t>Immediate/early complications</a:t>
            </a:r>
          </a:p>
          <a:p>
            <a:pPr lvl="1"/>
            <a:r>
              <a:rPr lang="en-US" dirty="0"/>
              <a:t>Late complications</a:t>
            </a:r>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16</a:t>
            </a:fld>
            <a:endParaRPr lang="el-GR" dirty="0"/>
          </a:p>
        </p:txBody>
      </p:sp>
    </p:spTree>
    <p:extLst>
      <p:ext uri="{BB962C8B-B14F-4D97-AF65-F5344CB8AC3E}">
        <p14:creationId xmlns:p14="http://schemas.microsoft.com/office/powerpoint/2010/main" val="2954183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4"/>
          <p:cNvSpPr txBox="1">
            <a:spLocks noChangeArrowheads="1"/>
          </p:cNvSpPr>
          <p:nvPr/>
        </p:nvSpPr>
        <p:spPr bwMode="auto">
          <a:xfrm>
            <a:off x="4439817" y="1125539"/>
            <a:ext cx="604867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algn="ctr"/>
            <a:endParaRPr lang="en-US" altLang="el-GR" sz="2400" b="1" dirty="0">
              <a:solidFill>
                <a:srgbClr val="FF0000"/>
              </a:solidFill>
              <a:latin typeface="+mn-lt"/>
            </a:endParaRPr>
          </a:p>
          <a:p>
            <a:pPr algn="ctr"/>
            <a:endParaRPr lang="en-US" altLang="el-GR" sz="2400" b="1" dirty="0">
              <a:solidFill>
                <a:srgbClr val="FF0000"/>
              </a:solidFill>
              <a:latin typeface="+mn-lt"/>
            </a:endParaRPr>
          </a:p>
          <a:p>
            <a:pPr algn="ctr"/>
            <a:endParaRPr lang="en-US" altLang="el-GR" sz="2400" b="1" dirty="0">
              <a:solidFill>
                <a:srgbClr val="FF0000"/>
              </a:solidFill>
              <a:latin typeface="+mn-lt"/>
            </a:endParaRPr>
          </a:p>
          <a:p>
            <a:pPr algn="ctr"/>
            <a:endParaRPr lang="en-US" altLang="el-GR" sz="2400" b="1" dirty="0">
              <a:solidFill>
                <a:srgbClr val="FF0000"/>
              </a:solidFill>
              <a:latin typeface="+mn-lt"/>
            </a:endParaRPr>
          </a:p>
          <a:p>
            <a:pPr algn="ctr"/>
            <a:endParaRPr lang="en-US" altLang="el-GR" sz="2400" b="1" dirty="0">
              <a:solidFill>
                <a:srgbClr val="FF0000"/>
              </a:solidFill>
              <a:latin typeface="+mn-lt"/>
            </a:endParaRPr>
          </a:p>
          <a:p>
            <a:pPr algn="ctr"/>
            <a:endParaRPr lang="en-US" altLang="el-GR" sz="2400" b="1" dirty="0">
              <a:solidFill>
                <a:srgbClr val="FF0000"/>
              </a:solidFill>
              <a:latin typeface="+mn-lt"/>
            </a:endParaRPr>
          </a:p>
          <a:p>
            <a:pPr algn="ctr"/>
            <a:endParaRPr lang="en-US" altLang="el-GR" sz="2400" b="1" dirty="0">
              <a:solidFill>
                <a:srgbClr val="FF0000"/>
              </a:solidFill>
              <a:latin typeface="+mn-lt"/>
            </a:endParaRPr>
          </a:p>
          <a:p>
            <a:pPr algn="ctr"/>
            <a:endParaRPr lang="en-US" altLang="el-GR" sz="2400" b="1" dirty="0">
              <a:solidFill>
                <a:srgbClr val="FF0000"/>
              </a:solidFill>
              <a:latin typeface="+mn-lt"/>
            </a:endParaRPr>
          </a:p>
          <a:p>
            <a:pPr algn="ctr"/>
            <a:endParaRPr lang="en-US" altLang="el-GR" sz="2400" b="1" dirty="0">
              <a:solidFill>
                <a:srgbClr val="FF0000"/>
              </a:solidFill>
              <a:latin typeface="+mn-lt"/>
            </a:endParaRPr>
          </a:p>
          <a:p>
            <a:pPr algn="ctr"/>
            <a:endParaRPr lang="en-US" altLang="el-GR" sz="2400" dirty="0">
              <a:solidFill>
                <a:srgbClr val="FF0000"/>
              </a:solidFill>
              <a:latin typeface="+mn-lt"/>
            </a:endParaRPr>
          </a:p>
        </p:txBody>
      </p:sp>
      <p:sp>
        <p:nvSpPr>
          <p:cNvPr id="5124" name="Text Box 6"/>
          <p:cNvSpPr txBox="1">
            <a:spLocks noChangeArrowheads="1"/>
          </p:cNvSpPr>
          <p:nvPr/>
        </p:nvSpPr>
        <p:spPr bwMode="auto">
          <a:xfrm>
            <a:off x="8069263" y="55165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en-IE" altLang="el-GR" dirty="0">
              <a:latin typeface="Arial" panose="020B0604020202020204" pitchFamily="34" charset="0"/>
            </a:endParaRP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17</a:t>
            </a:fld>
            <a:endParaRPr lang="el-GR" dirty="0"/>
          </a:p>
        </p:txBody>
      </p:sp>
      <p:sp>
        <p:nvSpPr>
          <p:cNvPr id="7" name="Title 6"/>
          <p:cNvSpPr>
            <a:spLocks noGrp="1"/>
          </p:cNvSpPr>
          <p:nvPr>
            <p:ph type="title" idx="4294967295"/>
          </p:nvPr>
        </p:nvSpPr>
        <p:spPr>
          <a:xfrm>
            <a:off x="0" y="1196975"/>
            <a:ext cx="12192000" cy="3365500"/>
          </a:xfrm>
        </p:spPr>
        <p:txBody>
          <a:bodyPr>
            <a:normAutofit/>
          </a:bodyPr>
          <a:lstStyle/>
          <a:p>
            <a:pPr algn="ctr"/>
            <a:r>
              <a:rPr lang="en-US" dirty="0"/>
              <a:t>By failing to prepare, </a:t>
            </a:r>
            <a:br>
              <a:rPr lang="en-US" dirty="0"/>
            </a:br>
            <a:r>
              <a:rPr lang="en-US" dirty="0"/>
              <a:t>you are preparing to fail</a:t>
            </a:r>
            <a:br>
              <a:rPr lang="en-US" dirty="0"/>
            </a:br>
            <a:r>
              <a:rPr lang="en-US" dirty="0"/>
              <a:t/>
            </a:r>
            <a:br>
              <a:rPr lang="en-US" dirty="0"/>
            </a:br>
            <a:r>
              <a:rPr lang="en-US" sz="4900" b="1" dirty="0">
                <a:effectLst>
                  <a:outerShdw blurRad="38100" dist="38100" dir="2700000" algn="tl">
                    <a:srgbClr val="000000">
                      <a:alpha val="43137"/>
                    </a:srgbClr>
                  </a:outerShdw>
                </a:effectLst>
              </a:rPr>
              <a:t>Benjamin Franklin</a:t>
            </a:r>
            <a:r>
              <a:rPr lang="en-US" dirty="0"/>
              <a:t/>
            </a:r>
            <a:br>
              <a:rPr lang="en-US" dirty="0"/>
            </a:br>
            <a:endParaRPr lang="el-GR" dirty="0"/>
          </a:p>
        </p:txBody>
      </p:sp>
      <p:pic>
        <p:nvPicPr>
          <p:cNvPr id="9" name="Picture 8"/>
          <p:cNvPicPr>
            <a:picLocks noChangeAspect="1"/>
          </p:cNvPicPr>
          <p:nvPr/>
        </p:nvPicPr>
        <p:blipFill>
          <a:blip r:embed="rId3"/>
          <a:stretch>
            <a:fillRect/>
          </a:stretch>
        </p:blipFill>
        <p:spPr>
          <a:xfrm>
            <a:off x="3596423" y="3856045"/>
            <a:ext cx="4999153" cy="2164268"/>
          </a:xfrm>
          <a:prstGeom prst="rect">
            <a:avLst/>
          </a:prstGeom>
        </p:spPr>
      </p:pic>
    </p:spTree>
    <p:extLst>
      <p:ext uri="{BB962C8B-B14F-4D97-AF65-F5344CB8AC3E}">
        <p14:creationId xmlns:p14="http://schemas.microsoft.com/office/powerpoint/2010/main" val="8158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08801"/>
            <a:ext cx="10515600" cy="553998"/>
          </a:xfrm>
          <a:prstGeom prst="rect">
            <a:avLst/>
          </a:prstGeom>
        </p:spPr>
        <p:txBody>
          <a:bodyPr vert="horz" wrap="square" lIns="0" tIns="0" rIns="0" bIns="0" rtlCol="0" anchor="ctr">
            <a:spAutoFit/>
          </a:bodyPr>
          <a:lstStyle/>
          <a:p>
            <a:pPr marL="1865319" marR="4483" indent="-1854672" algn="ctr">
              <a:lnSpc>
                <a:spcPct val="100000"/>
              </a:lnSpc>
            </a:pPr>
            <a:r>
              <a:rPr sz="3600" spc="340">
                <a:solidFill>
                  <a:srgbClr val="002060"/>
                </a:solidFill>
                <a:latin typeface="+mn-lt"/>
                <a:cs typeface="Tahoma"/>
              </a:rPr>
              <a:t>Summary </a:t>
            </a:r>
            <a:r>
              <a:rPr sz="3600" spc="274">
                <a:solidFill>
                  <a:srgbClr val="002060"/>
                </a:solidFill>
                <a:latin typeface="+mn-lt"/>
                <a:cs typeface="Tahoma"/>
              </a:rPr>
              <a:t>of</a:t>
            </a:r>
            <a:r>
              <a:rPr sz="3600" spc="-538">
                <a:solidFill>
                  <a:srgbClr val="002060"/>
                </a:solidFill>
                <a:latin typeface="+mn-lt"/>
                <a:cs typeface="Tahoma"/>
              </a:rPr>
              <a:t> </a:t>
            </a:r>
            <a:r>
              <a:rPr sz="3600" spc="291">
                <a:solidFill>
                  <a:srgbClr val="002060"/>
                </a:solidFill>
                <a:latin typeface="+mn-lt"/>
                <a:cs typeface="Tahoma"/>
              </a:rPr>
              <a:t>Preoperative  Evaluation</a:t>
            </a:r>
          </a:p>
        </p:txBody>
      </p:sp>
      <p:sp>
        <p:nvSpPr>
          <p:cNvPr id="4" name="Content Placeholder 3"/>
          <p:cNvSpPr>
            <a:spLocks noGrp="1"/>
          </p:cNvSpPr>
          <p:nvPr>
            <p:ph idx="1"/>
          </p:nvPr>
        </p:nvSpPr>
        <p:spPr/>
        <p:txBody>
          <a:bodyPr/>
          <a:lstStyle/>
          <a:p>
            <a:pPr marL="514350" lvl="1" indent="-514350">
              <a:buFont typeface="+mj-lt"/>
              <a:buAutoNum type="arabicPeriod"/>
            </a:pPr>
            <a:r>
              <a:rPr lang="en-US" sz="2800" spc="202" dirty="0">
                <a:latin typeface="Tahoma"/>
                <a:cs typeface="Tahoma"/>
              </a:rPr>
              <a:t>Cardiovascular</a:t>
            </a:r>
          </a:p>
          <a:p>
            <a:pPr marL="971550" lvl="2" indent="-514350">
              <a:buFont typeface="+mj-lt"/>
              <a:buAutoNum type="arabicPeriod"/>
            </a:pPr>
            <a:r>
              <a:rPr lang="en-US" spc="-4" dirty="0">
                <a:latin typeface="Tahoma"/>
                <a:cs typeface="Tahoma"/>
              </a:rPr>
              <a:t>History </a:t>
            </a:r>
            <a:r>
              <a:rPr lang="en-US" dirty="0">
                <a:latin typeface="Tahoma"/>
                <a:cs typeface="Tahoma"/>
              </a:rPr>
              <a:t>of </a:t>
            </a:r>
            <a:r>
              <a:rPr lang="en-US" spc="-4" dirty="0">
                <a:latin typeface="Tahoma"/>
                <a:cs typeface="Tahoma"/>
              </a:rPr>
              <a:t>stable/unstable angina, 	</a:t>
            </a:r>
          </a:p>
          <a:p>
            <a:pPr marL="971550" lvl="2" indent="-514350">
              <a:buFont typeface="+mj-lt"/>
              <a:buAutoNum type="arabicPeriod"/>
            </a:pPr>
            <a:r>
              <a:rPr lang="en-US" spc="-4" dirty="0">
                <a:latin typeface="Tahoma"/>
                <a:cs typeface="Tahoma"/>
              </a:rPr>
              <a:t>arrhythmias,</a:t>
            </a:r>
          </a:p>
          <a:p>
            <a:pPr marL="971550" lvl="2" indent="-514350">
              <a:buFont typeface="+mj-lt"/>
              <a:buAutoNum type="arabicPeriod"/>
            </a:pPr>
            <a:r>
              <a:rPr lang="en-US" spc="-4" dirty="0">
                <a:latin typeface="Tahoma"/>
                <a:cs typeface="Tahoma"/>
              </a:rPr>
              <a:t>MI, </a:t>
            </a:r>
          </a:p>
          <a:p>
            <a:pPr marL="971550" lvl="2" indent="-514350">
              <a:buFont typeface="+mj-lt"/>
              <a:buAutoNum type="arabicPeriod"/>
            </a:pPr>
            <a:r>
              <a:rPr lang="en-US" spc="-4" dirty="0">
                <a:latin typeface="Tahoma"/>
                <a:cs typeface="Tahoma"/>
              </a:rPr>
              <a:t>CHF, 	</a:t>
            </a:r>
          </a:p>
          <a:p>
            <a:pPr marL="971550" lvl="2" indent="-514350">
              <a:buFont typeface="+mj-lt"/>
              <a:buAutoNum type="arabicPeriod"/>
            </a:pPr>
            <a:r>
              <a:rPr lang="en-US" spc="-4" dirty="0">
                <a:latin typeface="Tahoma"/>
                <a:cs typeface="Tahoma"/>
              </a:rPr>
              <a:t>cardiac surgery, </a:t>
            </a:r>
          </a:p>
          <a:p>
            <a:pPr marL="971550" lvl="2" indent="-514350">
              <a:buFont typeface="+mj-lt"/>
              <a:buAutoNum type="arabicPeriod"/>
            </a:pPr>
            <a:r>
              <a:rPr lang="en-US" spc="-4" dirty="0">
                <a:latin typeface="Tahoma"/>
                <a:cs typeface="Tahoma"/>
              </a:rPr>
              <a:t>rheumatic fever,  </a:t>
            </a:r>
          </a:p>
          <a:p>
            <a:pPr marL="971550" lvl="2" indent="-514350">
              <a:buFont typeface="+mj-lt"/>
              <a:buAutoNum type="arabicPeriod"/>
            </a:pPr>
            <a:r>
              <a:rPr lang="en-US" spc="-4" dirty="0">
                <a:latin typeface="Tahoma"/>
                <a:cs typeface="Tahoma"/>
              </a:rPr>
              <a:t>valvular disease, 	</a:t>
            </a:r>
          </a:p>
          <a:p>
            <a:pPr marL="971550" lvl="2" indent="-514350">
              <a:buFont typeface="+mj-lt"/>
              <a:buAutoNum type="arabicPeriod"/>
            </a:pPr>
            <a:r>
              <a:rPr lang="en-US" spc="-4" dirty="0">
                <a:latin typeface="Tahoma"/>
                <a:cs typeface="Tahoma"/>
              </a:rPr>
              <a:t>endocarditis, </a:t>
            </a:r>
          </a:p>
          <a:p>
            <a:pPr marL="971550" lvl="2" indent="-514350">
              <a:buFont typeface="+mj-lt"/>
              <a:buAutoNum type="arabicPeriod"/>
            </a:pPr>
            <a:r>
              <a:rPr lang="en-US" spc="-4" dirty="0">
                <a:latin typeface="Tahoma"/>
                <a:cs typeface="Tahoma"/>
              </a:rPr>
              <a:t>stroke,  </a:t>
            </a:r>
          </a:p>
          <a:p>
            <a:pPr marL="971550" lvl="2" indent="-514350">
              <a:buFont typeface="+mj-lt"/>
              <a:buAutoNum type="arabicPeriod"/>
            </a:pPr>
            <a:r>
              <a:rPr lang="en-US" spc="-4" dirty="0">
                <a:latin typeface="Tahoma"/>
                <a:cs typeface="Tahoma"/>
              </a:rPr>
              <a:t>claudication</a:t>
            </a:r>
            <a:endParaRPr lang="en-US" dirty="0">
              <a:latin typeface="Tahoma"/>
              <a:cs typeface="Tahoma"/>
            </a:endParaRPr>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18</a:t>
            </a:fld>
            <a:endParaRPr lang="el-GR" dirty="0"/>
          </a:p>
        </p:txBody>
      </p:sp>
    </p:spTree>
    <p:extLst>
      <p:ext uri="{BB962C8B-B14F-4D97-AF65-F5344CB8AC3E}">
        <p14:creationId xmlns:p14="http://schemas.microsoft.com/office/powerpoint/2010/main" val="2325837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08800"/>
            <a:ext cx="10515600" cy="553998"/>
          </a:xfrm>
          <a:prstGeom prst="rect">
            <a:avLst/>
          </a:prstGeom>
        </p:spPr>
        <p:txBody>
          <a:bodyPr vert="horz" wrap="square" lIns="0" tIns="0" rIns="0" bIns="0" rtlCol="0" anchor="ctr">
            <a:spAutoFit/>
          </a:bodyPr>
          <a:lstStyle/>
          <a:p>
            <a:pPr marL="1865319" marR="4483" indent="-1854672" algn="ctr">
              <a:lnSpc>
                <a:spcPct val="100000"/>
              </a:lnSpc>
            </a:pPr>
            <a:r>
              <a:rPr sz="3600" spc="340">
                <a:solidFill>
                  <a:srgbClr val="002060"/>
                </a:solidFill>
                <a:latin typeface="+mn-lt"/>
                <a:cs typeface="Tahoma"/>
              </a:rPr>
              <a:t>Summary </a:t>
            </a:r>
            <a:r>
              <a:rPr sz="3600" spc="274">
                <a:solidFill>
                  <a:srgbClr val="002060"/>
                </a:solidFill>
                <a:latin typeface="+mn-lt"/>
                <a:cs typeface="Tahoma"/>
              </a:rPr>
              <a:t>of</a:t>
            </a:r>
            <a:r>
              <a:rPr sz="3600" spc="-538">
                <a:solidFill>
                  <a:srgbClr val="002060"/>
                </a:solidFill>
                <a:latin typeface="+mn-lt"/>
                <a:cs typeface="Tahoma"/>
              </a:rPr>
              <a:t> </a:t>
            </a:r>
            <a:r>
              <a:rPr sz="3600" spc="291">
                <a:solidFill>
                  <a:srgbClr val="002060"/>
                </a:solidFill>
                <a:latin typeface="+mn-lt"/>
                <a:cs typeface="Tahoma"/>
              </a:rPr>
              <a:t>Preoperative  Evaluation</a:t>
            </a:r>
          </a:p>
        </p:txBody>
      </p:sp>
      <p:sp>
        <p:nvSpPr>
          <p:cNvPr id="4" name="Content Placeholder 3"/>
          <p:cNvSpPr>
            <a:spLocks noGrp="1"/>
          </p:cNvSpPr>
          <p:nvPr>
            <p:ph idx="1"/>
          </p:nvPr>
        </p:nvSpPr>
        <p:spPr/>
        <p:txBody>
          <a:bodyPr>
            <a:normAutofit lnSpcReduction="10000"/>
          </a:bodyPr>
          <a:lstStyle/>
          <a:p>
            <a:pPr marL="514350" indent="-514350">
              <a:buFont typeface="+mj-lt"/>
              <a:buAutoNum type="arabicPeriod" startAt="2"/>
            </a:pPr>
            <a:r>
              <a:rPr lang="en-US" dirty="0"/>
              <a:t>Pulmonary</a:t>
            </a:r>
          </a:p>
          <a:p>
            <a:pPr marL="971550" lvl="1" indent="-514350">
              <a:buFont typeface="+mj-lt"/>
              <a:buAutoNum type="arabicPeriod"/>
            </a:pPr>
            <a:r>
              <a:rPr lang="en-US" dirty="0"/>
              <a:t>Recent pneumonia, </a:t>
            </a:r>
          </a:p>
          <a:p>
            <a:pPr marL="971550" lvl="1" indent="-514350">
              <a:buFont typeface="+mj-lt"/>
              <a:buAutoNum type="arabicPeriod"/>
            </a:pPr>
            <a:r>
              <a:rPr lang="en-US" dirty="0"/>
              <a:t>exposure to pulmonary  irritants, </a:t>
            </a:r>
          </a:p>
          <a:p>
            <a:pPr marL="971550" lvl="1" indent="-514350">
              <a:buFont typeface="+mj-lt"/>
              <a:buAutoNum type="arabicPeriod"/>
            </a:pPr>
            <a:r>
              <a:rPr lang="en-US" dirty="0"/>
              <a:t>dyspnea, </a:t>
            </a:r>
          </a:p>
          <a:p>
            <a:pPr marL="971550" lvl="1" indent="-514350">
              <a:buFont typeface="+mj-lt"/>
              <a:buAutoNum type="arabicPeriod"/>
            </a:pPr>
            <a:r>
              <a:rPr lang="en-US" dirty="0"/>
              <a:t>productive/non-productive  cough, </a:t>
            </a:r>
          </a:p>
          <a:p>
            <a:pPr marL="971550" lvl="1" indent="-514350">
              <a:buFont typeface="+mj-lt"/>
              <a:buAutoNum type="arabicPeriod"/>
            </a:pPr>
            <a:r>
              <a:rPr lang="en-US" dirty="0"/>
              <a:t>wheezing, hemoptysis, </a:t>
            </a:r>
          </a:p>
          <a:p>
            <a:pPr marL="971550" lvl="1" indent="-514350">
              <a:buFont typeface="+mj-lt"/>
              <a:buAutoNum type="arabicPeriod"/>
            </a:pPr>
            <a:r>
              <a:rPr lang="en-US" dirty="0"/>
              <a:t>history of  pulmonary tuberculosis, </a:t>
            </a:r>
          </a:p>
          <a:p>
            <a:pPr marL="971550" lvl="1" indent="-514350">
              <a:buFont typeface="+mj-lt"/>
              <a:buAutoNum type="arabicPeriod"/>
            </a:pPr>
            <a:r>
              <a:rPr lang="en-US" dirty="0"/>
              <a:t>asthma, </a:t>
            </a:r>
          </a:p>
          <a:p>
            <a:pPr marL="971550" lvl="1" indent="-514350">
              <a:buFont typeface="+mj-lt"/>
              <a:buAutoNum type="arabicPeriod"/>
            </a:pPr>
            <a:r>
              <a:rPr lang="en-US" dirty="0"/>
              <a:t>bronchitis,  </a:t>
            </a:r>
          </a:p>
          <a:p>
            <a:pPr marL="971550" lvl="1" indent="-514350">
              <a:buFont typeface="+mj-lt"/>
              <a:buAutoNum type="arabicPeriod"/>
            </a:pPr>
            <a:r>
              <a:rPr lang="en-US" dirty="0"/>
              <a:t>fungal exposure, </a:t>
            </a:r>
          </a:p>
          <a:p>
            <a:pPr marL="971550" lvl="1" indent="-514350">
              <a:buFont typeface="+mj-lt"/>
              <a:buAutoNum type="arabicPeriod"/>
            </a:pPr>
            <a:r>
              <a:rPr lang="en-US" dirty="0"/>
              <a:t>smoking history, cyanosis or  aspiration, availability of previous chest film or CT  scans.</a:t>
            </a:r>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19</a:t>
            </a:fld>
            <a:endParaRPr lang="el-GR" dirty="0"/>
          </a:p>
        </p:txBody>
      </p:sp>
    </p:spTree>
    <p:extLst>
      <p:ext uri="{BB962C8B-B14F-4D97-AF65-F5344CB8AC3E}">
        <p14:creationId xmlns:p14="http://schemas.microsoft.com/office/powerpoint/2010/main" val="3486205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Complications </a:t>
            </a:r>
            <a:endParaRPr lang="el-GR" dirty="0"/>
          </a:p>
        </p:txBody>
      </p:sp>
      <p:sp>
        <p:nvSpPr>
          <p:cNvPr id="9" name="Content Placeholder 8"/>
          <p:cNvSpPr>
            <a:spLocks noGrp="1"/>
          </p:cNvSpPr>
          <p:nvPr>
            <p:ph idx="1"/>
          </p:nvPr>
        </p:nvSpPr>
        <p:spPr/>
        <p:txBody>
          <a:bodyPr>
            <a:normAutofit fontScale="85000" lnSpcReduction="10000"/>
          </a:bodyPr>
          <a:lstStyle/>
          <a:p>
            <a:pPr marL="514350" indent="-514350">
              <a:buFont typeface="+mj-lt"/>
              <a:buAutoNum type="arabicPeriod"/>
            </a:pPr>
            <a:r>
              <a:rPr lang="en-US" b="1" dirty="0"/>
              <a:t>Complication</a:t>
            </a:r>
            <a:r>
              <a:rPr lang="el-GR" b="1" dirty="0"/>
              <a:t> (επιπλοκή)</a:t>
            </a:r>
            <a:r>
              <a:rPr lang="en-US" dirty="0"/>
              <a:t>: any deviation from the normal (ideal) postoperative course </a:t>
            </a:r>
          </a:p>
          <a:p>
            <a:pPr marL="514350" indent="-514350">
              <a:buFont typeface="+mj-lt"/>
              <a:buAutoNum type="arabicPeriod"/>
            </a:pPr>
            <a:r>
              <a:rPr lang="en-US" b="1" dirty="0"/>
              <a:t>Sequelae</a:t>
            </a:r>
            <a:r>
              <a:rPr lang="el-GR" b="1" dirty="0"/>
              <a:t> (επακόλουθο)</a:t>
            </a:r>
            <a:r>
              <a:rPr lang="en-US" dirty="0"/>
              <a:t>: cover conditions that are inherent in the procedure, and that thus will inevitably occur </a:t>
            </a:r>
          </a:p>
          <a:p>
            <a:pPr lvl="1"/>
            <a:r>
              <a:rPr lang="en-US" dirty="0"/>
              <a:t>Example, scar formation or the inability to walk after an amputation. </a:t>
            </a:r>
          </a:p>
          <a:p>
            <a:pPr marL="514350" indent="-514350">
              <a:buFont typeface="+mj-lt"/>
              <a:buAutoNum type="arabicPeriod"/>
            </a:pPr>
            <a:r>
              <a:rPr lang="en-US" b="1" dirty="0"/>
              <a:t>Failure to cure</a:t>
            </a:r>
            <a:r>
              <a:rPr lang="el-GR" b="1" dirty="0"/>
              <a:t> (αποτυχία της θεραπείας)</a:t>
            </a:r>
            <a:r>
              <a:rPr lang="en-US" dirty="0"/>
              <a:t>: diseases or conditions that remain unchanged after surgery are not complications, but rather failure to cure </a:t>
            </a:r>
          </a:p>
          <a:p>
            <a:pPr lvl="1"/>
            <a:r>
              <a:rPr lang="en-US" dirty="0"/>
              <a:t>example, </a:t>
            </a:r>
          </a:p>
          <a:p>
            <a:pPr lvl="2"/>
            <a:r>
              <a:rPr lang="en-US" dirty="0"/>
              <a:t>early recurrence of inguinal hernia or </a:t>
            </a:r>
          </a:p>
          <a:p>
            <a:pPr lvl="2"/>
            <a:r>
              <a:rPr lang="en-US" dirty="0"/>
              <a:t>incompletely resected malignant tumors, </a:t>
            </a:r>
          </a:p>
          <a:p>
            <a:pPr marL="914400" lvl="2" indent="0">
              <a:buNone/>
            </a:pPr>
            <a:r>
              <a:rPr lang="en-US" dirty="0"/>
              <a:t>while clearly reflecting a negative outcome, are better covered under the term ‘‘failure to cure.’’</a:t>
            </a:r>
          </a:p>
          <a:p>
            <a:pPr marL="0" indent="0" algn="ctr">
              <a:buNone/>
            </a:pPr>
            <a:endParaRPr lang="en-US" dirty="0"/>
          </a:p>
          <a:p>
            <a:pPr marL="0" indent="0" algn="ctr">
              <a:buNone/>
            </a:pPr>
            <a:r>
              <a:rPr lang="en-US" sz="1600" dirty="0">
                <a:solidFill>
                  <a:srgbClr val="002060"/>
                </a:solidFill>
              </a:rPr>
              <a:t>Dindo D, Clavien PA. What is a surgical complication? </a:t>
            </a:r>
            <a:r>
              <a:rPr lang="en-US" sz="1600" i="1" dirty="0">
                <a:solidFill>
                  <a:srgbClr val="002060"/>
                </a:solidFill>
              </a:rPr>
              <a:t>World J Surg</a:t>
            </a:r>
            <a:r>
              <a:rPr lang="en-US" sz="1600" dirty="0">
                <a:solidFill>
                  <a:srgbClr val="002060"/>
                </a:solidFill>
              </a:rPr>
              <a:t> 2008; 32(6):939-41.</a:t>
            </a:r>
          </a:p>
          <a:p>
            <a:pPr marL="0" indent="0" algn="ctr">
              <a:buNone/>
            </a:pPr>
            <a:endParaRPr lang="el-GR" i="1"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2</a:t>
            </a:fld>
            <a:endParaRPr lang="el-GR" dirty="0"/>
          </a:p>
        </p:txBody>
      </p:sp>
    </p:spTree>
    <p:extLst>
      <p:ext uri="{BB962C8B-B14F-4D97-AF65-F5344CB8AC3E}">
        <p14:creationId xmlns:p14="http://schemas.microsoft.com/office/powerpoint/2010/main" val="34615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08800"/>
            <a:ext cx="10515600" cy="553998"/>
          </a:xfrm>
          <a:prstGeom prst="rect">
            <a:avLst/>
          </a:prstGeom>
        </p:spPr>
        <p:txBody>
          <a:bodyPr vert="horz" wrap="square" lIns="0" tIns="0" rIns="0" bIns="0" rtlCol="0" anchor="ctr">
            <a:spAutoFit/>
          </a:bodyPr>
          <a:lstStyle/>
          <a:p>
            <a:pPr marL="1865319" marR="4483" indent="-1854672" algn="ctr">
              <a:lnSpc>
                <a:spcPct val="100000"/>
              </a:lnSpc>
            </a:pPr>
            <a:r>
              <a:rPr sz="3600" spc="340">
                <a:solidFill>
                  <a:srgbClr val="002060"/>
                </a:solidFill>
                <a:latin typeface="+mn-lt"/>
                <a:cs typeface="Tahoma"/>
              </a:rPr>
              <a:t>Summary </a:t>
            </a:r>
            <a:r>
              <a:rPr sz="3600" spc="274">
                <a:solidFill>
                  <a:srgbClr val="002060"/>
                </a:solidFill>
                <a:latin typeface="+mn-lt"/>
                <a:cs typeface="Tahoma"/>
              </a:rPr>
              <a:t>of</a:t>
            </a:r>
            <a:r>
              <a:rPr sz="3600" spc="-538">
                <a:solidFill>
                  <a:srgbClr val="002060"/>
                </a:solidFill>
                <a:latin typeface="+mn-lt"/>
                <a:cs typeface="Tahoma"/>
              </a:rPr>
              <a:t> </a:t>
            </a:r>
            <a:r>
              <a:rPr sz="3600" spc="291">
                <a:solidFill>
                  <a:srgbClr val="002060"/>
                </a:solidFill>
                <a:latin typeface="+mn-lt"/>
                <a:cs typeface="Tahoma"/>
              </a:rPr>
              <a:t>Preoperative  Evaluation</a:t>
            </a:r>
          </a:p>
        </p:txBody>
      </p:sp>
      <p:sp>
        <p:nvSpPr>
          <p:cNvPr id="4" name="Content Placeholder 3"/>
          <p:cNvSpPr>
            <a:spLocks noGrp="1"/>
          </p:cNvSpPr>
          <p:nvPr>
            <p:ph idx="1"/>
          </p:nvPr>
        </p:nvSpPr>
        <p:spPr/>
        <p:txBody>
          <a:bodyPr/>
          <a:lstStyle/>
          <a:p>
            <a:pPr marL="514350" indent="-514350">
              <a:buFont typeface="+mj-lt"/>
              <a:buAutoNum type="arabicPeriod" startAt="3"/>
            </a:pPr>
            <a:r>
              <a:rPr lang="en-US" dirty="0"/>
              <a:t>Renal</a:t>
            </a:r>
          </a:p>
          <a:p>
            <a:pPr marL="971550" lvl="1" indent="-514350">
              <a:buFont typeface="+mj-lt"/>
              <a:buAutoNum type="arabicPeriod"/>
            </a:pPr>
            <a:r>
              <a:rPr lang="en-US" dirty="0"/>
              <a:t>Renal insufficiency( recent or in the past),  </a:t>
            </a:r>
          </a:p>
          <a:p>
            <a:pPr marL="971550" lvl="1" indent="-514350">
              <a:buFont typeface="+mj-lt"/>
              <a:buAutoNum type="arabicPeriod"/>
            </a:pPr>
            <a:r>
              <a:rPr lang="en-US" dirty="0"/>
              <a:t>renal stone</a:t>
            </a:r>
          </a:p>
          <a:p>
            <a:pPr marL="971550" lvl="1" indent="-514350">
              <a:buFont typeface="+mj-lt"/>
              <a:buAutoNum type="arabicPeriod"/>
            </a:pPr>
            <a:r>
              <a:rPr lang="en-US" dirty="0"/>
              <a:t>Prostate diseases </a:t>
            </a:r>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20</a:t>
            </a:fld>
            <a:endParaRPr lang="el-GR" dirty="0"/>
          </a:p>
        </p:txBody>
      </p:sp>
    </p:spTree>
    <p:extLst>
      <p:ext uri="{BB962C8B-B14F-4D97-AF65-F5344CB8AC3E}">
        <p14:creationId xmlns:p14="http://schemas.microsoft.com/office/powerpoint/2010/main" val="663221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08801"/>
            <a:ext cx="10515600" cy="553998"/>
          </a:xfrm>
          <a:prstGeom prst="rect">
            <a:avLst/>
          </a:prstGeom>
        </p:spPr>
        <p:txBody>
          <a:bodyPr vert="horz" wrap="square" lIns="0" tIns="0" rIns="0" bIns="0" rtlCol="0" anchor="ctr">
            <a:spAutoFit/>
          </a:bodyPr>
          <a:lstStyle/>
          <a:p>
            <a:pPr marL="1865319" marR="4483" indent="-1854672" algn="ctr">
              <a:lnSpc>
                <a:spcPct val="100000"/>
              </a:lnSpc>
            </a:pPr>
            <a:r>
              <a:rPr sz="3600" spc="340">
                <a:solidFill>
                  <a:srgbClr val="002060"/>
                </a:solidFill>
                <a:latin typeface="+mn-lt"/>
                <a:cs typeface="Tahoma"/>
              </a:rPr>
              <a:t>Summary </a:t>
            </a:r>
            <a:r>
              <a:rPr sz="3600" spc="274">
                <a:solidFill>
                  <a:srgbClr val="002060"/>
                </a:solidFill>
                <a:latin typeface="+mn-lt"/>
                <a:cs typeface="Tahoma"/>
              </a:rPr>
              <a:t>of</a:t>
            </a:r>
            <a:r>
              <a:rPr sz="3600" spc="-538">
                <a:solidFill>
                  <a:srgbClr val="002060"/>
                </a:solidFill>
                <a:latin typeface="+mn-lt"/>
                <a:cs typeface="Tahoma"/>
              </a:rPr>
              <a:t> </a:t>
            </a:r>
            <a:r>
              <a:rPr sz="3600" spc="291">
                <a:solidFill>
                  <a:srgbClr val="002060"/>
                </a:solidFill>
                <a:latin typeface="+mn-lt"/>
                <a:cs typeface="Tahoma"/>
              </a:rPr>
              <a:t>Preoperative  Evaluation</a:t>
            </a:r>
          </a:p>
        </p:txBody>
      </p:sp>
      <p:sp>
        <p:nvSpPr>
          <p:cNvPr id="4" name="Content Placeholder 3"/>
          <p:cNvSpPr>
            <a:spLocks noGrp="1"/>
          </p:cNvSpPr>
          <p:nvPr>
            <p:ph idx="1"/>
          </p:nvPr>
        </p:nvSpPr>
        <p:spPr/>
        <p:txBody>
          <a:bodyPr/>
          <a:lstStyle/>
          <a:p>
            <a:pPr marL="514350" indent="-514350">
              <a:buFont typeface="+mj-lt"/>
              <a:buAutoNum type="arabicPeriod" startAt="4"/>
            </a:pPr>
            <a:r>
              <a:rPr lang="en-US" dirty="0"/>
              <a:t>Hematologic</a:t>
            </a:r>
          </a:p>
          <a:p>
            <a:pPr marL="971550" lvl="1" indent="-514350">
              <a:buFont typeface="+mj-lt"/>
              <a:buAutoNum type="arabicPeriod"/>
            </a:pPr>
            <a:r>
              <a:rPr lang="en-US" dirty="0"/>
              <a:t>History of blood transfusion, </a:t>
            </a:r>
          </a:p>
          <a:p>
            <a:pPr marL="971550" lvl="1" indent="-514350">
              <a:buFont typeface="+mj-lt"/>
              <a:buAutoNum type="arabicPeriod"/>
            </a:pPr>
            <a:r>
              <a:rPr lang="en-US" dirty="0"/>
              <a:t>bleeding disorders,  </a:t>
            </a:r>
          </a:p>
          <a:p>
            <a:pPr marL="971550" lvl="1" indent="-514350">
              <a:buFont typeface="+mj-lt"/>
              <a:buAutoNum type="arabicPeriod"/>
            </a:pPr>
            <a:r>
              <a:rPr lang="en-US" dirty="0"/>
              <a:t>easy bruising, </a:t>
            </a:r>
          </a:p>
          <a:p>
            <a:pPr marL="971550" lvl="1" indent="-514350">
              <a:buFont typeface="+mj-lt"/>
              <a:buAutoNum type="arabicPeriod"/>
            </a:pPr>
            <a:r>
              <a:rPr lang="en-US" dirty="0"/>
              <a:t>use of NSAID, aspirin or antiplatelet  medications , </a:t>
            </a:r>
          </a:p>
          <a:p>
            <a:pPr marL="971550" lvl="1" indent="-514350">
              <a:buFont typeface="+mj-lt"/>
              <a:buAutoNum type="arabicPeriod"/>
            </a:pPr>
            <a:r>
              <a:rPr lang="en-US" dirty="0"/>
              <a:t>previous history of DVT or PE,  </a:t>
            </a:r>
          </a:p>
          <a:p>
            <a:pPr marL="971550" lvl="1" indent="-514350">
              <a:buFont typeface="+mj-lt"/>
              <a:buAutoNum type="arabicPeriod"/>
            </a:pPr>
            <a:r>
              <a:rPr lang="en-US" dirty="0"/>
              <a:t>information regarding blood donation and  autologous blood program</a:t>
            </a:r>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21</a:t>
            </a:fld>
            <a:endParaRPr lang="el-GR" dirty="0"/>
          </a:p>
        </p:txBody>
      </p:sp>
    </p:spTree>
    <p:extLst>
      <p:ext uri="{BB962C8B-B14F-4D97-AF65-F5344CB8AC3E}">
        <p14:creationId xmlns:p14="http://schemas.microsoft.com/office/powerpoint/2010/main" val="1921444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08800"/>
            <a:ext cx="10515600" cy="553998"/>
          </a:xfrm>
          <a:prstGeom prst="rect">
            <a:avLst/>
          </a:prstGeom>
        </p:spPr>
        <p:txBody>
          <a:bodyPr vert="horz" wrap="square" lIns="0" tIns="0" rIns="0" bIns="0" rtlCol="0" anchor="ctr">
            <a:spAutoFit/>
          </a:bodyPr>
          <a:lstStyle/>
          <a:p>
            <a:pPr marL="1865319" marR="4483" indent="-1854672" algn="ctr">
              <a:lnSpc>
                <a:spcPct val="100000"/>
              </a:lnSpc>
            </a:pPr>
            <a:r>
              <a:rPr sz="3600" spc="340">
                <a:solidFill>
                  <a:srgbClr val="002060"/>
                </a:solidFill>
                <a:latin typeface="+mn-lt"/>
                <a:cs typeface="Tahoma"/>
              </a:rPr>
              <a:t>Summary </a:t>
            </a:r>
            <a:r>
              <a:rPr sz="3600" spc="274">
                <a:solidFill>
                  <a:srgbClr val="002060"/>
                </a:solidFill>
                <a:latin typeface="+mn-lt"/>
                <a:cs typeface="Tahoma"/>
              </a:rPr>
              <a:t>of</a:t>
            </a:r>
            <a:r>
              <a:rPr sz="3600" spc="-538">
                <a:solidFill>
                  <a:srgbClr val="002060"/>
                </a:solidFill>
                <a:latin typeface="+mn-lt"/>
                <a:cs typeface="Tahoma"/>
              </a:rPr>
              <a:t> </a:t>
            </a:r>
            <a:r>
              <a:rPr sz="3600" spc="291">
                <a:solidFill>
                  <a:srgbClr val="002060"/>
                </a:solidFill>
                <a:latin typeface="+mn-lt"/>
                <a:cs typeface="Tahoma"/>
              </a:rPr>
              <a:t>Preoperative  Evaluation</a:t>
            </a:r>
          </a:p>
        </p:txBody>
      </p:sp>
      <p:sp>
        <p:nvSpPr>
          <p:cNvPr id="5" name="Content Placeholder 4"/>
          <p:cNvSpPr>
            <a:spLocks noGrp="1"/>
          </p:cNvSpPr>
          <p:nvPr>
            <p:ph idx="1"/>
          </p:nvPr>
        </p:nvSpPr>
        <p:spPr/>
        <p:txBody>
          <a:bodyPr/>
          <a:lstStyle/>
          <a:p>
            <a:pPr marL="514350" indent="-514350">
              <a:buFont typeface="+mj-lt"/>
              <a:buAutoNum type="arabicPeriod" startAt="5"/>
            </a:pPr>
            <a:r>
              <a:rPr lang="en-US" dirty="0"/>
              <a:t>Gastrointestinal</a:t>
            </a:r>
          </a:p>
          <a:p>
            <a:pPr marL="971550" lvl="1" indent="-514350">
              <a:buFont typeface="+mj-lt"/>
              <a:buAutoNum type="arabicPeriod"/>
            </a:pPr>
            <a:r>
              <a:rPr lang="en-US" dirty="0"/>
              <a:t>History of GI bleeding or </a:t>
            </a:r>
          </a:p>
          <a:p>
            <a:pPr marL="971550" lvl="1" indent="-514350">
              <a:buFont typeface="+mj-lt"/>
              <a:buAutoNum type="arabicPeriod"/>
            </a:pPr>
            <a:r>
              <a:rPr lang="en-US" dirty="0"/>
              <a:t>previous  operation for ulcers or carcinoma, </a:t>
            </a:r>
          </a:p>
          <a:p>
            <a:pPr marL="971550" lvl="1" indent="-514350">
              <a:buFont typeface="+mj-lt"/>
              <a:buAutoNum type="arabicPeriod"/>
            </a:pPr>
            <a:r>
              <a:rPr lang="en-US" dirty="0"/>
              <a:t>GER  disease</a:t>
            </a:r>
          </a:p>
          <a:p>
            <a:endParaRPr lang="el-GR"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22</a:t>
            </a:fld>
            <a:endParaRPr lang="el-GR" dirty="0"/>
          </a:p>
        </p:txBody>
      </p:sp>
    </p:spTree>
    <p:extLst>
      <p:ext uri="{BB962C8B-B14F-4D97-AF65-F5344CB8AC3E}">
        <p14:creationId xmlns:p14="http://schemas.microsoft.com/office/powerpoint/2010/main" val="51793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08800"/>
            <a:ext cx="10515600" cy="553998"/>
          </a:xfrm>
          <a:prstGeom prst="rect">
            <a:avLst/>
          </a:prstGeom>
        </p:spPr>
        <p:txBody>
          <a:bodyPr vert="horz" wrap="square" lIns="0" tIns="0" rIns="0" bIns="0" rtlCol="0" anchor="ctr">
            <a:spAutoFit/>
          </a:bodyPr>
          <a:lstStyle/>
          <a:p>
            <a:pPr marL="1865319" marR="4483" indent="-1854672" algn="ctr">
              <a:lnSpc>
                <a:spcPct val="100000"/>
              </a:lnSpc>
            </a:pPr>
            <a:r>
              <a:rPr sz="3600" spc="340">
                <a:solidFill>
                  <a:srgbClr val="002060"/>
                </a:solidFill>
                <a:latin typeface="+mn-lt"/>
                <a:cs typeface="Tahoma"/>
              </a:rPr>
              <a:t>Summary </a:t>
            </a:r>
            <a:r>
              <a:rPr sz="3600" spc="274">
                <a:solidFill>
                  <a:srgbClr val="002060"/>
                </a:solidFill>
                <a:latin typeface="+mn-lt"/>
                <a:cs typeface="Tahoma"/>
              </a:rPr>
              <a:t>of</a:t>
            </a:r>
            <a:r>
              <a:rPr sz="3600" spc="-538">
                <a:solidFill>
                  <a:srgbClr val="002060"/>
                </a:solidFill>
                <a:latin typeface="+mn-lt"/>
                <a:cs typeface="Tahoma"/>
              </a:rPr>
              <a:t> </a:t>
            </a:r>
            <a:r>
              <a:rPr sz="3600" spc="291">
                <a:solidFill>
                  <a:srgbClr val="002060"/>
                </a:solidFill>
                <a:latin typeface="+mn-lt"/>
                <a:cs typeface="Tahoma"/>
              </a:rPr>
              <a:t>Preoperative  Evaluation</a:t>
            </a:r>
          </a:p>
        </p:txBody>
      </p:sp>
      <p:sp>
        <p:nvSpPr>
          <p:cNvPr id="6" name="Content Placeholder 5"/>
          <p:cNvSpPr>
            <a:spLocks noGrp="1"/>
          </p:cNvSpPr>
          <p:nvPr>
            <p:ph idx="1"/>
          </p:nvPr>
        </p:nvSpPr>
        <p:spPr/>
        <p:txBody>
          <a:bodyPr/>
          <a:lstStyle/>
          <a:p>
            <a:pPr marL="514350" indent="-514350">
              <a:buFont typeface="+mj-lt"/>
              <a:buAutoNum type="arabicPeriod" startAt="6"/>
            </a:pPr>
            <a:r>
              <a:rPr lang="en-US" dirty="0"/>
              <a:t>Endocrine</a:t>
            </a:r>
          </a:p>
          <a:p>
            <a:pPr marL="971550" lvl="1" indent="-514350">
              <a:buFont typeface="+mj-lt"/>
              <a:buAutoNum type="arabicPeriod"/>
            </a:pPr>
            <a:r>
              <a:rPr lang="en-US" dirty="0"/>
              <a:t>history of DM, </a:t>
            </a:r>
          </a:p>
          <a:p>
            <a:pPr marL="971550" lvl="1" indent="-514350">
              <a:buFont typeface="+mj-lt"/>
              <a:buAutoNum type="arabicPeriod"/>
            </a:pPr>
            <a:r>
              <a:rPr lang="en-US" dirty="0"/>
              <a:t>thyroid disease, </a:t>
            </a:r>
          </a:p>
          <a:p>
            <a:pPr marL="971550" lvl="1" indent="-514350">
              <a:buFont typeface="+mj-lt"/>
              <a:buAutoNum type="arabicPeriod"/>
            </a:pPr>
            <a:r>
              <a:rPr lang="en-US" dirty="0"/>
              <a:t>long-  term steroid use, </a:t>
            </a:r>
          </a:p>
          <a:p>
            <a:pPr marL="971550" lvl="1" indent="-514350">
              <a:buFont typeface="+mj-lt"/>
              <a:buAutoNum type="arabicPeriod"/>
            </a:pPr>
            <a:r>
              <a:rPr lang="en-US" dirty="0"/>
              <a:t>pituitary or adrenal  insufficiency</a:t>
            </a:r>
          </a:p>
          <a:p>
            <a:endParaRPr lang="el-GR" dirty="0"/>
          </a:p>
        </p:txBody>
      </p:sp>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C5383E79-6F58-48EE-939E-EB876EBB13BC}" type="slidenum">
              <a:rPr lang="el-GR" smtClean="0"/>
              <a:t>23</a:t>
            </a:fld>
            <a:endParaRPr lang="el-GR" dirty="0"/>
          </a:p>
        </p:txBody>
      </p:sp>
    </p:spTree>
    <p:extLst>
      <p:ext uri="{BB962C8B-B14F-4D97-AF65-F5344CB8AC3E}">
        <p14:creationId xmlns:p14="http://schemas.microsoft.com/office/powerpoint/2010/main" val="3356118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08800"/>
            <a:ext cx="10515600" cy="553998"/>
          </a:xfrm>
          <a:prstGeom prst="rect">
            <a:avLst/>
          </a:prstGeom>
        </p:spPr>
        <p:txBody>
          <a:bodyPr vert="horz" wrap="square" lIns="0" tIns="0" rIns="0" bIns="0" rtlCol="0" anchor="ctr">
            <a:spAutoFit/>
          </a:bodyPr>
          <a:lstStyle/>
          <a:p>
            <a:pPr marL="1865319" marR="4483" indent="-1854672" algn="ctr">
              <a:lnSpc>
                <a:spcPct val="100000"/>
              </a:lnSpc>
            </a:pPr>
            <a:r>
              <a:rPr sz="3600" spc="340">
                <a:solidFill>
                  <a:srgbClr val="002060"/>
                </a:solidFill>
                <a:latin typeface="+mn-lt"/>
                <a:cs typeface="Tahoma"/>
              </a:rPr>
              <a:t>Summary </a:t>
            </a:r>
            <a:r>
              <a:rPr sz="3600" spc="274">
                <a:solidFill>
                  <a:srgbClr val="002060"/>
                </a:solidFill>
                <a:latin typeface="+mn-lt"/>
                <a:cs typeface="Tahoma"/>
              </a:rPr>
              <a:t>of</a:t>
            </a:r>
            <a:r>
              <a:rPr sz="3600" spc="-538">
                <a:solidFill>
                  <a:srgbClr val="002060"/>
                </a:solidFill>
                <a:latin typeface="+mn-lt"/>
                <a:cs typeface="Tahoma"/>
              </a:rPr>
              <a:t> </a:t>
            </a:r>
            <a:r>
              <a:rPr sz="3600" spc="291">
                <a:solidFill>
                  <a:srgbClr val="002060"/>
                </a:solidFill>
                <a:latin typeface="+mn-lt"/>
                <a:cs typeface="Tahoma"/>
              </a:rPr>
              <a:t>Preoperative  Evaluation</a:t>
            </a:r>
          </a:p>
        </p:txBody>
      </p:sp>
      <p:sp>
        <p:nvSpPr>
          <p:cNvPr id="7" name="Content Placeholder 6"/>
          <p:cNvSpPr>
            <a:spLocks noGrp="1"/>
          </p:cNvSpPr>
          <p:nvPr>
            <p:ph idx="1"/>
          </p:nvPr>
        </p:nvSpPr>
        <p:spPr/>
        <p:txBody>
          <a:bodyPr/>
          <a:lstStyle/>
          <a:p>
            <a:pPr marL="514350" indent="-514350">
              <a:buFont typeface="+mj-lt"/>
              <a:buAutoNum type="arabicPeriod" startAt="7"/>
            </a:pPr>
            <a:r>
              <a:rPr lang="en-US" dirty="0"/>
              <a:t>Infection</a:t>
            </a:r>
          </a:p>
          <a:p>
            <a:pPr marL="971550" lvl="1" indent="-514350">
              <a:buFont typeface="+mj-lt"/>
              <a:buAutoNum type="arabicPeriod"/>
            </a:pPr>
            <a:r>
              <a:rPr lang="en-US" dirty="0"/>
              <a:t>History of bacterial or viral pneumonia,  </a:t>
            </a:r>
          </a:p>
          <a:p>
            <a:pPr marL="971550" lvl="1" indent="-514350">
              <a:buFont typeface="+mj-lt"/>
              <a:buAutoNum type="arabicPeriod"/>
            </a:pPr>
            <a:r>
              <a:rPr lang="en-US" dirty="0"/>
              <a:t>chronic bronchitis,</a:t>
            </a:r>
          </a:p>
          <a:p>
            <a:pPr marL="971550" lvl="1" indent="-514350">
              <a:buFont typeface="+mj-lt"/>
              <a:buAutoNum type="arabicPeriod"/>
            </a:pPr>
            <a:r>
              <a:rPr lang="en-US" dirty="0"/>
              <a:t>pulmonary TB, </a:t>
            </a:r>
          </a:p>
          <a:p>
            <a:pPr marL="971550" lvl="1" indent="-514350">
              <a:buFont typeface="+mj-lt"/>
              <a:buAutoNum type="arabicPeriod"/>
            </a:pPr>
            <a:r>
              <a:rPr lang="en-US" dirty="0"/>
              <a:t>fungal  infection, </a:t>
            </a:r>
          </a:p>
          <a:p>
            <a:pPr marL="971550" lvl="1" indent="-514350">
              <a:buFont typeface="+mj-lt"/>
              <a:buAutoNum type="arabicPeriod"/>
            </a:pPr>
            <a:r>
              <a:rPr lang="en-US" dirty="0"/>
              <a:t>hepatitis, </a:t>
            </a:r>
          </a:p>
          <a:p>
            <a:pPr marL="971550" lvl="1" indent="-514350">
              <a:buFont typeface="+mj-lt"/>
              <a:buAutoNum type="arabicPeriod"/>
            </a:pPr>
            <a:r>
              <a:rPr lang="en-US" dirty="0"/>
              <a:t>CMV or </a:t>
            </a:r>
          </a:p>
          <a:p>
            <a:pPr marL="971550" lvl="1" indent="-514350">
              <a:buFont typeface="+mj-lt"/>
              <a:buAutoNum type="arabicPeriod"/>
            </a:pPr>
            <a:r>
              <a:rPr lang="en-US" dirty="0"/>
              <a:t>HIV</a:t>
            </a:r>
          </a:p>
          <a:p>
            <a:endParaRPr lang="el-GR" dirty="0"/>
          </a:p>
        </p:txBody>
      </p:sp>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C5383E79-6F58-48EE-939E-EB876EBB13BC}" type="slidenum">
              <a:rPr lang="el-GR" smtClean="0"/>
              <a:t>24</a:t>
            </a:fld>
            <a:endParaRPr lang="el-GR" dirty="0"/>
          </a:p>
        </p:txBody>
      </p:sp>
    </p:spTree>
    <p:extLst>
      <p:ext uri="{BB962C8B-B14F-4D97-AF65-F5344CB8AC3E}">
        <p14:creationId xmlns:p14="http://schemas.microsoft.com/office/powerpoint/2010/main" val="1449784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08800"/>
            <a:ext cx="10515600" cy="553998"/>
          </a:xfrm>
          <a:prstGeom prst="rect">
            <a:avLst/>
          </a:prstGeom>
        </p:spPr>
        <p:txBody>
          <a:bodyPr vert="horz" wrap="square" lIns="0" tIns="0" rIns="0" bIns="0" rtlCol="0" anchor="ctr">
            <a:spAutoFit/>
          </a:bodyPr>
          <a:lstStyle/>
          <a:p>
            <a:pPr marL="1865319" marR="4483" indent="-1854672" algn="ctr">
              <a:lnSpc>
                <a:spcPct val="100000"/>
              </a:lnSpc>
            </a:pPr>
            <a:r>
              <a:rPr sz="3600" spc="340">
                <a:solidFill>
                  <a:srgbClr val="002060"/>
                </a:solidFill>
                <a:latin typeface="+mn-lt"/>
                <a:cs typeface="Tahoma"/>
              </a:rPr>
              <a:t>Summary </a:t>
            </a:r>
            <a:r>
              <a:rPr sz="3600" spc="274">
                <a:solidFill>
                  <a:srgbClr val="002060"/>
                </a:solidFill>
                <a:latin typeface="+mn-lt"/>
                <a:cs typeface="Tahoma"/>
              </a:rPr>
              <a:t>of</a:t>
            </a:r>
            <a:r>
              <a:rPr sz="3600" spc="-538">
                <a:solidFill>
                  <a:srgbClr val="002060"/>
                </a:solidFill>
                <a:latin typeface="+mn-lt"/>
                <a:cs typeface="Tahoma"/>
              </a:rPr>
              <a:t> </a:t>
            </a:r>
            <a:r>
              <a:rPr sz="3600" spc="291">
                <a:solidFill>
                  <a:srgbClr val="002060"/>
                </a:solidFill>
                <a:latin typeface="+mn-lt"/>
                <a:cs typeface="Tahoma"/>
              </a:rPr>
              <a:t>Preoperative  Evaluation</a:t>
            </a:r>
          </a:p>
        </p:txBody>
      </p:sp>
      <p:sp>
        <p:nvSpPr>
          <p:cNvPr id="7" name="Content Placeholder 6"/>
          <p:cNvSpPr>
            <a:spLocks noGrp="1"/>
          </p:cNvSpPr>
          <p:nvPr>
            <p:ph idx="1"/>
          </p:nvPr>
        </p:nvSpPr>
        <p:spPr/>
        <p:txBody>
          <a:bodyPr>
            <a:normAutofit fontScale="92500" lnSpcReduction="20000"/>
          </a:bodyPr>
          <a:lstStyle/>
          <a:p>
            <a:pPr marL="514350" indent="-514350">
              <a:buFont typeface="+mj-lt"/>
              <a:buAutoNum type="arabicPeriod" startAt="8"/>
            </a:pPr>
            <a:r>
              <a:rPr lang="en-US" dirty="0"/>
              <a:t>Medication</a:t>
            </a:r>
          </a:p>
          <a:p>
            <a:pPr marL="971550" lvl="1" indent="-514350">
              <a:buFont typeface="+mj-lt"/>
              <a:buAutoNum type="arabicPeriod"/>
            </a:pPr>
            <a:r>
              <a:rPr lang="en-US" dirty="0"/>
              <a:t>Use of prescription and nonprescription  drugs, </a:t>
            </a:r>
          </a:p>
          <a:p>
            <a:pPr marL="971550" lvl="1" indent="-514350">
              <a:buFont typeface="+mj-lt"/>
              <a:buAutoNum type="arabicPeriod"/>
            </a:pPr>
            <a:r>
              <a:rPr lang="en-US" dirty="0"/>
              <a:t>previous radiation or  chemotherapy.</a:t>
            </a:r>
          </a:p>
          <a:p>
            <a:pPr marL="514350" indent="-514350">
              <a:buFont typeface="+mj-lt"/>
              <a:buAutoNum type="arabicPeriod" startAt="8"/>
            </a:pPr>
            <a:r>
              <a:rPr lang="en-US" dirty="0"/>
              <a:t>Previous operation</a:t>
            </a:r>
          </a:p>
          <a:p>
            <a:pPr marL="971550" lvl="1" indent="-514350">
              <a:buFont typeface="+mj-lt"/>
              <a:buAutoNum type="arabicPeriod"/>
            </a:pPr>
            <a:r>
              <a:rPr lang="en-US" dirty="0"/>
              <a:t>Especially thoracic and abdominal  operations</a:t>
            </a:r>
          </a:p>
          <a:p>
            <a:pPr marL="514350" indent="-514350">
              <a:buFont typeface="+mj-lt"/>
              <a:buAutoNum type="arabicPeriod" startAt="8"/>
            </a:pPr>
            <a:r>
              <a:rPr lang="en-US" dirty="0"/>
              <a:t>Nutrition</a:t>
            </a:r>
          </a:p>
          <a:p>
            <a:pPr marL="971550" lvl="1" indent="-514350">
              <a:buFont typeface="+mj-lt"/>
              <a:buAutoNum type="arabicPeriod"/>
            </a:pPr>
            <a:r>
              <a:rPr lang="en-US" dirty="0"/>
              <a:t>Note overall appearance of nutritional  status, weight loss or gain, obesity and  overall eating habit</a:t>
            </a:r>
          </a:p>
          <a:p>
            <a:pPr marL="514350" indent="-514350">
              <a:buFont typeface="+mj-lt"/>
              <a:buAutoNum type="arabicPeriod" startAt="8"/>
            </a:pPr>
            <a:r>
              <a:rPr lang="en-US" dirty="0"/>
              <a:t>Patient directives &amp; Health Care</a:t>
            </a:r>
          </a:p>
          <a:p>
            <a:pPr marL="971550" lvl="1" indent="-514350">
              <a:buFont typeface="+mj-lt"/>
              <a:buAutoNum type="arabicPeriod"/>
            </a:pPr>
            <a:r>
              <a:rPr lang="en-US" dirty="0"/>
              <a:t>Organ donation, living will, next of kin,  privacy request, points of contact  perioperatively, </a:t>
            </a:r>
          </a:p>
          <a:p>
            <a:pPr marL="971550" lvl="1" indent="-514350">
              <a:buFont typeface="+mj-lt"/>
              <a:buAutoNum type="arabicPeriod"/>
            </a:pPr>
            <a:r>
              <a:rPr lang="en-US" dirty="0"/>
              <a:t>logistical and social issues  regarding costs, home care, rehabilitation,  case cancellation protocols, preoperative  counseling.</a:t>
            </a:r>
          </a:p>
          <a:p>
            <a:pPr marL="971550" lvl="1" indent="-514350">
              <a:buFont typeface="+mj-lt"/>
              <a:buAutoNum type="arabicPeriod"/>
            </a:pPr>
            <a:endParaRPr lang="en-US" dirty="0"/>
          </a:p>
          <a:p>
            <a:pPr marL="971550" lvl="1" indent="-514350">
              <a:buFont typeface="+mj-lt"/>
              <a:buAutoNum type="arabicPeriod"/>
            </a:pPr>
            <a:endParaRPr lang="en-US" dirty="0"/>
          </a:p>
          <a:p>
            <a:pPr marL="971550" lvl="1" indent="-514350">
              <a:buFont typeface="+mj-lt"/>
              <a:buAutoNum type="arabicPeriod"/>
            </a:pPr>
            <a:endParaRPr lang="en-US" dirty="0"/>
          </a:p>
          <a:p>
            <a:endParaRPr lang="el-GR" dirty="0"/>
          </a:p>
        </p:txBody>
      </p:sp>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C5383E79-6F58-48EE-939E-EB876EBB13BC}" type="slidenum">
              <a:rPr lang="el-GR" smtClean="0"/>
              <a:t>25</a:t>
            </a:fld>
            <a:endParaRPr lang="el-GR" dirty="0"/>
          </a:p>
        </p:txBody>
      </p:sp>
    </p:spTree>
    <p:extLst>
      <p:ext uri="{BB962C8B-B14F-4D97-AF65-F5344CB8AC3E}">
        <p14:creationId xmlns:p14="http://schemas.microsoft.com/office/powerpoint/2010/main" val="636095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descr="Surgery"/>
          <p:cNvPicPr>
            <a:picLocks noChangeAspect="1" noChangeArrowheads="1"/>
          </p:cNvPicPr>
          <p:nvPr/>
        </p:nvPicPr>
        <p:blipFill rotWithShape="1">
          <a:blip r:embed="rId3">
            <a:extLst>
              <a:ext uri="{28A0092B-C50C-407E-A947-70E740481C1C}">
                <a14:useLocalDpi xmlns:a14="http://schemas.microsoft.com/office/drawing/2010/main" val="0"/>
              </a:ext>
            </a:extLst>
          </a:blip>
          <a:srcRect t="25690" r="-2" b="6044"/>
          <a:stretch/>
        </p:blipFill>
        <p:spPr bwMode="auto">
          <a:xfrm>
            <a:off x="20" y="10"/>
            <a:ext cx="7534636" cy="6857990"/>
          </a:xfrm>
          <a:prstGeom prst="rect">
            <a:avLst/>
          </a:prstGeom>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3"/>
          <p:cNvSpPr>
            <a:spLocks noGrp="1" noChangeArrowheads="1"/>
          </p:cNvSpPr>
          <p:nvPr>
            <p:ph type="subTitle" idx="1"/>
          </p:nvPr>
        </p:nvSpPr>
        <p:spPr>
          <a:xfrm>
            <a:off x="8129015" y="5076653"/>
            <a:ext cx="3433071" cy="790747"/>
          </a:xfrm>
        </p:spPr>
        <p:txBody>
          <a:bodyPr>
            <a:normAutofit/>
          </a:bodyPr>
          <a:lstStyle/>
          <a:p>
            <a:pPr algn="l"/>
            <a:r>
              <a:rPr lang="en-US" altLang="el-GR" sz="2000" dirty="0"/>
              <a:t>Preventing injury and error</a:t>
            </a:r>
          </a:p>
        </p:txBody>
      </p:sp>
      <p:sp>
        <p:nvSpPr>
          <p:cNvPr id="4100" name="AutoShape 2"/>
          <p:cNvSpPr>
            <a:spLocks noGrp="1" noChangeArrowheads="1"/>
          </p:cNvSpPr>
          <p:nvPr>
            <p:ph type="ctrTitle"/>
          </p:nvPr>
        </p:nvSpPr>
        <p:spPr>
          <a:xfrm>
            <a:off x="8129015" y="2426633"/>
            <a:ext cx="3687684" cy="2660397"/>
          </a:xfrm>
        </p:spPr>
        <p:txBody>
          <a:bodyPr>
            <a:normAutofit/>
          </a:bodyPr>
          <a:lstStyle/>
          <a:p>
            <a:pPr algn="l"/>
            <a:r>
              <a:rPr lang="en-US" altLang="el-GR" sz="7200" dirty="0"/>
              <a:t>Surgical Basics</a:t>
            </a:r>
          </a:p>
        </p:txBody>
      </p:sp>
      <p:sp>
        <p:nvSpPr>
          <p:cNvPr id="3" name="Footer Placeholder 2"/>
          <p:cNvSpPr>
            <a:spLocks noGrp="1"/>
          </p:cNvSpPr>
          <p:nvPr>
            <p:ph type="ftr" sz="quarter" idx="11"/>
          </p:nvPr>
        </p:nvSpPr>
        <p:spPr>
          <a:xfrm>
            <a:off x="348218" y="6356350"/>
            <a:ext cx="6591222" cy="365125"/>
          </a:xfrm>
        </p:spPr>
        <p:txBody>
          <a:bodyPr>
            <a:normAutofit/>
          </a:bodyPr>
          <a:lstStyle/>
          <a:p>
            <a:pPr algn="l">
              <a:lnSpc>
                <a:spcPct val="80000"/>
              </a:lnSpc>
            </a:pPr>
            <a:r>
              <a:rPr lang="en-US" sz="1100" dirty="0">
                <a:solidFill>
                  <a:srgbClr val="FFFFFF"/>
                </a:solidFill>
              </a:rPr>
              <a:t>First Department of Surgery, Faculty of Medicine, National and Kapodistrian University of Athens , Laiko General Hospital, Dir. Prof. T. Liakakos.</a:t>
            </a:r>
            <a:endParaRPr lang="el-GR" sz="1100" dirty="0">
              <a:solidFill>
                <a:srgbClr val="FFFFFF"/>
              </a:solidFill>
            </a:endParaRPr>
          </a:p>
        </p:txBody>
      </p:sp>
      <p:sp>
        <p:nvSpPr>
          <p:cNvPr id="4" name="Slide Number Placeholder 3"/>
          <p:cNvSpPr>
            <a:spLocks noGrp="1"/>
          </p:cNvSpPr>
          <p:nvPr>
            <p:ph type="sldNum" sz="quarter" idx="12"/>
          </p:nvPr>
        </p:nvSpPr>
        <p:spPr>
          <a:xfrm>
            <a:off x="10651156" y="6356350"/>
            <a:ext cx="702643" cy="365125"/>
          </a:xfrm>
        </p:spPr>
        <p:txBody>
          <a:bodyPr>
            <a:normAutofit/>
          </a:bodyPr>
          <a:lstStyle/>
          <a:p>
            <a:fld id="{C5383E79-6F58-48EE-939E-EB876EBB13BC}" type="slidenum">
              <a:rPr lang="el-GR" smtClean="0">
                <a:solidFill>
                  <a:srgbClr val="FFFFFF"/>
                </a:solidFill>
              </a:rPr>
              <a:pPr/>
              <a:t>26</a:t>
            </a:fld>
            <a:endParaRPr lang="el-GR" dirty="0">
              <a:solidFill>
                <a:srgbClr val="FFFFFF"/>
              </a:solidFill>
            </a:endParaRPr>
          </a:p>
        </p:txBody>
      </p:sp>
      <p:sp>
        <p:nvSpPr>
          <p:cNvPr id="2" name="TextBox 1"/>
          <p:cNvSpPr txBox="1"/>
          <p:nvPr/>
        </p:nvSpPr>
        <p:spPr>
          <a:xfrm>
            <a:off x="7962191" y="5583756"/>
            <a:ext cx="4223792" cy="584775"/>
          </a:xfrm>
          <a:prstGeom prst="rect">
            <a:avLst/>
          </a:prstGeom>
          <a:noFill/>
        </p:spPr>
        <p:txBody>
          <a:bodyPr wrap="square" rtlCol="0">
            <a:spAutoFit/>
          </a:bodyPr>
          <a:lstStyle/>
          <a:p>
            <a:pPr algn="r"/>
            <a:r>
              <a:rPr lang="en-US" altLang="el-GR" sz="1600" dirty="0">
                <a:solidFill>
                  <a:schemeClr val="accent5">
                    <a:lumMod val="50000"/>
                  </a:schemeClr>
                </a:solidFill>
              </a:rPr>
              <a:t>Jan Moss, RN</a:t>
            </a:r>
          </a:p>
          <a:p>
            <a:pPr algn="r"/>
            <a:endParaRPr lang="el-GR" sz="1600" dirty="0">
              <a:solidFill>
                <a:schemeClr val="accent5">
                  <a:lumMod val="50000"/>
                </a:schemeClr>
              </a:solidFill>
            </a:endParaRPr>
          </a:p>
        </p:txBody>
      </p:sp>
    </p:spTree>
    <p:extLst>
      <p:ext uri="{BB962C8B-B14F-4D97-AF65-F5344CB8AC3E}">
        <p14:creationId xmlns:p14="http://schemas.microsoft.com/office/powerpoint/2010/main" val="3179323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Grp="1" noChangeArrowheads="1"/>
          </p:cNvSpPr>
          <p:nvPr>
            <p:ph type="title"/>
          </p:nvPr>
        </p:nvSpPr>
        <p:spPr/>
        <p:txBody>
          <a:bodyPr/>
          <a:lstStyle/>
          <a:p>
            <a:pPr eaLnBrk="1" hangingPunct="1"/>
            <a:r>
              <a:rPr lang="en-US" altLang="el-GR" dirty="0"/>
              <a:t>Blah, Blah, Blah…</a:t>
            </a:r>
          </a:p>
        </p:txBody>
      </p:sp>
      <p:sp>
        <p:nvSpPr>
          <p:cNvPr id="6147" name="Rectangle 3"/>
          <p:cNvSpPr>
            <a:spLocks noGrp="1" noChangeArrowheads="1"/>
          </p:cNvSpPr>
          <p:nvPr>
            <p:ph type="body" idx="1"/>
          </p:nvPr>
        </p:nvSpPr>
        <p:spPr/>
        <p:txBody>
          <a:bodyPr/>
          <a:lstStyle/>
          <a:p>
            <a:pPr eaLnBrk="1" hangingPunct="1"/>
            <a:r>
              <a:rPr lang="en-US" altLang="el-GR" dirty="0"/>
              <a:t>“The table was placed in beach chair configuration. Head, neck, trunk and limbs were padded and protected in appropriate fashion.” </a:t>
            </a:r>
          </a:p>
          <a:p>
            <a:pPr eaLnBrk="1" hangingPunct="1"/>
            <a:r>
              <a:rPr lang="en-US" altLang="el-GR" dirty="0"/>
              <a:t>“The right lower extremity was prepped and draped in the usual sterile fashion.”</a:t>
            </a:r>
          </a:p>
          <a:p>
            <a:pPr eaLnBrk="1" hangingPunct="1"/>
            <a:r>
              <a:rPr lang="en-US" altLang="el-GR" dirty="0"/>
              <a:t>“Bilateral upper extremities were prepped and draped in standard sterile fashion.”</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27</a:t>
            </a:fld>
            <a:endParaRPr lang="el-GR" dirty="0"/>
          </a:p>
        </p:txBody>
      </p:sp>
    </p:spTree>
    <p:extLst>
      <p:ext uri="{BB962C8B-B14F-4D97-AF65-F5344CB8AC3E}">
        <p14:creationId xmlns:p14="http://schemas.microsoft.com/office/powerpoint/2010/main" val="1084263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altLang="el-GR" dirty="0"/>
              <a:t>Types of Injuries</a:t>
            </a:r>
          </a:p>
        </p:txBody>
      </p:sp>
      <p:sp>
        <p:nvSpPr>
          <p:cNvPr id="7171" name="Rectangle 3"/>
          <p:cNvSpPr>
            <a:spLocks noGrp="1" noChangeArrowheads="1"/>
          </p:cNvSpPr>
          <p:nvPr>
            <p:ph idx="1"/>
          </p:nvPr>
        </p:nvSpPr>
        <p:spPr/>
        <p:txBody>
          <a:bodyPr/>
          <a:lstStyle/>
          <a:p>
            <a:pPr eaLnBrk="1" hangingPunct="1"/>
            <a:r>
              <a:rPr lang="en-US" altLang="el-GR" dirty="0"/>
              <a:t>Wrong site, wrong procedure</a:t>
            </a:r>
          </a:p>
          <a:p>
            <a:pPr eaLnBrk="1" hangingPunct="1"/>
            <a:r>
              <a:rPr lang="en-US" altLang="el-GR" dirty="0"/>
              <a:t>Wrong medication</a:t>
            </a:r>
          </a:p>
          <a:p>
            <a:pPr eaLnBrk="1" hangingPunct="1"/>
            <a:r>
              <a:rPr lang="en-US" altLang="el-GR" dirty="0"/>
              <a:t>Skin breakdown/decubiti</a:t>
            </a:r>
          </a:p>
          <a:p>
            <a:pPr eaLnBrk="1" hangingPunct="1"/>
            <a:r>
              <a:rPr lang="en-US" altLang="el-GR" dirty="0"/>
              <a:t>Burns</a:t>
            </a:r>
          </a:p>
          <a:p>
            <a:pPr eaLnBrk="1" hangingPunct="1"/>
            <a:r>
              <a:rPr lang="en-US" altLang="el-GR" dirty="0"/>
              <a:t>Nerve damage</a:t>
            </a:r>
          </a:p>
          <a:p>
            <a:pPr eaLnBrk="1" hangingPunct="1"/>
            <a:r>
              <a:rPr lang="en-US" altLang="el-GR" dirty="0"/>
              <a:t>Ischemia </a:t>
            </a:r>
          </a:p>
          <a:p>
            <a:pPr eaLnBrk="1" hangingPunct="1"/>
            <a:r>
              <a:rPr lang="en-US" altLang="el-GR" dirty="0"/>
              <a:t>Eyesight</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28</a:t>
            </a:fld>
            <a:endParaRPr lang="el-GR" dirty="0"/>
          </a:p>
        </p:txBody>
      </p:sp>
    </p:spTree>
    <p:extLst>
      <p:ext uri="{BB962C8B-B14F-4D97-AF65-F5344CB8AC3E}">
        <p14:creationId xmlns:p14="http://schemas.microsoft.com/office/powerpoint/2010/main" val="3925325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Grp="1" noChangeArrowheads="1"/>
          </p:cNvSpPr>
          <p:nvPr>
            <p:ph type="title"/>
          </p:nvPr>
        </p:nvSpPr>
        <p:spPr/>
        <p:txBody>
          <a:bodyPr/>
          <a:lstStyle/>
          <a:p>
            <a:pPr eaLnBrk="1" hangingPunct="1"/>
            <a:r>
              <a:rPr lang="en-US" altLang="el-GR" dirty="0"/>
              <a:t>Pre-operative Preparation</a:t>
            </a:r>
          </a:p>
        </p:txBody>
      </p:sp>
      <p:sp>
        <p:nvSpPr>
          <p:cNvPr id="8195" name="Rectangle 3"/>
          <p:cNvSpPr>
            <a:spLocks noGrp="1" noChangeArrowheads="1"/>
          </p:cNvSpPr>
          <p:nvPr>
            <p:ph idx="1"/>
          </p:nvPr>
        </p:nvSpPr>
        <p:spPr/>
        <p:txBody>
          <a:bodyPr/>
          <a:lstStyle/>
          <a:p>
            <a:pPr eaLnBrk="1" hangingPunct="1"/>
            <a:r>
              <a:rPr lang="en-US" altLang="el-GR" sz="2000" dirty="0"/>
              <a:t>Testing</a:t>
            </a:r>
          </a:p>
          <a:p>
            <a:pPr lvl="1" eaLnBrk="1" hangingPunct="1"/>
            <a:r>
              <a:rPr lang="en-US" altLang="el-GR" sz="2000" dirty="0"/>
              <a:t>Determines ability to sustain surgical insult</a:t>
            </a:r>
          </a:p>
          <a:p>
            <a:pPr lvl="1" eaLnBrk="1" hangingPunct="1"/>
            <a:r>
              <a:rPr lang="en-US" altLang="el-GR" sz="2000" dirty="0"/>
              <a:t>Determines type of anesthesia delivery</a:t>
            </a:r>
          </a:p>
          <a:p>
            <a:pPr lvl="1" eaLnBrk="1" hangingPunct="1"/>
            <a:r>
              <a:rPr lang="en-US" altLang="el-GR" sz="2000" dirty="0"/>
              <a:t>Blood Pressure, Diabetes, EKG, Liver function, CBC, Chest X-ray, UA</a:t>
            </a:r>
          </a:p>
          <a:p>
            <a:pPr eaLnBrk="1" hangingPunct="1"/>
            <a:r>
              <a:rPr lang="en-US" altLang="el-GR" sz="2000" dirty="0"/>
              <a:t>Medications</a:t>
            </a:r>
          </a:p>
          <a:p>
            <a:pPr lvl="1" eaLnBrk="1" hangingPunct="1"/>
            <a:r>
              <a:rPr lang="en-US" altLang="el-GR" sz="2000" dirty="0"/>
              <a:t>Day before surgery, anti-inflammatory</a:t>
            </a:r>
          </a:p>
          <a:p>
            <a:pPr lvl="1" eaLnBrk="1" hangingPunct="1"/>
            <a:r>
              <a:rPr lang="en-US" altLang="el-GR" sz="2000" dirty="0"/>
              <a:t>Day of surgery, antibiotics</a:t>
            </a:r>
          </a:p>
          <a:p>
            <a:pPr lvl="1" eaLnBrk="1" hangingPunct="1"/>
            <a:r>
              <a:rPr lang="en-US" altLang="el-GR" sz="2000" dirty="0"/>
              <a:t>Post op pain meds</a:t>
            </a:r>
          </a:p>
          <a:p>
            <a:pPr lvl="1" eaLnBrk="1" hangingPunct="1"/>
            <a:r>
              <a:rPr lang="en-US" altLang="el-GR" sz="2000" dirty="0"/>
              <a:t>Smoking cessation? </a:t>
            </a:r>
          </a:p>
          <a:p>
            <a:pPr eaLnBrk="1" hangingPunct="1"/>
            <a:endParaRPr lang="en-US" altLang="el-GR" sz="2000"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29</a:t>
            </a:fld>
            <a:endParaRPr lang="el-GR" dirty="0"/>
          </a:p>
        </p:txBody>
      </p:sp>
    </p:spTree>
    <p:extLst>
      <p:ext uri="{BB962C8B-B14F-4D97-AF65-F5344CB8AC3E}">
        <p14:creationId xmlns:p14="http://schemas.microsoft.com/office/powerpoint/2010/main" val="3930511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Surgical Complication </a:t>
            </a:r>
            <a:endParaRPr lang="el-GR" dirty="0"/>
          </a:p>
        </p:txBody>
      </p:sp>
      <p:sp>
        <p:nvSpPr>
          <p:cNvPr id="9" name="Content Placeholder 8"/>
          <p:cNvSpPr>
            <a:spLocks noGrp="1"/>
          </p:cNvSpPr>
          <p:nvPr>
            <p:ph idx="1"/>
          </p:nvPr>
        </p:nvSpPr>
        <p:spPr/>
        <p:txBody>
          <a:bodyPr>
            <a:normAutofit/>
          </a:bodyPr>
          <a:lstStyle/>
          <a:p>
            <a:pPr marL="0" lvl="0" indent="0" algn="ctr">
              <a:buNone/>
            </a:pPr>
            <a:r>
              <a:rPr lang="en-US" dirty="0">
                <a:solidFill>
                  <a:prstClr val="black"/>
                </a:solidFill>
              </a:rPr>
              <a:t>Dictionaries:  Is an unfavorable evolution or consequence of a disease, a health condition or a therapy (surgery here)</a:t>
            </a:r>
          </a:p>
          <a:p>
            <a:pPr marL="0" indent="0">
              <a:buNone/>
            </a:pPr>
            <a:endParaRPr lang="en-US" b="1" dirty="0"/>
          </a:p>
          <a:p>
            <a:pPr marL="0" indent="0">
              <a:buNone/>
            </a:pPr>
            <a:r>
              <a:rPr lang="en-US" b="1" dirty="0"/>
              <a:t>Latest definitions: </a:t>
            </a:r>
            <a:r>
              <a:rPr lang="en-US" dirty="0">
                <a:effectLst>
                  <a:outerShdw blurRad="38100" dist="38100" dir="2700000" algn="tl">
                    <a:srgbClr val="000000">
                      <a:alpha val="43137"/>
                    </a:srgbClr>
                  </a:outerShdw>
                </a:effectLst>
              </a:rPr>
              <a:t>‘‘any deviation from the ideal postoperative course that is not </a:t>
            </a:r>
            <a:r>
              <a:rPr lang="en-US" i="1" dirty="0">
                <a:effectLst>
                  <a:outerShdw blurRad="38100" dist="38100" dir="2700000" algn="tl">
                    <a:srgbClr val="000000">
                      <a:alpha val="43137"/>
                    </a:srgbClr>
                  </a:outerShdw>
                </a:effectLst>
              </a:rPr>
              <a:t>inherent</a:t>
            </a:r>
            <a:r>
              <a:rPr lang="en-US" dirty="0">
                <a:effectLst>
                  <a:outerShdw blurRad="38100" dist="38100" dir="2700000" algn="tl">
                    <a:srgbClr val="000000">
                      <a:alpha val="43137"/>
                    </a:srgbClr>
                  </a:outerShdw>
                </a:effectLst>
              </a:rPr>
              <a:t> in the procedure and </a:t>
            </a:r>
            <a:r>
              <a:rPr lang="en-US" i="1" dirty="0">
                <a:effectLst>
                  <a:outerShdw blurRad="38100" dist="38100" dir="2700000" algn="tl">
                    <a:srgbClr val="000000">
                      <a:alpha val="43137"/>
                    </a:srgbClr>
                  </a:outerShdw>
                </a:effectLst>
              </a:rPr>
              <a:t>does not comprise </a:t>
            </a:r>
            <a:r>
              <a:rPr lang="en-US" dirty="0">
                <a:effectLst>
                  <a:outerShdw blurRad="38100" dist="38100" dir="2700000" algn="tl">
                    <a:srgbClr val="000000">
                      <a:alpha val="43137"/>
                    </a:srgbClr>
                  </a:outerShdw>
                </a:effectLst>
              </a:rPr>
              <a:t>a failure to cure’’</a:t>
            </a:r>
          </a:p>
          <a:p>
            <a:pPr marL="0" indent="0">
              <a:buNone/>
            </a:pPr>
            <a:r>
              <a:rPr lang="en-US" dirty="0">
                <a:effectLst>
                  <a:outerShdw blurRad="38100" dist="38100" dir="2700000" algn="tl">
                    <a:srgbClr val="000000">
                      <a:alpha val="43137"/>
                    </a:srgbClr>
                  </a:outerShdw>
                </a:effectLst>
              </a:rPr>
              <a:t>“</a:t>
            </a:r>
            <a:r>
              <a:rPr lang="el-GR" dirty="0">
                <a:effectLst>
                  <a:outerShdw blurRad="38100" dist="38100" dir="2700000" algn="tl">
                    <a:srgbClr val="000000">
                      <a:alpha val="43137"/>
                    </a:srgbClr>
                  </a:outerShdw>
                </a:effectLst>
              </a:rPr>
              <a:t>οποιαδήποτε απόκλιση από την ιδανική μετεγχειρητική πορεία που </a:t>
            </a:r>
            <a:r>
              <a:rPr lang="el-GR" b="1" dirty="0">
                <a:effectLst>
                  <a:outerShdw blurRad="38100" dist="38100" dir="2700000" algn="tl">
                    <a:srgbClr val="000000">
                      <a:alpha val="43137"/>
                    </a:srgbClr>
                  </a:outerShdw>
                </a:effectLst>
              </a:rPr>
              <a:t>δεν</a:t>
            </a:r>
            <a:r>
              <a:rPr lang="el-GR" dirty="0">
                <a:effectLst>
                  <a:outerShdw blurRad="38100" dist="38100" dir="2700000" algn="tl">
                    <a:srgbClr val="000000">
                      <a:alpha val="43137"/>
                    </a:srgbClr>
                  </a:outerShdw>
                </a:effectLst>
              </a:rPr>
              <a:t> είναι εγγενής της επέμβασης και </a:t>
            </a:r>
            <a:r>
              <a:rPr lang="el-GR" b="1" dirty="0">
                <a:effectLst>
                  <a:outerShdw blurRad="38100" dist="38100" dir="2700000" algn="tl">
                    <a:srgbClr val="000000">
                      <a:alpha val="43137"/>
                    </a:srgbClr>
                  </a:outerShdw>
                </a:effectLst>
              </a:rPr>
              <a:t>δεν</a:t>
            </a:r>
            <a:r>
              <a:rPr lang="el-GR" dirty="0">
                <a:effectLst>
                  <a:outerShdw blurRad="38100" dist="38100" dir="2700000" algn="tl">
                    <a:srgbClr val="000000">
                      <a:alpha val="43137"/>
                    </a:srgbClr>
                  </a:outerShdw>
                </a:effectLst>
              </a:rPr>
              <a:t> ανήκει στην αποτυχία της θεραπείας</a:t>
            </a:r>
            <a:r>
              <a:rPr lang="en-US" dirty="0">
                <a:effectLst>
                  <a:outerShdw blurRad="38100" dist="38100" dir="2700000" algn="tl">
                    <a:srgbClr val="000000">
                      <a:alpha val="43137"/>
                    </a:srgbClr>
                  </a:outerShdw>
                </a:effectLst>
              </a:rPr>
              <a:t>”</a:t>
            </a:r>
          </a:p>
          <a:p>
            <a:pPr marL="0" indent="0" algn="ctr">
              <a:buNone/>
            </a:pPr>
            <a:r>
              <a:rPr lang="en-US" sz="1600" dirty="0">
                <a:solidFill>
                  <a:srgbClr val="002060"/>
                </a:solidFill>
              </a:rPr>
              <a:t>Dindo D, Clavien PA. What is a surgical complication? </a:t>
            </a:r>
            <a:r>
              <a:rPr lang="en-US" sz="1600" i="1" dirty="0">
                <a:solidFill>
                  <a:srgbClr val="002060"/>
                </a:solidFill>
              </a:rPr>
              <a:t>World J Surg</a:t>
            </a:r>
            <a:r>
              <a:rPr lang="en-US" sz="1600" dirty="0">
                <a:solidFill>
                  <a:srgbClr val="002060"/>
                </a:solidFill>
              </a:rPr>
              <a:t> 2008; 32(6):939-41.</a:t>
            </a:r>
          </a:p>
          <a:p>
            <a:pPr marL="0" lvl="0" indent="0">
              <a:buNone/>
            </a:pPr>
            <a:endParaRPr lang="en-US" dirty="0">
              <a:solidFill>
                <a:prstClr val="black"/>
              </a:solidFill>
            </a:endParaRPr>
          </a:p>
          <a:p>
            <a:pPr marL="0" indent="0" algn="ctr">
              <a:buNone/>
            </a:pPr>
            <a:endParaRPr lang="en-US" sz="1600" dirty="0">
              <a:solidFill>
                <a:srgbClr val="002060"/>
              </a:solidFill>
            </a:endParaRPr>
          </a:p>
          <a:p>
            <a:pPr marL="0" indent="0" algn="ctr">
              <a:buNone/>
            </a:pPr>
            <a:endParaRPr lang="el-GR" i="1"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3</a:t>
            </a:fld>
            <a:endParaRPr lang="el-GR" dirty="0"/>
          </a:p>
        </p:txBody>
      </p:sp>
    </p:spTree>
    <p:extLst>
      <p:ext uri="{BB962C8B-B14F-4D97-AF65-F5344CB8AC3E}">
        <p14:creationId xmlns:p14="http://schemas.microsoft.com/office/powerpoint/2010/main" val="317441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888" r="16652" b="4762"/>
          <a:stretch/>
        </p:blipFill>
        <p:spPr>
          <a:xfrm>
            <a:off x="20" y="10"/>
            <a:ext cx="12191980" cy="6857989"/>
          </a:xfrm>
          <a:prstGeom prst="rect">
            <a:avLst/>
          </a:prstGeom>
        </p:spPr>
      </p:pic>
      <p:sp>
        <p:nvSpPr>
          <p:cNvPr id="9218" name="AutoShape 2"/>
          <p:cNvSpPr>
            <a:spLocks noGrp="1" noChangeArrowheads="1"/>
          </p:cNvSpPr>
          <p:nvPr>
            <p:ph type="title"/>
          </p:nvPr>
        </p:nvSpPr>
        <p:spPr>
          <a:xfrm>
            <a:off x="6412992" y="861904"/>
            <a:ext cx="4970430" cy="1144695"/>
          </a:xfrm>
        </p:spPr>
        <p:txBody>
          <a:bodyPr>
            <a:normAutofit/>
          </a:bodyPr>
          <a:lstStyle/>
          <a:p>
            <a:pPr>
              <a:lnSpc>
                <a:spcPct val="70000"/>
              </a:lnSpc>
            </a:pPr>
            <a:r>
              <a:rPr lang="en-US" altLang="el-GR" sz="3100" dirty="0">
                <a:solidFill>
                  <a:srgbClr val="002060"/>
                </a:solidFill>
              </a:rPr>
              <a:t>Patient/Procedure Confirmation</a:t>
            </a:r>
            <a:br>
              <a:rPr lang="en-US" altLang="el-GR" sz="3100" dirty="0">
                <a:solidFill>
                  <a:srgbClr val="002060"/>
                </a:solidFill>
              </a:rPr>
            </a:br>
            <a:endParaRPr lang="en-US" altLang="el-GR" sz="3100" dirty="0">
              <a:solidFill>
                <a:srgbClr val="002060"/>
              </a:solidFill>
            </a:endParaRPr>
          </a:p>
        </p:txBody>
      </p:sp>
      <p:sp>
        <p:nvSpPr>
          <p:cNvPr id="9219" name="Rectangle 3"/>
          <p:cNvSpPr>
            <a:spLocks noGrp="1" noChangeArrowheads="1"/>
          </p:cNvSpPr>
          <p:nvPr>
            <p:ph idx="1"/>
          </p:nvPr>
        </p:nvSpPr>
        <p:spPr>
          <a:xfrm>
            <a:off x="6412992" y="2116667"/>
            <a:ext cx="4994374" cy="3493346"/>
          </a:xfrm>
        </p:spPr>
        <p:txBody>
          <a:bodyPr>
            <a:normAutofit/>
          </a:bodyPr>
          <a:lstStyle/>
          <a:p>
            <a:r>
              <a:rPr lang="en-US" altLang="el-GR" sz="2000" dirty="0">
                <a:solidFill>
                  <a:srgbClr val="002060"/>
                </a:solidFill>
              </a:rPr>
              <a:t>Surgical Consent</a:t>
            </a:r>
          </a:p>
          <a:p>
            <a:r>
              <a:rPr lang="en-US" altLang="el-GR" sz="2000" dirty="0">
                <a:solidFill>
                  <a:srgbClr val="002060"/>
                </a:solidFill>
              </a:rPr>
              <a:t>Pre-operative marking</a:t>
            </a:r>
          </a:p>
          <a:p>
            <a:r>
              <a:rPr lang="en-US" altLang="el-GR" sz="2000" dirty="0">
                <a:solidFill>
                  <a:srgbClr val="002060"/>
                </a:solidFill>
              </a:rPr>
              <a:t>“Time Out” in the operating room</a:t>
            </a:r>
          </a:p>
        </p:txBody>
      </p:sp>
      <p:sp>
        <p:nvSpPr>
          <p:cNvPr id="3" name="Footer Placeholder 2"/>
          <p:cNvSpPr>
            <a:spLocks noGrp="1"/>
          </p:cNvSpPr>
          <p:nvPr>
            <p:ph type="ftr" sz="quarter" idx="11"/>
          </p:nvPr>
        </p:nvSpPr>
        <p:spPr>
          <a:xfrm>
            <a:off x="758060" y="6356350"/>
            <a:ext cx="4628614" cy="365125"/>
          </a:xfrm>
        </p:spPr>
        <p:txBody>
          <a:bodyPr>
            <a:normAutofit/>
          </a:bodyPr>
          <a:lstStyle/>
          <a:p>
            <a:pPr algn="l">
              <a:lnSpc>
                <a:spcPct val="80000"/>
              </a:lnSpc>
            </a:pPr>
            <a:r>
              <a:rPr lang="en-US" sz="1100" dirty="0">
                <a:solidFill>
                  <a:srgbClr val="FFFFFF"/>
                </a:solidFill>
              </a:rPr>
              <a:t>First Department of Surgery, Faculty of Medicine, National and Kapodistrian University of Athens , Laiko General Hospital, Dir. Prof. T. Liakakos.</a:t>
            </a:r>
            <a:endParaRPr lang="el-GR" sz="1100" dirty="0">
              <a:solidFill>
                <a:srgbClr val="FFFFFF"/>
              </a:solidFill>
            </a:endParaRPr>
          </a:p>
        </p:txBody>
      </p:sp>
      <p:sp>
        <p:nvSpPr>
          <p:cNvPr id="4" name="Slide Number Placeholder 3"/>
          <p:cNvSpPr>
            <a:spLocks noGrp="1"/>
          </p:cNvSpPr>
          <p:nvPr>
            <p:ph type="sldNum" sz="quarter" idx="12"/>
          </p:nvPr>
        </p:nvSpPr>
        <p:spPr>
          <a:xfrm>
            <a:off x="9431368" y="6356350"/>
            <a:ext cx="1922432" cy="365125"/>
          </a:xfrm>
        </p:spPr>
        <p:txBody>
          <a:bodyPr>
            <a:normAutofit/>
          </a:bodyPr>
          <a:lstStyle/>
          <a:p>
            <a:fld id="{C5383E79-6F58-48EE-939E-EB876EBB13BC}" type="slidenum">
              <a:rPr lang="el-GR" smtClean="0">
                <a:solidFill>
                  <a:srgbClr val="FFFFFF"/>
                </a:solidFill>
              </a:rPr>
              <a:pPr/>
              <a:t>30</a:t>
            </a:fld>
            <a:endParaRPr lang="el-GR" dirty="0">
              <a:solidFill>
                <a:srgbClr val="FFFFFF"/>
              </a:solidFill>
            </a:endParaRPr>
          </a:p>
        </p:txBody>
      </p:sp>
    </p:spTree>
    <p:extLst>
      <p:ext uri="{BB962C8B-B14F-4D97-AF65-F5344CB8AC3E}">
        <p14:creationId xmlns:p14="http://schemas.microsoft.com/office/powerpoint/2010/main" val="3182590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a:xfrm>
            <a:off x="838200" y="221467"/>
            <a:ext cx="10515600" cy="1325563"/>
          </a:xfrm>
        </p:spPr>
        <p:txBody>
          <a:bodyPr/>
          <a:lstStyle/>
          <a:p>
            <a:pPr eaLnBrk="1" hangingPunct="1"/>
            <a:r>
              <a:rPr lang="en-US" altLang="el-GR" dirty="0"/>
              <a:t>Anesthesia Choices</a:t>
            </a:r>
            <a:r>
              <a:rPr lang="en-US" altLang="el-GR" sz="3200" dirty="0"/>
              <a:t/>
            </a:r>
            <a:br>
              <a:rPr lang="en-US" altLang="el-GR" sz="3200" dirty="0"/>
            </a:br>
            <a:endParaRPr lang="en-US" altLang="el-GR" sz="3200" dirty="0"/>
          </a:p>
        </p:txBody>
      </p:sp>
      <p:sp>
        <p:nvSpPr>
          <p:cNvPr id="10243" name="Rectangle 3"/>
          <p:cNvSpPr>
            <a:spLocks noGrp="1" noChangeArrowheads="1"/>
          </p:cNvSpPr>
          <p:nvPr>
            <p:ph sz="half" idx="1"/>
          </p:nvPr>
        </p:nvSpPr>
        <p:spPr/>
        <p:txBody>
          <a:bodyPr/>
          <a:lstStyle/>
          <a:p>
            <a:pPr lvl="1" eaLnBrk="1" hangingPunct="1"/>
            <a:r>
              <a:rPr lang="en-US" altLang="el-GR" dirty="0"/>
              <a:t>Goals of anesthesia</a:t>
            </a:r>
          </a:p>
          <a:p>
            <a:pPr lvl="2" eaLnBrk="1" hangingPunct="1"/>
            <a:r>
              <a:rPr lang="en-US" altLang="el-GR" dirty="0"/>
              <a:t>Exposure, Relaxation</a:t>
            </a:r>
          </a:p>
          <a:p>
            <a:pPr lvl="2" eaLnBrk="1" hangingPunct="1"/>
            <a:r>
              <a:rPr lang="en-US" altLang="el-GR" dirty="0"/>
              <a:t>Keep patient alive</a:t>
            </a:r>
          </a:p>
          <a:p>
            <a:pPr lvl="2" eaLnBrk="1" hangingPunct="1"/>
            <a:r>
              <a:rPr lang="en-US" altLang="el-GR" dirty="0"/>
              <a:t>Pain free, unaware, stable</a:t>
            </a:r>
          </a:p>
          <a:p>
            <a:pPr lvl="1" eaLnBrk="1" hangingPunct="1"/>
            <a:r>
              <a:rPr lang="en-US" altLang="el-GR" dirty="0"/>
              <a:t>Local Anesthesia</a:t>
            </a:r>
          </a:p>
          <a:p>
            <a:pPr lvl="1" eaLnBrk="1" hangingPunct="1"/>
            <a:r>
              <a:rPr lang="en-US" altLang="el-GR" dirty="0"/>
              <a:t>Regional Anesthesia</a:t>
            </a:r>
          </a:p>
          <a:p>
            <a:pPr lvl="1" eaLnBrk="1" hangingPunct="1"/>
            <a:r>
              <a:rPr lang="en-US" altLang="el-GR" dirty="0"/>
              <a:t>Conscious Sedation</a:t>
            </a:r>
          </a:p>
          <a:p>
            <a:pPr lvl="1" eaLnBrk="1" hangingPunct="1"/>
            <a:r>
              <a:rPr lang="en-US" altLang="el-GR" dirty="0"/>
              <a:t>General Anesthesia</a:t>
            </a:r>
          </a:p>
          <a:p>
            <a:pPr lvl="2" eaLnBrk="1" hangingPunct="1"/>
            <a:r>
              <a:rPr lang="en-US" altLang="el-GR" dirty="0"/>
              <a:t>LMA vs. Intubation</a:t>
            </a:r>
          </a:p>
          <a:p>
            <a:pPr eaLnBrk="1" hangingPunct="1"/>
            <a:endParaRPr lang="en-US" altLang="el-GR" dirty="0"/>
          </a:p>
        </p:txBody>
      </p:sp>
      <p:pic>
        <p:nvPicPr>
          <p:cNvPr id="6" name="Content Placeholder 5"/>
          <p:cNvPicPr>
            <a:picLocks noGrp="1" noChangeAspect="1"/>
          </p:cNvPicPr>
          <p:nvPr>
            <p:ph sz="half" idx="2"/>
          </p:nvPr>
        </p:nvPicPr>
        <p:blipFill>
          <a:blip r:embed="rId3"/>
          <a:stretch>
            <a:fillRect/>
          </a:stretch>
        </p:blipFill>
        <p:spPr>
          <a:xfrm>
            <a:off x="6793821" y="2083936"/>
            <a:ext cx="3938357" cy="3834716"/>
          </a:xfrm>
          <a:prstGeom prst="rect">
            <a:avLst/>
          </a:prstGeom>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31</a:t>
            </a:fld>
            <a:endParaRPr lang="el-GR" dirty="0"/>
          </a:p>
        </p:txBody>
      </p:sp>
      <p:sp>
        <p:nvSpPr>
          <p:cNvPr id="10245" name="Text Box 5"/>
          <p:cNvSpPr txBox="1">
            <a:spLocks noChangeArrowheads="1"/>
          </p:cNvSpPr>
          <p:nvPr/>
        </p:nvSpPr>
        <p:spPr bwMode="auto">
          <a:xfrm>
            <a:off x="7138078" y="5892447"/>
            <a:ext cx="3594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sz="1400" dirty="0"/>
              <a:t>Many photos courtesy of John DiPaola, MD</a:t>
            </a:r>
          </a:p>
        </p:txBody>
      </p:sp>
    </p:spTree>
    <p:extLst>
      <p:ext uri="{BB962C8B-B14F-4D97-AF65-F5344CB8AC3E}">
        <p14:creationId xmlns:p14="http://schemas.microsoft.com/office/powerpoint/2010/main" val="1689209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p:txBody>
          <a:bodyPr/>
          <a:lstStyle/>
          <a:p>
            <a:pPr eaLnBrk="1" hangingPunct="1"/>
            <a:r>
              <a:rPr lang="en-US" altLang="el-GR" dirty="0"/>
              <a:t>Surgical Positioning</a:t>
            </a:r>
          </a:p>
        </p:txBody>
      </p:sp>
      <p:sp>
        <p:nvSpPr>
          <p:cNvPr id="11267" name="Rectangle 3"/>
          <p:cNvSpPr>
            <a:spLocks noGrp="1" noChangeArrowheads="1"/>
          </p:cNvSpPr>
          <p:nvPr>
            <p:ph sz="half" idx="1"/>
          </p:nvPr>
        </p:nvSpPr>
        <p:spPr/>
        <p:txBody>
          <a:bodyPr/>
          <a:lstStyle/>
          <a:p>
            <a:pPr eaLnBrk="1" hangingPunct="1"/>
            <a:r>
              <a:rPr lang="en-US" altLang="el-GR" dirty="0"/>
              <a:t>Goals </a:t>
            </a:r>
          </a:p>
          <a:p>
            <a:pPr lvl="1" eaLnBrk="1" hangingPunct="1"/>
            <a:r>
              <a:rPr lang="en-US" altLang="el-GR" dirty="0"/>
              <a:t>Exposure for surgeon</a:t>
            </a:r>
          </a:p>
          <a:p>
            <a:pPr lvl="1" eaLnBrk="1" hangingPunct="1"/>
            <a:r>
              <a:rPr lang="en-US" altLang="el-GR" dirty="0"/>
              <a:t>Immobilize patient</a:t>
            </a:r>
          </a:p>
          <a:p>
            <a:pPr lvl="1" eaLnBrk="1" hangingPunct="1"/>
            <a:r>
              <a:rPr lang="en-US" altLang="el-GR" dirty="0"/>
              <a:t>Injury prevention</a:t>
            </a:r>
          </a:p>
          <a:p>
            <a:pPr lvl="2" eaLnBrk="1" hangingPunct="1"/>
            <a:r>
              <a:rPr lang="en-US" altLang="el-GR" dirty="0"/>
              <a:t>Maintain circulation</a:t>
            </a:r>
          </a:p>
          <a:p>
            <a:pPr lvl="2" eaLnBrk="1" hangingPunct="1"/>
            <a:r>
              <a:rPr lang="en-US" altLang="el-GR" dirty="0"/>
              <a:t>Maintain anatomic alignment</a:t>
            </a:r>
          </a:p>
          <a:p>
            <a:pPr lvl="2" eaLnBrk="1" hangingPunct="1"/>
            <a:r>
              <a:rPr lang="en-US" altLang="el-GR" dirty="0"/>
              <a:t>Prevent pressure points</a:t>
            </a:r>
          </a:p>
        </p:txBody>
      </p:sp>
      <p:pic>
        <p:nvPicPr>
          <p:cNvPr id="5" name="Content Placeholder 4"/>
          <p:cNvPicPr>
            <a:picLocks noGrp="1" noChangeAspect="1"/>
          </p:cNvPicPr>
          <p:nvPr>
            <p:ph sz="half" idx="2"/>
          </p:nvPr>
        </p:nvPicPr>
        <p:blipFill>
          <a:blip r:embed="rId3"/>
          <a:stretch>
            <a:fillRect/>
          </a:stretch>
        </p:blipFill>
        <p:spPr>
          <a:xfrm>
            <a:off x="6172200" y="2057705"/>
            <a:ext cx="5181600" cy="3887177"/>
          </a:xfrm>
          <a:prstGeom prst="rect">
            <a:avLst/>
          </a:prstGeom>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32</a:t>
            </a:fld>
            <a:endParaRPr lang="el-GR" dirty="0"/>
          </a:p>
        </p:txBody>
      </p:sp>
    </p:spTree>
    <p:extLst>
      <p:ext uri="{BB962C8B-B14F-4D97-AF65-F5344CB8AC3E}">
        <p14:creationId xmlns:p14="http://schemas.microsoft.com/office/powerpoint/2010/main" val="204361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Grp="1" noChangeArrowheads="1"/>
          </p:cNvSpPr>
          <p:nvPr>
            <p:ph type="title"/>
          </p:nvPr>
        </p:nvSpPr>
        <p:spPr/>
        <p:txBody>
          <a:bodyPr/>
          <a:lstStyle/>
          <a:p>
            <a:pPr eaLnBrk="1" hangingPunct="1"/>
            <a:r>
              <a:rPr lang="en-US" altLang="el-GR" dirty="0"/>
              <a:t>Surgical Positioning</a:t>
            </a:r>
          </a:p>
        </p:txBody>
      </p:sp>
      <p:sp>
        <p:nvSpPr>
          <p:cNvPr id="12291" name="Rectangle 3"/>
          <p:cNvSpPr>
            <a:spLocks noGrp="1" noChangeArrowheads="1"/>
          </p:cNvSpPr>
          <p:nvPr>
            <p:ph sz="half" idx="1"/>
          </p:nvPr>
        </p:nvSpPr>
        <p:spPr/>
        <p:txBody>
          <a:bodyPr/>
          <a:lstStyle/>
          <a:p>
            <a:pPr eaLnBrk="1" hangingPunct="1"/>
            <a:r>
              <a:rPr lang="en-US" altLang="el-GR" dirty="0"/>
              <a:t>Considerations</a:t>
            </a:r>
          </a:p>
          <a:p>
            <a:pPr lvl="1" eaLnBrk="1" hangingPunct="1"/>
            <a:r>
              <a:rPr lang="en-US" altLang="el-GR" dirty="0"/>
              <a:t>No movement for minutes to hours</a:t>
            </a:r>
          </a:p>
          <a:p>
            <a:pPr lvl="1" eaLnBrk="1" hangingPunct="1"/>
            <a:r>
              <a:rPr lang="en-US" altLang="el-GR" dirty="0"/>
              <a:t>No ability to identify pain</a:t>
            </a:r>
          </a:p>
          <a:p>
            <a:pPr lvl="1" eaLnBrk="1" hangingPunct="1"/>
            <a:r>
              <a:rPr lang="en-US" altLang="el-GR" dirty="0"/>
              <a:t>Sometimes exposure wins out over comfort</a:t>
            </a:r>
          </a:p>
          <a:p>
            <a:pPr lvl="1" eaLnBrk="1" hangingPunct="1"/>
            <a:r>
              <a:rPr lang="en-US" altLang="el-GR" dirty="0"/>
              <a:t>Even supine can be injurious</a:t>
            </a:r>
          </a:p>
        </p:txBody>
      </p:sp>
      <p:pic>
        <p:nvPicPr>
          <p:cNvPr id="5" name="Content Placeholder 4"/>
          <p:cNvPicPr>
            <a:picLocks noGrp="1" noChangeAspect="1"/>
          </p:cNvPicPr>
          <p:nvPr>
            <p:ph sz="half" idx="2"/>
          </p:nvPr>
        </p:nvPicPr>
        <p:blipFill>
          <a:blip r:embed="rId3"/>
          <a:stretch>
            <a:fillRect/>
          </a:stretch>
        </p:blipFill>
        <p:spPr>
          <a:xfrm>
            <a:off x="6172200" y="2059162"/>
            <a:ext cx="5181600" cy="3884263"/>
          </a:xfrm>
          <a:prstGeom prst="rect">
            <a:avLst/>
          </a:prstGeom>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33</a:t>
            </a:fld>
            <a:endParaRPr lang="el-GR" dirty="0"/>
          </a:p>
        </p:txBody>
      </p:sp>
    </p:spTree>
    <p:extLst>
      <p:ext uri="{BB962C8B-B14F-4D97-AF65-F5344CB8AC3E}">
        <p14:creationId xmlns:p14="http://schemas.microsoft.com/office/powerpoint/2010/main" val="3724551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7" name="Content Placeholder 6"/>
          <p:cNvPicPr>
            <a:picLocks noGrp="1" noChangeAspect="1"/>
          </p:cNvPicPr>
          <p:nvPr>
            <p:ph sz="half" idx="1"/>
          </p:nvPr>
        </p:nvPicPr>
        <p:blipFill>
          <a:blip r:embed="rId3"/>
          <a:stretch>
            <a:fillRect/>
          </a:stretch>
        </p:blipFill>
        <p:spPr>
          <a:xfrm>
            <a:off x="838200" y="2034346"/>
            <a:ext cx="5181600" cy="3933895"/>
          </a:xfrm>
          <a:prstGeom prst="rect">
            <a:avLst/>
          </a:prstGeom>
        </p:spPr>
      </p:pic>
      <p:pic>
        <p:nvPicPr>
          <p:cNvPr id="8" name="Content Placeholder 7"/>
          <p:cNvPicPr>
            <a:picLocks noGrp="1" noChangeAspect="1"/>
          </p:cNvPicPr>
          <p:nvPr>
            <p:ph sz="half" idx="2"/>
          </p:nvPr>
        </p:nvPicPr>
        <p:blipFill>
          <a:blip r:embed="rId4"/>
          <a:stretch>
            <a:fillRect/>
          </a:stretch>
        </p:blipFill>
        <p:spPr>
          <a:xfrm>
            <a:off x="6172200" y="2158335"/>
            <a:ext cx="5181600" cy="3685918"/>
          </a:xfrm>
          <a:prstGeom prst="rect">
            <a:avLst/>
          </a:prstGeom>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34</a:t>
            </a:fld>
            <a:endParaRPr lang="el-GR" dirty="0"/>
          </a:p>
        </p:txBody>
      </p:sp>
    </p:spTree>
    <p:extLst>
      <p:ext uri="{BB962C8B-B14F-4D97-AF65-F5344CB8AC3E}">
        <p14:creationId xmlns:p14="http://schemas.microsoft.com/office/powerpoint/2010/main" val="2455938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l-GR" dirty="0"/>
          </a:p>
        </p:txBody>
      </p:sp>
      <p:pic>
        <p:nvPicPr>
          <p:cNvPr id="10" name="Content Placeholder 9"/>
          <p:cNvPicPr>
            <a:picLocks noGrp="1" noChangeAspect="1"/>
          </p:cNvPicPr>
          <p:nvPr>
            <p:ph sz="half" idx="1"/>
          </p:nvPr>
        </p:nvPicPr>
        <p:blipFill>
          <a:blip r:embed="rId3"/>
          <a:stretch>
            <a:fillRect/>
          </a:stretch>
        </p:blipFill>
        <p:spPr>
          <a:xfrm>
            <a:off x="1207642" y="1825625"/>
            <a:ext cx="4442716" cy="4351338"/>
          </a:xfrm>
          <a:prstGeom prst="rect">
            <a:avLst/>
          </a:prstGeom>
        </p:spPr>
      </p:pic>
      <p:pic>
        <p:nvPicPr>
          <p:cNvPr id="11" name="Content Placeholder 10"/>
          <p:cNvPicPr>
            <a:picLocks noGrp="1" noChangeAspect="1"/>
          </p:cNvPicPr>
          <p:nvPr>
            <p:ph sz="half" idx="2"/>
          </p:nvPr>
        </p:nvPicPr>
        <p:blipFill>
          <a:blip r:embed="rId4"/>
          <a:stretch>
            <a:fillRect/>
          </a:stretch>
        </p:blipFill>
        <p:spPr>
          <a:xfrm>
            <a:off x="6406750" y="1825625"/>
            <a:ext cx="4712499" cy="4351338"/>
          </a:xfrm>
          <a:prstGeom prst="rect">
            <a:avLst/>
          </a:prstGeom>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35</a:t>
            </a:fld>
            <a:endParaRPr lang="el-GR" dirty="0"/>
          </a:p>
        </p:txBody>
      </p:sp>
    </p:spTree>
    <p:extLst>
      <p:ext uri="{BB962C8B-B14F-4D97-AF65-F5344CB8AC3E}">
        <p14:creationId xmlns:p14="http://schemas.microsoft.com/office/powerpoint/2010/main" val="1789815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l-GR" dirty="0"/>
          </a:p>
        </p:txBody>
      </p:sp>
      <p:pic>
        <p:nvPicPr>
          <p:cNvPr id="11" name="Content Placeholder 10"/>
          <p:cNvPicPr>
            <a:picLocks noGrp="1" noChangeAspect="1"/>
          </p:cNvPicPr>
          <p:nvPr>
            <p:ph idx="1"/>
          </p:nvPr>
        </p:nvPicPr>
        <p:blipFill>
          <a:blip r:embed="rId3"/>
          <a:stretch>
            <a:fillRect/>
          </a:stretch>
        </p:blipFill>
        <p:spPr>
          <a:xfrm>
            <a:off x="3491668" y="1825625"/>
            <a:ext cx="5208664" cy="4351338"/>
          </a:xfrm>
          <a:prstGeom prst="rect">
            <a:avLst/>
          </a:prstGeom>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36</a:t>
            </a:fld>
            <a:endParaRPr lang="el-GR" dirty="0"/>
          </a:p>
        </p:txBody>
      </p:sp>
      <p:grpSp>
        <p:nvGrpSpPr>
          <p:cNvPr id="7" name="Group 6"/>
          <p:cNvGrpSpPr/>
          <p:nvPr/>
        </p:nvGrpSpPr>
        <p:grpSpPr>
          <a:xfrm>
            <a:off x="3491668" y="1825625"/>
            <a:ext cx="3870570" cy="959644"/>
            <a:chOff x="3901830" y="457201"/>
            <a:chExt cx="3870570" cy="959644"/>
          </a:xfrm>
        </p:grpSpPr>
        <p:sp>
          <p:nvSpPr>
            <p:cNvPr id="21509" name="Text Box 6"/>
            <p:cNvSpPr txBox="1">
              <a:spLocks noChangeArrowheads="1"/>
            </p:cNvSpPr>
            <p:nvPr/>
          </p:nvSpPr>
          <p:spPr bwMode="auto">
            <a:xfrm>
              <a:off x="6019800" y="457201"/>
              <a:ext cx="155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dirty="0"/>
                <a:t>Skinny Model</a:t>
              </a:r>
            </a:p>
          </p:txBody>
        </p:sp>
        <p:sp>
          <p:nvSpPr>
            <p:cNvPr id="21510" name="Line 7"/>
            <p:cNvSpPr>
              <a:spLocks noChangeShapeType="1"/>
            </p:cNvSpPr>
            <p:nvPr/>
          </p:nvSpPr>
          <p:spPr bwMode="auto">
            <a:xfrm>
              <a:off x="7467600" y="914400"/>
              <a:ext cx="304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21511" name="Text Box 8"/>
            <p:cNvSpPr txBox="1">
              <a:spLocks noChangeArrowheads="1"/>
            </p:cNvSpPr>
            <p:nvPr/>
          </p:nvSpPr>
          <p:spPr bwMode="auto">
            <a:xfrm>
              <a:off x="3901830" y="500857"/>
              <a:ext cx="2190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dirty="0"/>
                <a:t>Add 150 lbs </a:t>
              </a:r>
            </a:p>
            <a:p>
              <a:r>
                <a:rPr lang="en-US" altLang="el-GR" dirty="0"/>
                <a:t>&amp; imagine the injury</a:t>
              </a:r>
            </a:p>
            <a:p>
              <a:r>
                <a:rPr lang="en-US" altLang="el-GR" dirty="0"/>
                <a:t>potential</a:t>
              </a:r>
            </a:p>
          </p:txBody>
        </p:sp>
      </p:grpSp>
    </p:spTree>
    <p:extLst>
      <p:ext uri="{BB962C8B-B14F-4D97-AF65-F5344CB8AC3E}">
        <p14:creationId xmlns:p14="http://schemas.microsoft.com/office/powerpoint/2010/main" val="2041140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2400" dirty="0"/>
              <a:t>Patient induced on back and then turned. Process reversed at the end of procedure</a:t>
            </a:r>
            <a:endParaRPr lang="el-GR" sz="2400" dirty="0"/>
          </a:p>
        </p:txBody>
      </p:sp>
      <p:pic>
        <p:nvPicPr>
          <p:cNvPr id="9" name="Content Placeholder 8"/>
          <p:cNvPicPr>
            <a:picLocks noGrp="1" noChangeAspect="1"/>
          </p:cNvPicPr>
          <p:nvPr>
            <p:ph sz="half" idx="2"/>
          </p:nvPr>
        </p:nvPicPr>
        <p:blipFill>
          <a:blip r:embed="rId3"/>
          <a:stretch>
            <a:fillRect/>
          </a:stretch>
        </p:blipFill>
        <p:spPr>
          <a:xfrm>
            <a:off x="6172200" y="2391950"/>
            <a:ext cx="5181600" cy="3218688"/>
          </a:xfrm>
          <a:prstGeom prst="rect">
            <a:avLst/>
          </a:prstGeom>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37</a:t>
            </a:fld>
            <a:endParaRPr lang="el-GR" dirty="0"/>
          </a:p>
        </p:txBody>
      </p:sp>
      <p:sp>
        <p:nvSpPr>
          <p:cNvPr id="23557" name="Text Box 7"/>
          <p:cNvSpPr txBox="1">
            <a:spLocks noChangeArrowheads="1"/>
          </p:cNvSpPr>
          <p:nvPr/>
        </p:nvSpPr>
        <p:spPr bwMode="auto">
          <a:xfrm>
            <a:off x="4175125" y="5980113"/>
            <a:ext cx="180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b="1" dirty="0">
                <a:solidFill>
                  <a:schemeClr val="bg1"/>
                </a:solidFill>
              </a:rPr>
              <a:t>Elevated frame</a:t>
            </a:r>
          </a:p>
        </p:txBody>
      </p:sp>
      <p:sp>
        <p:nvSpPr>
          <p:cNvPr id="23558" name="Line 8"/>
          <p:cNvSpPr>
            <a:spLocks noChangeShapeType="1"/>
          </p:cNvSpPr>
          <p:nvPr/>
        </p:nvSpPr>
        <p:spPr bwMode="auto">
          <a:xfrm flipV="1">
            <a:off x="5943600" y="5334000"/>
            <a:ext cx="152400" cy="68580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23559" name="Text Box 9"/>
          <p:cNvSpPr txBox="1">
            <a:spLocks noChangeArrowheads="1"/>
          </p:cNvSpPr>
          <p:nvPr/>
        </p:nvSpPr>
        <p:spPr bwMode="auto">
          <a:xfrm>
            <a:off x="5825438" y="5628877"/>
            <a:ext cx="1745256" cy="646331"/>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b="1" dirty="0"/>
              <a:t>Gel pad under</a:t>
            </a:r>
          </a:p>
          <a:p>
            <a:r>
              <a:rPr lang="en-US" altLang="el-GR" b="1" dirty="0"/>
              <a:t>knees</a:t>
            </a:r>
          </a:p>
        </p:txBody>
      </p:sp>
      <p:sp>
        <p:nvSpPr>
          <p:cNvPr id="23560" name="Line 10"/>
          <p:cNvSpPr>
            <a:spLocks noChangeShapeType="1"/>
          </p:cNvSpPr>
          <p:nvPr/>
        </p:nvSpPr>
        <p:spPr bwMode="auto">
          <a:xfrm flipV="1">
            <a:off x="6984648" y="4509119"/>
            <a:ext cx="1055567" cy="1119757"/>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23561" name="Text Box 11"/>
          <p:cNvSpPr txBox="1">
            <a:spLocks noChangeArrowheads="1"/>
          </p:cNvSpPr>
          <p:nvPr/>
        </p:nvSpPr>
        <p:spPr bwMode="auto">
          <a:xfrm>
            <a:off x="8382000" y="1669927"/>
            <a:ext cx="1949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l-GR" b="1" dirty="0"/>
              <a:t>Arms supported</a:t>
            </a:r>
          </a:p>
          <a:p>
            <a:r>
              <a:rPr lang="en-US" altLang="el-GR" b="1" dirty="0"/>
              <a:t>Face in cradle</a:t>
            </a:r>
          </a:p>
        </p:txBody>
      </p:sp>
      <p:sp>
        <p:nvSpPr>
          <p:cNvPr id="23562" name="Line 12"/>
          <p:cNvSpPr>
            <a:spLocks noChangeShapeType="1"/>
          </p:cNvSpPr>
          <p:nvPr/>
        </p:nvSpPr>
        <p:spPr bwMode="auto">
          <a:xfrm>
            <a:off x="8832304" y="2270992"/>
            <a:ext cx="768895" cy="1734072"/>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23563" name="Line 13"/>
          <p:cNvSpPr>
            <a:spLocks noChangeShapeType="1"/>
          </p:cNvSpPr>
          <p:nvPr/>
        </p:nvSpPr>
        <p:spPr bwMode="auto">
          <a:xfrm>
            <a:off x="9852024" y="2270992"/>
            <a:ext cx="276424" cy="1734072"/>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pic>
        <p:nvPicPr>
          <p:cNvPr id="13" name="Picture 12"/>
          <p:cNvPicPr>
            <a:picLocks noChangeAspect="1"/>
          </p:cNvPicPr>
          <p:nvPr/>
        </p:nvPicPr>
        <p:blipFill>
          <a:blip r:embed="rId4"/>
          <a:stretch>
            <a:fillRect/>
          </a:stretch>
        </p:blipFill>
        <p:spPr>
          <a:xfrm>
            <a:off x="1336185" y="2632623"/>
            <a:ext cx="4188315" cy="2737341"/>
          </a:xfrm>
          <a:prstGeom prst="rect">
            <a:avLst/>
          </a:prstGeom>
        </p:spPr>
      </p:pic>
    </p:spTree>
    <p:extLst>
      <p:ext uri="{BB962C8B-B14F-4D97-AF65-F5344CB8AC3E}">
        <p14:creationId xmlns:p14="http://schemas.microsoft.com/office/powerpoint/2010/main" val="1764481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rotWithShape="1">
          <a:blip r:embed="rId3"/>
          <a:srcRect r="7004" b="1"/>
          <a:stretch/>
        </p:blipFill>
        <p:spPr>
          <a:xfrm>
            <a:off x="4636008" y="640082"/>
            <a:ext cx="6916329" cy="5577837"/>
          </a:xfrm>
          <a:prstGeom prst="rect">
            <a:avLst/>
          </a:prstGeom>
          <a:effectLst/>
        </p:spPr>
      </p:pic>
      <p:sp>
        <p:nvSpPr>
          <p:cNvPr id="5" name="Title 4"/>
          <p:cNvSpPr>
            <a:spLocks noGrp="1"/>
          </p:cNvSpPr>
          <p:nvPr>
            <p:ph type="title"/>
          </p:nvPr>
        </p:nvSpPr>
        <p:spPr>
          <a:xfrm>
            <a:off x="648929" y="629266"/>
            <a:ext cx="3667039" cy="1676603"/>
          </a:xfrm>
        </p:spPr>
        <p:txBody>
          <a:bodyPr vert="horz" lIns="91440" tIns="45720" rIns="91440" bIns="45720" rtlCol="0" anchor="ctr">
            <a:normAutofit/>
          </a:bodyPr>
          <a:lstStyle/>
          <a:p>
            <a:r>
              <a:rPr lang="en-US" dirty="0"/>
              <a:t>Challenges to positioning</a:t>
            </a:r>
          </a:p>
        </p:txBody>
      </p:sp>
      <p:sp>
        <p:nvSpPr>
          <p:cNvPr id="6" name="Content Placeholder 5"/>
          <p:cNvSpPr>
            <a:spLocks noGrp="1"/>
          </p:cNvSpPr>
          <p:nvPr>
            <p:ph sz="half" idx="1"/>
          </p:nvPr>
        </p:nvSpPr>
        <p:spPr>
          <a:xfrm>
            <a:off x="648930" y="2438400"/>
            <a:ext cx="3667037" cy="3785419"/>
          </a:xfrm>
        </p:spPr>
        <p:txBody>
          <a:bodyPr vert="horz" lIns="91440" tIns="45720" rIns="91440" bIns="45720" rtlCol="0">
            <a:normAutofit fontScale="92500" lnSpcReduction="10000"/>
          </a:bodyPr>
          <a:lstStyle/>
          <a:p>
            <a:r>
              <a:rPr lang="en-US" dirty="0"/>
              <a:t>Obesity</a:t>
            </a:r>
          </a:p>
          <a:p>
            <a:r>
              <a:rPr lang="en-US" dirty="0"/>
              <a:t>Trauma</a:t>
            </a:r>
          </a:p>
          <a:p>
            <a:r>
              <a:rPr lang="en-US" dirty="0"/>
              <a:t>Pre-existing conditions</a:t>
            </a:r>
          </a:p>
          <a:p>
            <a:r>
              <a:rPr lang="en-US" dirty="0"/>
              <a:t>Arthritis, amputation, injury</a:t>
            </a:r>
          </a:p>
          <a:p>
            <a:r>
              <a:rPr lang="en-US" dirty="0"/>
              <a:t>Diabetes</a:t>
            </a:r>
          </a:p>
          <a:p>
            <a:r>
              <a:rPr lang="en-US" dirty="0"/>
              <a:t>Cardiac/Vascular disease</a:t>
            </a:r>
          </a:p>
          <a:p>
            <a:r>
              <a:rPr lang="en-US" dirty="0"/>
              <a:t>Smoking</a:t>
            </a:r>
          </a:p>
        </p:txBody>
      </p:sp>
      <p:sp>
        <p:nvSpPr>
          <p:cNvPr id="3" name="Footer Placeholder 2"/>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80000"/>
              </a:lnSpc>
              <a:defRPr/>
            </a:pPr>
            <a:r>
              <a:rPr lang="en-US" sz="1000" dirty="0">
                <a:solidFill>
                  <a:prstClr val="black">
                    <a:tint val="75000"/>
                  </a:prstClr>
                </a:solidFill>
                <a:latin typeface="Calibri" panose="020F0502020204030204"/>
              </a:rPr>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pPr>
              <a:defRPr/>
            </a:pPr>
            <a:fld id="{C5383E79-6F58-48EE-939E-EB876EBB13BC}" type="slidenum">
              <a:rPr lang="en-US" smtClean="0">
                <a:solidFill>
                  <a:prstClr val="black">
                    <a:tint val="75000"/>
                  </a:prstClr>
                </a:solidFill>
                <a:latin typeface="Calibri" panose="020F0502020204030204"/>
              </a:rPr>
              <a:pPr>
                <a:defRPr/>
              </a:pPr>
              <a:t>38</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075609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p:txBody>
          <a:bodyPr/>
          <a:lstStyle/>
          <a:p>
            <a:pPr eaLnBrk="1" hangingPunct="1"/>
            <a:r>
              <a:rPr lang="en-US" altLang="el-GR" dirty="0"/>
              <a:t>Documentation</a:t>
            </a:r>
          </a:p>
        </p:txBody>
      </p:sp>
      <p:sp>
        <p:nvSpPr>
          <p:cNvPr id="26627" name="Rectangle 3"/>
          <p:cNvSpPr>
            <a:spLocks noGrp="1" noChangeArrowheads="1"/>
          </p:cNvSpPr>
          <p:nvPr>
            <p:ph type="body" idx="1"/>
          </p:nvPr>
        </p:nvSpPr>
        <p:spPr/>
        <p:txBody>
          <a:bodyPr/>
          <a:lstStyle/>
          <a:p>
            <a:pPr eaLnBrk="1" hangingPunct="1"/>
            <a:r>
              <a:rPr lang="en-US" altLang="el-GR" dirty="0"/>
              <a:t>“The table was placed in beach chair configuration. Head, neck, trunk and limbs were padded and protected in appropriate fashion.” </a:t>
            </a:r>
          </a:p>
          <a:p>
            <a:pPr eaLnBrk="1" hangingPunct="1"/>
            <a:r>
              <a:rPr lang="en-US" altLang="el-GR" dirty="0"/>
              <a:t>“The right lower extremity was prepped and draped in the usual sterile fashion.”</a:t>
            </a:r>
          </a:p>
          <a:p>
            <a:pPr eaLnBrk="1" hangingPunct="1"/>
            <a:r>
              <a:rPr lang="en-US" altLang="el-GR" dirty="0"/>
              <a:t>“Bilateral upper extremities were prepped and draped in standard sterile fashion.”</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39</a:t>
            </a:fld>
            <a:endParaRPr lang="el-GR" dirty="0"/>
          </a:p>
        </p:txBody>
      </p:sp>
    </p:spTree>
    <p:extLst>
      <p:ext uri="{BB962C8B-B14F-4D97-AF65-F5344CB8AC3E}">
        <p14:creationId xmlns:p14="http://schemas.microsoft.com/office/powerpoint/2010/main" val="2204327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r"/>
            <a:r>
              <a:rPr lang="en-US" dirty="0"/>
              <a:t>Systemic </a:t>
            </a:r>
            <a:endParaRPr lang="el-GR" dirty="0"/>
          </a:p>
        </p:txBody>
      </p:sp>
      <p:sp>
        <p:nvSpPr>
          <p:cNvPr id="14" name="Content Placeholder 13"/>
          <p:cNvSpPr>
            <a:spLocks noGrp="1"/>
          </p:cNvSpPr>
          <p:nvPr>
            <p:ph sz="half" idx="1"/>
          </p:nvPr>
        </p:nvSpPr>
        <p:spPr/>
        <p:txBody>
          <a:bodyPr>
            <a:normAutofit/>
          </a:bodyPr>
          <a:lstStyle/>
          <a:p>
            <a:r>
              <a:rPr lang="en-US" dirty="0"/>
              <a:t>Complication</a:t>
            </a:r>
          </a:p>
          <a:p>
            <a:pPr lvl="1"/>
            <a:r>
              <a:rPr lang="en-US" dirty="0"/>
              <a:t>Any deviation from the normal (ideal) postoperative course</a:t>
            </a:r>
          </a:p>
          <a:p>
            <a:r>
              <a:rPr lang="en-US" dirty="0"/>
              <a:t>Medical mistake (error)</a:t>
            </a:r>
          </a:p>
          <a:p>
            <a:pPr lvl="1"/>
            <a:r>
              <a:rPr lang="en-US" dirty="0"/>
              <a:t>A medical error is a preventable adverse effect of care, whether or not it is evident or harmful to the patient. </a:t>
            </a:r>
          </a:p>
          <a:p>
            <a:pPr lvl="2"/>
            <a:r>
              <a:rPr lang="en-US" dirty="0"/>
              <a:t>This might include an inaccurate or incomplete diagnosis or treatment of a disease, injury, syndrome, behavior, infection, or other ailment.</a:t>
            </a:r>
            <a:endParaRPr lang="el-GR" dirty="0"/>
          </a:p>
        </p:txBody>
      </p:sp>
      <p:sp>
        <p:nvSpPr>
          <p:cNvPr id="15" name="Content Placeholder 14"/>
          <p:cNvSpPr>
            <a:spLocks noGrp="1"/>
          </p:cNvSpPr>
          <p:nvPr>
            <p:ph sz="half" idx="2"/>
          </p:nvPr>
        </p:nvSpPr>
        <p:spPr/>
        <p:txBody>
          <a:bodyPr>
            <a:normAutofit/>
          </a:bodyPr>
          <a:lstStyle/>
          <a:p>
            <a:r>
              <a:rPr lang="en-US" dirty="0">
                <a:solidFill>
                  <a:schemeClr val="bg1">
                    <a:lumMod val="50000"/>
                  </a:schemeClr>
                </a:solidFill>
              </a:rPr>
              <a:t>By the State </a:t>
            </a:r>
          </a:p>
          <a:p>
            <a:r>
              <a:rPr lang="en-US" dirty="0">
                <a:solidFill>
                  <a:schemeClr val="bg1">
                    <a:lumMod val="50000"/>
                  </a:schemeClr>
                </a:solidFill>
              </a:rPr>
              <a:t>By the Health care system</a:t>
            </a:r>
          </a:p>
          <a:p>
            <a:r>
              <a:rPr lang="en-US" b="1" dirty="0">
                <a:effectLst>
                  <a:outerShdw blurRad="38100" dist="38100" dir="2700000" algn="tl">
                    <a:srgbClr val="000000">
                      <a:alpha val="43137"/>
                    </a:srgbClr>
                  </a:outerShdw>
                </a:effectLst>
              </a:rPr>
              <a:t>By the Physician</a:t>
            </a:r>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4</a:t>
            </a:fld>
            <a:endParaRPr lang="el-GR" dirty="0"/>
          </a:p>
        </p:txBody>
      </p:sp>
    </p:spTree>
    <p:extLst>
      <p:ext uri="{BB962C8B-B14F-4D97-AF65-F5344CB8AC3E}">
        <p14:creationId xmlns:p14="http://schemas.microsoft.com/office/powerpoint/2010/main" val="145918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732" y="0"/>
            <a:ext cx="10515600" cy="1325563"/>
          </a:xfrm>
        </p:spPr>
        <p:txBody>
          <a:bodyPr>
            <a:normAutofit/>
          </a:bodyPr>
          <a:lstStyle/>
          <a:p>
            <a:r>
              <a:rPr lang="en-US" dirty="0"/>
              <a:t>Perioperative complications</a:t>
            </a:r>
          </a:p>
        </p:txBody>
      </p:sp>
      <p:sp>
        <p:nvSpPr>
          <p:cNvPr id="7" name="Text Placeholder 6"/>
          <p:cNvSpPr>
            <a:spLocks noGrp="1"/>
          </p:cNvSpPr>
          <p:nvPr>
            <p:ph type="body" idx="1"/>
          </p:nvPr>
        </p:nvSpPr>
        <p:spPr>
          <a:xfrm>
            <a:off x="839788" y="1681163"/>
            <a:ext cx="10800828" cy="823912"/>
          </a:xfrm>
        </p:spPr>
        <p:txBody>
          <a:bodyPr/>
          <a:lstStyle/>
          <a:p>
            <a:pPr algn="ctr"/>
            <a:r>
              <a:rPr lang="en-US" dirty="0"/>
              <a:t>Refers to problems arising during surgery, which include:</a:t>
            </a:r>
            <a:endParaRPr lang="el-GR" dirty="0"/>
          </a:p>
        </p:txBody>
      </p:sp>
      <p:sp>
        <p:nvSpPr>
          <p:cNvPr id="3" name="Content Placeholder 2"/>
          <p:cNvSpPr>
            <a:spLocks noGrp="1"/>
          </p:cNvSpPr>
          <p:nvPr>
            <p:ph sz="half" idx="2"/>
          </p:nvPr>
        </p:nvSpPr>
        <p:spPr/>
        <p:txBody>
          <a:bodyPr>
            <a:normAutofit lnSpcReduction="10000"/>
          </a:bodyPr>
          <a:lstStyle/>
          <a:p>
            <a:r>
              <a:rPr lang="en-US" dirty="0"/>
              <a:t>Hypotension</a:t>
            </a:r>
          </a:p>
          <a:p>
            <a:pPr lvl="1"/>
            <a:r>
              <a:rPr lang="en-US" dirty="0"/>
              <a:t>Blood loss</a:t>
            </a:r>
          </a:p>
          <a:p>
            <a:pPr lvl="1"/>
            <a:r>
              <a:rPr lang="en-US" dirty="0"/>
              <a:t>Mismatched blood transfusion</a:t>
            </a:r>
          </a:p>
          <a:p>
            <a:pPr lvl="1"/>
            <a:r>
              <a:rPr lang="en-US" dirty="0"/>
              <a:t>Vasodilatation from a combination of premedication and anesthetic agents.</a:t>
            </a:r>
          </a:p>
          <a:p>
            <a:r>
              <a:rPr lang="en-US" dirty="0"/>
              <a:t>Raised blood pressure</a:t>
            </a:r>
          </a:p>
          <a:p>
            <a:pPr lvl="1"/>
            <a:r>
              <a:rPr lang="en-US" dirty="0"/>
              <a:t>Use of ketamine</a:t>
            </a:r>
          </a:p>
          <a:p>
            <a:pPr lvl="1"/>
            <a:r>
              <a:rPr lang="en-US" dirty="0"/>
              <a:t>Phaechromocytoma</a:t>
            </a:r>
          </a:p>
          <a:p>
            <a:pPr lvl="1"/>
            <a:r>
              <a:rPr lang="en-US" dirty="0"/>
              <a:t>Uncontrolled hypertension</a:t>
            </a:r>
          </a:p>
        </p:txBody>
      </p:sp>
      <p:sp>
        <p:nvSpPr>
          <p:cNvPr id="4" name="Content Placeholder 3"/>
          <p:cNvSpPr>
            <a:spLocks noGrp="1"/>
          </p:cNvSpPr>
          <p:nvPr>
            <p:ph sz="quarter" idx="4"/>
          </p:nvPr>
        </p:nvSpPr>
        <p:spPr/>
        <p:txBody>
          <a:bodyPr>
            <a:normAutofit fontScale="77500" lnSpcReduction="20000"/>
          </a:bodyPr>
          <a:lstStyle/>
          <a:p>
            <a:r>
              <a:rPr lang="en-US" dirty="0"/>
              <a:t>Cardiac arrest</a:t>
            </a:r>
          </a:p>
          <a:p>
            <a:pPr lvl="1"/>
            <a:r>
              <a:rPr lang="en-US" dirty="0"/>
              <a:t>Air embolism</a:t>
            </a:r>
          </a:p>
          <a:p>
            <a:pPr lvl="1"/>
            <a:r>
              <a:rPr lang="en-US" dirty="0"/>
              <a:t>Tissue hypoxia</a:t>
            </a:r>
          </a:p>
          <a:p>
            <a:pPr lvl="2"/>
            <a:r>
              <a:rPr lang="en-US" dirty="0"/>
              <a:t>Blood loss</a:t>
            </a:r>
          </a:p>
          <a:p>
            <a:pPr lvl="2"/>
            <a:r>
              <a:rPr lang="en-US" dirty="0"/>
              <a:t>Air embolism</a:t>
            </a:r>
          </a:p>
          <a:p>
            <a:pPr lvl="1"/>
            <a:r>
              <a:rPr lang="en-US" dirty="0"/>
              <a:t>Increase in circulating catecholamine</a:t>
            </a:r>
          </a:p>
          <a:p>
            <a:pPr lvl="2"/>
            <a:r>
              <a:rPr lang="en-US" dirty="0"/>
              <a:t>Use of exogenous adrenaline in the presence of hydrogenated hydrocarbons e.g. Halothane</a:t>
            </a:r>
          </a:p>
          <a:p>
            <a:r>
              <a:rPr lang="en-US" dirty="0"/>
              <a:t>Hypoxia</a:t>
            </a:r>
          </a:p>
          <a:p>
            <a:pPr lvl="1"/>
            <a:r>
              <a:rPr lang="en-US" dirty="0"/>
              <a:t> Reduced o</a:t>
            </a:r>
            <a:r>
              <a:rPr lang="en-US" baseline="-25000" dirty="0"/>
              <a:t>2</a:t>
            </a:r>
            <a:r>
              <a:rPr lang="en-US" dirty="0"/>
              <a:t> in inspired air</a:t>
            </a:r>
          </a:p>
          <a:p>
            <a:pPr lvl="1"/>
            <a:r>
              <a:rPr lang="en-US" dirty="0"/>
              <a:t>Inadequate blood flow in myocardial failure</a:t>
            </a:r>
          </a:p>
          <a:p>
            <a:pPr lvl="1"/>
            <a:r>
              <a:rPr lang="en-US" dirty="0"/>
              <a:t>Inadequate alveolar ventilation due to respiratory depression</a:t>
            </a:r>
          </a:p>
          <a:p>
            <a:pPr lvl="1"/>
            <a:r>
              <a:rPr lang="en-US" dirty="0"/>
              <a:t>Insufficient functioning hemoglobin</a:t>
            </a:r>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40</a:t>
            </a:fld>
            <a:endParaRPr lang="el-GR" dirty="0"/>
          </a:p>
        </p:txBody>
      </p:sp>
    </p:spTree>
    <p:extLst>
      <p:ext uri="{BB962C8B-B14F-4D97-AF65-F5344CB8AC3E}">
        <p14:creationId xmlns:p14="http://schemas.microsoft.com/office/powerpoint/2010/main" val="2813959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p:nvSpPr>
          <p:cNvPr id="17"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48518" y="1690688"/>
            <a:ext cx="7243482" cy="5167312"/>
          </a:xfrm>
          <a:custGeom>
            <a:avLst/>
            <a:gdLst>
              <a:gd name="connsiteX0" fmla="*/ 0 w 7243482"/>
              <a:gd name="connsiteY0" fmla="*/ 0 h 5167312"/>
              <a:gd name="connsiteX1" fmla="*/ 7243482 w 7243482"/>
              <a:gd name="connsiteY1" fmla="*/ 0 h 5167312"/>
              <a:gd name="connsiteX2" fmla="*/ 7243482 w 7243482"/>
              <a:gd name="connsiteY2" fmla="*/ 5167312 h 5167312"/>
              <a:gd name="connsiteX3" fmla="*/ 221324 w 7243482"/>
              <a:gd name="connsiteY3" fmla="*/ 5167312 h 5167312"/>
              <a:gd name="connsiteX4" fmla="*/ 2615203 w 7243482"/>
              <a:gd name="connsiteY4" fmla="*/ 952 h 5167312"/>
              <a:gd name="connsiteX5" fmla="*/ 0 w 7243482"/>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3482" h="5167312">
                <a:moveTo>
                  <a:pt x="0" y="0"/>
                </a:moveTo>
                <a:lnTo>
                  <a:pt x="7243482" y="0"/>
                </a:lnTo>
                <a:lnTo>
                  <a:pt x="7243482" y="5167312"/>
                </a:lnTo>
                <a:lnTo>
                  <a:pt x="221324" y="5167312"/>
                </a:lnTo>
                <a:lnTo>
                  <a:pt x="2615203"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91640"/>
            <a:ext cx="7399176" cy="5166360"/>
          </a:xfrm>
          <a:custGeom>
            <a:avLst/>
            <a:gdLst>
              <a:gd name="connsiteX0" fmla="*/ 0 w 7399176"/>
              <a:gd name="connsiteY0" fmla="*/ 0 h 5166360"/>
              <a:gd name="connsiteX1" fmla="*/ 7399176 w 7399176"/>
              <a:gd name="connsiteY1" fmla="*/ 0 h 5166360"/>
              <a:gd name="connsiteX2" fmla="*/ 5005297 w 7399176"/>
              <a:gd name="connsiteY2" fmla="*/ 5166360 h 5166360"/>
              <a:gd name="connsiteX3" fmla="*/ 0 w 7399176"/>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7399176" h="5166360">
                <a:moveTo>
                  <a:pt x="0" y="0"/>
                </a:moveTo>
                <a:lnTo>
                  <a:pt x="7399176" y="0"/>
                </a:lnTo>
                <a:lnTo>
                  <a:pt x="5005297" y="5166360"/>
                </a:lnTo>
                <a:lnTo>
                  <a:pt x="0" y="516636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10"/>
          <p:cNvPicPr>
            <a:picLocks noGrp="1" noChangeAspect="1"/>
          </p:cNvPicPr>
          <p:nvPr>
            <p:ph sz="half" idx="2"/>
          </p:nvPr>
        </p:nvPicPr>
        <p:blipFill>
          <a:blip r:embed="rId2"/>
          <a:stretch>
            <a:fillRect/>
          </a:stretch>
        </p:blipFill>
        <p:spPr>
          <a:xfrm>
            <a:off x="7629964" y="2012865"/>
            <a:ext cx="4164098" cy="4164098"/>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7"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t>Perioperative complications</a:t>
            </a:r>
          </a:p>
        </p:txBody>
      </p:sp>
      <p:sp>
        <p:nvSpPr>
          <p:cNvPr id="3" name="Content Placeholder 2"/>
          <p:cNvSpPr>
            <a:spLocks noGrp="1"/>
          </p:cNvSpPr>
          <p:nvPr>
            <p:ph sz="half" idx="1"/>
          </p:nvPr>
        </p:nvSpPr>
        <p:spPr>
          <a:xfrm>
            <a:off x="838200" y="2012865"/>
            <a:ext cx="4317322" cy="4164098"/>
          </a:xfrm>
        </p:spPr>
        <p:txBody>
          <a:bodyPr vert="horz" lIns="91440" tIns="45720" rIns="91440" bIns="45720" rtlCol="0" anchor="ctr">
            <a:normAutofit/>
          </a:bodyPr>
          <a:lstStyle/>
          <a:p>
            <a:pPr>
              <a:lnSpc>
                <a:spcPct val="70000"/>
              </a:lnSpc>
            </a:pPr>
            <a:r>
              <a:rPr lang="en-US" sz="1400" dirty="0">
                <a:solidFill>
                  <a:schemeClr val="bg1"/>
                </a:solidFill>
              </a:rPr>
              <a:t>Asphyxia</a:t>
            </a:r>
          </a:p>
          <a:p>
            <a:pPr lvl="1">
              <a:lnSpc>
                <a:spcPct val="70000"/>
              </a:lnSpc>
            </a:pPr>
            <a:r>
              <a:rPr lang="en-US" sz="1400" dirty="0">
                <a:solidFill>
                  <a:schemeClr val="bg1"/>
                </a:solidFill>
              </a:rPr>
              <a:t>Combination of hypoxia &amp; hypercapnia, caused by respiratory obstruction</a:t>
            </a:r>
          </a:p>
          <a:p>
            <a:pPr lvl="1">
              <a:lnSpc>
                <a:spcPct val="70000"/>
              </a:lnSpc>
            </a:pPr>
            <a:r>
              <a:rPr lang="en-US" sz="1400" b="1" dirty="0">
                <a:solidFill>
                  <a:schemeClr val="bg1"/>
                </a:solidFill>
              </a:rPr>
              <a:t>SIGNS:-</a:t>
            </a:r>
          </a:p>
          <a:p>
            <a:pPr lvl="2">
              <a:lnSpc>
                <a:spcPct val="70000"/>
              </a:lnSpc>
            </a:pPr>
            <a:r>
              <a:rPr lang="en-US" sz="1400" dirty="0">
                <a:solidFill>
                  <a:schemeClr val="bg1"/>
                </a:solidFill>
              </a:rPr>
              <a:t>Noisy breathing during partial obstruction</a:t>
            </a:r>
          </a:p>
          <a:p>
            <a:pPr lvl="2">
              <a:lnSpc>
                <a:spcPct val="70000"/>
              </a:lnSpc>
            </a:pPr>
            <a:r>
              <a:rPr lang="en-US" sz="1400" dirty="0">
                <a:solidFill>
                  <a:schemeClr val="bg1"/>
                </a:solidFill>
              </a:rPr>
              <a:t>In the presence of endotracheal tube, difficulty in inflating &amp; deflating the lungs</a:t>
            </a:r>
          </a:p>
          <a:p>
            <a:pPr lvl="2">
              <a:lnSpc>
                <a:spcPct val="70000"/>
              </a:lnSpc>
            </a:pPr>
            <a:r>
              <a:rPr lang="en-US" sz="1400" dirty="0">
                <a:solidFill>
                  <a:schemeClr val="bg1"/>
                </a:solidFill>
              </a:rPr>
              <a:t>Cyanosis</a:t>
            </a:r>
          </a:p>
          <a:p>
            <a:pPr lvl="1">
              <a:lnSpc>
                <a:spcPct val="70000"/>
              </a:lnSpc>
            </a:pPr>
            <a:r>
              <a:rPr lang="en-US" sz="1400" b="1" dirty="0">
                <a:solidFill>
                  <a:schemeClr val="bg1"/>
                </a:solidFill>
              </a:rPr>
              <a:t>CAUSES:- </a:t>
            </a:r>
            <a:r>
              <a:rPr lang="en-US" sz="1400" dirty="0">
                <a:solidFill>
                  <a:schemeClr val="bg1"/>
                </a:solidFill>
              </a:rPr>
              <a:t> </a:t>
            </a:r>
            <a:r>
              <a:rPr lang="en-US" sz="1400" u="sng" dirty="0">
                <a:solidFill>
                  <a:schemeClr val="bg1"/>
                </a:solidFill>
              </a:rPr>
              <a:t>physical &amp; mechanical</a:t>
            </a:r>
            <a:r>
              <a:rPr lang="en-US" sz="1400" dirty="0">
                <a:solidFill>
                  <a:schemeClr val="bg1"/>
                </a:solidFill>
              </a:rPr>
              <a:t>.</a:t>
            </a:r>
            <a:endParaRPr lang="en-US" sz="1400" b="1" dirty="0">
              <a:solidFill>
                <a:schemeClr val="bg1"/>
              </a:solidFill>
            </a:endParaRPr>
          </a:p>
          <a:p>
            <a:pPr lvl="2">
              <a:lnSpc>
                <a:spcPct val="70000"/>
              </a:lnSpc>
            </a:pPr>
            <a:r>
              <a:rPr lang="en-US" sz="1400" dirty="0">
                <a:solidFill>
                  <a:schemeClr val="bg1"/>
                </a:solidFill>
              </a:rPr>
              <a:t>Flexed head in anesthetized px with/without endotracheal tube.</a:t>
            </a:r>
          </a:p>
          <a:p>
            <a:pPr lvl="2">
              <a:lnSpc>
                <a:spcPct val="70000"/>
              </a:lnSpc>
            </a:pPr>
            <a:r>
              <a:rPr lang="en-US" sz="1400" dirty="0">
                <a:solidFill>
                  <a:schemeClr val="bg1"/>
                </a:solidFill>
              </a:rPr>
              <a:t>Endotracheal tube blocked by pus, blood, foreign bodies.</a:t>
            </a:r>
          </a:p>
          <a:p>
            <a:pPr lvl="2">
              <a:lnSpc>
                <a:spcPct val="70000"/>
              </a:lnSpc>
            </a:pPr>
            <a:r>
              <a:rPr lang="en-US" sz="1400" dirty="0">
                <a:solidFill>
                  <a:schemeClr val="bg1"/>
                </a:solidFill>
              </a:rPr>
              <a:t>Pressure on trachea from without, during operations on large tumors of the neck e.g. thyroidectomy</a:t>
            </a:r>
          </a:p>
          <a:p>
            <a:pPr lvl="2">
              <a:lnSpc>
                <a:spcPct val="70000"/>
              </a:lnSpc>
            </a:pPr>
            <a:r>
              <a:rPr lang="en-US" sz="1400" u="sng" dirty="0">
                <a:solidFill>
                  <a:schemeClr val="bg1"/>
                </a:solidFill>
              </a:rPr>
              <a:t>Chemical causes</a:t>
            </a:r>
            <a:endParaRPr lang="en-US" sz="1400" dirty="0">
              <a:solidFill>
                <a:schemeClr val="bg1"/>
              </a:solidFill>
            </a:endParaRPr>
          </a:p>
          <a:p>
            <a:pPr lvl="3">
              <a:lnSpc>
                <a:spcPct val="70000"/>
              </a:lnSpc>
            </a:pPr>
            <a:r>
              <a:rPr lang="en-US" sz="1400" dirty="0">
                <a:solidFill>
                  <a:schemeClr val="bg1"/>
                </a:solidFill>
              </a:rPr>
              <a:t>Inhalation of intestinal contents {can be due to stimulation of the back of the tongue by foreign bodies e.g. laryngoscope</a:t>
            </a:r>
          </a:p>
          <a:p>
            <a:pPr lvl="2">
              <a:lnSpc>
                <a:spcPct val="70000"/>
              </a:lnSpc>
            </a:pPr>
            <a:endParaRPr lang="en-US" sz="1400" dirty="0">
              <a:solidFill>
                <a:schemeClr val="bg1"/>
              </a:solidFill>
            </a:endParaRPr>
          </a:p>
        </p:txBody>
      </p:sp>
      <p:sp>
        <p:nvSpPr>
          <p:cNvPr id="4" name="Footer Placeholder 3"/>
          <p:cNvSpPr>
            <a:spLocks noGrp="1"/>
          </p:cNvSpPr>
          <p:nvPr>
            <p:ph type="ftr" sz="quarter" idx="11"/>
          </p:nvPr>
        </p:nvSpPr>
        <p:spPr>
          <a:xfrm>
            <a:off x="5506321" y="6356350"/>
            <a:ext cx="4114800" cy="365125"/>
          </a:xfrm>
        </p:spPr>
        <p:txBody>
          <a:bodyPr vert="horz" lIns="91440" tIns="45720" rIns="91440" bIns="45720" rtlCol="0" anchor="ctr">
            <a:normAutofit/>
          </a:bodyPr>
          <a:lstStyle/>
          <a:p>
            <a:pPr algn="l">
              <a:lnSpc>
                <a:spcPct val="80000"/>
              </a:lnSpc>
            </a:pPr>
            <a:r>
              <a:rPr lang="en-US" sz="1000" dirty="0">
                <a:solidFill>
                  <a:schemeClr val="tx1">
                    <a:alpha val="80000"/>
                  </a:schemeClr>
                </a:solidFill>
              </a:rPr>
              <a:t>First Department of Surgery, Faculty of Medicine, National and Kapodistrian University of Athens , Laiko General Hospital, Dir. Prof. T. Liakakos.</a:t>
            </a:r>
          </a:p>
        </p:txBody>
      </p:sp>
      <p:sp>
        <p:nvSpPr>
          <p:cNvPr id="5" name="Slide Number Placeholder 4"/>
          <p:cNvSpPr>
            <a:spLocks noGrp="1"/>
          </p:cNvSpPr>
          <p:nvPr>
            <p:ph type="sldNum" sz="quarter" idx="12"/>
          </p:nvPr>
        </p:nvSpPr>
        <p:spPr>
          <a:xfrm>
            <a:off x="8610600" y="6356350"/>
            <a:ext cx="2743200" cy="365125"/>
          </a:xfrm>
        </p:spPr>
        <p:txBody>
          <a:bodyPr vert="horz" lIns="91440" tIns="45720" rIns="91440" bIns="45720" rtlCol="0" anchor="ctr">
            <a:normAutofit/>
          </a:bodyPr>
          <a:lstStyle/>
          <a:p>
            <a:fld id="{C5383E79-6F58-48EE-939E-EB876EBB13BC}" type="slidenum">
              <a:rPr lang="en-US" smtClean="0">
                <a:solidFill>
                  <a:schemeClr val="tx1">
                    <a:alpha val="80000"/>
                  </a:schemeClr>
                </a:solidFill>
              </a:rPr>
              <a:pPr/>
              <a:t>41</a:t>
            </a:fld>
            <a:endParaRPr lang="en-US" dirty="0">
              <a:solidFill>
                <a:schemeClr val="tx1">
                  <a:alpha val="80000"/>
                </a:schemeClr>
              </a:solidFill>
            </a:endParaRPr>
          </a:p>
        </p:txBody>
      </p:sp>
    </p:spTree>
    <p:extLst>
      <p:ext uri="{BB962C8B-B14F-4D97-AF65-F5344CB8AC3E}">
        <p14:creationId xmlns:p14="http://schemas.microsoft.com/office/powerpoint/2010/main" val="2377156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l-GR" dirty="0"/>
              <a:t>Postoperative Complications</a:t>
            </a:r>
          </a:p>
        </p:txBody>
      </p:sp>
      <p:sp>
        <p:nvSpPr>
          <p:cNvPr id="7171" name="Rectangle 3"/>
          <p:cNvSpPr>
            <a:spLocks noGrp="1" noChangeArrowheads="1"/>
          </p:cNvSpPr>
          <p:nvPr>
            <p:ph idx="1"/>
          </p:nvPr>
        </p:nvSpPr>
        <p:spPr/>
        <p:txBody>
          <a:bodyPr>
            <a:normAutofit/>
          </a:bodyPr>
          <a:lstStyle/>
          <a:p>
            <a:pPr eaLnBrk="1" hangingPunct="1">
              <a:lnSpc>
                <a:spcPct val="90000"/>
              </a:lnSpc>
            </a:pPr>
            <a:r>
              <a:rPr lang="en-US" altLang="el-GR" sz="2600" dirty="0"/>
              <a:t>Pre-op: </a:t>
            </a:r>
          </a:p>
          <a:p>
            <a:pPr lvl="1" eaLnBrk="1" hangingPunct="1">
              <a:lnSpc>
                <a:spcPct val="90000"/>
              </a:lnSpc>
            </a:pPr>
            <a:r>
              <a:rPr lang="en-US" altLang="el-GR" sz="2200" dirty="0"/>
              <a:t>Optimize the patients condition</a:t>
            </a:r>
          </a:p>
          <a:p>
            <a:pPr lvl="1" eaLnBrk="1" hangingPunct="1">
              <a:lnSpc>
                <a:spcPct val="90000"/>
              </a:lnSpc>
            </a:pPr>
            <a:r>
              <a:rPr lang="en-US" altLang="el-GR" sz="2200" dirty="0"/>
              <a:t>Give prophylaxis</a:t>
            </a:r>
          </a:p>
          <a:p>
            <a:pPr lvl="1" eaLnBrk="1" hangingPunct="1">
              <a:lnSpc>
                <a:spcPct val="90000"/>
              </a:lnSpc>
            </a:pPr>
            <a:r>
              <a:rPr lang="en-US" altLang="el-GR" sz="2200" dirty="0"/>
              <a:t>Select from of anesthesia</a:t>
            </a:r>
          </a:p>
          <a:p>
            <a:pPr eaLnBrk="1" hangingPunct="1">
              <a:lnSpc>
                <a:spcPct val="90000"/>
              </a:lnSpc>
            </a:pPr>
            <a:endParaRPr lang="en-US" altLang="el-GR" sz="2600" dirty="0"/>
          </a:p>
          <a:p>
            <a:pPr eaLnBrk="1" hangingPunct="1">
              <a:lnSpc>
                <a:spcPct val="90000"/>
              </a:lnSpc>
            </a:pPr>
            <a:r>
              <a:rPr lang="en-US" altLang="el-GR" sz="2600" dirty="0"/>
              <a:t>Intra-op : </a:t>
            </a:r>
          </a:p>
          <a:p>
            <a:pPr lvl="1" eaLnBrk="1" hangingPunct="1">
              <a:lnSpc>
                <a:spcPct val="90000"/>
              </a:lnSpc>
            </a:pPr>
            <a:r>
              <a:rPr lang="en-US" altLang="el-GR" sz="2200" dirty="0"/>
              <a:t>Attention to detail </a:t>
            </a:r>
          </a:p>
          <a:p>
            <a:pPr eaLnBrk="1" hangingPunct="1">
              <a:lnSpc>
                <a:spcPct val="90000"/>
              </a:lnSpc>
            </a:pPr>
            <a:endParaRPr lang="en-US" altLang="el-GR" sz="2600" dirty="0"/>
          </a:p>
          <a:p>
            <a:pPr eaLnBrk="1" hangingPunct="1">
              <a:lnSpc>
                <a:spcPct val="90000"/>
              </a:lnSpc>
            </a:pPr>
            <a:r>
              <a:rPr lang="en-US" altLang="el-GR" sz="2600" dirty="0"/>
              <a:t>Post-op : </a:t>
            </a:r>
          </a:p>
          <a:p>
            <a:pPr lvl="1" eaLnBrk="1" hangingPunct="1">
              <a:lnSpc>
                <a:spcPct val="90000"/>
              </a:lnSpc>
            </a:pPr>
            <a:r>
              <a:rPr lang="en-US" altLang="el-GR" sz="2200" dirty="0"/>
              <a:t>Monitor to detect </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42</a:t>
            </a:fld>
            <a:endParaRPr lang="el-GR" dirty="0"/>
          </a:p>
        </p:txBody>
      </p:sp>
    </p:spTree>
    <p:extLst>
      <p:ext uri="{BB962C8B-B14F-4D97-AF65-F5344CB8AC3E}">
        <p14:creationId xmlns:p14="http://schemas.microsoft.com/office/powerpoint/2010/main" val="269885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018"/>
            <a:ext cx="10515600" cy="1325563"/>
          </a:xfrm>
        </p:spPr>
        <p:txBody>
          <a:bodyPr>
            <a:normAutofit/>
          </a:bodyPr>
          <a:lstStyle/>
          <a:p>
            <a:r>
              <a:rPr lang="en-US" dirty="0"/>
              <a:t>Post operative complications</a:t>
            </a:r>
          </a:p>
        </p:txBody>
      </p:sp>
      <p:sp>
        <p:nvSpPr>
          <p:cNvPr id="3" name="Content Placeholder 2"/>
          <p:cNvSpPr>
            <a:spLocks noGrp="1"/>
          </p:cNvSpPr>
          <p:nvPr>
            <p:ph idx="1"/>
          </p:nvPr>
        </p:nvSpPr>
        <p:spPr>
          <a:xfrm>
            <a:off x="838200" y="1825625"/>
            <a:ext cx="10515600" cy="4351338"/>
          </a:xfrm>
        </p:spPr>
        <p:txBody>
          <a:bodyPr>
            <a:normAutofit/>
          </a:bodyPr>
          <a:lstStyle/>
          <a:p>
            <a:r>
              <a:rPr lang="en-US" dirty="0"/>
              <a:t>Refers to complications arising after surgical operations</a:t>
            </a:r>
          </a:p>
          <a:p>
            <a:pPr lvl="1"/>
            <a:r>
              <a:rPr lang="en-US" b="1" dirty="0"/>
              <a:t>Immediate/Early complications</a:t>
            </a:r>
          </a:p>
          <a:p>
            <a:pPr lvl="2"/>
            <a:r>
              <a:rPr lang="en-US" dirty="0"/>
              <a:t>Respiratory,</a:t>
            </a:r>
          </a:p>
          <a:p>
            <a:pPr lvl="2"/>
            <a:r>
              <a:rPr lang="en-US" dirty="0"/>
              <a:t>Cardiovascular,</a:t>
            </a:r>
          </a:p>
          <a:p>
            <a:pPr lvl="2"/>
            <a:r>
              <a:rPr lang="en-US" dirty="0"/>
              <a:t>CNS,</a:t>
            </a:r>
          </a:p>
          <a:p>
            <a:pPr lvl="2"/>
            <a:r>
              <a:rPr lang="en-US" dirty="0"/>
              <a:t>Genito-urinary,</a:t>
            </a:r>
          </a:p>
          <a:p>
            <a:pPr lvl="2"/>
            <a:r>
              <a:rPr lang="en-US" dirty="0"/>
              <a:t>GI and</a:t>
            </a:r>
          </a:p>
          <a:p>
            <a:pPr lvl="2"/>
            <a:r>
              <a:rPr lang="en-US" dirty="0"/>
              <a:t>Wound complications</a:t>
            </a:r>
          </a:p>
        </p:txBody>
      </p:sp>
      <p:sp>
        <p:nvSpPr>
          <p:cNvPr id="5" name="Footer Placeholder 4"/>
          <p:cNvSpPr>
            <a:spLocks noGrp="1"/>
          </p:cNvSpPr>
          <p:nvPr>
            <p:ph type="ftr" sz="quarter" idx="11"/>
          </p:nvPr>
        </p:nvSpPr>
        <p:spPr>
          <a:xfrm>
            <a:off x="3665323" y="6311900"/>
            <a:ext cx="4861354" cy="409575"/>
          </a:xfrm>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a:xfrm>
            <a:off x="8610600" y="6356350"/>
            <a:ext cx="2743200" cy="365125"/>
          </a:xfrm>
        </p:spPr>
        <p:txBody>
          <a:bodyPr/>
          <a:lstStyle/>
          <a:p>
            <a:fld id="{C5383E79-6F58-48EE-939E-EB876EBB13BC}" type="slidenum">
              <a:rPr lang="el-GR" smtClean="0"/>
              <a:t>43</a:t>
            </a:fld>
            <a:endParaRPr lang="el-GR" dirty="0"/>
          </a:p>
        </p:txBody>
      </p:sp>
    </p:spTree>
    <p:extLst>
      <p:ext uri="{BB962C8B-B14F-4D97-AF65-F5344CB8AC3E}">
        <p14:creationId xmlns:p14="http://schemas.microsoft.com/office/powerpoint/2010/main" val="2472315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140" y="243840"/>
            <a:ext cx="11722100" cy="6377939"/>
          </a:xfrm>
          <a:prstGeom prst="rect">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9378" y="246887"/>
            <a:ext cx="5861321" cy="63779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736924" y="4220801"/>
            <a:ext cx="421593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p:nvPicPr>
        <p:blipFill rotWithShape="1">
          <a:blip r:embed="rId3"/>
          <a:srcRect l="7356" r="3286" b="3"/>
          <a:stretch/>
        </p:blipFill>
        <p:spPr>
          <a:xfrm>
            <a:off x="872064" y="857675"/>
            <a:ext cx="4593715" cy="5140669"/>
          </a:xfrm>
          <a:prstGeom prst="rect">
            <a:avLst/>
          </a:prstGeom>
        </p:spPr>
      </p:pic>
      <p:sp>
        <p:nvSpPr>
          <p:cNvPr id="4100" name="AutoShape 2"/>
          <p:cNvSpPr>
            <a:spLocks noGrp="1" noChangeArrowheads="1"/>
          </p:cNvSpPr>
          <p:nvPr>
            <p:ph type="ctrTitle"/>
          </p:nvPr>
        </p:nvSpPr>
        <p:spPr>
          <a:xfrm>
            <a:off x="6736924" y="857675"/>
            <a:ext cx="4566230" cy="3437782"/>
          </a:xfrm>
        </p:spPr>
        <p:txBody>
          <a:bodyPr>
            <a:normAutofit/>
          </a:bodyPr>
          <a:lstStyle/>
          <a:p>
            <a:r>
              <a:rPr lang="en-US" altLang="el-GR" dirty="0">
                <a:solidFill>
                  <a:srgbClr val="FFFFFF"/>
                </a:solidFill>
              </a:rPr>
              <a:t>Respiratory</a:t>
            </a:r>
          </a:p>
        </p:txBody>
      </p:sp>
      <p:sp>
        <p:nvSpPr>
          <p:cNvPr id="3" name="Footer Placeholder 2"/>
          <p:cNvSpPr>
            <a:spLocks noGrp="1"/>
          </p:cNvSpPr>
          <p:nvPr>
            <p:ph type="ftr" sz="quarter" idx="11"/>
          </p:nvPr>
        </p:nvSpPr>
        <p:spPr>
          <a:xfrm>
            <a:off x="895468" y="6223828"/>
            <a:ext cx="4717774" cy="365125"/>
          </a:xfrm>
        </p:spPr>
        <p:txBody>
          <a:bodyPr>
            <a:normAutofit/>
          </a:bodyPr>
          <a:lstStyle/>
          <a:p>
            <a:pPr algn="l">
              <a:lnSpc>
                <a:spcPct val="80000"/>
              </a:lnSpc>
            </a:pPr>
            <a:r>
              <a:rPr lang="en-US" sz="1100" dirty="0">
                <a:solidFill>
                  <a:schemeClr val="accent1"/>
                </a:solidFill>
              </a:rPr>
              <a:t>First Department of Surgery, Faculty of Medicine, National and Kapodistrian University of Athens , Laiko General Hospital, Dir. Prof. T. Liakakos.</a:t>
            </a:r>
            <a:endParaRPr lang="el-GR" sz="1100" dirty="0">
              <a:solidFill>
                <a:schemeClr val="accent1"/>
              </a:solidFill>
            </a:endParaRPr>
          </a:p>
        </p:txBody>
      </p:sp>
      <p:sp>
        <p:nvSpPr>
          <p:cNvPr id="4" name="Slide Number Placeholder 3"/>
          <p:cNvSpPr>
            <a:spLocks noGrp="1"/>
          </p:cNvSpPr>
          <p:nvPr>
            <p:ph type="sldNum" sz="quarter" idx="12"/>
          </p:nvPr>
        </p:nvSpPr>
        <p:spPr>
          <a:xfrm>
            <a:off x="8610600" y="6223828"/>
            <a:ext cx="2743200" cy="365125"/>
          </a:xfrm>
        </p:spPr>
        <p:txBody>
          <a:bodyPr>
            <a:normAutofit/>
          </a:bodyPr>
          <a:lstStyle/>
          <a:p>
            <a:fld id="{C5383E79-6F58-48EE-939E-EB876EBB13BC}" type="slidenum">
              <a:rPr lang="el-GR" smtClean="0">
                <a:solidFill>
                  <a:srgbClr val="FFFFFF"/>
                </a:solidFill>
              </a:rPr>
              <a:pPr/>
              <a:t>44</a:t>
            </a:fld>
            <a:endParaRPr lang="el-GR" dirty="0">
              <a:solidFill>
                <a:srgbClr val="FFFFFF"/>
              </a:solidFill>
            </a:endParaRPr>
          </a:p>
        </p:txBody>
      </p:sp>
      <p:sp>
        <p:nvSpPr>
          <p:cNvPr id="2" name="Subtitle 1"/>
          <p:cNvSpPr>
            <a:spLocks noGrp="1"/>
          </p:cNvSpPr>
          <p:nvPr>
            <p:ph type="subTitle" idx="1"/>
          </p:nvPr>
        </p:nvSpPr>
        <p:spPr>
          <a:xfrm>
            <a:off x="6736924" y="4356635"/>
            <a:ext cx="4535850" cy="1543422"/>
          </a:xfrm>
        </p:spPr>
        <p:txBody>
          <a:bodyPr>
            <a:normAutofit/>
          </a:bodyPr>
          <a:lstStyle/>
          <a:p>
            <a:endParaRPr lang="el-GR" dirty="0">
              <a:solidFill>
                <a:srgbClr val="FFFFFF"/>
              </a:solidFill>
            </a:endParaRPr>
          </a:p>
        </p:txBody>
      </p:sp>
    </p:spTree>
    <p:extLst>
      <p:ext uri="{BB962C8B-B14F-4D97-AF65-F5344CB8AC3E}">
        <p14:creationId xmlns:p14="http://schemas.microsoft.com/office/powerpoint/2010/main" val="21233926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0675"/>
            <a:ext cx="10515600" cy="1325563"/>
          </a:xfrm>
        </p:spPr>
        <p:txBody>
          <a:bodyPr>
            <a:normAutofit/>
          </a:bodyPr>
          <a:lstStyle/>
          <a:p>
            <a:r>
              <a:rPr lang="en-US" dirty="0"/>
              <a:t>Respiratory Complications</a:t>
            </a:r>
            <a:br>
              <a:rPr lang="en-US" dirty="0"/>
            </a:br>
            <a:endParaRPr lang="en-US" dirty="0"/>
          </a:p>
        </p:txBody>
      </p:sp>
      <p:sp>
        <p:nvSpPr>
          <p:cNvPr id="3" name="Content Placeholder 2"/>
          <p:cNvSpPr>
            <a:spLocks noGrp="1"/>
          </p:cNvSpPr>
          <p:nvPr>
            <p:ph idx="1"/>
          </p:nvPr>
        </p:nvSpPr>
        <p:spPr/>
        <p:txBody>
          <a:bodyPr>
            <a:normAutofit/>
          </a:bodyPr>
          <a:lstStyle/>
          <a:p>
            <a:r>
              <a:rPr lang="en-US" dirty="0"/>
              <a:t>Respiratory insufficiency</a:t>
            </a:r>
          </a:p>
          <a:p>
            <a:pPr lvl="1"/>
            <a:r>
              <a:rPr lang="en-US" dirty="0"/>
              <a:t>Airway obstruction</a:t>
            </a:r>
          </a:p>
          <a:p>
            <a:pPr lvl="2"/>
            <a:r>
              <a:rPr lang="en-US" dirty="0"/>
              <a:t>Often caused by the tongue which falls back to block the oro- and nasopharynx</a:t>
            </a:r>
          </a:p>
          <a:p>
            <a:pPr lvl="2"/>
            <a:r>
              <a:rPr lang="en-US" dirty="0"/>
              <a:t>Presence of foreign bodies e.g. gastric contents, blood, pus, forgotten throat packs.</a:t>
            </a:r>
          </a:p>
          <a:p>
            <a:pPr lvl="1"/>
            <a:r>
              <a:rPr lang="en-US" dirty="0"/>
              <a:t>Aspiration</a:t>
            </a:r>
          </a:p>
          <a:p>
            <a:pPr lvl="2"/>
            <a:r>
              <a:rPr lang="en-US" dirty="0"/>
              <a:t>Aspiration of gastric contents in px that have recently eaten</a:t>
            </a:r>
          </a:p>
          <a:p>
            <a:r>
              <a:rPr lang="en-US" dirty="0"/>
              <a:t>Hiccough</a:t>
            </a:r>
          </a:p>
          <a:p>
            <a:pPr lvl="2"/>
            <a:r>
              <a:rPr lang="en-US" dirty="0"/>
              <a:t>Clonic spasm of the diaphragm with reflex closure of the glottis. It may occur soon after operation due to irritation of the mucosa of the esophagus and stomach by anesthetic gases</a:t>
            </a:r>
          </a:p>
          <a:p>
            <a:pPr lvl="1"/>
            <a:endParaRPr lang="en-US"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45</a:t>
            </a:fld>
            <a:endParaRPr lang="el-GR" dirty="0"/>
          </a:p>
        </p:txBody>
      </p:sp>
    </p:spTree>
    <p:extLst>
      <p:ext uri="{BB962C8B-B14F-4D97-AF65-F5344CB8AC3E}">
        <p14:creationId xmlns:p14="http://schemas.microsoft.com/office/powerpoint/2010/main" val="2644460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Atelectasis</a:t>
            </a:r>
            <a:endParaRPr lang="el-GR" dirty="0"/>
          </a:p>
        </p:txBody>
      </p:sp>
      <p:sp>
        <p:nvSpPr>
          <p:cNvPr id="10" name="Content Placeholder 12"/>
          <p:cNvSpPr>
            <a:spLocks noGrp="1"/>
          </p:cNvSpPr>
          <p:nvPr>
            <p:ph sz="half" idx="1"/>
          </p:nvPr>
        </p:nvSpPr>
        <p:spPr/>
        <p:txBody>
          <a:bodyPr>
            <a:normAutofit/>
          </a:bodyPr>
          <a:lstStyle/>
          <a:p>
            <a:r>
              <a:rPr lang="en-US" b="1" dirty="0">
                <a:effectLst>
                  <a:outerShdw blurRad="38100" dist="38100" dir="2700000" algn="tl">
                    <a:srgbClr val="000000">
                      <a:alpha val="43137"/>
                    </a:srgbClr>
                  </a:outerShdw>
                </a:effectLst>
              </a:rPr>
              <a:t>Atelectasis(pulmonary collapse)</a:t>
            </a:r>
          </a:p>
          <a:p>
            <a:pPr lvl="1"/>
            <a:r>
              <a:rPr lang="en-US" dirty="0"/>
              <a:t>Increased quantity/viscosity of bronchial secretion</a:t>
            </a:r>
          </a:p>
          <a:p>
            <a:pPr lvl="1"/>
            <a:r>
              <a:rPr lang="en-US" dirty="0"/>
              <a:t>Deficiency in mechanism for expelling bronchial secretion</a:t>
            </a:r>
          </a:p>
          <a:p>
            <a:pPr lvl="1"/>
            <a:r>
              <a:rPr lang="en-US" dirty="0"/>
              <a:t>Intubation of respiratory tract</a:t>
            </a:r>
          </a:p>
          <a:p>
            <a:r>
              <a:rPr lang="en-US" dirty="0"/>
              <a:t>Bronchopneumonia</a:t>
            </a:r>
          </a:p>
          <a:p>
            <a:pPr lvl="1"/>
            <a:r>
              <a:rPr lang="en-US" dirty="0"/>
              <a:t>Infection of Atelectasis</a:t>
            </a:r>
          </a:p>
          <a:p>
            <a:endParaRPr lang="el-GR" dirty="0"/>
          </a:p>
        </p:txBody>
      </p:sp>
      <p:pic>
        <p:nvPicPr>
          <p:cNvPr id="9" name="Content Placeholder 8"/>
          <p:cNvPicPr>
            <a:picLocks noGrp="1" noChangeAspect="1"/>
          </p:cNvPicPr>
          <p:nvPr>
            <p:ph sz="half" idx="2"/>
          </p:nvPr>
        </p:nvPicPr>
        <p:blipFill>
          <a:blip r:embed="rId2"/>
          <a:stretch>
            <a:fillRect/>
          </a:stretch>
        </p:blipFill>
        <p:spPr>
          <a:xfrm>
            <a:off x="6717614" y="1952860"/>
            <a:ext cx="4090771" cy="4096867"/>
          </a:xfrm>
          <a:prstGeom prst="rect">
            <a:avLst/>
          </a:prstGeom>
        </p:spPr>
      </p:pic>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C5383E79-6F58-48EE-939E-EB876EBB13BC}" type="slidenum">
              <a:rPr lang="el-GR" smtClean="0"/>
              <a:t>46</a:t>
            </a:fld>
            <a:endParaRPr lang="el-GR" dirty="0"/>
          </a:p>
        </p:txBody>
      </p:sp>
    </p:spTree>
    <p:extLst>
      <p:ext uri="{BB962C8B-B14F-4D97-AF65-F5344CB8AC3E}">
        <p14:creationId xmlns:p14="http://schemas.microsoft.com/office/powerpoint/2010/main" val="1399196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l-GR" sz="4000" b="1" dirty="0">
                <a:ea typeface="ＭＳ Ｐゴシック" panose="020B0600070205080204" pitchFamily="34" charset="-128"/>
              </a:rPr>
              <a:t>Postoperative Pulmonary Complications</a:t>
            </a:r>
          </a:p>
        </p:txBody>
      </p:sp>
      <p:sp>
        <p:nvSpPr>
          <p:cNvPr id="61443" name="Rectangle 3"/>
          <p:cNvSpPr>
            <a:spLocks noGrp="1" noChangeArrowheads="1"/>
          </p:cNvSpPr>
          <p:nvPr>
            <p:ph sz="half" idx="1"/>
          </p:nvPr>
        </p:nvSpPr>
        <p:spPr>
          <a:xfrm>
            <a:off x="1981200" y="1600201"/>
            <a:ext cx="4724400" cy="4530725"/>
          </a:xfrm>
        </p:spPr>
        <p:txBody>
          <a:bodyPr>
            <a:normAutofit/>
          </a:bodyPr>
          <a:lstStyle/>
          <a:p>
            <a:pPr marL="0" indent="0">
              <a:buClr>
                <a:schemeClr val="hlink"/>
              </a:buClr>
              <a:buNone/>
            </a:pPr>
            <a:r>
              <a:rPr lang="en-US" altLang="el-GR" b="1" dirty="0">
                <a:ea typeface="ＭＳ Ｐゴシック" panose="020B0600070205080204" pitchFamily="34" charset="-128"/>
              </a:rPr>
              <a:t>Atelectasis:</a:t>
            </a:r>
          </a:p>
          <a:p>
            <a:r>
              <a:rPr lang="en-US" altLang="el-GR" dirty="0">
                <a:ea typeface="ＭＳ Ｐゴシック" panose="020B0600070205080204" pitchFamily="34" charset="-128"/>
              </a:rPr>
              <a:t>90% postoperative pulmonary complications</a:t>
            </a:r>
          </a:p>
          <a:p>
            <a:r>
              <a:rPr lang="en-US" altLang="el-GR" b="1" dirty="0">
                <a:ea typeface="ＭＳ Ｐゴシック" panose="020B0600070205080204" pitchFamily="34" charset="-128"/>
              </a:rPr>
              <a:t>Etiology:</a:t>
            </a:r>
          </a:p>
          <a:p>
            <a:pPr lvl="1"/>
            <a:r>
              <a:rPr lang="en-US" altLang="el-GR" dirty="0">
                <a:ea typeface="ＭＳ Ｐゴシック" panose="020B0600070205080204" pitchFamily="34" charset="-128"/>
              </a:rPr>
              <a:t>Obstruction of the tracheobronchial airway</a:t>
            </a:r>
          </a:p>
          <a:p>
            <a:pPr marL="1371600" lvl="3" indent="0">
              <a:buClr>
                <a:schemeClr val="hlink"/>
              </a:buClr>
              <a:buSzPct val="90000"/>
              <a:buNone/>
            </a:pPr>
            <a:r>
              <a:rPr lang="en-US" altLang="el-GR" dirty="0">
                <a:ea typeface="ＭＳ Ｐゴシック" panose="020B0600070205080204" pitchFamily="34" charset="-128"/>
              </a:rPr>
              <a:t>Changes in bronchial secretions</a:t>
            </a:r>
          </a:p>
          <a:p>
            <a:pPr marL="1371600" lvl="3" indent="0">
              <a:buClr>
                <a:schemeClr val="hlink"/>
              </a:buClr>
              <a:buSzPct val="90000"/>
              <a:buNone/>
            </a:pPr>
            <a:r>
              <a:rPr lang="en-US" altLang="el-GR" dirty="0">
                <a:ea typeface="ＭＳ Ｐゴシック" panose="020B0600070205080204" pitchFamily="34" charset="-128"/>
              </a:rPr>
              <a:t>Defects in expulsion mechanism</a:t>
            </a:r>
          </a:p>
          <a:p>
            <a:pPr marL="1371600" lvl="3" indent="0">
              <a:buClr>
                <a:schemeClr val="hlink"/>
              </a:buClr>
              <a:buSzPct val="90000"/>
              <a:buNone/>
            </a:pPr>
            <a:r>
              <a:rPr lang="en-US" altLang="el-GR" dirty="0">
                <a:ea typeface="ＭＳ Ｐゴシック" panose="020B0600070205080204" pitchFamily="34" charset="-128"/>
              </a:rPr>
              <a:t>Reduction in bronchial caliber</a:t>
            </a:r>
          </a:p>
          <a:p>
            <a:pPr marL="1371600" lvl="3" indent="0">
              <a:buClr>
                <a:schemeClr val="hlink"/>
              </a:buClr>
              <a:buSzPct val="90000"/>
              <a:buNone/>
            </a:pPr>
            <a:r>
              <a:rPr lang="en-US" altLang="el-GR" dirty="0">
                <a:ea typeface="ＭＳ Ｐゴシック" panose="020B0600070205080204" pitchFamily="34" charset="-128"/>
              </a:rPr>
              <a:t>Pulmonary insufficiency (hypoventilation)</a:t>
            </a:r>
          </a:p>
          <a:p>
            <a:pPr marL="1371600" lvl="3" indent="0">
              <a:buClr>
                <a:schemeClr val="hlink"/>
              </a:buClr>
              <a:buSzPct val="90000"/>
              <a:buNone/>
            </a:pPr>
            <a:r>
              <a:rPr lang="en-US" altLang="el-GR" dirty="0">
                <a:ea typeface="ＭＳ Ｐゴシック" panose="020B0600070205080204" pitchFamily="34" charset="-128"/>
              </a:rPr>
              <a:t>Decrease surfactant</a:t>
            </a:r>
          </a:p>
        </p:txBody>
      </p:sp>
      <p:pic>
        <p:nvPicPr>
          <p:cNvPr id="25604" name="Picture 4"/>
          <p:cNvPicPr>
            <a:picLocks noChangeAspect="1"/>
          </p:cNvPicPr>
          <p:nvPr/>
        </p:nvPicPr>
        <p:blipFill>
          <a:blip r:embed="rId2">
            <a:extLst>
              <a:ext uri="{28A0092B-C50C-407E-A947-70E740481C1C}">
                <a14:useLocalDpi xmlns:a14="http://schemas.microsoft.com/office/drawing/2010/main" val="0"/>
              </a:ext>
            </a:extLst>
          </a:blip>
          <a:srcRect l="10677" r="11945"/>
          <a:stretch>
            <a:fillRect/>
          </a:stretch>
        </p:blipFill>
        <p:spPr bwMode="auto">
          <a:xfrm>
            <a:off x="6781800" y="1981200"/>
            <a:ext cx="35814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47</a:t>
            </a:fld>
            <a:endParaRPr lang="el-GR" dirty="0"/>
          </a:p>
        </p:txBody>
      </p:sp>
    </p:spTree>
    <p:extLst>
      <p:ext uri="{BB962C8B-B14F-4D97-AF65-F5344CB8AC3E}">
        <p14:creationId xmlns:p14="http://schemas.microsoft.com/office/powerpoint/2010/main" val="2040171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1443">
                                            <p:txEl>
                                              <p:pRg st="4" end="4"/>
                                            </p:txEl>
                                          </p:spTgt>
                                        </p:tgtEl>
                                        <p:attrNameLst>
                                          <p:attrName>style.visibility</p:attrName>
                                        </p:attrNameLst>
                                      </p:cBhvr>
                                      <p:to>
                                        <p:strVal val="visible"/>
                                      </p:to>
                                    </p:set>
                                    <p:anim calcmode="lin" valueType="num">
                                      <p:cBhvr additive="base">
                                        <p:cTn id="7" dur="500" fill="hold"/>
                                        <p:tgtEl>
                                          <p:spTgt spid="6144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4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43">
                                            <p:txEl>
                                              <p:pRg st="5" end="5"/>
                                            </p:txEl>
                                          </p:spTgt>
                                        </p:tgtEl>
                                        <p:attrNameLst>
                                          <p:attrName>style.visibility</p:attrName>
                                        </p:attrNameLst>
                                      </p:cBhvr>
                                      <p:to>
                                        <p:strVal val="visible"/>
                                      </p:to>
                                    </p:set>
                                    <p:anim calcmode="lin" valueType="num">
                                      <p:cBhvr additive="base">
                                        <p:cTn id="11" dur="500" fill="hold"/>
                                        <p:tgtEl>
                                          <p:spTgt spid="6144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144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1443">
                                            <p:txEl>
                                              <p:pRg st="6" end="6"/>
                                            </p:txEl>
                                          </p:spTgt>
                                        </p:tgtEl>
                                        <p:attrNameLst>
                                          <p:attrName>style.visibility</p:attrName>
                                        </p:attrNameLst>
                                      </p:cBhvr>
                                      <p:to>
                                        <p:strVal val="visible"/>
                                      </p:to>
                                    </p:set>
                                    <p:anim calcmode="lin" valueType="num">
                                      <p:cBhvr additive="base">
                                        <p:cTn id="15" dur="500" fill="hold"/>
                                        <p:tgtEl>
                                          <p:spTgt spid="6144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144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1443">
                                            <p:txEl>
                                              <p:pRg st="7" end="7"/>
                                            </p:txEl>
                                          </p:spTgt>
                                        </p:tgtEl>
                                        <p:attrNameLst>
                                          <p:attrName>style.visibility</p:attrName>
                                        </p:attrNameLst>
                                      </p:cBhvr>
                                      <p:to>
                                        <p:strVal val="visible"/>
                                      </p:to>
                                    </p:set>
                                    <p:anim calcmode="lin" valueType="num">
                                      <p:cBhvr additive="base">
                                        <p:cTn id="19" dur="500" fill="hold"/>
                                        <p:tgtEl>
                                          <p:spTgt spid="6144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4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1443">
                                            <p:txEl>
                                              <p:pRg st="8" end="8"/>
                                            </p:txEl>
                                          </p:spTgt>
                                        </p:tgtEl>
                                        <p:attrNameLst>
                                          <p:attrName>style.visibility</p:attrName>
                                        </p:attrNameLst>
                                      </p:cBhvr>
                                      <p:to>
                                        <p:strVal val="visible"/>
                                      </p:to>
                                    </p:set>
                                    <p:anim calcmode="lin" valueType="num">
                                      <p:cBhvr additive="base">
                                        <p:cTn id="23" dur="500" fill="hold"/>
                                        <p:tgtEl>
                                          <p:spTgt spid="6144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144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p:txBody>
          <a:bodyPr/>
          <a:lstStyle/>
          <a:p>
            <a:pPr algn="ctr"/>
            <a:r>
              <a:rPr lang="en-US" dirty="0"/>
              <a:t>Pneumonia</a:t>
            </a:r>
            <a:endParaRPr lang="el-GR" dirty="0"/>
          </a:p>
        </p:txBody>
      </p:sp>
      <p:pic>
        <p:nvPicPr>
          <p:cNvPr id="15" name="Content Placeholder 14"/>
          <p:cNvPicPr>
            <a:picLocks noGrp="1" noChangeAspect="1"/>
          </p:cNvPicPr>
          <p:nvPr>
            <p:ph sz="half" idx="2"/>
          </p:nvPr>
        </p:nvPicPr>
        <p:blipFill>
          <a:blip r:embed="rId2"/>
          <a:stretch>
            <a:fillRect/>
          </a:stretch>
        </p:blipFill>
        <p:spPr>
          <a:xfrm>
            <a:off x="1918934" y="2493261"/>
            <a:ext cx="3168953" cy="3555411"/>
          </a:xfrm>
          <a:prstGeom prst="rect">
            <a:avLst/>
          </a:prstGeom>
        </p:spPr>
      </p:pic>
      <p:sp>
        <p:nvSpPr>
          <p:cNvPr id="12" name="Text Placeholder 11"/>
          <p:cNvSpPr>
            <a:spLocks noGrp="1"/>
          </p:cNvSpPr>
          <p:nvPr>
            <p:ph type="body" sz="quarter" idx="3"/>
          </p:nvPr>
        </p:nvSpPr>
        <p:spPr/>
        <p:txBody>
          <a:bodyPr/>
          <a:lstStyle/>
          <a:p>
            <a:pPr algn="ctr"/>
            <a:r>
              <a:rPr lang="en-US" dirty="0"/>
              <a:t>Pulmonary Edema</a:t>
            </a:r>
          </a:p>
        </p:txBody>
      </p:sp>
      <p:pic>
        <p:nvPicPr>
          <p:cNvPr id="14" name="Content Placeholder 13"/>
          <p:cNvPicPr>
            <a:picLocks noGrp="1" noChangeAspect="1"/>
          </p:cNvPicPr>
          <p:nvPr>
            <p:ph sz="quarter" idx="4"/>
          </p:nvPr>
        </p:nvPicPr>
        <p:blipFill>
          <a:blip r:embed="rId3"/>
          <a:stretch>
            <a:fillRect/>
          </a:stretch>
        </p:blipFill>
        <p:spPr>
          <a:xfrm>
            <a:off x="6543216" y="2505075"/>
            <a:ext cx="4441156" cy="3684588"/>
          </a:xfrm>
          <a:prstGeom prst="rect">
            <a:avLst/>
          </a:prstGeom>
          <a:ln w="12700">
            <a:solidFill>
              <a:srgbClr val="FF0000"/>
            </a:solidFill>
          </a:ln>
        </p:spPr>
      </p:pic>
      <p:sp>
        <p:nvSpPr>
          <p:cNvPr id="4" name="Footer Placeholder 3"/>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5" name="Slide Number Placeholder 4"/>
          <p:cNvSpPr>
            <a:spLocks noGrp="1"/>
          </p:cNvSpPr>
          <p:nvPr>
            <p:ph type="sldNum" sz="quarter" idx="12"/>
          </p:nvPr>
        </p:nvSpPr>
        <p:spPr/>
        <p:txBody>
          <a:bodyPr/>
          <a:lstStyle/>
          <a:p>
            <a:fld id="{C5383E79-6F58-48EE-939E-EB876EBB13BC}" type="slidenum">
              <a:rPr lang="el-GR" smtClean="0"/>
              <a:t>48</a:t>
            </a:fld>
            <a:endParaRPr lang="el-GR" dirty="0"/>
          </a:p>
        </p:txBody>
      </p:sp>
      <p:pic>
        <p:nvPicPr>
          <p:cNvPr id="16" name="Picture 15"/>
          <p:cNvPicPr>
            <a:picLocks noChangeAspect="1"/>
          </p:cNvPicPr>
          <p:nvPr/>
        </p:nvPicPr>
        <p:blipFill>
          <a:blip r:embed="rId4"/>
          <a:stretch>
            <a:fillRect/>
          </a:stretch>
        </p:blipFill>
        <p:spPr>
          <a:xfrm>
            <a:off x="4404683" y="211882"/>
            <a:ext cx="2685583" cy="2293193"/>
          </a:xfrm>
          <a:prstGeom prst="rect">
            <a:avLst/>
          </a:prstGeom>
        </p:spPr>
      </p:pic>
      <p:sp>
        <p:nvSpPr>
          <p:cNvPr id="17" name="TextBox 10"/>
          <p:cNvSpPr txBox="1">
            <a:spLocks noChangeArrowheads="1"/>
          </p:cNvSpPr>
          <p:nvPr/>
        </p:nvSpPr>
        <p:spPr bwMode="auto">
          <a:xfrm>
            <a:off x="4977352" y="2505075"/>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r>
              <a:rPr lang="en-US" altLang="nl-NL" b="1" dirty="0"/>
              <a:t>Pleural Effusion</a:t>
            </a:r>
          </a:p>
        </p:txBody>
      </p:sp>
      <p:sp>
        <p:nvSpPr>
          <p:cNvPr id="18" name="Title 2"/>
          <p:cNvSpPr>
            <a:spLocks noGrp="1"/>
          </p:cNvSpPr>
          <p:nvPr>
            <p:ph type="title"/>
          </p:nvPr>
        </p:nvSpPr>
        <p:spPr>
          <a:xfrm>
            <a:off x="838200" y="23018"/>
            <a:ext cx="10515600" cy="1325563"/>
          </a:xfrm>
        </p:spPr>
        <p:txBody>
          <a:bodyPr/>
          <a:lstStyle/>
          <a:p>
            <a:pPr>
              <a:defRPr/>
            </a:pPr>
            <a:r>
              <a:rPr lang="en-US" dirty="0"/>
              <a:t>Chest X-ray</a:t>
            </a:r>
          </a:p>
        </p:txBody>
      </p:sp>
    </p:spTree>
    <p:extLst>
      <p:ext uri="{BB962C8B-B14F-4D97-AF65-F5344CB8AC3E}">
        <p14:creationId xmlns:p14="http://schemas.microsoft.com/office/powerpoint/2010/main" val="13147304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75" y="0"/>
            <a:ext cx="10515600" cy="1325563"/>
          </a:xfrm>
        </p:spPr>
        <p:txBody>
          <a:bodyPr>
            <a:normAutofit/>
          </a:bodyPr>
          <a:lstStyle/>
          <a:p>
            <a:pPr algn="ctr"/>
            <a:r>
              <a:rPr lang="en-US" sz="3600" dirty="0"/>
              <a:t>Risk Factors for Postoperative Pulmonary Complications</a:t>
            </a:r>
            <a:endParaRPr lang="el-GR" sz="3600" dirty="0"/>
          </a:p>
        </p:txBody>
      </p:sp>
      <p:sp>
        <p:nvSpPr>
          <p:cNvPr id="7" name="Text Placeholder 6"/>
          <p:cNvSpPr>
            <a:spLocks noGrp="1"/>
          </p:cNvSpPr>
          <p:nvPr>
            <p:ph type="body" idx="1"/>
          </p:nvPr>
        </p:nvSpPr>
        <p:spPr/>
        <p:txBody>
          <a:bodyPr/>
          <a:lstStyle/>
          <a:p>
            <a:pPr algn="ctr"/>
            <a:r>
              <a:rPr lang="en-US" dirty="0"/>
              <a:t>Risk Factor</a:t>
            </a:r>
            <a:endParaRPr lang="el-GR" dirty="0"/>
          </a:p>
        </p:txBody>
      </p:sp>
      <p:sp>
        <p:nvSpPr>
          <p:cNvPr id="8" name="Content Placeholder 7"/>
          <p:cNvSpPr>
            <a:spLocks noGrp="1"/>
          </p:cNvSpPr>
          <p:nvPr>
            <p:ph sz="half" idx="2"/>
          </p:nvPr>
        </p:nvSpPr>
        <p:spPr/>
        <p:txBody>
          <a:bodyPr>
            <a:normAutofit fontScale="92500" lnSpcReduction="10000"/>
          </a:bodyPr>
          <a:lstStyle/>
          <a:p>
            <a:r>
              <a:rPr lang="en-US" dirty="0"/>
              <a:t>Age &gt; 70 </a:t>
            </a:r>
          </a:p>
          <a:p>
            <a:r>
              <a:rPr lang="en-US" dirty="0"/>
              <a:t>Age 50-69 </a:t>
            </a:r>
          </a:p>
          <a:p>
            <a:r>
              <a:rPr lang="en-US" dirty="0"/>
              <a:t>Major abdominal surgery</a:t>
            </a:r>
          </a:p>
          <a:p>
            <a:r>
              <a:rPr lang="en-US" dirty="0"/>
              <a:t>Emergency surgery</a:t>
            </a:r>
          </a:p>
          <a:p>
            <a:r>
              <a:rPr lang="en-US" dirty="0"/>
              <a:t>Chronic obstructive pulmonary disease</a:t>
            </a:r>
          </a:p>
          <a:p>
            <a:r>
              <a:rPr lang="en-US" dirty="0"/>
              <a:t>Age 30-49</a:t>
            </a:r>
          </a:p>
          <a:p>
            <a:r>
              <a:rPr lang="en-US" dirty="0"/>
              <a:t>General anesthesia &gt; 180 minutes</a:t>
            </a:r>
            <a:endParaRPr lang="el-GR" dirty="0"/>
          </a:p>
        </p:txBody>
      </p:sp>
      <p:sp>
        <p:nvSpPr>
          <p:cNvPr id="9" name="Text Placeholder 8"/>
          <p:cNvSpPr>
            <a:spLocks noGrp="1"/>
          </p:cNvSpPr>
          <p:nvPr>
            <p:ph type="body" sz="quarter" idx="3"/>
          </p:nvPr>
        </p:nvSpPr>
        <p:spPr/>
        <p:txBody>
          <a:bodyPr/>
          <a:lstStyle/>
          <a:p>
            <a:pPr algn="ctr"/>
            <a:r>
              <a:rPr lang="en-US" dirty="0"/>
              <a:t>Relative Risk</a:t>
            </a:r>
            <a:endParaRPr lang="el-GR" dirty="0"/>
          </a:p>
        </p:txBody>
      </p:sp>
      <p:sp>
        <p:nvSpPr>
          <p:cNvPr id="10" name="Content Placeholder 9"/>
          <p:cNvSpPr>
            <a:spLocks noGrp="1"/>
          </p:cNvSpPr>
          <p:nvPr>
            <p:ph sz="quarter" idx="4"/>
          </p:nvPr>
        </p:nvSpPr>
        <p:spPr/>
        <p:txBody>
          <a:bodyPr>
            <a:normAutofit/>
          </a:bodyPr>
          <a:lstStyle/>
          <a:p>
            <a:pPr algn="ctr"/>
            <a:r>
              <a:rPr lang="el-GR" sz="2600" dirty="0"/>
              <a:t>7</a:t>
            </a:r>
            <a:r>
              <a:rPr lang="en-US" sz="2600" dirty="0"/>
              <a:t>,</a:t>
            </a:r>
            <a:r>
              <a:rPr lang="el-GR" sz="2600" dirty="0"/>
              <a:t>46</a:t>
            </a:r>
          </a:p>
          <a:p>
            <a:pPr algn="ctr"/>
            <a:r>
              <a:rPr lang="el-GR" sz="2600" dirty="0"/>
              <a:t>4</a:t>
            </a:r>
            <a:r>
              <a:rPr lang="en-US" sz="2600" dirty="0"/>
              <a:t>,</a:t>
            </a:r>
            <a:r>
              <a:rPr lang="el-GR" sz="2600" dirty="0"/>
              <a:t>14</a:t>
            </a:r>
            <a:endParaRPr lang="en-US" sz="2600" dirty="0"/>
          </a:p>
          <a:p>
            <a:pPr algn="ctr"/>
            <a:r>
              <a:rPr lang="el-GR" sz="2600" dirty="0"/>
              <a:t>3</a:t>
            </a:r>
            <a:r>
              <a:rPr lang="en-US" sz="2600" dirty="0"/>
              <a:t>,</a:t>
            </a:r>
            <a:r>
              <a:rPr lang="el-GR" sz="2600" dirty="0"/>
              <a:t>90</a:t>
            </a:r>
            <a:endParaRPr lang="en-US" sz="2600" dirty="0"/>
          </a:p>
          <a:p>
            <a:pPr algn="ctr"/>
            <a:r>
              <a:rPr lang="el-GR" sz="2600" dirty="0"/>
              <a:t>3</a:t>
            </a:r>
            <a:r>
              <a:rPr lang="en-US" sz="2600" dirty="0"/>
              <a:t>,</a:t>
            </a:r>
            <a:r>
              <a:rPr lang="el-GR" sz="2600" dirty="0"/>
              <a:t>49</a:t>
            </a:r>
            <a:endParaRPr lang="en-US" sz="2600" dirty="0"/>
          </a:p>
          <a:p>
            <a:pPr algn="ctr"/>
            <a:r>
              <a:rPr lang="el-GR" sz="2600" dirty="0"/>
              <a:t>3</a:t>
            </a:r>
            <a:r>
              <a:rPr lang="en-US" sz="2600" dirty="0"/>
              <a:t>,</a:t>
            </a:r>
            <a:r>
              <a:rPr lang="el-GR" sz="2600" dirty="0"/>
              <a:t>13</a:t>
            </a:r>
            <a:endParaRPr lang="en-US" sz="2600" dirty="0"/>
          </a:p>
          <a:p>
            <a:pPr algn="ctr"/>
            <a:r>
              <a:rPr lang="el-GR" sz="2600" dirty="0"/>
              <a:t>2</a:t>
            </a:r>
            <a:r>
              <a:rPr lang="en-US" sz="2600" dirty="0"/>
              <a:t>,</a:t>
            </a:r>
            <a:r>
              <a:rPr lang="el-GR" sz="2600" dirty="0"/>
              <a:t>29</a:t>
            </a:r>
            <a:endParaRPr lang="en-US" sz="2600" dirty="0"/>
          </a:p>
          <a:p>
            <a:pPr algn="ctr"/>
            <a:r>
              <a:rPr lang="el-GR" sz="2600" dirty="0"/>
              <a:t>1</a:t>
            </a:r>
            <a:r>
              <a:rPr lang="en-US" sz="2600" dirty="0"/>
              <a:t>,</a:t>
            </a:r>
            <a:r>
              <a:rPr lang="el-GR" sz="2600" dirty="0"/>
              <a:t>52</a:t>
            </a:r>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49</a:t>
            </a:fld>
            <a:endParaRPr lang="el-GR" dirty="0"/>
          </a:p>
        </p:txBody>
      </p:sp>
    </p:spTree>
    <p:extLst>
      <p:ext uri="{BB962C8B-B14F-4D97-AF65-F5344CB8AC3E}">
        <p14:creationId xmlns:p14="http://schemas.microsoft.com/office/powerpoint/2010/main" val="1551291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9" name="Content Placeholder 8"/>
          <p:cNvPicPr>
            <a:picLocks noGrp="1" noChangeAspect="1"/>
          </p:cNvPicPr>
          <p:nvPr>
            <p:ph sz="half" idx="2"/>
          </p:nvPr>
        </p:nvPicPr>
        <p:blipFill rotWithShape="1">
          <a:blip r:embed="rId2"/>
          <a:srcRect l="12272" r="2787" b="2"/>
          <a:stretch/>
        </p:blipFill>
        <p:spPr>
          <a:xfrm>
            <a:off x="4871865" y="712247"/>
            <a:ext cx="6696744" cy="5577837"/>
          </a:xfrm>
          <a:prstGeom prst="rect">
            <a:avLst/>
          </a:prstGeom>
          <a:effectLst/>
        </p:spPr>
      </p:pic>
      <p:sp>
        <p:nvSpPr>
          <p:cNvPr id="7" name="Title 6"/>
          <p:cNvSpPr>
            <a:spLocks noGrp="1"/>
          </p:cNvSpPr>
          <p:nvPr>
            <p:ph type="title"/>
          </p:nvPr>
        </p:nvSpPr>
        <p:spPr>
          <a:xfrm>
            <a:off x="648929" y="629266"/>
            <a:ext cx="3667039" cy="1676603"/>
          </a:xfrm>
        </p:spPr>
        <p:txBody>
          <a:bodyPr vert="horz" lIns="91440" tIns="45720" rIns="91440" bIns="45720" rtlCol="0" anchor="ctr">
            <a:normAutofit/>
          </a:bodyPr>
          <a:lstStyle/>
          <a:p>
            <a:pPr algn="ctr"/>
            <a:r>
              <a:rPr lang="en-US" dirty="0"/>
              <a:t>HCC-diagnosis (US)</a:t>
            </a:r>
          </a:p>
        </p:txBody>
      </p:sp>
      <p:sp>
        <p:nvSpPr>
          <p:cNvPr id="6" name="Content Placeholder 5"/>
          <p:cNvSpPr>
            <a:spLocks noGrp="1"/>
          </p:cNvSpPr>
          <p:nvPr>
            <p:ph sz="half" idx="1"/>
          </p:nvPr>
        </p:nvSpPr>
        <p:spPr>
          <a:xfrm>
            <a:off x="648930" y="2438400"/>
            <a:ext cx="3667037" cy="3785419"/>
          </a:xfrm>
        </p:spPr>
        <p:txBody>
          <a:bodyPr vert="horz" lIns="91440" tIns="45720" rIns="91440" bIns="45720" rtlCol="0">
            <a:normAutofit/>
          </a:bodyPr>
          <a:lstStyle/>
          <a:p>
            <a:pPr>
              <a:lnSpc>
                <a:spcPct val="70000"/>
              </a:lnSpc>
            </a:pPr>
            <a:r>
              <a:rPr lang="en-US" sz="1500" dirty="0"/>
              <a:t>Current surveillance for HCC </a:t>
            </a:r>
            <a:endParaRPr lang="el-GR" sz="1500" dirty="0"/>
          </a:p>
          <a:p>
            <a:pPr lvl="1">
              <a:lnSpc>
                <a:spcPct val="70000"/>
              </a:lnSpc>
            </a:pPr>
            <a:r>
              <a:rPr lang="en-US" sz="1100" dirty="0"/>
              <a:t>ultrasound (US)</a:t>
            </a:r>
            <a:endParaRPr lang="el-GR" sz="1100" dirty="0"/>
          </a:p>
          <a:p>
            <a:pPr lvl="1">
              <a:lnSpc>
                <a:spcPct val="70000"/>
              </a:lnSpc>
            </a:pPr>
            <a:r>
              <a:rPr lang="en-US" sz="1100" dirty="0"/>
              <a:t>with or without alfa-fetoprotein</a:t>
            </a:r>
            <a:r>
              <a:rPr lang="el-GR" sz="1100" dirty="0"/>
              <a:t> </a:t>
            </a:r>
            <a:r>
              <a:rPr lang="en-US" sz="1100" dirty="0"/>
              <a:t>(AFP)</a:t>
            </a:r>
          </a:p>
          <a:p>
            <a:pPr>
              <a:lnSpc>
                <a:spcPct val="70000"/>
              </a:lnSpc>
            </a:pPr>
            <a:r>
              <a:rPr lang="en-US" sz="1500" dirty="0">
                <a:solidFill>
                  <a:schemeClr val="bg1">
                    <a:lumMod val="85000"/>
                  </a:schemeClr>
                </a:solidFill>
              </a:rPr>
              <a:t>US is operator dependent, and </a:t>
            </a:r>
            <a:endParaRPr lang="el-GR" sz="1500" dirty="0">
              <a:solidFill>
                <a:schemeClr val="bg1">
                  <a:lumMod val="85000"/>
                </a:schemeClr>
              </a:solidFill>
            </a:endParaRPr>
          </a:p>
          <a:p>
            <a:pPr lvl="1">
              <a:lnSpc>
                <a:spcPct val="70000"/>
              </a:lnSpc>
            </a:pPr>
            <a:r>
              <a:rPr lang="en-US" sz="1100" dirty="0">
                <a:solidFill>
                  <a:schemeClr val="bg1">
                    <a:lumMod val="85000"/>
                  </a:schemeClr>
                </a:solidFill>
              </a:rPr>
              <a:t>all focal lesions on US should be verified using a 4-phase contrast enhanced study (unenhanced, arterial, portal venous, delayed)—multidetector contrast enhanced CT (CECT) or a </a:t>
            </a:r>
            <a:endParaRPr lang="el-GR" sz="1100" dirty="0">
              <a:solidFill>
                <a:schemeClr val="bg1">
                  <a:lumMod val="85000"/>
                </a:schemeClr>
              </a:solidFill>
            </a:endParaRPr>
          </a:p>
          <a:p>
            <a:pPr lvl="1">
              <a:lnSpc>
                <a:spcPct val="70000"/>
              </a:lnSpc>
            </a:pPr>
            <a:r>
              <a:rPr lang="en-US" sz="1100" dirty="0">
                <a:solidFill>
                  <a:schemeClr val="bg1">
                    <a:lumMod val="85000"/>
                  </a:schemeClr>
                </a:solidFill>
              </a:rPr>
              <a:t>dynamic contrast enhanced MRI (DCE-MRI) with nonspecific or liver-specific contrast agents (Eovist)</a:t>
            </a:r>
          </a:p>
          <a:p>
            <a:pPr>
              <a:lnSpc>
                <a:spcPct val="70000"/>
              </a:lnSpc>
            </a:pPr>
            <a:endParaRPr lang="en-US" sz="1500" dirty="0"/>
          </a:p>
          <a:p>
            <a:pPr marL="0" indent="0">
              <a:lnSpc>
                <a:spcPct val="70000"/>
              </a:lnSpc>
              <a:buNone/>
            </a:pPr>
            <a:endParaRPr lang="en-US" sz="1500" dirty="0"/>
          </a:p>
          <a:p>
            <a:pPr marL="0" indent="0">
              <a:lnSpc>
                <a:spcPct val="70000"/>
              </a:lnSpc>
              <a:buNone/>
            </a:pPr>
            <a:r>
              <a:rPr lang="en-US" sz="1400" dirty="0">
                <a:solidFill>
                  <a:srgbClr val="002060"/>
                </a:solidFill>
              </a:rPr>
              <a:t>Dhir M, Melin AA, Douaiher J, et al. A Review and Update of Treatment Options and Controversies in the Management of Hepatocellular Carcinoma. </a:t>
            </a:r>
            <a:r>
              <a:rPr lang="en-US" sz="1400" i="1" dirty="0">
                <a:solidFill>
                  <a:srgbClr val="002060"/>
                </a:solidFill>
              </a:rPr>
              <a:t>Ann Surg</a:t>
            </a:r>
            <a:r>
              <a:rPr lang="en-US" sz="1400" dirty="0">
                <a:solidFill>
                  <a:srgbClr val="002060"/>
                </a:solidFill>
              </a:rPr>
              <a:t> 2016; 263(6):1112-25.</a:t>
            </a:r>
          </a:p>
          <a:p>
            <a:pPr>
              <a:lnSpc>
                <a:spcPct val="70000"/>
              </a:lnSpc>
            </a:pPr>
            <a:endParaRPr lang="en-US" sz="1500" i="1" dirty="0"/>
          </a:p>
        </p:txBody>
      </p:sp>
      <p:sp>
        <p:nvSpPr>
          <p:cNvPr id="3" name="Footer Placeholder 2"/>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80000"/>
              </a:lnSpc>
              <a:defRPr/>
            </a:pPr>
            <a:r>
              <a:rPr lang="en-US" sz="1000" dirty="0">
                <a:solidFill>
                  <a:prstClr val="black">
                    <a:tint val="75000"/>
                  </a:prstClr>
                </a:solidFill>
                <a:latin typeface="Calibri" panose="020F0502020204030204"/>
              </a:rPr>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pPr>
              <a:defRPr/>
            </a:pPr>
            <a:fld id="{C5383E79-6F58-48EE-939E-EB876EBB13BC}" type="slidenum">
              <a:rPr lang="en-US" smtClean="0">
                <a:solidFill>
                  <a:prstClr val="black">
                    <a:tint val="75000"/>
                  </a:prstClr>
                </a:solidFill>
                <a:latin typeface="Calibri" panose="020F0502020204030204"/>
              </a:rPr>
              <a:pPr>
                <a:defRPr/>
              </a:pPr>
              <a:t>5</a:t>
            </a:fld>
            <a:endParaRPr lang="en-US" dirty="0">
              <a:solidFill>
                <a:prstClr val="black">
                  <a:tint val="75000"/>
                </a:prstClr>
              </a:solidFill>
              <a:latin typeface="Calibri" panose="020F0502020204030204"/>
            </a:endParaRPr>
          </a:p>
        </p:txBody>
      </p:sp>
      <p:sp>
        <p:nvSpPr>
          <p:cNvPr id="10" name="Rectangle 9"/>
          <p:cNvSpPr/>
          <p:nvPr/>
        </p:nvSpPr>
        <p:spPr>
          <a:xfrm>
            <a:off x="803277" y="6368078"/>
            <a:ext cx="1655518" cy="369332"/>
          </a:xfrm>
          <a:prstGeom prst="rect">
            <a:avLst/>
          </a:prstGeom>
        </p:spPr>
        <p:txBody>
          <a:bodyPr wrap="none">
            <a:spAutoFit/>
          </a:bodyPr>
          <a:lstStyle/>
          <a:p>
            <a:r>
              <a:rPr lang="en-US" dirty="0">
                <a:solidFill>
                  <a:srgbClr val="002060"/>
                </a:solidFill>
              </a:rPr>
              <a:t>www.surgery.gr</a:t>
            </a:r>
            <a:endParaRPr lang="el-GR" dirty="0">
              <a:solidFill>
                <a:srgbClr val="00206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0527" y="5991225"/>
            <a:ext cx="927497" cy="927497"/>
          </a:xfrm>
          <a:prstGeom prst="ellipse">
            <a:avLst/>
          </a:prstGeom>
          <a:ln>
            <a:noFill/>
          </a:ln>
          <a:effectLst>
            <a:softEdge rad="112500"/>
          </a:effectLst>
        </p:spPr>
      </p:pic>
    </p:spTree>
    <p:extLst>
      <p:ext uri="{BB962C8B-B14F-4D97-AF65-F5344CB8AC3E}">
        <p14:creationId xmlns:p14="http://schemas.microsoft.com/office/powerpoint/2010/main" val="3699100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Common Causes of Postoperative Hypoxemia</a:t>
            </a:r>
            <a:endParaRPr lang="el-GR" dirty="0"/>
          </a:p>
        </p:txBody>
      </p:sp>
      <p:sp>
        <p:nvSpPr>
          <p:cNvPr id="10" name="Content Placeholder 9"/>
          <p:cNvSpPr>
            <a:spLocks noGrp="1"/>
          </p:cNvSpPr>
          <p:nvPr>
            <p:ph sz="half" idx="1"/>
          </p:nvPr>
        </p:nvSpPr>
        <p:spPr/>
        <p:txBody>
          <a:bodyPr>
            <a:normAutofit fontScale="92500" lnSpcReduction="10000"/>
          </a:bodyPr>
          <a:lstStyle/>
          <a:p>
            <a:r>
              <a:rPr lang="en-US" dirty="0"/>
              <a:t>Atelectasis Alveolar infiltrates Aspiration</a:t>
            </a:r>
          </a:p>
          <a:p>
            <a:r>
              <a:rPr lang="en-US" dirty="0"/>
              <a:t>Cardiac-associated pulmonary edema </a:t>
            </a:r>
            <a:r>
              <a:rPr lang="en-US" dirty="0" err="1"/>
              <a:t>Noncardiac</a:t>
            </a:r>
            <a:r>
              <a:rPr lang="en-US" dirty="0"/>
              <a:t>-associated   pulmonary   edema</a:t>
            </a:r>
          </a:p>
          <a:p>
            <a:r>
              <a:rPr lang="en-US" dirty="0"/>
              <a:t>(e.g., capillary leak, neurogenic, negative pressure) Pulmonary embolus</a:t>
            </a:r>
          </a:p>
          <a:p>
            <a:r>
              <a:rPr lang="en-US" dirty="0"/>
              <a:t>Pneumothorax Bronchospasm Mucus plugging</a:t>
            </a:r>
          </a:p>
          <a:p>
            <a:r>
              <a:rPr lang="en-US" dirty="0"/>
              <a:t>Pulmonary contusion/hemorrhage</a:t>
            </a:r>
          </a:p>
          <a:p>
            <a:endParaRPr lang="en-US" dirty="0"/>
          </a:p>
        </p:txBody>
      </p:sp>
      <p:sp>
        <p:nvSpPr>
          <p:cNvPr id="11" name="Content Placeholder 10"/>
          <p:cNvSpPr>
            <a:spLocks noGrp="1"/>
          </p:cNvSpPr>
          <p:nvPr>
            <p:ph sz="half" idx="2"/>
          </p:nvPr>
        </p:nvSpPr>
        <p:spPr/>
        <p:txBody>
          <a:bodyPr>
            <a:normAutofit fontScale="92500" lnSpcReduction="10000"/>
          </a:bodyPr>
          <a:lstStyle/>
          <a:p>
            <a:r>
              <a:rPr lang="en-US" dirty="0"/>
              <a:t>Pulmonary embolus</a:t>
            </a:r>
          </a:p>
          <a:p>
            <a:r>
              <a:rPr lang="en-US" dirty="0"/>
              <a:t>Pneumothorax</a:t>
            </a:r>
          </a:p>
          <a:p>
            <a:r>
              <a:rPr lang="en-US" dirty="0"/>
              <a:t>Bronchospasm</a:t>
            </a:r>
          </a:p>
          <a:p>
            <a:r>
              <a:rPr lang="en-US" dirty="0"/>
              <a:t>Mucus plugging</a:t>
            </a:r>
          </a:p>
          <a:p>
            <a:r>
              <a:rPr lang="en-US" dirty="0"/>
              <a:t>Pulmonary contusion/hemorrhage</a:t>
            </a:r>
            <a:endParaRPr lang="el-GR" dirty="0"/>
          </a:p>
          <a:p>
            <a:endParaRPr lang="el-GR" dirty="0"/>
          </a:p>
        </p:txBody>
      </p:sp>
      <p:sp>
        <p:nvSpPr>
          <p:cNvPr id="7" name="Footer Placeholder 6"/>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8" name="Slide Number Placeholder 7"/>
          <p:cNvSpPr>
            <a:spLocks noGrp="1"/>
          </p:cNvSpPr>
          <p:nvPr>
            <p:ph type="sldNum" sz="quarter" idx="12"/>
          </p:nvPr>
        </p:nvSpPr>
        <p:spPr/>
        <p:txBody>
          <a:bodyPr/>
          <a:lstStyle/>
          <a:p>
            <a:fld id="{C5383E79-6F58-48EE-939E-EB876EBB13BC}" type="slidenum">
              <a:rPr lang="el-GR" smtClean="0"/>
              <a:t>50</a:t>
            </a:fld>
            <a:endParaRPr lang="el-GR" dirty="0"/>
          </a:p>
        </p:txBody>
      </p:sp>
    </p:spTree>
    <p:extLst>
      <p:ext uri="{BB962C8B-B14F-4D97-AF65-F5344CB8AC3E}">
        <p14:creationId xmlns:p14="http://schemas.microsoft.com/office/powerpoint/2010/main" val="3201010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4000" dirty="0"/>
              <a:t>Common Causes of Postoperative Hypercapnia</a:t>
            </a:r>
            <a:endParaRPr lang="el-GR" sz="4000" dirty="0"/>
          </a:p>
        </p:txBody>
      </p:sp>
      <p:sp>
        <p:nvSpPr>
          <p:cNvPr id="10" name="Content Placeholder 9"/>
          <p:cNvSpPr>
            <a:spLocks noGrp="1"/>
          </p:cNvSpPr>
          <p:nvPr>
            <p:ph sz="half" idx="1"/>
          </p:nvPr>
        </p:nvSpPr>
        <p:spPr/>
        <p:txBody>
          <a:bodyPr>
            <a:normAutofit fontScale="77500" lnSpcReduction="20000"/>
          </a:bodyPr>
          <a:lstStyle/>
          <a:p>
            <a:r>
              <a:rPr lang="en-US" dirty="0"/>
              <a:t>Atelectasis</a:t>
            </a:r>
          </a:p>
          <a:p>
            <a:r>
              <a:rPr lang="en-US" dirty="0"/>
              <a:t>Alveolar infiltrates</a:t>
            </a:r>
          </a:p>
          <a:p>
            <a:r>
              <a:rPr lang="en-US" dirty="0"/>
              <a:t>Aspiration</a:t>
            </a:r>
          </a:p>
          <a:p>
            <a:r>
              <a:rPr lang="en-US" dirty="0"/>
              <a:t>Residual volatile anesthetics</a:t>
            </a:r>
          </a:p>
          <a:p>
            <a:r>
              <a:rPr lang="en-US" dirty="0"/>
              <a:t>Residual neuromuscular blockade</a:t>
            </a:r>
          </a:p>
          <a:p>
            <a:r>
              <a:rPr lang="en-US" dirty="0"/>
              <a:t>Narcotic overdose</a:t>
            </a:r>
          </a:p>
          <a:p>
            <a:r>
              <a:rPr lang="en-US" dirty="0"/>
              <a:t>Sedative overdose</a:t>
            </a:r>
          </a:p>
          <a:p>
            <a:r>
              <a:rPr lang="en-US" dirty="0"/>
              <a:t>High regional block</a:t>
            </a:r>
          </a:p>
          <a:p>
            <a:r>
              <a:rPr lang="en-US" dirty="0"/>
              <a:t>Cerebrovascular event</a:t>
            </a:r>
          </a:p>
          <a:p>
            <a:r>
              <a:rPr lang="en-US" dirty="0"/>
              <a:t>Neuromuscular disorders</a:t>
            </a:r>
          </a:p>
          <a:p>
            <a:endParaRPr lang="en-US" dirty="0"/>
          </a:p>
        </p:txBody>
      </p:sp>
      <p:sp>
        <p:nvSpPr>
          <p:cNvPr id="2" name="Content Placeholder 1"/>
          <p:cNvSpPr>
            <a:spLocks noGrp="1"/>
          </p:cNvSpPr>
          <p:nvPr>
            <p:ph sz="half" idx="2"/>
          </p:nvPr>
        </p:nvSpPr>
        <p:spPr/>
        <p:txBody>
          <a:bodyPr>
            <a:normAutofit fontScale="77500" lnSpcReduction="20000"/>
          </a:bodyPr>
          <a:lstStyle/>
          <a:p>
            <a:r>
              <a:rPr lang="en-US" dirty="0"/>
              <a:t>Hypothyroidism</a:t>
            </a:r>
          </a:p>
          <a:p>
            <a:r>
              <a:rPr lang="en-US" dirty="0"/>
              <a:t>Insufflated carbon dioxide (laparoscopic procedures)</a:t>
            </a:r>
          </a:p>
          <a:p>
            <a:r>
              <a:rPr lang="en-US" dirty="0"/>
              <a:t>Metabolic alkalosis</a:t>
            </a:r>
          </a:p>
          <a:p>
            <a:r>
              <a:rPr lang="en-US" dirty="0"/>
              <a:t>Malnutrition</a:t>
            </a:r>
          </a:p>
          <a:p>
            <a:r>
              <a:rPr lang="en-US" dirty="0"/>
              <a:t>Hypermetabolism</a:t>
            </a:r>
          </a:p>
          <a:p>
            <a:r>
              <a:rPr lang="en-US" dirty="0"/>
              <a:t>Sepsis</a:t>
            </a:r>
          </a:p>
          <a:p>
            <a:r>
              <a:rPr lang="en-US" dirty="0"/>
              <a:t>Increased physiologic dead space pulmonary edema</a:t>
            </a:r>
          </a:p>
          <a:p>
            <a:r>
              <a:rPr lang="en-US" dirty="0"/>
              <a:t>Noncardiac-associated pulmonary edema</a:t>
            </a:r>
          </a:p>
          <a:p>
            <a:r>
              <a:rPr lang="en-US" dirty="0"/>
              <a:t>(e.g., capillary leak, neurogenic, negative pressure)</a:t>
            </a:r>
          </a:p>
          <a:p>
            <a:endParaRPr lang="el-GR" dirty="0"/>
          </a:p>
        </p:txBody>
      </p:sp>
      <p:sp>
        <p:nvSpPr>
          <p:cNvPr id="7" name="Footer Placeholder 6"/>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8" name="Slide Number Placeholder 7"/>
          <p:cNvSpPr>
            <a:spLocks noGrp="1"/>
          </p:cNvSpPr>
          <p:nvPr>
            <p:ph type="sldNum" sz="quarter" idx="12"/>
          </p:nvPr>
        </p:nvSpPr>
        <p:spPr/>
        <p:txBody>
          <a:bodyPr/>
          <a:lstStyle/>
          <a:p>
            <a:fld id="{C5383E79-6F58-48EE-939E-EB876EBB13BC}" type="slidenum">
              <a:rPr lang="el-GR" smtClean="0"/>
              <a:t>51</a:t>
            </a:fld>
            <a:endParaRPr lang="el-GR" dirty="0"/>
          </a:p>
        </p:txBody>
      </p:sp>
    </p:spTree>
    <p:extLst>
      <p:ext uri="{BB962C8B-B14F-4D97-AF65-F5344CB8AC3E}">
        <p14:creationId xmlns:p14="http://schemas.microsoft.com/office/powerpoint/2010/main" val="1440095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5442" r="9091"/>
          <a:stretch/>
        </p:blipFill>
        <p:spPr>
          <a:xfrm>
            <a:off x="4818888" y="10"/>
            <a:ext cx="7373112" cy="6857989"/>
          </a:xfrm>
          <a:prstGeom prst="rect">
            <a:avLst/>
          </a:prstGeom>
        </p:spPr>
      </p:pic>
      <p:sp>
        <p:nvSpPr>
          <p:cNvPr id="134"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0" name="AutoShape 2"/>
          <p:cNvSpPr>
            <a:spLocks noGrp="1" noChangeArrowheads="1"/>
          </p:cNvSpPr>
          <p:nvPr>
            <p:ph type="ctrTitle"/>
          </p:nvPr>
        </p:nvSpPr>
        <p:spPr>
          <a:xfrm>
            <a:off x="804672" y="2600325"/>
            <a:ext cx="4948428" cy="2651200"/>
          </a:xfrm>
        </p:spPr>
        <p:txBody>
          <a:bodyPr anchor="t">
            <a:normAutofit/>
          </a:bodyPr>
          <a:lstStyle/>
          <a:p>
            <a:pPr algn="l"/>
            <a:r>
              <a:rPr lang="en-US" altLang="el-GR" sz="5400" dirty="0"/>
              <a:t>CVS</a:t>
            </a:r>
          </a:p>
        </p:txBody>
      </p:sp>
      <p:sp>
        <p:nvSpPr>
          <p:cNvPr id="3" name="Footer Placeholder 2"/>
          <p:cNvSpPr>
            <a:spLocks noGrp="1"/>
          </p:cNvSpPr>
          <p:nvPr>
            <p:ph type="ftr" sz="quarter" idx="11"/>
          </p:nvPr>
        </p:nvSpPr>
        <p:spPr>
          <a:xfrm>
            <a:off x="804672" y="6356350"/>
            <a:ext cx="6520053" cy="365125"/>
          </a:xfrm>
        </p:spPr>
        <p:txBody>
          <a:bodyPr>
            <a:normAutofit/>
          </a:bodyPr>
          <a:lstStyle/>
          <a:p>
            <a:pPr algn="l">
              <a:lnSpc>
                <a:spcPct val="80000"/>
              </a:lnSpc>
            </a:pPr>
            <a:r>
              <a:rPr lang="en-US" sz="1100" dirty="0">
                <a:solidFill>
                  <a:schemeClr val="tx1"/>
                </a:solidFill>
              </a:rPr>
              <a:t>First Department of Surgery, Faculty of Medicine, National and Kapodistrian University of Athens , Laiko General Hospital, Dir. Prof. T. Liakakos.</a:t>
            </a:r>
            <a:endParaRPr lang="el-GR" sz="1100" dirty="0">
              <a:solidFill>
                <a:schemeClr val="tx1"/>
              </a:solidFill>
            </a:endParaRPr>
          </a:p>
        </p:txBody>
      </p:sp>
      <p:sp>
        <p:nvSpPr>
          <p:cNvPr id="4" name="Slide Number Placeholder 3"/>
          <p:cNvSpPr>
            <a:spLocks noGrp="1"/>
          </p:cNvSpPr>
          <p:nvPr>
            <p:ph type="sldNum" sz="quarter" idx="12"/>
          </p:nvPr>
        </p:nvSpPr>
        <p:spPr>
          <a:xfrm>
            <a:off x="10896600" y="6356350"/>
            <a:ext cx="457200" cy="365125"/>
          </a:xfrm>
        </p:spPr>
        <p:txBody>
          <a:bodyPr>
            <a:normAutofit/>
          </a:bodyPr>
          <a:lstStyle/>
          <a:p>
            <a:fld id="{C5383E79-6F58-48EE-939E-EB876EBB13BC}" type="slidenum">
              <a:rPr lang="el-GR" smtClean="0">
                <a:solidFill>
                  <a:srgbClr val="FFFFFF"/>
                </a:solidFill>
              </a:rPr>
              <a:pPr/>
              <a:t>52</a:t>
            </a:fld>
            <a:endParaRPr lang="el-GR" dirty="0">
              <a:solidFill>
                <a:srgbClr val="FFFFFF"/>
              </a:solidFill>
            </a:endParaRPr>
          </a:p>
        </p:txBody>
      </p:sp>
      <p:sp>
        <p:nvSpPr>
          <p:cNvPr id="2" name="Subtitle 1"/>
          <p:cNvSpPr>
            <a:spLocks noGrp="1"/>
          </p:cNvSpPr>
          <p:nvPr>
            <p:ph type="subTitle" idx="1"/>
          </p:nvPr>
        </p:nvSpPr>
        <p:spPr>
          <a:xfrm>
            <a:off x="804672" y="1300450"/>
            <a:ext cx="4167376" cy="1155525"/>
          </a:xfrm>
        </p:spPr>
        <p:txBody>
          <a:bodyPr anchor="b">
            <a:normAutofit/>
          </a:bodyPr>
          <a:lstStyle/>
          <a:p>
            <a:pPr algn="l"/>
            <a:endParaRPr lang="el-GR" sz="2000" dirty="0"/>
          </a:p>
        </p:txBody>
      </p:sp>
    </p:spTree>
    <p:extLst>
      <p:ext uri="{BB962C8B-B14F-4D97-AF65-F5344CB8AC3E}">
        <p14:creationId xmlns:p14="http://schemas.microsoft.com/office/powerpoint/2010/main" val="3811973230"/>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CVS</a:t>
            </a:r>
          </a:p>
        </p:txBody>
      </p:sp>
      <p:sp>
        <p:nvSpPr>
          <p:cNvPr id="3" name="Content Placeholder 2"/>
          <p:cNvSpPr>
            <a:spLocks noGrp="1"/>
          </p:cNvSpPr>
          <p:nvPr>
            <p:ph sz="half" idx="1"/>
          </p:nvPr>
        </p:nvSpPr>
        <p:spPr/>
        <p:txBody>
          <a:bodyPr>
            <a:normAutofit fontScale="92500" lnSpcReduction="20000"/>
          </a:bodyPr>
          <a:lstStyle/>
          <a:p>
            <a:r>
              <a:rPr lang="en-US" b="1" dirty="0"/>
              <a:t>Hemorrhage</a:t>
            </a:r>
          </a:p>
          <a:p>
            <a:pPr lvl="1"/>
            <a:r>
              <a:rPr lang="en-US" dirty="0"/>
              <a:t>Reactionary (occurring within 24hrs)</a:t>
            </a:r>
          </a:p>
          <a:p>
            <a:pPr lvl="2"/>
            <a:r>
              <a:rPr lang="en-US" dirty="0"/>
              <a:t>Dislodgement of a blood clot/loose ligature at the cut end of a blood vessel</a:t>
            </a:r>
          </a:p>
          <a:p>
            <a:pPr lvl="2"/>
            <a:r>
              <a:rPr lang="en-US" dirty="0"/>
              <a:t>Oozing of blood from an extensive raw area</a:t>
            </a:r>
          </a:p>
          <a:p>
            <a:pPr lvl="2"/>
            <a:r>
              <a:rPr lang="en-US" dirty="0"/>
              <a:t>Platelet deficiency resulting in impaired clotting</a:t>
            </a:r>
          </a:p>
          <a:p>
            <a:pPr lvl="2"/>
            <a:r>
              <a:rPr lang="en-US" dirty="0"/>
              <a:t>Prothrombin deficiency, e.g. in liver dx</a:t>
            </a:r>
          </a:p>
          <a:p>
            <a:pPr lvl="1"/>
            <a:r>
              <a:rPr lang="en-US" dirty="0"/>
              <a:t>Secondary hemorrhage (after 7days)</a:t>
            </a:r>
          </a:p>
          <a:p>
            <a:pPr lvl="2"/>
            <a:r>
              <a:rPr lang="en-US" dirty="0"/>
              <a:t>Bleeding follows necrosis of blood vessels from infection and may be accompanied or preceded by fever</a:t>
            </a:r>
          </a:p>
          <a:p>
            <a:pPr lvl="2"/>
            <a:r>
              <a:rPr lang="en-US" b="1" dirty="0"/>
              <a:t>Signs</a:t>
            </a:r>
          </a:p>
          <a:p>
            <a:pPr lvl="3"/>
            <a:r>
              <a:rPr lang="en-US" dirty="0"/>
              <a:t>Pallor, sweating and cool skin</a:t>
            </a:r>
          </a:p>
          <a:p>
            <a:pPr lvl="2"/>
            <a:r>
              <a:rPr lang="en-US" dirty="0"/>
              <a:t>Bleeding from wound</a:t>
            </a:r>
          </a:p>
          <a:p>
            <a:pPr lvl="2"/>
            <a:endParaRPr lang="en-US" dirty="0"/>
          </a:p>
        </p:txBody>
      </p:sp>
      <p:sp>
        <p:nvSpPr>
          <p:cNvPr id="7" name="Content Placeholder 6"/>
          <p:cNvSpPr>
            <a:spLocks noGrp="1"/>
          </p:cNvSpPr>
          <p:nvPr>
            <p:ph sz="half" idx="2"/>
          </p:nvPr>
        </p:nvSpPr>
        <p:spPr/>
        <p:txBody>
          <a:bodyPr>
            <a:normAutofit fontScale="92500" lnSpcReduction="20000"/>
          </a:bodyPr>
          <a:lstStyle/>
          <a:p>
            <a:r>
              <a:rPr lang="en-US" b="1" dirty="0"/>
              <a:t>Cardiac arrest</a:t>
            </a:r>
          </a:p>
          <a:p>
            <a:pPr lvl="1"/>
            <a:r>
              <a:rPr lang="en-US" dirty="0"/>
              <a:t>Commonest cause is tissue hypoxia which may result from:</a:t>
            </a:r>
          </a:p>
          <a:p>
            <a:pPr lvl="2"/>
            <a:r>
              <a:rPr lang="en-US" dirty="0"/>
              <a:t>Resp. obstruction</a:t>
            </a:r>
          </a:p>
          <a:p>
            <a:pPr lvl="2"/>
            <a:r>
              <a:rPr lang="en-US" dirty="0"/>
              <a:t>Severe hemorrhage</a:t>
            </a:r>
          </a:p>
          <a:p>
            <a:pPr lvl="2"/>
            <a:r>
              <a:rPr lang="en-US" dirty="0"/>
              <a:t>shock</a:t>
            </a:r>
          </a:p>
          <a:p>
            <a:r>
              <a:rPr lang="en-US" b="1" dirty="0"/>
              <a:t>Deep venous thrombosis</a:t>
            </a:r>
          </a:p>
          <a:p>
            <a:pPr lvl="1"/>
            <a:r>
              <a:rPr lang="en-US" dirty="0"/>
              <a:t>Venous stasis</a:t>
            </a:r>
          </a:p>
          <a:p>
            <a:pPr lvl="1"/>
            <a:r>
              <a:rPr lang="en-US" dirty="0"/>
              <a:t>Age</a:t>
            </a:r>
          </a:p>
          <a:p>
            <a:pPr lvl="1"/>
            <a:r>
              <a:rPr lang="en-US" dirty="0"/>
              <a:t>Roughening of the endothelium resulting from trauma</a:t>
            </a:r>
          </a:p>
          <a:p>
            <a:r>
              <a:rPr lang="en-US" b="1" dirty="0"/>
              <a:t>Myocardial infarction</a:t>
            </a:r>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53</a:t>
            </a:fld>
            <a:endParaRPr lang="el-GR" dirty="0"/>
          </a:p>
        </p:txBody>
      </p:sp>
    </p:spTree>
    <p:extLst>
      <p:ext uri="{BB962C8B-B14F-4D97-AF65-F5344CB8AC3E}">
        <p14:creationId xmlns:p14="http://schemas.microsoft.com/office/powerpoint/2010/main" val="254272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838200" y="317835"/>
            <a:ext cx="10515600" cy="1325563"/>
          </a:xfrm>
        </p:spPr>
        <p:txBody>
          <a:bodyPr>
            <a:normAutofit/>
          </a:bodyPr>
          <a:lstStyle/>
          <a:p>
            <a:pPr eaLnBrk="1" hangingPunct="1"/>
            <a:r>
              <a:rPr lang="en-US" altLang="el-GR" dirty="0">
                <a:ea typeface="ＭＳ Ｐゴシック" panose="020B0600070205080204" pitchFamily="34" charset="-128"/>
              </a:rPr>
              <a:t>GI bleeding- necrosis</a:t>
            </a:r>
            <a:r>
              <a:rPr lang="en-US" altLang="el-GR" dirty="0">
                <a:solidFill>
                  <a:schemeClr val="accent2"/>
                </a:solidFill>
                <a:ea typeface="ＭＳ Ｐゴシック" panose="020B0600070205080204" pitchFamily="34" charset="-128"/>
              </a:rPr>
              <a:t/>
            </a:r>
            <a:br>
              <a:rPr lang="en-US" altLang="el-GR" dirty="0">
                <a:solidFill>
                  <a:schemeClr val="accent2"/>
                </a:solidFill>
                <a:ea typeface="ＭＳ Ｐゴシック" panose="020B0600070205080204" pitchFamily="34" charset="-128"/>
              </a:rPr>
            </a:br>
            <a:endParaRPr lang="en-US" altLang="el-GR" dirty="0">
              <a:ea typeface="ＭＳ Ｐゴシック" panose="020B0600070205080204" pitchFamily="34" charset="-128"/>
            </a:endParaRPr>
          </a:p>
        </p:txBody>
      </p:sp>
      <p:sp>
        <p:nvSpPr>
          <p:cNvPr id="79875" name="Rectangle 3"/>
          <p:cNvSpPr>
            <a:spLocks noGrp="1" noChangeArrowheads="1"/>
          </p:cNvSpPr>
          <p:nvPr>
            <p:ph sz="half" idx="1"/>
          </p:nvPr>
        </p:nvSpPr>
        <p:spPr/>
        <p:txBody>
          <a:bodyPr>
            <a:normAutofit lnSpcReduction="10000"/>
          </a:bodyPr>
          <a:lstStyle/>
          <a:p>
            <a:r>
              <a:rPr lang="en-US" altLang="el-GR" sz="2600" b="1" dirty="0">
                <a:solidFill>
                  <a:srgbClr val="262626"/>
                </a:solidFill>
                <a:ea typeface="ＭＳ Ｐゴシック" panose="020B0600070205080204" pitchFamily="34" charset="-128"/>
              </a:rPr>
              <a:t>Hemorrhage:</a:t>
            </a:r>
          </a:p>
          <a:p>
            <a:pPr marL="952500" lvl="1" indent="-495300"/>
            <a:r>
              <a:rPr lang="en-US" altLang="el-GR" sz="2200" dirty="0">
                <a:ea typeface="ＭＳ Ｐゴシック" panose="020B0600070205080204" pitchFamily="34" charset="-128"/>
              </a:rPr>
              <a:t>Occurs gastrointestinal anastomosis</a:t>
            </a:r>
          </a:p>
          <a:p>
            <a:pPr marL="952500" lvl="1" indent="-495300"/>
            <a:r>
              <a:rPr lang="en-US" altLang="el-GR" sz="2200" dirty="0">
                <a:ea typeface="ＭＳ Ｐゴシック" panose="020B0600070205080204" pitchFamily="34" charset="-128"/>
              </a:rPr>
              <a:t>Manifest – hematemesis, melena, hematochezia</a:t>
            </a:r>
          </a:p>
          <a:p>
            <a:pPr marL="952500" lvl="1" indent="-495300"/>
            <a:r>
              <a:rPr lang="en-US" altLang="el-GR" sz="2200" dirty="0">
                <a:ea typeface="ＭＳ Ｐゴシック" panose="020B0600070205080204" pitchFamily="34" charset="-128"/>
              </a:rPr>
              <a:t>Bleeding arise from the suture line (usually after gastric resection</a:t>
            </a:r>
          </a:p>
          <a:p>
            <a:pPr marL="952500" lvl="1" indent="-495300">
              <a:buNone/>
            </a:pPr>
            <a:endParaRPr lang="en-US" altLang="el-GR" sz="2200" dirty="0">
              <a:ea typeface="ＭＳ Ｐゴシック" panose="020B0600070205080204" pitchFamily="34" charset="-128"/>
            </a:endParaRPr>
          </a:p>
          <a:p>
            <a:pPr marL="952500" lvl="1" indent="-495300">
              <a:buNone/>
            </a:pPr>
            <a:r>
              <a:rPr lang="en-US" altLang="el-GR" sz="2200" b="1" dirty="0">
                <a:ea typeface="ＭＳ Ｐゴシック" panose="020B0600070205080204" pitchFamily="34" charset="-128"/>
              </a:rPr>
              <a:t>Treatment: </a:t>
            </a:r>
          </a:p>
          <a:p>
            <a:pPr marL="1352550" lvl="2" indent="-438150"/>
            <a:r>
              <a:rPr lang="en-US" altLang="el-GR" sz="2100" dirty="0">
                <a:ea typeface="ＭＳ Ｐゴシック" panose="020B0600070205080204" pitchFamily="34" charset="-128"/>
              </a:rPr>
              <a:t>1st conservative: irrigation w/ cold lavage / endoscopy</a:t>
            </a:r>
          </a:p>
          <a:p>
            <a:pPr marL="1352550" lvl="2" indent="-438150"/>
            <a:r>
              <a:rPr lang="en-US" altLang="el-GR" sz="2100" dirty="0">
                <a:ea typeface="ＭＳ Ｐゴシック" panose="020B0600070205080204" pitchFamily="34" charset="-128"/>
              </a:rPr>
              <a:t>Reoperation – direct control</a:t>
            </a:r>
          </a:p>
          <a:p>
            <a:pPr marL="952500" lvl="1" indent="-495300">
              <a:buFont typeface="Wingdings" panose="05000000000000000000" pitchFamily="2" charset="2"/>
              <a:buAutoNum type="arabicPeriod"/>
            </a:pPr>
            <a:endParaRPr lang="en-US" altLang="el-GR" sz="2200" dirty="0">
              <a:ea typeface="ＭＳ Ｐゴシック" panose="020B0600070205080204" pitchFamily="34" charset="-128"/>
            </a:endParaRPr>
          </a:p>
        </p:txBody>
      </p:sp>
      <p:sp>
        <p:nvSpPr>
          <p:cNvPr id="2" name="Content Placeholder 1"/>
          <p:cNvSpPr>
            <a:spLocks noGrp="1"/>
          </p:cNvSpPr>
          <p:nvPr>
            <p:ph sz="half" idx="2"/>
          </p:nvPr>
        </p:nvSpPr>
        <p:spPr/>
        <p:txBody>
          <a:bodyPr>
            <a:normAutofit lnSpcReduction="10000"/>
          </a:bodyPr>
          <a:lstStyle/>
          <a:p>
            <a:r>
              <a:rPr lang="en-US" sz="2600" b="1" dirty="0"/>
              <a:t>Gangrene:</a:t>
            </a:r>
          </a:p>
          <a:p>
            <a:pPr lvl="1"/>
            <a:r>
              <a:rPr lang="en-US" dirty="0"/>
              <a:t>Due to poor tissue perfusion</a:t>
            </a:r>
          </a:p>
          <a:p>
            <a:pPr lvl="1"/>
            <a:r>
              <a:rPr lang="en-US" dirty="0"/>
              <a:t>Stomach:</a:t>
            </a:r>
          </a:p>
          <a:p>
            <a:pPr lvl="2"/>
            <a:r>
              <a:rPr lang="en-US" dirty="0"/>
              <a:t>Following subtotal gastrectomy w/ ligation of left gastric and splenic arteries; thrombosis</a:t>
            </a:r>
          </a:p>
          <a:p>
            <a:pPr lvl="1"/>
            <a:r>
              <a:rPr lang="en-US" dirty="0"/>
              <a:t>Small bowel and colon:</a:t>
            </a:r>
          </a:p>
          <a:p>
            <a:pPr lvl="2"/>
            <a:r>
              <a:rPr lang="en-US" dirty="0"/>
              <a:t>Thrombosis; mechanical strangulation (internal herniation) – volvulus, adhesions</a:t>
            </a:r>
          </a:p>
          <a:p>
            <a:pPr lvl="1"/>
            <a:r>
              <a:rPr lang="en-US" dirty="0"/>
              <a:t>Treatment:</a:t>
            </a:r>
          </a:p>
          <a:p>
            <a:pPr lvl="2"/>
            <a:r>
              <a:rPr lang="en-US" dirty="0"/>
              <a:t>Resection of gangrenous segment, re-established continuity</a:t>
            </a:r>
          </a:p>
          <a:p>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54</a:t>
            </a:fld>
            <a:endParaRPr lang="el-GR" dirty="0"/>
          </a:p>
        </p:txBody>
      </p:sp>
    </p:spTree>
    <p:extLst>
      <p:ext uri="{BB962C8B-B14F-4D97-AF65-F5344CB8AC3E}">
        <p14:creationId xmlns:p14="http://schemas.microsoft.com/office/powerpoint/2010/main" val="622593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l-GR" dirty="0"/>
              <a:t>Shock</a:t>
            </a:r>
          </a:p>
        </p:txBody>
      </p:sp>
      <p:sp>
        <p:nvSpPr>
          <p:cNvPr id="27651" name="Rectangle 3"/>
          <p:cNvSpPr>
            <a:spLocks noGrp="1" noChangeArrowheads="1"/>
          </p:cNvSpPr>
          <p:nvPr>
            <p:ph type="body" idx="1"/>
          </p:nvPr>
        </p:nvSpPr>
        <p:spPr/>
        <p:txBody>
          <a:bodyPr/>
          <a:lstStyle/>
          <a:p>
            <a:pPr eaLnBrk="1" hangingPunct="1"/>
            <a:r>
              <a:rPr lang="en-US" altLang="el-GR" dirty="0"/>
              <a:t>Acute circulatory failure - inability of the cardiovascular system to maintain adequate tissue perfusion</a:t>
            </a:r>
          </a:p>
          <a:p>
            <a:pPr eaLnBrk="1" hangingPunct="1"/>
            <a:endParaRPr lang="en-US" altLang="el-GR" dirty="0"/>
          </a:p>
          <a:p>
            <a:pPr eaLnBrk="1" hangingPunct="1"/>
            <a:r>
              <a:rPr lang="en-US" altLang="el-GR" dirty="0"/>
              <a:t>There are three types</a:t>
            </a:r>
          </a:p>
          <a:p>
            <a:pPr lvl="1" eaLnBrk="1" hangingPunct="1"/>
            <a:r>
              <a:rPr lang="en-US" altLang="el-GR" dirty="0"/>
              <a:t>hypovolemic</a:t>
            </a:r>
          </a:p>
          <a:p>
            <a:pPr lvl="1" eaLnBrk="1" hangingPunct="1"/>
            <a:r>
              <a:rPr lang="en-US" altLang="el-GR" dirty="0"/>
              <a:t>cardiogenic</a:t>
            </a:r>
          </a:p>
          <a:p>
            <a:pPr lvl="1" eaLnBrk="1" hangingPunct="1"/>
            <a:r>
              <a:rPr lang="en-US" altLang="el-GR" dirty="0"/>
              <a:t>septic</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55</a:t>
            </a:fld>
            <a:endParaRPr lang="el-GR" dirty="0"/>
          </a:p>
        </p:txBody>
      </p:sp>
    </p:spTree>
    <p:extLst>
      <p:ext uri="{BB962C8B-B14F-4D97-AF65-F5344CB8AC3E}">
        <p14:creationId xmlns:p14="http://schemas.microsoft.com/office/powerpoint/2010/main" val="3453742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l-GR" dirty="0"/>
              <a:t>Deep venous thrombosis (DVT)</a:t>
            </a:r>
          </a:p>
        </p:txBody>
      </p:sp>
      <p:sp>
        <p:nvSpPr>
          <p:cNvPr id="44035" name="Rectangle 3"/>
          <p:cNvSpPr>
            <a:spLocks noGrp="1" noChangeArrowheads="1"/>
          </p:cNvSpPr>
          <p:nvPr>
            <p:ph sz="half" idx="1"/>
          </p:nvPr>
        </p:nvSpPr>
        <p:spPr/>
        <p:txBody>
          <a:bodyPr/>
          <a:lstStyle/>
          <a:p>
            <a:pPr eaLnBrk="1" hangingPunct="1"/>
            <a:r>
              <a:rPr lang="en-US" altLang="el-GR" sz="2600" dirty="0"/>
              <a:t>Is important cause of morbidity in the surgical patient</a:t>
            </a:r>
          </a:p>
          <a:p>
            <a:pPr eaLnBrk="1" hangingPunct="1"/>
            <a:r>
              <a:rPr lang="en-US" altLang="el-GR" sz="2600" dirty="0"/>
              <a:t>Can lead to pulmonary embolism</a:t>
            </a:r>
          </a:p>
          <a:p>
            <a:pPr eaLnBrk="1" hangingPunct="1"/>
            <a:r>
              <a:rPr lang="en-US" altLang="el-GR" sz="2600" dirty="0"/>
              <a:t>Its prevalence is up to 40 percent</a:t>
            </a:r>
          </a:p>
          <a:p>
            <a:pPr eaLnBrk="1" hangingPunct="1"/>
            <a:r>
              <a:rPr lang="en-US" altLang="el-GR" sz="2600" dirty="0"/>
              <a:t>It can occur in the calf, femoral and iliac veins</a:t>
            </a:r>
          </a:p>
        </p:txBody>
      </p:sp>
      <p:sp>
        <p:nvSpPr>
          <p:cNvPr id="2" name="Content Placeholder 1"/>
          <p:cNvSpPr>
            <a:spLocks noGrp="1"/>
          </p:cNvSpPr>
          <p:nvPr>
            <p:ph sz="half" idx="2"/>
          </p:nvPr>
        </p:nvSpPr>
        <p:spPr/>
        <p:txBody>
          <a:bodyPr/>
          <a:lstStyle/>
          <a:p>
            <a:r>
              <a:rPr lang="en-US" dirty="0"/>
              <a:t>Assessing risk  </a:t>
            </a:r>
          </a:p>
          <a:p>
            <a:r>
              <a:rPr lang="en-US" dirty="0"/>
              <a:t>Prevention</a:t>
            </a:r>
          </a:p>
          <a:p>
            <a:r>
              <a:rPr lang="en-US" dirty="0"/>
              <a:t>Mechanical </a:t>
            </a:r>
          </a:p>
          <a:p>
            <a:r>
              <a:rPr lang="en-US" dirty="0"/>
              <a:t>Pharmacological</a:t>
            </a:r>
          </a:p>
          <a:p>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56</a:t>
            </a:fld>
            <a:endParaRPr lang="el-GR" dirty="0"/>
          </a:p>
        </p:txBody>
      </p:sp>
    </p:spTree>
    <p:extLst>
      <p:ext uri="{BB962C8B-B14F-4D97-AF65-F5344CB8AC3E}">
        <p14:creationId xmlns:p14="http://schemas.microsoft.com/office/powerpoint/2010/main" val="3744789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l-GR" dirty="0"/>
              <a:t>Predisposing factors for DVT</a:t>
            </a:r>
          </a:p>
        </p:txBody>
      </p:sp>
      <p:sp>
        <p:nvSpPr>
          <p:cNvPr id="46083" name="Rectangle 3"/>
          <p:cNvSpPr>
            <a:spLocks noGrp="1" noChangeArrowheads="1"/>
          </p:cNvSpPr>
          <p:nvPr>
            <p:ph idx="1"/>
          </p:nvPr>
        </p:nvSpPr>
        <p:spPr/>
        <p:txBody>
          <a:bodyPr/>
          <a:lstStyle/>
          <a:p>
            <a:pPr eaLnBrk="1" hangingPunct="1">
              <a:lnSpc>
                <a:spcPct val="90000"/>
              </a:lnSpc>
            </a:pPr>
            <a:r>
              <a:rPr lang="en-US" altLang="el-GR" dirty="0"/>
              <a:t>Smoking</a:t>
            </a:r>
          </a:p>
          <a:p>
            <a:pPr eaLnBrk="1" hangingPunct="1">
              <a:lnSpc>
                <a:spcPct val="90000"/>
              </a:lnSpc>
            </a:pPr>
            <a:r>
              <a:rPr lang="en-US" altLang="el-GR" dirty="0"/>
              <a:t>Type of surgery</a:t>
            </a:r>
          </a:p>
          <a:p>
            <a:pPr eaLnBrk="1" hangingPunct="1">
              <a:lnSpc>
                <a:spcPct val="90000"/>
              </a:lnSpc>
            </a:pPr>
            <a:r>
              <a:rPr lang="en-US" altLang="el-GR" dirty="0"/>
              <a:t>Obesity</a:t>
            </a:r>
          </a:p>
          <a:p>
            <a:pPr eaLnBrk="1" hangingPunct="1">
              <a:lnSpc>
                <a:spcPct val="90000"/>
              </a:lnSpc>
            </a:pPr>
            <a:r>
              <a:rPr lang="en-US" altLang="el-GR" dirty="0"/>
              <a:t>Venous stasis</a:t>
            </a:r>
          </a:p>
          <a:p>
            <a:pPr eaLnBrk="1" hangingPunct="1">
              <a:lnSpc>
                <a:spcPct val="90000"/>
              </a:lnSpc>
            </a:pPr>
            <a:r>
              <a:rPr lang="en-US" altLang="el-GR" dirty="0"/>
              <a:t>Cancer</a:t>
            </a:r>
          </a:p>
          <a:p>
            <a:pPr eaLnBrk="1" hangingPunct="1">
              <a:lnSpc>
                <a:spcPct val="90000"/>
              </a:lnSpc>
            </a:pPr>
            <a:r>
              <a:rPr lang="en-US" altLang="el-GR" dirty="0"/>
              <a:t>Hypercoagulable states</a:t>
            </a:r>
          </a:p>
          <a:p>
            <a:pPr eaLnBrk="1" hangingPunct="1">
              <a:lnSpc>
                <a:spcPct val="90000"/>
              </a:lnSpc>
            </a:pPr>
            <a:r>
              <a:rPr lang="en-US" altLang="el-GR" dirty="0"/>
              <a:t>Inactivity after surgery</a:t>
            </a:r>
          </a:p>
          <a:p>
            <a:pPr eaLnBrk="1" hangingPunct="1">
              <a:lnSpc>
                <a:spcPct val="90000"/>
              </a:lnSpc>
            </a:pPr>
            <a:r>
              <a:rPr lang="en-US" altLang="el-GR" dirty="0"/>
              <a:t>Oral contraceptive use</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57</a:t>
            </a:fld>
            <a:endParaRPr lang="el-GR" dirty="0"/>
          </a:p>
        </p:txBody>
      </p:sp>
    </p:spTree>
    <p:extLst>
      <p:ext uri="{BB962C8B-B14F-4D97-AF65-F5344CB8AC3E}">
        <p14:creationId xmlns:p14="http://schemas.microsoft.com/office/powerpoint/2010/main" val="813200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l-GR" dirty="0"/>
              <a:t>Diagnosis and </a:t>
            </a:r>
            <a:r>
              <a:rPr lang="en-US" altLang="el-GR" dirty="0" err="1"/>
              <a:t>Tx</a:t>
            </a:r>
            <a:r>
              <a:rPr lang="en-US" altLang="el-GR" dirty="0"/>
              <a:t> of DVT</a:t>
            </a:r>
          </a:p>
        </p:txBody>
      </p:sp>
      <p:sp>
        <p:nvSpPr>
          <p:cNvPr id="47107" name="Rectangle 3"/>
          <p:cNvSpPr>
            <a:spLocks noGrp="1" noChangeArrowheads="1"/>
          </p:cNvSpPr>
          <p:nvPr>
            <p:ph sz="half" idx="1"/>
          </p:nvPr>
        </p:nvSpPr>
        <p:spPr/>
        <p:txBody>
          <a:bodyPr/>
          <a:lstStyle/>
          <a:p>
            <a:r>
              <a:rPr lang="en-US" altLang="el-GR" dirty="0"/>
              <a:t>History and physical examination</a:t>
            </a:r>
          </a:p>
          <a:p>
            <a:pPr lvl="1"/>
            <a:r>
              <a:rPr lang="en-US" altLang="el-GR" dirty="0"/>
              <a:t>Calf tenderness and swelling  </a:t>
            </a:r>
          </a:p>
          <a:p>
            <a:pPr lvl="1"/>
            <a:r>
              <a:rPr lang="en-US" altLang="el-GR" dirty="0"/>
              <a:t>Positive Homan’s sign</a:t>
            </a:r>
          </a:p>
          <a:p>
            <a:pPr lvl="1"/>
            <a:r>
              <a:rPr lang="en-US" altLang="el-GR" dirty="0"/>
              <a:t>Fever</a:t>
            </a:r>
          </a:p>
          <a:p>
            <a:r>
              <a:rPr lang="en-US" altLang="el-GR" dirty="0"/>
              <a:t>D-dimers</a:t>
            </a:r>
          </a:p>
          <a:p>
            <a:r>
              <a:rPr lang="en-US" altLang="el-GR" dirty="0"/>
              <a:t>Ultrasound</a:t>
            </a:r>
          </a:p>
          <a:p>
            <a:pPr lvl="1"/>
            <a:endParaRPr lang="en-US" altLang="el-GR" dirty="0"/>
          </a:p>
        </p:txBody>
      </p:sp>
      <p:sp>
        <p:nvSpPr>
          <p:cNvPr id="2" name="Content Placeholder 1"/>
          <p:cNvSpPr>
            <a:spLocks noGrp="1"/>
          </p:cNvSpPr>
          <p:nvPr>
            <p:ph sz="half" idx="2"/>
          </p:nvPr>
        </p:nvSpPr>
        <p:spPr/>
        <p:txBody>
          <a:bodyPr/>
          <a:lstStyle/>
          <a:p>
            <a:r>
              <a:rPr lang="en-US" dirty="0"/>
              <a:t>Anticoagulation </a:t>
            </a:r>
          </a:p>
          <a:p>
            <a:r>
              <a:rPr lang="en-US" dirty="0"/>
              <a:t>Bed rest early </a:t>
            </a:r>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58</a:t>
            </a:fld>
            <a:endParaRPr lang="el-GR" dirty="0"/>
          </a:p>
        </p:txBody>
      </p:sp>
    </p:spTree>
    <p:extLst>
      <p:ext uri="{BB962C8B-B14F-4D97-AF65-F5344CB8AC3E}">
        <p14:creationId xmlns:p14="http://schemas.microsoft.com/office/powerpoint/2010/main" val="3377577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l-GR" dirty="0"/>
              <a:t>Pulmonary embolism (PE)</a:t>
            </a:r>
          </a:p>
        </p:txBody>
      </p:sp>
      <p:sp>
        <p:nvSpPr>
          <p:cNvPr id="50179" name="Rectangle 3"/>
          <p:cNvSpPr>
            <a:spLocks noGrp="1" noChangeArrowheads="1"/>
          </p:cNvSpPr>
          <p:nvPr>
            <p:ph idx="1"/>
          </p:nvPr>
        </p:nvSpPr>
        <p:spPr/>
        <p:txBody>
          <a:bodyPr/>
          <a:lstStyle/>
          <a:p>
            <a:pPr eaLnBrk="1" hangingPunct="1"/>
            <a:endParaRPr lang="en-US" altLang="el-GR" dirty="0"/>
          </a:p>
          <a:p>
            <a:pPr eaLnBrk="1" hangingPunct="1"/>
            <a:r>
              <a:rPr lang="en-US" altLang="el-GR" dirty="0"/>
              <a:t>A very serious complication of DVT</a:t>
            </a:r>
          </a:p>
          <a:p>
            <a:pPr eaLnBrk="1" hangingPunct="1"/>
            <a:endParaRPr lang="en-US" altLang="el-GR" dirty="0"/>
          </a:p>
          <a:p>
            <a:pPr eaLnBrk="1" hangingPunct="1"/>
            <a:r>
              <a:rPr lang="en-US" altLang="el-GR" dirty="0"/>
              <a:t>10% die within the first hour</a:t>
            </a:r>
          </a:p>
          <a:p>
            <a:pPr eaLnBrk="1" hangingPunct="1"/>
            <a:endParaRPr lang="en-US" altLang="el-GR" dirty="0"/>
          </a:p>
          <a:p>
            <a:pPr eaLnBrk="1" hangingPunct="1"/>
            <a:r>
              <a:rPr lang="en-US" altLang="el-GR" dirty="0"/>
              <a:t>90% live longer than one hour-of these patients 70 percent go undiagnosed and of these 30 % die</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59</a:t>
            </a:fld>
            <a:endParaRPr lang="el-GR" dirty="0"/>
          </a:p>
        </p:txBody>
      </p:sp>
    </p:spTree>
    <p:extLst>
      <p:ext uri="{BB962C8B-B14F-4D97-AF65-F5344CB8AC3E}">
        <p14:creationId xmlns:p14="http://schemas.microsoft.com/office/powerpoint/2010/main" val="166163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mistake (error)</a:t>
            </a:r>
            <a:endParaRPr lang="el-GR" dirty="0"/>
          </a:p>
        </p:txBody>
      </p:sp>
      <p:sp>
        <p:nvSpPr>
          <p:cNvPr id="4" name="Content Placeholder 3"/>
          <p:cNvSpPr>
            <a:spLocks noGrp="1"/>
          </p:cNvSpPr>
          <p:nvPr>
            <p:ph sz="half" idx="2"/>
          </p:nvPr>
        </p:nvSpPr>
        <p:spPr/>
        <p:txBody>
          <a:bodyPr>
            <a:normAutofit fontScale="70000" lnSpcReduction="20000"/>
          </a:bodyPr>
          <a:lstStyle/>
          <a:p>
            <a:r>
              <a:rPr lang="en-US" dirty="0"/>
              <a:t>After an error has occurred</a:t>
            </a:r>
          </a:p>
          <a:p>
            <a:pPr lvl="1"/>
            <a:r>
              <a:rPr lang="en-US" dirty="0"/>
              <a:t>Recognizing that mistakes are not isolated events</a:t>
            </a:r>
          </a:p>
          <a:p>
            <a:pPr lvl="1"/>
            <a:r>
              <a:rPr lang="en-US" dirty="0"/>
              <a:t>Placing the practice of medicine in perspective</a:t>
            </a:r>
          </a:p>
          <a:p>
            <a:pPr lvl="1"/>
            <a:r>
              <a:rPr lang="en-US" dirty="0"/>
              <a:t>Disclosing mistakes</a:t>
            </a:r>
          </a:p>
          <a:p>
            <a:pPr lvl="2"/>
            <a:r>
              <a:rPr lang="en-US" dirty="0"/>
              <a:t>To oneself</a:t>
            </a:r>
          </a:p>
          <a:p>
            <a:pPr lvl="2"/>
            <a:r>
              <a:rPr lang="en-US" dirty="0"/>
              <a:t>To patients</a:t>
            </a:r>
          </a:p>
          <a:p>
            <a:pPr lvl="2"/>
            <a:r>
              <a:rPr lang="en-US" dirty="0"/>
              <a:t>To non-physicians</a:t>
            </a:r>
          </a:p>
          <a:p>
            <a:pPr lvl="2"/>
            <a:r>
              <a:rPr lang="en-US" dirty="0"/>
              <a:t>To other physicians</a:t>
            </a:r>
          </a:p>
          <a:p>
            <a:pPr lvl="2"/>
            <a:r>
              <a:rPr lang="en-US" dirty="0"/>
              <a:t>To the physician's institution</a:t>
            </a:r>
          </a:p>
          <a:p>
            <a:pPr lvl="2"/>
            <a:r>
              <a:rPr lang="en-US" dirty="0"/>
              <a:t>Use of rationalization to cover up medical errors</a:t>
            </a:r>
          </a:p>
          <a:p>
            <a:pPr lvl="2"/>
            <a:r>
              <a:rPr lang="en-US" dirty="0"/>
              <a:t>By presence of to the patient</a:t>
            </a:r>
          </a:p>
          <a:p>
            <a:pPr lvl="1"/>
            <a:r>
              <a:rPr lang="en-US" dirty="0"/>
              <a:t>Cause-specific preventive measures</a:t>
            </a:r>
          </a:p>
          <a:p>
            <a:pPr lvl="1"/>
            <a:r>
              <a:rPr lang="en-US" dirty="0"/>
              <a:t>In specific specialties</a:t>
            </a:r>
          </a:p>
          <a:p>
            <a:pPr lvl="1"/>
            <a:r>
              <a:rPr lang="en-US" dirty="0"/>
              <a:t>Legal procedure</a:t>
            </a:r>
          </a:p>
          <a:p>
            <a:r>
              <a:rPr lang="en-US" dirty="0"/>
              <a:t>Prevention</a:t>
            </a:r>
          </a:p>
          <a:p>
            <a:pPr lvl="1"/>
            <a:r>
              <a:rPr lang="en-US" dirty="0"/>
              <a:t>Reporting requirements</a:t>
            </a:r>
          </a:p>
          <a:p>
            <a:r>
              <a:rPr lang="en-US" dirty="0"/>
              <a:t>Misconceptions</a:t>
            </a:r>
          </a:p>
          <a:p>
            <a:endParaRPr lang="el-GR" dirty="0"/>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6</a:t>
            </a:fld>
            <a:endParaRPr lang="el-GR" dirty="0"/>
          </a:p>
        </p:txBody>
      </p:sp>
      <p:sp>
        <p:nvSpPr>
          <p:cNvPr id="8" name="Content Placeholder 7"/>
          <p:cNvSpPr>
            <a:spLocks noGrp="1"/>
          </p:cNvSpPr>
          <p:nvPr>
            <p:ph sz="half" idx="1"/>
          </p:nvPr>
        </p:nvSpPr>
        <p:spPr/>
        <p:txBody>
          <a:bodyPr>
            <a:noAutofit/>
          </a:bodyPr>
          <a:lstStyle/>
          <a:p>
            <a:r>
              <a:rPr lang="en-US" sz="2400" dirty="0"/>
              <a:t>Causes</a:t>
            </a:r>
          </a:p>
          <a:p>
            <a:pPr lvl="1"/>
            <a:r>
              <a:rPr lang="en-US" sz="2000" dirty="0"/>
              <a:t>Healthcare complexity</a:t>
            </a:r>
          </a:p>
          <a:p>
            <a:pPr lvl="1"/>
            <a:r>
              <a:rPr lang="en-US" sz="2000" dirty="0"/>
              <a:t>System and process design</a:t>
            </a:r>
          </a:p>
          <a:p>
            <a:pPr lvl="1"/>
            <a:r>
              <a:rPr lang="en-US" sz="2000" dirty="0"/>
              <a:t>Competency, education, and training</a:t>
            </a:r>
          </a:p>
          <a:p>
            <a:pPr lvl="1"/>
            <a:r>
              <a:rPr lang="en-US" sz="2000" dirty="0"/>
              <a:t>Human factors and ergonomics</a:t>
            </a:r>
          </a:p>
          <a:p>
            <a:r>
              <a:rPr lang="en-US" sz="2400" dirty="0"/>
              <a:t>Examples</a:t>
            </a:r>
          </a:p>
          <a:p>
            <a:pPr lvl="1"/>
            <a:r>
              <a:rPr lang="en-US" sz="2000" dirty="0"/>
              <a:t>Errors in diagnosis</a:t>
            </a:r>
          </a:p>
          <a:p>
            <a:pPr lvl="1"/>
            <a:r>
              <a:rPr lang="en-US" sz="2000" dirty="0"/>
              <a:t>Misdiagnosis of psychological disorders</a:t>
            </a:r>
          </a:p>
          <a:p>
            <a:pPr lvl="1"/>
            <a:r>
              <a:rPr lang="en-US" sz="2000" dirty="0"/>
              <a:t>Most common misdiagnoses</a:t>
            </a:r>
          </a:p>
          <a:p>
            <a:pPr lvl="1"/>
            <a:r>
              <a:rPr lang="en-US" sz="2000" dirty="0"/>
              <a:t>Outpatient vs. inpatient</a:t>
            </a:r>
          </a:p>
          <a:p>
            <a:endParaRPr lang="el-GR" sz="2400" dirty="0"/>
          </a:p>
        </p:txBody>
      </p:sp>
    </p:spTree>
    <p:extLst>
      <p:ext uri="{BB962C8B-B14F-4D97-AF65-F5344CB8AC3E}">
        <p14:creationId xmlns:p14="http://schemas.microsoft.com/office/powerpoint/2010/main" val="27026984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1" name="Rectangle 5120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p:nvSpPr>
          <p:cNvPr id="51212"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776091" y="481264"/>
            <a:ext cx="2212848" cy="18578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13"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398651" y="3497931"/>
            <a:ext cx="2212848" cy="2889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73614" y="1701532"/>
            <a:ext cx="48463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3"/>
          <a:srcRect l="15688" r="25266"/>
          <a:stretch/>
        </p:blipFill>
        <p:spPr>
          <a:xfrm>
            <a:off x="8776091" y="2503727"/>
            <a:ext cx="2931277" cy="3897073"/>
          </a:xfrm>
          <a:prstGeom prst="rect">
            <a:avLst/>
          </a:prstGeom>
        </p:spPr>
      </p:pic>
      <p:pic>
        <p:nvPicPr>
          <p:cNvPr id="6" name="Picture 5"/>
          <p:cNvPicPr>
            <a:picLocks noChangeAspect="1"/>
          </p:cNvPicPr>
          <p:nvPr/>
        </p:nvPicPr>
        <p:blipFill rotWithShape="1">
          <a:blip r:embed="rId4"/>
          <a:srcRect l="18130" r="20823"/>
          <a:stretch/>
        </p:blipFill>
        <p:spPr>
          <a:xfrm>
            <a:off x="6408277" y="481264"/>
            <a:ext cx="2213811" cy="2855799"/>
          </a:xfrm>
          <a:prstGeom prst="rect">
            <a:avLst/>
          </a:prstGeom>
        </p:spPr>
      </p:pic>
      <p:pic>
        <p:nvPicPr>
          <p:cNvPr id="7" name="Picture 6"/>
          <p:cNvPicPr>
            <a:picLocks noChangeAspect="1"/>
          </p:cNvPicPr>
          <p:nvPr/>
        </p:nvPicPr>
        <p:blipFill rotWithShape="1">
          <a:blip r:embed="rId5"/>
          <a:srcRect t="555" r="-14" b="14988"/>
          <a:stretch/>
        </p:blipFill>
        <p:spPr>
          <a:xfrm>
            <a:off x="8776091" y="481264"/>
            <a:ext cx="2212848" cy="1857871"/>
          </a:xfrm>
          <a:prstGeom prst="rect">
            <a:avLst/>
          </a:prstGeom>
        </p:spPr>
      </p:pic>
      <p:pic>
        <p:nvPicPr>
          <p:cNvPr id="5" name="Content Placeholder 4"/>
          <p:cNvPicPr>
            <a:picLocks noGrp="1" noChangeAspect="1"/>
          </p:cNvPicPr>
          <p:nvPr>
            <p:ph sz="half" idx="2"/>
          </p:nvPr>
        </p:nvPicPr>
        <p:blipFill rotWithShape="1">
          <a:blip r:embed="rId6"/>
          <a:srcRect l="4392" r="21756" b="6"/>
          <a:stretch/>
        </p:blipFill>
        <p:spPr>
          <a:xfrm>
            <a:off x="6398651" y="3497931"/>
            <a:ext cx="2212848" cy="2889154"/>
          </a:xfrm>
          <a:prstGeom prst="rect">
            <a:avLst/>
          </a:prstGeom>
        </p:spPr>
      </p:pic>
      <p:sp>
        <p:nvSpPr>
          <p:cNvPr id="51202" name="Rectangle 2"/>
          <p:cNvSpPr>
            <a:spLocks noGrp="1" noChangeArrowheads="1"/>
          </p:cNvSpPr>
          <p:nvPr>
            <p:ph type="title"/>
          </p:nvPr>
        </p:nvSpPr>
        <p:spPr>
          <a:xfrm>
            <a:off x="838200" y="365125"/>
            <a:ext cx="4981734" cy="1212315"/>
          </a:xfrm>
        </p:spPr>
        <p:txBody>
          <a:bodyPr vert="horz" lIns="91440" tIns="45720" rIns="91440" bIns="45720" rtlCol="0" anchor="b">
            <a:normAutofit/>
          </a:bodyPr>
          <a:lstStyle/>
          <a:p>
            <a:r>
              <a:rPr lang="en-US" altLang="el-GR" sz="4000" dirty="0"/>
              <a:t>Diagnosis of PE and </a:t>
            </a:r>
            <a:r>
              <a:rPr lang="en-US" altLang="el-GR" sz="4000" dirty="0" err="1"/>
              <a:t>Tx</a:t>
            </a:r>
            <a:endParaRPr lang="en-US" altLang="el-GR" sz="4000" dirty="0"/>
          </a:p>
        </p:txBody>
      </p:sp>
      <p:sp>
        <p:nvSpPr>
          <p:cNvPr id="51203" name="Rectangle 3"/>
          <p:cNvSpPr>
            <a:spLocks noGrp="1" noChangeArrowheads="1"/>
          </p:cNvSpPr>
          <p:nvPr>
            <p:ph sz="half" idx="1"/>
          </p:nvPr>
        </p:nvSpPr>
        <p:spPr>
          <a:xfrm>
            <a:off x="838200" y="1825625"/>
            <a:ext cx="4981734" cy="4351338"/>
          </a:xfrm>
        </p:spPr>
        <p:txBody>
          <a:bodyPr vert="horz" lIns="91440" tIns="45720" rIns="91440" bIns="45720" rtlCol="0">
            <a:normAutofit lnSpcReduction="10000"/>
          </a:bodyPr>
          <a:lstStyle/>
          <a:p>
            <a:r>
              <a:rPr lang="en-US" altLang="el-GR" sz="2000" dirty="0"/>
              <a:t>Diagnosis</a:t>
            </a:r>
          </a:p>
          <a:p>
            <a:pPr lvl="1"/>
            <a:r>
              <a:rPr lang="en-US" altLang="el-GR" sz="1600" dirty="0"/>
              <a:t>Clinical</a:t>
            </a:r>
          </a:p>
          <a:p>
            <a:pPr lvl="2"/>
            <a:r>
              <a:rPr lang="en-US" altLang="el-GR" sz="1600" dirty="0"/>
              <a:t>dyspnea</a:t>
            </a:r>
          </a:p>
          <a:p>
            <a:pPr lvl="2"/>
            <a:r>
              <a:rPr lang="en-US" altLang="el-GR" sz="1600" dirty="0"/>
              <a:t>chest pain</a:t>
            </a:r>
          </a:p>
          <a:p>
            <a:pPr lvl="2"/>
            <a:r>
              <a:rPr lang="en-US" altLang="el-GR" sz="1600" dirty="0"/>
              <a:t>Hypotension</a:t>
            </a:r>
          </a:p>
          <a:p>
            <a:pPr lvl="1"/>
            <a:r>
              <a:rPr lang="en-US" altLang="el-GR" sz="1600" dirty="0"/>
              <a:t>D-dimers</a:t>
            </a:r>
          </a:p>
          <a:p>
            <a:pPr lvl="1"/>
            <a:r>
              <a:rPr lang="en-US" altLang="el-GR" sz="1600" dirty="0"/>
              <a:t>Imaging</a:t>
            </a:r>
          </a:p>
          <a:p>
            <a:pPr lvl="2"/>
            <a:r>
              <a:rPr lang="en-US" altLang="el-GR" sz="1600" dirty="0"/>
              <a:t>CT</a:t>
            </a:r>
          </a:p>
          <a:p>
            <a:pPr lvl="2"/>
            <a:r>
              <a:rPr lang="en-US" altLang="el-GR" sz="1600" dirty="0"/>
              <a:t>Ventilation perfusion scan</a:t>
            </a:r>
          </a:p>
          <a:p>
            <a:r>
              <a:rPr lang="en-US" altLang="el-GR" sz="2400" dirty="0" err="1"/>
              <a:t>Tx</a:t>
            </a:r>
            <a:r>
              <a:rPr lang="en-US" altLang="el-GR" sz="2400" dirty="0"/>
              <a:t> </a:t>
            </a:r>
          </a:p>
          <a:p>
            <a:pPr lvl="1"/>
            <a:r>
              <a:rPr lang="en-US" altLang="el-GR" sz="2000" dirty="0"/>
              <a:t>Medical management</a:t>
            </a:r>
          </a:p>
          <a:p>
            <a:pPr lvl="2"/>
            <a:r>
              <a:rPr lang="en-US" altLang="el-GR" sz="1600" dirty="0"/>
              <a:t>supportive care</a:t>
            </a:r>
          </a:p>
          <a:p>
            <a:pPr lvl="2"/>
            <a:r>
              <a:rPr lang="en-US" altLang="el-GR" sz="1600" dirty="0"/>
              <a:t>anticoagulation</a:t>
            </a:r>
          </a:p>
          <a:p>
            <a:pPr lvl="2"/>
            <a:r>
              <a:rPr lang="en-US" altLang="el-GR" sz="1600" dirty="0"/>
              <a:t>Thrombolysis</a:t>
            </a:r>
          </a:p>
          <a:p>
            <a:pPr lvl="1"/>
            <a:r>
              <a:rPr lang="en-US" altLang="el-GR" sz="2000" dirty="0"/>
              <a:t>Surgical management</a:t>
            </a:r>
          </a:p>
          <a:p>
            <a:pPr lvl="1"/>
            <a:endParaRPr lang="en-US" altLang="el-GR" sz="2000" dirty="0"/>
          </a:p>
        </p:txBody>
      </p:sp>
      <p:sp>
        <p:nvSpPr>
          <p:cNvPr id="3" name="Footer Placeholder 2"/>
          <p:cNvSpPr>
            <a:spLocks noGrp="1"/>
          </p:cNvSpPr>
          <p:nvPr>
            <p:ph type="ftr" sz="quarter" idx="11"/>
          </p:nvPr>
        </p:nvSpPr>
        <p:spPr>
          <a:xfrm>
            <a:off x="723900" y="6356350"/>
            <a:ext cx="5096034" cy="365125"/>
          </a:xfrm>
        </p:spPr>
        <p:txBody>
          <a:bodyPr vert="horz" lIns="91440" tIns="45720" rIns="91440" bIns="45720" rtlCol="0" anchor="ctr">
            <a:normAutofit/>
          </a:bodyPr>
          <a:lstStyle/>
          <a:p>
            <a:pPr algn="l">
              <a:lnSpc>
                <a:spcPct val="80000"/>
              </a:lnSpc>
            </a:pPr>
            <a:r>
              <a:rPr lang="en-US" sz="1100" dirty="0"/>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fld id="{C5383E79-6F58-48EE-939E-EB876EBB13BC}" type="slidenum">
              <a:rPr lang="en-US" smtClean="0"/>
              <a:pPr/>
              <a:t>60</a:t>
            </a:fld>
            <a:endParaRPr lang="en-US" dirty="0"/>
          </a:p>
        </p:txBody>
      </p:sp>
    </p:spTree>
    <p:extLst>
      <p:ext uri="{BB962C8B-B14F-4D97-AF65-F5344CB8AC3E}">
        <p14:creationId xmlns:p14="http://schemas.microsoft.com/office/powerpoint/2010/main" val="17781174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6059" r="3452"/>
          <a:stretch/>
        </p:blipFill>
        <p:spPr>
          <a:xfrm>
            <a:off x="911424" y="596310"/>
            <a:ext cx="3835912" cy="56521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100" name="AutoShape 2"/>
          <p:cNvSpPr>
            <a:spLocks noGrp="1" noChangeArrowheads="1"/>
          </p:cNvSpPr>
          <p:nvPr>
            <p:ph type="ctrTitle"/>
          </p:nvPr>
        </p:nvSpPr>
        <p:spPr>
          <a:xfrm>
            <a:off x="5277329" y="640081"/>
            <a:ext cx="6274590" cy="3352473"/>
          </a:xfrm>
          <a:noFill/>
        </p:spPr>
        <p:txBody>
          <a:bodyPr>
            <a:normAutofit/>
          </a:bodyPr>
          <a:lstStyle/>
          <a:p>
            <a:r>
              <a:rPr lang="en-US" altLang="el-GR" dirty="0"/>
              <a:t>CNS</a:t>
            </a:r>
          </a:p>
        </p:txBody>
      </p:sp>
      <p:sp>
        <p:nvSpPr>
          <p:cNvPr id="3" name="Footer Placeholder 2"/>
          <p:cNvSpPr>
            <a:spLocks noGrp="1"/>
          </p:cNvSpPr>
          <p:nvPr>
            <p:ph type="ftr" sz="quarter" idx="11"/>
          </p:nvPr>
        </p:nvSpPr>
        <p:spPr>
          <a:xfrm>
            <a:off x="5277329" y="6356350"/>
            <a:ext cx="4729332" cy="365125"/>
          </a:xfrm>
          <a:noFill/>
        </p:spPr>
        <p:txBody>
          <a:bodyPr>
            <a:normAutofit/>
          </a:bodyPr>
          <a:lstStyle/>
          <a:p>
            <a:pPr algn="l">
              <a:lnSpc>
                <a:spcPct val="80000"/>
              </a:lnSpc>
            </a:pPr>
            <a:r>
              <a:rPr lang="en-US" sz="1100" dirty="0"/>
              <a:t>First Department of Surgery, Faculty of Medicine, National and Kapodistrian University of Athens , Laiko General Hospital, Dir. Prof. T. Liakakos.</a:t>
            </a:r>
            <a:endParaRPr lang="el-GR" sz="1100" dirty="0"/>
          </a:p>
        </p:txBody>
      </p:sp>
      <p:sp>
        <p:nvSpPr>
          <p:cNvPr id="4" name="Slide Number Placeholder 3"/>
          <p:cNvSpPr>
            <a:spLocks noGrp="1"/>
          </p:cNvSpPr>
          <p:nvPr>
            <p:ph type="sldNum" sz="quarter" idx="12"/>
          </p:nvPr>
        </p:nvSpPr>
        <p:spPr>
          <a:xfrm>
            <a:off x="10154092" y="6356350"/>
            <a:ext cx="1199707" cy="365125"/>
          </a:xfrm>
          <a:noFill/>
        </p:spPr>
        <p:txBody>
          <a:bodyPr>
            <a:normAutofit/>
          </a:bodyPr>
          <a:lstStyle/>
          <a:p>
            <a:fld id="{C5383E79-6F58-48EE-939E-EB876EBB13BC}" type="slidenum">
              <a:rPr lang="el-GR" smtClean="0"/>
              <a:pPr/>
              <a:t>61</a:t>
            </a:fld>
            <a:endParaRPr lang="el-GR" dirty="0"/>
          </a:p>
        </p:txBody>
      </p:sp>
      <p:sp>
        <p:nvSpPr>
          <p:cNvPr id="2" name="Subtitle 1"/>
          <p:cNvSpPr>
            <a:spLocks noGrp="1"/>
          </p:cNvSpPr>
          <p:nvPr>
            <p:ph type="subTitle" idx="1"/>
          </p:nvPr>
        </p:nvSpPr>
        <p:spPr>
          <a:xfrm>
            <a:off x="5277329" y="4157147"/>
            <a:ext cx="6274590" cy="2060774"/>
          </a:xfrm>
          <a:noFill/>
        </p:spPr>
        <p:txBody>
          <a:bodyPr>
            <a:normAutofit/>
          </a:bodyPr>
          <a:lstStyle/>
          <a:p>
            <a:endParaRPr lang="el-GR" dirty="0"/>
          </a:p>
        </p:txBody>
      </p:sp>
    </p:spTree>
    <p:extLst>
      <p:ext uri="{BB962C8B-B14F-4D97-AF65-F5344CB8AC3E}">
        <p14:creationId xmlns:p14="http://schemas.microsoft.com/office/powerpoint/2010/main" val="18093272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CNS</a:t>
            </a:r>
          </a:p>
        </p:txBody>
      </p:sp>
      <p:sp>
        <p:nvSpPr>
          <p:cNvPr id="3" name="Content Placeholder 2"/>
          <p:cNvSpPr>
            <a:spLocks noGrp="1"/>
          </p:cNvSpPr>
          <p:nvPr>
            <p:ph idx="1"/>
          </p:nvPr>
        </p:nvSpPr>
        <p:spPr/>
        <p:txBody>
          <a:bodyPr>
            <a:normAutofit/>
          </a:bodyPr>
          <a:lstStyle/>
          <a:p>
            <a:r>
              <a:rPr lang="en-US" dirty="0"/>
              <a:t>Failure to recover consciousness</a:t>
            </a:r>
          </a:p>
          <a:p>
            <a:pPr lvl="1"/>
            <a:r>
              <a:rPr lang="en-US" dirty="0"/>
              <a:t>May be due to cerebral hypoxia as a result of e.g. hypoglycemia</a:t>
            </a:r>
          </a:p>
          <a:p>
            <a:r>
              <a:rPr lang="en-US" dirty="0"/>
              <a:t>Convulsion</a:t>
            </a:r>
          </a:p>
          <a:p>
            <a:pPr lvl="1"/>
            <a:r>
              <a:rPr lang="en-US" dirty="0"/>
              <a:t>Attacks of involuntary tonic or clonic movements of the trunk, limbs and face with or without loss of consciousness.</a:t>
            </a:r>
          </a:p>
          <a:p>
            <a:pPr lvl="2"/>
            <a:r>
              <a:rPr lang="en-US" dirty="0"/>
              <a:t>Predisposing fx in the post-op period are:</a:t>
            </a:r>
          </a:p>
          <a:p>
            <a:pPr lvl="3"/>
            <a:r>
              <a:rPr lang="en-US" dirty="0"/>
              <a:t>Pyrexia</a:t>
            </a:r>
          </a:p>
          <a:p>
            <a:pPr lvl="3"/>
            <a:r>
              <a:rPr lang="en-US" dirty="0"/>
              <a:t>Epilepsy</a:t>
            </a:r>
          </a:p>
          <a:p>
            <a:pPr lvl="3"/>
            <a:r>
              <a:rPr lang="en-US" dirty="0"/>
              <a:t>hypocalcaemia</a:t>
            </a:r>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62</a:t>
            </a:fld>
            <a:endParaRPr lang="el-GR" dirty="0"/>
          </a:p>
        </p:txBody>
      </p:sp>
    </p:spTree>
    <p:extLst>
      <p:ext uri="{BB962C8B-B14F-4D97-AF65-F5344CB8AC3E}">
        <p14:creationId xmlns:p14="http://schemas.microsoft.com/office/powerpoint/2010/main" val="15081976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l-GR" dirty="0"/>
              <a:t>Mental status</a:t>
            </a:r>
          </a:p>
        </p:txBody>
      </p:sp>
      <p:sp>
        <p:nvSpPr>
          <p:cNvPr id="54275" name="Rectangle 3"/>
          <p:cNvSpPr>
            <a:spLocks noGrp="1" noChangeArrowheads="1"/>
          </p:cNvSpPr>
          <p:nvPr>
            <p:ph sz="half" idx="1"/>
          </p:nvPr>
        </p:nvSpPr>
        <p:spPr/>
        <p:txBody>
          <a:bodyPr>
            <a:normAutofit fontScale="92500" lnSpcReduction="20000"/>
          </a:bodyPr>
          <a:lstStyle/>
          <a:p>
            <a:pPr eaLnBrk="1" hangingPunct="1">
              <a:lnSpc>
                <a:spcPct val="90000"/>
              </a:lnSpc>
            </a:pPr>
            <a:r>
              <a:rPr lang="en-US" altLang="el-GR" sz="2600" dirty="0"/>
              <a:t>Mental changes can include somnolence, coma, confusion, disorientation, agitation and convulsions</a:t>
            </a:r>
          </a:p>
          <a:p>
            <a:pPr eaLnBrk="1" hangingPunct="1">
              <a:lnSpc>
                <a:spcPct val="90000"/>
              </a:lnSpc>
            </a:pPr>
            <a:endParaRPr lang="en-US" altLang="el-GR" sz="2600" dirty="0"/>
          </a:p>
          <a:p>
            <a:pPr eaLnBrk="1" hangingPunct="1">
              <a:lnSpc>
                <a:spcPct val="90000"/>
              </a:lnSpc>
            </a:pPr>
            <a:r>
              <a:rPr lang="en-US" altLang="el-GR" sz="2600" dirty="0"/>
              <a:t>Elderly</a:t>
            </a:r>
          </a:p>
          <a:p>
            <a:pPr eaLnBrk="1" hangingPunct="1">
              <a:lnSpc>
                <a:spcPct val="90000"/>
              </a:lnSpc>
            </a:pPr>
            <a:endParaRPr lang="en-US" altLang="el-GR" sz="2600" dirty="0"/>
          </a:p>
          <a:p>
            <a:pPr eaLnBrk="1" hangingPunct="1">
              <a:lnSpc>
                <a:spcPct val="90000"/>
              </a:lnSpc>
            </a:pPr>
            <a:r>
              <a:rPr lang="en-US" altLang="el-GR" sz="2600" dirty="0"/>
              <a:t>This could be due to hypoxia, low blood sugar, uremia, ammonia or anesthetic agents</a:t>
            </a:r>
          </a:p>
          <a:p>
            <a:pPr eaLnBrk="1" hangingPunct="1">
              <a:lnSpc>
                <a:spcPct val="90000"/>
              </a:lnSpc>
            </a:pPr>
            <a:endParaRPr lang="en-US" altLang="el-GR" sz="2600" dirty="0"/>
          </a:p>
          <a:p>
            <a:pPr eaLnBrk="1" hangingPunct="1">
              <a:lnSpc>
                <a:spcPct val="90000"/>
              </a:lnSpc>
            </a:pPr>
            <a:r>
              <a:rPr lang="en-US" altLang="el-GR" sz="2600" dirty="0"/>
              <a:t>Failure to awaken issue usually due to anesthesia</a:t>
            </a:r>
          </a:p>
        </p:txBody>
      </p:sp>
      <p:sp>
        <p:nvSpPr>
          <p:cNvPr id="2" name="Content Placeholder 1"/>
          <p:cNvSpPr>
            <a:spLocks noGrp="1"/>
          </p:cNvSpPr>
          <p:nvPr>
            <p:ph sz="half" idx="2"/>
          </p:nvPr>
        </p:nvSpPr>
        <p:spPr/>
        <p:txBody>
          <a:bodyPr>
            <a:normAutofit fontScale="92500" lnSpcReduction="20000"/>
          </a:bodyPr>
          <a:lstStyle/>
          <a:p>
            <a:r>
              <a:rPr lang="en-US" dirty="0"/>
              <a:t>Consider postoperative stroke in patients with carotid bruits</a:t>
            </a:r>
          </a:p>
          <a:p>
            <a:endParaRPr lang="en-US" dirty="0"/>
          </a:p>
          <a:p>
            <a:r>
              <a:rPr lang="en-US" dirty="0"/>
              <a:t>If the patient is a heavy drinker considered delirium tremens</a:t>
            </a:r>
          </a:p>
          <a:p>
            <a:endParaRPr lang="en-US" dirty="0"/>
          </a:p>
          <a:p>
            <a:r>
              <a:rPr lang="en-US" dirty="0"/>
              <a:t>Disorientation at night </a:t>
            </a:r>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63</a:t>
            </a:fld>
            <a:endParaRPr lang="el-GR" dirty="0"/>
          </a:p>
        </p:txBody>
      </p:sp>
    </p:spTree>
    <p:extLst>
      <p:ext uri="{BB962C8B-B14F-4D97-AF65-F5344CB8AC3E}">
        <p14:creationId xmlns:p14="http://schemas.microsoft.com/office/powerpoint/2010/main" val="4070805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788" r="9202" b="-1"/>
          <a:stretch/>
        </p:blipFill>
        <p:spPr>
          <a:xfrm>
            <a:off x="4818888" y="10"/>
            <a:ext cx="7373112" cy="6857989"/>
          </a:xfrm>
          <a:prstGeom prst="rect">
            <a:avLst/>
          </a:prstGeom>
        </p:spPr>
      </p:pic>
      <p:sp>
        <p:nvSpPr>
          <p:cNvPr id="70"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0" name="AutoShape 2"/>
          <p:cNvSpPr>
            <a:spLocks noGrp="1" noChangeArrowheads="1"/>
          </p:cNvSpPr>
          <p:nvPr>
            <p:ph type="ctrTitle"/>
          </p:nvPr>
        </p:nvSpPr>
        <p:spPr>
          <a:xfrm>
            <a:off x="804672" y="2600325"/>
            <a:ext cx="4948428" cy="2651200"/>
          </a:xfrm>
        </p:spPr>
        <p:txBody>
          <a:bodyPr anchor="t">
            <a:normAutofit/>
          </a:bodyPr>
          <a:lstStyle/>
          <a:p>
            <a:pPr algn="l"/>
            <a:r>
              <a:rPr lang="en-US" altLang="el-GR" sz="5400" dirty="0"/>
              <a:t>Genito-Urinary</a:t>
            </a:r>
          </a:p>
        </p:txBody>
      </p:sp>
      <p:sp>
        <p:nvSpPr>
          <p:cNvPr id="3" name="Footer Placeholder 2"/>
          <p:cNvSpPr>
            <a:spLocks noGrp="1"/>
          </p:cNvSpPr>
          <p:nvPr>
            <p:ph type="ftr" sz="quarter" idx="11"/>
          </p:nvPr>
        </p:nvSpPr>
        <p:spPr>
          <a:xfrm>
            <a:off x="804672" y="6356350"/>
            <a:ext cx="6520053" cy="365125"/>
          </a:xfrm>
        </p:spPr>
        <p:txBody>
          <a:bodyPr>
            <a:normAutofit/>
          </a:bodyPr>
          <a:lstStyle/>
          <a:p>
            <a:pPr algn="l">
              <a:lnSpc>
                <a:spcPct val="80000"/>
              </a:lnSpc>
            </a:pPr>
            <a:r>
              <a:rPr lang="en-US" sz="1100" dirty="0">
                <a:solidFill>
                  <a:schemeClr val="tx1"/>
                </a:solidFill>
              </a:rPr>
              <a:t>First Department of Surgery, Faculty of Medicine, National and Kapodistrian University of Athens , Laiko General Hospital, Dir. Prof. T. Liakakos.</a:t>
            </a:r>
            <a:endParaRPr lang="el-GR" sz="1100" dirty="0">
              <a:solidFill>
                <a:schemeClr val="tx1"/>
              </a:solidFill>
            </a:endParaRPr>
          </a:p>
        </p:txBody>
      </p:sp>
      <p:sp>
        <p:nvSpPr>
          <p:cNvPr id="4" name="Slide Number Placeholder 3"/>
          <p:cNvSpPr>
            <a:spLocks noGrp="1"/>
          </p:cNvSpPr>
          <p:nvPr>
            <p:ph type="sldNum" sz="quarter" idx="12"/>
          </p:nvPr>
        </p:nvSpPr>
        <p:spPr>
          <a:xfrm>
            <a:off x="10896600" y="6356350"/>
            <a:ext cx="457200" cy="365125"/>
          </a:xfrm>
        </p:spPr>
        <p:txBody>
          <a:bodyPr>
            <a:normAutofit/>
          </a:bodyPr>
          <a:lstStyle/>
          <a:p>
            <a:fld id="{C5383E79-6F58-48EE-939E-EB876EBB13BC}" type="slidenum">
              <a:rPr lang="el-GR" smtClean="0">
                <a:solidFill>
                  <a:srgbClr val="FFFFFF"/>
                </a:solidFill>
              </a:rPr>
              <a:pPr/>
              <a:t>64</a:t>
            </a:fld>
            <a:endParaRPr lang="el-GR" dirty="0">
              <a:solidFill>
                <a:srgbClr val="FFFFFF"/>
              </a:solidFill>
            </a:endParaRPr>
          </a:p>
        </p:txBody>
      </p:sp>
      <p:sp>
        <p:nvSpPr>
          <p:cNvPr id="2" name="Subtitle 1"/>
          <p:cNvSpPr>
            <a:spLocks noGrp="1"/>
          </p:cNvSpPr>
          <p:nvPr>
            <p:ph type="subTitle" idx="1"/>
          </p:nvPr>
        </p:nvSpPr>
        <p:spPr>
          <a:xfrm>
            <a:off x="804672" y="1300450"/>
            <a:ext cx="4167376" cy="1155525"/>
          </a:xfrm>
        </p:spPr>
        <p:txBody>
          <a:bodyPr anchor="b">
            <a:normAutofit/>
          </a:bodyPr>
          <a:lstStyle/>
          <a:p>
            <a:pPr algn="l"/>
            <a:endParaRPr lang="el-GR" sz="2000" dirty="0"/>
          </a:p>
        </p:txBody>
      </p:sp>
    </p:spTree>
    <p:extLst>
      <p:ext uri="{BB962C8B-B14F-4D97-AF65-F5344CB8AC3E}">
        <p14:creationId xmlns:p14="http://schemas.microsoft.com/office/powerpoint/2010/main" val="2002979189"/>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Genito-urinary</a:t>
            </a:r>
          </a:p>
        </p:txBody>
      </p:sp>
      <p:sp>
        <p:nvSpPr>
          <p:cNvPr id="3" name="Content Placeholder 2"/>
          <p:cNvSpPr>
            <a:spLocks noGrp="1"/>
          </p:cNvSpPr>
          <p:nvPr>
            <p:ph idx="1"/>
          </p:nvPr>
        </p:nvSpPr>
        <p:spPr/>
        <p:txBody>
          <a:bodyPr>
            <a:normAutofit/>
          </a:bodyPr>
          <a:lstStyle/>
          <a:p>
            <a:r>
              <a:rPr lang="en-US" dirty="0"/>
              <a:t>Postoperative reduction of urine output to </a:t>
            </a:r>
            <a:r>
              <a:rPr lang="en-US" b="1" dirty="0"/>
              <a:t>&lt; 0.5 ml / kg / hr</a:t>
            </a:r>
            <a:r>
              <a:rPr lang="en-US" dirty="0"/>
              <a:t>. </a:t>
            </a:r>
          </a:p>
          <a:p>
            <a:pPr lvl="1"/>
            <a:r>
              <a:rPr lang="en-US" dirty="0"/>
              <a:t>Early postoperative fluid and sodium retention</a:t>
            </a:r>
          </a:p>
          <a:p>
            <a:r>
              <a:rPr lang="en-US" dirty="0"/>
              <a:t>Retention of urine</a:t>
            </a:r>
          </a:p>
          <a:p>
            <a:pPr lvl="1"/>
            <a:r>
              <a:rPr lang="en-US" dirty="0"/>
              <a:t>failure to pass urine within 12-24hrs of surgery when bladder is distended.</a:t>
            </a:r>
          </a:p>
          <a:p>
            <a:pPr lvl="1"/>
            <a:r>
              <a:rPr lang="en-US" dirty="0"/>
              <a:t>more common after pelvic and perineal operations.</a:t>
            </a:r>
          </a:p>
          <a:p>
            <a:pPr lvl="1"/>
            <a:r>
              <a:rPr lang="en-US" dirty="0"/>
              <a:t>Due to action of atropine &amp; other cholinergic anesthetic agents (decrease muscle contractility)</a:t>
            </a:r>
          </a:p>
          <a:p>
            <a:pPr lvl="1"/>
            <a:r>
              <a:rPr lang="en-US" dirty="0"/>
              <a:t>Pain in operation site</a:t>
            </a:r>
          </a:p>
          <a:p>
            <a:r>
              <a:rPr lang="en-US" dirty="0"/>
              <a:t>Urinary tract infections</a:t>
            </a:r>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65</a:t>
            </a:fld>
            <a:endParaRPr lang="el-GR" dirty="0"/>
          </a:p>
        </p:txBody>
      </p:sp>
    </p:spTree>
    <p:extLst>
      <p:ext uri="{BB962C8B-B14F-4D97-AF65-F5344CB8AC3E}">
        <p14:creationId xmlns:p14="http://schemas.microsoft.com/office/powerpoint/2010/main" val="9310543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l-GR" dirty="0"/>
              <a:t>Prerenal</a:t>
            </a:r>
          </a:p>
        </p:txBody>
      </p:sp>
      <p:sp>
        <p:nvSpPr>
          <p:cNvPr id="32771" name="Rectangle 3"/>
          <p:cNvSpPr>
            <a:spLocks noGrp="1" noChangeArrowheads="1"/>
          </p:cNvSpPr>
          <p:nvPr>
            <p:ph idx="1"/>
          </p:nvPr>
        </p:nvSpPr>
        <p:spPr/>
        <p:txBody>
          <a:bodyPr/>
          <a:lstStyle/>
          <a:p>
            <a:pPr eaLnBrk="1" hangingPunct="1"/>
            <a:r>
              <a:rPr lang="en-US" altLang="el-GR" dirty="0"/>
              <a:t>Implies decreased renal blood flow which is usually due to: </a:t>
            </a:r>
          </a:p>
          <a:p>
            <a:pPr eaLnBrk="1" hangingPunct="1"/>
            <a:endParaRPr lang="en-US" altLang="el-GR" dirty="0"/>
          </a:p>
          <a:p>
            <a:pPr lvl="1" eaLnBrk="1" hangingPunct="1"/>
            <a:r>
              <a:rPr lang="en-US" altLang="el-GR" dirty="0"/>
              <a:t>decreased blood volume</a:t>
            </a:r>
          </a:p>
          <a:p>
            <a:pPr lvl="1" eaLnBrk="1" hangingPunct="1"/>
            <a:r>
              <a:rPr lang="en-US" altLang="el-GR" dirty="0"/>
              <a:t>decreased cardiac output</a:t>
            </a:r>
          </a:p>
          <a:p>
            <a:pPr lvl="1" eaLnBrk="1" hangingPunct="1"/>
            <a:r>
              <a:rPr lang="en-US" altLang="el-GR" dirty="0"/>
              <a:t>medications</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66</a:t>
            </a:fld>
            <a:endParaRPr lang="el-GR" dirty="0"/>
          </a:p>
        </p:txBody>
      </p:sp>
    </p:spTree>
    <p:extLst>
      <p:ext uri="{BB962C8B-B14F-4D97-AF65-F5344CB8AC3E}">
        <p14:creationId xmlns:p14="http://schemas.microsoft.com/office/powerpoint/2010/main" val="14243943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l-GR" dirty="0"/>
              <a:t>Renal</a:t>
            </a:r>
          </a:p>
        </p:txBody>
      </p:sp>
      <p:sp>
        <p:nvSpPr>
          <p:cNvPr id="33795" name="Rectangle 3"/>
          <p:cNvSpPr>
            <a:spLocks noGrp="1" noChangeArrowheads="1"/>
          </p:cNvSpPr>
          <p:nvPr>
            <p:ph idx="1"/>
          </p:nvPr>
        </p:nvSpPr>
        <p:spPr/>
        <p:txBody>
          <a:bodyPr/>
          <a:lstStyle/>
          <a:p>
            <a:pPr eaLnBrk="1" hangingPunct="1">
              <a:lnSpc>
                <a:spcPct val="90000"/>
              </a:lnSpc>
            </a:pPr>
            <a:r>
              <a:rPr lang="en-US" altLang="el-GR" dirty="0"/>
              <a:t>Usually occurs with prolonged or uncorrected pre-renal failure (acute tubular necrosis)</a:t>
            </a:r>
          </a:p>
          <a:p>
            <a:pPr eaLnBrk="1" hangingPunct="1">
              <a:lnSpc>
                <a:spcPct val="90000"/>
              </a:lnSpc>
            </a:pPr>
            <a:endParaRPr lang="en-US" altLang="el-GR" dirty="0"/>
          </a:p>
          <a:p>
            <a:pPr eaLnBrk="1" hangingPunct="1">
              <a:lnSpc>
                <a:spcPct val="90000"/>
              </a:lnSpc>
            </a:pPr>
            <a:r>
              <a:rPr lang="en-US" altLang="el-GR" dirty="0"/>
              <a:t>Can also be caused by:</a:t>
            </a:r>
          </a:p>
          <a:p>
            <a:pPr lvl="1" eaLnBrk="1" hangingPunct="1">
              <a:lnSpc>
                <a:spcPct val="90000"/>
              </a:lnSpc>
            </a:pPr>
            <a:r>
              <a:rPr lang="en-US" altLang="el-GR" dirty="0"/>
              <a:t>aminoglycosides</a:t>
            </a:r>
          </a:p>
          <a:p>
            <a:pPr lvl="1" eaLnBrk="1" hangingPunct="1">
              <a:lnSpc>
                <a:spcPct val="90000"/>
              </a:lnSpc>
            </a:pPr>
            <a:r>
              <a:rPr lang="en-US" altLang="el-GR" dirty="0"/>
              <a:t>intravenous contrast dye</a:t>
            </a:r>
          </a:p>
          <a:p>
            <a:pPr lvl="1" eaLnBrk="1" hangingPunct="1">
              <a:lnSpc>
                <a:spcPct val="90000"/>
              </a:lnSpc>
            </a:pPr>
            <a:r>
              <a:rPr lang="en-US" altLang="el-GR" dirty="0"/>
              <a:t>blood transfusions</a:t>
            </a:r>
          </a:p>
          <a:p>
            <a:pPr lvl="1" eaLnBrk="1" hangingPunct="1">
              <a:lnSpc>
                <a:spcPct val="90000"/>
              </a:lnSpc>
            </a:pPr>
            <a:r>
              <a:rPr lang="en-US" altLang="el-GR" dirty="0"/>
              <a:t>NSAI’s</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67</a:t>
            </a:fld>
            <a:endParaRPr lang="el-GR" dirty="0"/>
          </a:p>
        </p:txBody>
      </p:sp>
    </p:spTree>
    <p:extLst>
      <p:ext uri="{BB962C8B-B14F-4D97-AF65-F5344CB8AC3E}">
        <p14:creationId xmlns:p14="http://schemas.microsoft.com/office/powerpoint/2010/main" val="27488324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l-GR" dirty="0"/>
              <a:t>Post renal</a:t>
            </a:r>
          </a:p>
        </p:txBody>
      </p:sp>
      <p:sp>
        <p:nvSpPr>
          <p:cNvPr id="34819" name="Rectangle 3"/>
          <p:cNvSpPr>
            <a:spLocks noGrp="1" noChangeArrowheads="1"/>
          </p:cNvSpPr>
          <p:nvPr>
            <p:ph idx="1"/>
          </p:nvPr>
        </p:nvSpPr>
        <p:spPr/>
        <p:txBody>
          <a:bodyPr/>
          <a:lstStyle/>
          <a:p>
            <a:pPr eaLnBrk="1" hangingPunct="1"/>
            <a:endParaRPr lang="en-US" altLang="el-GR" dirty="0"/>
          </a:p>
          <a:p>
            <a:pPr eaLnBrk="1" hangingPunct="1"/>
            <a:r>
              <a:rPr lang="en-US" altLang="el-GR" dirty="0"/>
              <a:t>Usually occurs after the urinary tract has been obstructed</a:t>
            </a:r>
          </a:p>
          <a:p>
            <a:pPr eaLnBrk="1" hangingPunct="1"/>
            <a:endParaRPr lang="en-US" altLang="el-GR" dirty="0"/>
          </a:p>
          <a:p>
            <a:pPr eaLnBrk="1" hangingPunct="1"/>
            <a:r>
              <a:rPr lang="en-US" altLang="el-GR" dirty="0"/>
              <a:t>Can be caused by:</a:t>
            </a:r>
          </a:p>
          <a:p>
            <a:pPr lvl="1" eaLnBrk="1" hangingPunct="1"/>
            <a:r>
              <a:rPr lang="en-US" altLang="el-GR" dirty="0"/>
              <a:t>enlarged prostate</a:t>
            </a:r>
          </a:p>
          <a:p>
            <a:pPr lvl="1" eaLnBrk="1" hangingPunct="1"/>
            <a:r>
              <a:rPr lang="en-US" altLang="el-GR" dirty="0"/>
              <a:t>ligation of the ureter during surgery</a:t>
            </a:r>
          </a:p>
          <a:p>
            <a:pPr lvl="1" eaLnBrk="1" hangingPunct="1"/>
            <a:r>
              <a:rPr lang="en-US" altLang="el-GR" dirty="0"/>
              <a:t>Foley catheter blockage</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68</a:t>
            </a:fld>
            <a:endParaRPr lang="el-GR" dirty="0"/>
          </a:p>
        </p:txBody>
      </p:sp>
    </p:spTree>
    <p:extLst>
      <p:ext uri="{BB962C8B-B14F-4D97-AF65-F5344CB8AC3E}">
        <p14:creationId xmlns:p14="http://schemas.microsoft.com/office/powerpoint/2010/main" val="233596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4995" r="9091" b="6710"/>
          <a:stretch/>
        </p:blipFill>
        <p:spPr>
          <a:xfrm>
            <a:off x="6219824" y="10"/>
            <a:ext cx="5972175" cy="6857990"/>
          </a:xfrm>
          <a:prstGeom prst="rect">
            <a:avLst/>
          </a:prstGeom>
        </p:spPr>
      </p:pic>
      <p:sp>
        <p:nvSpPr>
          <p:cNvPr id="4102"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3" name="Freeform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1" y="1029178"/>
            <a:ext cx="8078051" cy="5829300"/>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0" name="AutoShape 2"/>
          <p:cNvSpPr>
            <a:spLocks noGrp="1" noChangeArrowheads="1"/>
          </p:cNvSpPr>
          <p:nvPr>
            <p:ph type="ctrTitle"/>
          </p:nvPr>
        </p:nvSpPr>
        <p:spPr>
          <a:xfrm>
            <a:off x="804672" y="3133725"/>
            <a:ext cx="4948428" cy="2651200"/>
          </a:xfrm>
        </p:spPr>
        <p:txBody>
          <a:bodyPr anchor="t">
            <a:normAutofit/>
          </a:bodyPr>
          <a:lstStyle/>
          <a:p>
            <a:pPr algn="l"/>
            <a:r>
              <a:rPr lang="en-US" altLang="el-GR" sz="5400" dirty="0">
                <a:solidFill>
                  <a:srgbClr val="FFFFFF"/>
                </a:solidFill>
              </a:rPr>
              <a:t>GI system</a:t>
            </a:r>
          </a:p>
        </p:txBody>
      </p:sp>
      <p:sp>
        <p:nvSpPr>
          <p:cNvPr id="3" name="Footer Placeholder 2"/>
          <p:cNvSpPr>
            <a:spLocks noGrp="1"/>
          </p:cNvSpPr>
          <p:nvPr>
            <p:ph type="ftr" sz="quarter" idx="11"/>
          </p:nvPr>
        </p:nvSpPr>
        <p:spPr>
          <a:xfrm>
            <a:off x="804672" y="6356350"/>
            <a:ext cx="6520053" cy="365125"/>
          </a:xfrm>
        </p:spPr>
        <p:txBody>
          <a:bodyPr>
            <a:normAutofit/>
          </a:bodyPr>
          <a:lstStyle/>
          <a:p>
            <a:pPr algn="l">
              <a:lnSpc>
                <a:spcPct val="80000"/>
              </a:lnSpc>
            </a:pPr>
            <a:r>
              <a:rPr lang="en-US" sz="1100" dirty="0">
                <a:solidFill>
                  <a:srgbClr val="FFFFFF"/>
                </a:solidFill>
              </a:rPr>
              <a:t>First Department of Surgery, Faculty of Medicine, National and Kapodistrian University of Athens , Laiko General Hospital, Dir. Prof. T. Liakakos.</a:t>
            </a:r>
            <a:endParaRPr lang="el-GR" sz="1100" dirty="0">
              <a:solidFill>
                <a:srgbClr val="FFFFFF"/>
              </a:solidFill>
            </a:endParaRPr>
          </a:p>
        </p:txBody>
      </p:sp>
      <p:sp>
        <p:nvSpPr>
          <p:cNvPr id="4" name="Slide Number Placeholder 3"/>
          <p:cNvSpPr>
            <a:spLocks noGrp="1"/>
          </p:cNvSpPr>
          <p:nvPr>
            <p:ph type="sldNum" sz="quarter" idx="12"/>
          </p:nvPr>
        </p:nvSpPr>
        <p:spPr>
          <a:xfrm>
            <a:off x="10896600" y="6356350"/>
            <a:ext cx="457200" cy="365125"/>
          </a:xfrm>
        </p:spPr>
        <p:txBody>
          <a:bodyPr>
            <a:normAutofit/>
          </a:bodyPr>
          <a:lstStyle/>
          <a:p>
            <a:fld id="{C5383E79-6F58-48EE-939E-EB876EBB13BC}" type="slidenum">
              <a:rPr lang="el-GR" smtClean="0">
                <a:solidFill>
                  <a:srgbClr val="FFFFFF"/>
                </a:solidFill>
              </a:rPr>
              <a:pPr/>
              <a:t>69</a:t>
            </a:fld>
            <a:endParaRPr lang="el-GR" dirty="0">
              <a:solidFill>
                <a:srgbClr val="FFFFFF"/>
              </a:solidFill>
            </a:endParaRPr>
          </a:p>
        </p:txBody>
      </p:sp>
      <p:sp>
        <p:nvSpPr>
          <p:cNvPr id="2" name="Subtitle 1"/>
          <p:cNvSpPr>
            <a:spLocks noGrp="1"/>
          </p:cNvSpPr>
          <p:nvPr>
            <p:ph type="subTitle" idx="1"/>
          </p:nvPr>
        </p:nvSpPr>
        <p:spPr>
          <a:xfrm>
            <a:off x="804672" y="1833850"/>
            <a:ext cx="4167376" cy="1155525"/>
          </a:xfrm>
        </p:spPr>
        <p:txBody>
          <a:bodyPr anchor="b">
            <a:normAutofit/>
          </a:bodyPr>
          <a:lstStyle/>
          <a:p>
            <a:pPr algn="l"/>
            <a:endParaRPr lang="el-GR" sz="2000" dirty="0">
              <a:solidFill>
                <a:srgbClr val="FFFFFF"/>
              </a:solidFill>
            </a:endParaRPr>
          </a:p>
        </p:txBody>
      </p:sp>
    </p:spTree>
    <p:extLst>
      <p:ext uri="{BB962C8B-B14F-4D97-AF65-F5344CB8AC3E}">
        <p14:creationId xmlns:p14="http://schemas.microsoft.com/office/powerpoint/2010/main" val="2746504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mistake (error)</a:t>
            </a:r>
            <a:endParaRPr lang="el-GR" dirty="0"/>
          </a:p>
        </p:txBody>
      </p:sp>
      <p:sp>
        <p:nvSpPr>
          <p:cNvPr id="3" name="Content Placeholder 2"/>
          <p:cNvSpPr>
            <a:spLocks noGrp="1"/>
          </p:cNvSpPr>
          <p:nvPr>
            <p:ph sz="half" idx="1"/>
          </p:nvPr>
        </p:nvSpPr>
        <p:spPr/>
        <p:txBody>
          <a:bodyPr>
            <a:normAutofit/>
          </a:bodyPr>
          <a:lstStyle/>
          <a:p>
            <a:r>
              <a:rPr lang="el-GR" dirty="0"/>
              <a:t>Όταν ο γιατρός δεν έχει τηρήσει τους κανόνες της ιατρικής επιστήμης είτε από άγνοια είτε από απειρία είτε από απερισκεψία ή ανεπιτηδειότητα. </a:t>
            </a:r>
          </a:p>
        </p:txBody>
      </p:sp>
      <p:sp>
        <p:nvSpPr>
          <p:cNvPr id="4" name="Content Placeholder 3"/>
          <p:cNvSpPr>
            <a:spLocks noGrp="1"/>
          </p:cNvSpPr>
          <p:nvPr>
            <p:ph sz="half" idx="2"/>
          </p:nvPr>
        </p:nvSpPr>
        <p:spPr/>
        <p:txBody>
          <a:bodyPr>
            <a:normAutofit/>
          </a:bodyPr>
          <a:lstStyle/>
          <a:p>
            <a:r>
              <a:rPr lang="el-GR" dirty="0"/>
              <a:t>Όταν έχει υπάρξει μια επιπλοκή είναι πολύ δύσκολο να διακρίνουμε εκ του αποτελέσματος αν ο γιατρός ενήργησε </a:t>
            </a:r>
            <a:r>
              <a:rPr lang="el-GR" b="1" dirty="0">
                <a:effectLst>
                  <a:outerShdw blurRad="38100" dist="38100" dir="2700000" algn="tl">
                    <a:srgbClr val="000000">
                      <a:alpha val="43137"/>
                    </a:srgbClr>
                  </a:outerShdw>
                </a:effectLst>
              </a:rPr>
              <a:t>lege artis</a:t>
            </a:r>
            <a:r>
              <a:rPr lang="el-GR" dirty="0"/>
              <a:t>, </a:t>
            </a:r>
            <a:endParaRPr lang="en-US" dirty="0"/>
          </a:p>
          <a:p>
            <a:pPr lvl="1"/>
            <a:r>
              <a:rPr lang="el-GR" dirty="0"/>
              <a:t>σύμφωνα δηλαδή με τους κανόνες της ιατρικής επιστήμης και τέχνης ή υπέπεσε σε σφάλμα</a:t>
            </a:r>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7</a:t>
            </a:fld>
            <a:endParaRPr lang="el-GR" dirty="0"/>
          </a:p>
        </p:txBody>
      </p:sp>
    </p:spTree>
    <p:extLst>
      <p:ext uri="{BB962C8B-B14F-4D97-AF65-F5344CB8AC3E}">
        <p14:creationId xmlns:p14="http://schemas.microsoft.com/office/powerpoint/2010/main" val="32442382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a:t>
            </a:r>
          </a:p>
        </p:txBody>
      </p:sp>
      <p:sp>
        <p:nvSpPr>
          <p:cNvPr id="3" name="Content Placeholder 2"/>
          <p:cNvSpPr>
            <a:spLocks noGrp="1"/>
          </p:cNvSpPr>
          <p:nvPr>
            <p:ph sz="half" idx="1"/>
          </p:nvPr>
        </p:nvSpPr>
        <p:spPr/>
        <p:txBody>
          <a:bodyPr>
            <a:normAutofit fontScale="92500" lnSpcReduction="20000"/>
          </a:bodyPr>
          <a:lstStyle/>
          <a:p>
            <a:r>
              <a:rPr lang="en-US" dirty="0"/>
              <a:t>Anorexia</a:t>
            </a:r>
          </a:p>
          <a:p>
            <a:r>
              <a:rPr lang="en-US" dirty="0"/>
              <a:t>Nausea &amp; vomiting</a:t>
            </a:r>
          </a:p>
          <a:p>
            <a:pPr lvl="1"/>
            <a:r>
              <a:rPr lang="en-US" dirty="0"/>
              <a:t>May be caused by anesthetic agents</a:t>
            </a:r>
          </a:p>
          <a:p>
            <a:r>
              <a:rPr lang="en-US" dirty="0"/>
              <a:t>Peritonitis &amp;intra-abdominal abscesses</a:t>
            </a:r>
          </a:p>
          <a:p>
            <a:pPr lvl="1"/>
            <a:r>
              <a:rPr lang="en-US" dirty="0"/>
              <a:t>Following operation in septic conditions</a:t>
            </a:r>
          </a:p>
          <a:p>
            <a:r>
              <a:rPr lang="en-US" dirty="0"/>
              <a:t>Diarrhea</a:t>
            </a:r>
          </a:p>
          <a:p>
            <a:pPr lvl="1"/>
            <a:r>
              <a:rPr lang="en-US" dirty="0"/>
              <a:t>Drugs: oral antibiotics, laxatives, magnesium containing antacids.</a:t>
            </a:r>
          </a:p>
          <a:p>
            <a:pPr lvl="1"/>
            <a:r>
              <a:rPr lang="en-US" dirty="0"/>
              <a:t>Operations: vagotomy &amp; drainage, gut resection.</a:t>
            </a:r>
          </a:p>
          <a:p>
            <a:r>
              <a:rPr lang="en-US" dirty="0"/>
              <a:t>Upper and lower GI bleeding</a:t>
            </a:r>
          </a:p>
        </p:txBody>
      </p:sp>
      <p:sp>
        <p:nvSpPr>
          <p:cNvPr id="4" name="Content Placeholder 3"/>
          <p:cNvSpPr>
            <a:spLocks noGrp="1"/>
          </p:cNvSpPr>
          <p:nvPr>
            <p:ph sz="half" idx="2"/>
          </p:nvPr>
        </p:nvSpPr>
        <p:spPr/>
        <p:txBody>
          <a:bodyPr>
            <a:normAutofit fontScale="92500" lnSpcReduction="20000"/>
          </a:bodyPr>
          <a:lstStyle/>
          <a:p>
            <a:r>
              <a:rPr lang="en-US" dirty="0"/>
              <a:t>Postoperative bowel obstruction</a:t>
            </a:r>
          </a:p>
          <a:p>
            <a:r>
              <a:rPr lang="en-US" dirty="0"/>
              <a:t>Acute gastric dilatation</a:t>
            </a:r>
          </a:p>
          <a:p>
            <a:r>
              <a:rPr lang="en-US" dirty="0"/>
              <a:t>Gastroduodenal mucosal</a:t>
            </a:r>
          </a:p>
          <a:p>
            <a:r>
              <a:rPr lang="en-US" dirty="0"/>
              <a:t>Intestinal obstruction (Ileus)</a:t>
            </a:r>
          </a:p>
          <a:p>
            <a:r>
              <a:rPr lang="en-US" dirty="0"/>
              <a:t>Postoperative fecal impaction</a:t>
            </a:r>
          </a:p>
          <a:p>
            <a:r>
              <a:rPr lang="en-US" dirty="0"/>
              <a:t>Colitis</a:t>
            </a:r>
          </a:p>
          <a:p>
            <a:r>
              <a:rPr lang="en-US" dirty="0"/>
              <a:t>Anastomotic leak</a:t>
            </a:r>
          </a:p>
          <a:p>
            <a:pPr lvl="1"/>
            <a:r>
              <a:rPr lang="en-US" dirty="0"/>
              <a:t>Fistula </a:t>
            </a:r>
          </a:p>
          <a:p>
            <a:pPr lvl="1"/>
            <a:r>
              <a:rPr lang="en-US" dirty="0"/>
              <a:t>Peritoneal abscess ----&gt; Peritonitis</a:t>
            </a:r>
          </a:p>
          <a:p>
            <a:r>
              <a:rPr lang="en-US" dirty="0"/>
              <a:t>Hepatobiliary complications and jaundice</a:t>
            </a:r>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70</a:t>
            </a:fld>
            <a:endParaRPr lang="el-GR" dirty="0"/>
          </a:p>
        </p:txBody>
      </p:sp>
    </p:spTree>
    <p:extLst>
      <p:ext uri="{BB962C8B-B14F-4D97-AF65-F5344CB8AC3E}">
        <p14:creationId xmlns:p14="http://schemas.microsoft.com/office/powerpoint/2010/main" val="42915524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l-GR" dirty="0"/>
              <a:t>Postoperative bowel obstruction</a:t>
            </a:r>
          </a:p>
        </p:txBody>
      </p:sp>
      <p:sp>
        <p:nvSpPr>
          <p:cNvPr id="40963" name="Rectangle 3"/>
          <p:cNvSpPr>
            <a:spLocks noGrp="1" noChangeArrowheads="1"/>
          </p:cNvSpPr>
          <p:nvPr>
            <p:ph idx="1"/>
          </p:nvPr>
        </p:nvSpPr>
        <p:spPr/>
        <p:txBody>
          <a:bodyPr/>
          <a:lstStyle/>
          <a:p>
            <a:pPr eaLnBrk="1" hangingPunct="1"/>
            <a:r>
              <a:rPr lang="en-US" altLang="el-GR" dirty="0"/>
              <a:t>Early obstruction </a:t>
            </a:r>
          </a:p>
          <a:p>
            <a:pPr lvl="1" eaLnBrk="1" hangingPunct="1"/>
            <a:r>
              <a:rPr lang="en-US" altLang="el-GR" dirty="0"/>
              <a:t>Paralytic ileus</a:t>
            </a:r>
          </a:p>
          <a:p>
            <a:pPr lvl="1" eaLnBrk="1" hangingPunct="1"/>
            <a:r>
              <a:rPr lang="en-US" altLang="el-GR" dirty="0"/>
              <a:t>mechanical obstruction</a:t>
            </a:r>
          </a:p>
          <a:p>
            <a:pPr lvl="1" eaLnBrk="1" hangingPunct="1"/>
            <a:endParaRPr lang="en-US" altLang="el-GR" dirty="0"/>
          </a:p>
          <a:p>
            <a:pPr eaLnBrk="1" hangingPunct="1"/>
            <a:r>
              <a:rPr lang="en-US" altLang="el-GR" dirty="0"/>
              <a:t>Bowel obstruction should be considered in patients if </a:t>
            </a:r>
          </a:p>
          <a:p>
            <a:pPr lvl="1"/>
            <a:r>
              <a:rPr lang="en-US" altLang="el-GR" dirty="0"/>
              <a:t>the bowel function does not return to normal after about </a:t>
            </a:r>
            <a:r>
              <a:rPr lang="en-US" altLang="el-GR" b="1" dirty="0">
                <a:effectLst>
                  <a:outerShdw blurRad="38100" dist="38100" dir="2700000" algn="tl">
                    <a:srgbClr val="000000">
                      <a:alpha val="43137"/>
                    </a:srgbClr>
                  </a:outerShdw>
                </a:effectLst>
              </a:rPr>
              <a:t>four</a:t>
            </a:r>
            <a:r>
              <a:rPr lang="en-US" altLang="el-GR" dirty="0"/>
              <a:t> days</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71</a:t>
            </a:fld>
            <a:endParaRPr lang="el-GR" dirty="0"/>
          </a:p>
        </p:txBody>
      </p:sp>
    </p:spTree>
    <p:extLst>
      <p:ext uri="{BB962C8B-B14F-4D97-AF65-F5344CB8AC3E}">
        <p14:creationId xmlns:p14="http://schemas.microsoft.com/office/powerpoint/2010/main" val="39785340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3" name="Rectangle 4199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cxnSp>
        <p:nvCxnSpPr>
          <p:cNvPr id="74" name="Straight Connector 7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73614" y="1701532"/>
            <a:ext cx="48463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3"/>
          <a:srcRect l="19231" r="5554" b="3"/>
          <a:stretch/>
        </p:blipFill>
        <p:spPr>
          <a:xfrm>
            <a:off x="8776091" y="2503727"/>
            <a:ext cx="2931277" cy="3897073"/>
          </a:xfrm>
          <a:prstGeom prst="rect">
            <a:avLst/>
          </a:prstGeom>
        </p:spPr>
      </p:pic>
      <p:pic>
        <p:nvPicPr>
          <p:cNvPr id="5" name="Content Placeholder 4"/>
          <p:cNvPicPr>
            <a:picLocks noGrp="1" noChangeAspect="1"/>
          </p:cNvPicPr>
          <p:nvPr>
            <p:ph sz="half" idx="2"/>
          </p:nvPr>
        </p:nvPicPr>
        <p:blipFill rotWithShape="1">
          <a:blip r:embed="rId4"/>
          <a:srcRect t="3251" r="-5" b="-5"/>
          <a:stretch/>
        </p:blipFill>
        <p:spPr>
          <a:xfrm>
            <a:off x="6408277" y="481264"/>
            <a:ext cx="2213811" cy="2855799"/>
          </a:xfrm>
          <a:prstGeom prst="rect">
            <a:avLst/>
          </a:prstGeom>
        </p:spPr>
      </p:pic>
      <p:pic>
        <p:nvPicPr>
          <p:cNvPr id="6" name="Picture 5"/>
          <p:cNvPicPr>
            <a:picLocks noChangeAspect="1"/>
          </p:cNvPicPr>
          <p:nvPr/>
        </p:nvPicPr>
        <p:blipFill rotWithShape="1">
          <a:blip r:embed="rId5"/>
          <a:srcRect t="13789" r="-3" b="22828"/>
          <a:stretch/>
        </p:blipFill>
        <p:spPr>
          <a:xfrm>
            <a:off x="8776090" y="481264"/>
            <a:ext cx="2931277" cy="1857871"/>
          </a:xfrm>
          <a:prstGeom prst="rect">
            <a:avLst/>
          </a:prstGeom>
        </p:spPr>
      </p:pic>
      <p:pic>
        <p:nvPicPr>
          <p:cNvPr id="7" name="Picture 6"/>
          <p:cNvPicPr>
            <a:picLocks noChangeAspect="1"/>
          </p:cNvPicPr>
          <p:nvPr/>
        </p:nvPicPr>
        <p:blipFill rotWithShape="1">
          <a:blip r:embed="rId6"/>
          <a:srcRect r="2241" b="8"/>
          <a:stretch/>
        </p:blipFill>
        <p:spPr>
          <a:xfrm>
            <a:off x="6398651" y="3497931"/>
            <a:ext cx="2223437" cy="2274219"/>
          </a:xfrm>
          <a:prstGeom prst="rect">
            <a:avLst/>
          </a:prstGeom>
        </p:spPr>
      </p:pic>
      <p:sp>
        <p:nvSpPr>
          <p:cNvPr id="41986" name="Rectangle 2"/>
          <p:cNvSpPr>
            <a:spLocks noGrp="1" noChangeArrowheads="1"/>
          </p:cNvSpPr>
          <p:nvPr>
            <p:ph type="title"/>
          </p:nvPr>
        </p:nvSpPr>
        <p:spPr>
          <a:xfrm>
            <a:off x="838200" y="365125"/>
            <a:ext cx="4981734" cy="1212315"/>
          </a:xfrm>
        </p:spPr>
        <p:txBody>
          <a:bodyPr vert="horz" lIns="91440" tIns="45720" rIns="91440" bIns="45720" rtlCol="0" anchor="b">
            <a:normAutofit/>
          </a:bodyPr>
          <a:lstStyle/>
          <a:p>
            <a:r>
              <a:rPr lang="en-US" altLang="el-GR" sz="4000" dirty="0"/>
              <a:t>Postoperative bowel obstruction</a:t>
            </a:r>
          </a:p>
        </p:txBody>
      </p:sp>
      <p:sp>
        <p:nvSpPr>
          <p:cNvPr id="41987" name="Rectangle 3"/>
          <p:cNvSpPr>
            <a:spLocks noGrp="1" noChangeArrowheads="1"/>
          </p:cNvSpPr>
          <p:nvPr>
            <p:ph sz="half" idx="1"/>
          </p:nvPr>
        </p:nvSpPr>
        <p:spPr>
          <a:xfrm>
            <a:off x="838200" y="1825625"/>
            <a:ext cx="4981734" cy="4351338"/>
          </a:xfrm>
        </p:spPr>
        <p:txBody>
          <a:bodyPr vert="horz" lIns="91440" tIns="45720" rIns="91440" bIns="45720" rtlCol="0">
            <a:normAutofit fontScale="92500" lnSpcReduction="20000"/>
          </a:bodyPr>
          <a:lstStyle/>
          <a:p>
            <a:r>
              <a:rPr lang="en-US" altLang="el-GR" sz="2000" dirty="0"/>
              <a:t>Commonly caused by </a:t>
            </a:r>
          </a:p>
          <a:p>
            <a:pPr lvl="1"/>
            <a:r>
              <a:rPr lang="en-US" altLang="el-GR" sz="1600" b="1" dirty="0"/>
              <a:t>postoperative adhesions</a:t>
            </a:r>
          </a:p>
          <a:p>
            <a:pPr lvl="1"/>
            <a:r>
              <a:rPr lang="en-US" altLang="el-GR" sz="1600" dirty="0"/>
              <a:t>Post-operative adhesion</a:t>
            </a:r>
          </a:p>
          <a:p>
            <a:pPr lvl="1"/>
            <a:r>
              <a:rPr lang="en-US" altLang="el-GR" sz="1600" dirty="0"/>
              <a:t>Intussusception</a:t>
            </a:r>
          </a:p>
          <a:p>
            <a:pPr lvl="1"/>
            <a:r>
              <a:rPr lang="en-US" altLang="el-GR" sz="1600" dirty="0"/>
              <a:t>Volvulus</a:t>
            </a:r>
          </a:p>
          <a:p>
            <a:pPr lvl="1"/>
            <a:r>
              <a:rPr lang="en-US" altLang="el-GR" sz="1600" dirty="0"/>
              <a:t>Herniation</a:t>
            </a:r>
          </a:p>
          <a:p>
            <a:r>
              <a:rPr lang="en-US" altLang="el-GR" sz="2000" dirty="0"/>
              <a:t>Patients usually exhibit normal bowel function for a short while then shows signs of obstruction</a:t>
            </a:r>
          </a:p>
          <a:p>
            <a:r>
              <a:rPr lang="en-US" altLang="el-GR" sz="2000" dirty="0"/>
              <a:t>S/</a:t>
            </a:r>
            <a:r>
              <a:rPr lang="en-US" altLang="el-GR" sz="2000" dirty="0" err="1"/>
              <a:t>Sx</a:t>
            </a:r>
            <a:r>
              <a:rPr lang="en-US" altLang="el-GR" sz="2000" dirty="0"/>
              <a:t>:</a:t>
            </a:r>
          </a:p>
          <a:p>
            <a:pPr lvl="1"/>
            <a:r>
              <a:rPr lang="en-US" altLang="el-GR" sz="1600" dirty="0"/>
              <a:t>3rd – 4th postop day</a:t>
            </a:r>
          </a:p>
          <a:p>
            <a:pPr lvl="1"/>
            <a:r>
              <a:rPr lang="en-US" altLang="el-GR" sz="1600" dirty="0"/>
              <a:t>Abdominal distention, colicky pain, increase NGT drainage, bilious material</a:t>
            </a:r>
          </a:p>
          <a:p>
            <a:r>
              <a:rPr lang="en-US" altLang="el-GR" sz="2000" dirty="0"/>
              <a:t>Diagnosis </a:t>
            </a:r>
          </a:p>
          <a:p>
            <a:pPr lvl="1"/>
            <a:r>
              <a:rPr lang="en-US" altLang="el-GR" sz="2000" dirty="0"/>
              <a:t>abdominal x-rays </a:t>
            </a:r>
          </a:p>
          <a:p>
            <a:pPr lvl="1"/>
            <a:r>
              <a:rPr lang="en-US" altLang="el-GR" sz="2000" dirty="0"/>
              <a:t>CT scanning </a:t>
            </a:r>
          </a:p>
        </p:txBody>
      </p:sp>
      <p:sp>
        <p:nvSpPr>
          <p:cNvPr id="3" name="Footer Placeholder 2"/>
          <p:cNvSpPr>
            <a:spLocks noGrp="1"/>
          </p:cNvSpPr>
          <p:nvPr>
            <p:ph type="ftr" sz="quarter" idx="11"/>
          </p:nvPr>
        </p:nvSpPr>
        <p:spPr>
          <a:xfrm>
            <a:off x="723900" y="6356350"/>
            <a:ext cx="5096034" cy="365125"/>
          </a:xfrm>
        </p:spPr>
        <p:txBody>
          <a:bodyPr vert="horz" lIns="91440" tIns="45720" rIns="91440" bIns="45720" rtlCol="0" anchor="ctr">
            <a:normAutofit/>
          </a:bodyPr>
          <a:lstStyle/>
          <a:p>
            <a:pPr algn="l">
              <a:lnSpc>
                <a:spcPct val="80000"/>
              </a:lnSpc>
            </a:pPr>
            <a:r>
              <a:rPr lang="en-US" sz="1100" dirty="0"/>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fld id="{C5383E79-6F58-48EE-939E-EB876EBB13BC}" type="slidenum">
              <a:rPr lang="en-US" smtClean="0"/>
              <a:pPr/>
              <a:t>72</a:t>
            </a:fld>
            <a:endParaRPr lang="en-US" dirty="0"/>
          </a:p>
        </p:txBody>
      </p:sp>
      <p:cxnSp>
        <p:nvCxnSpPr>
          <p:cNvPr id="10" name="Straight Connector 9"/>
          <p:cNvCxnSpPr/>
          <p:nvPr/>
        </p:nvCxnSpPr>
        <p:spPr>
          <a:xfrm>
            <a:off x="6816080" y="5229200"/>
            <a:ext cx="28803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88088" y="4509120"/>
            <a:ext cx="0" cy="7200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776090" y="4221088"/>
            <a:ext cx="7762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976320" y="3789040"/>
            <a:ext cx="0" cy="4320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3011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5120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p:nvSpPr>
          <p:cNvPr id="69" name="Rectangle 6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338" y="643464"/>
            <a:ext cx="3969458"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0" name="Rectangle 6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9883" y="806751"/>
            <a:ext cx="3616369" cy="5244498"/>
          </a:xfrm>
          <a:prstGeom prst="rect">
            <a:avLst/>
          </a:prstGeom>
          <a:noFill/>
          <a:ln w="6350" cap="sq" cmpd="sng" algn="ctr">
            <a:solidFill>
              <a:schemeClr val="tx1">
                <a:lumMod val="75000"/>
                <a:lumOff val="25000"/>
              </a:schemeClr>
            </a:solidFill>
            <a:prstDash val="solid"/>
            <a:miter lim="800000"/>
          </a:ln>
          <a:effectLst/>
        </p:spPr>
      </p:sp>
      <p:pic>
        <p:nvPicPr>
          <p:cNvPr id="5" name="Picture 4"/>
          <p:cNvPicPr>
            <a:picLocks noChangeAspect="1"/>
          </p:cNvPicPr>
          <p:nvPr/>
        </p:nvPicPr>
        <p:blipFill rotWithShape="1">
          <a:blip r:embed="rId2"/>
          <a:srcRect r="2316" b="3"/>
          <a:stretch/>
        </p:blipFill>
        <p:spPr>
          <a:xfrm>
            <a:off x="997061" y="973685"/>
            <a:ext cx="3262013" cy="4910631"/>
          </a:xfrm>
          <a:prstGeom prst="rect">
            <a:avLst/>
          </a:prstGeom>
        </p:spPr>
      </p:pic>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58000" y="253548"/>
            <a:ext cx="6693368" cy="6102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02" name="Title 1"/>
          <p:cNvSpPr>
            <a:spLocks noGrp="1"/>
          </p:cNvSpPr>
          <p:nvPr>
            <p:ph type="title"/>
          </p:nvPr>
        </p:nvSpPr>
        <p:spPr>
          <a:xfrm>
            <a:off x="5742632" y="749412"/>
            <a:ext cx="5712872" cy="5134904"/>
          </a:xfrm>
        </p:spPr>
        <p:txBody>
          <a:bodyPr vert="horz" lIns="91440" tIns="45720" rIns="91440" bIns="45720" rtlCol="0" anchor="ctr">
            <a:normAutofit/>
          </a:bodyPr>
          <a:lstStyle/>
          <a:p>
            <a:pPr algn="ctr"/>
            <a:r>
              <a:rPr lang="en-US" altLang="el-GR" b="1" dirty="0"/>
              <a:t>Intussusception</a:t>
            </a:r>
          </a:p>
        </p:txBody>
      </p:sp>
      <p:sp>
        <p:nvSpPr>
          <p:cNvPr id="3" name="Footer Placeholder 2"/>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457200">
              <a:lnSpc>
                <a:spcPct val="80000"/>
              </a:lnSpc>
            </a:pPr>
            <a:r>
              <a:rPr lang="en-US" sz="1000" dirty="0"/>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pPr defTabSz="457200"/>
            <a:fld id="{C5383E79-6F58-48EE-939E-EB876EBB13BC}" type="slidenum">
              <a:rPr lang="en-US" smtClean="0"/>
              <a:pPr defTabSz="457200"/>
              <a:t>73</a:t>
            </a:fld>
            <a:endParaRPr lang="en-US" dirty="0"/>
          </a:p>
        </p:txBody>
      </p:sp>
      <p:pic>
        <p:nvPicPr>
          <p:cNvPr id="6" name="Picture 5"/>
          <p:cNvPicPr>
            <a:picLocks noChangeAspect="1"/>
          </p:cNvPicPr>
          <p:nvPr/>
        </p:nvPicPr>
        <p:blipFill>
          <a:blip r:embed="rId3"/>
          <a:stretch>
            <a:fillRect/>
          </a:stretch>
        </p:blipFill>
        <p:spPr>
          <a:xfrm>
            <a:off x="6868183" y="3566765"/>
            <a:ext cx="3461769" cy="2385814"/>
          </a:xfrm>
          <a:prstGeom prst="rect">
            <a:avLst/>
          </a:prstGeom>
        </p:spPr>
      </p:pic>
    </p:spTree>
    <p:extLst>
      <p:ext uri="{BB962C8B-B14F-4D97-AF65-F5344CB8AC3E}">
        <p14:creationId xmlns:p14="http://schemas.microsoft.com/office/powerpoint/2010/main" val="16089511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838200" y="23018"/>
            <a:ext cx="10515600" cy="1325563"/>
          </a:xfrm>
        </p:spPr>
        <p:txBody>
          <a:bodyPr/>
          <a:lstStyle/>
          <a:p>
            <a:pPr algn="ctr"/>
            <a:r>
              <a:rPr lang="en-US" altLang="el-GR" b="1" dirty="0">
                <a:ea typeface="ＭＳ Ｐゴシック" panose="020B0600070205080204" pitchFamily="34" charset="-128"/>
              </a:rPr>
              <a:t>Volvulus</a:t>
            </a:r>
          </a:p>
        </p:txBody>
      </p:sp>
      <p:sp>
        <p:nvSpPr>
          <p:cNvPr id="3" name="Footer Placeholder 2"/>
          <p:cNvSpPr>
            <a:spLocks noGrp="1"/>
          </p:cNvSpPr>
          <p:nvPr>
            <p:ph type="ftr" sz="quarter" idx="11"/>
          </p:nvPr>
        </p:nvSpPr>
        <p:spPr>
          <a:xfrm>
            <a:off x="3665323" y="6311900"/>
            <a:ext cx="4861354" cy="409575"/>
          </a:xfrm>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74</a:t>
            </a:fld>
            <a:endParaRPr lang="el-GR" dirty="0"/>
          </a:p>
        </p:txBody>
      </p:sp>
      <p:pic>
        <p:nvPicPr>
          <p:cNvPr id="5" name="Picture 4"/>
          <p:cNvPicPr>
            <a:picLocks noChangeAspect="1"/>
          </p:cNvPicPr>
          <p:nvPr/>
        </p:nvPicPr>
        <p:blipFill>
          <a:blip r:embed="rId2"/>
          <a:stretch>
            <a:fillRect/>
          </a:stretch>
        </p:blipFill>
        <p:spPr>
          <a:xfrm>
            <a:off x="2236122" y="1196752"/>
            <a:ext cx="7719755" cy="4839584"/>
          </a:xfrm>
          <a:prstGeom prst="rect">
            <a:avLst/>
          </a:prstGeom>
        </p:spPr>
      </p:pic>
    </p:spTree>
    <p:extLst>
      <p:ext uri="{BB962C8B-B14F-4D97-AF65-F5344CB8AC3E}">
        <p14:creationId xmlns:p14="http://schemas.microsoft.com/office/powerpoint/2010/main" val="5271050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1" name="Rectangle 5940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59395" name="Picture 3"/>
          <p:cNvPicPr>
            <a:picLocks noChangeAspect="1"/>
          </p:cNvPicPr>
          <p:nvPr/>
        </p:nvPicPr>
        <p:blipFill rotWithShape="1">
          <a:blip r:embed="rId2">
            <a:extLst>
              <a:ext uri="{28A0092B-C50C-407E-A947-70E740481C1C}">
                <a14:useLocalDpi xmlns:a14="http://schemas.microsoft.com/office/drawing/2010/main" val="0"/>
              </a:ext>
            </a:extLst>
          </a:blip>
          <a:srcRect t="928" b="2407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Down Arrow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394" name="Title 1"/>
          <p:cNvSpPr>
            <a:spLocks noGrp="1"/>
          </p:cNvSpPr>
          <p:nvPr>
            <p:ph type="title"/>
          </p:nvPr>
        </p:nvSpPr>
        <p:spPr>
          <a:xfrm>
            <a:off x="1028700" y="190501"/>
            <a:ext cx="2886075" cy="2486024"/>
          </a:xfrm>
          <a:noFill/>
        </p:spPr>
        <p:txBody>
          <a:bodyPr vert="horz" lIns="91440" tIns="45720" rIns="91440" bIns="45720" rtlCol="0" anchor="ctr">
            <a:normAutofit/>
          </a:bodyPr>
          <a:lstStyle/>
          <a:p>
            <a:pPr algn="ctr"/>
            <a:r>
              <a:rPr lang="en-US" altLang="el-GR" sz="3600" b="1" dirty="0">
                <a:solidFill>
                  <a:schemeClr val="bg1"/>
                </a:solidFill>
              </a:rPr>
              <a:t>Small bowel volvulus</a:t>
            </a:r>
          </a:p>
        </p:txBody>
      </p:sp>
      <p:sp>
        <p:nvSpPr>
          <p:cNvPr id="3" name="Footer Placeholder 2"/>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457200">
              <a:lnSpc>
                <a:spcPct val="80000"/>
              </a:lnSpc>
            </a:pPr>
            <a:r>
              <a:rPr lang="en-US" sz="1000" dirty="0">
                <a:solidFill>
                  <a:srgbClr val="FFFFFF"/>
                </a:solidFill>
              </a:rPr>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fld id="{C5383E79-6F58-48EE-939E-EB876EBB13BC}" type="slidenum">
              <a:rPr lang="en-US" smtClean="0">
                <a:solidFill>
                  <a:srgbClr val="FFFFFF"/>
                </a:solidFill>
              </a:rPr>
              <a:pPr defTabSz="457200"/>
              <a:t>75</a:t>
            </a:fld>
            <a:endParaRPr lang="en-US" dirty="0">
              <a:solidFill>
                <a:srgbClr val="FFFFFF"/>
              </a:solidFill>
            </a:endParaRPr>
          </a:p>
        </p:txBody>
      </p:sp>
    </p:spTree>
    <p:extLst>
      <p:ext uri="{BB962C8B-B14F-4D97-AF65-F5344CB8AC3E}">
        <p14:creationId xmlns:p14="http://schemas.microsoft.com/office/powerpoint/2010/main" val="5939349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3" name="Rectangle 368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cxnSp>
        <p:nvCxnSpPr>
          <p:cNvPr id="74" name="Straight Connector 7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73614" y="1701532"/>
            <a:ext cx="48463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Content Placeholder 5"/>
          <p:cNvPicPr>
            <a:picLocks noGrp="1" noChangeAspect="1"/>
          </p:cNvPicPr>
          <p:nvPr>
            <p:ph sz="half" idx="2"/>
          </p:nvPr>
        </p:nvPicPr>
        <p:blipFill rotWithShape="1">
          <a:blip r:embed="rId3"/>
          <a:srcRect r="-3" b="5457"/>
          <a:stretch/>
        </p:blipFill>
        <p:spPr>
          <a:xfrm>
            <a:off x="8776091" y="2503727"/>
            <a:ext cx="2931277" cy="3897073"/>
          </a:xfrm>
          <a:prstGeom prst="rect">
            <a:avLst/>
          </a:prstGeom>
        </p:spPr>
      </p:pic>
      <p:pic>
        <p:nvPicPr>
          <p:cNvPr id="7" name="Picture 6"/>
          <p:cNvPicPr>
            <a:picLocks noChangeAspect="1"/>
          </p:cNvPicPr>
          <p:nvPr/>
        </p:nvPicPr>
        <p:blipFill rotWithShape="1">
          <a:blip r:embed="rId4"/>
          <a:srcRect t="6798" r="-3" b="-3"/>
          <a:stretch/>
        </p:blipFill>
        <p:spPr>
          <a:xfrm>
            <a:off x="6408277" y="481264"/>
            <a:ext cx="2213811" cy="2855799"/>
          </a:xfrm>
          <a:prstGeom prst="rect">
            <a:avLst/>
          </a:prstGeom>
        </p:spPr>
      </p:pic>
      <p:pic>
        <p:nvPicPr>
          <p:cNvPr id="8" name="Picture 7"/>
          <p:cNvPicPr>
            <a:picLocks noChangeAspect="1"/>
          </p:cNvPicPr>
          <p:nvPr/>
        </p:nvPicPr>
        <p:blipFill rotWithShape="1">
          <a:blip r:embed="rId5"/>
          <a:srcRect r="-3" b="15490"/>
          <a:stretch/>
        </p:blipFill>
        <p:spPr>
          <a:xfrm>
            <a:off x="8776090" y="481264"/>
            <a:ext cx="2931277" cy="1857871"/>
          </a:xfrm>
          <a:prstGeom prst="rect">
            <a:avLst/>
          </a:prstGeom>
        </p:spPr>
      </p:pic>
      <p:pic>
        <p:nvPicPr>
          <p:cNvPr id="10" name="Picture 9"/>
          <p:cNvPicPr>
            <a:picLocks noChangeAspect="1"/>
          </p:cNvPicPr>
          <p:nvPr/>
        </p:nvPicPr>
        <p:blipFill rotWithShape="1">
          <a:blip r:embed="rId6"/>
          <a:srcRect l="1863" r="24814" b="4"/>
          <a:stretch/>
        </p:blipFill>
        <p:spPr>
          <a:xfrm>
            <a:off x="6398651" y="3497931"/>
            <a:ext cx="2223437" cy="2274219"/>
          </a:xfrm>
          <a:prstGeom prst="rect">
            <a:avLst/>
          </a:prstGeom>
        </p:spPr>
      </p:pic>
      <p:sp>
        <p:nvSpPr>
          <p:cNvPr id="36866" name="Rectangle 2"/>
          <p:cNvSpPr>
            <a:spLocks noGrp="1" noChangeArrowheads="1"/>
          </p:cNvSpPr>
          <p:nvPr>
            <p:ph type="title"/>
          </p:nvPr>
        </p:nvSpPr>
        <p:spPr>
          <a:xfrm>
            <a:off x="838200" y="365125"/>
            <a:ext cx="4981734" cy="1212315"/>
          </a:xfrm>
        </p:spPr>
        <p:txBody>
          <a:bodyPr vert="horz" lIns="91440" tIns="45720" rIns="91440" bIns="45720" rtlCol="0" anchor="b">
            <a:normAutofit/>
          </a:bodyPr>
          <a:lstStyle/>
          <a:p>
            <a:r>
              <a:rPr lang="en-US" altLang="el-GR" sz="4000" dirty="0"/>
              <a:t>Paralytic ileus</a:t>
            </a:r>
          </a:p>
        </p:txBody>
      </p:sp>
      <p:sp>
        <p:nvSpPr>
          <p:cNvPr id="36867" name="Rectangle 3"/>
          <p:cNvSpPr>
            <a:spLocks noGrp="1" noChangeArrowheads="1"/>
          </p:cNvSpPr>
          <p:nvPr>
            <p:ph sz="half" idx="1"/>
          </p:nvPr>
        </p:nvSpPr>
        <p:spPr>
          <a:xfrm>
            <a:off x="838200" y="1825625"/>
            <a:ext cx="4981734" cy="4351338"/>
          </a:xfrm>
        </p:spPr>
        <p:txBody>
          <a:bodyPr vert="horz" lIns="91440" tIns="45720" rIns="91440" bIns="45720" rtlCol="0">
            <a:normAutofit/>
          </a:bodyPr>
          <a:lstStyle/>
          <a:p>
            <a:r>
              <a:rPr lang="en-US" altLang="el-GR" sz="2000" dirty="0"/>
              <a:t>Intra-abdominal inflammation</a:t>
            </a:r>
          </a:p>
          <a:p>
            <a:r>
              <a:rPr lang="en-US" altLang="el-GR" sz="2000" dirty="0"/>
              <a:t>Drugs  </a:t>
            </a:r>
          </a:p>
          <a:p>
            <a:endParaRPr lang="en-US" altLang="el-GR" sz="2000" dirty="0"/>
          </a:p>
          <a:p>
            <a:endParaRPr lang="en-US" altLang="el-GR" sz="2000" dirty="0"/>
          </a:p>
        </p:txBody>
      </p:sp>
      <p:sp>
        <p:nvSpPr>
          <p:cNvPr id="3" name="Footer Placeholder 2"/>
          <p:cNvSpPr>
            <a:spLocks noGrp="1"/>
          </p:cNvSpPr>
          <p:nvPr>
            <p:ph type="ftr" sz="quarter" idx="11"/>
          </p:nvPr>
        </p:nvSpPr>
        <p:spPr>
          <a:xfrm>
            <a:off x="723900" y="6356350"/>
            <a:ext cx="5096034" cy="365125"/>
          </a:xfrm>
        </p:spPr>
        <p:txBody>
          <a:bodyPr vert="horz" lIns="91440" tIns="45720" rIns="91440" bIns="45720" rtlCol="0" anchor="ctr">
            <a:normAutofit/>
          </a:bodyPr>
          <a:lstStyle/>
          <a:p>
            <a:pPr algn="l">
              <a:lnSpc>
                <a:spcPct val="80000"/>
              </a:lnSpc>
            </a:pPr>
            <a:r>
              <a:rPr lang="en-US" sz="1100" dirty="0"/>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fld id="{C5383E79-6F58-48EE-939E-EB876EBB13BC}" type="slidenum">
              <a:rPr lang="en-US" smtClean="0"/>
              <a:pPr/>
              <a:t>76</a:t>
            </a:fld>
            <a:endParaRPr lang="en-US" dirty="0"/>
          </a:p>
        </p:txBody>
      </p:sp>
    </p:spTree>
    <p:extLst>
      <p:ext uri="{BB962C8B-B14F-4D97-AF65-F5344CB8AC3E}">
        <p14:creationId xmlns:p14="http://schemas.microsoft.com/office/powerpoint/2010/main" val="35181519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604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60419" name="Picture 5"/>
          <p:cNvPicPr>
            <a:picLocks noChangeAspect="1"/>
          </p:cNvPicPr>
          <p:nvPr/>
        </p:nvPicPr>
        <p:blipFill rotWithShape="1">
          <a:blip r:embed="rId2">
            <a:extLst>
              <a:ext uri="{28A0092B-C50C-407E-A947-70E740481C1C}">
                <a14:useLocalDpi xmlns:a14="http://schemas.microsoft.com/office/drawing/2010/main" val="0"/>
              </a:ext>
            </a:extLst>
          </a:blip>
          <a:srcRect l="17192" r="409"/>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itle 1"/>
          <p:cNvSpPr>
            <a:spLocks noGrp="1"/>
          </p:cNvSpPr>
          <p:nvPr>
            <p:ph type="title"/>
          </p:nvPr>
        </p:nvSpPr>
        <p:spPr>
          <a:xfrm>
            <a:off x="8153399" y="365125"/>
            <a:ext cx="3430605" cy="5530319"/>
          </a:xfrm>
        </p:spPr>
        <p:txBody>
          <a:bodyPr vert="horz" lIns="91440" tIns="45720" rIns="91440" bIns="45720" rtlCol="0" anchor="ctr">
            <a:normAutofit/>
          </a:bodyPr>
          <a:lstStyle/>
          <a:p>
            <a:r>
              <a:rPr lang="en-US" altLang="el-GR" b="1" dirty="0"/>
              <a:t>Small bowel internal herniation</a:t>
            </a:r>
          </a:p>
        </p:txBody>
      </p:sp>
      <p:sp>
        <p:nvSpPr>
          <p:cNvPr id="3" name="Footer Placeholder 2"/>
          <p:cNvSpPr>
            <a:spLocks noGrp="1"/>
          </p:cNvSpPr>
          <p:nvPr>
            <p:ph type="ftr" sz="quarter" idx="11"/>
          </p:nvPr>
        </p:nvSpPr>
        <p:spPr>
          <a:xfrm>
            <a:off x="556098" y="6356350"/>
            <a:ext cx="5737698" cy="365125"/>
          </a:xfrm>
          <a:noFill/>
        </p:spPr>
        <p:txBody>
          <a:bodyPr vert="horz" lIns="91440" tIns="45720" rIns="91440" bIns="45720" rtlCol="0" anchor="ctr">
            <a:normAutofit/>
          </a:bodyPr>
          <a:lstStyle/>
          <a:p>
            <a:pPr algn="l" defTabSz="457200">
              <a:lnSpc>
                <a:spcPct val="80000"/>
              </a:lnSpc>
            </a:pPr>
            <a:r>
              <a:rPr lang="en-US" sz="1100" dirty="0">
                <a:solidFill>
                  <a:srgbClr val="FFFFFF"/>
                </a:solidFill>
              </a:rPr>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a:xfrm>
            <a:off x="10632332" y="6356350"/>
            <a:ext cx="721468" cy="365125"/>
          </a:xfrm>
          <a:noFill/>
        </p:spPr>
        <p:txBody>
          <a:bodyPr vert="horz" lIns="91440" tIns="45720" rIns="91440" bIns="45720" rtlCol="0" anchor="ctr">
            <a:normAutofit/>
          </a:bodyPr>
          <a:lstStyle/>
          <a:p>
            <a:pPr defTabSz="457200"/>
            <a:fld id="{C5383E79-6F58-48EE-939E-EB876EBB13BC}" type="slidenum">
              <a:rPr lang="en-US" smtClean="0"/>
              <a:pPr defTabSz="457200"/>
              <a:t>77</a:t>
            </a:fld>
            <a:endParaRPr lang="en-US" dirty="0"/>
          </a:p>
        </p:txBody>
      </p:sp>
    </p:spTree>
    <p:extLst>
      <p:ext uri="{BB962C8B-B14F-4D97-AF65-F5344CB8AC3E}">
        <p14:creationId xmlns:p14="http://schemas.microsoft.com/office/powerpoint/2010/main" val="7614192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l-GR" dirty="0">
                <a:ea typeface="ＭＳ Ｐゴシック" panose="020B0600070205080204" pitchFamily="34" charset="-128"/>
              </a:rPr>
              <a:t>Stomal obstruction </a:t>
            </a:r>
          </a:p>
        </p:txBody>
      </p:sp>
      <p:sp>
        <p:nvSpPr>
          <p:cNvPr id="81923" name="Rectangle 3"/>
          <p:cNvSpPr>
            <a:spLocks noGrp="1" noChangeArrowheads="1"/>
          </p:cNvSpPr>
          <p:nvPr>
            <p:ph idx="1"/>
          </p:nvPr>
        </p:nvSpPr>
        <p:spPr/>
        <p:txBody>
          <a:bodyPr>
            <a:normAutofit/>
          </a:bodyPr>
          <a:lstStyle/>
          <a:p>
            <a:pPr marL="533400" indent="-533400">
              <a:buNone/>
            </a:pPr>
            <a:r>
              <a:rPr lang="en-US" altLang="el-GR" sz="3600" dirty="0">
                <a:solidFill>
                  <a:srgbClr val="262626"/>
                </a:solidFill>
                <a:ea typeface="ＭＳ Ｐゴシック" panose="020B0600070205080204" pitchFamily="34" charset="-128"/>
              </a:rPr>
              <a:t>Stomal obstruction (due to local edema)</a:t>
            </a:r>
          </a:p>
          <a:p>
            <a:r>
              <a:rPr lang="en-US" altLang="el-GR" sz="3600" dirty="0">
                <a:solidFill>
                  <a:srgbClr val="262626"/>
                </a:solidFill>
                <a:ea typeface="ＭＳ Ｐゴシック" panose="020B0600070205080204" pitchFamily="34" charset="-128"/>
              </a:rPr>
              <a:t>Causes of edema:</a:t>
            </a:r>
          </a:p>
          <a:p>
            <a:pPr lvl="1"/>
            <a:r>
              <a:rPr lang="en-US" altLang="el-GR" sz="3200" dirty="0">
                <a:solidFill>
                  <a:srgbClr val="262626"/>
                </a:solidFill>
                <a:ea typeface="ＭＳ Ｐゴシック" panose="020B0600070205080204" pitchFamily="34" charset="-128"/>
              </a:rPr>
              <a:t>Electrolyte imbalance</a:t>
            </a:r>
          </a:p>
          <a:p>
            <a:pPr lvl="1"/>
            <a:r>
              <a:rPr lang="en-US" altLang="el-GR" sz="3200" dirty="0">
                <a:solidFill>
                  <a:srgbClr val="262626"/>
                </a:solidFill>
                <a:ea typeface="ＭＳ Ｐゴシック" panose="020B0600070205080204" pitchFamily="34" charset="-128"/>
              </a:rPr>
              <a:t>Incomplete hemostasis</a:t>
            </a:r>
          </a:p>
          <a:p>
            <a:pPr lvl="1"/>
            <a:r>
              <a:rPr lang="en-US" altLang="el-GR" sz="3200" dirty="0">
                <a:solidFill>
                  <a:srgbClr val="262626"/>
                </a:solidFill>
                <a:ea typeface="ＭＳ Ｐゴシック" panose="020B0600070205080204" pitchFamily="34" charset="-128"/>
              </a:rPr>
              <a:t>Hypoproteinemia</a:t>
            </a:r>
          </a:p>
          <a:p>
            <a:pPr lvl="1"/>
            <a:r>
              <a:rPr lang="en-US" altLang="el-GR" sz="3200" dirty="0">
                <a:solidFill>
                  <a:srgbClr val="262626"/>
                </a:solidFill>
                <a:ea typeface="ＭＳ Ｐゴシック" panose="020B0600070205080204" pitchFamily="34" charset="-128"/>
              </a:rPr>
              <a:t>Leakage from anastomosis</a:t>
            </a:r>
          </a:p>
          <a:p>
            <a:pPr lvl="1"/>
            <a:r>
              <a:rPr lang="en-US" altLang="el-GR" sz="3200" dirty="0">
                <a:solidFill>
                  <a:srgbClr val="262626"/>
                </a:solidFill>
                <a:ea typeface="ＭＳ Ｐゴシック" panose="020B0600070205080204" pitchFamily="34" charset="-128"/>
              </a:rPr>
              <a:t>Inadequate proximal decompression</a:t>
            </a:r>
          </a:p>
          <a:p>
            <a:pPr lvl="1"/>
            <a:r>
              <a:rPr lang="en-US" altLang="el-GR" sz="3200" dirty="0">
                <a:solidFill>
                  <a:srgbClr val="262626"/>
                </a:solidFill>
                <a:ea typeface="ＭＳ Ｐゴシック" panose="020B0600070205080204" pitchFamily="34" charset="-128"/>
              </a:rPr>
              <a:t>Incorporation of too much tissue w/in the suture</a:t>
            </a:r>
          </a:p>
          <a:p>
            <a:pPr marL="400050" lvl="1" indent="0">
              <a:buNone/>
            </a:pPr>
            <a:endParaRPr lang="en-US" altLang="el-GR" sz="3200" dirty="0">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78</a:t>
            </a:fld>
            <a:endParaRPr lang="el-GR" dirty="0"/>
          </a:p>
        </p:txBody>
      </p:sp>
    </p:spTree>
    <p:extLst>
      <p:ext uri="{BB962C8B-B14F-4D97-AF65-F5344CB8AC3E}">
        <p14:creationId xmlns:p14="http://schemas.microsoft.com/office/powerpoint/2010/main" val="12733289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3" y="321176"/>
            <a:ext cx="575911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986" name="Picture 2" descr="cdiff 2.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6440479" y="2810760"/>
            <a:ext cx="5429735" cy="3407159"/>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2" descr="c diff.png"/>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6438732" y="390826"/>
            <a:ext cx="2555747" cy="2050987"/>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4"/>
          <a:stretch>
            <a:fillRect/>
          </a:stretch>
        </p:blipFill>
        <p:spPr>
          <a:xfrm>
            <a:off x="9316212" y="403883"/>
            <a:ext cx="2555747" cy="2025429"/>
          </a:xfrm>
          <a:prstGeom prst="rect">
            <a:avLst/>
          </a:prstGeom>
        </p:spPr>
      </p:pic>
      <p:sp>
        <p:nvSpPr>
          <p:cNvPr id="3" name="Title 2"/>
          <p:cNvSpPr>
            <a:spLocks noGrp="1"/>
          </p:cNvSpPr>
          <p:nvPr>
            <p:ph type="title"/>
          </p:nvPr>
        </p:nvSpPr>
        <p:spPr>
          <a:xfrm>
            <a:off x="821516" y="640263"/>
            <a:ext cx="4911826" cy="1344975"/>
          </a:xfrm>
        </p:spPr>
        <p:txBody>
          <a:bodyPr>
            <a:normAutofit fontScale="90000"/>
          </a:bodyPr>
          <a:lstStyle/>
          <a:p>
            <a:pPr algn="ctr">
              <a:defRPr/>
            </a:pP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Clostridium Difficile Colitis </a:t>
            </a:r>
          </a:p>
        </p:txBody>
      </p:sp>
      <p:sp>
        <p:nvSpPr>
          <p:cNvPr id="4" name="Footer Placeholder 3"/>
          <p:cNvSpPr>
            <a:spLocks noGrp="1"/>
          </p:cNvSpPr>
          <p:nvPr>
            <p:ph type="ftr" sz="quarter" idx="11"/>
          </p:nvPr>
        </p:nvSpPr>
        <p:spPr>
          <a:xfrm>
            <a:off x="4038600" y="6356350"/>
            <a:ext cx="4114800" cy="365125"/>
          </a:xfrm>
        </p:spPr>
        <p:txBody>
          <a:bodyPr>
            <a:normAutofit/>
          </a:bodyPr>
          <a:lstStyle/>
          <a:p>
            <a:pPr>
              <a:lnSpc>
                <a:spcPct val="80000"/>
              </a:lnSpc>
            </a:pPr>
            <a:r>
              <a:rPr lang="en-US" sz="1000" dirty="0"/>
              <a:t>First Department of Surgery, Faculty of Medicine, National and Kapodistrian University of Athens , Laiko General Hospital, Dir. Prof. T. Liakakos.</a:t>
            </a:r>
            <a:endParaRPr lang="el-GR" sz="1000" dirty="0"/>
          </a:p>
        </p:txBody>
      </p:sp>
      <p:sp>
        <p:nvSpPr>
          <p:cNvPr id="5" name="Slide Number Placeholder 4"/>
          <p:cNvSpPr>
            <a:spLocks noGrp="1"/>
          </p:cNvSpPr>
          <p:nvPr>
            <p:ph type="sldNum" sz="quarter" idx="12"/>
          </p:nvPr>
        </p:nvSpPr>
        <p:spPr>
          <a:xfrm>
            <a:off x="8610600" y="6356350"/>
            <a:ext cx="2743200" cy="365125"/>
          </a:xfrm>
        </p:spPr>
        <p:txBody>
          <a:bodyPr>
            <a:normAutofit/>
          </a:bodyPr>
          <a:lstStyle/>
          <a:p>
            <a:fld id="{C5383E79-6F58-48EE-939E-EB876EBB13BC}" type="slidenum">
              <a:rPr lang="el-GR" smtClean="0"/>
              <a:t>79</a:t>
            </a:fld>
            <a:endParaRPr lang="el-GR" dirty="0"/>
          </a:p>
        </p:txBody>
      </p:sp>
    </p:spTree>
    <p:extLst>
      <p:ext uri="{BB962C8B-B14F-4D97-AF65-F5344CB8AC3E}">
        <p14:creationId xmlns:p14="http://schemas.microsoft.com/office/powerpoint/2010/main" val="3779199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7408" y="18053"/>
            <a:ext cx="10515600" cy="2852737"/>
          </a:xfrm>
        </p:spPr>
        <p:txBody>
          <a:bodyPr/>
          <a:lstStyle/>
          <a:p>
            <a:pPr algn="ctr"/>
            <a:r>
              <a:rPr lang="en-US" dirty="0"/>
              <a:t>The real controversy</a:t>
            </a:r>
            <a:endParaRPr lang="el-GR" dirty="0"/>
          </a:p>
        </p:txBody>
      </p:sp>
      <p:sp>
        <p:nvSpPr>
          <p:cNvPr id="5" name="Text Placeholder 4"/>
          <p:cNvSpPr>
            <a:spLocks noGrp="1"/>
          </p:cNvSpPr>
          <p:nvPr>
            <p:ph type="body" idx="1"/>
          </p:nvPr>
        </p:nvSpPr>
        <p:spPr>
          <a:xfrm>
            <a:off x="831850" y="3522712"/>
            <a:ext cx="10515600" cy="1500187"/>
          </a:xfrm>
        </p:spPr>
        <p:txBody>
          <a:bodyPr/>
          <a:lstStyle/>
          <a:p>
            <a:pPr algn="ctr"/>
            <a:r>
              <a:rPr lang="en-US" dirty="0">
                <a:solidFill>
                  <a:schemeClr val="tx1">
                    <a:lumMod val="95000"/>
                    <a:lumOff val="5000"/>
                  </a:schemeClr>
                </a:solidFill>
              </a:rPr>
              <a:t>Medical mistake vs. Complication</a:t>
            </a:r>
            <a:endParaRPr lang="el-GR" dirty="0">
              <a:solidFill>
                <a:schemeClr val="tx1">
                  <a:lumMod val="95000"/>
                  <a:lumOff val="5000"/>
                </a:schemeClr>
              </a:solidFill>
            </a:endParaRPr>
          </a:p>
          <a:p>
            <a:pPr algn="ctr"/>
            <a:r>
              <a:rPr lang="el-GR" dirty="0">
                <a:solidFill>
                  <a:schemeClr val="tx1">
                    <a:lumMod val="95000"/>
                    <a:lumOff val="5000"/>
                  </a:schemeClr>
                </a:solidFill>
              </a:rPr>
              <a:t>(</a:t>
            </a:r>
            <a:r>
              <a:rPr lang="en-US" dirty="0">
                <a:solidFill>
                  <a:schemeClr val="tx1">
                    <a:lumMod val="95000"/>
                    <a:lumOff val="5000"/>
                  </a:schemeClr>
                </a:solidFill>
              </a:rPr>
              <a:t>key points: Documentation and Witness)</a:t>
            </a:r>
            <a:endParaRPr lang="el-GR" dirty="0">
              <a:solidFill>
                <a:schemeClr val="tx1">
                  <a:lumMod val="95000"/>
                  <a:lumOff val="5000"/>
                </a:schemeClr>
              </a:solidFill>
            </a:endParaRPr>
          </a:p>
        </p:txBody>
      </p:sp>
      <p:sp>
        <p:nvSpPr>
          <p:cNvPr id="2" name="Footer Placeholder 1"/>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3" name="Slide Number Placeholder 2"/>
          <p:cNvSpPr>
            <a:spLocks noGrp="1"/>
          </p:cNvSpPr>
          <p:nvPr>
            <p:ph type="sldNum" sz="quarter" idx="12"/>
          </p:nvPr>
        </p:nvSpPr>
        <p:spPr/>
        <p:txBody>
          <a:bodyPr/>
          <a:lstStyle/>
          <a:p>
            <a:fld id="{C5383E79-6F58-48EE-939E-EB876EBB13BC}" type="slidenum">
              <a:rPr lang="el-GR" smtClean="0"/>
              <a:t>8</a:t>
            </a:fld>
            <a:endParaRPr lang="el-GR" dirty="0"/>
          </a:p>
        </p:txBody>
      </p:sp>
    </p:spTree>
    <p:extLst>
      <p:ext uri="{BB962C8B-B14F-4D97-AF65-F5344CB8AC3E}">
        <p14:creationId xmlns:p14="http://schemas.microsoft.com/office/powerpoint/2010/main" val="8087451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838200" y="299174"/>
            <a:ext cx="10515600" cy="1325563"/>
          </a:xfrm>
        </p:spPr>
        <p:txBody>
          <a:bodyPr>
            <a:noAutofit/>
          </a:bodyPr>
          <a:lstStyle/>
          <a:p>
            <a:pPr eaLnBrk="1" hangingPunct="1"/>
            <a:r>
              <a:rPr lang="en-US" altLang="el-GR" dirty="0">
                <a:solidFill>
                  <a:srgbClr val="000000"/>
                </a:solidFill>
                <a:ea typeface="ＭＳ Ｐゴシック" panose="020B0600070205080204" pitchFamily="34" charset="-128"/>
              </a:rPr>
              <a:t>Anastomotic Leak</a:t>
            </a:r>
            <a:r>
              <a:rPr lang="en-US" altLang="el-GR" dirty="0">
                <a:solidFill>
                  <a:schemeClr val="accent2"/>
                </a:solidFill>
                <a:ea typeface="ＭＳ Ｐゴシック" panose="020B0600070205080204" pitchFamily="34" charset="-128"/>
              </a:rPr>
              <a:t/>
            </a:r>
            <a:br>
              <a:rPr lang="en-US" altLang="el-GR" dirty="0">
                <a:solidFill>
                  <a:schemeClr val="accent2"/>
                </a:solidFill>
                <a:ea typeface="ＭＳ Ｐゴシック" panose="020B0600070205080204" pitchFamily="34" charset="-128"/>
              </a:rPr>
            </a:br>
            <a:endParaRPr lang="en-US" altLang="el-GR" dirty="0">
              <a:ea typeface="ＭＳ Ｐゴシック" panose="020B0600070205080204" pitchFamily="34" charset="-128"/>
            </a:endParaRPr>
          </a:p>
        </p:txBody>
      </p:sp>
      <p:sp>
        <p:nvSpPr>
          <p:cNvPr id="91139" name="Rectangle 3"/>
          <p:cNvSpPr>
            <a:spLocks noGrp="1" noChangeArrowheads="1"/>
          </p:cNvSpPr>
          <p:nvPr>
            <p:ph sz="half" idx="1"/>
          </p:nvPr>
        </p:nvSpPr>
        <p:spPr/>
        <p:txBody>
          <a:bodyPr>
            <a:normAutofit/>
          </a:bodyPr>
          <a:lstStyle/>
          <a:p>
            <a:pPr marL="533400" indent="-533400">
              <a:buFont typeface="+mj-lt"/>
              <a:buAutoNum type="arabicPeriod"/>
            </a:pPr>
            <a:r>
              <a:rPr lang="en-US" altLang="el-GR" dirty="0">
                <a:ea typeface="ＭＳ Ｐゴシック" panose="020B0600070205080204" pitchFamily="34" charset="-128"/>
              </a:rPr>
              <a:t>Fistula</a:t>
            </a:r>
          </a:p>
          <a:p>
            <a:pPr marL="990600" lvl="1" indent="-533400">
              <a:buFont typeface="+mj-lt"/>
              <a:buAutoNum type="arabicPeriod"/>
            </a:pPr>
            <a:r>
              <a:rPr lang="en-US" altLang="el-GR" dirty="0">
                <a:ea typeface="ＭＳ Ｐゴシック" panose="020B0600070205080204" pitchFamily="34" charset="-128"/>
              </a:rPr>
              <a:t>Gastric and duodenal fistula:</a:t>
            </a:r>
          </a:p>
          <a:p>
            <a:pPr marL="1447800" lvl="2" indent="-533400">
              <a:buFont typeface="+mj-lt"/>
              <a:buAutoNum type="arabicPeriod"/>
            </a:pPr>
            <a:r>
              <a:rPr lang="en-US" altLang="el-GR" dirty="0">
                <a:ea typeface="ＭＳ Ｐゴシック" panose="020B0600070205080204" pitchFamily="34" charset="-128"/>
              </a:rPr>
              <a:t>Subtotal gastrectomy </a:t>
            </a:r>
            <a:r>
              <a:rPr lang="en-US" altLang="el-GR" dirty="0" err="1">
                <a:ea typeface="ＭＳ Ｐゴシック" panose="020B0600070205080204" pitchFamily="34" charset="-128"/>
              </a:rPr>
              <a:t>gastrojejunal</a:t>
            </a:r>
            <a:r>
              <a:rPr lang="en-US" altLang="el-GR" dirty="0">
                <a:ea typeface="ＭＳ Ｐゴシック" panose="020B0600070205080204" pitchFamily="34" charset="-128"/>
              </a:rPr>
              <a:t> and duodenal stump</a:t>
            </a:r>
          </a:p>
          <a:p>
            <a:pPr marL="1447800" lvl="2" indent="-533400">
              <a:buFont typeface="+mj-lt"/>
              <a:buAutoNum type="arabicPeriod"/>
            </a:pPr>
            <a:r>
              <a:rPr lang="en-US" altLang="el-GR" dirty="0">
                <a:ea typeface="ＭＳ Ｐゴシック" panose="020B0600070205080204" pitchFamily="34" charset="-128"/>
              </a:rPr>
              <a:t>Due to suture line failure</a:t>
            </a:r>
          </a:p>
          <a:p>
            <a:pPr marL="990600" lvl="1" indent="-533400">
              <a:buFont typeface="+mj-lt"/>
              <a:buAutoNum type="arabicPeriod"/>
            </a:pPr>
            <a:r>
              <a:rPr lang="en-US" altLang="el-GR" dirty="0">
                <a:ea typeface="ＭＳ Ｐゴシック" panose="020B0600070205080204" pitchFamily="34" charset="-128"/>
              </a:rPr>
              <a:t>Bowel </a:t>
            </a:r>
          </a:p>
          <a:p>
            <a:pPr marL="533400" indent="-533400">
              <a:buFont typeface="+mj-lt"/>
              <a:buAutoNum type="arabicPeriod"/>
            </a:pPr>
            <a:r>
              <a:rPr lang="en-US" altLang="el-GR" dirty="0">
                <a:ea typeface="ＭＳ Ｐゴシック" panose="020B0600070205080204" pitchFamily="34" charset="-128"/>
              </a:rPr>
              <a:t>Peritoneal abscess</a:t>
            </a:r>
          </a:p>
          <a:p>
            <a:pPr marL="533400" indent="-533400">
              <a:buFont typeface="+mj-lt"/>
              <a:buAutoNum type="arabicPeriod"/>
            </a:pPr>
            <a:r>
              <a:rPr lang="en-US" altLang="el-GR" dirty="0">
                <a:ea typeface="ＭＳ Ｐゴシック" panose="020B0600070205080204" pitchFamily="34" charset="-128"/>
              </a:rPr>
              <a:t>Peritonitis</a:t>
            </a:r>
          </a:p>
          <a:p>
            <a:pPr marL="533400" indent="-533400">
              <a:buFont typeface="+mj-lt"/>
              <a:buAutoNum type="arabicPeriod"/>
            </a:pPr>
            <a:r>
              <a:rPr lang="en-US" altLang="el-GR" dirty="0">
                <a:ea typeface="ＭＳ Ｐゴシック" panose="020B0600070205080204" pitchFamily="34" charset="-128"/>
              </a:rPr>
              <a:t>Sepsis</a:t>
            </a:r>
          </a:p>
          <a:p>
            <a:pPr marL="533400" indent="-533400">
              <a:buFont typeface="+mj-lt"/>
              <a:buAutoNum type="arabicPeriod"/>
            </a:pPr>
            <a:endParaRPr lang="en-US" altLang="el-GR" dirty="0">
              <a:ea typeface="ＭＳ Ｐゴシック" panose="020B0600070205080204" pitchFamily="34" charset="-128"/>
            </a:endParaRPr>
          </a:p>
        </p:txBody>
      </p:sp>
      <p:sp>
        <p:nvSpPr>
          <p:cNvPr id="2" name="Content Placeholder 1"/>
          <p:cNvSpPr>
            <a:spLocks noGrp="1"/>
          </p:cNvSpPr>
          <p:nvPr>
            <p:ph sz="half" idx="2"/>
          </p:nvPr>
        </p:nvSpPr>
        <p:spPr/>
        <p:txBody>
          <a:bodyPr>
            <a:normAutofit/>
          </a:bodyPr>
          <a:lstStyle/>
          <a:p>
            <a:pPr marL="533400" indent="-533400">
              <a:buClr>
                <a:schemeClr val="hlink"/>
              </a:buClr>
              <a:buNone/>
            </a:pPr>
            <a:r>
              <a:rPr lang="en-US" altLang="el-GR" b="1" dirty="0">
                <a:ea typeface="ＭＳ Ｐゴシック" panose="020B0600070205080204" pitchFamily="34" charset="-128"/>
              </a:rPr>
              <a:t>Etiologic factor:</a:t>
            </a:r>
          </a:p>
          <a:p>
            <a:pPr marL="952500" lvl="1" indent="-495300">
              <a:buFont typeface="Wingdings" panose="05000000000000000000" pitchFamily="2" charset="2"/>
              <a:buAutoNum type="arabicPeriod"/>
            </a:pPr>
            <a:r>
              <a:rPr lang="en-US" altLang="el-GR" dirty="0">
                <a:ea typeface="ＭＳ Ｐゴシック" panose="020B0600070205080204" pitchFamily="34" charset="-128"/>
              </a:rPr>
              <a:t>Poor surgical technique</a:t>
            </a:r>
          </a:p>
          <a:p>
            <a:pPr marL="952500" lvl="1" indent="-495300">
              <a:buFont typeface="Wingdings" panose="05000000000000000000" pitchFamily="2" charset="2"/>
              <a:buAutoNum type="arabicPeriod"/>
            </a:pPr>
            <a:r>
              <a:rPr lang="en-US" altLang="el-GR" dirty="0">
                <a:ea typeface="ＭＳ Ｐゴシック" panose="020B0600070205080204" pitchFamily="34" charset="-128"/>
              </a:rPr>
              <a:t>Distal obstruction</a:t>
            </a:r>
          </a:p>
          <a:p>
            <a:pPr marL="952500" lvl="1" indent="-495300">
              <a:buFont typeface="Wingdings" panose="05000000000000000000" pitchFamily="2" charset="2"/>
              <a:buAutoNum type="arabicPeriod"/>
            </a:pPr>
            <a:r>
              <a:rPr lang="en-US" altLang="el-GR" dirty="0">
                <a:ea typeface="ＭＳ Ｐゴシック" panose="020B0600070205080204" pitchFamily="34" charset="-128"/>
              </a:rPr>
              <a:t>Inadequate proximal decompression</a:t>
            </a:r>
          </a:p>
          <a:p>
            <a:pPr marL="533400" indent="-533400">
              <a:buClr>
                <a:schemeClr val="hlink"/>
              </a:buClr>
              <a:buNone/>
            </a:pPr>
            <a:r>
              <a:rPr lang="en-US" altLang="el-GR" sz="2400" dirty="0">
                <a:ea typeface="ＭＳ Ｐゴシック" panose="020B0600070205080204" pitchFamily="34" charset="-128"/>
              </a:rPr>
              <a:t>Can manifest as localized or generalized peritonitis</a:t>
            </a:r>
          </a:p>
          <a:p>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80</a:t>
            </a:fld>
            <a:endParaRPr lang="el-GR" dirty="0"/>
          </a:p>
        </p:txBody>
      </p:sp>
    </p:spTree>
    <p:extLst>
      <p:ext uri="{BB962C8B-B14F-4D97-AF65-F5344CB8AC3E}">
        <p14:creationId xmlns:p14="http://schemas.microsoft.com/office/powerpoint/2010/main" val="3189209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834413" y="247034"/>
            <a:ext cx="10515600" cy="1325563"/>
          </a:xfrm>
        </p:spPr>
        <p:txBody>
          <a:bodyPr>
            <a:noAutofit/>
          </a:bodyPr>
          <a:lstStyle/>
          <a:p>
            <a:pPr eaLnBrk="1" hangingPunct="1"/>
            <a:r>
              <a:rPr lang="en-US" altLang="el-GR" dirty="0">
                <a:solidFill>
                  <a:srgbClr val="000000"/>
                </a:solidFill>
                <a:ea typeface="ＭＳ Ｐゴシック" panose="020B0600070205080204" pitchFamily="34" charset="-128"/>
              </a:rPr>
              <a:t>Fistula</a:t>
            </a:r>
            <a:r>
              <a:rPr lang="en-US" altLang="el-GR" dirty="0">
                <a:solidFill>
                  <a:schemeClr val="accent2"/>
                </a:solidFill>
                <a:ea typeface="ＭＳ Ｐゴシック" panose="020B0600070205080204" pitchFamily="34" charset="-128"/>
              </a:rPr>
              <a:t/>
            </a:r>
            <a:br>
              <a:rPr lang="en-US" altLang="el-GR" dirty="0">
                <a:solidFill>
                  <a:schemeClr val="accent2"/>
                </a:solidFill>
                <a:ea typeface="ＭＳ Ｐゴシック" panose="020B0600070205080204" pitchFamily="34" charset="-128"/>
              </a:rPr>
            </a:br>
            <a:endParaRPr lang="en-US" altLang="el-GR" dirty="0">
              <a:ea typeface="ＭＳ Ｐゴシック" panose="020B0600070205080204" pitchFamily="34" charset="-128"/>
            </a:endParaRPr>
          </a:p>
        </p:txBody>
      </p:sp>
      <p:sp>
        <p:nvSpPr>
          <p:cNvPr id="92163" name="Rectangle 3"/>
          <p:cNvSpPr>
            <a:spLocks noGrp="1" noChangeArrowheads="1"/>
          </p:cNvSpPr>
          <p:nvPr>
            <p:ph sz="half" idx="1"/>
          </p:nvPr>
        </p:nvSpPr>
        <p:spPr/>
        <p:txBody>
          <a:bodyPr>
            <a:normAutofit fontScale="77500" lnSpcReduction="20000"/>
          </a:bodyPr>
          <a:lstStyle/>
          <a:p>
            <a:pPr marL="552450" indent="-495300">
              <a:buClr>
                <a:schemeClr val="hlink"/>
              </a:buClr>
              <a:buNone/>
            </a:pPr>
            <a:r>
              <a:rPr lang="en-US" altLang="el-GR" dirty="0">
                <a:ea typeface="ＭＳ Ｐゴシック" panose="020B0600070205080204" pitchFamily="34" charset="-128"/>
              </a:rPr>
              <a:t>Abnormal communication between two lining epithelium</a:t>
            </a:r>
          </a:p>
          <a:p>
            <a:pPr marL="552450" indent="-495300">
              <a:buClr>
                <a:schemeClr val="hlink"/>
              </a:buClr>
              <a:buNone/>
            </a:pPr>
            <a:r>
              <a:rPr lang="en-US" altLang="el-GR" b="1" dirty="0">
                <a:ea typeface="ＭＳ Ｐゴシック" panose="020B0600070205080204" pitchFamily="34" charset="-128"/>
              </a:rPr>
              <a:t>Etiology:</a:t>
            </a:r>
          </a:p>
          <a:p>
            <a:pPr marL="952500" lvl="1" indent="-438150">
              <a:buClr>
                <a:schemeClr val="tx1"/>
              </a:buClr>
              <a:buFont typeface="Wingdings" panose="05000000000000000000" pitchFamily="2" charset="2"/>
              <a:buAutoNum type="arabicPeriod"/>
            </a:pPr>
            <a:r>
              <a:rPr lang="en-US" altLang="el-GR" sz="2000" dirty="0">
                <a:ea typeface="ＭＳ Ｐゴシック" panose="020B0600070205080204" pitchFamily="34" charset="-128"/>
              </a:rPr>
              <a:t>Anastomotic leak</a:t>
            </a:r>
          </a:p>
          <a:p>
            <a:pPr marL="952500" lvl="1" indent="-438150">
              <a:buClr>
                <a:schemeClr val="tx1"/>
              </a:buClr>
              <a:buFont typeface="Wingdings" panose="05000000000000000000" pitchFamily="2" charset="2"/>
              <a:buAutoNum type="arabicPeriod"/>
            </a:pPr>
            <a:r>
              <a:rPr lang="en-US" altLang="el-GR" sz="2000" dirty="0">
                <a:ea typeface="ＭＳ Ｐゴシック" panose="020B0600070205080204" pitchFamily="34" charset="-128"/>
              </a:rPr>
              <a:t>Poor blood supply</a:t>
            </a:r>
          </a:p>
          <a:p>
            <a:pPr marL="952500" lvl="1" indent="-438150">
              <a:buClr>
                <a:schemeClr val="tx1"/>
              </a:buClr>
              <a:buFont typeface="Wingdings" panose="05000000000000000000" pitchFamily="2" charset="2"/>
              <a:buAutoNum type="arabicPeriod"/>
            </a:pPr>
            <a:r>
              <a:rPr lang="en-US" altLang="el-GR" sz="2000" dirty="0">
                <a:ea typeface="ＭＳ Ｐゴシック" panose="020B0600070205080204" pitchFamily="34" charset="-128"/>
              </a:rPr>
              <a:t>Trauma</a:t>
            </a:r>
          </a:p>
          <a:p>
            <a:pPr marL="952500" lvl="1" indent="-438150">
              <a:buClr>
                <a:schemeClr val="tx1"/>
              </a:buClr>
              <a:buFont typeface="Wingdings" panose="05000000000000000000" pitchFamily="2" charset="2"/>
              <a:buAutoNum type="arabicPeriod"/>
            </a:pPr>
            <a:r>
              <a:rPr lang="en-US" altLang="el-GR" sz="2000" dirty="0">
                <a:ea typeface="ＭＳ Ｐゴシック" panose="020B0600070205080204" pitchFamily="34" charset="-128"/>
              </a:rPr>
              <a:t>Infection</a:t>
            </a:r>
          </a:p>
          <a:p>
            <a:pPr marL="952500" lvl="1" indent="-438150">
              <a:buClr>
                <a:schemeClr val="tx1"/>
              </a:buClr>
              <a:buFont typeface="Wingdings" panose="05000000000000000000" pitchFamily="2" charset="2"/>
              <a:buAutoNum type="arabicPeriod"/>
            </a:pPr>
            <a:r>
              <a:rPr lang="en-US" altLang="el-GR" sz="2000" dirty="0">
                <a:ea typeface="ＭＳ Ｐゴシック" panose="020B0600070205080204" pitchFamily="34" charset="-128"/>
              </a:rPr>
              <a:t>Inadvertent suturing of bowel wall while closing the fascia</a:t>
            </a:r>
          </a:p>
          <a:p>
            <a:pPr marL="952500" lvl="1" indent="-438150">
              <a:buClr>
                <a:schemeClr val="tx1"/>
              </a:buClr>
              <a:buFont typeface="Wingdings" panose="05000000000000000000" pitchFamily="2" charset="2"/>
              <a:buAutoNum type="arabicPeriod"/>
            </a:pPr>
            <a:r>
              <a:rPr lang="en-US" altLang="el-GR" sz="2000" dirty="0">
                <a:ea typeface="ＭＳ Ｐゴシック" panose="020B0600070205080204" pitchFamily="34" charset="-128"/>
              </a:rPr>
              <a:t>Carcinoma</a:t>
            </a:r>
          </a:p>
          <a:p>
            <a:pPr marL="533400" lvl="0" indent="-533400">
              <a:buClr>
                <a:srgbClr val="0563C1"/>
              </a:buClr>
              <a:buNone/>
            </a:pPr>
            <a:r>
              <a:rPr lang="en-US" altLang="el-GR" sz="2600" b="1" dirty="0">
                <a:solidFill>
                  <a:prstClr val="black"/>
                </a:solidFill>
                <a:ea typeface="ＭＳ Ｐゴシック" panose="020B0600070205080204" pitchFamily="34" charset="-128"/>
              </a:rPr>
              <a:t>Treatment:</a:t>
            </a:r>
          </a:p>
          <a:p>
            <a:pPr marL="952500" lvl="1" indent="-495300">
              <a:buClr>
                <a:srgbClr val="0563C1"/>
              </a:buClr>
              <a:buNone/>
            </a:pPr>
            <a:r>
              <a:rPr lang="en-US" altLang="el-GR" sz="2000" dirty="0">
                <a:solidFill>
                  <a:prstClr val="black"/>
                </a:solidFill>
                <a:ea typeface="ＭＳ Ｐゴシック" panose="020B0600070205080204" pitchFamily="34" charset="-128"/>
              </a:rPr>
              <a:t>Small leaks:</a:t>
            </a:r>
          </a:p>
          <a:p>
            <a:pPr marL="1352550" lvl="2" indent="-438150">
              <a:buFont typeface="Wingdings" panose="05000000000000000000" pitchFamily="2" charset="2"/>
              <a:buAutoNum type="arabicPeriod"/>
            </a:pPr>
            <a:r>
              <a:rPr lang="en-US" altLang="el-GR" sz="1900" dirty="0">
                <a:solidFill>
                  <a:prstClr val="black"/>
                </a:solidFill>
                <a:ea typeface="ＭＳ Ｐゴシック" panose="020B0600070205080204" pitchFamily="34" charset="-128"/>
              </a:rPr>
              <a:t>Conservative w/ NPO</a:t>
            </a:r>
          </a:p>
          <a:p>
            <a:pPr marL="1352550" lvl="2" indent="-438150">
              <a:buFont typeface="Wingdings" panose="05000000000000000000" pitchFamily="2" charset="2"/>
              <a:buAutoNum type="arabicPeriod"/>
            </a:pPr>
            <a:r>
              <a:rPr lang="en-US" altLang="el-GR" sz="1900" dirty="0">
                <a:solidFill>
                  <a:prstClr val="black"/>
                </a:solidFill>
                <a:ea typeface="ＭＳ Ｐゴシック" panose="020B0600070205080204" pitchFamily="34" charset="-128"/>
              </a:rPr>
              <a:t>Proximal decompression</a:t>
            </a:r>
          </a:p>
          <a:p>
            <a:pPr marL="1352550" lvl="2" indent="-438150">
              <a:buFont typeface="Wingdings" panose="05000000000000000000" pitchFamily="2" charset="2"/>
              <a:buAutoNum type="arabicPeriod"/>
            </a:pPr>
            <a:r>
              <a:rPr lang="en-US" altLang="el-GR" sz="1900" dirty="0">
                <a:solidFill>
                  <a:prstClr val="black"/>
                </a:solidFill>
                <a:ea typeface="ＭＳ Ｐゴシック" panose="020B0600070205080204" pitchFamily="34" charset="-128"/>
              </a:rPr>
              <a:t>Antibiotic</a:t>
            </a:r>
          </a:p>
          <a:p>
            <a:pPr marL="952500" lvl="1" indent="-495300">
              <a:buClr>
                <a:srgbClr val="0563C1"/>
              </a:buClr>
              <a:buNone/>
            </a:pPr>
            <a:r>
              <a:rPr lang="en-US" altLang="el-GR" sz="2000" dirty="0">
                <a:solidFill>
                  <a:prstClr val="black"/>
                </a:solidFill>
                <a:ea typeface="ＭＳ Ｐゴシック" panose="020B0600070205080204" pitchFamily="34" charset="-128"/>
              </a:rPr>
              <a:t>Large leaks:</a:t>
            </a:r>
          </a:p>
          <a:p>
            <a:pPr marL="1371600" lvl="2" indent="-457200">
              <a:buClr>
                <a:prstClr val="black"/>
              </a:buClr>
              <a:buFont typeface="+mj-lt"/>
              <a:buAutoNum type="arabicPeriod"/>
            </a:pPr>
            <a:r>
              <a:rPr lang="en-US" altLang="el-GR" sz="1900" dirty="0">
                <a:solidFill>
                  <a:prstClr val="black"/>
                </a:solidFill>
                <a:ea typeface="ＭＳ Ｐゴシック" panose="020B0600070205080204" pitchFamily="34" charset="-128"/>
              </a:rPr>
              <a:t>Surgical intervention</a:t>
            </a:r>
          </a:p>
          <a:p>
            <a:pPr marL="514350" lvl="1" indent="0">
              <a:buClr>
                <a:schemeClr val="tx1"/>
              </a:buClr>
              <a:buNone/>
            </a:pPr>
            <a:endParaRPr lang="en-US" altLang="el-GR" sz="2000" dirty="0">
              <a:ea typeface="ＭＳ Ｐゴシック" panose="020B0600070205080204" pitchFamily="34" charset="-128"/>
            </a:endParaRPr>
          </a:p>
        </p:txBody>
      </p:sp>
      <p:pic>
        <p:nvPicPr>
          <p:cNvPr id="5" name="Content Placeholder 4"/>
          <p:cNvPicPr>
            <a:picLocks noGrp="1" noChangeAspect="1"/>
          </p:cNvPicPr>
          <p:nvPr>
            <p:ph sz="half" idx="2"/>
          </p:nvPr>
        </p:nvPicPr>
        <p:blipFill>
          <a:blip r:embed="rId2"/>
          <a:stretch>
            <a:fillRect/>
          </a:stretch>
        </p:blipFill>
        <p:spPr>
          <a:xfrm>
            <a:off x="6516429" y="1943715"/>
            <a:ext cx="4493141" cy="4115157"/>
          </a:xfrm>
          <a:prstGeom prst="rect">
            <a:avLst/>
          </a:prstGeom>
        </p:spPr>
      </p:pic>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81</a:t>
            </a:fld>
            <a:endParaRPr lang="el-GR" dirty="0"/>
          </a:p>
        </p:txBody>
      </p:sp>
    </p:spTree>
    <p:extLst>
      <p:ext uri="{BB962C8B-B14F-4D97-AF65-F5344CB8AC3E}">
        <p14:creationId xmlns:p14="http://schemas.microsoft.com/office/powerpoint/2010/main" val="9336245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838200" y="289843"/>
            <a:ext cx="10515600" cy="1325563"/>
          </a:xfrm>
        </p:spPr>
        <p:txBody>
          <a:bodyPr>
            <a:normAutofit/>
          </a:bodyPr>
          <a:lstStyle/>
          <a:p>
            <a:pPr eaLnBrk="1" hangingPunct="1"/>
            <a:r>
              <a:rPr lang="en-US" altLang="el-GR" dirty="0">
                <a:ea typeface="ＭＳ Ｐゴシック" panose="020B0600070205080204" pitchFamily="34" charset="-128"/>
              </a:rPr>
              <a:t>Fistula</a:t>
            </a:r>
            <a:br>
              <a:rPr lang="en-US" altLang="el-GR" dirty="0">
                <a:ea typeface="ＭＳ Ｐゴシック" panose="020B0600070205080204" pitchFamily="34" charset="-128"/>
              </a:rPr>
            </a:br>
            <a:endParaRPr lang="en-US" altLang="el-GR" dirty="0">
              <a:ea typeface="ＭＳ Ｐゴシック" panose="020B0600070205080204" pitchFamily="34" charset="-128"/>
            </a:endParaRPr>
          </a:p>
        </p:txBody>
      </p:sp>
      <p:sp>
        <p:nvSpPr>
          <p:cNvPr id="69635" name="Rectangle 3"/>
          <p:cNvSpPr>
            <a:spLocks noGrp="1" noChangeArrowheads="1"/>
          </p:cNvSpPr>
          <p:nvPr>
            <p:ph idx="1"/>
          </p:nvPr>
        </p:nvSpPr>
        <p:spPr/>
        <p:txBody>
          <a:bodyPr>
            <a:normAutofit lnSpcReduction="10000"/>
          </a:bodyPr>
          <a:lstStyle/>
          <a:p>
            <a:pPr marL="552450" indent="-495300">
              <a:lnSpc>
                <a:spcPct val="70000"/>
              </a:lnSpc>
              <a:buClr>
                <a:schemeClr val="tx1"/>
              </a:buClr>
              <a:buFont typeface="Wingdings" panose="05000000000000000000" pitchFamily="2" charset="2"/>
              <a:buAutoNum type="arabicPeriod"/>
            </a:pPr>
            <a:r>
              <a:rPr lang="en-US" altLang="el-GR" sz="2200" b="1" dirty="0">
                <a:ea typeface="ＭＳ Ｐゴシック" panose="020B0600070205080204" pitchFamily="34" charset="-128"/>
              </a:rPr>
              <a:t>Gastric and duodenal fistula</a:t>
            </a:r>
            <a:r>
              <a:rPr lang="en-US" altLang="el-GR" sz="2200" b="1" i="1" dirty="0">
                <a:ea typeface="ＭＳ Ｐゴシック" panose="020B0600070205080204" pitchFamily="34" charset="-128"/>
              </a:rPr>
              <a:t>:</a:t>
            </a:r>
          </a:p>
          <a:p>
            <a:pPr marL="952500" lvl="1" indent="-495300">
              <a:lnSpc>
                <a:spcPct val="70000"/>
              </a:lnSpc>
              <a:buClr>
                <a:schemeClr val="hlink"/>
              </a:buClr>
              <a:buNone/>
            </a:pPr>
            <a:r>
              <a:rPr lang="en-US" altLang="el-GR" sz="2200" b="1" dirty="0">
                <a:ea typeface="ＭＳ Ｐゴシック" panose="020B0600070205080204" pitchFamily="34" charset="-128"/>
              </a:rPr>
              <a:t>Treatment:</a:t>
            </a:r>
          </a:p>
          <a:p>
            <a:pPr marL="1352550" lvl="2" indent="-438150">
              <a:lnSpc>
                <a:spcPct val="70000"/>
              </a:lnSpc>
              <a:buSzPct val="65000"/>
            </a:pPr>
            <a:r>
              <a:rPr lang="en-US" altLang="el-GR" sz="2200" dirty="0">
                <a:ea typeface="ＭＳ Ｐゴシック" panose="020B0600070205080204" pitchFamily="34" charset="-128"/>
              </a:rPr>
              <a:t>NPO / TPN</a:t>
            </a:r>
          </a:p>
          <a:p>
            <a:pPr marL="1352550" lvl="2" indent="-438150">
              <a:lnSpc>
                <a:spcPct val="70000"/>
              </a:lnSpc>
              <a:buSzPct val="65000"/>
            </a:pPr>
            <a:r>
              <a:rPr lang="en-US" altLang="el-GR" sz="2200" dirty="0">
                <a:ea typeface="ＭＳ Ｐゴシック" panose="020B0600070205080204" pitchFamily="34" charset="-128"/>
              </a:rPr>
              <a:t>Place NGT past the leak and give elemental diet</a:t>
            </a:r>
          </a:p>
          <a:p>
            <a:pPr marL="1352550" lvl="2" indent="-438150">
              <a:lnSpc>
                <a:spcPct val="70000"/>
              </a:lnSpc>
              <a:buSzPct val="65000"/>
            </a:pPr>
            <a:r>
              <a:rPr lang="en-US" altLang="el-GR" sz="2200" dirty="0">
                <a:ea typeface="ＭＳ Ｐゴシック" panose="020B0600070205080204" pitchFamily="34" charset="-128"/>
              </a:rPr>
              <a:t>Antibiotic</a:t>
            </a:r>
          </a:p>
          <a:p>
            <a:pPr marL="1352550" lvl="2" indent="-438150">
              <a:lnSpc>
                <a:spcPct val="70000"/>
              </a:lnSpc>
              <a:buSzPct val="65000"/>
            </a:pPr>
            <a:r>
              <a:rPr lang="en-US" altLang="el-GR" sz="2200" dirty="0">
                <a:ea typeface="ＭＳ Ｐゴシック" panose="020B0600070205080204" pitchFamily="34" charset="-128"/>
              </a:rPr>
              <a:t>Majority close spontaneously w/in 6 wks.</a:t>
            </a:r>
          </a:p>
          <a:p>
            <a:pPr marL="1352550" lvl="2" indent="-438150">
              <a:lnSpc>
                <a:spcPct val="70000"/>
              </a:lnSpc>
              <a:buSzPct val="65000"/>
            </a:pPr>
            <a:r>
              <a:rPr lang="en-US" altLang="el-GR" sz="2200" dirty="0">
                <a:ea typeface="ＭＳ Ｐゴシック" panose="020B0600070205080204" pitchFamily="34" charset="-128"/>
              </a:rPr>
              <a:t>Failure to close </a:t>
            </a:r>
          </a:p>
          <a:p>
            <a:pPr marL="2209800" lvl="4" indent="-381000">
              <a:lnSpc>
                <a:spcPct val="70000"/>
              </a:lnSpc>
              <a:buClr>
                <a:schemeClr val="tx1"/>
              </a:buClr>
              <a:buFont typeface="Wingdings" panose="05000000000000000000" pitchFamily="2" charset="2"/>
              <a:buAutoNum type="arabicPeriod"/>
            </a:pPr>
            <a:r>
              <a:rPr lang="en-US" altLang="el-GR" sz="2200" dirty="0">
                <a:ea typeface="ＭＳ Ｐゴシック" panose="020B0600070205080204" pitchFamily="34" charset="-128"/>
              </a:rPr>
              <a:t>distal obstruction</a:t>
            </a:r>
          </a:p>
          <a:p>
            <a:pPr marL="2209800" lvl="4" indent="-381000">
              <a:lnSpc>
                <a:spcPct val="70000"/>
              </a:lnSpc>
              <a:buClr>
                <a:schemeClr val="tx1"/>
              </a:buClr>
              <a:buFont typeface="Wingdings" panose="05000000000000000000" pitchFamily="2" charset="2"/>
              <a:buAutoNum type="arabicPeriod"/>
            </a:pPr>
            <a:r>
              <a:rPr lang="en-US" altLang="el-GR" sz="2200" dirty="0">
                <a:ea typeface="ＭＳ Ｐゴシック" panose="020B0600070205080204" pitchFamily="34" charset="-128"/>
              </a:rPr>
              <a:t>large leak</a:t>
            </a:r>
          </a:p>
          <a:p>
            <a:pPr marL="2209800" lvl="4" indent="-381000">
              <a:lnSpc>
                <a:spcPct val="70000"/>
              </a:lnSpc>
              <a:buClr>
                <a:schemeClr val="tx1"/>
              </a:buClr>
              <a:buFont typeface="Wingdings" panose="05000000000000000000" pitchFamily="2" charset="2"/>
              <a:buAutoNum type="arabicPeriod"/>
            </a:pPr>
            <a:r>
              <a:rPr lang="en-US" altLang="el-GR" sz="2200" dirty="0">
                <a:ea typeface="ＭＳ Ｐゴシック" panose="020B0600070205080204" pitchFamily="34" charset="-128"/>
              </a:rPr>
              <a:t>Infection</a:t>
            </a:r>
          </a:p>
          <a:p>
            <a:pPr marL="2209800" lvl="4" indent="-381000">
              <a:lnSpc>
                <a:spcPct val="70000"/>
              </a:lnSpc>
              <a:buClr>
                <a:schemeClr val="tx1"/>
              </a:buClr>
              <a:buFont typeface="Wingdings" panose="05000000000000000000" pitchFamily="2" charset="2"/>
              <a:buAutoNum type="arabicPeriod"/>
            </a:pPr>
            <a:r>
              <a:rPr lang="en-US" altLang="el-GR" sz="2200" dirty="0">
                <a:ea typeface="ＭＳ Ｐゴシック" panose="020B0600070205080204" pitchFamily="34" charset="-128"/>
              </a:rPr>
              <a:t>Cancer</a:t>
            </a:r>
          </a:p>
          <a:p>
            <a:pPr marL="1352550" lvl="2" indent="-438150">
              <a:lnSpc>
                <a:spcPct val="70000"/>
              </a:lnSpc>
              <a:buClr>
                <a:schemeClr val="hlink"/>
              </a:buClr>
              <a:buSzPct val="110000"/>
              <a:buNone/>
            </a:pPr>
            <a:r>
              <a:rPr lang="en-US" altLang="el-GR" sz="2200" b="1" i="1" dirty="0">
                <a:ea typeface="ＭＳ Ｐゴシック" panose="020B0600070205080204" pitchFamily="34" charset="-128"/>
              </a:rPr>
              <a:t>Surgery</a:t>
            </a:r>
            <a:r>
              <a:rPr lang="en-US" altLang="el-GR" sz="2200" dirty="0">
                <a:ea typeface="ＭＳ Ｐゴシック" panose="020B0600070205080204" pitchFamily="34" charset="-128"/>
              </a:rPr>
              <a:t> – resect the fistula and the bowel segment then re-anastomosis</a:t>
            </a:r>
          </a:p>
          <a:p>
            <a:pPr marL="552450" lvl="0" indent="-495300">
              <a:buFont typeface="Wingdings" panose="05000000000000000000" pitchFamily="2" charset="2"/>
              <a:buAutoNum type="arabicPeriod" startAt="2"/>
            </a:pPr>
            <a:r>
              <a:rPr lang="en-US" altLang="el-GR" sz="2000" b="1" dirty="0">
                <a:solidFill>
                  <a:prstClr val="black"/>
                </a:solidFill>
                <a:ea typeface="ＭＳ Ｐゴシック" panose="020B0600070205080204" pitchFamily="34" charset="-128"/>
              </a:rPr>
              <a:t>Small bowel fistula:</a:t>
            </a:r>
          </a:p>
          <a:p>
            <a:pPr marL="952500" lvl="1" indent="-438150">
              <a:buSzPct val="80000"/>
            </a:pPr>
            <a:r>
              <a:rPr lang="en-US" altLang="el-GR" sz="2000" dirty="0">
                <a:solidFill>
                  <a:prstClr val="black"/>
                </a:solidFill>
                <a:ea typeface="ＭＳ Ｐゴシック" panose="020B0600070205080204" pitchFamily="34" charset="-128"/>
              </a:rPr>
              <a:t>Drainage is less compared to duodenal fistula, but </a:t>
            </a:r>
            <a:r>
              <a:rPr lang="en-US" altLang="el-GR" sz="2000" dirty="0" err="1">
                <a:solidFill>
                  <a:prstClr val="black"/>
                </a:solidFill>
                <a:ea typeface="ＭＳ Ｐゴシック" panose="020B0600070205080204" pitchFamily="34" charset="-128"/>
              </a:rPr>
              <a:t>jejunal</a:t>
            </a:r>
            <a:r>
              <a:rPr lang="en-US" altLang="el-GR" sz="2000" dirty="0">
                <a:solidFill>
                  <a:prstClr val="black"/>
                </a:solidFill>
                <a:ea typeface="ＭＳ Ｐゴシック" panose="020B0600070205080204" pitchFamily="34" charset="-128"/>
              </a:rPr>
              <a:t> fistula have a poorer prognosis than </a:t>
            </a:r>
            <a:r>
              <a:rPr lang="en-US" altLang="el-GR" sz="2000" dirty="0" err="1">
                <a:solidFill>
                  <a:prstClr val="black"/>
                </a:solidFill>
                <a:ea typeface="ＭＳ Ｐゴシック" panose="020B0600070205080204" pitchFamily="34" charset="-128"/>
              </a:rPr>
              <a:t>ileal</a:t>
            </a:r>
            <a:r>
              <a:rPr lang="en-US" altLang="el-GR" sz="2000" dirty="0">
                <a:solidFill>
                  <a:prstClr val="black"/>
                </a:solidFill>
                <a:ea typeface="ＭＳ Ｐゴシック" panose="020B0600070205080204" pitchFamily="34" charset="-128"/>
              </a:rPr>
              <a:t> fistula</a:t>
            </a:r>
          </a:p>
          <a:p>
            <a:pPr marL="1352550" lvl="2" indent="-438150">
              <a:lnSpc>
                <a:spcPct val="70000"/>
              </a:lnSpc>
              <a:buClr>
                <a:schemeClr val="hlink"/>
              </a:buClr>
              <a:buSzPct val="110000"/>
              <a:buNone/>
            </a:pPr>
            <a:endParaRPr lang="en-US" altLang="el-GR" sz="2200" dirty="0">
              <a:ea typeface="ＭＳ Ｐゴシック" panose="020B0600070205080204" pitchFamily="34" charset="-128"/>
            </a:endParaRPr>
          </a:p>
        </p:txBody>
      </p:sp>
      <p:sp>
        <p:nvSpPr>
          <p:cNvPr id="3" name="Footer Placeholder 2"/>
          <p:cNvSpPr>
            <a:spLocks noGrp="1"/>
          </p:cNvSpPr>
          <p:nvPr>
            <p:ph type="ftr" sz="quarter" idx="11"/>
          </p:nvPr>
        </p:nvSpPr>
        <p:spPr/>
        <p:txBody>
          <a:bodyPr>
            <a:normAutofit/>
          </a:bodyPr>
          <a:lstStyle/>
          <a:p>
            <a:pPr>
              <a:lnSpc>
                <a:spcPct val="80000"/>
              </a:lnSpc>
            </a:pPr>
            <a:r>
              <a:rPr lang="en-US" sz="1000" dirty="0"/>
              <a:t>First Department of Surgery, Faculty of Medicine, National and Kapodistrian University of Athens , Laiko General Hospital, Dir. Prof. T. Liakakos.</a:t>
            </a:r>
            <a:endParaRPr lang="el-GR" sz="1000" dirty="0"/>
          </a:p>
        </p:txBody>
      </p:sp>
      <p:sp>
        <p:nvSpPr>
          <p:cNvPr id="4" name="Slide Number Placeholder 3"/>
          <p:cNvSpPr>
            <a:spLocks noGrp="1"/>
          </p:cNvSpPr>
          <p:nvPr>
            <p:ph type="sldNum" sz="quarter" idx="12"/>
          </p:nvPr>
        </p:nvSpPr>
        <p:spPr/>
        <p:txBody>
          <a:bodyPr>
            <a:normAutofit/>
          </a:bodyPr>
          <a:lstStyle/>
          <a:p>
            <a:fld id="{C5383E79-6F58-48EE-939E-EB876EBB13BC}" type="slidenum">
              <a:rPr lang="el-GR" smtClean="0"/>
              <a:t>82</a:t>
            </a:fld>
            <a:endParaRPr lang="el-GR" dirty="0"/>
          </a:p>
        </p:txBody>
      </p:sp>
    </p:spTree>
    <p:extLst>
      <p:ext uri="{BB962C8B-B14F-4D97-AF65-F5344CB8AC3E}">
        <p14:creationId xmlns:p14="http://schemas.microsoft.com/office/powerpoint/2010/main" val="12457570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838200" y="317835"/>
            <a:ext cx="10515600" cy="1325563"/>
          </a:xfrm>
        </p:spPr>
        <p:txBody>
          <a:bodyPr>
            <a:normAutofit/>
          </a:bodyPr>
          <a:lstStyle/>
          <a:p>
            <a:pPr eaLnBrk="1" hangingPunct="1"/>
            <a:r>
              <a:rPr lang="en-US" altLang="el-GR" dirty="0">
                <a:ea typeface="ＭＳ Ｐゴシック" panose="020B0600070205080204" pitchFamily="34" charset="-128"/>
              </a:rPr>
              <a:t>Fistula</a:t>
            </a:r>
            <a:r>
              <a:rPr lang="en-US" altLang="el-GR" b="1" dirty="0">
                <a:ea typeface="ＭＳ Ｐゴシック" panose="020B0600070205080204" pitchFamily="34" charset="-128"/>
              </a:rPr>
              <a:t/>
            </a:r>
            <a:br>
              <a:rPr lang="en-US" altLang="el-GR" b="1" dirty="0">
                <a:ea typeface="ＭＳ Ｐゴシック" panose="020B0600070205080204" pitchFamily="34" charset="-128"/>
              </a:rPr>
            </a:br>
            <a:endParaRPr lang="en-US" altLang="el-GR" b="1" dirty="0">
              <a:ea typeface="ＭＳ Ｐゴシック" panose="020B0600070205080204" pitchFamily="34" charset="-128"/>
            </a:endParaRPr>
          </a:p>
        </p:txBody>
      </p:sp>
      <p:sp>
        <p:nvSpPr>
          <p:cNvPr id="94211" name="Rectangle 3"/>
          <p:cNvSpPr>
            <a:spLocks noGrp="1" noChangeArrowheads="1"/>
          </p:cNvSpPr>
          <p:nvPr>
            <p:ph idx="1"/>
          </p:nvPr>
        </p:nvSpPr>
        <p:spPr/>
        <p:txBody>
          <a:bodyPr>
            <a:normAutofit lnSpcReduction="10000"/>
          </a:bodyPr>
          <a:lstStyle/>
          <a:p>
            <a:pPr marL="552450" lvl="0" indent="-495300">
              <a:buFont typeface="Wingdings" panose="05000000000000000000" pitchFamily="2" charset="2"/>
              <a:buAutoNum type="arabicPeriod" startAt="2"/>
            </a:pPr>
            <a:r>
              <a:rPr lang="en-US" altLang="el-GR" sz="2400" b="1" dirty="0">
                <a:solidFill>
                  <a:prstClr val="black"/>
                </a:solidFill>
                <a:ea typeface="ＭＳ Ｐゴシック" panose="020B0600070205080204" pitchFamily="34" charset="-128"/>
              </a:rPr>
              <a:t>Small bowel fistula:</a:t>
            </a:r>
          </a:p>
          <a:p>
            <a:pPr marL="952500" lvl="1" indent="-438150">
              <a:buClr>
                <a:srgbClr val="0563C1"/>
              </a:buClr>
              <a:buSzPct val="80000"/>
              <a:buNone/>
            </a:pPr>
            <a:r>
              <a:rPr lang="en-US" altLang="el-GR" b="1" dirty="0">
                <a:solidFill>
                  <a:prstClr val="black"/>
                </a:solidFill>
                <a:ea typeface="ＭＳ Ｐゴシック" panose="020B0600070205080204" pitchFamily="34" charset="-128"/>
              </a:rPr>
              <a:t>Treatment:</a:t>
            </a:r>
          </a:p>
          <a:p>
            <a:pPr marL="952500" lvl="1" indent="-438150">
              <a:buSzPct val="80000"/>
            </a:pPr>
            <a:r>
              <a:rPr lang="en-US" altLang="el-GR" dirty="0">
                <a:solidFill>
                  <a:prstClr val="black"/>
                </a:solidFill>
                <a:ea typeface="ＭＳ Ｐゴシック" panose="020B0600070205080204" pitchFamily="34" charset="-128"/>
              </a:rPr>
              <a:t>Supportive: </a:t>
            </a:r>
          </a:p>
          <a:p>
            <a:pPr marL="1295400" lvl="2" indent="-381000">
              <a:buSzPct val="80000"/>
            </a:pPr>
            <a:r>
              <a:rPr lang="en-US" altLang="el-GR" sz="2400" dirty="0">
                <a:solidFill>
                  <a:prstClr val="black"/>
                </a:solidFill>
                <a:ea typeface="ＭＳ Ｐゴシック" panose="020B0600070205080204" pitchFamily="34" charset="-128"/>
              </a:rPr>
              <a:t>correct fluid &amp; electrolyte imbalance</a:t>
            </a:r>
          </a:p>
          <a:p>
            <a:pPr marL="1295400" lvl="2" indent="-381000">
              <a:buSzPct val="80000"/>
            </a:pPr>
            <a:r>
              <a:rPr lang="en-US" altLang="el-GR" sz="2400" dirty="0">
                <a:solidFill>
                  <a:prstClr val="black"/>
                </a:solidFill>
                <a:ea typeface="ＭＳ Ｐゴシック" panose="020B0600070205080204" pitchFamily="34" charset="-128"/>
              </a:rPr>
              <a:t>Give proper nutrition</a:t>
            </a:r>
          </a:p>
          <a:p>
            <a:pPr marL="952500" lvl="1" indent="-438150">
              <a:buSzPct val="80000"/>
            </a:pPr>
            <a:r>
              <a:rPr lang="en-US" altLang="el-GR" dirty="0">
                <a:solidFill>
                  <a:prstClr val="black"/>
                </a:solidFill>
                <a:ea typeface="ＭＳ Ｐゴシック" panose="020B0600070205080204" pitchFamily="34" charset="-128"/>
              </a:rPr>
              <a:t>Proximal </a:t>
            </a:r>
            <a:r>
              <a:rPr lang="en-US" altLang="el-GR" dirty="0" err="1">
                <a:solidFill>
                  <a:prstClr val="black"/>
                </a:solidFill>
                <a:ea typeface="ＭＳ Ｐゴシック" panose="020B0600070205080204" pitchFamily="34" charset="-128"/>
              </a:rPr>
              <a:t>jejunal</a:t>
            </a:r>
            <a:r>
              <a:rPr lang="en-US" altLang="el-GR" dirty="0">
                <a:solidFill>
                  <a:prstClr val="black"/>
                </a:solidFill>
                <a:ea typeface="ＭＳ Ｐゴシック" panose="020B0600070205080204" pitchFamily="34" charset="-128"/>
              </a:rPr>
              <a:t> fistula: - Distal feeding </a:t>
            </a:r>
            <a:r>
              <a:rPr lang="en-US" altLang="el-GR" dirty="0" err="1">
                <a:solidFill>
                  <a:prstClr val="black"/>
                </a:solidFill>
                <a:ea typeface="ＭＳ Ｐゴシック" panose="020B0600070205080204" pitchFamily="34" charset="-128"/>
              </a:rPr>
              <a:t>jejunostomy</a:t>
            </a:r>
            <a:endParaRPr lang="en-US" altLang="el-GR" dirty="0">
              <a:solidFill>
                <a:prstClr val="black"/>
              </a:solidFill>
              <a:ea typeface="ＭＳ Ｐゴシック" panose="020B0600070205080204" pitchFamily="34" charset="-128"/>
            </a:endParaRPr>
          </a:p>
          <a:p>
            <a:pPr marL="952500" lvl="1" indent="-438150">
              <a:buSzPct val="80000"/>
            </a:pPr>
            <a:r>
              <a:rPr lang="en-US" altLang="el-GR" dirty="0">
                <a:solidFill>
                  <a:prstClr val="black"/>
                </a:solidFill>
                <a:ea typeface="ＭＳ Ｐゴシック" panose="020B0600070205080204" pitchFamily="34" charset="-128"/>
              </a:rPr>
              <a:t>Distal </a:t>
            </a:r>
            <a:r>
              <a:rPr lang="en-US" altLang="el-GR" dirty="0" err="1">
                <a:solidFill>
                  <a:prstClr val="black"/>
                </a:solidFill>
                <a:ea typeface="ＭＳ Ｐゴシック" panose="020B0600070205080204" pitchFamily="34" charset="-128"/>
              </a:rPr>
              <a:t>ileal</a:t>
            </a:r>
            <a:r>
              <a:rPr lang="en-US" altLang="el-GR" dirty="0">
                <a:solidFill>
                  <a:prstClr val="black"/>
                </a:solidFill>
                <a:ea typeface="ＭＳ Ｐゴシック" panose="020B0600070205080204" pitchFamily="34" charset="-128"/>
              </a:rPr>
              <a:t> fistula: - low residue diet</a:t>
            </a:r>
          </a:p>
          <a:p>
            <a:pPr marL="952500" lvl="1" indent="-438150">
              <a:buSzPct val="80000"/>
            </a:pPr>
            <a:r>
              <a:rPr lang="en-US" altLang="el-GR" dirty="0">
                <a:solidFill>
                  <a:prstClr val="black"/>
                </a:solidFill>
                <a:ea typeface="ＭＳ Ｐゴシック" panose="020B0600070205080204" pitchFamily="34" charset="-128"/>
              </a:rPr>
              <a:t>Control diarrhea ----&gt; </a:t>
            </a:r>
            <a:r>
              <a:rPr lang="en-US" altLang="el-GR" dirty="0" err="1">
                <a:solidFill>
                  <a:prstClr val="black"/>
                </a:solidFill>
                <a:ea typeface="ＭＳ Ｐゴシック" panose="020B0600070205080204" pitchFamily="34" charset="-128"/>
              </a:rPr>
              <a:t>lomotil</a:t>
            </a:r>
            <a:r>
              <a:rPr lang="en-US" altLang="el-GR" dirty="0">
                <a:solidFill>
                  <a:prstClr val="black"/>
                </a:solidFill>
                <a:ea typeface="ＭＳ Ｐゴシック" panose="020B0600070205080204" pitchFamily="34" charset="-128"/>
              </a:rPr>
              <a:t> / protect the skin</a:t>
            </a:r>
          </a:p>
          <a:p>
            <a:pPr marL="552450" lvl="0" indent="-495300">
              <a:buClr>
                <a:srgbClr val="0563C1"/>
              </a:buClr>
              <a:buNone/>
            </a:pPr>
            <a:r>
              <a:rPr lang="en-US" altLang="el-GR" sz="2400" b="1" dirty="0">
                <a:solidFill>
                  <a:prstClr val="black"/>
                </a:solidFill>
                <a:ea typeface="ＭＳ Ｐゴシック" panose="020B0600070205080204" pitchFamily="34" charset="-128"/>
              </a:rPr>
              <a:t>Colonic fistula:</a:t>
            </a:r>
          </a:p>
          <a:p>
            <a:pPr marL="952500" lvl="1" indent="-438150">
              <a:buSzPct val="80000"/>
            </a:pPr>
            <a:r>
              <a:rPr lang="en-US" altLang="el-GR" dirty="0">
                <a:solidFill>
                  <a:prstClr val="black"/>
                </a:solidFill>
                <a:ea typeface="ＭＳ Ｐゴシック" panose="020B0600070205080204" pitchFamily="34" charset="-128"/>
              </a:rPr>
              <a:t>Fluid &amp; electrolyte imbalance less common but has higher infection can lead to peritonitis, peritoneal abscess and wound infection.</a:t>
            </a:r>
          </a:p>
          <a:p>
            <a:pPr marL="952500" lvl="1" indent="-438150">
              <a:buSzPct val="80000"/>
            </a:pPr>
            <a:r>
              <a:rPr lang="en-US" altLang="el-GR" dirty="0">
                <a:solidFill>
                  <a:prstClr val="black"/>
                </a:solidFill>
                <a:ea typeface="ＭＳ Ｐゴシック" panose="020B0600070205080204" pitchFamily="34" charset="-128"/>
              </a:rPr>
              <a:t>Skin digestion and irrigation are rare</a:t>
            </a:r>
          </a:p>
          <a:p>
            <a:pPr marL="1752600" lvl="3" indent="-381000">
              <a:buClr>
                <a:schemeClr val="hlink"/>
              </a:buClr>
              <a:buSzPct val="80000"/>
            </a:pPr>
            <a:endParaRPr lang="en-US" altLang="el-GR" sz="2400" dirty="0">
              <a:ea typeface="ＭＳ Ｐゴシック" panose="020B0600070205080204" pitchFamily="34" charset="-128"/>
            </a:endParaRPr>
          </a:p>
        </p:txBody>
      </p:sp>
      <p:sp>
        <p:nvSpPr>
          <p:cNvPr id="3" name="Footer Placeholder 2"/>
          <p:cNvSpPr>
            <a:spLocks noGrp="1"/>
          </p:cNvSpPr>
          <p:nvPr>
            <p:ph type="ftr" sz="quarter" idx="11"/>
          </p:nvPr>
        </p:nvSpPr>
        <p:spPr/>
        <p:txBody>
          <a:bodyPr>
            <a:normAutofit/>
          </a:bodyPr>
          <a:lstStyle/>
          <a:p>
            <a:pPr>
              <a:lnSpc>
                <a:spcPct val="80000"/>
              </a:lnSpc>
            </a:pPr>
            <a:r>
              <a:rPr lang="en-US" sz="1000" dirty="0"/>
              <a:t>First Department of Surgery, Faculty of Medicine, National and Kapodistrian University of Athens , Laiko General Hospital, Dir. Prof. T. Liakakos.</a:t>
            </a:r>
            <a:endParaRPr lang="el-GR" sz="1000" dirty="0"/>
          </a:p>
        </p:txBody>
      </p:sp>
      <p:sp>
        <p:nvSpPr>
          <p:cNvPr id="4" name="Slide Number Placeholder 3"/>
          <p:cNvSpPr>
            <a:spLocks noGrp="1"/>
          </p:cNvSpPr>
          <p:nvPr>
            <p:ph type="sldNum" sz="quarter" idx="12"/>
          </p:nvPr>
        </p:nvSpPr>
        <p:spPr/>
        <p:txBody>
          <a:bodyPr>
            <a:normAutofit/>
          </a:bodyPr>
          <a:lstStyle/>
          <a:p>
            <a:fld id="{C5383E79-6F58-48EE-939E-EB876EBB13BC}" type="slidenum">
              <a:rPr lang="el-GR" smtClean="0"/>
              <a:t>83</a:t>
            </a:fld>
            <a:endParaRPr lang="el-GR" dirty="0"/>
          </a:p>
        </p:txBody>
      </p:sp>
    </p:spTree>
    <p:extLst>
      <p:ext uri="{BB962C8B-B14F-4D97-AF65-F5344CB8AC3E}">
        <p14:creationId xmlns:p14="http://schemas.microsoft.com/office/powerpoint/2010/main" val="3914160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838200" y="308504"/>
            <a:ext cx="10515600" cy="1325563"/>
          </a:xfrm>
        </p:spPr>
        <p:txBody>
          <a:bodyPr>
            <a:normAutofit/>
          </a:bodyPr>
          <a:lstStyle/>
          <a:p>
            <a:r>
              <a:rPr lang="en-US" altLang="el-GR" dirty="0">
                <a:ea typeface="ＭＳ Ｐゴシック" panose="020B0600070205080204" pitchFamily="34" charset="-128"/>
              </a:rPr>
              <a:t>Fistula</a:t>
            </a:r>
            <a:r>
              <a:rPr lang="en-US" altLang="el-GR" b="1" dirty="0">
                <a:ea typeface="ＭＳ Ｐゴシック" panose="020B0600070205080204" pitchFamily="34" charset="-128"/>
              </a:rPr>
              <a:t/>
            </a:r>
            <a:br>
              <a:rPr lang="en-US" altLang="el-GR" b="1" dirty="0">
                <a:ea typeface="ＭＳ Ｐゴシック" panose="020B0600070205080204" pitchFamily="34" charset="-128"/>
              </a:rPr>
            </a:br>
            <a:endParaRPr lang="en-US" altLang="el-GR" b="1" dirty="0">
              <a:ea typeface="ＭＳ Ｐゴシック" panose="020B0600070205080204" pitchFamily="34" charset="-128"/>
            </a:endParaRPr>
          </a:p>
        </p:txBody>
      </p:sp>
      <p:sp>
        <p:nvSpPr>
          <p:cNvPr id="96259" name="Rectangle 3"/>
          <p:cNvSpPr>
            <a:spLocks noGrp="1" noChangeArrowheads="1"/>
          </p:cNvSpPr>
          <p:nvPr>
            <p:ph idx="1"/>
          </p:nvPr>
        </p:nvSpPr>
        <p:spPr/>
        <p:txBody>
          <a:bodyPr>
            <a:normAutofit/>
          </a:bodyPr>
          <a:lstStyle/>
          <a:p>
            <a:pPr marL="552450" indent="-495300">
              <a:lnSpc>
                <a:spcPct val="80000"/>
              </a:lnSpc>
              <a:buClr>
                <a:schemeClr val="hlink"/>
              </a:buClr>
              <a:buNone/>
            </a:pPr>
            <a:r>
              <a:rPr lang="en-US" altLang="el-GR" sz="2400" b="1" dirty="0">
                <a:ea typeface="ＭＳ Ｐゴシック" panose="020B0600070205080204" pitchFamily="34" charset="-128"/>
              </a:rPr>
              <a:t>Colonic fistula:</a:t>
            </a:r>
          </a:p>
          <a:p>
            <a:pPr marL="952500" lvl="1" indent="-438150">
              <a:lnSpc>
                <a:spcPct val="80000"/>
              </a:lnSpc>
              <a:buClr>
                <a:schemeClr val="hlink"/>
              </a:buClr>
              <a:buSzPct val="80000"/>
              <a:buNone/>
            </a:pPr>
            <a:r>
              <a:rPr lang="en-US" altLang="el-GR" b="1" dirty="0">
                <a:ea typeface="ＭＳ Ｐゴシック" panose="020B0600070205080204" pitchFamily="34" charset="-128"/>
              </a:rPr>
              <a:t>Treatment:</a:t>
            </a:r>
          </a:p>
          <a:p>
            <a:pPr marL="952500" lvl="1" indent="-438150">
              <a:lnSpc>
                <a:spcPct val="80000"/>
              </a:lnSpc>
              <a:buSzPct val="80000"/>
              <a:buFont typeface="Wingdings" panose="05000000000000000000" pitchFamily="2" charset="2"/>
              <a:buAutoNum type="arabicPeriod"/>
            </a:pPr>
            <a:r>
              <a:rPr lang="en-US" altLang="el-GR" dirty="0">
                <a:ea typeface="ＭＳ Ｐゴシック" panose="020B0600070205080204" pitchFamily="34" charset="-128"/>
              </a:rPr>
              <a:t>Nutrition (low residue or elemental diet)</a:t>
            </a:r>
          </a:p>
          <a:p>
            <a:pPr marL="952500" lvl="1" indent="-438150">
              <a:lnSpc>
                <a:spcPct val="80000"/>
              </a:lnSpc>
              <a:buSzPct val="80000"/>
              <a:buFont typeface="Wingdings" panose="05000000000000000000" pitchFamily="2" charset="2"/>
              <a:buAutoNum type="arabicPeriod"/>
            </a:pPr>
            <a:r>
              <a:rPr lang="en-US" altLang="el-GR" dirty="0">
                <a:ea typeface="ＭＳ Ｐゴシック" panose="020B0600070205080204" pitchFamily="34" charset="-128"/>
              </a:rPr>
              <a:t>Antibiotics</a:t>
            </a:r>
          </a:p>
          <a:p>
            <a:pPr marL="1352550" lvl="2" indent="-438150">
              <a:lnSpc>
                <a:spcPct val="80000"/>
              </a:lnSpc>
              <a:buSzPct val="80000"/>
            </a:pPr>
            <a:r>
              <a:rPr lang="en-US" altLang="el-GR" sz="2400" dirty="0">
                <a:ea typeface="ＭＳ Ｐゴシック" panose="020B0600070205080204" pitchFamily="34" charset="-128"/>
              </a:rPr>
              <a:t>Spontaneous healing of fistula is the rule rather than the exception</a:t>
            </a:r>
          </a:p>
          <a:p>
            <a:pPr marL="1352550" lvl="2" indent="-438150">
              <a:lnSpc>
                <a:spcPct val="80000"/>
              </a:lnSpc>
              <a:buSzPct val="80000"/>
            </a:pPr>
            <a:r>
              <a:rPr lang="en-US" altLang="el-GR" sz="2400" dirty="0">
                <a:ea typeface="ＭＳ Ｐゴシック" panose="020B0600070205080204" pitchFamily="34" charset="-128"/>
              </a:rPr>
              <a:t>Medical management is generally indicated for 6 wks. to permit active inflammation to subside ---&gt; fails ----&gt; surgery</a:t>
            </a:r>
          </a:p>
          <a:p>
            <a:pPr marL="952500" lvl="1" indent="-438150">
              <a:lnSpc>
                <a:spcPct val="80000"/>
              </a:lnSpc>
              <a:buSzPct val="80000"/>
              <a:buFont typeface="Wingdings" panose="05000000000000000000" pitchFamily="2" charset="2"/>
              <a:buAutoNum type="arabicPeriod"/>
            </a:pPr>
            <a:r>
              <a:rPr lang="en-US" altLang="el-GR" dirty="0">
                <a:ea typeface="ＭＳ Ｐゴシック" panose="020B0600070205080204" pitchFamily="34" charset="-128"/>
              </a:rPr>
              <a:t>Defunctionalizing colostomies for descending colon</a:t>
            </a:r>
          </a:p>
          <a:p>
            <a:pPr marL="952500" lvl="1" indent="-438150">
              <a:lnSpc>
                <a:spcPct val="80000"/>
              </a:lnSpc>
              <a:buSzPct val="80000"/>
              <a:buFont typeface="Wingdings" panose="05000000000000000000" pitchFamily="2" charset="2"/>
              <a:buAutoNum type="arabicPeriod"/>
            </a:pPr>
            <a:r>
              <a:rPr lang="en-US" altLang="el-GR" dirty="0">
                <a:ea typeface="ＭＳ Ｐゴシック" panose="020B0600070205080204" pitchFamily="34" charset="-128"/>
              </a:rPr>
              <a:t>Ileal transverse colostomies for ascending and distal ileal fistulas</a:t>
            </a:r>
          </a:p>
          <a:p>
            <a:pPr marL="1352550" lvl="2" indent="-438150">
              <a:lnSpc>
                <a:spcPct val="80000"/>
              </a:lnSpc>
              <a:buSzPct val="80000"/>
            </a:pPr>
            <a:r>
              <a:rPr lang="en-US" altLang="el-GR" sz="2400" dirty="0">
                <a:ea typeface="ＭＳ Ｐゴシック" panose="020B0600070205080204" pitchFamily="34" charset="-128"/>
              </a:rPr>
              <a:t>If w/ </a:t>
            </a:r>
            <a:r>
              <a:rPr lang="en-US" altLang="el-GR" sz="2400" b="1" i="1" dirty="0">
                <a:ea typeface="ＭＳ Ｐゴシック" panose="020B0600070205080204" pitchFamily="34" charset="-128"/>
              </a:rPr>
              <a:t>generalized peritonitis</a:t>
            </a:r>
            <a:r>
              <a:rPr lang="en-US" altLang="el-GR" sz="2400" dirty="0">
                <a:ea typeface="ＭＳ Ｐゴシック" panose="020B0600070205080204" pitchFamily="34" charset="-128"/>
              </a:rPr>
              <a:t> do emergency resection</a:t>
            </a:r>
          </a:p>
        </p:txBody>
      </p:sp>
      <p:sp>
        <p:nvSpPr>
          <p:cNvPr id="3" name="Footer Placeholder 2"/>
          <p:cNvSpPr>
            <a:spLocks noGrp="1"/>
          </p:cNvSpPr>
          <p:nvPr>
            <p:ph type="ftr" sz="quarter" idx="11"/>
          </p:nvPr>
        </p:nvSpPr>
        <p:spPr/>
        <p:txBody>
          <a:bodyPr>
            <a:normAutofit/>
          </a:bodyPr>
          <a:lstStyle/>
          <a:p>
            <a:pPr>
              <a:lnSpc>
                <a:spcPct val="80000"/>
              </a:lnSpc>
            </a:pPr>
            <a:r>
              <a:rPr lang="en-US" sz="1000" dirty="0"/>
              <a:t>First Department of Surgery, Faculty of Medicine, National and Kapodistrian University of Athens , Laiko General Hospital, Dir. Prof. T. Liakakos.</a:t>
            </a:r>
            <a:endParaRPr lang="el-GR" sz="1000" dirty="0"/>
          </a:p>
        </p:txBody>
      </p:sp>
      <p:sp>
        <p:nvSpPr>
          <p:cNvPr id="4" name="Slide Number Placeholder 3"/>
          <p:cNvSpPr>
            <a:spLocks noGrp="1"/>
          </p:cNvSpPr>
          <p:nvPr>
            <p:ph type="sldNum" sz="quarter" idx="12"/>
          </p:nvPr>
        </p:nvSpPr>
        <p:spPr/>
        <p:txBody>
          <a:bodyPr>
            <a:normAutofit/>
          </a:bodyPr>
          <a:lstStyle/>
          <a:p>
            <a:fld id="{C5383E79-6F58-48EE-939E-EB876EBB13BC}" type="slidenum">
              <a:rPr lang="el-GR" smtClean="0"/>
              <a:t>84</a:t>
            </a:fld>
            <a:endParaRPr lang="el-GR" dirty="0"/>
          </a:p>
        </p:txBody>
      </p:sp>
    </p:spTree>
    <p:extLst>
      <p:ext uri="{BB962C8B-B14F-4D97-AF65-F5344CB8AC3E}">
        <p14:creationId xmlns:p14="http://schemas.microsoft.com/office/powerpoint/2010/main" val="14454117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9" name="Rectangle 7475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5" name="Picture 4"/>
          <p:cNvPicPr>
            <a:picLocks noChangeAspect="1"/>
          </p:cNvPicPr>
          <p:nvPr/>
        </p:nvPicPr>
        <p:blipFill rotWithShape="1">
          <a:blip r:embed="rId2"/>
          <a:srcRect l="15239" r="20083" b="1"/>
          <a:stretch/>
        </p:blipFill>
        <p:spPr>
          <a:xfrm>
            <a:off x="321628" y="320511"/>
            <a:ext cx="3794760" cy="3930978"/>
          </a:xfrm>
          <a:prstGeom prst="rect">
            <a:avLst/>
          </a:prstGeom>
        </p:spPr>
      </p:pic>
      <p:pic>
        <p:nvPicPr>
          <p:cNvPr id="74755" name="Picture 3"/>
          <p:cNvPicPr>
            <a:picLocks noChangeAspect="1"/>
          </p:cNvPicPr>
          <p:nvPr/>
        </p:nvPicPr>
        <p:blipFill rotWithShape="1">
          <a:blip r:embed="rId3">
            <a:extLst>
              <a:ext uri="{28A0092B-C50C-407E-A947-70E740481C1C}">
                <a14:useLocalDpi xmlns:a14="http://schemas.microsoft.com/office/drawing/2010/main" val="0"/>
              </a:ext>
            </a:extLst>
          </a:blip>
          <a:srcRect l="-3" r="4" b="14397"/>
          <a:stretch/>
        </p:blipFill>
        <p:spPr bwMode="auto">
          <a:xfrm>
            <a:off x="4198385" y="505401"/>
            <a:ext cx="3794760" cy="3540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a:srcRect l="9677" r="17921" b="-2"/>
          <a:stretch/>
        </p:blipFill>
        <p:spPr>
          <a:xfrm>
            <a:off x="8075142" y="320511"/>
            <a:ext cx="3794760" cy="3930978"/>
          </a:xfrm>
          <a:prstGeom prst="rect">
            <a:avLst/>
          </a:prstGeom>
        </p:spPr>
      </p:pic>
      <p:cxnSp>
        <p:nvCxnSpPr>
          <p:cNvPr id="136" name="Straight Connector 13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75360" y="5778706"/>
            <a:ext cx="10241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4754" name="Title 1"/>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altLang="el-GR" sz="6000"/>
              <a:t>Peritoneal abscess and peritonitis</a:t>
            </a:r>
          </a:p>
        </p:txBody>
      </p:sp>
      <p:sp>
        <p:nvSpPr>
          <p:cNvPr id="3" name="Footer Placeholder 2"/>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80000"/>
              </a:lnSpc>
            </a:pPr>
            <a:r>
              <a:rPr lang="en-US" sz="1000"/>
              <a:t>First Department of Surgery, Faculty of Medicine, National and Kapodistrian University of Athens , Laiko General Hospital, Dir. Prof. T. Liakakos.</a:t>
            </a:r>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fld id="{C5383E79-6F58-48EE-939E-EB876EBB13BC}" type="slidenum">
              <a:rPr lang="en-US" smtClean="0"/>
              <a:pPr/>
              <a:t>85</a:t>
            </a:fld>
            <a:endParaRPr lang="en-US"/>
          </a:p>
        </p:txBody>
      </p:sp>
    </p:spTree>
    <p:extLst>
      <p:ext uri="{BB962C8B-B14F-4D97-AF65-F5344CB8AC3E}">
        <p14:creationId xmlns:p14="http://schemas.microsoft.com/office/powerpoint/2010/main" val="6999144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3" y="836712"/>
            <a:ext cx="10515600" cy="2852737"/>
          </a:xfrm>
        </p:spPr>
        <p:txBody>
          <a:bodyPr/>
          <a:lstStyle/>
          <a:p>
            <a:pPr algn="ctr"/>
            <a:r>
              <a:rPr lang="en-US" dirty="0"/>
              <a:t>Late complications</a:t>
            </a:r>
          </a:p>
        </p:txBody>
      </p:sp>
      <p:sp>
        <p:nvSpPr>
          <p:cNvPr id="3" name="Content Placeholder 2"/>
          <p:cNvSpPr>
            <a:spLocks noGrp="1"/>
          </p:cNvSpPr>
          <p:nvPr>
            <p:ph type="body" idx="1"/>
          </p:nvPr>
        </p:nvSpPr>
        <p:spPr>
          <a:xfrm>
            <a:off x="838200" y="4077072"/>
            <a:ext cx="10515600" cy="1500187"/>
          </a:xfrm>
        </p:spPr>
        <p:txBody>
          <a:bodyPr>
            <a:normAutofit lnSpcReduction="10000"/>
          </a:bodyPr>
          <a:lstStyle/>
          <a:p>
            <a:pPr marL="342900" indent="-342900">
              <a:buFont typeface="Arial" panose="020B0604020202020204" pitchFamily="34" charset="0"/>
              <a:buChar char="•"/>
            </a:pPr>
            <a:r>
              <a:rPr lang="en-US" dirty="0">
                <a:solidFill>
                  <a:schemeClr val="tx1"/>
                </a:solidFill>
              </a:rPr>
              <a:t>Wound</a:t>
            </a:r>
          </a:p>
          <a:p>
            <a:pPr marL="800100" lvl="1" indent="-342900">
              <a:buFont typeface="Arial" panose="020B0604020202020204" pitchFamily="34" charset="0"/>
              <a:buChar char="•"/>
            </a:pPr>
            <a:r>
              <a:rPr lang="en-US" dirty="0">
                <a:solidFill>
                  <a:schemeClr val="tx1"/>
                </a:solidFill>
              </a:rPr>
              <a:t>Hypertrophic scar, keloid, wound sinus.</a:t>
            </a:r>
          </a:p>
          <a:p>
            <a:pPr marL="342900" indent="-342900">
              <a:buFont typeface="Arial" panose="020B0604020202020204" pitchFamily="34" charset="0"/>
              <a:buChar char="•"/>
            </a:pPr>
            <a:r>
              <a:rPr lang="en-US" dirty="0">
                <a:solidFill>
                  <a:schemeClr val="tx1"/>
                </a:solidFill>
              </a:rPr>
              <a:t>Adhesions</a:t>
            </a:r>
          </a:p>
          <a:p>
            <a:pPr marL="800100" lvl="1" indent="-342900">
              <a:buFont typeface="Arial" panose="020B0604020202020204" pitchFamily="34" charset="0"/>
              <a:buChar char="•"/>
            </a:pPr>
            <a:r>
              <a:rPr lang="en-US" dirty="0">
                <a:solidFill>
                  <a:schemeClr val="tx1"/>
                </a:solidFill>
              </a:rPr>
              <a:t>Strangulation, intestinal obstruction</a:t>
            </a:r>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86</a:t>
            </a:fld>
            <a:endParaRPr lang="el-GR" dirty="0"/>
          </a:p>
        </p:txBody>
      </p:sp>
    </p:spTree>
    <p:extLst>
      <p:ext uri="{BB962C8B-B14F-4D97-AF65-F5344CB8AC3E}">
        <p14:creationId xmlns:p14="http://schemas.microsoft.com/office/powerpoint/2010/main" val="37584342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22477" r="9091" b="9342"/>
          <a:stretch/>
        </p:blipFill>
        <p:spPr>
          <a:xfrm>
            <a:off x="20" y="10"/>
            <a:ext cx="12191980" cy="6857990"/>
          </a:xfrm>
          <a:prstGeom prst="rect">
            <a:avLst/>
          </a:prstGeom>
        </p:spPr>
      </p:pic>
      <p:sp>
        <p:nvSpPr>
          <p:cNvPr id="70" name="Rectangle 6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7"/>
            <a:ext cx="4332307" cy="6179552"/>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1" name="Straight Connector 7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1126" y="3910267"/>
            <a:ext cx="2586790" cy="0"/>
          </a:xfrm>
          <a:prstGeom prst="line">
            <a:avLst/>
          </a:prstGeom>
          <a:ln>
            <a:solidFill>
              <a:srgbClr val="2F5449"/>
            </a:solidFill>
          </a:ln>
        </p:spPr>
        <p:style>
          <a:lnRef idx="1">
            <a:schemeClr val="accent1"/>
          </a:lnRef>
          <a:fillRef idx="0">
            <a:schemeClr val="accent1"/>
          </a:fillRef>
          <a:effectRef idx="0">
            <a:schemeClr val="accent1"/>
          </a:effectRef>
          <a:fontRef idx="minor">
            <a:schemeClr val="tx1"/>
          </a:fontRef>
        </p:style>
      </p:cxnSp>
      <p:sp>
        <p:nvSpPr>
          <p:cNvPr id="4100" name="AutoShape 2"/>
          <p:cNvSpPr>
            <a:spLocks noGrp="1" noChangeArrowheads="1"/>
          </p:cNvSpPr>
          <p:nvPr>
            <p:ph type="ctrTitle"/>
          </p:nvPr>
        </p:nvSpPr>
        <p:spPr>
          <a:xfrm>
            <a:off x="674237" y="914400"/>
            <a:ext cx="3657600" cy="2887579"/>
          </a:xfrm>
        </p:spPr>
        <p:txBody>
          <a:bodyPr>
            <a:normAutofit/>
          </a:bodyPr>
          <a:lstStyle/>
          <a:p>
            <a:r>
              <a:rPr lang="en-US" altLang="el-GR" sz="4800" dirty="0"/>
              <a:t>Wound</a:t>
            </a:r>
          </a:p>
        </p:txBody>
      </p:sp>
      <p:sp>
        <p:nvSpPr>
          <p:cNvPr id="3" name="Footer Placeholder 2"/>
          <p:cNvSpPr>
            <a:spLocks noGrp="1"/>
          </p:cNvSpPr>
          <p:nvPr>
            <p:ph type="ftr" sz="quarter" idx="11"/>
          </p:nvPr>
        </p:nvSpPr>
        <p:spPr>
          <a:xfrm>
            <a:off x="5006075" y="6313486"/>
            <a:ext cx="4114800" cy="365125"/>
          </a:xfrm>
        </p:spPr>
        <p:txBody>
          <a:bodyPr>
            <a:normAutofit/>
          </a:bodyPr>
          <a:lstStyle/>
          <a:p>
            <a:pPr>
              <a:lnSpc>
                <a:spcPct val="80000"/>
              </a:lnSpc>
            </a:pPr>
            <a:r>
              <a:rPr lang="en-US" sz="1000" dirty="0">
                <a:solidFill>
                  <a:srgbClr val="FFFFFF"/>
                </a:solidFill>
              </a:rPr>
              <a:t>First Department of Surgery, Faculty of Medicine, National and Kapodistrian University of Athens , Laiko General Hospital, Dir. Prof. T. Liakakos.</a:t>
            </a:r>
            <a:endParaRPr lang="el-GR" sz="1000" dirty="0">
              <a:solidFill>
                <a:srgbClr val="FFFFFF"/>
              </a:solidFill>
            </a:endParaRPr>
          </a:p>
        </p:txBody>
      </p:sp>
      <p:sp>
        <p:nvSpPr>
          <p:cNvPr id="4" name="Slide Number Placeholder 3"/>
          <p:cNvSpPr>
            <a:spLocks noGrp="1"/>
          </p:cNvSpPr>
          <p:nvPr>
            <p:ph type="sldNum" sz="quarter" idx="12"/>
          </p:nvPr>
        </p:nvSpPr>
        <p:spPr>
          <a:xfrm>
            <a:off x="8610600" y="6318166"/>
            <a:ext cx="2743200" cy="365125"/>
          </a:xfrm>
        </p:spPr>
        <p:txBody>
          <a:bodyPr>
            <a:normAutofit/>
          </a:bodyPr>
          <a:lstStyle/>
          <a:p>
            <a:fld id="{C5383E79-6F58-48EE-939E-EB876EBB13BC}" type="slidenum">
              <a:rPr lang="el-GR" smtClean="0">
                <a:solidFill>
                  <a:srgbClr val="FFFFFF"/>
                </a:solidFill>
              </a:rPr>
              <a:pPr/>
              <a:t>87</a:t>
            </a:fld>
            <a:endParaRPr lang="el-GR" dirty="0">
              <a:solidFill>
                <a:srgbClr val="FFFFFF"/>
              </a:solidFill>
            </a:endParaRPr>
          </a:p>
        </p:txBody>
      </p:sp>
      <p:sp>
        <p:nvSpPr>
          <p:cNvPr id="2" name="Subtitle 1"/>
          <p:cNvSpPr>
            <a:spLocks noGrp="1"/>
          </p:cNvSpPr>
          <p:nvPr>
            <p:ph type="subTitle" idx="1"/>
          </p:nvPr>
        </p:nvSpPr>
        <p:spPr>
          <a:xfrm>
            <a:off x="674237" y="4170501"/>
            <a:ext cx="3657600" cy="1525597"/>
          </a:xfrm>
        </p:spPr>
        <p:txBody>
          <a:bodyPr>
            <a:normAutofit/>
          </a:bodyPr>
          <a:lstStyle/>
          <a:p>
            <a:endParaRPr lang="el-GR" sz="2000" dirty="0">
              <a:solidFill>
                <a:schemeClr val="tx2"/>
              </a:solidFill>
            </a:endParaRPr>
          </a:p>
        </p:txBody>
      </p:sp>
    </p:spTree>
    <p:extLst>
      <p:ext uri="{BB962C8B-B14F-4D97-AF65-F5344CB8AC3E}">
        <p14:creationId xmlns:p14="http://schemas.microsoft.com/office/powerpoint/2010/main" val="22809336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06219" y="0"/>
            <a:ext cx="10515600" cy="1325563"/>
          </a:xfrm>
        </p:spPr>
        <p:txBody>
          <a:bodyPr/>
          <a:lstStyle/>
          <a:p>
            <a:pPr eaLnBrk="1" hangingPunct="1"/>
            <a:r>
              <a:rPr lang="en-US" altLang="el-GR" dirty="0"/>
              <a:t>Wound complications</a:t>
            </a:r>
          </a:p>
        </p:txBody>
      </p:sp>
      <p:sp>
        <p:nvSpPr>
          <p:cNvPr id="5" name="Text Placeholder 4"/>
          <p:cNvSpPr>
            <a:spLocks noGrp="1"/>
          </p:cNvSpPr>
          <p:nvPr>
            <p:ph type="body" idx="1"/>
          </p:nvPr>
        </p:nvSpPr>
        <p:spPr/>
        <p:txBody>
          <a:bodyPr/>
          <a:lstStyle/>
          <a:p>
            <a:r>
              <a:rPr lang="en-US" dirty="0"/>
              <a:t>Types </a:t>
            </a:r>
            <a:endParaRPr lang="el-GR" dirty="0"/>
          </a:p>
        </p:txBody>
      </p:sp>
      <p:sp>
        <p:nvSpPr>
          <p:cNvPr id="13315" name="Rectangle 3"/>
          <p:cNvSpPr>
            <a:spLocks noGrp="1" noChangeArrowheads="1"/>
          </p:cNvSpPr>
          <p:nvPr>
            <p:ph sz="half" idx="2"/>
          </p:nvPr>
        </p:nvSpPr>
        <p:spPr/>
        <p:txBody>
          <a:bodyPr>
            <a:normAutofit lnSpcReduction="10000"/>
          </a:bodyPr>
          <a:lstStyle/>
          <a:p>
            <a:pPr eaLnBrk="1" hangingPunct="1">
              <a:lnSpc>
                <a:spcPct val="90000"/>
              </a:lnSpc>
            </a:pPr>
            <a:r>
              <a:rPr lang="en-US" altLang="el-GR" dirty="0"/>
              <a:t>Type of operation</a:t>
            </a:r>
          </a:p>
          <a:p>
            <a:pPr lvl="1" eaLnBrk="1" hangingPunct="1">
              <a:lnSpc>
                <a:spcPct val="90000"/>
              </a:lnSpc>
            </a:pPr>
            <a:r>
              <a:rPr lang="en-US" altLang="el-GR" dirty="0"/>
              <a:t>Clean </a:t>
            </a:r>
          </a:p>
          <a:p>
            <a:pPr lvl="1" eaLnBrk="1" hangingPunct="1">
              <a:lnSpc>
                <a:spcPct val="90000"/>
              </a:lnSpc>
            </a:pPr>
            <a:r>
              <a:rPr lang="en-US" altLang="el-GR" dirty="0"/>
              <a:t>Clean contaminated</a:t>
            </a:r>
          </a:p>
          <a:p>
            <a:pPr lvl="1" eaLnBrk="1" hangingPunct="1">
              <a:lnSpc>
                <a:spcPct val="90000"/>
              </a:lnSpc>
            </a:pPr>
            <a:r>
              <a:rPr lang="en-US" altLang="el-GR" dirty="0"/>
              <a:t>Contaminated</a:t>
            </a:r>
          </a:p>
          <a:p>
            <a:pPr lvl="1" eaLnBrk="1" hangingPunct="1">
              <a:lnSpc>
                <a:spcPct val="90000"/>
              </a:lnSpc>
            </a:pPr>
            <a:r>
              <a:rPr lang="en-US" altLang="el-GR" dirty="0"/>
              <a:t>Infected</a:t>
            </a:r>
          </a:p>
          <a:p>
            <a:pPr lvl="1" eaLnBrk="1" hangingPunct="1">
              <a:lnSpc>
                <a:spcPct val="90000"/>
              </a:lnSpc>
            </a:pPr>
            <a:endParaRPr lang="en-US" altLang="el-GR" dirty="0"/>
          </a:p>
          <a:p>
            <a:pPr eaLnBrk="1" hangingPunct="1">
              <a:lnSpc>
                <a:spcPct val="90000"/>
              </a:lnSpc>
            </a:pPr>
            <a:r>
              <a:rPr lang="en-US" altLang="el-GR" dirty="0"/>
              <a:t>Emergent versus elective</a:t>
            </a:r>
          </a:p>
          <a:p>
            <a:pPr eaLnBrk="1" hangingPunct="1">
              <a:lnSpc>
                <a:spcPct val="90000"/>
              </a:lnSpc>
            </a:pPr>
            <a:endParaRPr lang="en-US" altLang="el-GR" dirty="0"/>
          </a:p>
          <a:p>
            <a:pPr eaLnBrk="1" hangingPunct="1">
              <a:lnSpc>
                <a:spcPct val="90000"/>
              </a:lnSpc>
            </a:pPr>
            <a:r>
              <a:rPr lang="en-US" altLang="el-GR" dirty="0"/>
              <a:t>Patients general health </a:t>
            </a:r>
          </a:p>
        </p:txBody>
      </p:sp>
      <p:sp>
        <p:nvSpPr>
          <p:cNvPr id="6" name="Text Placeholder 5"/>
          <p:cNvSpPr>
            <a:spLocks noGrp="1"/>
          </p:cNvSpPr>
          <p:nvPr>
            <p:ph type="body" sz="quarter" idx="3"/>
          </p:nvPr>
        </p:nvSpPr>
        <p:spPr/>
        <p:txBody>
          <a:bodyPr/>
          <a:lstStyle/>
          <a:p>
            <a:r>
              <a:rPr lang="en-US" dirty="0"/>
              <a:t>Attributed to </a:t>
            </a:r>
            <a:endParaRPr lang="el-GR" dirty="0"/>
          </a:p>
        </p:txBody>
      </p:sp>
      <p:sp>
        <p:nvSpPr>
          <p:cNvPr id="2" name="Content Placeholder 1"/>
          <p:cNvSpPr>
            <a:spLocks noGrp="1"/>
          </p:cNvSpPr>
          <p:nvPr>
            <p:ph sz="quarter" idx="4"/>
          </p:nvPr>
        </p:nvSpPr>
        <p:spPr/>
        <p:txBody>
          <a:bodyPr/>
          <a:lstStyle/>
          <a:p>
            <a:r>
              <a:rPr lang="en-US" dirty="0"/>
              <a:t>Surgical technique </a:t>
            </a:r>
          </a:p>
          <a:p>
            <a:r>
              <a:rPr lang="en-US" dirty="0"/>
              <a:t>Wound infection  </a:t>
            </a:r>
          </a:p>
          <a:p>
            <a:r>
              <a:rPr lang="en-US" dirty="0"/>
              <a:t>Postoperative distension</a:t>
            </a:r>
          </a:p>
          <a:p>
            <a:r>
              <a:rPr lang="en-US" dirty="0"/>
              <a:t>Site of the incision</a:t>
            </a:r>
          </a:p>
          <a:p>
            <a:endParaRPr 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88</a:t>
            </a:fld>
            <a:endParaRPr lang="el-GR" dirty="0"/>
          </a:p>
        </p:txBody>
      </p:sp>
    </p:spTree>
    <p:extLst>
      <p:ext uri="{BB962C8B-B14F-4D97-AF65-F5344CB8AC3E}">
        <p14:creationId xmlns:p14="http://schemas.microsoft.com/office/powerpoint/2010/main" val="9210808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Wound complications</a:t>
            </a:r>
          </a:p>
        </p:txBody>
      </p:sp>
      <p:sp>
        <p:nvSpPr>
          <p:cNvPr id="3" name="Content Placeholder 2"/>
          <p:cNvSpPr>
            <a:spLocks noGrp="1"/>
          </p:cNvSpPr>
          <p:nvPr>
            <p:ph sz="half" idx="1"/>
          </p:nvPr>
        </p:nvSpPr>
        <p:spPr/>
        <p:txBody>
          <a:bodyPr>
            <a:normAutofit fontScale="70000" lnSpcReduction="20000"/>
          </a:bodyPr>
          <a:lstStyle/>
          <a:p>
            <a:pPr marL="514350" indent="-514350">
              <a:buFont typeface="+mj-lt"/>
              <a:buAutoNum type="arabicPeriod"/>
            </a:pPr>
            <a:r>
              <a:rPr lang="en-US" dirty="0"/>
              <a:t>Hematoma and seromas</a:t>
            </a:r>
          </a:p>
          <a:p>
            <a:pPr lvl="1"/>
            <a:r>
              <a:rPr lang="en-US" dirty="0"/>
              <a:t>Predisposes to infection and delays wound healing</a:t>
            </a:r>
          </a:p>
          <a:p>
            <a:pPr lvl="1"/>
            <a:r>
              <a:rPr lang="en-US" dirty="0"/>
              <a:t>Attribute to </a:t>
            </a:r>
          </a:p>
          <a:p>
            <a:pPr lvl="2"/>
            <a:r>
              <a:rPr lang="en-US" dirty="0"/>
              <a:t>Inadequate hemostasis</a:t>
            </a:r>
          </a:p>
          <a:p>
            <a:pPr lvl="2"/>
            <a:r>
              <a:rPr lang="en-US" dirty="0"/>
              <a:t>Anticoagulants</a:t>
            </a:r>
          </a:p>
          <a:p>
            <a:pPr lvl="2"/>
            <a:r>
              <a:rPr lang="en-US" dirty="0"/>
              <a:t>Intraoperative anticoagulation</a:t>
            </a:r>
          </a:p>
          <a:p>
            <a:pPr lvl="2"/>
            <a:r>
              <a:rPr lang="en-US" dirty="0"/>
              <a:t>Lack of obliteration of dead space</a:t>
            </a:r>
          </a:p>
          <a:p>
            <a:pPr marL="514350" indent="-514350">
              <a:buFont typeface="+mj-lt"/>
              <a:buAutoNum type="arabicPeriod"/>
            </a:pPr>
            <a:r>
              <a:rPr lang="en-US" dirty="0"/>
              <a:t>Infection</a:t>
            </a:r>
          </a:p>
          <a:p>
            <a:pPr lvl="1"/>
            <a:r>
              <a:rPr lang="en-US" dirty="0"/>
              <a:t>Usually occurs 5-7days after surgery</a:t>
            </a:r>
          </a:p>
          <a:p>
            <a:pPr lvl="1"/>
            <a:r>
              <a:rPr lang="en-US" dirty="0"/>
              <a:t>Contributing factors:</a:t>
            </a:r>
          </a:p>
          <a:p>
            <a:pPr lvl="2"/>
            <a:r>
              <a:rPr lang="en-US" dirty="0"/>
              <a:t>Longer duration of operation</a:t>
            </a:r>
          </a:p>
          <a:p>
            <a:pPr lvl="2"/>
            <a:r>
              <a:rPr lang="en-US" dirty="0"/>
              <a:t>Age</a:t>
            </a:r>
          </a:p>
          <a:p>
            <a:pPr lvl="2"/>
            <a:r>
              <a:rPr lang="en-US" dirty="0"/>
              <a:t>Poor surgical technique</a:t>
            </a:r>
          </a:p>
          <a:p>
            <a:pPr lvl="1"/>
            <a:r>
              <a:rPr lang="en-US" dirty="0"/>
              <a:t>Measure of ‘good house keeping’ in clean wound</a:t>
            </a:r>
          </a:p>
          <a:p>
            <a:pPr lvl="1"/>
            <a:r>
              <a:rPr lang="en-US" dirty="0"/>
              <a:t>Erythema to pus collection</a:t>
            </a:r>
          </a:p>
          <a:p>
            <a:pPr lvl="1"/>
            <a:r>
              <a:rPr lang="en-US" dirty="0"/>
              <a:t>Primary or secondary</a:t>
            </a:r>
          </a:p>
        </p:txBody>
      </p:sp>
      <p:sp>
        <p:nvSpPr>
          <p:cNvPr id="7" name="Content Placeholder 6"/>
          <p:cNvSpPr>
            <a:spLocks noGrp="1"/>
          </p:cNvSpPr>
          <p:nvPr>
            <p:ph sz="half" idx="2"/>
          </p:nvPr>
        </p:nvSpPr>
        <p:spPr/>
        <p:txBody>
          <a:bodyPr>
            <a:normAutofit fontScale="70000" lnSpcReduction="20000"/>
          </a:bodyPr>
          <a:lstStyle/>
          <a:p>
            <a:pPr marL="514350" indent="-514350">
              <a:buFont typeface="+mj-lt"/>
              <a:buAutoNum type="arabicPeriod" startAt="2"/>
            </a:pPr>
            <a:r>
              <a:rPr lang="en-US" dirty="0"/>
              <a:t>Wound dehiscence</a:t>
            </a:r>
          </a:p>
          <a:p>
            <a:pPr lvl="1"/>
            <a:r>
              <a:rPr lang="en-US" dirty="0"/>
              <a:t>Raised intra-abdominal pressure</a:t>
            </a:r>
          </a:p>
          <a:p>
            <a:pPr lvl="1"/>
            <a:r>
              <a:rPr lang="en-US" dirty="0"/>
              <a:t>Weakness of wound</a:t>
            </a:r>
          </a:p>
          <a:p>
            <a:pPr lvl="1"/>
            <a:r>
              <a:rPr lang="en-US" dirty="0"/>
              <a:t>Partial or complete</a:t>
            </a:r>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89</a:t>
            </a:fld>
            <a:endParaRPr lang="el-GR" dirty="0"/>
          </a:p>
        </p:txBody>
      </p:sp>
    </p:spTree>
    <p:extLst>
      <p:ext uri="{BB962C8B-B14F-4D97-AF65-F5344CB8AC3E}">
        <p14:creationId xmlns:p14="http://schemas.microsoft.com/office/powerpoint/2010/main" val="1290917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Complications</a:t>
            </a:r>
            <a:endParaRPr lang="el-GR" dirty="0"/>
          </a:p>
        </p:txBody>
      </p:sp>
      <p:sp>
        <p:nvSpPr>
          <p:cNvPr id="9" name="Content Placeholder 8"/>
          <p:cNvSpPr>
            <a:spLocks noGrp="1"/>
          </p:cNvSpPr>
          <p:nvPr>
            <p:ph idx="1"/>
          </p:nvPr>
        </p:nvSpPr>
        <p:spPr/>
        <p:txBody>
          <a:bodyPr/>
          <a:lstStyle/>
          <a:p>
            <a:r>
              <a:rPr lang="el-GR" dirty="0"/>
              <a:t>Όλες οι επεμβάσεις έχουν τον κίνδυνο επιπλοκών. </a:t>
            </a:r>
            <a:endParaRPr lang="en-US" dirty="0"/>
          </a:p>
          <a:p>
            <a:r>
              <a:rPr lang="el-GR" dirty="0"/>
              <a:t>Μπορεί να είναι 0,1%, μπορεί να είναι και πολύ μεγαλύτερος. </a:t>
            </a:r>
            <a:endParaRPr lang="en-US" dirty="0"/>
          </a:p>
          <a:p>
            <a:r>
              <a:rPr lang="el-GR" dirty="0"/>
              <a:t>Ο γιατρός γνωρίζει ότι η συγκεκριμένη επέμβαση μπορεί να έχει επιπλοκές, </a:t>
            </a:r>
            <a:endParaRPr lang="en-US" dirty="0"/>
          </a:p>
          <a:p>
            <a:pPr lvl="1"/>
            <a:r>
              <a:rPr lang="el-GR" dirty="0"/>
              <a:t>αλλά δεν γνωρίζει αν θα συμβούν στο συγκεκριμένο ασθενή, </a:t>
            </a:r>
            <a:endParaRPr lang="en-US" dirty="0"/>
          </a:p>
          <a:p>
            <a:pPr lvl="1"/>
            <a:r>
              <a:rPr lang="el-GR" dirty="0"/>
              <a:t>ακόμη και αν ενεργήσει την επέμβαση lege artis</a:t>
            </a:r>
          </a:p>
        </p:txBody>
      </p:sp>
      <p:sp>
        <p:nvSpPr>
          <p:cNvPr id="6" name="Footer Placeholder 5"/>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7" name="Slide Number Placeholder 6"/>
          <p:cNvSpPr>
            <a:spLocks noGrp="1"/>
          </p:cNvSpPr>
          <p:nvPr>
            <p:ph type="sldNum" sz="quarter" idx="12"/>
          </p:nvPr>
        </p:nvSpPr>
        <p:spPr/>
        <p:txBody>
          <a:bodyPr/>
          <a:lstStyle/>
          <a:p>
            <a:fld id="{C5383E79-6F58-48EE-939E-EB876EBB13BC}" type="slidenum">
              <a:rPr lang="el-GR" smtClean="0"/>
              <a:t>9</a:t>
            </a:fld>
            <a:endParaRPr lang="el-GR" dirty="0"/>
          </a:p>
        </p:txBody>
      </p:sp>
    </p:spTree>
    <p:extLst>
      <p:ext uri="{BB962C8B-B14F-4D97-AF65-F5344CB8AC3E}">
        <p14:creationId xmlns:p14="http://schemas.microsoft.com/office/powerpoint/2010/main" val="23894522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884" r="2579"/>
          <a:stretch/>
        </p:blipFill>
        <p:spPr>
          <a:xfrm>
            <a:off x="7556408" y="10"/>
            <a:ext cx="4635591" cy="6857990"/>
          </a:xfrm>
          <a:prstGeom prst="rect">
            <a:avLst/>
          </a:prstGeom>
          <a:effectLst/>
        </p:spPr>
      </p:pic>
      <p:sp>
        <p:nvSpPr>
          <p:cNvPr id="17410" name="Rectangle 4"/>
          <p:cNvSpPr>
            <a:spLocks noGrp="1" noChangeArrowheads="1"/>
          </p:cNvSpPr>
          <p:nvPr>
            <p:ph type="title"/>
          </p:nvPr>
        </p:nvSpPr>
        <p:spPr>
          <a:xfrm>
            <a:off x="0" y="-171400"/>
            <a:ext cx="7556409" cy="1676603"/>
          </a:xfrm>
        </p:spPr>
        <p:txBody>
          <a:bodyPr>
            <a:normAutofit/>
          </a:bodyPr>
          <a:lstStyle/>
          <a:p>
            <a:pPr algn="ctr" eaLnBrk="1" hangingPunct="1"/>
            <a:r>
              <a:rPr lang="en-US" altLang="el-GR" dirty="0"/>
              <a:t>Wound dehiscence         </a:t>
            </a:r>
          </a:p>
        </p:txBody>
      </p:sp>
      <p:sp>
        <p:nvSpPr>
          <p:cNvPr id="17411" name="Rectangle 5"/>
          <p:cNvSpPr>
            <a:spLocks noGrp="1" noChangeArrowheads="1"/>
          </p:cNvSpPr>
          <p:nvPr>
            <p:ph idx="1"/>
          </p:nvPr>
        </p:nvSpPr>
        <p:spPr>
          <a:xfrm>
            <a:off x="648929" y="1772816"/>
            <a:ext cx="6586489" cy="4583534"/>
          </a:xfrm>
        </p:spPr>
        <p:txBody>
          <a:bodyPr>
            <a:normAutofit fontScale="70000" lnSpcReduction="20000"/>
          </a:bodyPr>
          <a:lstStyle/>
          <a:p>
            <a:pPr eaLnBrk="1" hangingPunct="1"/>
            <a:r>
              <a:rPr lang="en-US" altLang="el-GR" dirty="0"/>
              <a:t>Type</a:t>
            </a:r>
          </a:p>
          <a:p>
            <a:pPr lvl="1" eaLnBrk="1" hangingPunct="1"/>
            <a:r>
              <a:rPr lang="en-US" altLang="el-GR" dirty="0"/>
              <a:t>Partial</a:t>
            </a:r>
          </a:p>
          <a:p>
            <a:pPr lvl="1" eaLnBrk="1" hangingPunct="1"/>
            <a:r>
              <a:rPr lang="en-US" altLang="el-GR" dirty="0"/>
              <a:t>Complete</a:t>
            </a:r>
          </a:p>
          <a:p>
            <a:pPr eaLnBrk="1" hangingPunct="1"/>
            <a:r>
              <a:rPr lang="en-US" altLang="el-GR" dirty="0"/>
              <a:t>Timing </a:t>
            </a:r>
          </a:p>
          <a:p>
            <a:pPr lvl="1" eaLnBrk="1" hangingPunct="1"/>
            <a:r>
              <a:rPr lang="en-US" altLang="el-GR" dirty="0"/>
              <a:t>Early</a:t>
            </a:r>
          </a:p>
          <a:p>
            <a:pPr lvl="1" eaLnBrk="1" hangingPunct="1"/>
            <a:r>
              <a:rPr lang="en-US" altLang="el-GR" dirty="0"/>
              <a:t>Late</a:t>
            </a:r>
          </a:p>
          <a:p>
            <a:r>
              <a:rPr lang="en-US" altLang="el-GR" dirty="0"/>
              <a:t>Contributing </a:t>
            </a:r>
            <a:r>
              <a:rPr lang="en-US" altLang="el-GR" dirty="0" err="1"/>
              <a:t>fx</a:t>
            </a:r>
            <a:endParaRPr lang="en-US" altLang="el-GR" dirty="0"/>
          </a:p>
          <a:p>
            <a:pPr lvl="1"/>
            <a:r>
              <a:rPr lang="en-US" altLang="el-GR" dirty="0"/>
              <a:t>Malnutrition</a:t>
            </a:r>
          </a:p>
          <a:p>
            <a:pPr lvl="1"/>
            <a:r>
              <a:rPr lang="en-US" altLang="el-GR" dirty="0"/>
              <a:t>Sepsis</a:t>
            </a:r>
          </a:p>
          <a:p>
            <a:pPr lvl="1"/>
            <a:r>
              <a:rPr lang="en-US" altLang="el-GR" dirty="0"/>
              <a:t>Anemia</a:t>
            </a:r>
          </a:p>
          <a:p>
            <a:pPr lvl="1"/>
            <a:r>
              <a:rPr lang="en-US" altLang="el-GR" dirty="0"/>
              <a:t>Steroid therapy</a:t>
            </a:r>
          </a:p>
          <a:p>
            <a:pPr lvl="1"/>
            <a:r>
              <a:rPr lang="en-US" altLang="el-GR" dirty="0"/>
              <a:t>Uremia</a:t>
            </a:r>
          </a:p>
          <a:p>
            <a:pPr lvl="1"/>
            <a:r>
              <a:rPr lang="en-US" altLang="el-GR" dirty="0"/>
              <a:t>Diabetes</a:t>
            </a:r>
          </a:p>
          <a:p>
            <a:pPr lvl="1"/>
            <a:r>
              <a:rPr lang="en-US" altLang="el-GR" dirty="0"/>
              <a:t>Liver failure</a:t>
            </a:r>
          </a:p>
          <a:p>
            <a:pPr eaLnBrk="1" hangingPunct="1"/>
            <a:r>
              <a:rPr lang="en-US" altLang="el-GR" dirty="0"/>
              <a:t>Leads to </a:t>
            </a:r>
          </a:p>
          <a:p>
            <a:pPr lvl="1"/>
            <a:r>
              <a:rPr lang="en-US" altLang="el-GR" dirty="0"/>
              <a:t>Incisional hernia</a:t>
            </a:r>
          </a:p>
          <a:p>
            <a:pPr eaLnBrk="1" hangingPunct="1"/>
            <a:endParaRPr lang="en-US" altLang="el-GR" dirty="0"/>
          </a:p>
        </p:txBody>
      </p:sp>
      <p:sp>
        <p:nvSpPr>
          <p:cNvPr id="3" name="Footer Placeholder 2"/>
          <p:cNvSpPr>
            <a:spLocks noGrp="1"/>
          </p:cNvSpPr>
          <p:nvPr>
            <p:ph type="ftr" sz="quarter" idx="11"/>
          </p:nvPr>
        </p:nvSpPr>
        <p:spPr>
          <a:xfrm>
            <a:off x="3096285" y="6356350"/>
            <a:ext cx="4139134" cy="365125"/>
          </a:xfrm>
        </p:spPr>
        <p:txBody>
          <a:bodyPr>
            <a:normAutofit/>
          </a:bodyPr>
          <a:lstStyle/>
          <a:p>
            <a:pPr algn="r">
              <a:lnSpc>
                <a:spcPct val="80000"/>
              </a:lnSpc>
            </a:pPr>
            <a:r>
              <a:rPr lang="en-US" sz="1000"/>
              <a:t>First Department of Surgery, Faculty of Medicine, National and Kapodistrian University of Athens , Laiko General Hospital, Dir. Prof. T. Liakakos.</a:t>
            </a:r>
            <a:endParaRPr lang="el-GR" sz="1000"/>
          </a:p>
        </p:txBody>
      </p:sp>
      <p:sp>
        <p:nvSpPr>
          <p:cNvPr id="4" name="Slide Number Placeholder 3"/>
          <p:cNvSpPr>
            <a:spLocks noGrp="1"/>
          </p:cNvSpPr>
          <p:nvPr>
            <p:ph type="sldNum" sz="quarter" idx="12"/>
          </p:nvPr>
        </p:nvSpPr>
        <p:spPr>
          <a:xfrm>
            <a:off x="8610600" y="6356350"/>
            <a:ext cx="2743200" cy="365125"/>
          </a:xfrm>
        </p:spPr>
        <p:txBody>
          <a:bodyPr>
            <a:normAutofit/>
          </a:bodyPr>
          <a:lstStyle/>
          <a:p>
            <a:fld id="{C5383E79-6F58-48EE-939E-EB876EBB13BC}" type="slidenum">
              <a:rPr lang="el-GR" smtClean="0">
                <a:solidFill>
                  <a:srgbClr val="FFFFFF"/>
                </a:solidFill>
              </a:rPr>
              <a:pPr/>
              <a:t>90</a:t>
            </a:fld>
            <a:endParaRPr lang="el-GR">
              <a:solidFill>
                <a:srgbClr val="FFFFFF"/>
              </a:solidFill>
            </a:endParaRPr>
          </a:p>
        </p:txBody>
      </p:sp>
    </p:spTree>
    <p:extLst>
      <p:ext uri="{BB962C8B-B14F-4D97-AF65-F5344CB8AC3E}">
        <p14:creationId xmlns:p14="http://schemas.microsoft.com/office/powerpoint/2010/main" val="8144234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2246" y="0"/>
            <a:ext cx="7559754" cy="6858000"/>
          </a:xfrm>
          <a:prstGeom prst="rect">
            <a:avLst/>
          </a:prstGeom>
          <a:solidFill>
            <a:srgbClr val="575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ounded 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092995" y="484632"/>
            <a:ext cx="6709145"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2"/>
          <a:srcRect l="21311" r="22137" b="1"/>
          <a:stretch/>
        </p:blipFill>
        <p:spPr>
          <a:xfrm>
            <a:off x="9173937" y="827678"/>
            <a:ext cx="2315724" cy="5086759"/>
          </a:xfrm>
          <a:prstGeom prst="rect">
            <a:avLst/>
          </a:prstGeom>
        </p:spPr>
      </p:pic>
      <p:pic>
        <p:nvPicPr>
          <p:cNvPr id="23558" name="Picture 6"/>
          <p:cNvPicPr>
            <a:picLocks noChangeAspect="1"/>
          </p:cNvPicPr>
          <p:nvPr/>
        </p:nvPicPr>
        <p:blipFill rotWithShape="1">
          <a:blip r:embed="rId3">
            <a:extLst>
              <a:ext uri="{28A0092B-C50C-407E-A947-70E740481C1C}">
                <a14:useLocalDpi xmlns:a14="http://schemas.microsoft.com/office/drawing/2010/main" val="0"/>
              </a:ext>
            </a:extLst>
          </a:blip>
          <a:srcRect t="9268" b="25255"/>
          <a:stretch/>
        </p:blipFill>
        <p:spPr bwMode="auto">
          <a:xfrm>
            <a:off x="5414729" y="2989903"/>
            <a:ext cx="3603723" cy="2922096"/>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2" descr="hu_1.jpg"/>
          <p:cNvPicPr>
            <a:picLocks noGrp="1" noChangeAspect="1"/>
          </p:cNvPicPr>
          <p:nvPr>
            <p:ph sz="quarter" idx="4294967295"/>
          </p:nvPr>
        </p:nvPicPr>
        <p:blipFill rotWithShape="1">
          <a:blip r:embed="rId4">
            <a:extLst>
              <a:ext uri="{28A0092B-C50C-407E-A947-70E740481C1C}">
                <a14:useLocalDpi xmlns:a14="http://schemas.microsoft.com/office/drawing/2010/main" val="0"/>
              </a:ext>
            </a:extLst>
          </a:blip>
          <a:srcRect t="15812" r="-3" b="12226"/>
          <a:stretch/>
        </p:blipFill>
        <p:spPr bwMode="auto">
          <a:xfrm>
            <a:off x="5414728" y="827678"/>
            <a:ext cx="3603723" cy="1996780"/>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2"/>
          <p:cNvSpPr>
            <a:spLocks noGrp="1"/>
          </p:cNvSpPr>
          <p:nvPr>
            <p:ph type="title"/>
          </p:nvPr>
        </p:nvSpPr>
        <p:spPr>
          <a:xfrm>
            <a:off x="555511" y="629266"/>
            <a:ext cx="3697511" cy="1676603"/>
          </a:xfrm>
        </p:spPr>
        <p:txBody>
          <a:bodyPr>
            <a:normAutofit/>
          </a:bodyPr>
          <a:lstStyle/>
          <a:p>
            <a:pPr algn="ctr">
              <a:defRPr/>
            </a:pPr>
            <a:r>
              <a:rPr lang="en-US" sz="4000" dirty="0"/>
              <a:t>Necrotizing Fasciitis</a:t>
            </a:r>
          </a:p>
        </p:txBody>
      </p:sp>
      <p:sp>
        <p:nvSpPr>
          <p:cNvPr id="4" name="Footer Placeholder 3"/>
          <p:cNvSpPr>
            <a:spLocks noGrp="1"/>
          </p:cNvSpPr>
          <p:nvPr>
            <p:ph type="ftr" sz="quarter" idx="11"/>
          </p:nvPr>
        </p:nvSpPr>
        <p:spPr>
          <a:xfrm>
            <a:off x="5316180" y="6356350"/>
            <a:ext cx="6388140" cy="365125"/>
          </a:xfrm>
        </p:spPr>
        <p:txBody>
          <a:bodyPr>
            <a:normAutofit/>
          </a:bodyPr>
          <a:lstStyle/>
          <a:p>
            <a:pPr algn="r">
              <a:lnSpc>
                <a:spcPct val="80000"/>
              </a:lnSpc>
            </a:pPr>
            <a:r>
              <a:rPr lang="en-US" sz="1100" dirty="0"/>
              <a:t>First Department of Surgery, Faculty of Medicine, National and Kapodistrian University of Athens , Laiko General Hospital, Dir. Prof. T. Liakakos.</a:t>
            </a:r>
            <a:endParaRPr lang="el-GR" sz="1100" dirty="0"/>
          </a:p>
        </p:txBody>
      </p:sp>
      <p:sp>
        <p:nvSpPr>
          <p:cNvPr id="5" name="Slide Number Placeholder 4"/>
          <p:cNvSpPr>
            <a:spLocks noGrp="1"/>
          </p:cNvSpPr>
          <p:nvPr>
            <p:ph type="sldNum" sz="quarter" idx="12"/>
          </p:nvPr>
        </p:nvSpPr>
        <p:spPr>
          <a:xfrm>
            <a:off x="461772" y="6356350"/>
            <a:ext cx="685800" cy="365125"/>
          </a:xfrm>
        </p:spPr>
        <p:txBody>
          <a:bodyPr>
            <a:normAutofit/>
          </a:bodyPr>
          <a:lstStyle/>
          <a:p>
            <a:pPr algn="l"/>
            <a:fld id="{C5383E79-6F58-48EE-939E-EB876EBB13BC}" type="slidenum">
              <a:rPr lang="el-GR" smtClean="0"/>
              <a:pPr algn="l"/>
              <a:t>91</a:t>
            </a:fld>
            <a:endParaRPr lang="el-GR" dirty="0"/>
          </a:p>
        </p:txBody>
      </p:sp>
    </p:spTree>
    <p:extLst>
      <p:ext uri="{BB962C8B-B14F-4D97-AF65-F5344CB8AC3E}">
        <p14:creationId xmlns:p14="http://schemas.microsoft.com/office/powerpoint/2010/main" val="7117343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l-GR" dirty="0"/>
              <a:t>Postoperative fever</a:t>
            </a:r>
          </a:p>
        </p:txBody>
      </p:sp>
      <p:sp>
        <p:nvSpPr>
          <p:cNvPr id="8195" name="Rectangle 3"/>
          <p:cNvSpPr>
            <a:spLocks noGrp="1" noChangeArrowheads="1"/>
          </p:cNvSpPr>
          <p:nvPr>
            <p:ph idx="1"/>
          </p:nvPr>
        </p:nvSpPr>
        <p:spPr/>
        <p:txBody>
          <a:bodyPr/>
          <a:lstStyle/>
          <a:p>
            <a:pPr eaLnBrk="1" hangingPunct="1"/>
            <a:r>
              <a:rPr lang="en-US" altLang="el-GR" dirty="0"/>
              <a:t>Common problem </a:t>
            </a:r>
          </a:p>
          <a:p>
            <a:pPr eaLnBrk="1" hangingPunct="1"/>
            <a:endParaRPr lang="en-US" altLang="el-GR" dirty="0"/>
          </a:p>
          <a:p>
            <a:pPr eaLnBrk="1" hangingPunct="1"/>
            <a:r>
              <a:rPr lang="en-US" altLang="el-GR" dirty="0"/>
              <a:t>Physical exam is important in evaluating postoperative fever</a:t>
            </a:r>
          </a:p>
          <a:p>
            <a:pPr eaLnBrk="1" hangingPunct="1"/>
            <a:endParaRPr lang="en-US" altLang="el-GR" dirty="0"/>
          </a:p>
          <a:p>
            <a:pPr eaLnBrk="1" hangingPunct="1"/>
            <a:r>
              <a:rPr lang="en-US" altLang="el-GR" dirty="0"/>
              <a:t>Timing of fever</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92</a:t>
            </a:fld>
            <a:endParaRPr lang="el-GR" dirty="0"/>
          </a:p>
        </p:txBody>
      </p:sp>
    </p:spTree>
    <p:extLst>
      <p:ext uri="{BB962C8B-B14F-4D97-AF65-F5344CB8AC3E}">
        <p14:creationId xmlns:p14="http://schemas.microsoft.com/office/powerpoint/2010/main" val="15293184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838200" y="-7678"/>
            <a:ext cx="10515600" cy="1325563"/>
          </a:xfrm>
        </p:spPr>
        <p:txBody>
          <a:bodyPr/>
          <a:lstStyle/>
          <a:p>
            <a:pPr eaLnBrk="1" hangingPunct="1"/>
            <a:r>
              <a:rPr lang="en-US" altLang="el-GR" dirty="0"/>
              <a:t>Postoperative fever</a:t>
            </a:r>
          </a:p>
        </p:txBody>
      </p:sp>
      <p:sp>
        <p:nvSpPr>
          <p:cNvPr id="9" name="Text Placeholder 8"/>
          <p:cNvSpPr>
            <a:spLocks noGrp="1"/>
          </p:cNvSpPr>
          <p:nvPr>
            <p:ph type="body" idx="1"/>
          </p:nvPr>
        </p:nvSpPr>
        <p:spPr>
          <a:xfrm>
            <a:off x="838064" y="1295167"/>
            <a:ext cx="10514012" cy="823912"/>
          </a:xfrm>
        </p:spPr>
        <p:txBody>
          <a:bodyPr/>
          <a:lstStyle/>
          <a:p>
            <a:pPr algn="ctr"/>
            <a:r>
              <a:rPr lang="en-US" dirty="0"/>
              <a:t>Pyrexia (fever) after operation may be caused by:</a:t>
            </a:r>
            <a:endParaRPr lang="el-GR" dirty="0"/>
          </a:p>
        </p:txBody>
      </p:sp>
      <p:sp>
        <p:nvSpPr>
          <p:cNvPr id="3" name="Content Placeholder 2"/>
          <p:cNvSpPr>
            <a:spLocks noGrp="1"/>
          </p:cNvSpPr>
          <p:nvPr>
            <p:ph sz="half" idx="2"/>
          </p:nvPr>
        </p:nvSpPr>
        <p:spPr/>
        <p:txBody>
          <a:bodyPr>
            <a:normAutofit fontScale="85000" lnSpcReduction="20000"/>
          </a:bodyPr>
          <a:lstStyle/>
          <a:p>
            <a:pPr marL="514350" indent="-514350">
              <a:buFont typeface="+mj-lt"/>
              <a:buAutoNum type="arabicPeriod"/>
            </a:pPr>
            <a:r>
              <a:rPr lang="en-US" dirty="0"/>
              <a:t>Metabolic response to trauma in the first 24hrs</a:t>
            </a:r>
          </a:p>
          <a:p>
            <a:pPr marL="514350" indent="-514350">
              <a:buFont typeface="+mj-lt"/>
              <a:buAutoNum type="arabicPeriod"/>
            </a:pPr>
            <a:r>
              <a:rPr lang="en-US" dirty="0"/>
              <a:t>Atelectasis</a:t>
            </a:r>
          </a:p>
          <a:p>
            <a:pPr marL="514350" indent="-514350">
              <a:buFont typeface="+mj-lt"/>
              <a:buAutoNum type="arabicPeriod"/>
            </a:pPr>
            <a:r>
              <a:rPr lang="en-US" dirty="0"/>
              <a:t>Alveolar infiltrates</a:t>
            </a:r>
          </a:p>
          <a:p>
            <a:pPr marL="514350" indent="-514350">
              <a:buFont typeface="+mj-lt"/>
              <a:buAutoNum type="arabicPeriod"/>
            </a:pPr>
            <a:r>
              <a:rPr lang="en-US" dirty="0"/>
              <a:t>Aspiration</a:t>
            </a:r>
          </a:p>
          <a:p>
            <a:pPr marL="514350" indent="-514350">
              <a:buFont typeface="+mj-lt"/>
              <a:buAutoNum type="arabicPeriod"/>
            </a:pPr>
            <a:r>
              <a:rPr lang="en-US" dirty="0"/>
              <a:t>Infection or hematoma of the wound</a:t>
            </a:r>
          </a:p>
          <a:p>
            <a:pPr marL="514350" indent="-514350">
              <a:buFont typeface="+mj-lt"/>
              <a:buAutoNum type="arabicPeriod"/>
            </a:pPr>
            <a:r>
              <a:rPr lang="en-US" dirty="0"/>
              <a:t>Laryngo-tracheitis from endotracheal intubation</a:t>
            </a:r>
          </a:p>
          <a:p>
            <a:pPr marL="514350" indent="-514350">
              <a:buFont typeface="+mj-lt"/>
              <a:buAutoNum type="arabicPeriod"/>
            </a:pPr>
            <a:r>
              <a:rPr lang="en-US" dirty="0"/>
              <a:t>Peritonitis or intra-abdominal abscess</a:t>
            </a:r>
          </a:p>
        </p:txBody>
      </p:sp>
      <p:sp>
        <p:nvSpPr>
          <p:cNvPr id="4" name="Content Placeholder 3"/>
          <p:cNvSpPr>
            <a:spLocks noGrp="1"/>
          </p:cNvSpPr>
          <p:nvPr>
            <p:ph sz="quarter" idx="4"/>
          </p:nvPr>
        </p:nvSpPr>
        <p:spPr/>
        <p:txBody>
          <a:bodyPr>
            <a:normAutofit/>
          </a:bodyPr>
          <a:lstStyle/>
          <a:p>
            <a:pPr marL="514350" indent="-514350">
              <a:buFont typeface="+mj-lt"/>
              <a:buAutoNum type="arabicPeriod" startAt="8"/>
            </a:pPr>
            <a:r>
              <a:rPr lang="en-US" sz="2200" dirty="0"/>
              <a:t>Complications of blood transfusion: mismatched blood</a:t>
            </a:r>
          </a:p>
          <a:p>
            <a:pPr marL="514350" indent="-514350">
              <a:buFont typeface="+mj-lt"/>
              <a:buAutoNum type="arabicPeriod" startAt="8"/>
            </a:pPr>
            <a:r>
              <a:rPr lang="en-US" sz="2200" dirty="0"/>
              <a:t>Drug sensitivity</a:t>
            </a:r>
          </a:p>
          <a:p>
            <a:pPr marL="514350" indent="-514350">
              <a:buFont typeface="+mj-lt"/>
              <a:buAutoNum type="arabicPeriod" startAt="8"/>
            </a:pPr>
            <a:r>
              <a:rPr lang="en-US" sz="2200" dirty="0"/>
              <a:t>Injection abscess</a:t>
            </a:r>
          </a:p>
          <a:p>
            <a:pPr marL="514350" indent="-514350">
              <a:buFont typeface="+mj-lt"/>
              <a:buAutoNum type="arabicPeriod" startAt="8"/>
            </a:pPr>
            <a:r>
              <a:rPr lang="en-US" sz="2200" dirty="0"/>
              <a:t>Deep venous thrombosis and Pulmonary embolus</a:t>
            </a:r>
          </a:p>
          <a:p>
            <a:pPr marL="514350" indent="-514350">
              <a:buFont typeface="+mj-lt"/>
              <a:buAutoNum type="arabicPeriod" startAt="8"/>
            </a:pPr>
            <a:r>
              <a:rPr lang="en-US" sz="2200" dirty="0"/>
              <a:t>Thyroid storm</a:t>
            </a:r>
          </a:p>
          <a:p>
            <a:pPr marL="514350" indent="-514350">
              <a:buFont typeface="+mj-lt"/>
              <a:buAutoNum type="arabicPeriod" startAt="8"/>
            </a:pPr>
            <a:r>
              <a:rPr lang="en-US" sz="2200" dirty="0"/>
              <a:t>Malignant hyperthermia</a:t>
            </a:r>
          </a:p>
          <a:p>
            <a:pPr marL="514350" indent="-514350">
              <a:buFont typeface="+mj-lt"/>
              <a:buAutoNum type="arabicPeriod" startAt="8"/>
            </a:pPr>
            <a:endParaRPr lang="en-US" sz="2200" dirty="0"/>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93</a:t>
            </a:fld>
            <a:endParaRPr lang="el-GR" dirty="0"/>
          </a:p>
        </p:txBody>
      </p:sp>
    </p:spTree>
    <p:extLst>
      <p:ext uri="{BB962C8B-B14F-4D97-AF65-F5344CB8AC3E}">
        <p14:creationId xmlns:p14="http://schemas.microsoft.com/office/powerpoint/2010/main" val="23723399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l-GR" dirty="0"/>
              <a:t>Early postoperative fever </a:t>
            </a:r>
          </a:p>
        </p:txBody>
      </p:sp>
      <p:sp>
        <p:nvSpPr>
          <p:cNvPr id="9219" name="Rectangle 3"/>
          <p:cNvSpPr>
            <a:spLocks noGrp="1" noChangeArrowheads="1"/>
          </p:cNvSpPr>
          <p:nvPr>
            <p:ph idx="1"/>
          </p:nvPr>
        </p:nvSpPr>
        <p:spPr/>
        <p:txBody>
          <a:bodyPr/>
          <a:lstStyle/>
          <a:p>
            <a:pPr eaLnBrk="1" hangingPunct="1"/>
            <a:r>
              <a:rPr lang="en-US" altLang="el-GR" dirty="0"/>
              <a:t>Respiratory</a:t>
            </a:r>
          </a:p>
          <a:p>
            <a:pPr lvl="1" eaLnBrk="1" hangingPunct="1"/>
            <a:r>
              <a:rPr lang="en-US" altLang="el-GR" dirty="0"/>
              <a:t>atelectasis</a:t>
            </a:r>
          </a:p>
          <a:p>
            <a:pPr eaLnBrk="1" hangingPunct="1"/>
            <a:r>
              <a:rPr lang="en-US" altLang="el-GR" dirty="0"/>
              <a:t>Systemic response to trauma of surgery</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94</a:t>
            </a:fld>
            <a:endParaRPr lang="el-GR" dirty="0"/>
          </a:p>
        </p:txBody>
      </p:sp>
    </p:spTree>
    <p:extLst>
      <p:ext uri="{BB962C8B-B14F-4D97-AF65-F5344CB8AC3E}">
        <p14:creationId xmlns:p14="http://schemas.microsoft.com/office/powerpoint/2010/main" val="2778481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l-GR" dirty="0"/>
              <a:t>Postoperative fever (1-3 days)</a:t>
            </a:r>
          </a:p>
        </p:txBody>
      </p:sp>
      <p:sp>
        <p:nvSpPr>
          <p:cNvPr id="10243" name="Rectangle 3"/>
          <p:cNvSpPr>
            <a:spLocks noGrp="1" noChangeArrowheads="1"/>
          </p:cNvSpPr>
          <p:nvPr>
            <p:ph idx="1"/>
          </p:nvPr>
        </p:nvSpPr>
        <p:spPr/>
        <p:txBody>
          <a:bodyPr/>
          <a:lstStyle/>
          <a:p>
            <a:pPr eaLnBrk="1" hangingPunct="1"/>
            <a:r>
              <a:rPr lang="en-US" altLang="el-GR" dirty="0"/>
              <a:t>Urinary tract infection</a:t>
            </a:r>
          </a:p>
          <a:p>
            <a:pPr eaLnBrk="1" hangingPunct="1"/>
            <a:r>
              <a:rPr lang="en-US" altLang="el-GR" dirty="0"/>
              <a:t>IV sites</a:t>
            </a:r>
          </a:p>
          <a:p>
            <a:pPr lvl="1" eaLnBrk="1" hangingPunct="1"/>
            <a:r>
              <a:rPr lang="en-US" altLang="el-GR" dirty="0"/>
              <a:t>Phlebitis</a:t>
            </a:r>
          </a:p>
          <a:p>
            <a:pPr lvl="1" eaLnBrk="1" hangingPunct="1"/>
            <a:r>
              <a:rPr lang="en-US" altLang="el-GR" dirty="0"/>
              <a:t>Infection</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95</a:t>
            </a:fld>
            <a:endParaRPr lang="el-GR" dirty="0"/>
          </a:p>
        </p:txBody>
      </p:sp>
    </p:spTree>
    <p:extLst>
      <p:ext uri="{BB962C8B-B14F-4D97-AF65-F5344CB8AC3E}">
        <p14:creationId xmlns:p14="http://schemas.microsoft.com/office/powerpoint/2010/main" val="27000245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l-GR" dirty="0"/>
              <a:t>Postoperative fever (after 5 days)</a:t>
            </a:r>
          </a:p>
        </p:txBody>
      </p:sp>
      <p:sp>
        <p:nvSpPr>
          <p:cNvPr id="11267" name="Rectangle 3"/>
          <p:cNvSpPr>
            <a:spLocks noGrp="1" noChangeArrowheads="1"/>
          </p:cNvSpPr>
          <p:nvPr>
            <p:ph idx="1"/>
          </p:nvPr>
        </p:nvSpPr>
        <p:spPr/>
        <p:txBody>
          <a:bodyPr/>
          <a:lstStyle/>
          <a:p>
            <a:pPr eaLnBrk="1" hangingPunct="1"/>
            <a:r>
              <a:rPr lang="en-US" altLang="el-GR" sz="2600" dirty="0"/>
              <a:t>Wound infection</a:t>
            </a:r>
          </a:p>
          <a:p>
            <a:pPr eaLnBrk="1" hangingPunct="1"/>
            <a:r>
              <a:rPr lang="en-US" altLang="el-GR" sz="2600" dirty="0"/>
              <a:t>Respiratory tract infection</a:t>
            </a:r>
          </a:p>
          <a:p>
            <a:pPr eaLnBrk="1" hangingPunct="1"/>
            <a:r>
              <a:rPr lang="en-US" altLang="el-GR" sz="2600" dirty="0"/>
              <a:t>Abscess</a:t>
            </a:r>
          </a:p>
          <a:p>
            <a:pPr lvl="1" eaLnBrk="1" hangingPunct="1"/>
            <a:r>
              <a:rPr lang="en-US" altLang="el-GR" sz="2200" dirty="0"/>
              <a:t>Wound </a:t>
            </a:r>
          </a:p>
          <a:p>
            <a:pPr lvl="1" eaLnBrk="1" hangingPunct="1"/>
            <a:r>
              <a:rPr lang="en-US" altLang="el-GR" sz="2200" dirty="0"/>
              <a:t>Intra-abdominal</a:t>
            </a:r>
          </a:p>
          <a:p>
            <a:pPr eaLnBrk="1" hangingPunct="1"/>
            <a:r>
              <a:rPr lang="en-US" altLang="el-GR" sz="2600" dirty="0"/>
              <a:t>Urinary tract infection</a:t>
            </a:r>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96</a:t>
            </a:fld>
            <a:endParaRPr lang="el-GR" dirty="0"/>
          </a:p>
        </p:txBody>
      </p:sp>
    </p:spTree>
    <p:extLst>
      <p:ext uri="{BB962C8B-B14F-4D97-AF65-F5344CB8AC3E}">
        <p14:creationId xmlns:p14="http://schemas.microsoft.com/office/powerpoint/2010/main" val="8254262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75" y="0"/>
            <a:ext cx="10515600" cy="1325563"/>
          </a:xfrm>
        </p:spPr>
        <p:txBody>
          <a:bodyPr>
            <a:normAutofit/>
          </a:bodyPr>
          <a:lstStyle/>
          <a:p>
            <a:r>
              <a:rPr lang="en-US" sz="3200" dirty="0"/>
              <a:t>Common Causes of Elevated Temperature in Surgical Patients</a:t>
            </a:r>
            <a:endParaRPr lang="el-GR" sz="3200" dirty="0"/>
          </a:p>
        </p:txBody>
      </p:sp>
      <p:sp>
        <p:nvSpPr>
          <p:cNvPr id="8" name="Text Placeholder 7"/>
          <p:cNvSpPr>
            <a:spLocks noGrp="1"/>
          </p:cNvSpPr>
          <p:nvPr>
            <p:ph type="body" idx="1"/>
          </p:nvPr>
        </p:nvSpPr>
        <p:spPr/>
        <p:txBody>
          <a:bodyPr>
            <a:normAutofit fontScale="85000" lnSpcReduction="20000"/>
          </a:bodyPr>
          <a:lstStyle/>
          <a:p>
            <a:r>
              <a:rPr lang="en-US" dirty="0"/>
              <a:t>Hyperthermia: </a:t>
            </a:r>
            <a:r>
              <a:rPr lang="en-US" sz="1800" dirty="0"/>
              <a:t>temperature greater than 37.5–38.3 °C. as methods for thermoregulation are not as effective. therefore, the body is absorbing more heat than it is dissipating, also known as overheating of the body</a:t>
            </a:r>
            <a:endParaRPr lang="el-GR" sz="1800" dirty="0"/>
          </a:p>
        </p:txBody>
      </p:sp>
      <p:sp>
        <p:nvSpPr>
          <p:cNvPr id="9" name="Content Placeholder 8"/>
          <p:cNvSpPr>
            <a:spLocks noGrp="1"/>
          </p:cNvSpPr>
          <p:nvPr>
            <p:ph sz="half" idx="2"/>
          </p:nvPr>
        </p:nvSpPr>
        <p:spPr/>
        <p:txBody>
          <a:bodyPr>
            <a:normAutofit fontScale="77500" lnSpcReduction="20000"/>
          </a:bodyPr>
          <a:lstStyle/>
          <a:p>
            <a:pPr marL="514350" indent="-514350">
              <a:buFont typeface="+mj-lt"/>
              <a:buAutoNum type="arabicPeriod"/>
            </a:pPr>
            <a:r>
              <a:rPr lang="en-US" dirty="0"/>
              <a:t>Environmental</a:t>
            </a:r>
          </a:p>
          <a:p>
            <a:pPr marL="514350" indent="-514350">
              <a:buFont typeface="+mj-lt"/>
              <a:buAutoNum type="arabicPeriod"/>
            </a:pPr>
            <a:r>
              <a:rPr lang="en-US" dirty="0"/>
              <a:t>Malignant hyperthermia</a:t>
            </a:r>
          </a:p>
          <a:p>
            <a:pPr marL="514350" indent="-514350">
              <a:buFont typeface="+mj-lt"/>
              <a:buAutoNum type="arabicPeriod"/>
            </a:pPr>
            <a:r>
              <a:rPr lang="en-US" dirty="0"/>
              <a:t>Neuroleptic malignant syndrome	</a:t>
            </a:r>
          </a:p>
          <a:p>
            <a:pPr marL="514350" indent="-514350">
              <a:buFont typeface="+mj-lt"/>
              <a:buAutoNum type="arabicPeriod"/>
            </a:pPr>
            <a:r>
              <a:rPr lang="en-US" dirty="0"/>
              <a:t>Thyrotoxicosis	</a:t>
            </a:r>
          </a:p>
          <a:p>
            <a:pPr marL="514350" indent="-514350">
              <a:buFont typeface="+mj-lt"/>
              <a:buAutoNum type="arabicPeriod"/>
            </a:pPr>
            <a:r>
              <a:rPr lang="en-US" dirty="0"/>
              <a:t>Pheochromocytomatous</a:t>
            </a:r>
          </a:p>
          <a:p>
            <a:pPr marL="514350" indent="-514350">
              <a:buFont typeface="+mj-lt"/>
              <a:buAutoNum type="arabicPeriod"/>
            </a:pPr>
            <a:r>
              <a:rPr lang="en-US" dirty="0"/>
              <a:t>Carcinoid syndrome	</a:t>
            </a:r>
          </a:p>
          <a:p>
            <a:pPr marL="514350" indent="-514350">
              <a:buFont typeface="+mj-lt"/>
              <a:buAutoNum type="arabicPeriod"/>
            </a:pPr>
            <a:r>
              <a:rPr lang="en-US" dirty="0"/>
              <a:t>Iatrogenic	</a:t>
            </a:r>
          </a:p>
          <a:p>
            <a:pPr marL="514350" indent="-514350">
              <a:buFont typeface="+mj-lt"/>
              <a:buAutoNum type="arabicPeriod"/>
            </a:pPr>
            <a:r>
              <a:rPr lang="en-US" dirty="0"/>
              <a:t>Central/hypothalamic responses</a:t>
            </a:r>
          </a:p>
          <a:p>
            <a:pPr marL="514350" indent="-514350">
              <a:buFont typeface="+mj-lt"/>
              <a:buAutoNum type="arabicPeriod"/>
            </a:pPr>
            <a:r>
              <a:rPr lang="en-US" dirty="0"/>
              <a:t>Pulmonary embolism</a:t>
            </a:r>
          </a:p>
          <a:p>
            <a:pPr marL="514350" indent="-514350">
              <a:buFont typeface="+mj-lt"/>
              <a:buAutoNum type="arabicPeriod"/>
            </a:pPr>
            <a:r>
              <a:rPr lang="en-US" dirty="0"/>
              <a:t>Adrenal insufficiency</a:t>
            </a:r>
          </a:p>
          <a:p>
            <a:endParaRPr lang="el-GR" dirty="0"/>
          </a:p>
        </p:txBody>
      </p:sp>
      <p:sp>
        <p:nvSpPr>
          <p:cNvPr id="10" name="Text Placeholder 9"/>
          <p:cNvSpPr>
            <a:spLocks noGrp="1"/>
          </p:cNvSpPr>
          <p:nvPr>
            <p:ph type="body" sz="quarter" idx="3"/>
          </p:nvPr>
        </p:nvSpPr>
        <p:spPr/>
        <p:txBody>
          <a:bodyPr>
            <a:normAutofit/>
          </a:bodyPr>
          <a:lstStyle/>
          <a:p>
            <a:r>
              <a:rPr lang="en-US" dirty="0"/>
              <a:t>Hyperpyrexia: </a:t>
            </a:r>
            <a:r>
              <a:rPr lang="en-US" sz="1400" dirty="0"/>
              <a:t>a fever with an extreme elevation of body temperature greater than or equal to 41.5 °C. Fever/pyrexia is body temperature that is high as a result of bacterial or viral infections</a:t>
            </a:r>
            <a:endParaRPr lang="el-GR" dirty="0"/>
          </a:p>
        </p:txBody>
      </p:sp>
      <p:sp>
        <p:nvSpPr>
          <p:cNvPr id="11" name="Content Placeholder 10"/>
          <p:cNvSpPr>
            <a:spLocks noGrp="1"/>
          </p:cNvSpPr>
          <p:nvPr>
            <p:ph sz="quarter" idx="4"/>
          </p:nvPr>
        </p:nvSpPr>
        <p:spPr/>
        <p:txBody>
          <a:bodyPr/>
          <a:lstStyle/>
          <a:p>
            <a:pPr marL="514350" indent="-514350">
              <a:buFont typeface="+mj-lt"/>
              <a:buAutoNum type="arabicPeriod"/>
            </a:pPr>
            <a:r>
              <a:rPr lang="en-US" dirty="0"/>
              <a:t>Sepsis</a:t>
            </a:r>
          </a:p>
          <a:p>
            <a:pPr marL="514350" indent="-514350">
              <a:buFont typeface="+mj-lt"/>
              <a:buAutoNum type="arabicPeriod"/>
            </a:pPr>
            <a:r>
              <a:rPr lang="en-US" dirty="0"/>
              <a:t>Infection</a:t>
            </a:r>
          </a:p>
          <a:p>
            <a:pPr marL="514350" indent="-514350">
              <a:buFont typeface="+mj-lt"/>
              <a:buAutoNum type="arabicPeriod"/>
            </a:pPr>
            <a:r>
              <a:rPr lang="en-US" dirty="0"/>
              <a:t>Drug reaction</a:t>
            </a:r>
          </a:p>
          <a:p>
            <a:pPr marL="514350" indent="-514350">
              <a:buFont typeface="+mj-lt"/>
              <a:buAutoNum type="arabicPeriod"/>
            </a:pPr>
            <a:r>
              <a:rPr lang="en-US" dirty="0"/>
              <a:t>Transfusion reaction</a:t>
            </a:r>
          </a:p>
          <a:p>
            <a:pPr marL="514350" indent="-514350">
              <a:buFont typeface="+mj-lt"/>
              <a:buAutoNum type="arabicPeriod"/>
            </a:pPr>
            <a:r>
              <a:rPr lang="en-US" dirty="0"/>
              <a:t>Collagen disorders</a:t>
            </a:r>
          </a:p>
          <a:p>
            <a:pPr marL="514350" indent="-514350">
              <a:buFont typeface="+mj-lt"/>
              <a:buAutoNum type="arabicPeriod"/>
            </a:pPr>
            <a:r>
              <a:rPr lang="en-US" dirty="0"/>
              <a:t>Factitious syndrome</a:t>
            </a:r>
          </a:p>
          <a:p>
            <a:pPr marL="514350" indent="-514350">
              <a:buFont typeface="+mj-lt"/>
              <a:buAutoNum type="arabicPeriod"/>
            </a:pPr>
            <a:r>
              <a:rPr lang="en-US" dirty="0"/>
              <a:t>Neoplastic disorders</a:t>
            </a:r>
          </a:p>
          <a:p>
            <a:pPr marL="0" indent="0">
              <a:buNone/>
            </a:pPr>
            <a:endParaRPr lang="en-US" dirty="0"/>
          </a:p>
          <a:p>
            <a:endParaRPr lang="en-US" dirty="0"/>
          </a:p>
          <a:p>
            <a:endParaRPr lang="en-US" dirty="0"/>
          </a:p>
          <a:p>
            <a:endParaRPr lang="en-US" dirty="0"/>
          </a:p>
          <a:p>
            <a:endParaRPr lang="en-US" dirty="0"/>
          </a:p>
          <a:p>
            <a:endParaRPr lang="el-GR" dirty="0"/>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97</a:t>
            </a:fld>
            <a:endParaRPr lang="el-GR" dirty="0"/>
          </a:p>
        </p:txBody>
      </p:sp>
    </p:spTree>
    <p:extLst>
      <p:ext uri="{BB962C8B-B14F-4D97-AF65-F5344CB8AC3E}">
        <p14:creationId xmlns:p14="http://schemas.microsoft.com/office/powerpoint/2010/main" val="15601458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Grp="1" noChangeArrowheads="1"/>
          </p:cNvSpPr>
          <p:nvPr>
            <p:ph type="title"/>
          </p:nvPr>
        </p:nvSpPr>
        <p:spPr/>
        <p:txBody>
          <a:bodyPr/>
          <a:lstStyle/>
          <a:p>
            <a:pPr eaLnBrk="1" hangingPunct="1"/>
            <a:r>
              <a:rPr lang="en-US" altLang="el-GR" dirty="0"/>
              <a:t>Postoperative Care</a:t>
            </a:r>
          </a:p>
        </p:txBody>
      </p:sp>
      <p:sp>
        <p:nvSpPr>
          <p:cNvPr id="27651" name="Rectangle 3"/>
          <p:cNvSpPr>
            <a:spLocks noGrp="1" noChangeArrowheads="1"/>
          </p:cNvSpPr>
          <p:nvPr>
            <p:ph idx="1"/>
          </p:nvPr>
        </p:nvSpPr>
        <p:spPr/>
        <p:txBody>
          <a:bodyPr/>
          <a:lstStyle/>
          <a:p>
            <a:pPr eaLnBrk="1" hangingPunct="1"/>
            <a:r>
              <a:rPr lang="en-US" altLang="el-GR" dirty="0"/>
              <a:t>Pain Control</a:t>
            </a:r>
          </a:p>
          <a:p>
            <a:pPr lvl="1" eaLnBrk="1" hangingPunct="1"/>
            <a:r>
              <a:rPr lang="en-US" altLang="el-GR" dirty="0"/>
              <a:t>Pain affects blood pressure, vital signs</a:t>
            </a:r>
          </a:p>
          <a:p>
            <a:pPr lvl="1" eaLnBrk="1" hangingPunct="1"/>
            <a:r>
              <a:rPr lang="en-US" altLang="el-GR" dirty="0"/>
              <a:t>Narcotics affect respiration</a:t>
            </a:r>
          </a:p>
          <a:p>
            <a:pPr lvl="1" eaLnBrk="1" hangingPunct="1"/>
            <a:r>
              <a:rPr lang="en-US" altLang="el-GR" dirty="0"/>
              <a:t>Pain control is a chemical balance </a:t>
            </a:r>
          </a:p>
          <a:p>
            <a:pPr lvl="1" eaLnBrk="1" hangingPunct="1"/>
            <a:r>
              <a:rPr lang="en-US" altLang="el-GR" dirty="0"/>
              <a:t>Challenges in pain control</a:t>
            </a:r>
          </a:p>
          <a:p>
            <a:pPr lvl="2" eaLnBrk="1" hangingPunct="1"/>
            <a:r>
              <a:rPr lang="en-US" altLang="el-GR" dirty="0"/>
              <a:t>Surgical procedure, duration</a:t>
            </a:r>
          </a:p>
          <a:p>
            <a:pPr lvl="2" eaLnBrk="1" hangingPunct="1"/>
            <a:r>
              <a:rPr lang="en-US" altLang="el-GR" dirty="0"/>
              <a:t>History of prior medication use</a:t>
            </a:r>
          </a:p>
          <a:p>
            <a:pPr lvl="2" eaLnBrk="1" hangingPunct="1"/>
            <a:r>
              <a:rPr lang="en-US" altLang="el-GR" dirty="0"/>
              <a:t>Age, co-morbidities</a:t>
            </a:r>
          </a:p>
          <a:p>
            <a:pPr lvl="2" eaLnBrk="1" hangingPunct="1"/>
            <a:r>
              <a:rPr lang="en-US" altLang="el-GR" dirty="0"/>
              <a:t>Experience with pain</a:t>
            </a:r>
          </a:p>
          <a:p>
            <a:pPr eaLnBrk="1" hangingPunct="1"/>
            <a:endParaRPr lang="en-US" altLang="el-GR" dirty="0"/>
          </a:p>
        </p:txBody>
      </p:sp>
      <p:sp>
        <p:nvSpPr>
          <p:cNvPr id="3" name="Footer Placeholder 2"/>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4" name="Slide Number Placeholder 3"/>
          <p:cNvSpPr>
            <a:spLocks noGrp="1"/>
          </p:cNvSpPr>
          <p:nvPr>
            <p:ph type="sldNum" sz="quarter" idx="12"/>
          </p:nvPr>
        </p:nvSpPr>
        <p:spPr/>
        <p:txBody>
          <a:bodyPr/>
          <a:lstStyle/>
          <a:p>
            <a:fld id="{C5383E79-6F58-48EE-939E-EB876EBB13BC}" type="slidenum">
              <a:rPr lang="el-GR" smtClean="0"/>
              <a:t>98</a:t>
            </a:fld>
            <a:endParaRPr lang="el-GR" dirty="0"/>
          </a:p>
        </p:txBody>
      </p:sp>
    </p:spTree>
    <p:extLst>
      <p:ext uri="{BB962C8B-B14F-4D97-AF65-F5344CB8AC3E}">
        <p14:creationId xmlns:p14="http://schemas.microsoft.com/office/powerpoint/2010/main" val="2663579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2020888"/>
            <a:ext cx="8229600" cy="4075112"/>
          </a:xfrm>
        </p:spPr>
        <p:txBody>
          <a:bodyPr/>
          <a:lstStyle/>
          <a:p>
            <a:pPr marL="457200" indent="-457200">
              <a:buFontTx/>
              <a:buChar char="•"/>
              <a:defRPr/>
            </a:pPr>
            <a:r>
              <a:rPr lang="en-US" altLang="en-US" dirty="0"/>
              <a:t>What operation did the patient have?</a:t>
            </a:r>
          </a:p>
          <a:p>
            <a:pPr marL="457200" indent="-457200">
              <a:buFontTx/>
              <a:buChar char="•"/>
              <a:defRPr/>
            </a:pPr>
            <a:r>
              <a:rPr lang="en-US" altLang="en-US" dirty="0"/>
              <a:t>What are the most common complications of this operation?</a:t>
            </a:r>
          </a:p>
          <a:p>
            <a:pPr marL="457200" indent="-457200">
              <a:buFontTx/>
              <a:buChar char="•"/>
              <a:defRPr/>
            </a:pPr>
            <a:r>
              <a:rPr lang="en-US" altLang="en-US" dirty="0"/>
              <a:t>What is most life-threatening?</a:t>
            </a:r>
          </a:p>
          <a:p>
            <a:pPr marL="457200" indent="-457200">
              <a:buFontTx/>
              <a:buChar char="•"/>
              <a:defRPr/>
            </a:pPr>
            <a:r>
              <a:rPr lang="en-US" altLang="en-US" dirty="0"/>
              <a:t>What comorbidities does that particular patient have?</a:t>
            </a:r>
          </a:p>
          <a:p>
            <a:pPr>
              <a:defRPr/>
            </a:pPr>
            <a:endParaRPr lang="en-US" dirty="0"/>
          </a:p>
        </p:txBody>
      </p:sp>
      <p:sp>
        <p:nvSpPr>
          <p:cNvPr id="3" name="Title 2"/>
          <p:cNvSpPr>
            <a:spLocks noGrp="1"/>
          </p:cNvSpPr>
          <p:nvPr>
            <p:ph type="title"/>
          </p:nvPr>
        </p:nvSpPr>
        <p:spPr/>
        <p:txBody>
          <a:bodyPr/>
          <a:lstStyle/>
          <a:p>
            <a:pPr algn="ctr">
              <a:defRPr/>
            </a:pPr>
            <a:r>
              <a:rPr lang="en-US" dirty="0"/>
              <a:t>Complications: Who Knows better ??</a:t>
            </a:r>
          </a:p>
        </p:txBody>
      </p:sp>
      <p:sp>
        <p:nvSpPr>
          <p:cNvPr id="5" name="Footer Placeholder 4"/>
          <p:cNvSpPr>
            <a:spLocks noGrp="1"/>
          </p:cNvSpPr>
          <p:nvPr>
            <p:ph type="ftr" sz="quarter" idx="11"/>
          </p:nvPr>
        </p:nvSpPr>
        <p:spPr/>
        <p:txBody>
          <a:bodyPr/>
          <a:lstStyle/>
          <a:p>
            <a:r>
              <a:rPr lang="en-US" dirty="0"/>
              <a:t>First Department of Surgery, Faculty of Medicine, National and Kapodistrian University of Athens , Laiko General Hospital, Dir. Prof. T. Liakakos.</a:t>
            </a:r>
            <a:endParaRPr lang="el-GR" dirty="0"/>
          </a:p>
        </p:txBody>
      </p:sp>
      <p:sp>
        <p:nvSpPr>
          <p:cNvPr id="6" name="Slide Number Placeholder 5"/>
          <p:cNvSpPr>
            <a:spLocks noGrp="1"/>
          </p:cNvSpPr>
          <p:nvPr>
            <p:ph type="sldNum" sz="quarter" idx="12"/>
          </p:nvPr>
        </p:nvSpPr>
        <p:spPr/>
        <p:txBody>
          <a:bodyPr/>
          <a:lstStyle/>
          <a:p>
            <a:fld id="{C5383E79-6F58-48EE-939E-EB876EBB13BC}" type="slidenum">
              <a:rPr lang="el-GR" smtClean="0"/>
              <a:t>99</a:t>
            </a:fld>
            <a:endParaRPr lang="el-GR" dirty="0"/>
          </a:p>
        </p:txBody>
      </p:sp>
    </p:spTree>
    <p:extLst>
      <p:ext uri="{BB962C8B-B14F-4D97-AF65-F5344CB8AC3E}">
        <p14:creationId xmlns:p14="http://schemas.microsoft.com/office/powerpoint/2010/main" val="11455089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8466</TotalTime>
  <Words>8395</Words>
  <Application>Microsoft Office PowerPoint</Application>
  <PresentationFormat>Ευρεία οθόνη</PresentationFormat>
  <Paragraphs>1284</Paragraphs>
  <Slides>128</Slides>
  <Notes>45</Notes>
  <HiddenSlides>0</HiddenSlides>
  <MMClips>0</MMClips>
  <ScaleCrop>false</ScaleCrop>
  <HeadingPairs>
    <vt:vector size="8" baseType="variant">
      <vt:variant>
        <vt:lpstr>Γραμματοσειρές που χρησιμοποιούνται</vt:lpstr>
      </vt:variant>
      <vt:variant>
        <vt:i4>9</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128</vt:i4>
      </vt:variant>
    </vt:vector>
  </HeadingPairs>
  <TitlesOfParts>
    <vt:vector size="139" baseType="lpstr">
      <vt:lpstr>MS PGothic</vt:lpstr>
      <vt:lpstr>MS PGothic</vt:lpstr>
      <vt:lpstr>SimSun</vt:lpstr>
      <vt:lpstr>Arial</vt:lpstr>
      <vt:lpstr>Calibri</vt:lpstr>
      <vt:lpstr>Calibri Light</vt:lpstr>
      <vt:lpstr>Tahoma</vt:lpstr>
      <vt:lpstr>Times New Roman</vt:lpstr>
      <vt:lpstr>Wingdings</vt:lpstr>
      <vt:lpstr>Office Theme</vt:lpstr>
      <vt:lpstr>Chart</vt:lpstr>
      <vt:lpstr>“Επιπλοκές στην Γενική Χειρουργική” </vt:lpstr>
      <vt:lpstr>Complications </vt:lpstr>
      <vt:lpstr>Surgical Complication </vt:lpstr>
      <vt:lpstr>Systemic </vt:lpstr>
      <vt:lpstr>HCC-diagnosis (US)</vt:lpstr>
      <vt:lpstr>Medical mistake (error)</vt:lpstr>
      <vt:lpstr>Medical mistake (error)</vt:lpstr>
      <vt:lpstr>The real controversy</vt:lpstr>
      <vt:lpstr>Complications</vt:lpstr>
      <vt:lpstr>Liver biopsy </vt:lpstr>
      <vt:lpstr>Παρουσίαση του PowerPoint</vt:lpstr>
      <vt:lpstr>Παρουσίαση του PowerPoint</vt:lpstr>
      <vt:lpstr>BDI  </vt:lpstr>
      <vt:lpstr>Attributed to</vt:lpstr>
      <vt:lpstr>Παρουσίαση του PowerPoint</vt:lpstr>
      <vt:lpstr>Due to surgery</vt:lpstr>
      <vt:lpstr>By failing to prepare,  you are preparing to fail  Benjamin Franklin </vt:lpstr>
      <vt:lpstr>Summary of Preoperative  Evaluation</vt:lpstr>
      <vt:lpstr>Summary of Preoperative  Evaluation</vt:lpstr>
      <vt:lpstr>Summary of Preoperative  Evaluation</vt:lpstr>
      <vt:lpstr>Summary of Preoperative  Evaluation</vt:lpstr>
      <vt:lpstr>Summary of Preoperative  Evaluation</vt:lpstr>
      <vt:lpstr>Summary of Preoperative  Evaluation</vt:lpstr>
      <vt:lpstr>Summary of Preoperative  Evaluation</vt:lpstr>
      <vt:lpstr>Summary of Preoperative  Evaluation</vt:lpstr>
      <vt:lpstr>Surgical Basics</vt:lpstr>
      <vt:lpstr>Blah, Blah, Blah…</vt:lpstr>
      <vt:lpstr>Types of Injuries</vt:lpstr>
      <vt:lpstr>Pre-operative Preparation</vt:lpstr>
      <vt:lpstr>Patient/Procedure Confirmation </vt:lpstr>
      <vt:lpstr>Anesthesia Choices </vt:lpstr>
      <vt:lpstr>Surgical Positioning</vt:lpstr>
      <vt:lpstr>Surgical Positioning</vt:lpstr>
      <vt:lpstr>Παρουσίαση του PowerPoint</vt:lpstr>
      <vt:lpstr>Παρουσίαση του PowerPoint</vt:lpstr>
      <vt:lpstr>Παρουσίαση του PowerPoint</vt:lpstr>
      <vt:lpstr>Patient induced on back and then turned. Process reversed at the end of procedure</vt:lpstr>
      <vt:lpstr>Challenges to positioning</vt:lpstr>
      <vt:lpstr>Documentation</vt:lpstr>
      <vt:lpstr>Perioperative complications</vt:lpstr>
      <vt:lpstr>Perioperative complications</vt:lpstr>
      <vt:lpstr>Postoperative Complications</vt:lpstr>
      <vt:lpstr>Post operative complications</vt:lpstr>
      <vt:lpstr>Respiratory</vt:lpstr>
      <vt:lpstr>Respiratory Complications </vt:lpstr>
      <vt:lpstr>Atelectasis</vt:lpstr>
      <vt:lpstr>Postoperative Pulmonary Complications</vt:lpstr>
      <vt:lpstr>Chest X-ray</vt:lpstr>
      <vt:lpstr>Risk Factors for Postoperative Pulmonary Complications</vt:lpstr>
      <vt:lpstr>Common Causes of Postoperative Hypoxemia</vt:lpstr>
      <vt:lpstr>Common Causes of Postoperative Hypercapnia</vt:lpstr>
      <vt:lpstr>CVS</vt:lpstr>
      <vt:lpstr>CVS</vt:lpstr>
      <vt:lpstr>GI bleeding- necrosis </vt:lpstr>
      <vt:lpstr>Shock</vt:lpstr>
      <vt:lpstr>Deep venous thrombosis (DVT)</vt:lpstr>
      <vt:lpstr>Predisposing factors for DVT</vt:lpstr>
      <vt:lpstr>Diagnosis and Tx of DVT</vt:lpstr>
      <vt:lpstr>Pulmonary embolism (PE)</vt:lpstr>
      <vt:lpstr>Diagnosis of PE and Tx</vt:lpstr>
      <vt:lpstr>CNS</vt:lpstr>
      <vt:lpstr>CNS</vt:lpstr>
      <vt:lpstr>Mental status</vt:lpstr>
      <vt:lpstr>Genito-Urinary</vt:lpstr>
      <vt:lpstr>Genito-urinary</vt:lpstr>
      <vt:lpstr>Prerenal</vt:lpstr>
      <vt:lpstr>Renal</vt:lpstr>
      <vt:lpstr>Post renal</vt:lpstr>
      <vt:lpstr>GI system</vt:lpstr>
      <vt:lpstr>GI</vt:lpstr>
      <vt:lpstr>Postoperative bowel obstruction</vt:lpstr>
      <vt:lpstr>Postoperative bowel obstruction</vt:lpstr>
      <vt:lpstr>Intussusception</vt:lpstr>
      <vt:lpstr>Volvulus</vt:lpstr>
      <vt:lpstr>Small bowel volvulus</vt:lpstr>
      <vt:lpstr>Paralytic ileus</vt:lpstr>
      <vt:lpstr>Small bowel internal herniation</vt:lpstr>
      <vt:lpstr>Stomal obstruction </vt:lpstr>
      <vt:lpstr>        Clostridium Difficile Colitis </vt:lpstr>
      <vt:lpstr>Anastomotic Leak </vt:lpstr>
      <vt:lpstr>Fistula </vt:lpstr>
      <vt:lpstr>Fistula </vt:lpstr>
      <vt:lpstr>Fistula </vt:lpstr>
      <vt:lpstr>Fistula </vt:lpstr>
      <vt:lpstr>Peritoneal abscess and peritonitis</vt:lpstr>
      <vt:lpstr>Late complications</vt:lpstr>
      <vt:lpstr>Wound</vt:lpstr>
      <vt:lpstr>Wound complications</vt:lpstr>
      <vt:lpstr>Wound complications</vt:lpstr>
      <vt:lpstr>Wound dehiscence         </vt:lpstr>
      <vt:lpstr>Necrotizing Fasciitis</vt:lpstr>
      <vt:lpstr>Postoperative fever</vt:lpstr>
      <vt:lpstr>Postoperative fever</vt:lpstr>
      <vt:lpstr>Early postoperative fever </vt:lpstr>
      <vt:lpstr>Postoperative fever (1-3 days)</vt:lpstr>
      <vt:lpstr>Postoperative fever (after 5 days)</vt:lpstr>
      <vt:lpstr>Common Causes of Elevated Temperature in Surgical Patients</vt:lpstr>
      <vt:lpstr>Postoperative Care</vt:lpstr>
      <vt:lpstr>Complications: Who Knows better ??</vt:lpstr>
      <vt:lpstr>Complications: Who Knows better ??</vt:lpstr>
      <vt:lpstr>Common Post Operative Complication</vt:lpstr>
      <vt:lpstr>Surgical safety</vt:lpstr>
      <vt:lpstr>Three central problems in Surgical safety</vt:lpstr>
      <vt:lpstr>Unrecognized as a public health issue</vt:lpstr>
      <vt:lpstr>Unrecognized as a public health issue</vt:lpstr>
      <vt:lpstr>Unrecognized as a public health issue (cont.)</vt:lpstr>
      <vt:lpstr>Lack of data on surgery and outcomes</vt:lpstr>
      <vt:lpstr>Failure to use existing safety know-how</vt:lpstr>
      <vt:lpstr>The Safe Surgery Saves Lives: Strategy</vt:lpstr>
      <vt:lpstr>Surgical safety</vt:lpstr>
      <vt:lpstr>What is this tool that addresses the 10 objectives?</vt:lpstr>
      <vt:lpstr>  Reality Check </vt:lpstr>
      <vt:lpstr>Advantages of using a Checklist</vt:lpstr>
      <vt:lpstr>Παρουσίαση του PowerPoint</vt:lpstr>
      <vt:lpstr>Παρουσίαση του PowerPoint</vt:lpstr>
      <vt:lpstr>Change in Death and Complications by Income Classification</vt:lpstr>
      <vt:lpstr>Easy Math</vt:lpstr>
      <vt:lpstr>Results The rate of death was 1.5% before the checklist was introduced and declined to 0.8% afterward (P = 0.003).  Inpatient complications occurred in 11.0% of patients at baseline and in 7.0% after introduction of the checklist (P&lt;0.001).</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The volume-outcomes effect in hepato-pancreato-biliary surgery: hospital versus surgeon contributions and specificity of the relationship.</vt:lpstr>
      <vt:lpstr>Scarborough JE et al. J Am Coll Surg. 2008 Apr;206(4):678-84</vt:lpstr>
      <vt:lpstr>Παρουσίαση του PowerPoint</vt:lpstr>
      <vt:lpstr>Sir William Osler</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Οι χειρουργικές επεμβάσεις παγκρέατος το 2014</dc:title>
  <dc:creator>felek</dc:creator>
  <cp:lastModifiedBy>Χριστίνα</cp:lastModifiedBy>
  <cp:revision>362</cp:revision>
  <dcterms:created xsi:type="dcterms:W3CDTF">2014-04-29T09:40:12Z</dcterms:created>
  <dcterms:modified xsi:type="dcterms:W3CDTF">2020-06-04T08:43:28Z</dcterms:modified>
</cp:coreProperties>
</file>